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2" r:id="rId1"/>
  </p:sldMasterIdLst>
  <p:notesMasterIdLst>
    <p:notesMasterId r:id="rId90"/>
  </p:notesMasterIdLst>
  <p:sldIdLst>
    <p:sldId id="256" r:id="rId2"/>
    <p:sldId id="361" r:id="rId3"/>
    <p:sldId id="539" r:id="rId4"/>
    <p:sldId id="538" r:id="rId5"/>
    <p:sldId id="956" r:id="rId6"/>
    <p:sldId id="959" r:id="rId7"/>
    <p:sldId id="578" r:id="rId8"/>
    <p:sldId id="540" r:id="rId9"/>
    <p:sldId id="542" r:id="rId10"/>
    <p:sldId id="369" r:id="rId11"/>
    <p:sldId id="453" r:id="rId12"/>
    <p:sldId id="572" r:id="rId13"/>
    <p:sldId id="549" r:id="rId14"/>
    <p:sldId id="552" r:id="rId15"/>
    <p:sldId id="553" r:id="rId16"/>
    <p:sldId id="570" r:id="rId17"/>
    <p:sldId id="543" r:id="rId18"/>
    <p:sldId id="463" r:id="rId19"/>
    <p:sldId id="474" r:id="rId20"/>
    <p:sldId id="573" r:id="rId21"/>
    <p:sldId id="547" r:id="rId22"/>
    <p:sldId id="963" r:id="rId23"/>
    <p:sldId id="545" r:id="rId24"/>
    <p:sldId id="546" r:id="rId25"/>
    <p:sldId id="468" r:id="rId26"/>
    <p:sldId id="518" r:id="rId27"/>
    <p:sldId id="378" r:id="rId28"/>
    <p:sldId id="380" r:id="rId29"/>
    <p:sldId id="462" r:id="rId30"/>
    <p:sldId id="439" r:id="rId31"/>
    <p:sldId id="537" r:id="rId32"/>
    <p:sldId id="925" r:id="rId33"/>
    <p:sldId id="924" r:id="rId34"/>
    <p:sldId id="502" r:id="rId35"/>
    <p:sldId id="576" r:id="rId36"/>
    <p:sldId id="479" r:id="rId37"/>
    <p:sldId id="485" r:id="rId38"/>
    <p:sldId id="535" r:id="rId39"/>
    <p:sldId id="498" r:id="rId40"/>
    <p:sldId id="482" r:id="rId41"/>
    <p:sldId id="536" r:id="rId42"/>
    <p:sldId id="503" r:id="rId43"/>
    <p:sldId id="568" r:id="rId44"/>
    <p:sldId id="488" r:id="rId45"/>
    <p:sldId id="561" r:id="rId46"/>
    <p:sldId id="562" r:id="rId47"/>
    <p:sldId id="563" r:id="rId48"/>
    <p:sldId id="564" r:id="rId49"/>
    <p:sldId id="522" r:id="rId50"/>
    <p:sldId id="523" r:id="rId51"/>
    <p:sldId id="960" r:id="rId52"/>
    <p:sldId id="555" r:id="rId53"/>
    <p:sldId id="556" r:id="rId54"/>
    <p:sldId id="557" r:id="rId55"/>
    <p:sldId id="558" r:id="rId56"/>
    <p:sldId id="930" r:id="rId57"/>
    <p:sldId id="929" r:id="rId58"/>
    <p:sldId id="441" r:id="rId59"/>
    <p:sldId id="931" r:id="rId60"/>
    <p:sldId id="443" r:id="rId61"/>
    <p:sldId id="444" r:id="rId62"/>
    <p:sldId id="567" r:id="rId63"/>
    <p:sldId id="450" r:id="rId64"/>
    <p:sldId id="932" r:id="rId65"/>
    <p:sldId id="933" r:id="rId66"/>
    <p:sldId id="451" r:id="rId67"/>
    <p:sldId id="385" r:id="rId68"/>
    <p:sldId id="386" r:id="rId69"/>
    <p:sldId id="389" r:id="rId70"/>
    <p:sldId id="390" r:id="rId71"/>
    <p:sldId id="566" r:id="rId72"/>
    <p:sldId id="392" r:id="rId73"/>
    <p:sldId id="935" r:id="rId74"/>
    <p:sldId id="393" r:id="rId75"/>
    <p:sldId id="943" r:id="rId76"/>
    <p:sldId id="944" r:id="rId77"/>
    <p:sldId id="945" r:id="rId78"/>
    <p:sldId id="947" r:id="rId79"/>
    <p:sldId id="948" r:id="rId80"/>
    <p:sldId id="949" r:id="rId81"/>
    <p:sldId id="424" r:id="rId82"/>
    <p:sldId id="951" r:id="rId83"/>
    <p:sldId id="952" r:id="rId84"/>
    <p:sldId id="422" r:id="rId85"/>
    <p:sldId id="954" r:id="rId86"/>
    <p:sldId id="934" r:id="rId87"/>
    <p:sldId id="426" r:id="rId88"/>
    <p:sldId id="428" r:id="rId89"/>
  </p:sldIdLst>
  <p:sldSz cx="9144000" cy="6858000" type="screen4x3"/>
  <p:notesSz cx="6858000" cy="9144000"/>
  <p:embeddedFontLst>
    <p:embeddedFont>
      <p:font typeface="Calibri" panose="020F0502020204030204" pitchFamily="34" charset="0"/>
      <p:regular r:id="rId91"/>
      <p:bold r:id="rId92"/>
      <p:italic r:id="rId93"/>
      <p:boldItalic r:id="rId9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45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DREW HEIDINGER" initials="" lastIdx="5" clrIdx="0"/>
  <p:cmAuthor id="1" name="WILLIAM STRAKA" initials="" lastIdx="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9C103E9-34DA-44BB-98E6-2290BE24BCFF}">
  <a:tblStyle styleId="{F9C103E9-34DA-44BB-98E6-2290BE24BCFF}" styleName="Table_0">
    <a:wholeTbl>
      <a:tcTxStyle>
        <a:font>
          <a:latin typeface="Arial"/>
          <a:ea typeface="Arial"/>
          <a:cs typeface="Arial"/>
        </a:font>
        <a:srgbClr val="000000"/>
      </a:tcTxStyle>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7EF39A4-3B55-471D-9E2F-5EDBCC4E9E3D}"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neCell>
      <a:tcTxStyle/>
      <a:tcStyle>
        <a:tcBdr/>
      </a:tcStyle>
    </a:neCell>
    <a:nwCell>
      <a:tcTxStyle/>
      <a:tcStyle>
        <a:tcBdr/>
      </a:tcStyle>
    </a:nwCell>
  </a:tblStyle>
  <a:tblStyle styleId="{D581AED4-AC8C-4BF9-BF54-93E1DEDC6E0E}" styleName="Table_2">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170F47C-D8E7-4EC8-BBA5-23F8C8E1780F}" styleName="Table_3">
    <a:wholeTbl>
      <a:tcTxStyle>
        <a:font>
          <a:latin typeface="Arial"/>
          <a:ea typeface="Arial"/>
          <a:cs typeface="Arial"/>
        </a:font>
        <a:schemeClr val="tx1"/>
      </a:tcTxStyle>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0540B48-E21A-49F2-B2EA-D80C7953BA77}" styleName="Table_4">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DA869AD-AC64-4E45-B35F-26F21F98B5B5}" styleName="Table_5">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neCell>
      <a:tcTxStyle b="off" i="off"/>
      <a:tcStyle>
        <a:tcBdr/>
      </a:tcStyle>
    </a:neCell>
    <a:nwCell>
      <a:tcTxStyle b="off" i="off"/>
      <a:tcStyle>
        <a:tcBdr/>
      </a:tcStyle>
    </a:nwCel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33" autoAdjust="0"/>
    <p:restoredTop sz="94660"/>
  </p:normalViewPr>
  <p:slideViewPr>
    <p:cSldViewPr snapToGrid="0">
      <p:cViewPr varScale="1">
        <p:scale>
          <a:sx n="60" d="100"/>
          <a:sy n="60" d="100"/>
        </p:scale>
        <p:origin x="1258" y="67"/>
      </p:cViewPr>
      <p:guideLst>
        <p:guide orient="horz" pos="2160"/>
        <p:guide pos="456"/>
      </p:guideLst>
    </p:cSldViewPr>
  </p:slideViewPr>
  <p:notesTextViewPr>
    <p:cViewPr>
      <p:scale>
        <a:sx n="3" d="2"/>
        <a:sy n="3" d="2"/>
      </p:scale>
      <p:origin x="0" y="0"/>
    </p:cViewPr>
  </p:notesTextViewPr>
  <p:sorterViewPr>
    <p:cViewPr>
      <p:scale>
        <a:sx n="100" d="100"/>
        <a:sy n="100" d="100"/>
      </p:scale>
      <p:origin x="0" y="-25668"/>
    </p:cViewPr>
  </p:sorterViewPr>
  <p:notesViewPr>
    <p:cSldViewPr snapToGrid="0">
      <p:cViewPr varScale="1">
        <p:scale>
          <a:sx n="82" d="100"/>
          <a:sy n="82" d="100"/>
        </p:scale>
        <p:origin x="3156"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95"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font" Target="fonts/font3.fntdata"/><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font" Target="fonts/font1.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4.fntdata"/><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4138391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5" name="Shape 385"/>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86" name="Shape 386"/>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chemeClr val="dk1"/>
              </a:buClr>
              <a:buSzPts val="300"/>
              <a:buFont typeface="Calibri"/>
              <a:buNone/>
            </a:pPr>
            <a:fld id="{00000000-1234-1234-1234-123412341234}" type="slidenum">
              <a:rPr lang="en-US"/>
              <a:t>1</a:t>
            </a:fld>
            <a:endParaRPr/>
          </a:p>
        </p:txBody>
      </p:sp>
    </p:spTree>
    <p:extLst>
      <p:ext uri="{BB962C8B-B14F-4D97-AF65-F5344CB8AC3E}">
        <p14:creationId xmlns:p14="http://schemas.microsoft.com/office/powerpoint/2010/main" val="3470269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87418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Need to check these! PUG issue should be “minor”</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25283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Shape 48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84" name="Shape 48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b="0" dirty="0"/>
              <a:t>Many of the</a:t>
            </a:r>
            <a:r>
              <a:rPr lang="en-US" b="0" baseline="0" dirty="0"/>
              <a:t> issues associated with these ADRs were found after the SRB Beta PS-PVR held June 23, 2017.</a:t>
            </a:r>
            <a:endParaRPr lang="en-US" b="0" dirty="0"/>
          </a:p>
          <a:p>
            <a:pPr marL="0" marR="0" lvl="0" indent="0" algn="l" rtl="0">
              <a:spcBef>
                <a:spcPts val="0"/>
              </a:spcBef>
              <a:buSzPct val="25000"/>
              <a:buNone/>
            </a:pPr>
            <a:endParaRPr lang="en-US" b="1" dirty="0"/>
          </a:p>
        </p:txBody>
      </p:sp>
      <p:sp>
        <p:nvSpPr>
          <p:cNvPr id="485" name="Shape 48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45658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Shape 48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84" name="Shape 48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b="0" dirty="0"/>
              <a:t>Many of the</a:t>
            </a:r>
            <a:r>
              <a:rPr lang="en-US" b="0" baseline="0" dirty="0"/>
              <a:t> issues associated with these ADRs were found after the SRB Beta PS-PVR held June 23, 2017.</a:t>
            </a:r>
            <a:endParaRPr lang="en-US" b="0" dirty="0"/>
          </a:p>
          <a:p>
            <a:pPr marL="0" marR="0" lvl="0" indent="0" algn="l" rtl="0">
              <a:spcBef>
                <a:spcPts val="0"/>
              </a:spcBef>
              <a:buSzPct val="25000"/>
              <a:buNone/>
            </a:pPr>
            <a:endParaRPr lang="en-US" b="1" dirty="0"/>
          </a:p>
        </p:txBody>
      </p:sp>
      <p:sp>
        <p:nvSpPr>
          <p:cNvPr id="485" name="Shape 48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92044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Shape 48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84" name="Shape 48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b="0" dirty="0"/>
              <a:t>Many of the</a:t>
            </a:r>
            <a:r>
              <a:rPr lang="en-US" b="0" baseline="0" dirty="0"/>
              <a:t> issues associated with these ADRs were found after the SRB Beta PS-PVR held June 23, 2017.</a:t>
            </a:r>
            <a:endParaRPr lang="en-US" b="0" dirty="0"/>
          </a:p>
          <a:p>
            <a:pPr marL="0" marR="0" lvl="0" indent="0" algn="l" rtl="0">
              <a:spcBef>
                <a:spcPts val="0"/>
              </a:spcBef>
              <a:buSzPct val="25000"/>
              <a:buNone/>
            </a:pPr>
            <a:endParaRPr lang="en-US" b="1" dirty="0"/>
          </a:p>
        </p:txBody>
      </p:sp>
      <p:sp>
        <p:nvSpPr>
          <p:cNvPr id="485" name="Shape 48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5365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Shape 48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84" name="Shape 48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b="0" dirty="0"/>
          </a:p>
        </p:txBody>
      </p:sp>
      <p:sp>
        <p:nvSpPr>
          <p:cNvPr id="485" name="Shape 48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33652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9997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796565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219151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37854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Shape 39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6" name="Shape 396"/>
          <p:cNvSpPr txBox="1">
            <a:spLocks noGrp="1"/>
          </p:cNvSpPr>
          <p:nvPr>
            <p:ph type="body" idx="1"/>
          </p:nvPr>
        </p:nvSpPr>
        <p:spPr>
          <a:xfrm>
            <a:off x="685800" y="4400550"/>
            <a:ext cx="5486399"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397" name="Shape 397"/>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010464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3552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130731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ADR 693</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025754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016520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31770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Shape 62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29" name="Shape 629"/>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630" name="Shape 630"/>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28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058516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421916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130" name="Shape 130"/>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30</a:t>
            </a:fld>
            <a:endParaRPr lang="en-US"/>
          </a:p>
        </p:txBody>
      </p:sp>
    </p:spTree>
    <p:extLst>
      <p:ext uri="{BB962C8B-B14F-4D97-AF65-F5344CB8AC3E}">
        <p14:creationId xmlns:p14="http://schemas.microsoft.com/office/powerpoint/2010/main" val="10906831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r>
              <a:rPr lang="en-US" dirty="0" err="1"/>
              <a:t>N_tot</a:t>
            </a:r>
            <a:r>
              <a:rPr lang="en-US" baseline="0" dirty="0"/>
              <a:t> = N_mode_3 + N_mode_4</a:t>
            </a:r>
            <a:endParaRPr dirty="0"/>
          </a:p>
        </p:txBody>
      </p:sp>
      <p:sp>
        <p:nvSpPr>
          <p:cNvPr id="130" name="Shape 130"/>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31</a:t>
            </a:fld>
            <a:endParaRPr lang="en-US"/>
          </a:p>
        </p:txBody>
      </p:sp>
    </p:spTree>
    <p:extLst>
      <p:ext uri="{BB962C8B-B14F-4D97-AF65-F5344CB8AC3E}">
        <p14:creationId xmlns:p14="http://schemas.microsoft.com/office/powerpoint/2010/main" val="10800192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7475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7536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130" name="Shape 130"/>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33</a:t>
            </a:fld>
            <a:endParaRPr lang="en-US"/>
          </a:p>
        </p:txBody>
      </p:sp>
    </p:spTree>
    <p:extLst>
      <p:ext uri="{BB962C8B-B14F-4D97-AF65-F5344CB8AC3E}">
        <p14:creationId xmlns:p14="http://schemas.microsoft.com/office/powerpoint/2010/main" val="2042402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02531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191533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035364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224232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88437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038253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251014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849272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05557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2283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383919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75976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066084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dirty="0" smtClean="0"/>
              <a:t>Instantaneous </a:t>
            </a:r>
            <a:r>
              <a:rPr lang="en-US" sz="1200" dirty="0"/>
              <a:t>retrieved flux (DSRC) was scaled with the ratio of mean cos(SZA) to the instantaneous one.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547685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65204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130" name="Shape 130"/>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59</a:t>
            </a:fld>
            <a:endParaRPr lang="en-US"/>
          </a:p>
        </p:txBody>
      </p:sp>
    </p:spTree>
    <p:extLst>
      <p:ext uri="{BB962C8B-B14F-4D97-AF65-F5344CB8AC3E}">
        <p14:creationId xmlns:p14="http://schemas.microsoft.com/office/powerpoint/2010/main" val="41645099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090011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615123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659733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99448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526425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244884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130" name="Shape 130"/>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66</a:t>
            </a:fld>
            <a:endParaRPr lang="en-US"/>
          </a:p>
        </p:txBody>
      </p:sp>
    </p:spTree>
    <p:extLst>
      <p:ext uri="{BB962C8B-B14F-4D97-AF65-F5344CB8AC3E}">
        <p14:creationId xmlns:p14="http://schemas.microsoft.com/office/powerpoint/2010/main" val="2085124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24223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130" name="Shape 130"/>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68</a:t>
            </a:fld>
            <a:endParaRPr lang="en-US"/>
          </a:p>
        </p:txBody>
      </p:sp>
    </p:spTree>
    <p:extLst>
      <p:ext uri="{BB962C8B-B14F-4D97-AF65-F5344CB8AC3E}">
        <p14:creationId xmlns:p14="http://schemas.microsoft.com/office/powerpoint/2010/main" val="38100678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89641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329389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145569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841316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130" name="Shape 130"/>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74</a:t>
            </a:fld>
            <a:endParaRPr lang="en-US"/>
          </a:p>
        </p:txBody>
      </p:sp>
    </p:spTree>
    <p:extLst>
      <p:ext uri="{BB962C8B-B14F-4D97-AF65-F5344CB8AC3E}">
        <p14:creationId xmlns:p14="http://schemas.microsoft.com/office/powerpoint/2010/main" val="38223530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33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854150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90053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solidFill>
                  <a:prstClr val="black"/>
                </a:solidFill>
                <a:latin typeface="Calibri"/>
              </a:rPr>
              <a:pPr/>
              <a:t>79</a:t>
            </a:fld>
            <a:endParaRPr lang="en-US" dirty="0">
              <a:solidFill>
                <a:prstClr val="black"/>
              </a:solidFill>
              <a:latin typeface="Calibri"/>
            </a:endParaRPr>
          </a:p>
        </p:txBody>
      </p:sp>
    </p:spTree>
    <p:extLst>
      <p:ext uri="{BB962C8B-B14F-4D97-AF65-F5344CB8AC3E}">
        <p14:creationId xmlns:p14="http://schemas.microsoft.com/office/powerpoint/2010/main" val="21601132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solidFill>
                  <a:prstClr val="black"/>
                </a:solidFill>
                <a:latin typeface="Calibri"/>
              </a:rPr>
              <a:pPr/>
              <a:t>80</a:t>
            </a:fld>
            <a:endParaRPr lang="en-US" dirty="0">
              <a:solidFill>
                <a:prstClr val="black"/>
              </a:solidFill>
              <a:latin typeface="Calibri"/>
            </a:endParaRPr>
          </a:p>
        </p:txBody>
      </p:sp>
    </p:spTree>
    <p:extLst>
      <p:ext uri="{BB962C8B-B14F-4D97-AF65-F5344CB8AC3E}">
        <p14:creationId xmlns:p14="http://schemas.microsoft.com/office/powerpoint/2010/main" val="38502988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Shape 62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29" name="Shape 629"/>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630" name="Shape 630"/>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81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91667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rtl="0" eaLnBrk="1" fontAlgn="ctr" latinLnBrk="0" hangingPunct="1"/>
            <a:r>
              <a:rPr lang="en-US" sz="1200" b="0" i="0" u="none" strike="noStrike" kern="1200" cap="none" dirty="0">
                <a:solidFill>
                  <a:schemeClr val="dk1"/>
                </a:solidFill>
                <a:effectLst/>
                <a:latin typeface="Calibri"/>
                <a:ea typeface="Calibri"/>
                <a:cs typeface="Calibri"/>
                <a:sym typeface="Calibri"/>
              </a:rPr>
              <a:t>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82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995822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Shape 769"/>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lang="en-US" sz="1200" b="0" i="0" u="none" strike="noStrike" cap="none" dirty="0">
              <a:solidFill>
                <a:schemeClr val="dk1"/>
              </a:solidFill>
              <a:latin typeface="Calibri"/>
              <a:ea typeface="Calibri"/>
              <a:cs typeface="Calibri"/>
              <a:sym typeface="Calibri"/>
            </a:endParaRPr>
          </a:p>
        </p:txBody>
      </p:sp>
      <p:sp>
        <p:nvSpPr>
          <p:cNvPr id="770" name="Shape 77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209876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22038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July 29?</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80851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solidFill>
                  <a:prstClr val="black"/>
                </a:solidFill>
                <a:latin typeface="Calibri"/>
              </a:rPr>
              <a:pPr/>
              <a:t>9</a:t>
            </a:fld>
            <a:endParaRPr lang="en-US">
              <a:solidFill>
                <a:prstClr val="black"/>
              </a:solidFill>
              <a:latin typeface="Calibri"/>
            </a:endParaRPr>
          </a:p>
        </p:txBody>
      </p:sp>
    </p:spTree>
    <p:extLst>
      <p:ext uri="{BB962C8B-B14F-4D97-AF65-F5344CB8AC3E}">
        <p14:creationId xmlns:p14="http://schemas.microsoft.com/office/powerpoint/2010/main" val="1972433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8912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464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Shape 17"/>
          <p:cNvSpPr txBox="1">
            <a:spLocks noGrp="1"/>
          </p:cNvSpPr>
          <p:nvPr>
            <p:ph type="ctrTitle"/>
          </p:nvPr>
        </p:nvSpPr>
        <p:spPr>
          <a:xfrm>
            <a:off x="685800" y="2130425"/>
            <a:ext cx="7772400" cy="1470024"/>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1"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dirty="0"/>
          </a:p>
        </p:txBody>
      </p:sp>
      <p:sp>
        <p:nvSpPr>
          <p:cNvPr id="18" name="Shape 18"/>
          <p:cNvSpPr txBox="1">
            <a:spLocks noGrp="1"/>
          </p:cNvSpPr>
          <p:nvPr>
            <p:ph type="subTitle" idx="1"/>
          </p:nvPr>
        </p:nvSpPr>
        <p:spPr>
          <a:xfrm>
            <a:off x="1371600" y="3886200"/>
            <a:ext cx="6400799" cy="1752600"/>
          </a:xfrm>
          <a:prstGeom prst="rect">
            <a:avLst/>
          </a:prstGeom>
          <a:noFill/>
          <a:ln>
            <a:noFill/>
          </a:ln>
        </p:spPr>
        <p:txBody>
          <a:bodyPr spcFirstLastPara="1" wrap="square" lIns="91425" tIns="91425" rIns="91425" bIns="91425" anchor="t" anchorCtr="0"/>
          <a:lstStyle>
            <a:lvl1pPr marR="0" lvl="0"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9" name="Shape 19"/>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21" name="Shape 21"/>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Shape 80"/>
          <p:cNvSpPr txBox="1">
            <a:spLocks noGrp="1"/>
          </p:cNvSpPr>
          <p:nvPr>
            <p:ph type="title"/>
          </p:nvPr>
        </p:nvSpPr>
        <p:spPr>
          <a:xfrm rot="5400000">
            <a:off x="4732337" y="2171700"/>
            <a:ext cx="5851525" cy="20574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1"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dirty="0"/>
          </a:p>
        </p:txBody>
      </p:sp>
      <p:sp>
        <p:nvSpPr>
          <p:cNvPr id="81" name="Shape 81"/>
          <p:cNvSpPr txBox="1">
            <a:spLocks noGrp="1"/>
          </p:cNvSpPr>
          <p:nvPr>
            <p:ph type="body" idx="1"/>
          </p:nvPr>
        </p:nvSpPr>
        <p:spPr>
          <a:xfrm rot="5400000">
            <a:off x="541337" y="190500"/>
            <a:ext cx="5851525" cy="6019799"/>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1564350" y="288575"/>
            <a:ext cx="5961300" cy="8537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FFFFFF"/>
              </a:buClr>
              <a:buFont typeface="Arial"/>
              <a:buNone/>
              <a:defRPr sz="2800" b="0" i="0" u="none" strike="noStrike" cap="none">
                <a:solidFill>
                  <a:srgbClr val="FFFFFF"/>
                </a:solidFill>
                <a:latin typeface="Arial"/>
                <a:ea typeface="Arial"/>
                <a:cs typeface="Arial"/>
                <a:sym typeface="Arial"/>
              </a:defRPr>
            </a:lvl1pPr>
            <a:lvl2pPr lvl="1" indent="0">
              <a:spcBef>
                <a:spcPts val="0"/>
              </a:spcBef>
              <a:buClr>
                <a:srgbClr val="FFFFFF"/>
              </a:buClr>
              <a:buFont typeface="Arial"/>
              <a:buNone/>
              <a:defRPr sz="2800">
                <a:solidFill>
                  <a:srgbClr val="FFFFFF"/>
                </a:solidFill>
              </a:defRPr>
            </a:lvl2pPr>
            <a:lvl3pPr lvl="2" indent="0">
              <a:spcBef>
                <a:spcPts val="0"/>
              </a:spcBef>
              <a:buClr>
                <a:srgbClr val="FFFFFF"/>
              </a:buClr>
              <a:buFont typeface="Arial"/>
              <a:buNone/>
              <a:defRPr sz="2800">
                <a:solidFill>
                  <a:srgbClr val="FFFFFF"/>
                </a:solidFill>
              </a:defRPr>
            </a:lvl3pPr>
            <a:lvl4pPr lvl="3" indent="0">
              <a:spcBef>
                <a:spcPts val="0"/>
              </a:spcBef>
              <a:buClr>
                <a:srgbClr val="FFFFFF"/>
              </a:buClr>
              <a:buFont typeface="Arial"/>
              <a:buNone/>
              <a:defRPr sz="2800">
                <a:solidFill>
                  <a:srgbClr val="FFFFFF"/>
                </a:solidFill>
              </a:defRPr>
            </a:lvl4pPr>
            <a:lvl5pPr lvl="4" indent="0">
              <a:spcBef>
                <a:spcPts val="0"/>
              </a:spcBef>
              <a:buClr>
                <a:srgbClr val="FFFFFF"/>
              </a:buClr>
              <a:buFont typeface="Arial"/>
              <a:buNone/>
              <a:defRPr sz="2800">
                <a:solidFill>
                  <a:srgbClr val="FFFFFF"/>
                </a:solidFill>
              </a:defRPr>
            </a:lvl5pPr>
            <a:lvl6pPr lvl="5" indent="0">
              <a:spcBef>
                <a:spcPts val="0"/>
              </a:spcBef>
              <a:buClr>
                <a:srgbClr val="FFFFFF"/>
              </a:buClr>
              <a:buFont typeface="Arial"/>
              <a:buNone/>
              <a:defRPr sz="2800">
                <a:solidFill>
                  <a:srgbClr val="FFFFFF"/>
                </a:solidFill>
              </a:defRPr>
            </a:lvl6pPr>
            <a:lvl7pPr lvl="6" indent="0">
              <a:spcBef>
                <a:spcPts val="0"/>
              </a:spcBef>
              <a:buClr>
                <a:srgbClr val="FFFFFF"/>
              </a:buClr>
              <a:buFont typeface="Arial"/>
              <a:buNone/>
              <a:defRPr sz="2800">
                <a:solidFill>
                  <a:srgbClr val="FFFFFF"/>
                </a:solidFill>
              </a:defRPr>
            </a:lvl7pPr>
            <a:lvl8pPr lvl="7" indent="0">
              <a:spcBef>
                <a:spcPts val="0"/>
              </a:spcBef>
              <a:buClr>
                <a:srgbClr val="FFFFFF"/>
              </a:buClr>
              <a:buFont typeface="Arial"/>
              <a:buNone/>
              <a:defRPr sz="2800">
                <a:solidFill>
                  <a:srgbClr val="FFFFFF"/>
                </a:solidFill>
              </a:defRPr>
            </a:lvl8pPr>
            <a:lvl9pPr lvl="8" indent="0">
              <a:spcBef>
                <a:spcPts val="0"/>
              </a:spcBef>
              <a:buClr>
                <a:srgbClr val="FFFFFF"/>
              </a:buClr>
              <a:buFont typeface="Arial"/>
              <a:buNone/>
              <a:defRPr sz="2800">
                <a:solidFill>
                  <a:srgbClr val="FFFFFF"/>
                </a:solidFill>
              </a:defRPr>
            </a:lvl9pPr>
          </a:lstStyle>
          <a:p>
            <a:endParaRPr/>
          </a:p>
        </p:txBody>
      </p:sp>
      <p:sp>
        <p:nvSpPr>
          <p:cNvPr id="15" name="Shape 15"/>
          <p:cNvSpPr txBox="1">
            <a:spLocks noGrp="1"/>
          </p:cNvSpPr>
          <p:nvPr>
            <p:ph type="body" idx="1"/>
          </p:nvPr>
        </p:nvSpPr>
        <p:spPr>
          <a:xfrm>
            <a:off x="311700" y="1536633"/>
            <a:ext cx="8520599" cy="4555199"/>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rgbClr val="FFFFFF"/>
              </a:buClr>
              <a:buFont typeface="Arial"/>
              <a:buNone/>
              <a:defRPr sz="1800" b="0" i="0" u="none" strike="noStrike" cap="none">
                <a:solidFill>
                  <a:srgbClr val="FFFFFF"/>
                </a:solidFill>
                <a:latin typeface="Arial"/>
                <a:ea typeface="Arial"/>
                <a:cs typeface="Arial"/>
                <a:sym typeface="Arial"/>
              </a:defRPr>
            </a:lvl1pPr>
            <a:lvl2pPr marL="457200" marR="0" lvl="1"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2pPr>
            <a:lvl3pPr marL="914400" marR="0" lvl="2"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3pPr>
            <a:lvl4pPr marL="1371600" marR="0" lvl="3"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4pPr>
            <a:lvl5pPr marL="1828800" marR="0" lvl="4"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5pPr>
            <a:lvl6pPr marL="2286000" marR="0" lvl="5"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6pPr>
            <a:lvl7pPr marL="2743200" marR="0" lvl="6"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7pPr>
            <a:lvl8pPr marL="3200400" marR="0" lvl="7"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8pPr>
            <a:lvl9pPr marL="3657600" marR="0" lvl="8"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9pPr>
          </a:lstStyle>
          <a:p>
            <a:endParaRPr/>
          </a:p>
        </p:txBody>
      </p:sp>
      <p:sp>
        <p:nvSpPr>
          <p:cNvPr id="16" name="Shape 16"/>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algn="l">
              <a:buClr>
                <a:srgbClr val="000000"/>
              </a:buClr>
              <a:buSzPct val="25000"/>
              <a:buFont typeface="Arial"/>
              <a:buNone/>
            </a:pPr>
            <a:fld id="{00000000-1234-1234-1234-123412341234}" type="slidenum">
              <a:rPr lang="en" sz="1400">
                <a:solidFill>
                  <a:srgbClr val="000000"/>
                </a:solidFill>
                <a:latin typeface="Arial"/>
                <a:ea typeface="Arial"/>
                <a:cs typeface="Arial"/>
                <a:sym typeface="Arial"/>
              </a:rPr>
              <a:pPr algn="l">
                <a:buClr>
                  <a:srgbClr val="000000"/>
                </a:buClr>
                <a:buSzPct val="25000"/>
                <a:buFont typeface="Arial"/>
                <a:buNone/>
              </a:pPr>
              <a:t>‹#›</a:t>
            </a:fld>
            <a:endParaRPr lang="en"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4215774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1527048" y="91440"/>
            <a:ext cx="6007608" cy="9144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1" i="0" u="none" strike="noStrike" cap="none">
                <a:solidFill>
                  <a:schemeClr val="bg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dirty="0"/>
          </a:p>
        </p:txBody>
      </p:sp>
      <p:sp>
        <p:nvSpPr>
          <p:cNvPr id="24" name="Shape 24"/>
          <p:cNvSpPr txBox="1">
            <a:spLocks noGrp="1"/>
          </p:cNvSpPr>
          <p:nvPr>
            <p:ph type="body" idx="1"/>
          </p:nvPr>
        </p:nvSpPr>
        <p:spPr>
          <a:xfrm>
            <a:off x="457200" y="1280160"/>
            <a:ext cx="8229600" cy="493776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5" name="Shape 25"/>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722312" y="4406900"/>
            <a:ext cx="7772400" cy="136207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4000"/>
              <a:buFont typeface="Calibri"/>
              <a:buNone/>
              <a:defRPr sz="4000" b="1" i="0" u="none" strike="noStrike" cap="all" baseline="0">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lang="en-US" dirty="0"/>
          </a:p>
        </p:txBody>
      </p:sp>
      <p:sp>
        <p:nvSpPr>
          <p:cNvPr id="30" name="Shape 30"/>
          <p:cNvSpPr txBox="1">
            <a:spLocks noGrp="1"/>
          </p:cNvSpPr>
          <p:nvPr>
            <p:ph type="body" idx="1"/>
          </p:nvPr>
        </p:nvSpPr>
        <p:spPr>
          <a:xfrm>
            <a:off x="722312" y="2906713"/>
            <a:ext cx="7772400" cy="1500187"/>
          </a:xfrm>
          <a:prstGeom prst="rect">
            <a:avLst/>
          </a:prstGeom>
          <a:noFill/>
          <a:ln>
            <a:noFill/>
          </a:ln>
        </p:spPr>
        <p:txBody>
          <a:bodyPr spcFirstLastPara="1" wrap="square" lIns="91425" tIns="91425" rIns="91425" bIns="91425" anchor="b" anchorCtr="0"/>
          <a:lstStyle>
            <a:lvl1pPr marL="0" marR="0" lvl="0" indent="-228600"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dirty="0"/>
          </a:p>
        </p:txBody>
      </p:sp>
      <p:sp>
        <p:nvSpPr>
          <p:cNvPr id="31" name="Shape 31"/>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1517904" y="91440"/>
            <a:ext cx="6016752" cy="9144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1"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dirty="0"/>
          </a:p>
        </p:txBody>
      </p:sp>
      <p:sp>
        <p:nvSpPr>
          <p:cNvPr id="36" name="Shape 36"/>
          <p:cNvSpPr txBox="1">
            <a:spLocks noGrp="1"/>
          </p:cNvSpPr>
          <p:nvPr>
            <p:ph type="body" idx="1"/>
          </p:nvPr>
        </p:nvSpPr>
        <p:spPr>
          <a:xfrm>
            <a:off x="457200" y="1280159"/>
            <a:ext cx="4038599" cy="484632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37" name="Shape 37"/>
          <p:cNvSpPr txBox="1">
            <a:spLocks noGrp="1"/>
          </p:cNvSpPr>
          <p:nvPr>
            <p:ph type="body" idx="2"/>
          </p:nvPr>
        </p:nvSpPr>
        <p:spPr>
          <a:xfrm>
            <a:off x="4648200" y="1280159"/>
            <a:ext cx="4038599" cy="484632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38" name="Shape 38"/>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1527048" y="91440"/>
            <a:ext cx="5998464" cy="9144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1"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dirty="0"/>
          </a:p>
        </p:txBody>
      </p:sp>
      <p:sp>
        <p:nvSpPr>
          <p:cNvPr id="43" name="Shape 43"/>
          <p:cNvSpPr txBox="1">
            <a:spLocks noGrp="1"/>
          </p:cNvSpPr>
          <p:nvPr>
            <p:ph type="body" idx="1"/>
          </p:nvPr>
        </p:nvSpPr>
        <p:spPr>
          <a:xfrm>
            <a:off x="457200" y="1280160"/>
            <a:ext cx="4040187" cy="639762"/>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2"/>
          </p:nvPr>
        </p:nvSpPr>
        <p:spPr>
          <a:xfrm>
            <a:off x="457200" y="1920239"/>
            <a:ext cx="4040187" cy="4206240"/>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dirty="0"/>
          </a:p>
        </p:txBody>
      </p:sp>
      <p:sp>
        <p:nvSpPr>
          <p:cNvPr id="45" name="Shape 45"/>
          <p:cNvSpPr txBox="1">
            <a:spLocks noGrp="1"/>
          </p:cNvSpPr>
          <p:nvPr>
            <p:ph type="body" idx="3"/>
          </p:nvPr>
        </p:nvSpPr>
        <p:spPr>
          <a:xfrm>
            <a:off x="4645025" y="1280160"/>
            <a:ext cx="4041774" cy="639762"/>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body" idx="4"/>
          </p:nvPr>
        </p:nvSpPr>
        <p:spPr>
          <a:xfrm>
            <a:off x="4645025" y="1920239"/>
            <a:ext cx="4041774" cy="4206240"/>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dirty="0"/>
          </a:p>
        </p:txBody>
      </p:sp>
      <p:sp>
        <p:nvSpPr>
          <p:cNvPr id="47" name="Shape 47"/>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sp>
        <p:nvSpPr>
          <p:cNvPr id="56" name="Shape 56"/>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457200" y="273050"/>
            <a:ext cx="3008313" cy="1162049"/>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61" name="Shape 61"/>
          <p:cNvSpPr txBox="1">
            <a:spLocks noGrp="1"/>
          </p:cNvSpPr>
          <p:nvPr>
            <p:ph type="body" idx="1"/>
          </p:nvPr>
        </p:nvSpPr>
        <p:spPr>
          <a:xfrm>
            <a:off x="3575050" y="273050"/>
            <a:ext cx="5111750" cy="5853112"/>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body" idx="2"/>
          </p:nvPr>
        </p:nvSpPr>
        <p:spPr>
          <a:xfrm>
            <a:off x="457200" y="1435100"/>
            <a:ext cx="3008313" cy="4691063"/>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1792288" y="4800600"/>
            <a:ext cx="5486399" cy="566737"/>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68" name="Shape 68"/>
          <p:cNvSpPr>
            <a:spLocks noGrp="1"/>
          </p:cNvSpPr>
          <p:nvPr>
            <p:ph type="pic" idx="2"/>
          </p:nvPr>
        </p:nvSpPr>
        <p:spPr>
          <a:xfrm>
            <a:off x="1792288" y="612775"/>
            <a:ext cx="5486399" cy="4114800"/>
          </a:xfrm>
          <a:prstGeom prst="rect">
            <a:avLst/>
          </a:prstGeom>
          <a:noFill/>
          <a:ln>
            <a:noFill/>
          </a:ln>
        </p:spPr>
        <p:txBody>
          <a:bodyPr spcFirstLastPara="1" wrap="square" lIns="91425" tIns="91425" rIns="91425" bIns="91425" anchor="t" anchorCtr="0"/>
          <a:lstStyle>
            <a:lvl1pPr marR="0" lvl="0" algn="l" rtl="0">
              <a:lnSpc>
                <a:spcPct val="100000"/>
              </a:lnSpc>
              <a:spcBef>
                <a:spcPts val="64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R="0" lvl="1" algn="l" rtl="0">
              <a:lnSpc>
                <a:spcPct val="100000"/>
              </a:lnSpc>
              <a:spcBef>
                <a:spcPts val="56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2pPr>
            <a:lvl3pPr marR="0" lvl="2" algn="l" rtl="0">
              <a:lnSpc>
                <a:spcPct val="100000"/>
              </a:lnSpc>
              <a:spcBef>
                <a:spcPts val="48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3pPr>
            <a:lvl4pPr marR="0" lvl="3"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4pPr>
            <a:lvl5pPr marR="0" lvl="4"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body" idx="1"/>
          </p:nvPr>
        </p:nvSpPr>
        <p:spPr>
          <a:xfrm>
            <a:off x="1792288" y="5367337"/>
            <a:ext cx="5486399" cy="804861"/>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1563624" y="91440"/>
            <a:ext cx="5989320" cy="9144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1"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dirty="0"/>
          </a:p>
        </p:txBody>
      </p:sp>
      <p:sp>
        <p:nvSpPr>
          <p:cNvPr id="75" name="Shape 75"/>
          <p:cNvSpPr txBox="1">
            <a:spLocks noGrp="1"/>
          </p:cNvSpPr>
          <p:nvPr>
            <p:ph type="body" idx="1"/>
          </p:nvPr>
        </p:nvSpPr>
        <p:spPr>
          <a:xfrm rot="5400000">
            <a:off x="2309019" y="-386556"/>
            <a:ext cx="4525961" cy="82296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76" name="Shape 76"/>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Shape 10" descr="Mandt_SOO-DOH-Presentation_NO-TEXT_5.jpg"/>
          <p:cNvPicPr preferRelativeResize="0"/>
          <p:nvPr/>
        </p:nvPicPr>
        <p:blipFill rotWithShape="1">
          <a:blip r:embed="rId13">
            <a:alphaModFix/>
          </a:blip>
          <a:srcRect/>
          <a:stretch/>
        </p:blipFill>
        <p:spPr>
          <a:xfrm>
            <a:off x="0" y="0"/>
            <a:ext cx="9144000" cy="6858000"/>
          </a:xfrm>
          <a:prstGeom prst="rect">
            <a:avLst/>
          </a:prstGeom>
          <a:noFill/>
          <a:ln>
            <a:noFill/>
          </a:ln>
        </p:spPr>
      </p:pic>
      <p:sp>
        <p:nvSpPr>
          <p:cNvPr id="11" name="Shape 11"/>
          <p:cNvSpPr txBox="1">
            <a:spLocks noGrp="1"/>
          </p:cNvSpPr>
          <p:nvPr>
            <p:ph type="title"/>
          </p:nvPr>
        </p:nvSpPr>
        <p:spPr>
          <a:xfrm>
            <a:off x="1527048" y="91440"/>
            <a:ext cx="6016752" cy="9144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dirty="0"/>
          </a:p>
        </p:txBody>
      </p:sp>
      <p:sp>
        <p:nvSpPr>
          <p:cNvPr id="12" name="Shape 12"/>
          <p:cNvSpPr txBox="1">
            <a:spLocks noGrp="1"/>
          </p:cNvSpPr>
          <p:nvPr>
            <p:ph type="body" idx="1"/>
          </p:nvPr>
        </p:nvSpPr>
        <p:spPr>
          <a:xfrm>
            <a:off x="457200" y="1280159"/>
            <a:ext cx="8229600" cy="493776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13" name="Shape 13"/>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6" r:id="rId8"/>
    <p:sldLayoutId id="2147483657" r:id="rId9"/>
    <p:sldLayoutId id="2147483658" r:id="rId10"/>
    <p:sldLayoutId id="214748370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7.gif"/><Relationship Id="rId4" Type="http://schemas.openxmlformats.org/officeDocument/2006/relationships/image" Target="../media/image26.gif"/></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6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69.png"/></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71.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7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6.xml"/><Relationship Id="rId1" Type="http://schemas.openxmlformats.org/officeDocument/2006/relationships/slideLayout" Target="../slideLayouts/slideLayout5.xml"/><Relationship Id="rId4" Type="http://schemas.openxmlformats.org/officeDocument/2006/relationships/image" Target="../media/image77.png"/></Relationships>
</file>

<file path=ppt/slides/_rels/slide7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7.xml"/><Relationship Id="rId1" Type="http://schemas.openxmlformats.org/officeDocument/2006/relationships/slideLayout" Target="../slideLayouts/slideLayout5.xml"/><Relationship Id="rId4" Type="http://schemas.openxmlformats.org/officeDocument/2006/relationships/image" Target="../media/image78.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notesSlide" Target="../notesSlides/notesSlide67.xml"/><Relationship Id="rId1" Type="http://schemas.openxmlformats.org/officeDocument/2006/relationships/slideLayout" Target="../slideLayouts/slideLayout4.xml"/><Relationship Id="rId4" Type="http://schemas.openxmlformats.org/officeDocument/2006/relationships/image" Target="../media/image80.gi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91" name="Shape 391"/>
          <p:cNvPicPr preferRelativeResize="0"/>
          <p:nvPr/>
        </p:nvPicPr>
        <p:blipFill>
          <a:blip r:embed="rId3">
            <a:alphaModFix/>
          </a:blip>
          <a:stretch>
            <a:fillRect/>
          </a:stretch>
        </p:blipFill>
        <p:spPr>
          <a:xfrm>
            <a:off x="-50775" y="25"/>
            <a:ext cx="9194774" cy="6857975"/>
          </a:xfrm>
          <a:prstGeom prst="rect">
            <a:avLst/>
          </a:prstGeom>
          <a:noFill/>
          <a:ln>
            <a:noFill/>
          </a:ln>
        </p:spPr>
      </p:pic>
      <p:sp>
        <p:nvSpPr>
          <p:cNvPr id="392" name="Shape 392"/>
          <p:cNvSpPr txBox="1">
            <a:spLocks noGrp="1"/>
          </p:cNvSpPr>
          <p:nvPr>
            <p:ph type="ctrTitle"/>
          </p:nvPr>
        </p:nvSpPr>
        <p:spPr>
          <a:xfrm>
            <a:off x="5934700" y="1707918"/>
            <a:ext cx="2637900" cy="147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2400" b="0" i="0" u="none" strike="noStrike" cap="none" dirty="0">
                <a:solidFill>
                  <a:schemeClr val="lt1"/>
                </a:solidFill>
                <a:latin typeface="Calibri"/>
                <a:ea typeface="Calibri"/>
                <a:cs typeface="Calibri"/>
                <a:sym typeface="Calibri"/>
              </a:rPr>
              <a:t>GOES-16 ABI L2+ SW Radiation Budget (SRB)</a:t>
            </a:r>
            <a:br>
              <a:rPr lang="en-US" sz="2400" b="0" i="0" u="none" strike="noStrike" cap="none" dirty="0">
                <a:solidFill>
                  <a:schemeClr val="lt1"/>
                </a:solidFill>
                <a:latin typeface="Calibri"/>
                <a:ea typeface="Calibri"/>
                <a:cs typeface="Calibri"/>
                <a:sym typeface="Calibri"/>
              </a:rPr>
            </a:br>
            <a:r>
              <a:rPr lang="en-US" sz="2400" dirty="0"/>
              <a:t>Provisional</a:t>
            </a:r>
            <a:r>
              <a:rPr lang="en-US" sz="2400" b="0" i="0" u="none" strike="noStrike" cap="none" dirty="0">
                <a:solidFill>
                  <a:schemeClr val="lt1"/>
                </a:solidFill>
                <a:latin typeface="Calibri"/>
                <a:ea typeface="Calibri"/>
                <a:cs typeface="Calibri"/>
                <a:sym typeface="Calibri"/>
              </a:rPr>
              <a:t> PS-PVR</a:t>
            </a:r>
            <a:endParaRPr sz="2400" dirty="0"/>
          </a:p>
        </p:txBody>
      </p:sp>
      <p:sp>
        <p:nvSpPr>
          <p:cNvPr id="393" name="Shape 393"/>
          <p:cNvSpPr txBox="1">
            <a:spLocks noGrp="1"/>
          </p:cNvSpPr>
          <p:nvPr>
            <p:ph type="subTitle" idx="1"/>
          </p:nvPr>
        </p:nvSpPr>
        <p:spPr>
          <a:xfrm>
            <a:off x="5820400" y="3365369"/>
            <a:ext cx="2866500" cy="329954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888888"/>
              </a:buClr>
              <a:buSzPts val="800"/>
              <a:buFont typeface="Arial"/>
              <a:buNone/>
            </a:pPr>
            <a:r>
              <a:rPr lang="en-US" sz="2000" dirty="0">
                <a:solidFill>
                  <a:srgbClr val="FFFF00"/>
                </a:solidFill>
              </a:rPr>
              <a:t>October 23</a:t>
            </a:r>
            <a:r>
              <a:rPr lang="en-US" sz="2000" b="0" i="0" u="none" strike="noStrike" cap="none" dirty="0">
                <a:solidFill>
                  <a:srgbClr val="FFFF00"/>
                </a:solidFill>
                <a:sym typeface="Calibri"/>
              </a:rPr>
              <a:t>, 201</a:t>
            </a:r>
            <a:r>
              <a:rPr lang="en-US" sz="2000" dirty="0">
                <a:solidFill>
                  <a:srgbClr val="FFFF00"/>
                </a:solidFill>
              </a:rPr>
              <a:t>8</a:t>
            </a:r>
            <a:endParaRPr sz="2000" dirty="0">
              <a:solidFill>
                <a:srgbClr val="FFFF00"/>
              </a:solidFill>
            </a:endParaRPr>
          </a:p>
          <a:p>
            <a:pPr marL="0" marR="0" lvl="0" indent="0" algn="ctr" rtl="0">
              <a:lnSpc>
                <a:spcPct val="100000"/>
              </a:lnSpc>
              <a:spcBef>
                <a:spcPts val="600"/>
              </a:spcBef>
              <a:spcAft>
                <a:spcPts val="0"/>
              </a:spcAft>
              <a:buClr>
                <a:srgbClr val="888888"/>
              </a:buClr>
              <a:buSzPts val="800"/>
              <a:buFont typeface="Arial"/>
              <a:buNone/>
            </a:pPr>
            <a:r>
              <a:rPr lang="en-US" sz="2000" dirty="0">
                <a:solidFill>
                  <a:srgbClr val="FFFF00"/>
                </a:solidFill>
              </a:rPr>
              <a:t>GOES-R AWG</a:t>
            </a:r>
            <a:r>
              <a:rPr lang="en-US" sz="2000" dirty="0"/>
              <a:t> </a:t>
            </a:r>
            <a:endParaRPr sz="1800" dirty="0">
              <a:solidFill>
                <a:srgbClr val="FFFFFF"/>
              </a:solidFill>
            </a:endParaRPr>
          </a:p>
          <a:p>
            <a:pPr marL="0" marR="0" lvl="0" indent="0" algn="ctr" rtl="0">
              <a:lnSpc>
                <a:spcPct val="100000"/>
              </a:lnSpc>
              <a:spcBef>
                <a:spcPts val="640"/>
              </a:spcBef>
              <a:spcAft>
                <a:spcPts val="0"/>
              </a:spcAft>
              <a:buClr>
                <a:srgbClr val="888888"/>
              </a:buClr>
              <a:buSzPts val="600"/>
              <a:buFont typeface="Arial"/>
              <a:buNone/>
            </a:pPr>
            <a:r>
              <a:rPr lang="en-US" sz="1800" dirty="0">
                <a:solidFill>
                  <a:srgbClr val="FFFFFF"/>
                </a:solidFill>
              </a:rPr>
              <a:t>Istvan Laszlo</a:t>
            </a:r>
            <a:r>
              <a:rPr lang="en-US" sz="1800" baseline="30000" dirty="0">
                <a:solidFill>
                  <a:srgbClr val="FFFFFF"/>
                </a:solidFill>
              </a:rPr>
              <a:t>1</a:t>
            </a:r>
            <a:r>
              <a:rPr lang="en-US" sz="1800" dirty="0">
                <a:solidFill>
                  <a:srgbClr val="FFFFFF"/>
                </a:solidFill>
              </a:rPr>
              <a:t>,</a:t>
            </a:r>
            <a:r>
              <a:rPr lang="en-US" sz="1800" b="0" i="0" u="none" strike="noStrike" cap="none" dirty="0">
                <a:solidFill>
                  <a:srgbClr val="FFFFFF"/>
                </a:solidFill>
                <a:latin typeface="Calibri"/>
                <a:ea typeface="Calibri"/>
                <a:cs typeface="Calibri"/>
                <a:sym typeface="Calibri"/>
              </a:rPr>
              <a:t> </a:t>
            </a:r>
            <a:r>
              <a:rPr lang="en-US" sz="1800" dirty="0" err="1">
                <a:solidFill>
                  <a:srgbClr val="FFFFFF"/>
                </a:solidFill>
              </a:rPr>
              <a:t>Hye</a:t>
            </a:r>
            <a:r>
              <a:rPr lang="en-US" sz="1800" dirty="0">
                <a:solidFill>
                  <a:srgbClr val="FFFFFF"/>
                </a:solidFill>
              </a:rPr>
              <a:t>-Yun Kim</a:t>
            </a:r>
            <a:r>
              <a:rPr lang="en-US" sz="1800" baseline="30000" dirty="0">
                <a:solidFill>
                  <a:srgbClr val="FFFFFF"/>
                </a:solidFill>
              </a:rPr>
              <a:t>2</a:t>
            </a:r>
            <a:r>
              <a:rPr lang="en-US" sz="1800" dirty="0">
                <a:solidFill>
                  <a:srgbClr val="FFFFFF"/>
                </a:solidFill>
              </a:rPr>
              <a:t>, </a:t>
            </a:r>
            <a:r>
              <a:rPr lang="en-US" sz="1800" dirty="0" err="1">
                <a:solidFill>
                  <a:srgbClr val="FFFFFF"/>
                </a:solidFill>
              </a:rPr>
              <a:t>Hongqing</a:t>
            </a:r>
            <a:r>
              <a:rPr lang="en-US" sz="1800" dirty="0">
                <a:solidFill>
                  <a:srgbClr val="FFFFFF"/>
                </a:solidFill>
              </a:rPr>
              <a:t> Liu</a:t>
            </a:r>
            <a:r>
              <a:rPr lang="en-US" sz="1800" baseline="30000" dirty="0">
                <a:solidFill>
                  <a:srgbClr val="FFFFFF"/>
                </a:solidFill>
              </a:rPr>
              <a:t>2</a:t>
            </a:r>
            <a:r>
              <a:rPr lang="en-US" sz="1800" dirty="0">
                <a:solidFill>
                  <a:srgbClr val="FFFFFF"/>
                </a:solidFill>
              </a:rPr>
              <a:t>, Rebekah Esmaili</a:t>
            </a:r>
            <a:r>
              <a:rPr lang="en-US" sz="1800" baseline="30000" dirty="0">
                <a:solidFill>
                  <a:srgbClr val="FFFFFF"/>
                </a:solidFill>
              </a:rPr>
              <a:t>2</a:t>
            </a:r>
            <a:r>
              <a:rPr lang="en-US" sz="1800" dirty="0">
                <a:solidFill>
                  <a:srgbClr val="FFFFFF"/>
                </a:solidFill>
              </a:rPr>
              <a:t>, Rachel Pinker</a:t>
            </a:r>
            <a:r>
              <a:rPr lang="en-US" sz="1800" baseline="30000" dirty="0">
                <a:solidFill>
                  <a:srgbClr val="FFFFFF"/>
                </a:solidFill>
              </a:rPr>
              <a:t>3</a:t>
            </a:r>
            <a:r>
              <a:rPr lang="en-US" sz="1800" dirty="0">
                <a:solidFill>
                  <a:srgbClr val="FFFFFF"/>
                </a:solidFill>
              </a:rPr>
              <a:t>, Kathy </a:t>
            </a:r>
            <a:r>
              <a:rPr lang="en-US" sz="1800" dirty="0" smtClean="0">
                <a:solidFill>
                  <a:srgbClr val="FFFFFF"/>
                </a:solidFill>
              </a:rPr>
              <a:t>Lantz</a:t>
            </a:r>
            <a:r>
              <a:rPr lang="en-US" sz="1800" baseline="30000" dirty="0" smtClean="0">
                <a:solidFill>
                  <a:srgbClr val="FFFFFF"/>
                </a:solidFill>
              </a:rPr>
              <a:t>4</a:t>
            </a:r>
            <a:r>
              <a:rPr lang="en-US" sz="1800" dirty="0" smtClean="0">
                <a:solidFill>
                  <a:srgbClr val="FFFFFF"/>
                </a:solidFill>
              </a:rPr>
              <a:t>, </a:t>
            </a:r>
            <a:r>
              <a:rPr lang="en-US" sz="1800" dirty="0" err="1" smtClean="0">
                <a:solidFill>
                  <a:srgbClr val="FFFFFF"/>
                </a:solidFill>
              </a:rPr>
              <a:t>Tianxu</a:t>
            </a:r>
            <a:r>
              <a:rPr lang="en-US" sz="1800" dirty="0" smtClean="0">
                <a:solidFill>
                  <a:srgbClr val="FFFFFF"/>
                </a:solidFill>
              </a:rPr>
              <a:t> Yu</a:t>
            </a:r>
            <a:r>
              <a:rPr lang="en-US" sz="1800" baseline="30000" dirty="0" smtClean="0">
                <a:solidFill>
                  <a:srgbClr val="FFFFFF"/>
                </a:solidFill>
              </a:rPr>
              <a:t>2</a:t>
            </a:r>
            <a:r>
              <a:rPr lang="en-US" sz="1800" dirty="0" smtClean="0">
                <a:solidFill>
                  <a:srgbClr val="FFFFFF"/>
                </a:solidFill>
              </a:rPr>
              <a:t>, Kerrie Allen</a:t>
            </a:r>
            <a:r>
              <a:rPr lang="en-US" sz="1800" baseline="30000" dirty="0" smtClean="0">
                <a:solidFill>
                  <a:srgbClr val="FFFFFF"/>
                </a:solidFill>
              </a:rPr>
              <a:t>2</a:t>
            </a:r>
          </a:p>
          <a:p>
            <a:pPr marL="0" marR="0" lvl="0" indent="0" algn="ctr" rtl="0">
              <a:lnSpc>
                <a:spcPct val="100000"/>
              </a:lnSpc>
              <a:spcBef>
                <a:spcPts val="640"/>
              </a:spcBef>
              <a:spcAft>
                <a:spcPts val="0"/>
              </a:spcAft>
              <a:buClr>
                <a:srgbClr val="888888"/>
              </a:buClr>
              <a:buSzPts val="600"/>
              <a:buFont typeface="Arial"/>
              <a:buNone/>
            </a:pPr>
            <a:r>
              <a:rPr lang="en-US" sz="1800" dirty="0" smtClean="0">
                <a:solidFill>
                  <a:srgbClr val="FFFFFF"/>
                </a:solidFill>
              </a:rPr>
              <a:t>and the </a:t>
            </a:r>
            <a:r>
              <a:rPr lang="en-US" sz="2000" dirty="0" smtClean="0">
                <a:solidFill>
                  <a:srgbClr val="FFFF00"/>
                </a:solidFill>
              </a:rPr>
              <a:t>PRO Team</a:t>
            </a:r>
            <a:endParaRPr sz="2000" dirty="0">
              <a:solidFill>
                <a:srgbClr val="FFFF00"/>
              </a:solidFill>
            </a:endParaRPr>
          </a:p>
          <a:p>
            <a:pPr marL="0" marR="0" lvl="0" indent="0" algn="ctr" rtl="0">
              <a:lnSpc>
                <a:spcPct val="100000"/>
              </a:lnSpc>
              <a:spcBef>
                <a:spcPts val="1200"/>
              </a:spcBef>
              <a:spcAft>
                <a:spcPts val="0"/>
              </a:spcAft>
              <a:buClr>
                <a:srgbClr val="888888"/>
              </a:buClr>
              <a:buSzPts val="800"/>
              <a:buFont typeface="Arial"/>
              <a:buNone/>
            </a:pPr>
            <a:r>
              <a:rPr lang="en-US" sz="1400" b="0" i="0" u="none" strike="noStrike" cap="none" baseline="30000" dirty="0">
                <a:solidFill>
                  <a:srgbClr val="FFFFFF"/>
                </a:solidFill>
                <a:sym typeface="Calibri"/>
              </a:rPr>
              <a:t>1</a:t>
            </a:r>
            <a:r>
              <a:rPr lang="en-US" sz="1400" b="0" i="0" u="none" strike="noStrike" cap="none" dirty="0">
                <a:solidFill>
                  <a:srgbClr val="FFFFFF"/>
                </a:solidFill>
                <a:sym typeface="Calibri"/>
              </a:rPr>
              <a:t>NOAA/NESDIS/STAR, </a:t>
            </a:r>
            <a:r>
              <a:rPr lang="en-US" sz="1400" baseline="30000" dirty="0">
                <a:solidFill>
                  <a:srgbClr val="FFFFFF"/>
                </a:solidFill>
              </a:rPr>
              <a:t>2</a:t>
            </a:r>
            <a:r>
              <a:rPr lang="en-US" sz="1400" dirty="0">
                <a:solidFill>
                  <a:srgbClr val="FFFFFF"/>
                </a:solidFill>
              </a:rPr>
              <a:t>IMSG, </a:t>
            </a:r>
            <a:r>
              <a:rPr lang="en-US" sz="1400" baseline="30000" dirty="0">
                <a:solidFill>
                  <a:srgbClr val="FFFFFF"/>
                </a:solidFill>
              </a:rPr>
              <a:t>3</a:t>
            </a:r>
            <a:r>
              <a:rPr lang="en-US" sz="1400" dirty="0">
                <a:solidFill>
                  <a:srgbClr val="FFFFFF"/>
                </a:solidFill>
              </a:rPr>
              <a:t>University of Maryland, </a:t>
            </a:r>
            <a:r>
              <a:rPr lang="en-US" sz="1400" baseline="30000" dirty="0">
                <a:solidFill>
                  <a:srgbClr val="FFFFFF"/>
                </a:solidFill>
              </a:rPr>
              <a:t>4</a:t>
            </a:r>
            <a:r>
              <a:rPr lang="en-US" sz="1400" dirty="0">
                <a:solidFill>
                  <a:srgbClr val="FFFFFF"/>
                </a:solidFill>
              </a:rPr>
              <a:t>NOAA/OAR/ESRL</a:t>
            </a:r>
            <a:endParaRPr sz="1400" dirty="0">
              <a:solidFill>
                <a:srgbClr val="FFFFFF"/>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461963" indent="-461963"/>
            <a:r>
              <a:rPr lang="en-US" dirty="0"/>
              <a:t>Review of Beta Maturity </a:t>
            </a:r>
          </a:p>
        </p:txBody>
      </p:sp>
      <p:sp>
        <p:nvSpPr>
          <p:cNvPr id="3" name="Text Placeholder 2"/>
          <p:cNvSpPr>
            <a:spLocks noGrp="1"/>
          </p:cNvSpPr>
          <p:nvPr>
            <p:ph type="body" idx="1"/>
          </p:nvPr>
        </p:nvSpPr>
        <p:spPr/>
        <p:txBody>
          <a:bodyPr/>
          <a:lstStyle/>
          <a:p>
            <a:pPr marL="0" indent="0">
              <a:spcBef>
                <a:spcPts val="480"/>
              </a:spcBef>
            </a:pPr>
            <a:r>
              <a:rPr lang="en-US" dirty="0"/>
              <a:t>GOES-16 Shortwave Radiation Budget L2 Product Provisional PS-PVR</a:t>
            </a:r>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solidFill>
                  <a:prstClr val="white"/>
                </a:solidFill>
              </a:rPr>
              <a:pPr/>
              <a:t>10</a:t>
            </a:fld>
            <a:endParaRPr lang="en-US" altLang="en-US" dirty="0">
              <a:solidFill>
                <a:prstClr val="white"/>
              </a:solidFill>
            </a:endParaRPr>
          </a:p>
        </p:txBody>
      </p:sp>
    </p:spTree>
    <p:extLst>
      <p:ext uri="{BB962C8B-B14F-4D97-AF65-F5344CB8AC3E}">
        <p14:creationId xmlns:p14="http://schemas.microsoft.com/office/powerpoint/2010/main" val="20649291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Beta PLPTs Under Review</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11</a:t>
            </a:fld>
            <a:endParaRPr lang="en-US"/>
          </a:p>
        </p:txBody>
      </p:sp>
      <p:graphicFrame>
        <p:nvGraphicFramePr>
          <p:cNvPr id="5" name="Shape 107"/>
          <p:cNvGraphicFramePr/>
          <p:nvPr>
            <p:extLst>
              <p:ext uri="{D42A27DB-BD31-4B8C-83A1-F6EECF244321}">
                <p14:modId xmlns:p14="http://schemas.microsoft.com/office/powerpoint/2010/main" val="2221855523"/>
              </p:ext>
            </p:extLst>
          </p:nvPr>
        </p:nvGraphicFramePr>
        <p:xfrm>
          <a:off x="730861" y="1553795"/>
          <a:ext cx="7666825" cy="3942170"/>
        </p:xfrm>
        <a:graphic>
          <a:graphicData uri="http://schemas.openxmlformats.org/drawingml/2006/table">
            <a:tbl>
              <a:tblPr firstRow="1" bandRow="1">
                <a:noFill/>
              </a:tblPr>
              <a:tblGrid>
                <a:gridCol w="1527000">
                  <a:extLst>
                    <a:ext uri="{9D8B030D-6E8A-4147-A177-3AD203B41FA5}">
                      <a16:colId xmlns:a16="http://schemas.microsoft.com/office/drawing/2014/main" val="20000"/>
                    </a:ext>
                  </a:extLst>
                </a:gridCol>
                <a:gridCol w="2721350">
                  <a:extLst>
                    <a:ext uri="{9D8B030D-6E8A-4147-A177-3AD203B41FA5}">
                      <a16:colId xmlns:a16="http://schemas.microsoft.com/office/drawing/2014/main" val="20001"/>
                    </a:ext>
                  </a:extLst>
                </a:gridCol>
                <a:gridCol w="1237675">
                  <a:extLst>
                    <a:ext uri="{9D8B030D-6E8A-4147-A177-3AD203B41FA5}">
                      <a16:colId xmlns:a16="http://schemas.microsoft.com/office/drawing/2014/main" val="20002"/>
                    </a:ext>
                  </a:extLst>
                </a:gridCol>
                <a:gridCol w="1068750">
                  <a:extLst>
                    <a:ext uri="{9D8B030D-6E8A-4147-A177-3AD203B41FA5}">
                      <a16:colId xmlns:a16="http://schemas.microsoft.com/office/drawing/2014/main" val="20003"/>
                    </a:ext>
                  </a:extLst>
                </a:gridCol>
                <a:gridCol w="1112050">
                  <a:extLst>
                    <a:ext uri="{9D8B030D-6E8A-4147-A177-3AD203B41FA5}">
                      <a16:colId xmlns:a16="http://schemas.microsoft.com/office/drawing/2014/main" val="20004"/>
                    </a:ext>
                  </a:extLst>
                </a:gridCol>
              </a:tblGrid>
              <a:tr h="370850">
                <a:tc>
                  <a:txBody>
                    <a:bodyPr/>
                    <a:lstStyle/>
                    <a:p>
                      <a:pPr marL="0" marR="0" lvl="0" indent="0" algn="ctr" rtl="0">
                        <a:spcBef>
                          <a:spcPts val="0"/>
                        </a:spcBef>
                        <a:buSzPct val="25000"/>
                        <a:buNone/>
                      </a:pPr>
                      <a:r>
                        <a:rPr lang="en-US" sz="1400" b="1" i="0" u="none" strike="noStrike" cap="none" dirty="0">
                          <a:latin typeface="Calibri" panose="020F0502020204030204" pitchFamily="34" charset="0"/>
                        </a:rPr>
                        <a:t>PLPT ID</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400" b="1" i="0" u="none" strike="noStrike" cap="none" dirty="0">
                          <a:latin typeface="Calibri" panose="020F0502020204030204" pitchFamily="34" charset="0"/>
                        </a:rPr>
                        <a:t>Descriptive Title</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400" b="1" i="0" u="none" strike="noStrike" cap="none" dirty="0">
                          <a:latin typeface="Calibri" panose="020F0502020204030204" pitchFamily="34" charset="0"/>
                        </a:rPr>
                        <a:t>% Complete</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400" b="1" i="0" u="none" strike="noStrike" cap="none" dirty="0">
                          <a:latin typeface="Calibri" panose="020F0502020204030204" pitchFamily="34" charset="0"/>
                        </a:rPr>
                        <a:t>Results</a:t>
                      </a:r>
                    </a:p>
                  </a:txBody>
                  <a:tcPr marL="91450" marR="91450" marT="45725" marB="45725" anchor="ctr">
                    <a:solidFill>
                      <a:srgbClr val="BFBFBF"/>
                    </a:solidFill>
                  </a:tcPr>
                </a:tc>
                <a:tc>
                  <a:txBody>
                    <a:bodyPr/>
                    <a:lstStyle/>
                    <a:p>
                      <a:pPr marL="0" marR="0" lvl="0" indent="0" algn="ctr" rtl="0">
                        <a:spcBef>
                          <a:spcPts val="0"/>
                        </a:spcBef>
                        <a:buSzPct val="25000"/>
                        <a:buNone/>
                      </a:pPr>
                      <a:r>
                        <a:rPr lang="en-US" sz="1400" b="1" i="0" u="none" strike="noStrike" cap="none" dirty="0">
                          <a:latin typeface="Calibri" panose="020F0502020204030204" pitchFamily="34" charset="0"/>
                        </a:rPr>
                        <a:t>POC</a:t>
                      </a:r>
                    </a:p>
                  </a:txBody>
                  <a:tcPr marL="91450" marR="91450" marT="45725" marB="45725" anchor="ctr">
                    <a:solidFill>
                      <a:srgbClr val="BFBFBF"/>
                    </a:solidFill>
                  </a:tcPr>
                </a:tc>
                <a:extLst>
                  <a:ext uri="{0D108BD9-81ED-4DB2-BD59-A6C34878D82A}">
                    <a16:rowId xmlns:a16="http://schemas.microsoft.com/office/drawing/2014/main" val="10000"/>
                  </a:ext>
                </a:extLst>
              </a:tr>
              <a:tr h="370850">
                <a:tc>
                  <a:txBody>
                    <a:bodyPr/>
                    <a:lstStyle/>
                    <a:p>
                      <a:pPr marL="0" marR="0" lvl="0" indent="0" algn="ctr" rtl="0">
                        <a:spcBef>
                          <a:spcPts val="0"/>
                        </a:spcBef>
                        <a:buSzPct val="25000"/>
                        <a:buNone/>
                      </a:pPr>
                      <a:r>
                        <a:rPr lang="en-US" sz="1200" u="none" strike="noStrike" cap="none" dirty="0">
                          <a:latin typeface="Calibri" panose="020F0502020204030204" pitchFamily="34" charset="0"/>
                        </a:rPr>
                        <a:t>ABI-FD_DSR01</a:t>
                      </a:r>
                    </a:p>
                    <a:p>
                      <a:pPr marL="0" marR="0" lvl="0" indent="0" algn="ctr" rtl="0">
                        <a:spcBef>
                          <a:spcPts val="0"/>
                        </a:spcBef>
                        <a:buSzPct val="25000"/>
                        <a:buNone/>
                      </a:pPr>
                      <a:r>
                        <a:rPr lang="en-US" sz="1200" u="none" strike="noStrike" cap="none" dirty="0">
                          <a:latin typeface="Calibri" panose="020F0502020204030204" pitchFamily="34" charset="0"/>
                        </a:rPr>
                        <a:t>ABI-FD_RSR01</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b="0" u="none" strike="noStrike" cap="none" dirty="0">
                          <a:solidFill>
                            <a:schemeClr val="dk1"/>
                          </a:solidFill>
                          <a:latin typeface="Calibri" panose="020F0502020204030204" pitchFamily="34" charset="0"/>
                        </a:rPr>
                        <a:t>Verify M3</a:t>
                      </a:r>
                      <a:r>
                        <a:rPr lang="en-US" sz="1200" b="0" u="none" strike="noStrike" cap="none" baseline="0" dirty="0">
                          <a:solidFill>
                            <a:schemeClr val="dk1"/>
                          </a:solidFill>
                          <a:latin typeface="Calibri" panose="020F0502020204030204" pitchFamily="34" charset="0"/>
                        </a:rPr>
                        <a:t> hourly p</a:t>
                      </a:r>
                      <a:r>
                        <a:rPr lang="en-US" sz="1200" b="0" u="none" strike="noStrike" cap="none" dirty="0">
                          <a:solidFill>
                            <a:schemeClr val="dk1"/>
                          </a:solidFill>
                          <a:latin typeface="Calibri" panose="020F0502020204030204" pitchFamily="34" charset="0"/>
                        </a:rPr>
                        <a:t>roducts (DSR and RSR) are within range</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dirty="0">
                          <a:solidFill>
                            <a:schemeClr val="tx1"/>
                          </a:solidFill>
                          <a:latin typeface="Calibri" panose="020F0502020204030204" pitchFamily="34" charset="0"/>
                        </a:rPr>
                        <a:t>100</a:t>
                      </a:r>
                    </a:p>
                  </a:txBody>
                  <a:tcPr marL="91450" marR="91450" marT="45725" marB="45725" anchor="ctr">
                    <a:solidFill>
                      <a:srgbClr val="00B050"/>
                    </a:solidFill>
                  </a:tcPr>
                </a:tc>
                <a:tc>
                  <a:txBody>
                    <a:bodyPr/>
                    <a:lstStyle/>
                    <a:p>
                      <a:pPr marL="0" marR="0" lvl="0" indent="0" algn="ctr" rtl="0">
                        <a:spcBef>
                          <a:spcPts val="0"/>
                        </a:spcBef>
                        <a:buSzPct val="25000"/>
                        <a:buNone/>
                      </a:pPr>
                      <a:r>
                        <a:rPr lang="en-US" sz="1200" dirty="0">
                          <a:solidFill>
                            <a:schemeClr val="tx1"/>
                          </a:solidFill>
                          <a:latin typeface="Calibri" panose="020F0502020204030204" pitchFamily="34" charset="0"/>
                        </a:rPr>
                        <a:t>Complete</a:t>
                      </a:r>
                    </a:p>
                  </a:txBody>
                  <a:tcPr marL="91450" marR="91450" marT="45725" marB="45725" anchor="ctr">
                    <a:solidFill>
                      <a:srgbClr val="00B050"/>
                    </a:solidFill>
                  </a:tcPr>
                </a:tc>
                <a:tc>
                  <a:txBody>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lang="en-US" sz="1200" dirty="0">
                          <a:solidFill>
                            <a:schemeClr val="tx1"/>
                          </a:solidFill>
                          <a:latin typeface="Calibri" panose="020F0502020204030204" pitchFamily="34" charset="0"/>
                        </a:rPr>
                        <a:t>AWG</a:t>
                      </a:r>
                    </a:p>
                    <a:p>
                      <a:pPr marL="0" marR="0" lvl="0" indent="0" algn="ctr" rtl="0">
                        <a:spcBef>
                          <a:spcPts val="0"/>
                        </a:spcBef>
                        <a:buSzPct val="25000"/>
                        <a:buNone/>
                      </a:pPr>
                      <a:endParaRPr lang="en-US" sz="1200" u="none" strike="noStrike" cap="none" dirty="0">
                        <a:solidFill>
                          <a:schemeClr val="tx1"/>
                        </a:solidFill>
                        <a:latin typeface="Calibri" panose="020F0502020204030204" pitchFamily="34" charset="0"/>
                      </a:endParaRPr>
                    </a:p>
                  </a:txBody>
                  <a:tcPr marL="91450" marR="91450" marT="45725" marB="45725" anchor="ctr">
                    <a:solidFill>
                      <a:schemeClr val="lt1"/>
                    </a:solidFill>
                  </a:tcPr>
                </a:tc>
                <a:extLst>
                  <a:ext uri="{0D108BD9-81ED-4DB2-BD59-A6C34878D82A}">
                    <a16:rowId xmlns:a16="http://schemas.microsoft.com/office/drawing/2014/main" val="10001"/>
                  </a:ext>
                </a:extLst>
              </a:tr>
              <a:tr h="370850">
                <a:tc>
                  <a:txBody>
                    <a:bodyPr/>
                    <a:lstStyle/>
                    <a:p>
                      <a:pPr marL="0" marR="0" lvl="0" indent="0" algn="ctr" rtl="0">
                        <a:spcBef>
                          <a:spcPts val="0"/>
                        </a:spcBef>
                        <a:buSzPct val="25000"/>
                        <a:buNone/>
                      </a:pPr>
                      <a:r>
                        <a:rPr lang="en-US" sz="1200" u="none" strike="noStrike" cap="none" dirty="0">
                          <a:latin typeface="Calibri" panose="020F0502020204030204" pitchFamily="34" charset="0"/>
                        </a:rPr>
                        <a:t>ABI-CONUS_DSR02</a:t>
                      </a:r>
                    </a:p>
                    <a:p>
                      <a:pPr marL="0" marR="0" lvl="0" indent="0" algn="ctr" rtl="0">
                        <a:spcBef>
                          <a:spcPts val="0"/>
                        </a:spcBef>
                        <a:buSzPct val="25000"/>
                        <a:buNone/>
                      </a:pPr>
                      <a:r>
                        <a:rPr lang="en-US" sz="1200" u="none" strike="noStrike" cap="none" dirty="0">
                          <a:latin typeface="Calibri" panose="020F0502020204030204" pitchFamily="34" charset="0"/>
                        </a:rPr>
                        <a:t>ABI-CONUS_RSR02</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b="0" u="none" strike="noStrike" cap="none" dirty="0">
                          <a:solidFill>
                            <a:schemeClr val="dk1"/>
                          </a:solidFill>
                          <a:latin typeface="Calibri" panose="020F0502020204030204" pitchFamily="34" charset="0"/>
                        </a:rPr>
                        <a:t>Verify M3</a:t>
                      </a:r>
                      <a:r>
                        <a:rPr lang="en-US" sz="1200" b="0" u="none" strike="noStrike" cap="none" baseline="0" dirty="0">
                          <a:solidFill>
                            <a:schemeClr val="dk1"/>
                          </a:solidFill>
                          <a:latin typeface="Calibri" panose="020F0502020204030204" pitchFamily="34" charset="0"/>
                        </a:rPr>
                        <a:t> hourly p</a:t>
                      </a:r>
                      <a:r>
                        <a:rPr lang="en-US" sz="1200" b="0" u="none" strike="noStrike" cap="none" dirty="0">
                          <a:solidFill>
                            <a:schemeClr val="dk1"/>
                          </a:solidFill>
                          <a:latin typeface="Calibri" panose="020F0502020204030204" pitchFamily="34" charset="0"/>
                        </a:rPr>
                        <a:t>roducts (DSR and</a:t>
                      </a:r>
                      <a:r>
                        <a:rPr lang="en-US" sz="1200" b="0" u="none" strike="noStrike" cap="none" baseline="0" dirty="0">
                          <a:solidFill>
                            <a:schemeClr val="dk1"/>
                          </a:solidFill>
                          <a:latin typeface="Calibri" panose="020F0502020204030204" pitchFamily="34" charset="0"/>
                        </a:rPr>
                        <a:t> </a:t>
                      </a:r>
                      <a:r>
                        <a:rPr lang="en-US" sz="1200" b="0" u="none" strike="noStrike" cap="none" dirty="0">
                          <a:solidFill>
                            <a:schemeClr val="dk1"/>
                          </a:solidFill>
                          <a:latin typeface="Calibri" panose="020F0502020204030204" pitchFamily="34" charset="0"/>
                        </a:rPr>
                        <a:t>RSR) are within range</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dirty="0">
                          <a:solidFill>
                            <a:schemeClr val="tx1"/>
                          </a:solidFill>
                          <a:latin typeface="Calibri" panose="020F0502020204030204" pitchFamily="34" charset="0"/>
                        </a:rPr>
                        <a:t>100</a:t>
                      </a:r>
                    </a:p>
                  </a:txBody>
                  <a:tcPr marL="91450" marR="91450" marT="45725" marB="45725" anchor="ctr">
                    <a:solidFill>
                      <a:srgbClr val="00B050"/>
                    </a:solidFill>
                  </a:tcPr>
                </a:tc>
                <a:tc>
                  <a:txBody>
                    <a:bodyPr/>
                    <a:lstStyle/>
                    <a:p>
                      <a:pPr marL="0" marR="0" lvl="0" indent="0" algn="ctr" rtl="0">
                        <a:spcBef>
                          <a:spcPts val="0"/>
                        </a:spcBef>
                        <a:buSzPct val="25000"/>
                        <a:buNone/>
                      </a:pPr>
                      <a:r>
                        <a:rPr lang="en-US" sz="1200" dirty="0">
                          <a:solidFill>
                            <a:schemeClr val="tx1"/>
                          </a:solidFill>
                          <a:latin typeface="Calibri" panose="020F0502020204030204" pitchFamily="34" charset="0"/>
                        </a:rPr>
                        <a:t>Complete</a:t>
                      </a:r>
                    </a:p>
                  </a:txBody>
                  <a:tcPr marL="91450" marR="91450" marT="45725" marB="45725" anchor="ctr">
                    <a:solidFill>
                      <a:srgbClr val="00B050"/>
                    </a:solidFill>
                  </a:tcPr>
                </a:tc>
                <a:tc>
                  <a:txBody>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lang="en-US" sz="1200" dirty="0">
                          <a:solidFill>
                            <a:schemeClr val="tx1"/>
                          </a:solidFill>
                          <a:latin typeface="Calibri" panose="020F0502020204030204" pitchFamily="34" charset="0"/>
                        </a:rPr>
                        <a:t>AWG</a:t>
                      </a:r>
                    </a:p>
                    <a:p>
                      <a:pPr marL="0" marR="0" lvl="0" indent="0" algn="ctr" rtl="0">
                        <a:spcBef>
                          <a:spcPts val="0"/>
                        </a:spcBef>
                        <a:buSzPct val="25000"/>
                        <a:buNone/>
                      </a:pPr>
                      <a:endParaRPr lang="en-US" sz="1200" u="none" strike="noStrike" cap="none" dirty="0">
                        <a:solidFill>
                          <a:schemeClr val="tx1"/>
                        </a:solidFill>
                        <a:latin typeface="Calibri" panose="020F0502020204030204" pitchFamily="34" charset="0"/>
                      </a:endParaRPr>
                    </a:p>
                  </a:txBody>
                  <a:tcPr marL="91450" marR="91450" marT="45725" marB="45725" anchor="ctr">
                    <a:solidFill>
                      <a:schemeClr val="lt1"/>
                    </a:solidFill>
                  </a:tcPr>
                </a:tc>
                <a:extLst>
                  <a:ext uri="{0D108BD9-81ED-4DB2-BD59-A6C34878D82A}">
                    <a16:rowId xmlns:a16="http://schemas.microsoft.com/office/drawing/2014/main" val="10002"/>
                  </a:ext>
                </a:extLst>
              </a:tr>
              <a:tr h="370850">
                <a:tc>
                  <a:txBody>
                    <a:bodyPr/>
                    <a:lstStyle/>
                    <a:p>
                      <a:pPr marL="0" marR="0" lvl="0" indent="0" algn="ctr" rtl="0">
                        <a:spcBef>
                          <a:spcPts val="0"/>
                        </a:spcBef>
                        <a:buSzPct val="25000"/>
                        <a:buNone/>
                      </a:pPr>
                      <a:r>
                        <a:rPr lang="en-US" sz="1200" u="none" strike="noStrike" cap="none" dirty="0">
                          <a:latin typeface="Calibri" panose="020F0502020204030204" pitchFamily="34" charset="0"/>
                        </a:rPr>
                        <a:t>ABI-MESO_DSR03</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b="0" u="none" strike="noStrike" cap="none" dirty="0">
                          <a:solidFill>
                            <a:schemeClr val="dk1"/>
                          </a:solidFill>
                          <a:latin typeface="Calibri" panose="020F0502020204030204" pitchFamily="34" charset="0"/>
                        </a:rPr>
                        <a:t>Verify  M3 product (DSR) is  within range </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dirty="0">
                          <a:solidFill>
                            <a:schemeClr val="tx1"/>
                          </a:solidFill>
                          <a:latin typeface="Calibri" panose="020F0502020204030204" pitchFamily="34" charset="0"/>
                        </a:rPr>
                        <a:t>100</a:t>
                      </a:r>
                    </a:p>
                  </a:txBody>
                  <a:tcPr marL="91450" marR="91450" marT="45725" marB="45725" anchor="ctr">
                    <a:solidFill>
                      <a:srgbClr val="00B050"/>
                    </a:solidFill>
                  </a:tcPr>
                </a:tc>
                <a:tc>
                  <a:txBody>
                    <a:bodyPr/>
                    <a:lstStyle/>
                    <a:p>
                      <a:pPr lvl="0" algn="ctr" rtl="0">
                        <a:spcBef>
                          <a:spcPts val="0"/>
                        </a:spcBef>
                        <a:buClr>
                          <a:schemeClr val="dk1"/>
                        </a:buClr>
                        <a:buSzPct val="25000"/>
                        <a:buFont typeface="Arial"/>
                        <a:buNone/>
                      </a:pPr>
                      <a:r>
                        <a:rPr lang="en-US" sz="1200" dirty="0">
                          <a:solidFill>
                            <a:schemeClr val="tx1"/>
                          </a:solidFill>
                          <a:latin typeface="Calibri" panose="020F0502020204030204" pitchFamily="34" charset="0"/>
                        </a:rPr>
                        <a:t>Complete</a:t>
                      </a:r>
                    </a:p>
                  </a:txBody>
                  <a:tcPr marL="91450" marR="91450" marT="45725" marB="45725" anchor="ctr">
                    <a:solidFill>
                      <a:srgbClr val="00B050"/>
                    </a:solidFill>
                  </a:tcPr>
                </a:tc>
                <a:tc>
                  <a:txBody>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lang="en-US" sz="1200" dirty="0">
                          <a:solidFill>
                            <a:schemeClr val="tx1"/>
                          </a:solidFill>
                          <a:latin typeface="Calibri" panose="020F0502020204030204" pitchFamily="34" charset="0"/>
                        </a:rPr>
                        <a:t>AWG</a:t>
                      </a:r>
                    </a:p>
                  </a:txBody>
                  <a:tcPr marL="91450" marR="91450" marT="45725" marB="45725" anchor="ctr">
                    <a:solidFill>
                      <a:schemeClr val="lt1"/>
                    </a:solidFill>
                  </a:tcPr>
                </a:tc>
                <a:extLst>
                  <a:ext uri="{0D108BD9-81ED-4DB2-BD59-A6C34878D82A}">
                    <a16:rowId xmlns:a16="http://schemas.microsoft.com/office/drawing/2014/main" val="10003"/>
                  </a:ext>
                </a:extLst>
              </a:tr>
              <a:tr h="370850">
                <a:tc>
                  <a:txBody>
                    <a:bodyPr/>
                    <a:lstStyle/>
                    <a:p>
                      <a:pPr marL="0" marR="0" lvl="0" indent="0" algn="ctr" rtl="0">
                        <a:spcBef>
                          <a:spcPts val="0"/>
                        </a:spcBef>
                        <a:buSzPct val="25000"/>
                        <a:buNone/>
                      </a:pPr>
                      <a:r>
                        <a:rPr lang="en-US" sz="1200" u="none" strike="noStrike" cap="none" dirty="0">
                          <a:latin typeface="Calibri" panose="020F0502020204030204" pitchFamily="34" charset="0"/>
                        </a:rPr>
                        <a:t>ABI-FD_DSR04</a:t>
                      </a:r>
                    </a:p>
                    <a:p>
                      <a:pPr marL="0" marR="0" lvl="0" indent="0" algn="ctr" rtl="0">
                        <a:spcBef>
                          <a:spcPts val="0"/>
                        </a:spcBef>
                        <a:buSzPct val="25000"/>
                        <a:buNone/>
                      </a:pPr>
                      <a:r>
                        <a:rPr lang="en-US" sz="1200" u="none" strike="noStrike" cap="none" dirty="0">
                          <a:latin typeface="Calibri" panose="020F0502020204030204" pitchFamily="34" charset="0"/>
                        </a:rPr>
                        <a:t>ABI-FD_RSR04</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b="0" u="none" strike="noStrike" cap="none" dirty="0">
                          <a:solidFill>
                            <a:schemeClr val="dk1"/>
                          </a:solidFill>
                          <a:latin typeface="Calibri" panose="020F0502020204030204" pitchFamily="34" charset="0"/>
                        </a:rPr>
                        <a:t>Verify M4 products (DSR and RSR)</a:t>
                      </a:r>
                      <a:r>
                        <a:rPr lang="en-US" sz="1200" b="0" u="none" strike="noStrike" cap="none" baseline="0" dirty="0">
                          <a:solidFill>
                            <a:schemeClr val="dk1"/>
                          </a:solidFill>
                          <a:latin typeface="Calibri" panose="020F0502020204030204" pitchFamily="34" charset="0"/>
                        </a:rPr>
                        <a:t> are </a:t>
                      </a:r>
                      <a:r>
                        <a:rPr lang="en-US" sz="1200" b="0" u="none" strike="noStrike" cap="none" dirty="0">
                          <a:solidFill>
                            <a:schemeClr val="dk1"/>
                          </a:solidFill>
                          <a:latin typeface="Calibri" panose="020F0502020204030204" pitchFamily="34" charset="0"/>
                        </a:rPr>
                        <a:t> within range </a:t>
                      </a:r>
                    </a:p>
                  </a:txBody>
                  <a:tcPr marL="91450" marR="91450" marT="45725" marB="45725" anchor="ctr">
                    <a:solidFill>
                      <a:schemeClr val="lt1"/>
                    </a:solidFill>
                  </a:tcPr>
                </a:tc>
                <a:tc>
                  <a:txBody>
                    <a:bodyPr/>
                    <a:lstStyle/>
                    <a:p>
                      <a:pPr marL="0" marR="0" lvl="0" indent="0" algn="ctr" rtl="0">
                        <a:spcBef>
                          <a:spcPts val="0"/>
                        </a:spcBef>
                        <a:buSzPct val="25000"/>
                        <a:buNone/>
                      </a:pPr>
                      <a:r>
                        <a:rPr lang="en-US" sz="1200" dirty="0">
                          <a:solidFill>
                            <a:schemeClr val="tx1"/>
                          </a:solidFill>
                          <a:latin typeface="Calibri" panose="020F0502020204030204" pitchFamily="34" charset="0"/>
                        </a:rPr>
                        <a:t>100</a:t>
                      </a:r>
                    </a:p>
                  </a:txBody>
                  <a:tcPr marL="91450" marR="91450" marT="45725" marB="45725" anchor="ctr">
                    <a:solidFill>
                      <a:srgbClr val="00B050"/>
                    </a:solidFill>
                  </a:tcPr>
                </a:tc>
                <a:tc>
                  <a:txBody>
                    <a:bodyPr/>
                    <a:lstStyle/>
                    <a:p>
                      <a:pPr marL="0" marR="0" lvl="0" indent="0" algn="ctr" rtl="0">
                        <a:spcBef>
                          <a:spcPts val="0"/>
                        </a:spcBef>
                        <a:buSzPct val="25000"/>
                        <a:buNone/>
                      </a:pPr>
                      <a:r>
                        <a:rPr lang="en-US" sz="1200" u="none" strike="noStrike" cap="none" dirty="0">
                          <a:solidFill>
                            <a:schemeClr val="tx1"/>
                          </a:solidFill>
                          <a:latin typeface="Calibri" panose="020F0502020204030204" pitchFamily="34" charset="0"/>
                        </a:rPr>
                        <a:t>Complete</a:t>
                      </a:r>
                    </a:p>
                  </a:txBody>
                  <a:tcPr marL="91450" marR="91450" marT="45725" marB="45725" anchor="ctr">
                    <a:solidFill>
                      <a:srgbClr val="00B050"/>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dirty="0">
                          <a:solidFill>
                            <a:schemeClr val="tx1"/>
                          </a:solidFill>
                          <a:latin typeface="Calibri" panose="020F0502020204030204" pitchFamily="34" charset="0"/>
                        </a:rPr>
                        <a:t>AWG</a:t>
                      </a:r>
                    </a:p>
                  </a:txBody>
                  <a:tcPr marL="91450" marR="91450" marT="45725" marB="45725" anchor="ctr">
                    <a:solidFill>
                      <a:schemeClr val="lt1"/>
                    </a:solidFill>
                  </a:tcPr>
                </a:tc>
                <a:extLst>
                  <a:ext uri="{0D108BD9-81ED-4DB2-BD59-A6C34878D82A}">
                    <a16:rowId xmlns:a16="http://schemas.microsoft.com/office/drawing/2014/main" val="10004"/>
                  </a:ext>
                </a:extLst>
              </a:tr>
              <a:tr h="370850">
                <a:tc>
                  <a:txBody>
                    <a:bodyPr/>
                    <a:lstStyle/>
                    <a:p>
                      <a:pPr marL="0" marR="0" lvl="0" indent="0" algn="ctr" rtl="0">
                        <a:spcBef>
                          <a:spcPts val="0"/>
                        </a:spcBef>
                        <a:buSzPct val="25000"/>
                        <a:buNone/>
                      </a:pPr>
                      <a:r>
                        <a:rPr lang="en-US" sz="1200" u="none" strike="noStrike" cap="none" dirty="0">
                          <a:latin typeface="Calibri" panose="020F0502020204030204" pitchFamily="34" charset="0"/>
                        </a:rPr>
                        <a:t>ABI-CONUS_DSR05</a:t>
                      </a:r>
                    </a:p>
                    <a:p>
                      <a:pPr marL="0" marR="0" lvl="0" indent="0" algn="ctr" rtl="0">
                        <a:spcBef>
                          <a:spcPts val="0"/>
                        </a:spcBef>
                        <a:buSzPct val="25000"/>
                        <a:buNone/>
                      </a:pPr>
                      <a:r>
                        <a:rPr lang="en-US" sz="1200" u="none" strike="noStrike" cap="none" dirty="0">
                          <a:latin typeface="Calibri" panose="020F0502020204030204" pitchFamily="34" charset="0"/>
                        </a:rPr>
                        <a:t>ABI-CONUS_RSR05</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b="0" u="none" strike="noStrike" cap="none" dirty="0">
                          <a:solidFill>
                            <a:schemeClr val="dk1"/>
                          </a:solidFill>
                          <a:latin typeface="Calibri" panose="020F0502020204030204" pitchFamily="34" charset="0"/>
                        </a:rPr>
                        <a:t>Verify M4 products</a:t>
                      </a:r>
                      <a:r>
                        <a:rPr lang="en-US" sz="1200" b="0" u="none" strike="noStrike" cap="none" baseline="0" dirty="0">
                          <a:solidFill>
                            <a:schemeClr val="dk1"/>
                          </a:solidFill>
                          <a:latin typeface="Calibri" panose="020F0502020204030204" pitchFamily="34" charset="0"/>
                        </a:rPr>
                        <a:t> (DSR and RSR) are</a:t>
                      </a:r>
                      <a:r>
                        <a:rPr lang="en-US" sz="1200" b="0" u="none" strike="noStrike" cap="none" dirty="0">
                          <a:solidFill>
                            <a:schemeClr val="dk1"/>
                          </a:solidFill>
                          <a:latin typeface="Calibri" panose="020F0502020204030204" pitchFamily="34" charset="0"/>
                        </a:rPr>
                        <a:t> within range</a:t>
                      </a:r>
                    </a:p>
                  </a:txBody>
                  <a:tcPr marL="91450" marR="91450" marT="45725" marB="45725" anchor="ctr">
                    <a:solidFill>
                      <a:schemeClr val="lt1"/>
                    </a:solidFill>
                  </a:tcPr>
                </a:tc>
                <a:tc>
                  <a:txBody>
                    <a:bodyPr/>
                    <a:lstStyle/>
                    <a:p>
                      <a:pPr marL="0" marR="0" lvl="0" indent="0" algn="ctr" rtl="0">
                        <a:spcBef>
                          <a:spcPts val="0"/>
                        </a:spcBef>
                        <a:buSzPct val="25000"/>
                        <a:buNone/>
                      </a:pPr>
                      <a:r>
                        <a:rPr lang="en-US" sz="1200" dirty="0">
                          <a:solidFill>
                            <a:schemeClr val="tx1"/>
                          </a:solidFill>
                          <a:latin typeface="Calibri" panose="020F0502020204030204" pitchFamily="34" charset="0"/>
                        </a:rPr>
                        <a:t>100</a:t>
                      </a:r>
                    </a:p>
                  </a:txBody>
                  <a:tcPr marL="91450" marR="91450" marT="45725" marB="45725" anchor="ctr">
                    <a:solidFill>
                      <a:srgbClr val="00B050"/>
                    </a:solidFill>
                  </a:tcPr>
                </a:tc>
                <a:tc>
                  <a:txBody>
                    <a:bodyPr/>
                    <a:lstStyle/>
                    <a:p>
                      <a:pPr marL="0" marR="0" lvl="0" indent="0" algn="ctr" rtl="0">
                        <a:spcBef>
                          <a:spcPts val="0"/>
                        </a:spcBef>
                        <a:buSzPct val="25000"/>
                        <a:buNone/>
                      </a:pPr>
                      <a:r>
                        <a:rPr lang="en-US" sz="1200" u="none" strike="noStrike" cap="none" dirty="0">
                          <a:solidFill>
                            <a:schemeClr val="tx1"/>
                          </a:solidFill>
                          <a:latin typeface="Calibri" panose="020F0502020204030204" pitchFamily="34" charset="0"/>
                        </a:rPr>
                        <a:t>Complete</a:t>
                      </a:r>
                    </a:p>
                  </a:txBody>
                  <a:tcPr marL="91450" marR="91450" marT="45725" marB="45725" anchor="ctr">
                    <a:solidFill>
                      <a:srgbClr val="00B050"/>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dirty="0">
                          <a:solidFill>
                            <a:schemeClr val="tx1"/>
                          </a:solidFill>
                          <a:latin typeface="Calibri" panose="020F0502020204030204" pitchFamily="34" charset="0"/>
                        </a:rPr>
                        <a:t>AWG</a:t>
                      </a:r>
                    </a:p>
                  </a:txBody>
                  <a:tcPr marL="91450" marR="91450" marT="45725" marB="45725" anchor="ctr">
                    <a:solidFill>
                      <a:schemeClr val="lt1"/>
                    </a:solidFill>
                  </a:tcPr>
                </a:tc>
                <a:extLst>
                  <a:ext uri="{0D108BD9-81ED-4DB2-BD59-A6C34878D82A}">
                    <a16:rowId xmlns:a16="http://schemas.microsoft.com/office/drawing/2014/main" val="10005"/>
                  </a:ext>
                </a:extLst>
              </a:tr>
              <a:tr h="370850">
                <a:tc>
                  <a:txBody>
                    <a:bodyPr/>
                    <a:lstStyle/>
                    <a:p>
                      <a:pPr marL="0" marR="0" lvl="0" indent="0" algn="ctr" rtl="0">
                        <a:spcBef>
                          <a:spcPts val="0"/>
                        </a:spcBef>
                        <a:buSzPct val="25000"/>
                        <a:buNone/>
                      </a:pPr>
                      <a:r>
                        <a:rPr lang="en-US" sz="1200" u="none" strike="noStrike" cap="none" dirty="0">
                          <a:latin typeface="Calibri" panose="020F0502020204030204" pitchFamily="34" charset="0"/>
                        </a:rPr>
                        <a:t>ABI-FD_DSR06</a:t>
                      </a:r>
                    </a:p>
                    <a:p>
                      <a:pPr marL="0" marR="0" lvl="0" indent="0" algn="ctr" rtl="0">
                        <a:spcBef>
                          <a:spcPts val="0"/>
                        </a:spcBef>
                        <a:buSzPct val="25000"/>
                        <a:buNone/>
                      </a:pPr>
                      <a:r>
                        <a:rPr lang="en-US" sz="1200" u="none" strike="noStrike" cap="none" dirty="0">
                          <a:latin typeface="Calibri" panose="020F0502020204030204" pitchFamily="34" charset="0"/>
                        </a:rPr>
                        <a:t>ABI-FD_RSR06</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u="none" strike="noStrike" cap="none" dirty="0">
                          <a:latin typeface="Calibri" panose="020F0502020204030204" pitchFamily="34" charset="0"/>
                        </a:rPr>
                        <a:t>Initial assessment of FD products accuracy</a:t>
                      </a:r>
                      <a:r>
                        <a:rPr lang="en-US" sz="1200" u="none" strike="noStrike" cap="none" baseline="0" dirty="0">
                          <a:latin typeface="Calibri" panose="020F0502020204030204" pitchFamily="34" charset="0"/>
                        </a:rPr>
                        <a:t> and precision</a:t>
                      </a:r>
                      <a:endParaRPr lang="en-US" sz="1200" u="none" strike="noStrike" cap="none" dirty="0">
                        <a:latin typeface="Calibri" panose="020F0502020204030204" pitchFamily="34" charset="0"/>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a:solidFill>
                            <a:schemeClr val="tx1"/>
                          </a:solidFill>
                          <a:latin typeface="Calibri" panose="020F0502020204030204" pitchFamily="34" charset="0"/>
                        </a:rPr>
                        <a:t>100</a:t>
                      </a:r>
                    </a:p>
                  </a:txBody>
                  <a:tcPr marL="91450" marR="91450" marT="45725" marB="45725" anchor="ctr">
                    <a:solidFill>
                      <a:srgbClr val="00B050"/>
                    </a:solidFill>
                  </a:tcPr>
                </a:tc>
                <a:tc>
                  <a:txBody>
                    <a:bodyPr/>
                    <a:lstStyle/>
                    <a:p>
                      <a:pPr lvl="0" algn="ctr" rtl="0">
                        <a:spcBef>
                          <a:spcPts val="0"/>
                        </a:spcBef>
                        <a:buClr>
                          <a:schemeClr val="dk1"/>
                        </a:buClr>
                        <a:buSzPct val="25000"/>
                        <a:buFont typeface="Arial"/>
                        <a:buNone/>
                      </a:pPr>
                      <a:r>
                        <a:rPr lang="en-US" sz="1200" dirty="0">
                          <a:solidFill>
                            <a:schemeClr val="tx1"/>
                          </a:solidFill>
                          <a:latin typeface="Calibri" panose="020F0502020204030204" pitchFamily="34" charset="0"/>
                        </a:rPr>
                        <a:t>Complete</a:t>
                      </a:r>
                    </a:p>
                  </a:txBody>
                  <a:tcPr marL="91450" marR="91450" marT="45725" marB="45725" anchor="ctr">
                    <a:solidFill>
                      <a:srgbClr val="00B050"/>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dirty="0">
                          <a:solidFill>
                            <a:schemeClr val="tx1"/>
                          </a:solidFill>
                          <a:latin typeface="Calibri" panose="020F0502020204030204" pitchFamily="34" charset="0"/>
                        </a:rPr>
                        <a:t>AWG</a:t>
                      </a:r>
                    </a:p>
                  </a:txBody>
                  <a:tcPr marL="91450" marR="91450" marT="45725" marB="45725" anchor="ctr">
                    <a:solidFill>
                      <a:schemeClr val="lt1"/>
                    </a:solidFill>
                  </a:tcPr>
                </a:tc>
                <a:extLst>
                  <a:ext uri="{0D108BD9-81ED-4DB2-BD59-A6C34878D82A}">
                    <a16:rowId xmlns:a16="http://schemas.microsoft.com/office/drawing/2014/main" val="10006"/>
                  </a:ext>
                </a:extLst>
              </a:tr>
              <a:tr h="370850">
                <a:tc>
                  <a:txBody>
                    <a:bodyPr/>
                    <a:lstStyle/>
                    <a:p>
                      <a:pPr marL="0" marR="0" lvl="0" indent="0" algn="ctr" rtl="0">
                        <a:spcBef>
                          <a:spcPts val="0"/>
                        </a:spcBef>
                        <a:buSzPct val="25000"/>
                        <a:buNone/>
                      </a:pPr>
                      <a:r>
                        <a:rPr lang="en-US" sz="1200" u="none" strike="noStrike" cap="none" dirty="0">
                          <a:latin typeface="Calibri" panose="020F0502020204030204" pitchFamily="34" charset="0"/>
                        </a:rPr>
                        <a:t>ABI-CONUS_DSR07</a:t>
                      </a:r>
                    </a:p>
                    <a:p>
                      <a:pPr marL="0" marR="0" lvl="0" indent="0" algn="ctr" rtl="0">
                        <a:spcBef>
                          <a:spcPts val="0"/>
                        </a:spcBef>
                        <a:buSzPct val="25000"/>
                        <a:buNone/>
                      </a:pPr>
                      <a:r>
                        <a:rPr lang="en-US" sz="1200" u="none" strike="noStrike" cap="none" dirty="0">
                          <a:latin typeface="Calibri" panose="020F0502020204030204" pitchFamily="34" charset="0"/>
                        </a:rPr>
                        <a:t>ABI-CONUS_RSR07</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u="none" strike="noStrike" cap="none" dirty="0">
                          <a:latin typeface="Calibri" panose="020F0502020204030204" pitchFamily="34" charset="0"/>
                        </a:rPr>
                        <a:t>Initial</a:t>
                      </a:r>
                      <a:r>
                        <a:rPr lang="en-US" sz="1200" u="none" strike="noStrike" cap="none" baseline="0" dirty="0">
                          <a:latin typeface="Calibri" panose="020F0502020204030204" pitchFamily="34" charset="0"/>
                        </a:rPr>
                        <a:t> assessment of CONUS products  accuracy and precision</a:t>
                      </a:r>
                      <a:endParaRPr lang="en-US" sz="1200" u="none" strike="noStrike" cap="none" dirty="0">
                        <a:latin typeface="Calibri" panose="020F0502020204030204" pitchFamily="34" charset="0"/>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a:solidFill>
                            <a:schemeClr val="tx1"/>
                          </a:solidFill>
                          <a:latin typeface="Calibri" panose="020F0502020204030204" pitchFamily="34" charset="0"/>
                        </a:rPr>
                        <a:t>100</a:t>
                      </a:r>
                    </a:p>
                  </a:txBody>
                  <a:tcPr marL="91450" marR="91450" marT="45725" marB="45725" anchor="ctr">
                    <a:solidFill>
                      <a:srgbClr val="00B050"/>
                    </a:solidFill>
                  </a:tcPr>
                </a:tc>
                <a:tc>
                  <a:txBody>
                    <a:bodyPr/>
                    <a:lstStyle/>
                    <a:p>
                      <a:pPr lvl="0" algn="ctr" rtl="0">
                        <a:spcBef>
                          <a:spcPts val="0"/>
                        </a:spcBef>
                        <a:buClr>
                          <a:schemeClr val="dk1"/>
                        </a:buClr>
                        <a:buSzPct val="25000"/>
                        <a:buFont typeface="Arial"/>
                        <a:buNone/>
                      </a:pPr>
                      <a:r>
                        <a:rPr lang="en-US" sz="1200" dirty="0">
                          <a:solidFill>
                            <a:schemeClr val="tx1"/>
                          </a:solidFill>
                          <a:latin typeface="Calibri" panose="020F0502020204030204" pitchFamily="34" charset="0"/>
                        </a:rPr>
                        <a:t>Complete</a:t>
                      </a:r>
                    </a:p>
                  </a:txBody>
                  <a:tcPr marL="91450" marR="91450" marT="45725" marB="45725" anchor="ctr">
                    <a:solidFill>
                      <a:srgbClr val="00B050"/>
                    </a:solidFill>
                  </a:tcPr>
                </a:tc>
                <a:tc>
                  <a:txBody>
                    <a:bodyPr/>
                    <a:lstStyle/>
                    <a:p>
                      <a:pPr marL="0" marR="0" lvl="0" indent="0" algn="ctr" rtl="0">
                        <a:spcBef>
                          <a:spcPts val="0"/>
                        </a:spcBef>
                        <a:buSzPct val="25000"/>
                        <a:buNone/>
                      </a:pPr>
                      <a:r>
                        <a:rPr lang="en-US" sz="1200" dirty="0">
                          <a:solidFill>
                            <a:schemeClr val="tx1"/>
                          </a:solidFill>
                          <a:latin typeface="Calibri" panose="020F0502020204030204" pitchFamily="34" charset="0"/>
                        </a:rPr>
                        <a:t>AWG</a:t>
                      </a:r>
                    </a:p>
                  </a:txBody>
                  <a:tcPr marL="91450" marR="91450" marT="45725" marB="45725" anchor="ctr">
                    <a:solidFill>
                      <a:schemeClr val="lt1"/>
                    </a:solidFill>
                  </a:tcPr>
                </a:tc>
                <a:extLst>
                  <a:ext uri="{0D108BD9-81ED-4DB2-BD59-A6C34878D82A}">
                    <a16:rowId xmlns:a16="http://schemas.microsoft.com/office/drawing/2014/main" val="10007"/>
                  </a:ext>
                </a:extLst>
              </a:tr>
              <a:tr h="370850">
                <a:tc>
                  <a:txBody>
                    <a:bodyPr/>
                    <a:lstStyle/>
                    <a:p>
                      <a:pPr marL="0" marR="0" lvl="0" indent="0" algn="ctr" rtl="0">
                        <a:spcBef>
                          <a:spcPts val="0"/>
                        </a:spcBef>
                        <a:buSzPct val="25000"/>
                        <a:buNone/>
                      </a:pPr>
                      <a:r>
                        <a:rPr lang="en-US" sz="1200" u="none" strike="noStrike" cap="none" dirty="0">
                          <a:latin typeface="Calibri" panose="020F0502020204030204" pitchFamily="34" charset="0"/>
                        </a:rPr>
                        <a:t>ABI-MESO_DSR08</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u="none" strike="noStrike" cap="none" dirty="0">
                          <a:latin typeface="Calibri" panose="020F0502020204030204" pitchFamily="34" charset="0"/>
                        </a:rPr>
                        <a:t>Initial assessments of </a:t>
                      </a:r>
                      <a:r>
                        <a:rPr lang="en-US" sz="1200" u="none" strike="noStrike" cap="none" dirty="0" err="1">
                          <a:latin typeface="Calibri" panose="020F0502020204030204" pitchFamily="34" charset="0"/>
                        </a:rPr>
                        <a:t>Mesoscale</a:t>
                      </a:r>
                      <a:r>
                        <a:rPr lang="en-US" sz="1200" u="none" strike="noStrike" cap="none" baseline="0" dirty="0">
                          <a:latin typeface="Calibri" panose="020F0502020204030204" pitchFamily="34" charset="0"/>
                        </a:rPr>
                        <a:t> product accuracy and precision</a:t>
                      </a:r>
                      <a:endParaRPr lang="en-US" sz="1200" u="none" strike="noStrike" cap="none" dirty="0">
                        <a:latin typeface="Calibri" panose="020F0502020204030204" pitchFamily="34" charset="0"/>
                      </a:endParaRPr>
                    </a:p>
                  </a:txBody>
                  <a:tcPr marL="91450" marR="91450" marT="45725" marB="45725" anchor="ctr">
                    <a:solidFill>
                      <a:schemeClr val="lt1"/>
                    </a:solidFill>
                  </a:tcPr>
                </a:tc>
                <a:tc>
                  <a:txBody>
                    <a:bodyPr/>
                    <a:lstStyle/>
                    <a:p>
                      <a:pPr marL="0" marR="0" lvl="0" indent="0" algn="ctr" rtl="0">
                        <a:spcBef>
                          <a:spcPts val="0"/>
                        </a:spcBef>
                        <a:buSzPct val="25000"/>
                        <a:buNone/>
                      </a:pPr>
                      <a:r>
                        <a:rPr lang="en-US" sz="1200">
                          <a:solidFill>
                            <a:schemeClr val="tx1"/>
                          </a:solidFill>
                          <a:latin typeface="Calibri" panose="020F0502020204030204" pitchFamily="34" charset="0"/>
                        </a:rPr>
                        <a:t>100</a:t>
                      </a:r>
                    </a:p>
                  </a:txBody>
                  <a:tcPr marL="91450" marR="91450" marT="45725" marB="45725" anchor="ctr">
                    <a:solidFill>
                      <a:srgbClr val="00B050"/>
                    </a:solidFill>
                  </a:tcPr>
                </a:tc>
                <a:tc>
                  <a:txBody>
                    <a:bodyPr/>
                    <a:lstStyle/>
                    <a:p>
                      <a:pPr lvl="0" algn="ctr" rtl="0">
                        <a:spcBef>
                          <a:spcPts val="0"/>
                        </a:spcBef>
                        <a:buClr>
                          <a:schemeClr val="dk1"/>
                        </a:buClr>
                        <a:buSzPct val="25000"/>
                        <a:buFont typeface="Arial"/>
                        <a:buNone/>
                      </a:pPr>
                      <a:r>
                        <a:rPr lang="en-US" sz="1200" dirty="0">
                          <a:solidFill>
                            <a:schemeClr val="tx1"/>
                          </a:solidFill>
                          <a:latin typeface="Calibri" panose="020F0502020204030204" pitchFamily="34" charset="0"/>
                        </a:rPr>
                        <a:t>Complete</a:t>
                      </a:r>
                    </a:p>
                  </a:txBody>
                  <a:tcPr marL="91450" marR="91450" marT="45725" marB="45725" anchor="ctr">
                    <a:solidFill>
                      <a:srgbClr val="00B050"/>
                    </a:solidFill>
                  </a:tcPr>
                </a:tc>
                <a:tc>
                  <a:txBody>
                    <a:bodyPr/>
                    <a:lstStyle/>
                    <a:p>
                      <a:pPr marL="0" marR="0" lvl="0" indent="0" algn="ctr" rtl="0">
                        <a:spcBef>
                          <a:spcPts val="0"/>
                        </a:spcBef>
                        <a:buSzPct val="25000"/>
                        <a:buNone/>
                      </a:pPr>
                      <a:r>
                        <a:rPr lang="en-US" sz="1200" dirty="0">
                          <a:solidFill>
                            <a:schemeClr val="tx1"/>
                          </a:solidFill>
                          <a:latin typeface="Calibri" panose="020F0502020204030204" pitchFamily="34" charset="0"/>
                        </a:rPr>
                        <a:t>AWG</a:t>
                      </a:r>
                    </a:p>
                  </a:txBody>
                  <a:tcPr marL="91450" marR="91450" marT="45725" marB="45725" anchor="ctr">
                    <a:solidFill>
                      <a:schemeClr val="lt1"/>
                    </a:solidFill>
                  </a:tcPr>
                </a:tc>
                <a:extLst>
                  <a:ext uri="{0D108BD9-81ED-4DB2-BD59-A6C34878D82A}">
                    <a16:rowId xmlns:a16="http://schemas.microsoft.com/office/drawing/2014/main" val="10008"/>
                  </a:ext>
                </a:extLst>
              </a:tr>
            </a:tbl>
          </a:graphicData>
        </a:graphic>
      </p:graphicFrame>
      <p:sp>
        <p:nvSpPr>
          <p:cNvPr id="6" name="Rectangle 5"/>
          <p:cNvSpPr/>
          <p:nvPr/>
        </p:nvSpPr>
        <p:spPr>
          <a:xfrm>
            <a:off x="730861" y="5882326"/>
            <a:ext cx="673733" cy="2828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404594" y="5882326"/>
            <a:ext cx="2523448" cy="307777"/>
          </a:xfrm>
          <a:prstGeom prst="rect">
            <a:avLst/>
          </a:prstGeom>
          <a:noFill/>
        </p:spPr>
        <p:txBody>
          <a:bodyPr wrap="none" rtlCol="0">
            <a:spAutoFit/>
          </a:bodyPr>
          <a:lstStyle/>
          <a:p>
            <a:r>
              <a:rPr lang="en-US" dirty="0">
                <a:solidFill>
                  <a:schemeClr val="bg1"/>
                </a:solidFill>
              </a:rPr>
              <a:t>Indicates task was completed</a:t>
            </a:r>
          </a:p>
        </p:txBody>
      </p:sp>
    </p:spTree>
    <p:extLst>
      <p:ext uri="{BB962C8B-B14F-4D97-AF65-F5344CB8AC3E}">
        <p14:creationId xmlns:p14="http://schemas.microsoft.com/office/powerpoint/2010/main" val="35160292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Risks to Reaching Provisional</a:t>
            </a:r>
            <a:br>
              <a:rPr lang="en-US" dirty="0"/>
            </a:br>
            <a:r>
              <a:rPr lang="en-US" sz="2800" i="1" dirty="0"/>
              <a:t>(Summary Status at PS-PVR Beta)</a:t>
            </a:r>
          </a:p>
        </p:txBody>
      </p:sp>
      <p:sp>
        <p:nvSpPr>
          <p:cNvPr id="3" name="Text Placeholder 2"/>
          <p:cNvSpPr>
            <a:spLocks noGrp="1"/>
          </p:cNvSpPr>
          <p:nvPr>
            <p:ph type="body" idx="1"/>
          </p:nvPr>
        </p:nvSpPr>
        <p:spPr>
          <a:xfrm>
            <a:off x="457199" y="5957047"/>
            <a:ext cx="8229600" cy="591671"/>
          </a:xfrm>
        </p:spPr>
        <p:txBody>
          <a:bodyPr/>
          <a:lstStyle/>
          <a:p>
            <a:r>
              <a:rPr lang="en-US" dirty="0"/>
              <a:t>Risks </a:t>
            </a:r>
            <a:r>
              <a:rPr lang="en-US" b="1" dirty="0">
                <a:solidFill>
                  <a:srgbClr val="FFFF00"/>
                </a:solidFill>
              </a:rPr>
              <a:t>resolved</a:t>
            </a:r>
            <a:r>
              <a:rPr lang="en-US" dirty="0"/>
              <a:t> in DO.07 implementation.</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12</a:t>
            </a:fld>
            <a:endParaRPr lang="en-US"/>
          </a:p>
        </p:txBody>
      </p:sp>
      <p:graphicFrame>
        <p:nvGraphicFramePr>
          <p:cNvPr id="6" name="Shape 641"/>
          <p:cNvGraphicFramePr/>
          <p:nvPr>
            <p:extLst>
              <p:ext uri="{D42A27DB-BD31-4B8C-83A1-F6EECF244321}">
                <p14:modId xmlns:p14="http://schemas.microsoft.com/office/powerpoint/2010/main" val="3392051468"/>
              </p:ext>
            </p:extLst>
          </p:nvPr>
        </p:nvGraphicFramePr>
        <p:xfrm>
          <a:off x="139136" y="1164713"/>
          <a:ext cx="8865725" cy="4936508"/>
        </p:xfrm>
        <a:graphic>
          <a:graphicData uri="http://schemas.openxmlformats.org/drawingml/2006/table">
            <a:tbl>
              <a:tblPr firstRow="1" bandRow="1">
                <a:noFill/>
              </a:tblPr>
              <a:tblGrid>
                <a:gridCol w="1833925">
                  <a:extLst>
                    <a:ext uri="{9D8B030D-6E8A-4147-A177-3AD203B41FA5}">
                      <a16:colId xmlns:a16="http://schemas.microsoft.com/office/drawing/2014/main" val="20000"/>
                    </a:ext>
                  </a:extLst>
                </a:gridCol>
                <a:gridCol w="4333609">
                  <a:extLst>
                    <a:ext uri="{9D8B030D-6E8A-4147-A177-3AD203B41FA5}">
                      <a16:colId xmlns:a16="http://schemas.microsoft.com/office/drawing/2014/main" val="20001"/>
                    </a:ext>
                  </a:extLst>
                </a:gridCol>
                <a:gridCol w="712694">
                  <a:extLst>
                    <a:ext uri="{9D8B030D-6E8A-4147-A177-3AD203B41FA5}">
                      <a16:colId xmlns:a16="http://schemas.microsoft.com/office/drawing/2014/main" val="20002"/>
                    </a:ext>
                  </a:extLst>
                </a:gridCol>
                <a:gridCol w="1985497">
                  <a:extLst>
                    <a:ext uri="{9D8B030D-6E8A-4147-A177-3AD203B41FA5}">
                      <a16:colId xmlns:a16="http://schemas.microsoft.com/office/drawing/2014/main" val="20003"/>
                    </a:ext>
                  </a:extLst>
                </a:gridCol>
              </a:tblGrid>
              <a:tr h="309628">
                <a:tc>
                  <a:txBody>
                    <a:bodyPr/>
                    <a:lstStyle/>
                    <a:p>
                      <a:pPr marL="0" marR="0" lvl="0" indent="0" algn="l" rtl="0">
                        <a:spcBef>
                          <a:spcPts val="0"/>
                        </a:spcBef>
                        <a:buSzPct val="25000"/>
                        <a:buNone/>
                      </a:pPr>
                      <a:r>
                        <a:rPr lang="en-US" sz="1400" b="1" u="none" strike="noStrike" cap="none" dirty="0">
                          <a:solidFill>
                            <a:schemeClr val="bg1"/>
                          </a:solidFill>
                          <a:latin typeface="Calibri" panose="020F0502020204030204" pitchFamily="34" charset="0"/>
                        </a:rPr>
                        <a:t>Risk Name</a:t>
                      </a:r>
                    </a:p>
                  </a:txBody>
                  <a:tcPr marL="91450" marR="91450" marT="45725" marB="45725">
                    <a:lnB w="12700" cap="flat" cmpd="sng">
                      <a:solidFill>
                        <a:schemeClr val="dk1"/>
                      </a:solidFill>
                      <a:prstDash val="solid"/>
                      <a:round/>
                      <a:headEnd type="none" w="med" len="med"/>
                      <a:tailEnd type="none" w="med" len="med"/>
                    </a:lnB>
                    <a:solidFill>
                      <a:schemeClr val="bg2">
                        <a:lumMod val="60000"/>
                        <a:lumOff val="40000"/>
                      </a:schemeClr>
                    </a:solidFill>
                  </a:tcPr>
                </a:tc>
                <a:tc>
                  <a:txBody>
                    <a:bodyPr/>
                    <a:lstStyle/>
                    <a:p>
                      <a:pPr marL="0" marR="0" lvl="0" indent="0" algn="l" rtl="0">
                        <a:spcBef>
                          <a:spcPts val="0"/>
                        </a:spcBef>
                        <a:buSzPct val="25000"/>
                        <a:buNone/>
                      </a:pPr>
                      <a:r>
                        <a:rPr lang="en-US" sz="1400" b="1" dirty="0">
                          <a:solidFill>
                            <a:schemeClr val="bg1"/>
                          </a:solidFill>
                          <a:latin typeface="Calibri" panose="020F0502020204030204" pitchFamily="34" charset="0"/>
                        </a:rPr>
                        <a:t>Description</a:t>
                      </a:r>
                    </a:p>
                  </a:txBody>
                  <a:tcPr marL="91450" marR="91450" marT="45725" marB="45725">
                    <a:lnB w="12700" cap="flat" cmpd="sng">
                      <a:solidFill>
                        <a:schemeClr val="dk1"/>
                      </a:solidFill>
                      <a:prstDash val="solid"/>
                      <a:round/>
                      <a:headEnd type="none" w="med" len="med"/>
                      <a:tailEnd type="none" w="med" len="med"/>
                    </a:lnB>
                    <a:solidFill>
                      <a:schemeClr val="bg2">
                        <a:lumMod val="60000"/>
                        <a:lumOff val="40000"/>
                      </a:schemeClr>
                    </a:solidFill>
                  </a:tcPr>
                </a:tc>
                <a:tc>
                  <a:txBody>
                    <a:bodyPr/>
                    <a:lstStyle/>
                    <a:p>
                      <a:pPr marL="0" marR="0" lvl="0" indent="0" algn="l" rtl="0">
                        <a:spcBef>
                          <a:spcPts val="0"/>
                        </a:spcBef>
                        <a:buSzPct val="25000"/>
                        <a:buNone/>
                      </a:pPr>
                      <a:r>
                        <a:rPr lang="en-US" sz="1400" b="1" dirty="0">
                          <a:solidFill>
                            <a:schemeClr val="bg1"/>
                          </a:solidFill>
                          <a:latin typeface="Calibri" panose="020F0502020204030204" pitchFamily="34" charset="0"/>
                        </a:rPr>
                        <a:t>Impact</a:t>
                      </a:r>
                    </a:p>
                  </a:txBody>
                  <a:tcPr marL="91450" marR="91450" marT="45725" marB="45725">
                    <a:lnB w="12700" cap="flat" cmpd="sng">
                      <a:solidFill>
                        <a:schemeClr val="dk1"/>
                      </a:solidFill>
                      <a:prstDash val="solid"/>
                      <a:round/>
                      <a:headEnd type="none" w="med" len="med"/>
                      <a:tailEnd type="none" w="med" len="med"/>
                    </a:lnB>
                    <a:solidFill>
                      <a:schemeClr val="bg2">
                        <a:lumMod val="60000"/>
                        <a:lumOff val="40000"/>
                      </a:schemeClr>
                    </a:solidFill>
                  </a:tcPr>
                </a:tc>
                <a:tc>
                  <a:txBody>
                    <a:bodyPr/>
                    <a:lstStyle/>
                    <a:p>
                      <a:pPr marL="0" marR="0" lvl="0" indent="0" algn="l" rtl="0">
                        <a:spcBef>
                          <a:spcPts val="0"/>
                        </a:spcBef>
                        <a:buSzPct val="25000"/>
                        <a:buNone/>
                      </a:pPr>
                      <a:r>
                        <a:rPr lang="en-US" sz="1400" b="1" dirty="0">
                          <a:solidFill>
                            <a:schemeClr val="bg1"/>
                          </a:solidFill>
                          <a:latin typeface="Calibri" panose="020F0502020204030204" pitchFamily="34" charset="0"/>
                        </a:rPr>
                        <a:t>Mitigation and Schedule</a:t>
                      </a:r>
                    </a:p>
                  </a:txBody>
                  <a:tcPr marL="91450" marR="91450" marT="45725" marB="45725">
                    <a:lnB w="12700" cap="flat" cmpd="sng">
                      <a:solidFill>
                        <a:schemeClr val="dk1"/>
                      </a:solidFill>
                      <a:prstDash val="solid"/>
                      <a:round/>
                      <a:headEnd type="none" w="med" len="med"/>
                      <a:tailEnd type="none" w="med" len="med"/>
                    </a:lnB>
                    <a:solidFill>
                      <a:schemeClr val="bg2">
                        <a:lumMod val="60000"/>
                        <a:lumOff val="40000"/>
                      </a:schemeClr>
                    </a:solidFill>
                  </a:tcPr>
                </a:tc>
                <a:extLst>
                  <a:ext uri="{0D108BD9-81ED-4DB2-BD59-A6C34878D82A}">
                    <a16:rowId xmlns:a16="http://schemas.microsoft.com/office/drawing/2014/main" val="10000"/>
                  </a:ext>
                </a:extLst>
              </a:tr>
              <a:tr h="370850">
                <a:tc>
                  <a: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dirty="0">
                          <a:latin typeface="Calibri" panose="020F0502020204030204" pitchFamily="34" charset="0"/>
                        </a:rPr>
                        <a:t>Displaced</a:t>
                      </a:r>
                      <a:r>
                        <a:rPr lang="en-US" sz="1200" baseline="0" dirty="0">
                          <a:latin typeface="Calibri" panose="020F0502020204030204" pitchFamily="34" charset="0"/>
                        </a:rPr>
                        <a:t> CONUS</a:t>
                      </a:r>
                      <a:endParaRPr lang="en-US" sz="1200" dirty="0">
                        <a:latin typeface="Calibri" panose="020F0502020204030204" pitchFamily="34" charset="0"/>
                      </a:endParaRPr>
                    </a:p>
                  </a:txBody>
                  <a:tcPr marL="91450" marR="91450" marT="45725" marB="45725">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r>
                        <a:rPr lang="en-US" sz="1200" dirty="0">
                          <a:latin typeface="Calibri" panose="020F0502020204030204" pitchFamily="34" charset="0"/>
                        </a:rPr>
                        <a:t>CONUS</a:t>
                      </a:r>
                      <a:r>
                        <a:rPr lang="en-US" sz="1200" baseline="0" dirty="0">
                          <a:latin typeface="Calibri" panose="020F0502020204030204" pitchFamily="34" charset="0"/>
                        </a:rPr>
                        <a:t> displacement is still observed in M4 CONUS product.</a:t>
                      </a:r>
                      <a:endParaRPr lang="en-US" sz="1200" dirty="0">
                        <a:latin typeface="Calibri" panose="020F0502020204030204" pitchFamily="34" charset="0"/>
                      </a:endParaRPr>
                    </a:p>
                  </a:txBody>
                  <a:tcPr marL="91450" marR="91450" marT="45725" marB="45725">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r>
                        <a:rPr lang="en-US" sz="1200" dirty="0">
                          <a:latin typeface="Calibri" panose="020F0502020204030204" pitchFamily="34" charset="0"/>
                        </a:rPr>
                        <a:t>Major</a:t>
                      </a:r>
                    </a:p>
                  </a:txBody>
                  <a:tcPr marL="91450" marR="91450" marT="45725" marB="45725">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rgbClr val="FF0000"/>
                    </a:solidFill>
                  </a:tcPr>
                </a:tc>
                <a:tc>
                  <a:txBody>
                    <a:bodyPr/>
                    <a:lstStyle/>
                    <a:p>
                      <a:pPr marL="0" marR="0" lvl="0" indent="0" algn="l" rtl="0">
                        <a:spcBef>
                          <a:spcPts val="0"/>
                        </a:spcBef>
                        <a:buSzPct val="25000"/>
                        <a:buNone/>
                      </a:pPr>
                      <a:r>
                        <a:rPr lang="en-US" sz="1200" dirty="0">
                          <a:latin typeface="Calibri" panose="020F0502020204030204" pitchFamily="34" charset="0"/>
                        </a:rPr>
                        <a:t>ADR</a:t>
                      </a:r>
                      <a:r>
                        <a:rPr lang="en-US" sz="1200" baseline="0" dirty="0">
                          <a:latin typeface="Calibri" panose="020F0502020204030204" pitchFamily="34" charset="0"/>
                        </a:rPr>
                        <a:t> 242</a:t>
                      </a:r>
                      <a:endParaRPr lang="en-US" sz="1200" dirty="0">
                        <a:latin typeface="Calibri" panose="020F0502020204030204" pitchFamily="34" charset="0"/>
                      </a:endParaRPr>
                    </a:p>
                  </a:txBody>
                  <a:tcPr marL="91450" marR="91450" marT="45725" marB="45725" anchor="ctr">
                    <a:lnL w="12700" cap="flat" cmpd="sng" algn="ctr">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1"/>
                  </a:ext>
                </a:extLst>
              </a:tr>
              <a:tr h="370850">
                <a:tc>
                  <a:txBody>
                    <a:bodyPr/>
                    <a:lstStyle/>
                    <a:p>
                      <a:pPr marL="0" marR="0" lvl="0" indent="0" algn="l" rtl="0">
                        <a:spcBef>
                          <a:spcPts val="0"/>
                        </a:spcBef>
                        <a:buSzPct val="25000"/>
                        <a:buNone/>
                      </a:pPr>
                      <a:r>
                        <a:rPr lang="en-US" sz="1200" dirty="0">
                          <a:latin typeface="Calibri" panose="020F0502020204030204" pitchFamily="34" charset="0"/>
                        </a:rPr>
                        <a:t>Incorrect </a:t>
                      </a:r>
                      <a:r>
                        <a:rPr lang="en-US" sz="1200" dirty="0" err="1">
                          <a:latin typeface="Calibri" panose="020F0502020204030204" pitchFamily="34" charset="0"/>
                        </a:rPr>
                        <a:t>scale_factor</a:t>
                      </a:r>
                      <a:r>
                        <a:rPr lang="en-US" sz="1200" baseline="0" dirty="0">
                          <a:latin typeface="Calibri" panose="020F0502020204030204" pitchFamily="34" charset="0"/>
                        </a:rPr>
                        <a:t> and </a:t>
                      </a:r>
                      <a:r>
                        <a:rPr lang="en-US" sz="1200" baseline="0" dirty="0" err="1">
                          <a:latin typeface="Calibri" panose="020F0502020204030204" pitchFamily="34" charset="0"/>
                        </a:rPr>
                        <a:t>add_offset</a:t>
                      </a:r>
                      <a:r>
                        <a:rPr lang="en-US" sz="1200" baseline="0" dirty="0">
                          <a:latin typeface="Calibri" panose="020F0502020204030204" pitchFamily="34" charset="0"/>
                        </a:rPr>
                        <a:t> for all scaled variables in IP</a:t>
                      </a:r>
                      <a:endParaRPr lang="en-US" sz="1200" dirty="0">
                        <a:latin typeface="Calibri" panose="020F0502020204030204" pitchFamily="34" charset="0"/>
                      </a:endParaRPr>
                    </a:p>
                  </a:txBody>
                  <a:tcPr marL="91450" marR="91450" marT="45725" marB="45725">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dirty="0">
                          <a:latin typeface="Calibri" panose="020F0502020204030204" pitchFamily="34" charset="0"/>
                        </a:rPr>
                        <a:t>The same </a:t>
                      </a:r>
                      <a:r>
                        <a:rPr lang="en-US" sz="1200" dirty="0" err="1">
                          <a:latin typeface="Calibri" panose="020F0502020204030204" pitchFamily="34" charset="0"/>
                        </a:rPr>
                        <a:t>scale_factor</a:t>
                      </a:r>
                      <a:r>
                        <a:rPr lang="en-US" sz="1200" dirty="0">
                          <a:latin typeface="Calibri" panose="020F0502020204030204" pitchFamily="34" charset="0"/>
                        </a:rPr>
                        <a:t> </a:t>
                      </a:r>
                      <a:r>
                        <a:rPr lang="en-US" sz="1200" b="0" i="0" u="none" strike="noStrike" cap="none" dirty="0">
                          <a:solidFill>
                            <a:schemeClr val="dk1"/>
                          </a:solidFill>
                          <a:latin typeface="Calibri" panose="020F0502020204030204" pitchFamily="34" charset="0"/>
                          <a:ea typeface="Calibri"/>
                          <a:cs typeface="Calibri"/>
                          <a:sym typeface="Arial"/>
                        </a:rPr>
                        <a:t>(0.003052037) and </a:t>
                      </a:r>
                      <a:r>
                        <a:rPr lang="en-US" sz="1200" b="0" i="0" u="none" strike="noStrike" cap="none" dirty="0" err="1">
                          <a:solidFill>
                            <a:schemeClr val="dk1"/>
                          </a:solidFill>
                          <a:latin typeface="Calibri" panose="020F0502020204030204" pitchFamily="34" charset="0"/>
                          <a:ea typeface="Calibri"/>
                          <a:cs typeface="Calibri"/>
                          <a:sym typeface="Arial"/>
                        </a:rPr>
                        <a:t>add_offset</a:t>
                      </a:r>
                      <a:r>
                        <a:rPr lang="en-US" sz="1200" b="0" i="0" u="none" strike="noStrike" cap="none" dirty="0">
                          <a:solidFill>
                            <a:schemeClr val="dk1"/>
                          </a:solidFill>
                          <a:latin typeface="Calibri" panose="020F0502020204030204" pitchFamily="34" charset="0"/>
                          <a:ea typeface="Calibri"/>
                          <a:cs typeface="Calibri"/>
                          <a:sym typeface="Arial"/>
                        </a:rPr>
                        <a:t> (-100.0) make variables within approximately [-100, 100] range.</a:t>
                      </a:r>
                      <a:endParaRPr lang="en-US" sz="1200" dirty="0">
                        <a:latin typeface="Calibri" panose="020F0502020204030204" pitchFamily="34" charset="0"/>
                      </a:endParaRPr>
                    </a:p>
                  </a:txBody>
                  <a:tcPr marL="91450" marR="91450" marT="45725" marB="45725">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r>
                        <a:rPr lang="en-US" sz="1200" dirty="0">
                          <a:latin typeface="Calibri" panose="020F0502020204030204" pitchFamily="34" charset="0"/>
                        </a:rPr>
                        <a:t>Major</a:t>
                      </a:r>
                    </a:p>
                  </a:txBody>
                  <a:tcPr marL="91450" marR="91450" marT="45725" marB="45725">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rgbClr val="FF0000"/>
                    </a:solidFill>
                  </a:tcPr>
                </a:tc>
                <a:tc>
                  <a:txBody>
                    <a:bodyPr/>
                    <a:lstStyle/>
                    <a:p>
                      <a:pPr marL="0" marR="0" lvl="0" indent="0" algn="l" rtl="0">
                        <a:spcBef>
                          <a:spcPts val="0"/>
                        </a:spcBef>
                        <a:buSzPct val="25000"/>
                        <a:buNone/>
                      </a:pPr>
                      <a:r>
                        <a:rPr lang="en-US" sz="1200" dirty="0">
                          <a:latin typeface="Calibri" panose="020F0502020204030204" pitchFamily="34" charset="0"/>
                        </a:rPr>
                        <a:t>WR 2566, 2701 / PTRSW</a:t>
                      </a:r>
                      <a:r>
                        <a:rPr lang="en-US" sz="1200" baseline="0" dirty="0">
                          <a:latin typeface="Calibri" panose="020F0502020204030204" pitchFamily="34" charset="0"/>
                        </a:rPr>
                        <a:t> 12079</a:t>
                      </a:r>
                      <a:endParaRPr lang="en-US" sz="1200" dirty="0">
                        <a:latin typeface="Calibri" panose="020F0502020204030204" pitchFamily="34" charset="0"/>
                      </a:endParaRPr>
                    </a:p>
                  </a:txBody>
                  <a:tcPr marL="91450" marR="91450" marT="45725" marB="45725" anchor="ctr">
                    <a:lnL w="12700" cap="flat" cmpd="sng" algn="ctr">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2"/>
                  </a:ext>
                </a:extLst>
              </a:tr>
              <a:tr h="370850">
                <a:tc>
                  <a:txBody>
                    <a:bodyPr/>
                    <a:lstStyle/>
                    <a:p>
                      <a:pPr marL="0" marR="0" lvl="0" indent="0" algn="l" rtl="0">
                        <a:spcBef>
                          <a:spcPts val="0"/>
                        </a:spcBef>
                        <a:buSzPct val="25000"/>
                        <a:buNone/>
                      </a:pPr>
                      <a:r>
                        <a:rPr lang="en-US" sz="1200" dirty="0">
                          <a:latin typeface="Calibri" panose="020F0502020204030204" pitchFamily="34" charset="0"/>
                        </a:rPr>
                        <a:t>Incorrect </a:t>
                      </a:r>
                      <a:r>
                        <a:rPr lang="en-US" sz="1200" dirty="0" err="1">
                          <a:latin typeface="Calibri" panose="020F0502020204030204" pitchFamily="34" charset="0"/>
                        </a:rPr>
                        <a:t>ClearCompAlb</a:t>
                      </a:r>
                      <a:r>
                        <a:rPr lang="en-US" sz="1200" dirty="0">
                          <a:latin typeface="Calibri" panose="020F0502020204030204" pitchFamily="34" charset="0"/>
                        </a:rPr>
                        <a:t> in IP</a:t>
                      </a:r>
                    </a:p>
                  </a:txBody>
                  <a:tcPr marL="91450" marR="91450" marT="45725" marB="45725">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r>
                        <a:rPr lang="en-US" sz="1200" b="0" i="0" u="none" strike="noStrike" cap="none" dirty="0" err="1">
                          <a:solidFill>
                            <a:schemeClr val="dk1"/>
                          </a:solidFill>
                          <a:latin typeface="Calibri" panose="020F0502020204030204" pitchFamily="34" charset="0"/>
                          <a:ea typeface="Calibri"/>
                          <a:cs typeface="Calibri"/>
                          <a:sym typeface="Arial"/>
                        </a:rPr>
                        <a:t>ClearCompAlb</a:t>
                      </a:r>
                      <a:r>
                        <a:rPr lang="en-US" sz="1200" b="0" i="0" u="none" strike="noStrike" cap="none" dirty="0">
                          <a:solidFill>
                            <a:schemeClr val="dk1"/>
                          </a:solidFill>
                          <a:latin typeface="Calibri" panose="020F0502020204030204" pitchFamily="34" charset="0"/>
                          <a:ea typeface="Calibri"/>
                          <a:cs typeface="Calibri"/>
                          <a:sym typeface="Arial"/>
                        </a:rPr>
                        <a:t> should have median value of 29-days (including current) of clear-sky composite time series, but currently it seems just instantaneous clear-sky TOA albedo.</a:t>
                      </a:r>
                      <a:endParaRPr lang="en-US" sz="1200" dirty="0">
                        <a:latin typeface="Calibri" panose="020F0502020204030204" pitchFamily="34" charset="0"/>
                      </a:endParaRPr>
                    </a:p>
                  </a:txBody>
                  <a:tcPr marL="91450" marR="91450" marT="45725" marB="45725">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r>
                        <a:rPr lang="en-US" sz="1200" dirty="0">
                          <a:latin typeface="Calibri" panose="020F0502020204030204" pitchFamily="34" charset="0"/>
                        </a:rPr>
                        <a:t>Major</a:t>
                      </a:r>
                    </a:p>
                  </a:txBody>
                  <a:tcPr marL="91450" marR="91450" marT="45725" marB="45725">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rgbClr val="FF0000"/>
                    </a:solidFill>
                  </a:tcPr>
                </a:tc>
                <a:tc>
                  <a:txBody>
                    <a:bodyPr/>
                    <a:lstStyle/>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dirty="0">
                          <a:latin typeface="Calibri" panose="020F0502020204030204" pitchFamily="34" charset="0"/>
                        </a:rPr>
                        <a:t>WR 1978</a:t>
                      </a:r>
                    </a:p>
                  </a:txBody>
                  <a:tcPr marL="91450" marR="91450" marT="45725" marB="45725" anchor="ctr">
                    <a:lnL w="12700" cap="flat" cmpd="sng" algn="ctr">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4"/>
                  </a:ext>
                </a:extLst>
              </a:tr>
              <a:tr h="370850">
                <a:tc>
                  <a:txBody>
                    <a:bodyPr/>
                    <a:lstStyle/>
                    <a:p>
                      <a:pPr marL="0" marR="0" lvl="0" indent="0" algn="l" rtl="0">
                        <a:spcBef>
                          <a:spcPts val="0"/>
                        </a:spcBef>
                        <a:buSzPct val="25000"/>
                        <a:buNone/>
                      </a:pPr>
                      <a:r>
                        <a:rPr lang="en-US" sz="1200" dirty="0">
                          <a:latin typeface="Calibri" panose="020F0502020204030204" pitchFamily="34" charset="0"/>
                        </a:rPr>
                        <a:t>Incorrect </a:t>
                      </a:r>
                      <a:r>
                        <a:rPr lang="en-US" sz="1200" dirty="0" err="1">
                          <a:latin typeface="Calibri" panose="020F0502020204030204" pitchFamily="34" charset="0"/>
                        </a:rPr>
                        <a:t>ClearInstAlb</a:t>
                      </a:r>
                      <a:r>
                        <a:rPr lang="en-US" sz="1200" dirty="0">
                          <a:latin typeface="Calibri" panose="020F0502020204030204" pitchFamily="34" charset="0"/>
                        </a:rPr>
                        <a:t> in IP</a:t>
                      </a:r>
                    </a:p>
                  </a:txBody>
                  <a:tcPr marL="91450" marR="91450" marT="45725" marB="45725">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r>
                        <a:rPr lang="en-US" sz="1200" b="0" i="0" u="none" strike="noStrike" cap="none" dirty="0">
                          <a:solidFill>
                            <a:schemeClr val="dk1"/>
                          </a:solidFill>
                          <a:latin typeface="Calibri" panose="020F0502020204030204" pitchFamily="34" charset="0"/>
                          <a:ea typeface="Calibri"/>
                          <a:cs typeface="Calibri"/>
                          <a:sym typeface="Arial"/>
                        </a:rPr>
                        <a:t>Zero and certain value (65521) are repeated in </a:t>
                      </a:r>
                      <a:r>
                        <a:rPr lang="en-US" sz="1200" b="0" i="0" u="none" strike="noStrike" cap="none" dirty="0" err="1">
                          <a:solidFill>
                            <a:schemeClr val="dk1"/>
                          </a:solidFill>
                          <a:latin typeface="Calibri" panose="020F0502020204030204" pitchFamily="34" charset="0"/>
                          <a:ea typeface="Calibri"/>
                          <a:cs typeface="Calibri"/>
                          <a:sym typeface="Arial"/>
                        </a:rPr>
                        <a:t>ClearInstAlb</a:t>
                      </a:r>
                      <a:r>
                        <a:rPr lang="en-US" sz="1200" b="0" i="0" u="none" strike="noStrike" cap="none" dirty="0">
                          <a:solidFill>
                            <a:schemeClr val="dk1"/>
                          </a:solidFill>
                          <a:latin typeface="Calibri" panose="020F0502020204030204" pitchFamily="34" charset="0"/>
                          <a:ea typeface="Calibri"/>
                          <a:cs typeface="Calibri"/>
                          <a:sym typeface="Arial"/>
                        </a:rPr>
                        <a:t>. It is supposed to have instantaneous clear sky TOA </a:t>
                      </a:r>
                      <a:r>
                        <a:rPr lang="en-US" sz="1200" b="0" i="0" u="none" strike="noStrike" cap="none" dirty="0" err="1">
                          <a:solidFill>
                            <a:schemeClr val="dk1"/>
                          </a:solidFill>
                          <a:latin typeface="Calibri" panose="020F0502020204030204" pitchFamily="34" charset="0"/>
                          <a:ea typeface="Calibri"/>
                          <a:cs typeface="Calibri"/>
                          <a:sym typeface="Arial"/>
                        </a:rPr>
                        <a:t>albedo</a:t>
                      </a:r>
                      <a:r>
                        <a:rPr lang="en-US" sz="1200" b="0" i="0" u="none" strike="noStrike" cap="none" dirty="0">
                          <a:solidFill>
                            <a:schemeClr val="dk1"/>
                          </a:solidFill>
                          <a:latin typeface="Calibri" panose="020F0502020204030204" pitchFamily="34" charset="0"/>
                          <a:ea typeface="Calibri"/>
                          <a:cs typeface="Calibri"/>
                          <a:sym typeface="Arial"/>
                        </a:rPr>
                        <a:t>.</a:t>
                      </a:r>
                      <a:endParaRPr lang="en-US" sz="1200" dirty="0">
                        <a:latin typeface="Calibri" panose="020F0502020204030204" pitchFamily="34" charset="0"/>
                      </a:endParaRPr>
                    </a:p>
                  </a:txBody>
                  <a:tcPr marL="91450" marR="91450" marT="45725" marB="45725">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r>
                        <a:rPr lang="en-US" sz="1200" dirty="0">
                          <a:latin typeface="Calibri" panose="020F0502020204030204" pitchFamily="34" charset="0"/>
                        </a:rPr>
                        <a:t>Medium</a:t>
                      </a:r>
                    </a:p>
                  </a:txBody>
                  <a:tcPr marL="91450" marR="91450" marT="45725" marB="45725">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dirty="0">
                          <a:latin typeface="Calibri" panose="020F0502020204030204" pitchFamily="34" charset="0"/>
                        </a:rPr>
                        <a:t>ADR 298, WR 1978</a:t>
                      </a:r>
                      <a:r>
                        <a:rPr lang="en-US" sz="1200" baseline="0" dirty="0">
                          <a:latin typeface="Calibri" panose="020F0502020204030204" pitchFamily="34" charset="0"/>
                        </a:rPr>
                        <a:t> / PTR 15968</a:t>
                      </a:r>
                      <a:endParaRPr lang="en-US" sz="1200" dirty="0">
                        <a:latin typeface="Calibri" panose="020F0502020204030204" pitchFamily="34" charset="0"/>
                      </a:endParaRPr>
                    </a:p>
                  </a:txBody>
                  <a:tcPr marL="91450" marR="91450" marT="45725" marB="45725" anchor="ctr">
                    <a:lnL w="12700" cap="flat" cmpd="sng" algn="ctr">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5"/>
                  </a:ext>
                </a:extLst>
              </a:tr>
              <a:tr h="872680">
                <a:tc>
                  <a:txBody>
                    <a:bodyPr/>
                    <a:lstStyle/>
                    <a:p>
                      <a:pPr marL="0" marR="0" lvl="0" indent="0" algn="l" rtl="0">
                        <a:spcBef>
                          <a:spcPts val="0"/>
                        </a:spcBef>
                        <a:buSzPct val="25000"/>
                        <a:buNone/>
                      </a:pPr>
                      <a:r>
                        <a:rPr lang="en-US" sz="1200" dirty="0" err="1">
                          <a:latin typeface="Calibri" panose="020F0502020204030204" pitchFamily="34" charset="0"/>
                        </a:rPr>
                        <a:t>Albedo</a:t>
                      </a:r>
                      <a:r>
                        <a:rPr lang="en-US" sz="1200" dirty="0">
                          <a:latin typeface="Calibri" panose="020F0502020204030204" pitchFamily="34" charset="0"/>
                        </a:rPr>
                        <a:t> mode dependent</a:t>
                      </a:r>
                    </a:p>
                  </a:txBody>
                  <a:tcPr marL="91450" marR="91450" marT="45725" marB="45725">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r>
                        <a:rPr lang="en-US" sz="1200" dirty="0">
                          <a:latin typeface="Calibri" panose="020F0502020204030204" pitchFamily="34" charset="0"/>
                        </a:rPr>
                        <a:t>There are two instances of 28-day composite albedo in the system;</a:t>
                      </a:r>
                      <a:r>
                        <a:rPr lang="en-US" sz="1200" baseline="0" dirty="0">
                          <a:latin typeface="Calibri" panose="020F0502020204030204" pitchFamily="34" charset="0"/>
                        </a:rPr>
                        <a:t> one is in Mode 3 and the other is Mode 4. Likely to see discontinuities in the product when a mode change occurs.</a:t>
                      </a:r>
                    </a:p>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1200" dirty="0">
                          <a:latin typeface="Calibri" panose="020F0502020204030204" pitchFamily="34" charset="0"/>
                        </a:rPr>
                        <a:t>Make clear-sky albedo time-series</a:t>
                      </a:r>
                      <a:r>
                        <a:rPr lang="en-US" sz="1200" baseline="0" dirty="0">
                          <a:latin typeface="Calibri" panose="020F0502020204030204" pitchFamily="34" charset="0"/>
                        </a:rPr>
                        <a:t> and composite mode agnostic.</a:t>
                      </a:r>
                      <a:endParaRPr lang="en-US" sz="1200" dirty="0">
                        <a:latin typeface="Calibri" panose="020F0502020204030204" pitchFamily="34" charset="0"/>
                      </a:endParaRPr>
                    </a:p>
                  </a:txBody>
                  <a:tcPr marL="91450" marR="91450" marT="45725" marB="45725">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r>
                        <a:rPr lang="en-US" sz="1200" dirty="0">
                          <a:latin typeface="Calibri" panose="020F0502020204030204" pitchFamily="34" charset="0"/>
                        </a:rPr>
                        <a:t>Medium</a:t>
                      </a:r>
                    </a:p>
                  </a:txBody>
                  <a:tcPr marL="91450" marR="91450" marT="45725" marB="45725">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aseline="0" dirty="0">
                          <a:latin typeface="Calibri" panose="020F0502020204030204" pitchFamily="34" charset="0"/>
                        </a:rPr>
                        <a:t>ADR 272, WR 4247</a:t>
                      </a:r>
                      <a:endParaRPr lang="en-US" sz="1200" dirty="0">
                        <a:latin typeface="Calibri" panose="020F0502020204030204" pitchFamily="34" charset="0"/>
                      </a:endParaRPr>
                    </a:p>
                  </a:txBody>
                  <a:tcPr marL="91450" marR="91450" marT="45725" marB="45725" anchor="ctr">
                    <a:lnL w="12700" cap="flat" cmpd="sng" algn="ctr">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3"/>
                  </a:ext>
                </a:extLst>
              </a:tr>
              <a:tr h="179507">
                <a:tc>
                  <a:txBody>
                    <a:bodyPr/>
                    <a:lstStyle/>
                    <a:p>
                      <a:pPr marL="0" marR="0" lvl="0" indent="0" algn="l" rtl="0">
                        <a:spcBef>
                          <a:spcPts val="0"/>
                        </a:spcBef>
                        <a:buSzPct val="25000"/>
                        <a:buNone/>
                      </a:pPr>
                      <a:r>
                        <a:rPr lang="en-US" sz="1200" dirty="0">
                          <a:latin typeface="Calibri" panose="020F0502020204030204" pitchFamily="34" charset="0"/>
                        </a:rPr>
                        <a:t>Fill</a:t>
                      </a:r>
                      <a:r>
                        <a:rPr lang="en-US" sz="1200" baseline="0" dirty="0">
                          <a:latin typeface="Calibri" panose="020F0502020204030204" pitchFamily="34" charset="0"/>
                        </a:rPr>
                        <a:t> values in PQI2</a:t>
                      </a:r>
                      <a:endParaRPr lang="en-US" sz="1200" dirty="0">
                        <a:latin typeface="Calibri" panose="020F0502020204030204" pitchFamily="34" charset="0"/>
                      </a:endParaRPr>
                    </a:p>
                  </a:txBody>
                  <a:tcPr marL="91450" marR="91450" marT="45725" marB="45725">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r>
                        <a:rPr lang="en-US" sz="1200" dirty="0">
                          <a:latin typeface="Calibri" panose="020F0502020204030204" pitchFamily="34" charset="0"/>
                        </a:rPr>
                        <a:t>PQI2 is filled with _</a:t>
                      </a:r>
                      <a:r>
                        <a:rPr lang="en-US" sz="1200" dirty="0" err="1">
                          <a:latin typeface="Calibri" panose="020F0502020204030204" pitchFamily="34" charset="0"/>
                        </a:rPr>
                        <a:t>FillValue</a:t>
                      </a:r>
                      <a:r>
                        <a:rPr lang="en-US" sz="1200" dirty="0">
                          <a:latin typeface="Calibri" panose="020F0502020204030204" pitchFamily="34" charset="0"/>
                        </a:rPr>
                        <a:t>.</a:t>
                      </a:r>
                    </a:p>
                  </a:txBody>
                  <a:tcPr marL="91450" marR="91450" marT="45725" marB="45725">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r>
                        <a:rPr lang="en-US" sz="1200" dirty="0">
                          <a:latin typeface="Calibri" panose="020F0502020204030204" pitchFamily="34" charset="0"/>
                        </a:rPr>
                        <a:t>Medium</a:t>
                      </a:r>
                    </a:p>
                  </a:txBody>
                  <a:tcPr marL="91450" marR="91450" marT="45725" marB="45725">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rgbClr val="FFFF00"/>
                    </a:solidFill>
                  </a:tcPr>
                </a:tc>
                <a:tc>
                  <a:txBody>
                    <a:bodyPr/>
                    <a:lstStyle/>
                    <a:p>
                      <a:pPr marL="0" marR="0" lvl="0" indent="0" algn="l" rtl="0">
                        <a:lnSpc>
                          <a:spcPct val="100000"/>
                        </a:lnSpc>
                        <a:spcBef>
                          <a:spcPts val="0"/>
                        </a:spcBef>
                        <a:spcAft>
                          <a:spcPts val="0"/>
                        </a:spcAft>
                        <a:buClr>
                          <a:schemeClr val="dk1"/>
                        </a:buClr>
                        <a:buSzPct val="25000"/>
                        <a:buFont typeface="Calibri"/>
                        <a:buNone/>
                      </a:pPr>
                      <a:r>
                        <a:rPr lang="en-US" sz="1200" dirty="0">
                          <a:latin typeface="Calibri" panose="020F0502020204030204" pitchFamily="34" charset="0"/>
                        </a:rPr>
                        <a:t>ADR 297</a:t>
                      </a:r>
                      <a:r>
                        <a:rPr lang="en-US" sz="1200" baseline="0" dirty="0">
                          <a:latin typeface="Calibri" panose="020F0502020204030204" pitchFamily="34" charset="0"/>
                        </a:rPr>
                        <a:t>, WR4510</a:t>
                      </a:r>
                      <a:endParaRPr lang="en-US" sz="1200" dirty="0">
                        <a:latin typeface="Calibri" panose="020F0502020204030204" pitchFamily="34" charset="0"/>
                      </a:endParaRPr>
                    </a:p>
                  </a:txBody>
                  <a:tcPr marL="91450" marR="91450" marT="45725" marB="45725" anchor="ctr">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828378873"/>
                  </a:ext>
                </a:extLst>
              </a:tr>
              <a:tr h="438949">
                <a:tc>
                  <a: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dirty="0">
                          <a:latin typeface="Calibri" panose="020F0502020204030204" pitchFamily="34" charset="0"/>
                        </a:rPr>
                        <a:t>Incorrect fill values for</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dirty="0">
                          <a:latin typeface="Calibri" panose="020F0502020204030204" pitchFamily="34" charset="0"/>
                        </a:rPr>
                        <a:t>Scaled variables  in</a:t>
                      </a:r>
                      <a:r>
                        <a:rPr lang="en-US" sz="1200" baseline="0" dirty="0">
                          <a:latin typeface="Calibri" panose="020F0502020204030204" pitchFamily="34" charset="0"/>
                        </a:rPr>
                        <a:t> IP </a:t>
                      </a:r>
                      <a:endParaRPr lang="en-US" sz="1200" dirty="0">
                        <a:latin typeface="Calibri" panose="020F0502020204030204" pitchFamily="34" charset="0"/>
                      </a:endParaRPr>
                    </a:p>
                  </a:txBody>
                  <a:tcPr marL="91450" marR="91450" marT="45725" marB="45725">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dirty="0">
                          <a:latin typeface="Calibri" panose="020F0502020204030204" pitchFamily="34" charset="0"/>
                        </a:rPr>
                        <a:t>“Missing/Fill</a:t>
                      </a:r>
                      <a:r>
                        <a:rPr lang="en-US" sz="1200" baseline="0" dirty="0">
                          <a:latin typeface="Calibri" panose="020F0502020204030204" pitchFamily="34" charset="0"/>
                        </a:rPr>
                        <a:t>” values are zero; possible initialization problem.</a:t>
                      </a:r>
                      <a:endParaRPr lang="en-US" sz="1200" dirty="0">
                        <a:latin typeface="Calibri" panose="020F0502020204030204" pitchFamily="34" charset="0"/>
                      </a:endParaRPr>
                    </a:p>
                  </a:txBody>
                  <a:tcPr marL="91450" marR="91450" marT="45725" marB="45725">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r>
                        <a:rPr lang="en-US" sz="1200" dirty="0">
                          <a:latin typeface="Calibri" panose="020F0502020204030204" pitchFamily="34" charset="0"/>
                        </a:rPr>
                        <a:t>Medium</a:t>
                      </a:r>
                    </a:p>
                  </a:txBody>
                  <a:tcPr marL="91450" marR="91450" marT="45725" marB="45725">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rgbClr val="FFFF00"/>
                    </a:solidFill>
                  </a:tcPr>
                </a:tc>
                <a:tc rowSpan="2">
                  <a:txBody>
                    <a:bodyPr/>
                    <a:lstStyle/>
                    <a:p>
                      <a:pPr marL="0" marR="0" lvl="0" indent="0" algn="l" rtl="0">
                        <a:spcBef>
                          <a:spcPts val="0"/>
                        </a:spcBef>
                        <a:buSzPct val="25000"/>
                        <a:buNone/>
                      </a:pPr>
                      <a:r>
                        <a:rPr lang="en-US" sz="1200" dirty="0">
                          <a:latin typeface="Calibri" panose="020F0502020204030204" pitchFamily="34" charset="0"/>
                        </a:rPr>
                        <a:t>ADR 233, WR1944</a:t>
                      </a:r>
                    </a:p>
                  </a:txBody>
                  <a:tcPr marL="91450" marR="91450" marT="45725" marB="45725" anchor="ctr">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558133089"/>
                  </a:ext>
                </a:extLst>
              </a:tr>
              <a:tr h="160023">
                <a:tc>
                  <a:txBody>
                    <a:bodyPr/>
                    <a:lstStyle/>
                    <a:p>
                      <a:pPr marL="0" marR="0" lvl="0" indent="0" algn="l" rtl="0">
                        <a:spcBef>
                          <a:spcPts val="0"/>
                        </a:spcBef>
                        <a:buSzPct val="25000"/>
                        <a:buNone/>
                      </a:pPr>
                      <a:r>
                        <a:rPr lang="en-US" sz="1200" dirty="0">
                          <a:latin typeface="Calibri" panose="020F0502020204030204" pitchFamily="34" charset="0"/>
                        </a:rPr>
                        <a:t>CONUS,</a:t>
                      </a:r>
                      <a:r>
                        <a:rPr lang="en-US" sz="1200" baseline="0" dirty="0">
                          <a:latin typeface="Calibri" panose="020F0502020204030204" pitchFamily="34" charset="0"/>
                        </a:rPr>
                        <a:t> </a:t>
                      </a:r>
                      <a:r>
                        <a:rPr lang="en-US" sz="1200" dirty="0">
                          <a:latin typeface="Calibri" panose="020F0502020204030204" pitchFamily="34" charset="0"/>
                        </a:rPr>
                        <a:t>FD, and MESO incorrect fill values</a:t>
                      </a:r>
                    </a:p>
                  </a:txBody>
                  <a:tcPr marL="91450" marR="91450" marT="45725" marB="45725">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dirty="0">
                          <a:latin typeface="Calibri" panose="020F0502020204030204" pitchFamily="34" charset="0"/>
                        </a:rPr>
                        <a:t>“Missing/Fill</a:t>
                      </a:r>
                      <a:r>
                        <a:rPr lang="en-US" sz="1200" baseline="0" dirty="0">
                          <a:latin typeface="Calibri" panose="020F0502020204030204" pitchFamily="34" charset="0"/>
                        </a:rPr>
                        <a:t>” values are zero; possible initialization problem.</a:t>
                      </a:r>
                      <a:endParaRPr lang="en-US" sz="1200" dirty="0">
                        <a:latin typeface="Calibri" panose="020F0502020204030204" pitchFamily="34" charset="0"/>
                      </a:endParaRPr>
                    </a:p>
                  </a:txBody>
                  <a:tcPr marL="91450" marR="91450" marT="45725" marB="45725">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r>
                        <a:rPr lang="en-US" sz="1200" dirty="0">
                          <a:latin typeface="Calibri" panose="020F0502020204030204" pitchFamily="34" charset="0"/>
                        </a:rPr>
                        <a:t>Minor</a:t>
                      </a:r>
                    </a:p>
                  </a:txBody>
                  <a:tcPr marL="91450" marR="91450" marT="45725" marB="45725">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rgbClr val="00B050"/>
                    </a:solidFill>
                  </a:tcPr>
                </a:tc>
                <a:tc vMerge="1">
                  <a:txBody>
                    <a:bodyPr/>
                    <a:lstStyle/>
                    <a:p>
                      <a:pPr marL="0" marR="0" lvl="0" indent="0" algn="l" rtl="0">
                        <a:spcBef>
                          <a:spcPts val="0"/>
                        </a:spcBef>
                        <a:buSzPct val="25000"/>
                        <a:buNone/>
                      </a:pPr>
                      <a:endParaRPr lang="en-US" sz="1200" dirty="0">
                        <a:latin typeface="Calibri" panose="020F0502020204030204" pitchFamily="34" charset="0"/>
                      </a:endParaRPr>
                    </a:p>
                  </a:txBody>
                  <a:tcPr marL="91450" marR="91450" marT="45725" marB="45725">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2706211269"/>
                  </a:ext>
                </a:extLst>
              </a:tr>
              <a:tr h="160023">
                <a:tc>
                  <a:txBody>
                    <a:bodyPr/>
                    <a:lstStyle/>
                    <a:p>
                      <a:pPr marL="0" marR="0" lvl="0" indent="0" algn="l" rtl="0">
                        <a:spcBef>
                          <a:spcPts val="0"/>
                        </a:spcBef>
                        <a:buSzPct val="25000"/>
                        <a:buNone/>
                      </a:pPr>
                      <a:r>
                        <a:rPr lang="en-US" sz="1200" dirty="0">
                          <a:latin typeface="Calibri" panose="020F0502020204030204" pitchFamily="34" charset="0"/>
                        </a:rPr>
                        <a:t>Incorrect statistics in SZA metadata</a:t>
                      </a:r>
                    </a:p>
                  </a:txBody>
                  <a:tcPr marL="91450" marR="91450" marT="45725" marB="45725">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r>
                        <a:rPr lang="en-US" sz="1200" dirty="0">
                          <a:latin typeface="Calibri" panose="020F0502020204030204" pitchFamily="34" charset="0"/>
                        </a:rPr>
                        <a:t>SZA statistics in metadata are not consistent with their</a:t>
                      </a:r>
                      <a:r>
                        <a:rPr lang="en-US" sz="1200" baseline="0" dirty="0">
                          <a:latin typeface="Calibri" panose="020F0502020204030204" pitchFamily="34" charset="0"/>
                        </a:rPr>
                        <a:t> unit (degrees).</a:t>
                      </a:r>
                      <a:endParaRPr lang="en-US" sz="1200" dirty="0">
                        <a:latin typeface="Calibri" panose="020F0502020204030204" pitchFamily="34" charset="0"/>
                      </a:endParaRPr>
                    </a:p>
                  </a:txBody>
                  <a:tcPr marL="91450" marR="91450" marT="45725" marB="45725">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r>
                        <a:rPr lang="en-US" sz="1200" dirty="0">
                          <a:latin typeface="Calibri" panose="020F0502020204030204" pitchFamily="34" charset="0"/>
                        </a:rPr>
                        <a:t>Minor</a:t>
                      </a:r>
                    </a:p>
                  </a:txBody>
                  <a:tcPr marL="91450" marR="91450" marT="45725" marB="45725">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00B050"/>
                    </a:solidFill>
                  </a:tcPr>
                </a:tc>
                <a:tc>
                  <a:txBody>
                    <a:bodyPr/>
                    <a:lstStyle/>
                    <a:p>
                      <a:pPr marL="0" marR="0" lvl="0" indent="0" algn="l" rtl="0">
                        <a:spcBef>
                          <a:spcPts val="0"/>
                        </a:spcBef>
                        <a:buSzPct val="25000"/>
                        <a:buNone/>
                      </a:pPr>
                      <a:r>
                        <a:rPr lang="en-US" sz="1200" dirty="0">
                          <a:latin typeface="Calibri" panose="020F0502020204030204" pitchFamily="34" charset="0"/>
                        </a:rPr>
                        <a:t>ADR 256</a:t>
                      </a:r>
                    </a:p>
                  </a:txBody>
                  <a:tcPr marL="91450" marR="91450" marT="45725" marB="45725" anchor="ctr">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567828969"/>
                  </a:ext>
                </a:extLst>
              </a:tr>
            </a:tbl>
          </a:graphicData>
        </a:graphic>
      </p:graphicFrame>
    </p:spTree>
    <p:extLst>
      <p:ext uri="{BB962C8B-B14F-4D97-AF65-F5344CB8AC3E}">
        <p14:creationId xmlns:p14="http://schemas.microsoft.com/office/powerpoint/2010/main" val="42355659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Risks to Reaching Provisional</a:t>
            </a:r>
            <a:br>
              <a:rPr lang="en-US" dirty="0"/>
            </a:br>
            <a:r>
              <a:rPr lang="en-US" sz="2800" i="1" dirty="0"/>
              <a:t>(Summary Status at PS-PVR Beta)</a:t>
            </a:r>
          </a:p>
        </p:txBody>
      </p:sp>
      <p:sp>
        <p:nvSpPr>
          <p:cNvPr id="3" name="Text Placeholder 2"/>
          <p:cNvSpPr>
            <a:spLocks noGrp="1"/>
          </p:cNvSpPr>
          <p:nvPr>
            <p:ph type="body" idx="1"/>
          </p:nvPr>
        </p:nvSpPr>
        <p:spPr>
          <a:xfrm>
            <a:off x="535021" y="2424816"/>
            <a:ext cx="8229600" cy="2925294"/>
          </a:xfrm>
        </p:spPr>
        <p:txBody>
          <a:bodyPr/>
          <a:lstStyle/>
          <a:p>
            <a:r>
              <a:rPr lang="en-US" b="1" dirty="0">
                <a:solidFill>
                  <a:srgbClr val="FFFF00"/>
                </a:solidFill>
              </a:rPr>
              <a:t>Unresolved </a:t>
            </a:r>
            <a:r>
              <a:rPr lang="en-US" dirty="0"/>
              <a:t>risk.</a:t>
            </a:r>
          </a:p>
          <a:p>
            <a:pPr lvl="1"/>
            <a:r>
              <a:rPr lang="en-US" sz="2000" dirty="0"/>
              <a:t>Mean, max, min and standard deviation in GS M4 CONUS file cannot be reproduced from DSR data in file.</a:t>
            </a:r>
          </a:p>
          <a:p>
            <a:pPr lvl="1"/>
            <a:r>
              <a:rPr lang="en-US" sz="2000" dirty="0"/>
              <a:t>Example: M4 CONUS DSR statistics for 2018271_1615 UTC</a:t>
            </a:r>
          </a:p>
          <a:p>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13</a:t>
            </a:fld>
            <a:endParaRPr lang="en-US"/>
          </a:p>
        </p:txBody>
      </p:sp>
      <p:graphicFrame>
        <p:nvGraphicFramePr>
          <p:cNvPr id="7" name="Shape 641"/>
          <p:cNvGraphicFramePr/>
          <p:nvPr>
            <p:extLst>
              <p:ext uri="{D42A27DB-BD31-4B8C-83A1-F6EECF244321}">
                <p14:modId xmlns:p14="http://schemas.microsoft.com/office/powerpoint/2010/main" val="1488411671"/>
              </p:ext>
            </p:extLst>
          </p:nvPr>
        </p:nvGraphicFramePr>
        <p:xfrm>
          <a:off x="139137" y="1462090"/>
          <a:ext cx="8865725" cy="1109282"/>
        </p:xfrm>
        <a:graphic>
          <a:graphicData uri="http://schemas.openxmlformats.org/drawingml/2006/table">
            <a:tbl>
              <a:tblPr firstRow="1" bandRow="1">
                <a:noFill/>
              </a:tblPr>
              <a:tblGrid>
                <a:gridCol w="1833925">
                  <a:extLst>
                    <a:ext uri="{9D8B030D-6E8A-4147-A177-3AD203B41FA5}">
                      <a16:colId xmlns:a16="http://schemas.microsoft.com/office/drawing/2014/main" val="20000"/>
                    </a:ext>
                  </a:extLst>
                </a:gridCol>
                <a:gridCol w="2840985">
                  <a:extLst>
                    <a:ext uri="{9D8B030D-6E8A-4147-A177-3AD203B41FA5}">
                      <a16:colId xmlns:a16="http://schemas.microsoft.com/office/drawing/2014/main" val="20001"/>
                    </a:ext>
                  </a:extLst>
                </a:gridCol>
                <a:gridCol w="754190">
                  <a:extLst>
                    <a:ext uri="{9D8B030D-6E8A-4147-A177-3AD203B41FA5}">
                      <a16:colId xmlns:a16="http://schemas.microsoft.com/office/drawing/2014/main" val="20002"/>
                    </a:ext>
                  </a:extLst>
                </a:gridCol>
                <a:gridCol w="3436625">
                  <a:extLst>
                    <a:ext uri="{9D8B030D-6E8A-4147-A177-3AD203B41FA5}">
                      <a16:colId xmlns:a16="http://schemas.microsoft.com/office/drawing/2014/main" val="20003"/>
                    </a:ext>
                  </a:extLst>
                </a:gridCol>
              </a:tblGrid>
              <a:tr h="469192">
                <a:tc>
                  <a:txBody>
                    <a:bodyPr/>
                    <a:lstStyle/>
                    <a:p>
                      <a:pPr marL="0" marR="0" lvl="0" indent="0" algn="l" rtl="0">
                        <a:spcBef>
                          <a:spcPts val="0"/>
                        </a:spcBef>
                        <a:buSzPct val="25000"/>
                        <a:buNone/>
                      </a:pPr>
                      <a:r>
                        <a:rPr lang="en-US" sz="1400" b="1" u="none" strike="noStrike" cap="none" dirty="0">
                          <a:solidFill>
                            <a:schemeClr val="bg1"/>
                          </a:solidFill>
                          <a:latin typeface="Calibri" panose="020F0502020204030204" pitchFamily="34" charset="0"/>
                        </a:rPr>
                        <a:t>Risk Name</a:t>
                      </a:r>
                    </a:p>
                  </a:txBody>
                  <a:tcPr marL="91450" marR="91450" marT="45725" marB="45725">
                    <a:lnB w="12700" cap="flat" cmpd="sng" algn="ctr">
                      <a:solidFill>
                        <a:schemeClr val="dk1"/>
                      </a:solidFill>
                      <a:prstDash val="solid"/>
                      <a:round/>
                      <a:headEnd type="none" w="med" len="med"/>
                      <a:tailEnd type="none" w="med" len="med"/>
                    </a:lnB>
                    <a:solidFill>
                      <a:schemeClr val="bg2">
                        <a:lumMod val="60000"/>
                        <a:lumOff val="40000"/>
                      </a:schemeClr>
                    </a:solidFill>
                  </a:tcPr>
                </a:tc>
                <a:tc>
                  <a:txBody>
                    <a:bodyPr/>
                    <a:lstStyle/>
                    <a:p>
                      <a:pPr marL="0" marR="0" lvl="0" indent="0" algn="l" rtl="0">
                        <a:spcBef>
                          <a:spcPts val="0"/>
                        </a:spcBef>
                        <a:buSzPct val="25000"/>
                        <a:buNone/>
                      </a:pPr>
                      <a:r>
                        <a:rPr lang="en-US" sz="1400" b="1" dirty="0">
                          <a:solidFill>
                            <a:schemeClr val="bg1"/>
                          </a:solidFill>
                          <a:latin typeface="Calibri" panose="020F0502020204030204" pitchFamily="34" charset="0"/>
                        </a:rPr>
                        <a:t>Description</a:t>
                      </a:r>
                    </a:p>
                  </a:txBody>
                  <a:tcPr marL="91450" marR="91450" marT="45725" marB="45725">
                    <a:lnB w="12700" cap="flat" cmpd="sng" algn="ctr">
                      <a:solidFill>
                        <a:schemeClr val="dk1"/>
                      </a:solidFill>
                      <a:prstDash val="solid"/>
                      <a:round/>
                      <a:headEnd type="none" w="med" len="med"/>
                      <a:tailEnd type="none" w="med" len="med"/>
                    </a:lnB>
                    <a:solidFill>
                      <a:schemeClr val="bg2">
                        <a:lumMod val="60000"/>
                        <a:lumOff val="40000"/>
                      </a:schemeClr>
                    </a:solidFill>
                  </a:tcPr>
                </a:tc>
                <a:tc>
                  <a:txBody>
                    <a:bodyPr/>
                    <a:lstStyle/>
                    <a:p>
                      <a:pPr marL="0" marR="0" lvl="0" indent="0" algn="l" rtl="0">
                        <a:spcBef>
                          <a:spcPts val="0"/>
                        </a:spcBef>
                        <a:buSzPct val="25000"/>
                        <a:buNone/>
                      </a:pPr>
                      <a:r>
                        <a:rPr lang="en-US" sz="1400" b="1" dirty="0">
                          <a:solidFill>
                            <a:schemeClr val="bg1"/>
                          </a:solidFill>
                          <a:latin typeface="Calibri" panose="020F0502020204030204" pitchFamily="34" charset="0"/>
                        </a:rPr>
                        <a:t>Impact</a:t>
                      </a:r>
                    </a:p>
                  </a:txBody>
                  <a:tcPr marL="91450" marR="91450" marT="45725" marB="45725">
                    <a:lnB w="12700" cap="flat" cmpd="sng" algn="ctr">
                      <a:solidFill>
                        <a:schemeClr val="dk1"/>
                      </a:solidFill>
                      <a:prstDash val="solid"/>
                      <a:round/>
                      <a:headEnd type="none" w="med" len="med"/>
                      <a:tailEnd type="none" w="med" len="med"/>
                    </a:lnB>
                    <a:solidFill>
                      <a:schemeClr val="bg2">
                        <a:lumMod val="60000"/>
                        <a:lumOff val="40000"/>
                      </a:schemeClr>
                    </a:solidFill>
                  </a:tcPr>
                </a:tc>
                <a:tc>
                  <a:txBody>
                    <a:bodyPr/>
                    <a:lstStyle/>
                    <a:p>
                      <a:pPr marL="0" marR="0" lvl="0" indent="0" algn="l" rtl="0">
                        <a:spcBef>
                          <a:spcPts val="0"/>
                        </a:spcBef>
                        <a:buSzPct val="25000"/>
                        <a:buNone/>
                      </a:pPr>
                      <a:r>
                        <a:rPr lang="en-US" sz="1400" b="1" dirty="0">
                          <a:solidFill>
                            <a:schemeClr val="bg1"/>
                          </a:solidFill>
                          <a:latin typeface="Calibri" panose="020F0502020204030204" pitchFamily="34" charset="0"/>
                        </a:rPr>
                        <a:t>Mitigation and Schedule</a:t>
                      </a:r>
                    </a:p>
                  </a:txBody>
                  <a:tcPr marL="91450" marR="91450" marT="45725" marB="45725">
                    <a:lnB w="12700" cap="flat" cmpd="sng" algn="ctr">
                      <a:solidFill>
                        <a:schemeClr val="dk1"/>
                      </a:solidFill>
                      <a:prstDash val="solid"/>
                      <a:round/>
                      <a:headEnd type="none" w="med" len="med"/>
                      <a:tailEnd type="none" w="med" len="med"/>
                    </a:lnB>
                    <a:solidFill>
                      <a:schemeClr val="bg2">
                        <a:lumMod val="60000"/>
                        <a:lumOff val="40000"/>
                      </a:schemeClr>
                    </a:solidFill>
                  </a:tcPr>
                </a:tc>
                <a:extLst>
                  <a:ext uri="{0D108BD9-81ED-4DB2-BD59-A6C34878D82A}">
                    <a16:rowId xmlns:a16="http://schemas.microsoft.com/office/drawing/2014/main" val="10000"/>
                  </a:ext>
                </a:extLst>
              </a:tr>
              <a:tr h="578454">
                <a:tc>
                  <a:txBody>
                    <a:bodyPr/>
                    <a:lstStyle/>
                    <a:p>
                      <a:pPr marL="0" marR="0" lvl="0" indent="0" algn="l" rtl="0">
                        <a:spcBef>
                          <a:spcPts val="0"/>
                        </a:spcBef>
                        <a:buSzPct val="25000"/>
                        <a:buNone/>
                      </a:pPr>
                      <a:r>
                        <a:rPr lang="en-US" sz="1200" dirty="0">
                          <a:latin typeface="Calibri" panose="020F0502020204030204" pitchFamily="34" charset="0"/>
                        </a:rPr>
                        <a:t>Incorrect statistics in CONUS metadata</a:t>
                      </a:r>
                    </a:p>
                  </a:txBody>
                  <a:tcPr marL="91450" marR="91450" marT="45725" marB="45725">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r>
                        <a:rPr lang="en-US" sz="1200" dirty="0">
                          <a:latin typeface="Calibri" panose="020F0502020204030204" pitchFamily="34" charset="0"/>
                        </a:rPr>
                        <a:t>DSR</a:t>
                      </a:r>
                      <a:r>
                        <a:rPr lang="en-US" sz="1200" baseline="0" dirty="0">
                          <a:latin typeface="Calibri" panose="020F0502020204030204" pitchFamily="34" charset="0"/>
                        </a:rPr>
                        <a:t> and RSR statistics (mean, max, min, standard deviation) in metadata are likely incorrect in CONUS product.</a:t>
                      </a:r>
                      <a:endParaRPr lang="en-US" sz="1200" dirty="0">
                        <a:latin typeface="Calibri" panose="020F0502020204030204" pitchFamily="34" charset="0"/>
                      </a:endParaRPr>
                    </a:p>
                  </a:txBody>
                  <a:tcPr marL="91450" marR="91450" marT="45725" marB="45725">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r>
                        <a:rPr lang="en-US" sz="1200" dirty="0">
                          <a:latin typeface="Calibri" panose="020F0502020204030204" pitchFamily="34" charset="0"/>
                        </a:rPr>
                        <a:t>Medium.</a:t>
                      </a:r>
                    </a:p>
                    <a:p>
                      <a:pPr marL="0" marR="0" lvl="0" indent="0" algn="l" rtl="0">
                        <a:spcBef>
                          <a:spcPts val="0"/>
                        </a:spcBef>
                        <a:buSzPct val="25000"/>
                        <a:buNone/>
                      </a:pPr>
                      <a:endParaRPr lang="en-US" sz="1200" dirty="0">
                        <a:latin typeface="Calibri" panose="020F0502020204030204" pitchFamily="34" charset="0"/>
                      </a:endParaRPr>
                    </a:p>
                  </a:txBody>
                  <a:tcPr marL="91450" marR="91450" marT="45725" marB="45725">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rgbClr val="FFFF00"/>
                    </a:solidFill>
                  </a:tcPr>
                </a:tc>
                <a:tc>
                  <a:txBody>
                    <a:bodyPr/>
                    <a:lstStyle/>
                    <a:p>
                      <a:pPr marL="0" marR="0" lvl="0" indent="0" algn="l" rtl="0">
                        <a:lnSpc>
                          <a:spcPct val="100000"/>
                        </a:lnSpc>
                        <a:spcBef>
                          <a:spcPts val="0"/>
                        </a:spcBef>
                        <a:spcAft>
                          <a:spcPts val="0"/>
                        </a:spcAft>
                        <a:buClr>
                          <a:schemeClr val="dk1"/>
                        </a:buClr>
                        <a:buSzPct val="25000"/>
                        <a:buFont typeface="Calibri"/>
                        <a:buNone/>
                      </a:pPr>
                      <a:r>
                        <a:rPr lang="en-US" sz="1200" baseline="0" dirty="0">
                          <a:latin typeface="Calibri" panose="020F0502020204030204" pitchFamily="34" charset="0"/>
                        </a:rPr>
                        <a:t>Issue is now only present in M4 CONUS. </a:t>
                      </a:r>
                      <a:endParaRPr lang="en-US" sz="1200" dirty="0">
                        <a:latin typeface="Calibri" panose="020F0502020204030204" pitchFamily="34" charset="0"/>
                      </a:endParaRPr>
                    </a:p>
                  </a:txBody>
                  <a:tcPr marL="91450" marR="91450" marT="45725" marB="45725">
                    <a:lnL w="12700" cap="flat" cmpd="sng" algn="ctr">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4"/>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4125205893"/>
              </p:ext>
            </p:extLst>
          </p:nvPr>
        </p:nvGraphicFramePr>
        <p:xfrm>
          <a:off x="800099" y="4151538"/>
          <a:ext cx="7699443" cy="1889760"/>
        </p:xfrm>
        <a:graphic>
          <a:graphicData uri="http://schemas.openxmlformats.org/drawingml/2006/table">
            <a:tbl>
              <a:tblPr firstRow="1" bandRow="1">
                <a:tableStyleId>{1DA869AD-AC64-4E45-B35F-26F21F98B5B5}</a:tableStyleId>
              </a:tblPr>
              <a:tblGrid>
                <a:gridCol w="2219363">
                  <a:extLst>
                    <a:ext uri="{9D8B030D-6E8A-4147-A177-3AD203B41FA5}">
                      <a16:colId xmlns:a16="http://schemas.microsoft.com/office/drawing/2014/main" val="3197546001"/>
                    </a:ext>
                  </a:extLst>
                </a:gridCol>
                <a:gridCol w="1232194">
                  <a:extLst>
                    <a:ext uri="{9D8B030D-6E8A-4147-A177-3AD203B41FA5}">
                      <a16:colId xmlns:a16="http://schemas.microsoft.com/office/drawing/2014/main" val="3068684400"/>
                    </a:ext>
                  </a:extLst>
                </a:gridCol>
                <a:gridCol w="1415962">
                  <a:extLst>
                    <a:ext uri="{9D8B030D-6E8A-4147-A177-3AD203B41FA5}">
                      <a16:colId xmlns:a16="http://schemas.microsoft.com/office/drawing/2014/main" val="3466011753"/>
                    </a:ext>
                  </a:extLst>
                </a:gridCol>
                <a:gridCol w="1415962">
                  <a:extLst>
                    <a:ext uri="{9D8B030D-6E8A-4147-A177-3AD203B41FA5}">
                      <a16:colId xmlns:a16="http://schemas.microsoft.com/office/drawing/2014/main" val="1065907400"/>
                    </a:ext>
                  </a:extLst>
                </a:gridCol>
                <a:gridCol w="1415962">
                  <a:extLst>
                    <a:ext uri="{9D8B030D-6E8A-4147-A177-3AD203B41FA5}">
                      <a16:colId xmlns:a16="http://schemas.microsoft.com/office/drawing/2014/main" val="366348099"/>
                    </a:ext>
                  </a:extLst>
                </a:gridCol>
              </a:tblGrid>
              <a:tr h="370840">
                <a:tc>
                  <a:txBody>
                    <a:bodyPr/>
                    <a:lstStyle/>
                    <a:p>
                      <a:pPr algn="ctr"/>
                      <a:r>
                        <a:rPr lang="en-US" sz="2000" dirty="0"/>
                        <a:t>Source</a:t>
                      </a:r>
                      <a:endParaRPr lang="en-US" sz="2000" b="1" dirty="0"/>
                    </a:p>
                  </a:txBody>
                  <a:tcPr/>
                </a:tc>
                <a:tc>
                  <a:txBody>
                    <a:bodyPr/>
                    <a:lstStyle/>
                    <a:p>
                      <a:pPr algn="ctr"/>
                      <a:r>
                        <a:rPr lang="en-US" sz="2000" dirty="0"/>
                        <a:t>Min.</a:t>
                      </a:r>
                    </a:p>
                    <a:p>
                      <a:pPr algn="ctr"/>
                      <a:r>
                        <a:rPr lang="en-US" sz="2000" dirty="0"/>
                        <a:t>(W m</a:t>
                      </a:r>
                      <a:r>
                        <a:rPr lang="en-US" sz="2000" baseline="30000" dirty="0"/>
                        <a:t>-2</a:t>
                      </a:r>
                      <a:r>
                        <a:rPr lang="en-US" sz="2000" dirty="0"/>
                        <a:t>)</a:t>
                      </a:r>
                      <a:endParaRPr lang="en-US" sz="2000" b="1" dirty="0"/>
                    </a:p>
                  </a:txBody>
                  <a:tcPr/>
                </a:tc>
                <a:tc>
                  <a:txBody>
                    <a:bodyPr/>
                    <a:lstStyle/>
                    <a:p>
                      <a:pPr algn="ctr"/>
                      <a:r>
                        <a:rPr lang="en-US" sz="2000" dirty="0"/>
                        <a:t>Max.</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t>(W m</a:t>
                      </a:r>
                      <a:r>
                        <a:rPr lang="en-US" sz="2000" baseline="30000" dirty="0"/>
                        <a:t>-2</a:t>
                      </a:r>
                      <a:r>
                        <a:rPr lang="en-US" sz="2000" dirty="0"/>
                        <a:t>)</a:t>
                      </a:r>
                      <a:endParaRPr lang="en-US" sz="2000" b="1" dirty="0"/>
                    </a:p>
                  </a:txBody>
                  <a:tcPr/>
                </a:tc>
                <a:tc>
                  <a:txBody>
                    <a:bodyPr/>
                    <a:lstStyle/>
                    <a:p>
                      <a:pPr algn="ctr"/>
                      <a:r>
                        <a:rPr lang="en-US" sz="2000" dirty="0"/>
                        <a:t>Mean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t>(W m</a:t>
                      </a:r>
                      <a:r>
                        <a:rPr lang="en-US" sz="2000" baseline="30000" dirty="0"/>
                        <a:t>-2</a:t>
                      </a:r>
                      <a:r>
                        <a:rPr lang="en-US" sz="2000" dirty="0"/>
                        <a:t>)</a:t>
                      </a:r>
                      <a:endParaRPr lang="en-US" sz="2000" b="1" dirty="0"/>
                    </a:p>
                  </a:txBody>
                  <a:tcPr/>
                </a:tc>
                <a:tc>
                  <a:txBody>
                    <a:bodyPr/>
                    <a:lstStyle/>
                    <a:p>
                      <a:pPr algn="ctr"/>
                      <a:r>
                        <a:rPr lang="en-US" sz="2000" dirty="0" err="1"/>
                        <a:t>StdDev</a:t>
                      </a:r>
                      <a:endParaRPr lang="en-US" sz="2000" dirty="0"/>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t>(W m</a:t>
                      </a:r>
                      <a:r>
                        <a:rPr lang="en-US" sz="2000" baseline="30000" dirty="0"/>
                        <a:t>-2</a:t>
                      </a:r>
                      <a:r>
                        <a:rPr lang="en-US" sz="2000" dirty="0"/>
                        <a:t>)</a:t>
                      </a:r>
                      <a:endParaRPr lang="en-US" sz="2000" b="1" dirty="0"/>
                    </a:p>
                  </a:txBody>
                  <a:tcPr/>
                </a:tc>
                <a:extLst>
                  <a:ext uri="{0D108BD9-81ED-4DB2-BD59-A6C34878D82A}">
                    <a16:rowId xmlns:a16="http://schemas.microsoft.com/office/drawing/2014/main" val="3702844471"/>
                  </a:ext>
                </a:extLst>
              </a:tr>
              <a:tr h="370840">
                <a:tc>
                  <a:txBody>
                    <a:bodyPr/>
                    <a:lstStyle/>
                    <a:p>
                      <a:pPr algn="ctr"/>
                      <a:r>
                        <a:rPr lang="en-US" sz="2000" dirty="0"/>
                        <a:t>GS</a:t>
                      </a:r>
                      <a:endParaRPr lang="en-US" sz="2000" b="1" dirty="0"/>
                    </a:p>
                  </a:txBody>
                  <a:tcPr/>
                </a:tc>
                <a:tc>
                  <a:txBody>
                    <a:bodyPr/>
                    <a:lstStyle/>
                    <a:p>
                      <a:pPr algn="r"/>
                      <a:r>
                        <a:rPr lang="en-US" sz="2000" dirty="0"/>
                        <a:t>7.06</a:t>
                      </a:r>
                      <a:endParaRPr lang="en-US" sz="2000" b="1" dirty="0"/>
                    </a:p>
                  </a:txBody>
                  <a:tcPr anchor="ctr"/>
                </a:tc>
                <a:tc>
                  <a:txBody>
                    <a:bodyPr/>
                    <a:lstStyle/>
                    <a:p>
                      <a:pPr algn="r" fontAlgn="b"/>
                      <a:r>
                        <a:rPr lang="en-US" sz="2000" u="none" strike="noStrike" dirty="0">
                          <a:effectLst/>
                        </a:rPr>
                        <a:t>1074.77*</a:t>
                      </a:r>
                      <a:endParaRPr lang="en-US" sz="2000" b="1" i="0" u="none" strike="noStrike" dirty="0">
                        <a:solidFill>
                          <a:srgbClr val="000000"/>
                        </a:solidFill>
                        <a:effectLst/>
                        <a:latin typeface="Calibri" panose="020F0502020204030204" pitchFamily="34" charset="0"/>
                      </a:endParaRPr>
                    </a:p>
                  </a:txBody>
                  <a:tcPr anchor="ctr"/>
                </a:tc>
                <a:tc>
                  <a:txBody>
                    <a:bodyPr/>
                    <a:lstStyle/>
                    <a:p>
                      <a:pPr algn="r" fontAlgn="b"/>
                      <a:r>
                        <a:rPr lang="en-US" sz="2000" u="none" strike="noStrike" dirty="0">
                          <a:effectLst/>
                        </a:rPr>
                        <a:t>493.90</a:t>
                      </a:r>
                      <a:endParaRPr lang="en-US" sz="2000" b="1" i="0" u="none" strike="noStrike" dirty="0">
                        <a:solidFill>
                          <a:srgbClr val="000000"/>
                        </a:solidFill>
                        <a:effectLst/>
                        <a:latin typeface="Calibri" panose="020F0502020204030204" pitchFamily="34" charset="0"/>
                      </a:endParaRPr>
                    </a:p>
                  </a:txBody>
                  <a:tcPr anchor="ctr"/>
                </a:tc>
                <a:tc>
                  <a:txBody>
                    <a:bodyPr/>
                    <a:lstStyle/>
                    <a:p>
                      <a:pPr algn="r" fontAlgn="b"/>
                      <a:r>
                        <a:rPr lang="en-US" sz="2000" u="none" strike="noStrike" dirty="0">
                          <a:effectLst/>
                        </a:rPr>
                        <a:t>256.43</a:t>
                      </a:r>
                      <a:endParaRPr lang="en-US" sz="2000" b="1" i="0" u="none" strike="noStrike" dirty="0">
                        <a:solidFill>
                          <a:srgbClr val="000000"/>
                        </a:solidFill>
                        <a:effectLst/>
                        <a:latin typeface="Calibri" panose="020F0502020204030204" pitchFamily="34" charset="0"/>
                      </a:endParaRPr>
                    </a:p>
                  </a:txBody>
                  <a:tcPr anchor="ctr"/>
                </a:tc>
                <a:extLst>
                  <a:ext uri="{0D108BD9-81ED-4DB2-BD59-A6C34878D82A}">
                    <a16:rowId xmlns:a16="http://schemas.microsoft.com/office/drawing/2014/main" val="1105077243"/>
                  </a:ext>
                </a:extLst>
              </a:tr>
              <a:tr h="370840">
                <a:tc>
                  <a:txBody>
                    <a:bodyPr/>
                    <a:lstStyle/>
                    <a:p>
                      <a:pPr algn="ctr"/>
                      <a:r>
                        <a:rPr lang="en-US" sz="2000" dirty="0"/>
                        <a:t>AWG (All</a:t>
                      </a:r>
                      <a:r>
                        <a:rPr lang="en-US" sz="2000" baseline="0" dirty="0"/>
                        <a:t> DQF)</a:t>
                      </a:r>
                      <a:endParaRPr lang="en-US" sz="2000" b="1" dirty="0"/>
                    </a:p>
                  </a:txBody>
                  <a:tcPr/>
                </a:tc>
                <a:tc>
                  <a:txBody>
                    <a:bodyPr/>
                    <a:lstStyle/>
                    <a:p>
                      <a:pPr algn="r"/>
                      <a:r>
                        <a:rPr lang="en-US" sz="2000" dirty="0"/>
                        <a:t>7.07</a:t>
                      </a:r>
                      <a:endParaRPr lang="en-US" sz="2000" b="1" dirty="0"/>
                    </a:p>
                  </a:txBody>
                  <a:tcPr anchor="ctr"/>
                </a:tc>
                <a:tc>
                  <a:txBody>
                    <a:bodyPr/>
                    <a:lstStyle/>
                    <a:p>
                      <a:pPr algn="r" fontAlgn="b"/>
                      <a:r>
                        <a:rPr lang="en-US" sz="2000" u="none" strike="noStrike" dirty="0">
                          <a:effectLst/>
                        </a:rPr>
                        <a:t>944.18</a:t>
                      </a:r>
                      <a:endParaRPr lang="en-US" sz="2000" b="1" i="0" u="none" strike="noStrike" dirty="0">
                        <a:solidFill>
                          <a:srgbClr val="000000"/>
                        </a:solidFill>
                        <a:effectLst/>
                        <a:latin typeface="Calibri" panose="020F0502020204030204" pitchFamily="34" charset="0"/>
                      </a:endParaRPr>
                    </a:p>
                  </a:txBody>
                  <a:tcPr anchor="ctr"/>
                </a:tc>
                <a:tc>
                  <a:txBody>
                    <a:bodyPr/>
                    <a:lstStyle/>
                    <a:p>
                      <a:pPr algn="r" fontAlgn="b"/>
                      <a:r>
                        <a:rPr lang="en-US" sz="2000" u="none" strike="noStrike" dirty="0">
                          <a:effectLst/>
                        </a:rPr>
                        <a:t>450.38</a:t>
                      </a:r>
                      <a:endParaRPr lang="en-US" sz="2000" b="1" i="0" u="none" strike="noStrike" dirty="0">
                        <a:solidFill>
                          <a:srgbClr val="000000"/>
                        </a:solidFill>
                        <a:effectLst/>
                        <a:latin typeface="Calibri" panose="020F0502020204030204" pitchFamily="34" charset="0"/>
                      </a:endParaRPr>
                    </a:p>
                  </a:txBody>
                  <a:tcPr anchor="ctr"/>
                </a:tc>
                <a:tc>
                  <a:txBody>
                    <a:bodyPr/>
                    <a:lstStyle/>
                    <a:p>
                      <a:pPr algn="r" fontAlgn="b"/>
                      <a:r>
                        <a:rPr lang="en-US" sz="2000" u="none" strike="noStrike" dirty="0">
                          <a:effectLst/>
                        </a:rPr>
                        <a:t>258.77</a:t>
                      </a:r>
                      <a:endParaRPr lang="en-US" sz="2000" b="1" i="0" u="none" strike="noStrike" dirty="0">
                        <a:solidFill>
                          <a:srgbClr val="000000"/>
                        </a:solidFill>
                        <a:effectLst/>
                        <a:latin typeface="Calibri" panose="020F0502020204030204" pitchFamily="34" charset="0"/>
                      </a:endParaRPr>
                    </a:p>
                  </a:txBody>
                  <a:tcPr anchor="ctr"/>
                </a:tc>
                <a:extLst>
                  <a:ext uri="{0D108BD9-81ED-4DB2-BD59-A6C34878D82A}">
                    <a16:rowId xmlns:a16="http://schemas.microsoft.com/office/drawing/2014/main" val="2538163557"/>
                  </a:ext>
                </a:extLst>
              </a:tr>
              <a:tr h="380595">
                <a:tc>
                  <a:txBody>
                    <a:bodyPr/>
                    <a:lstStyle/>
                    <a:p>
                      <a:pPr algn="ctr"/>
                      <a:r>
                        <a:rPr lang="en-US" sz="2000" dirty="0"/>
                        <a:t>AWG (Good</a:t>
                      </a:r>
                      <a:r>
                        <a:rPr lang="en-US" sz="2000" baseline="0" dirty="0"/>
                        <a:t> DQF)</a:t>
                      </a:r>
                      <a:endParaRPr lang="en-US" sz="2000" b="1" dirty="0"/>
                    </a:p>
                  </a:txBody>
                  <a:tcPr/>
                </a:tc>
                <a:tc>
                  <a:txBody>
                    <a:bodyPr/>
                    <a:lstStyle/>
                    <a:p>
                      <a:pPr algn="r"/>
                      <a:r>
                        <a:rPr lang="en-US" sz="2000" dirty="0"/>
                        <a:t>7.35</a:t>
                      </a:r>
                      <a:endParaRPr lang="en-US" sz="2000" b="1" dirty="0"/>
                    </a:p>
                  </a:txBody>
                  <a:tcPr anchor="ctr"/>
                </a:tc>
                <a:tc>
                  <a:txBody>
                    <a:bodyPr/>
                    <a:lstStyle/>
                    <a:p>
                      <a:pPr algn="r" fontAlgn="b"/>
                      <a:r>
                        <a:rPr lang="en-US" sz="2000" u="none" strike="noStrike" dirty="0">
                          <a:effectLst/>
                        </a:rPr>
                        <a:t>944.18</a:t>
                      </a:r>
                      <a:endParaRPr lang="en-US" sz="2000" b="1" i="0" u="none" strike="noStrike" dirty="0">
                        <a:solidFill>
                          <a:srgbClr val="000000"/>
                        </a:solidFill>
                        <a:effectLst/>
                        <a:latin typeface="Calibri" panose="020F0502020204030204" pitchFamily="34" charset="0"/>
                      </a:endParaRPr>
                    </a:p>
                  </a:txBody>
                  <a:tcPr anchor="ctr"/>
                </a:tc>
                <a:tc>
                  <a:txBody>
                    <a:bodyPr/>
                    <a:lstStyle/>
                    <a:p>
                      <a:pPr algn="r" fontAlgn="b"/>
                      <a:r>
                        <a:rPr lang="en-US" sz="2000" u="none" strike="noStrike" dirty="0">
                          <a:effectLst/>
                        </a:rPr>
                        <a:t>459.95</a:t>
                      </a:r>
                      <a:endParaRPr lang="en-US" sz="2000" b="1" i="0" u="none" strike="noStrike" dirty="0">
                        <a:solidFill>
                          <a:srgbClr val="000000"/>
                        </a:solidFill>
                        <a:effectLst/>
                        <a:latin typeface="Calibri" panose="020F0502020204030204" pitchFamily="34" charset="0"/>
                      </a:endParaRPr>
                    </a:p>
                  </a:txBody>
                  <a:tcPr anchor="ctr"/>
                </a:tc>
                <a:tc>
                  <a:txBody>
                    <a:bodyPr/>
                    <a:lstStyle/>
                    <a:p>
                      <a:pPr algn="r" fontAlgn="b"/>
                      <a:r>
                        <a:rPr lang="en-US" sz="2000" u="none" strike="noStrike" dirty="0">
                          <a:effectLst/>
                        </a:rPr>
                        <a:t>255.10</a:t>
                      </a:r>
                      <a:endParaRPr lang="en-US" sz="2000" b="1" i="0" u="none" strike="noStrike" dirty="0">
                        <a:solidFill>
                          <a:srgbClr val="000000"/>
                        </a:solidFill>
                        <a:effectLst/>
                        <a:latin typeface="Calibri" panose="020F0502020204030204" pitchFamily="34" charset="0"/>
                      </a:endParaRPr>
                    </a:p>
                  </a:txBody>
                  <a:tcPr anchor="ctr"/>
                </a:tc>
                <a:extLst>
                  <a:ext uri="{0D108BD9-81ED-4DB2-BD59-A6C34878D82A}">
                    <a16:rowId xmlns:a16="http://schemas.microsoft.com/office/drawing/2014/main" val="3183075478"/>
                  </a:ext>
                </a:extLst>
              </a:tr>
            </a:tbl>
          </a:graphicData>
        </a:graphic>
      </p:graphicFrame>
      <p:sp>
        <p:nvSpPr>
          <p:cNvPr id="8" name="TextBox 7"/>
          <p:cNvSpPr txBox="1"/>
          <p:nvPr/>
        </p:nvSpPr>
        <p:spPr>
          <a:xfrm>
            <a:off x="724709" y="6048573"/>
            <a:ext cx="3614229" cy="307777"/>
          </a:xfrm>
          <a:prstGeom prst="rect">
            <a:avLst/>
          </a:prstGeom>
          <a:noFill/>
        </p:spPr>
        <p:txBody>
          <a:bodyPr wrap="square" rtlCol="0">
            <a:spAutoFit/>
          </a:bodyPr>
          <a:lstStyle/>
          <a:p>
            <a:r>
              <a:rPr lang="en-US" dirty="0">
                <a:solidFill>
                  <a:schemeClr val="bg1"/>
                </a:solidFill>
              </a:rPr>
              <a:t>*Value is not found in the DSR data. </a:t>
            </a:r>
          </a:p>
        </p:txBody>
      </p:sp>
    </p:spTree>
    <p:extLst>
      <p:ext uri="{BB962C8B-B14F-4D97-AF65-F5344CB8AC3E}">
        <p14:creationId xmlns:p14="http://schemas.microsoft.com/office/powerpoint/2010/main" val="29977682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graphicFrame>
        <p:nvGraphicFramePr>
          <p:cNvPr id="488" name="Shape 488"/>
          <p:cNvGraphicFramePr/>
          <p:nvPr>
            <p:extLst>
              <p:ext uri="{D42A27DB-BD31-4B8C-83A1-F6EECF244321}">
                <p14:modId xmlns:p14="http://schemas.microsoft.com/office/powerpoint/2010/main" val="1669905947"/>
              </p:ext>
            </p:extLst>
          </p:nvPr>
        </p:nvGraphicFramePr>
        <p:xfrm>
          <a:off x="228600" y="1371600"/>
          <a:ext cx="8686799" cy="4023360"/>
        </p:xfrm>
        <a:graphic>
          <a:graphicData uri="http://schemas.openxmlformats.org/drawingml/2006/table">
            <a:tbl>
              <a:tblPr>
                <a:noFill/>
              </a:tblPr>
              <a:tblGrid>
                <a:gridCol w="770056">
                  <a:extLst>
                    <a:ext uri="{9D8B030D-6E8A-4147-A177-3AD203B41FA5}">
                      <a16:colId xmlns:a16="http://schemas.microsoft.com/office/drawing/2014/main" val="20000"/>
                    </a:ext>
                  </a:extLst>
                </a:gridCol>
                <a:gridCol w="3496979">
                  <a:extLst>
                    <a:ext uri="{9D8B030D-6E8A-4147-A177-3AD203B41FA5}">
                      <a16:colId xmlns:a16="http://schemas.microsoft.com/office/drawing/2014/main" val="20001"/>
                    </a:ext>
                  </a:extLst>
                </a:gridCol>
                <a:gridCol w="2213314">
                  <a:extLst>
                    <a:ext uri="{9D8B030D-6E8A-4147-A177-3AD203B41FA5}">
                      <a16:colId xmlns:a16="http://schemas.microsoft.com/office/drawing/2014/main" val="20002"/>
                    </a:ext>
                  </a:extLst>
                </a:gridCol>
                <a:gridCol w="1133424">
                  <a:extLst>
                    <a:ext uri="{9D8B030D-6E8A-4147-A177-3AD203B41FA5}">
                      <a16:colId xmlns:a16="http://schemas.microsoft.com/office/drawing/2014/main" val="20003"/>
                    </a:ext>
                  </a:extLst>
                </a:gridCol>
                <a:gridCol w="1073026">
                  <a:extLst>
                    <a:ext uri="{9D8B030D-6E8A-4147-A177-3AD203B41FA5}">
                      <a16:colId xmlns:a16="http://schemas.microsoft.com/office/drawing/2014/main" val="20004"/>
                    </a:ext>
                  </a:extLst>
                </a:gridCol>
              </a:tblGrid>
              <a:tr h="251202">
                <a:tc>
                  <a:txBody>
                    <a:bodyPr/>
                    <a:lstStyle/>
                    <a:p>
                      <a:pPr marL="0" marR="0" lvl="0" indent="0" algn="ctr" rtl="0">
                        <a:spcBef>
                          <a:spcPts val="0"/>
                        </a:spcBef>
                        <a:buSzPct val="25000"/>
                        <a:buNone/>
                      </a:pPr>
                      <a:r>
                        <a:rPr lang="en-US" sz="1600" b="1" u="none" strike="noStrike" cap="none" dirty="0">
                          <a:solidFill>
                            <a:schemeClr val="lt1"/>
                          </a:solidFill>
                          <a:latin typeface="Calibri" panose="020F0502020204030204" pitchFamily="34" charset="0"/>
                        </a:rPr>
                        <a:t>Title</a:t>
                      </a:r>
                    </a:p>
                  </a:txBody>
                  <a:tcPr marL="5825" marR="5825" marT="58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rtl="0">
                        <a:spcBef>
                          <a:spcPts val="0"/>
                        </a:spcBef>
                        <a:buSzPct val="25000"/>
                        <a:buNone/>
                      </a:pPr>
                      <a:r>
                        <a:rPr lang="en-US" sz="1600" b="1" u="none" strike="noStrike" cap="none" dirty="0">
                          <a:solidFill>
                            <a:schemeClr val="lt1"/>
                          </a:solidFill>
                          <a:latin typeface="Calibri" panose="020F0502020204030204" pitchFamily="34" charset="0"/>
                        </a:rPr>
                        <a:t>Description</a:t>
                      </a:r>
                    </a:p>
                  </a:txBody>
                  <a:tcPr marL="5825" marR="5825" marT="58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rtl="0">
                        <a:spcBef>
                          <a:spcPts val="0"/>
                        </a:spcBef>
                        <a:buSzPct val="25000"/>
                        <a:buNone/>
                      </a:pPr>
                      <a:r>
                        <a:rPr lang="en-US" sz="1600" b="1" u="none" strike="noStrike" cap="none" dirty="0">
                          <a:solidFill>
                            <a:schemeClr val="lt1"/>
                          </a:solidFill>
                          <a:latin typeface="Calibri" panose="020F0502020204030204" pitchFamily="34" charset="0"/>
                        </a:rPr>
                        <a:t>Impact</a:t>
                      </a:r>
                    </a:p>
                  </a:txBody>
                  <a:tcPr marL="5825" marR="5825" marT="58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rtl="0">
                        <a:spcBef>
                          <a:spcPts val="0"/>
                        </a:spcBef>
                        <a:buSzPct val="25000"/>
                        <a:buNone/>
                      </a:pPr>
                      <a:r>
                        <a:rPr lang="en-US" sz="1600" b="1" u="none" strike="noStrike" cap="none" dirty="0">
                          <a:solidFill>
                            <a:schemeClr val="lt1"/>
                          </a:solidFill>
                          <a:latin typeface="Calibri" panose="020F0502020204030204" pitchFamily="34" charset="0"/>
                        </a:rPr>
                        <a:t>Mitigation</a:t>
                      </a:r>
                    </a:p>
                  </a:txBody>
                  <a:tcPr marL="5825" marR="5825" marT="58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rtl="0">
                        <a:spcBef>
                          <a:spcPts val="0"/>
                        </a:spcBef>
                        <a:buSzPct val="25000"/>
                        <a:buNone/>
                      </a:pPr>
                      <a:r>
                        <a:rPr lang="en-US" sz="1600" b="1" u="none" strike="noStrike" cap="none" dirty="0">
                          <a:solidFill>
                            <a:schemeClr val="lt1"/>
                          </a:solidFill>
                          <a:latin typeface="Calibri" panose="020F0502020204030204" pitchFamily="34" charset="0"/>
                        </a:rPr>
                        <a:t>Status</a:t>
                      </a:r>
                    </a:p>
                  </a:txBody>
                  <a:tcPr marL="5825" marR="5825" marT="58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644020">
                <a:tc>
                  <a:txBody>
                    <a:bodyPr/>
                    <a:lstStyle/>
                    <a:p>
                      <a:pPr algn="ctr" fontAlgn="b"/>
                      <a:r>
                        <a:rPr lang="en-US" sz="1200" b="0" i="0" u="none" strike="noStrike" dirty="0">
                          <a:solidFill>
                            <a:srgbClr val="000000"/>
                          </a:solidFill>
                          <a:effectLst/>
                          <a:latin typeface="Calibri" panose="020F0502020204030204" pitchFamily="34" charset="0"/>
                        </a:rPr>
                        <a:t>ADR409</a:t>
                      </a:r>
                      <a:br>
                        <a:rPr lang="en-US" sz="1200" b="0" i="0" u="none" strike="noStrike" dirty="0">
                          <a:solidFill>
                            <a:srgbClr val="000000"/>
                          </a:solidFill>
                          <a:effectLst/>
                          <a:latin typeface="Calibri" panose="020F0502020204030204" pitchFamily="34" charset="0"/>
                        </a:rPr>
                      </a:br>
                      <a:r>
                        <a:rPr lang="en-US" sz="1200" b="0" i="0" u="none" strike="noStrike" dirty="0">
                          <a:solidFill>
                            <a:srgbClr val="000000"/>
                          </a:solidFill>
                          <a:effectLst/>
                          <a:latin typeface="Calibri" panose="020F0502020204030204" pitchFamily="34" charset="0"/>
                        </a:rPr>
                        <a:t>WR4907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r>
                        <a:rPr lang="en-US" sz="1200" dirty="0">
                          <a:latin typeface="Calibri" panose="020F0502020204030204" pitchFamily="34" charset="0"/>
                        </a:rPr>
                        <a:t>Time changes negatively affect computation of clear-sky composite top-of-atmosphere albedo.</a:t>
                      </a: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panose="020F0502020204030204" pitchFamily="34" charset="0"/>
                        </a:rPr>
                        <a:t>SZA changed</a:t>
                      </a:r>
                      <a:r>
                        <a:rPr lang="en-US" sz="1200" b="0" i="0" u="none" strike="noStrike" baseline="0" dirty="0">
                          <a:solidFill>
                            <a:srgbClr val="000000"/>
                          </a:solidFill>
                          <a:effectLst/>
                          <a:latin typeface="Calibri" panose="020F0502020204030204" pitchFamily="34" charset="0"/>
                        </a:rPr>
                        <a:t> depending on time, which resulted in different clear-sky albedo value.</a:t>
                      </a:r>
                      <a:endParaRPr lang="en-US" sz="12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fontAlgn="b"/>
                      <a:r>
                        <a:rPr lang="en-US" sz="1200" b="0" i="0" u="none" strike="noStrike" dirty="0">
                          <a:solidFill>
                            <a:srgbClr val="000000"/>
                          </a:solidFill>
                          <a:effectLst/>
                          <a:latin typeface="Calibri" panose="020F0502020204030204" pitchFamily="34" charset="0"/>
                        </a:rPr>
                        <a:t>PR.06.02.00</a:t>
                      </a:r>
                    </a:p>
                    <a:p>
                      <a:pPr algn="ctr" fontAlgn="b"/>
                      <a:r>
                        <a:rPr lang="en-US" sz="1200" b="0" i="0" u="none" strike="noStrike" dirty="0">
                          <a:solidFill>
                            <a:srgbClr val="000000"/>
                          </a:solidFill>
                          <a:effectLst/>
                          <a:latin typeface="Calibri" panose="020F0502020204030204" pitchFamily="34" charset="0"/>
                        </a:rPr>
                        <a:t>DO.07.00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Installed, resolved</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1"/>
                  </a:ext>
                </a:extLst>
              </a:tr>
              <a:tr h="828036">
                <a:tc>
                  <a:txBody>
                    <a:bodyPr/>
                    <a:lstStyle/>
                    <a:p>
                      <a:pPr algn="ctr" fontAlgn="b"/>
                      <a:r>
                        <a:rPr lang="en-US" sz="1200" b="0" i="0" u="none" strike="noStrike" dirty="0">
                          <a:solidFill>
                            <a:srgbClr val="000000"/>
                          </a:solidFill>
                          <a:effectLst/>
                          <a:latin typeface="Calibri" panose="020F0502020204030204" pitchFamily="34" charset="0"/>
                        </a:rPr>
                        <a:t>ADR511</a:t>
                      </a:r>
                    </a:p>
                    <a:p>
                      <a:pPr algn="ctr" fontAlgn="b"/>
                      <a:r>
                        <a:rPr lang="en-US" sz="1200" b="0" i="0" u="none" strike="noStrike" dirty="0">
                          <a:solidFill>
                            <a:srgbClr val="000000"/>
                          </a:solidFill>
                          <a:effectLst/>
                          <a:latin typeface="Calibri" panose="020F0502020204030204" pitchFamily="34" charset="0"/>
                        </a:rPr>
                        <a:t>WR5472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dirty="0" err="1">
                          <a:latin typeface="Calibri" panose="020F0502020204030204" pitchFamily="34" charset="0"/>
                        </a:rPr>
                        <a:t>ClearCompAlb</a:t>
                      </a:r>
                      <a:r>
                        <a:rPr lang="en-US" sz="1200" dirty="0">
                          <a:latin typeface="Calibri" panose="020F0502020204030204" pitchFamily="34" charset="0"/>
                        </a:rPr>
                        <a:t> should be the median of </a:t>
                      </a:r>
                      <a:r>
                        <a:rPr lang="en-US" sz="1200" dirty="0" err="1">
                          <a:latin typeface="Calibri" panose="020F0502020204030204" pitchFamily="34" charset="0"/>
                        </a:rPr>
                        <a:t>ClearInstAlb</a:t>
                      </a:r>
                      <a:r>
                        <a:rPr lang="en-US" sz="1200" dirty="0">
                          <a:latin typeface="Calibri" panose="020F0502020204030204" pitchFamily="34" charset="0"/>
                        </a:rPr>
                        <a:t> time series if it is not the first day, but currently </a:t>
                      </a:r>
                      <a:r>
                        <a:rPr lang="en-US" sz="1200" dirty="0" err="1">
                          <a:latin typeface="Calibri" panose="020F0502020204030204" pitchFamily="34" charset="0"/>
                        </a:rPr>
                        <a:t>ClearCompAlb</a:t>
                      </a:r>
                      <a:r>
                        <a:rPr lang="en-US" sz="1200" dirty="0">
                          <a:latin typeface="Calibri" panose="020F0502020204030204" pitchFamily="34" charset="0"/>
                        </a:rPr>
                        <a:t> is just the</a:t>
                      </a:r>
                      <a:r>
                        <a:rPr lang="en-US" sz="1200" baseline="0" dirty="0">
                          <a:latin typeface="Calibri" panose="020F0502020204030204" pitchFamily="34" charset="0"/>
                        </a:rPr>
                        <a:t> current day </a:t>
                      </a:r>
                      <a:r>
                        <a:rPr lang="en-US" sz="1200" dirty="0" err="1">
                          <a:latin typeface="Calibri" panose="020F0502020204030204" pitchFamily="34" charset="0"/>
                        </a:rPr>
                        <a:t>ClearInstAlb</a:t>
                      </a:r>
                      <a:r>
                        <a:rPr lang="en-US" sz="1200" dirty="0">
                          <a:latin typeface="Calibri" panose="020F0502020204030204" pitchFamily="34" charset="0"/>
                        </a:rPr>
                        <a:t>.</a:t>
                      </a: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rtl="0">
                        <a:spcBef>
                          <a:spcPts val="0"/>
                        </a:spcBef>
                        <a:buSzPct val="25000"/>
                        <a:buNone/>
                      </a:pPr>
                      <a:r>
                        <a:rPr lang="en-US" sz="1200" dirty="0">
                          <a:latin typeface="Calibri" panose="020F0502020204030204" pitchFamily="34" charset="0"/>
                        </a:rPr>
                        <a:t>Incorrect</a:t>
                      </a:r>
                      <a:r>
                        <a:rPr lang="en-US" sz="1200" baseline="0" dirty="0">
                          <a:latin typeface="Calibri" panose="020F0502020204030204" pitchFamily="34" charset="0"/>
                        </a:rPr>
                        <a:t> </a:t>
                      </a:r>
                      <a:r>
                        <a:rPr lang="en-US" sz="1200" baseline="0" dirty="0" err="1">
                          <a:latin typeface="Calibri" panose="020F0502020204030204" pitchFamily="34" charset="0"/>
                        </a:rPr>
                        <a:t>ClearCompAlb</a:t>
                      </a:r>
                      <a:r>
                        <a:rPr lang="en-US" sz="1200" baseline="0" dirty="0">
                          <a:latin typeface="Calibri" panose="020F0502020204030204" pitchFamily="34" charset="0"/>
                        </a:rPr>
                        <a:t> value causes incorrect retrievals.</a:t>
                      </a:r>
                      <a:endParaRPr lang="en-US" sz="120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1200" baseline="0" dirty="0">
                          <a:latin typeface="Calibri" panose="020F0502020204030204" pitchFamily="34" charset="0"/>
                        </a:rPr>
                        <a:t>PR.06.10.00</a:t>
                      </a:r>
                    </a:p>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1200" baseline="0" dirty="0">
                          <a:latin typeface="Calibri" panose="020F0502020204030204" pitchFamily="34" charset="0"/>
                        </a:rPr>
                        <a:t>DO.07.00</a:t>
                      </a:r>
                      <a:endParaRPr lang="en-US" sz="1200" dirty="0">
                        <a:latin typeface="Calibri" panose="020F0502020204030204" pitchFamily="34" charset="0"/>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lang="en-US" sz="1200" dirty="0">
                          <a:latin typeface="Calibri" panose="020F0502020204030204" pitchFamily="34" charset="0"/>
                        </a:rPr>
                        <a:t>Installed</a:t>
                      </a:r>
                    </a:p>
                    <a:p>
                      <a:pPr marL="0" marR="0" lvl="0" indent="0" algn="ctr" defTabSz="914400" rtl="0" eaLnBrk="1" fontAlgn="auto" latinLnBrk="0" hangingPunct="1">
                        <a:lnSpc>
                          <a:spcPct val="100000"/>
                        </a:lnSpc>
                        <a:spcBef>
                          <a:spcPts val="0"/>
                        </a:spcBef>
                        <a:spcAft>
                          <a:spcPts val="0"/>
                        </a:spcAft>
                        <a:buClrTx/>
                        <a:buSzPct val="25000"/>
                        <a:buFontTx/>
                        <a:buNone/>
                        <a:tabLst/>
                        <a:defRPr/>
                      </a:pPr>
                      <a:r>
                        <a:rPr lang="en-US" sz="1200" dirty="0">
                          <a:latin typeface="Calibri" panose="020F0502020204030204" pitchFamily="34" charset="0"/>
                        </a:rPr>
                        <a:t>Not</a:t>
                      </a:r>
                      <a:r>
                        <a:rPr lang="en-US" sz="1200" baseline="0" dirty="0">
                          <a:latin typeface="Calibri" panose="020F0502020204030204" pitchFamily="34" charset="0"/>
                        </a:rPr>
                        <a:t> fully resolved (ADR 640 created)</a:t>
                      </a:r>
                      <a:endParaRPr lang="en-US" sz="1200" dirty="0">
                        <a:latin typeface="Calibri" panose="020F0502020204030204" pitchFamily="34" charset="0"/>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5"/>
                  </a:ext>
                </a:extLst>
              </a:tr>
              <a:tr h="1012042">
                <a:tc>
                  <a:txBody>
                    <a:bodyPr/>
                    <a:lstStyle/>
                    <a:p>
                      <a:pPr algn="ctr" fontAlgn="b"/>
                      <a:r>
                        <a:rPr lang="en-US" sz="1200" b="0" i="0" u="none" strike="noStrike" dirty="0">
                          <a:solidFill>
                            <a:srgbClr val="000000"/>
                          </a:solidFill>
                          <a:effectLst/>
                          <a:latin typeface="Calibri" panose="020F0502020204030204" pitchFamily="34" charset="0"/>
                        </a:rPr>
                        <a:t>ADR640</a:t>
                      </a:r>
                      <a:br>
                        <a:rPr lang="en-US" sz="1200" b="0" i="0" u="none" strike="noStrike" dirty="0">
                          <a:solidFill>
                            <a:srgbClr val="000000"/>
                          </a:solidFill>
                          <a:effectLst/>
                          <a:latin typeface="Calibri" panose="020F0502020204030204" pitchFamily="34" charset="0"/>
                        </a:rPr>
                      </a:br>
                      <a:endParaRPr lang="en-US" sz="12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r>
                        <a:rPr lang="en-US" sz="1200" dirty="0" err="1">
                          <a:solidFill>
                            <a:schemeClr val="tx1"/>
                          </a:solidFill>
                          <a:latin typeface="Calibri" panose="020F0502020204030204" pitchFamily="34" charset="0"/>
                        </a:rPr>
                        <a:t>ClearCompAlb</a:t>
                      </a:r>
                      <a:r>
                        <a:rPr lang="en-US" sz="1200" dirty="0">
                          <a:solidFill>
                            <a:schemeClr val="tx1"/>
                          </a:solidFill>
                          <a:latin typeface="Calibri" panose="020F0502020204030204" pitchFamily="34" charset="0"/>
                        </a:rPr>
                        <a:t> is incorrectly</a:t>
                      </a:r>
                      <a:r>
                        <a:rPr lang="en-US" sz="1200" baseline="0" dirty="0">
                          <a:solidFill>
                            <a:schemeClr val="tx1"/>
                          </a:solidFill>
                          <a:latin typeface="Calibri" panose="020F0502020204030204" pitchFamily="34" charset="0"/>
                        </a:rPr>
                        <a:t> calculated when grid has mixed (clear and cloudy) scenes for current day. TOA albedo from the clear portion is used to calculate </a:t>
                      </a:r>
                      <a:r>
                        <a:rPr lang="en-US" sz="1200" dirty="0" err="1">
                          <a:solidFill>
                            <a:schemeClr val="tx1"/>
                          </a:solidFill>
                          <a:latin typeface="Calibri" panose="020F0502020204030204" pitchFamily="34" charset="0"/>
                        </a:rPr>
                        <a:t>ClearCompAlb</a:t>
                      </a:r>
                      <a:r>
                        <a:rPr lang="en-US" sz="1200" dirty="0">
                          <a:solidFill>
                            <a:schemeClr val="tx1"/>
                          </a:solidFill>
                          <a:latin typeface="Calibri" panose="020F0502020204030204" pitchFamily="34" charset="0"/>
                        </a:rPr>
                        <a:t>, but not entered</a:t>
                      </a:r>
                      <a:r>
                        <a:rPr lang="en-US" sz="1200" baseline="0" dirty="0">
                          <a:solidFill>
                            <a:schemeClr val="tx1"/>
                          </a:solidFill>
                          <a:latin typeface="Calibri" panose="020F0502020204030204" pitchFamily="34" charset="0"/>
                        </a:rPr>
                        <a:t> in the </a:t>
                      </a:r>
                      <a:r>
                        <a:rPr lang="en-US" sz="1200" baseline="0" dirty="0" err="1">
                          <a:solidFill>
                            <a:schemeClr val="tx1"/>
                          </a:solidFill>
                          <a:latin typeface="Calibri" panose="020F0502020204030204" pitchFamily="34" charset="0"/>
                        </a:rPr>
                        <a:t>timeseries</a:t>
                      </a:r>
                      <a:r>
                        <a:rPr lang="en-US" sz="1200" baseline="0" dirty="0">
                          <a:solidFill>
                            <a:schemeClr val="tx1"/>
                          </a:solidFill>
                          <a:latin typeface="Calibri" panose="020F0502020204030204" pitchFamily="34" charset="0"/>
                        </a:rPr>
                        <a:t> of clear-sky TOA albedos.</a:t>
                      </a:r>
                      <a:endParaRPr lang="en-US" sz="1200" dirty="0">
                        <a:solidFill>
                          <a:schemeClr val="tx1"/>
                        </a:solidFill>
                        <a:latin typeface="Calibri" panose="020F050202020403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200" dirty="0">
                          <a:latin typeface="Calibri" panose="020F0502020204030204" pitchFamily="34" charset="0"/>
                        </a:rPr>
                        <a:t>Incorrect</a:t>
                      </a:r>
                      <a:r>
                        <a:rPr lang="en-US" sz="1200" baseline="0" dirty="0">
                          <a:latin typeface="Calibri" panose="020F0502020204030204" pitchFamily="34" charset="0"/>
                        </a:rPr>
                        <a:t> ClearCompAlb value causes incorrect retrievals in indirect path. [</a:t>
                      </a:r>
                      <a:r>
                        <a:rPr lang="en-US" sz="1200" b="0" i="0" u="none" strike="noStrike" dirty="0">
                          <a:solidFill>
                            <a:srgbClr val="000000"/>
                          </a:solidFill>
                          <a:effectLst/>
                          <a:latin typeface="Calibri" panose="020F0502020204030204" pitchFamily="34" charset="0"/>
                        </a:rPr>
                        <a:t>Unresolved (leftover) from ADR511 installed in PR.06.10.00.]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fontAlgn="b"/>
                      <a:r>
                        <a:rPr lang="en-US" sz="1200" b="0" i="0" u="none" strike="noStrike" dirty="0">
                          <a:solidFill>
                            <a:srgbClr val="000000"/>
                          </a:solidFill>
                          <a:effectLst/>
                          <a:latin typeface="Calibri" panose="020F0502020204030204" pitchFamily="34" charset="0"/>
                        </a:rPr>
                        <a:t>PR.06.11.00</a:t>
                      </a:r>
                    </a:p>
                    <a:p>
                      <a:pPr algn="ctr" fontAlgn="b"/>
                      <a:r>
                        <a:rPr lang="en-US" sz="1200" b="0" i="0" u="none" strike="noStrike" dirty="0">
                          <a:solidFill>
                            <a:srgbClr val="000000"/>
                          </a:solidFill>
                          <a:effectLst/>
                          <a:latin typeface="Calibri" panose="020F0502020204030204" pitchFamily="34" charset="0"/>
                        </a:rPr>
                        <a:t>DO.07.00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Installed, resolved</a:t>
                      </a:r>
                      <a:br>
                        <a:rPr lang="en-US" sz="1200" b="0" i="0" u="none" strike="noStrike" dirty="0">
                          <a:solidFill>
                            <a:srgbClr val="000000"/>
                          </a:solidFill>
                          <a:effectLst/>
                          <a:latin typeface="Calibri" panose="020F0502020204030204" pitchFamily="34" charset="0"/>
                        </a:rPr>
                      </a:br>
                      <a:endParaRPr lang="en-US" sz="12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70698098"/>
                  </a:ext>
                </a:extLst>
              </a:tr>
              <a:tr h="644030">
                <a:tc>
                  <a:txBody>
                    <a:bodyPr/>
                    <a:lstStyle/>
                    <a:p>
                      <a:pPr algn="ctr" fontAlgn="b"/>
                      <a:r>
                        <a:rPr lang="en-US" sz="1200" b="0" i="0" u="none" strike="noStrike" dirty="0">
                          <a:solidFill>
                            <a:srgbClr val="000000"/>
                          </a:solidFill>
                          <a:effectLst/>
                          <a:latin typeface="Calibri" panose="020F0502020204030204" pitchFamily="34" charset="0"/>
                        </a:rPr>
                        <a:t>ADR693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r>
                        <a:rPr lang="en-US" sz="1200" dirty="0">
                          <a:latin typeface="Calibri" panose="020F0502020204030204" pitchFamily="34" charset="0"/>
                        </a:rPr>
                        <a:t>Discontinuous flux</a:t>
                      </a:r>
                      <a:r>
                        <a:rPr lang="en-US" sz="1200" baseline="0" dirty="0">
                          <a:latin typeface="Calibri" panose="020F0502020204030204" pitchFamily="34" charset="0"/>
                        </a:rPr>
                        <a:t> retrievals at upper left corner of CONUS products were observed after PR.06.11 implementation.</a:t>
                      </a:r>
                      <a:endParaRPr lang="en-US" sz="1200" dirty="0">
                        <a:latin typeface="Calibri" panose="020F050202020403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r>
                        <a:rPr lang="en-US" sz="1200" dirty="0"/>
                        <a:t>Confuses users: user may</a:t>
                      </a:r>
                      <a:r>
                        <a:rPr lang="en-US" sz="1200" baseline="0" dirty="0"/>
                        <a:t> think they are valid retrievals.</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200" dirty="0"/>
                        <a:t>DO.07.00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200" dirty="0"/>
                        <a:t>Installed, resolved</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3975026709"/>
                  </a:ext>
                </a:extLst>
              </a:tr>
              <a:tr h="644030">
                <a:tc>
                  <a:txBody>
                    <a:bodyPr/>
                    <a:lstStyle/>
                    <a:p>
                      <a:pPr algn="ctr" fontAlgn="b"/>
                      <a:r>
                        <a:rPr lang="en-US" sz="1200" b="0" i="0" u="none" strike="noStrike" dirty="0">
                          <a:solidFill>
                            <a:srgbClr val="000000"/>
                          </a:solidFill>
                          <a:effectLst/>
                          <a:latin typeface="Calibri" panose="020F0502020204030204" pitchFamily="34" charset="0"/>
                        </a:rPr>
                        <a:t>ADR497</a:t>
                      </a:r>
                      <a:br>
                        <a:rPr lang="en-US" sz="1200" b="0" i="0" u="none" strike="noStrike" dirty="0">
                          <a:solidFill>
                            <a:srgbClr val="000000"/>
                          </a:solidFill>
                          <a:effectLst/>
                          <a:latin typeface="Calibri" panose="020F0502020204030204" pitchFamily="34" charset="0"/>
                        </a:rPr>
                      </a:br>
                      <a:endParaRPr lang="en-US" sz="12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dirty="0">
                          <a:latin typeface="Calibri" panose="020F0502020204030204" pitchFamily="34" charset="0"/>
                        </a:rPr>
                        <a:t>Updates</a:t>
                      </a:r>
                      <a:r>
                        <a:rPr lang="en-US" sz="1200" baseline="0" dirty="0">
                          <a:latin typeface="Calibri" panose="020F0502020204030204" pitchFamily="34" charset="0"/>
                        </a:rPr>
                        <a:t> needed to reach provisional status.</a:t>
                      </a:r>
                      <a:endParaRPr lang="en-US" sz="1200" dirty="0">
                        <a:latin typeface="Calibri" panose="020F050202020403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rtl="0">
                        <a:spcBef>
                          <a:spcPts val="0"/>
                        </a:spcBef>
                        <a:buSzPct val="25000"/>
                        <a:buNone/>
                      </a:pPr>
                      <a:r>
                        <a:rPr lang="en-US" sz="1200" dirty="0">
                          <a:latin typeface="Calibri" panose="020F0502020204030204" pitchFamily="34" charset="0"/>
                        </a:rPr>
                        <a:t>SRB algorithm and ABI LUT should be updated to get correct</a:t>
                      </a:r>
                      <a:r>
                        <a:rPr lang="en-US" sz="1200" baseline="0" dirty="0">
                          <a:latin typeface="Calibri" panose="020F0502020204030204" pitchFamily="34" charset="0"/>
                        </a:rPr>
                        <a:t> retrievals.</a:t>
                      </a:r>
                      <a:endParaRPr lang="en-US" sz="1200" dirty="0">
                        <a:latin typeface="Calibri" panose="020F050202020403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1200" dirty="0">
                          <a:latin typeface="Calibri" panose="020F0502020204030204" pitchFamily="34" charset="0"/>
                        </a:rPr>
                        <a:t>PR.06.17.00</a:t>
                      </a:r>
                    </a:p>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1200" dirty="0">
                          <a:latin typeface="Calibri" panose="020F0502020204030204" pitchFamily="34" charset="0"/>
                        </a:rPr>
                        <a:t>DO.07.00</a:t>
                      </a: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n-US" sz="1200" b="0" i="0" u="none" strike="noStrike" baseline="0" dirty="0">
                          <a:solidFill>
                            <a:srgbClr val="000000"/>
                          </a:solidFill>
                          <a:effectLst/>
                          <a:latin typeface="Calibri" panose="020F0502020204030204" pitchFamily="34" charset="0"/>
                        </a:rPr>
                        <a:t>Installed, resolved </a:t>
                      </a:r>
                      <a:endParaRPr lang="en-US" sz="12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4110364900"/>
                  </a:ext>
                </a:extLst>
              </a:tr>
            </a:tbl>
          </a:graphicData>
        </a:graphic>
      </p:graphicFrame>
      <p:sp>
        <p:nvSpPr>
          <p:cNvPr id="489" name="Shape 489"/>
          <p:cNvSpPr txBox="1">
            <a:spLocks noGrp="1"/>
          </p:cNvSpPr>
          <p:nvPr>
            <p:ph type="sldNum" idx="12"/>
          </p:nvPr>
        </p:nvSpPr>
        <p:spPr>
          <a:xfrm>
            <a:off x="6553204" y="6356353"/>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pPr marL="0" marR="0" lvl="0" indent="0" algn="r" rtl="0">
                <a:spcBef>
                  <a:spcPts val="0"/>
                </a:spcBef>
                <a:buSzPct val="25000"/>
                <a:buNone/>
              </a:pPr>
              <a:t>14</a:t>
            </a:fld>
            <a:endParaRPr lang="en-US" sz="1200" dirty="0">
              <a:solidFill>
                <a:schemeClr val="lt1"/>
              </a:solidFill>
              <a:latin typeface="Calibri"/>
              <a:ea typeface="Calibri"/>
              <a:cs typeface="Calibri"/>
              <a:sym typeface="Calibri"/>
            </a:endParaRPr>
          </a:p>
        </p:txBody>
      </p:sp>
      <p:sp>
        <p:nvSpPr>
          <p:cNvPr id="6" name="Title 1"/>
          <p:cNvSpPr>
            <a:spLocks noGrp="1"/>
          </p:cNvSpPr>
          <p:nvPr>
            <p:ph type="title"/>
          </p:nvPr>
        </p:nvSpPr>
        <p:spPr>
          <a:xfrm>
            <a:off x="1345224" y="64203"/>
            <a:ext cx="6408821" cy="968626"/>
          </a:xfrm>
        </p:spPr>
        <p:txBody>
          <a:bodyPr/>
          <a:lstStyle/>
          <a:p>
            <a:r>
              <a:rPr lang="en-US" sz="2800" dirty="0"/>
              <a:t>Issues Needing Resolution for</a:t>
            </a:r>
            <a:br>
              <a:rPr lang="en-US" sz="2800" dirty="0"/>
            </a:br>
            <a:r>
              <a:rPr lang="en-US" sz="2800" dirty="0"/>
              <a:t> Provisional Maturity (1/3)</a:t>
            </a:r>
            <a:endParaRPr lang="en-US" sz="2000" dirty="0"/>
          </a:p>
        </p:txBody>
      </p:sp>
      <p:grpSp>
        <p:nvGrpSpPr>
          <p:cNvPr id="3" name="Group 2">
            <a:extLst>
              <a:ext uri="{FF2B5EF4-FFF2-40B4-BE49-F238E27FC236}">
                <a16:creationId xmlns:a16="http://schemas.microsoft.com/office/drawing/2014/main" id="{15B1927E-2114-4649-83CD-3823BC7F06EF}"/>
              </a:ext>
            </a:extLst>
          </p:cNvPr>
          <p:cNvGrpSpPr/>
          <p:nvPr/>
        </p:nvGrpSpPr>
        <p:grpSpPr>
          <a:xfrm>
            <a:off x="2284998" y="6394219"/>
            <a:ext cx="4529271" cy="274320"/>
            <a:chOff x="2284998" y="6394219"/>
            <a:chExt cx="4529271" cy="274320"/>
          </a:xfrm>
        </p:grpSpPr>
        <p:sp>
          <p:nvSpPr>
            <p:cNvPr id="8" name="TextBox 7"/>
            <p:cNvSpPr txBox="1"/>
            <p:nvPr/>
          </p:nvSpPr>
          <p:spPr>
            <a:xfrm>
              <a:off x="2284998" y="6394219"/>
              <a:ext cx="1627339" cy="274320"/>
            </a:xfrm>
            <a:prstGeom prst="rect">
              <a:avLst/>
            </a:prstGeom>
            <a:solidFill>
              <a:srgbClr val="00B050"/>
            </a:solidFill>
          </p:spPr>
          <p:txBody>
            <a:bodyPr wrap="square" rtlCol="0">
              <a:spAutoFit/>
            </a:bodyPr>
            <a:lstStyle/>
            <a:p>
              <a:pPr algn="ctr"/>
              <a:r>
                <a:rPr lang="en-US" sz="1200" dirty="0">
                  <a:solidFill>
                    <a:schemeClr val="bg1"/>
                  </a:solidFill>
                  <a:latin typeface="Calibri" panose="020F0502020204030204" pitchFamily="34" charset="0"/>
                </a:rPr>
                <a:t>Little Impact</a:t>
              </a:r>
            </a:p>
          </p:txBody>
        </p:sp>
        <p:sp>
          <p:nvSpPr>
            <p:cNvPr id="9" name="TextBox 8"/>
            <p:cNvSpPr txBox="1"/>
            <p:nvPr/>
          </p:nvSpPr>
          <p:spPr>
            <a:xfrm>
              <a:off x="3843993" y="6394219"/>
              <a:ext cx="1484125" cy="274320"/>
            </a:xfrm>
            <a:prstGeom prst="rect">
              <a:avLst/>
            </a:prstGeom>
            <a:solidFill>
              <a:srgbClr val="FFFF00"/>
            </a:solidFill>
          </p:spPr>
          <p:txBody>
            <a:bodyPr wrap="square" rtlCol="0">
              <a:spAutoFit/>
            </a:bodyPr>
            <a:lstStyle/>
            <a:p>
              <a:pPr algn="ctr"/>
              <a:r>
                <a:rPr lang="en-US" sz="1200" dirty="0">
                  <a:latin typeface="Calibri" panose="020F0502020204030204" pitchFamily="34" charset="0"/>
                </a:rPr>
                <a:t>Moderate Impact</a:t>
              </a:r>
            </a:p>
          </p:txBody>
        </p:sp>
        <p:sp>
          <p:nvSpPr>
            <p:cNvPr id="10" name="TextBox 9"/>
            <p:cNvSpPr txBox="1"/>
            <p:nvPr/>
          </p:nvSpPr>
          <p:spPr>
            <a:xfrm>
              <a:off x="5334870" y="6394219"/>
              <a:ext cx="1479399" cy="274320"/>
            </a:xfrm>
            <a:prstGeom prst="rect">
              <a:avLst/>
            </a:prstGeom>
            <a:solidFill>
              <a:srgbClr val="FF0000"/>
            </a:solidFill>
            <a:ln>
              <a:noFill/>
            </a:ln>
          </p:spPr>
          <p:txBody>
            <a:bodyPr wrap="square" rtlCol="0">
              <a:spAutoFit/>
            </a:bodyPr>
            <a:lstStyle/>
            <a:p>
              <a:pPr algn="ctr"/>
              <a:r>
                <a:rPr lang="en-US" sz="1200" dirty="0">
                  <a:solidFill>
                    <a:schemeClr val="bg1"/>
                  </a:solidFill>
                  <a:latin typeface="Calibri" panose="020F0502020204030204" pitchFamily="34" charset="0"/>
                </a:rPr>
                <a:t>Big Impact</a:t>
              </a:r>
            </a:p>
          </p:txBody>
        </p:sp>
      </p:grpSp>
    </p:spTree>
    <p:extLst>
      <p:ext uri="{BB962C8B-B14F-4D97-AF65-F5344CB8AC3E}">
        <p14:creationId xmlns:p14="http://schemas.microsoft.com/office/powerpoint/2010/main" val="34377563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9" name="Shape 489"/>
          <p:cNvSpPr txBox="1">
            <a:spLocks noGrp="1"/>
          </p:cNvSpPr>
          <p:nvPr>
            <p:ph type="sldNum" idx="12"/>
          </p:nvPr>
        </p:nvSpPr>
        <p:spPr>
          <a:xfrm>
            <a:off x="6553204" y="6356353"/>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pPr marL="0" marR="0" lvl="0" indent="0" algn="r" rtl="0">
                <a:spcBef>
                  <a:spcPts val="0"/>
                </a:spcBef>
                <a:buSzPct val="25000"/>
                <a:buNone/>
              </a:pPr>
              <a:t>15</a:t>
            </a:fld>
            <a:endParaRPr lang="en-US" sz="1200" dirty="0">
              <a:solidFill>
                <a:schemeClr val="lt1"/>
              </a:solidFill>
              <a:latin typeface="Calibri"/>
              <a:ea typeface="Calibri"/>
              <a:cs typeface="Calibri"/>
              <a:sym typeface="Calibri"/>
            </a:endParaRPr>
          </a:p>
        </p:txBody>
      </p:sp>
      <p:sp>
        <p:nvSpPr>
          <p:cNvPr id="6" name="Title 1"/>
          <p:cNvSpPr>
            <a:spLocks noGrp="1"/>
          </p:cNvSpPr>
          <p:nvPr>
            <p:ph type="title"/>
          </p:nvPr>
        </p:nvSpPr>
        <p:spPr>
          <a:xfrm>
            <a:off x="1345224" y="64203"/>
            <a:ext cx="6408821" cy="968626"/>
          </a:xfrm>
        </p:spPr>
        <p:txBody>
          <a:bodyPr/>
          <a:lstStyle/>
          <a:p>
            <a:r>
              <a:rPr lang="en-US" sz="2800" dirty="0"/>
              <a:t>Issues Needing Resolution for</a:t>
            </a:r>
            <a:br>
              <a:rPr lang="en-US" sz="2800" dirty="0"/>
            </a:br>
            <a:r>
              <a:rPr lang="en-US" sz="2800" dirty="0"/>
              <a:t> Provisional Maturity (2/3)</a:t>
            </a:r>
            <a:endParaRPr lang="en-US" sz="2000" dirty="0"/>
          </a:p>
        </p:txBody>
      </p:sp>
      <p:grpSp>
        <p:nvGrpSpPr>
          <p:cNvPr id="11" name="Group 10"/>
          <p:cNvGrpSpPr/>
          <p:nvPr/>
        </p:nvGrpSpPr>
        <p:grpSpPr>
          <a:xfrm>
            <a:off x="2284998" y="6394219"/>
            <a:ext cx="4529271" cy="274320"/>
            <a:chOff x="2284998" y="6394219"/>
            <a:chExt cx="4529271" cy="274320"/>
          </a:xfrm>
        </p:grpSpPr>
        <p:sp>
          <p:nvSpPr>
            <p:cNvPr id="12" name="TextBox 11"/>
            <p:cNvSpPr txBox="1"/>
            <p:nvPr/>
          </p:nvSpPr>
          <p:spPr>
            <a:xfrm>
              <a:off x="2284998" y="6394219"/>
              <a:ext cx="1627339" cy="274320"/>
            </a:xfrm>
            <a:prstGeom prst="rect">
              <a:avLst/>
            </a:prstGeom>
            <a:solidFill>
              <a:srgbClr val="00B050"/>
            </a:solidFill>
          </p:spPr>
          <p:txBody>
            <a:bodyPr wrap="square" rtlCol="0">
              <a:spAutoFit/>
            </a:bodyPr>
            <a:lstStyle/>
            <a:p>
              <a:pPr algn="ctr"/>
              <a:r>
                <a:rPr lang="en-US" sz="1200" dirty="0">
                  <a:solidFill>
                    <a:schemeClr val="bg1"/>
                  </a:solidFill>
                  <a:latin typeface="Calibri" panose="020F0502020204030204" pitchFamily="34" charset="0"/>
                </a:rPr>
                <a:t>Little Impact</a:t>
              </a:r>
            </a:p>
          </p:txBody>
        </p:sp>
        <p:sp>
          <p:nvSpPr>
            <p:cNvPr id="13" name="TextBox 12"/>
            <p:cNvSpPr txBox="1"/>
            <p:nvPr/>
          </p:nvSpPr>
          <p:spPr>
            <a:xfrm>
              <a:off x="3843993" y="6394219"/>
              <a:ext cx="1484125" cy="274320"/>
            </a:xfrm>
            <a:prstGeom prst="rect">
              <a:avLst/>
            </a:prstGeom>
            <a:solidFill>
              <a:srgbClr val="FFFF00"/>
            </a:solidFill>
          </p:spPr>
          <p:txBody>
            <a:bodyPr wrap="square" rtlCol="0">
              <a:spAutoFit/>
            </a:bodyPr>
            <a:lstStyle/>
            <a:p>
              <a:pPr algn="ctr"/>
              <a:r>
                <a:rPr lang="en-US" sz="1200" dirty="0">
                  <a:latin typeface="Calibri" panose="020F0502020204030204" pitchFamily="34" charset="0"/>
                </a:rPr>
                <a:t>Moderate Impact</a:t>
              </a:r>
            </a:p>
          </p:txBody>
        </p:sp>
        <p:sp>
          <p:nvSpPr>
            <p:cNvPr id="14" name="TextBox 13"/>
            <p:cNvSpPr txBox="1"/>
            <p:nvPr/>
          </p:nvSpPr>
          <p:spPr>
            <a:xfrm>
              <a:off x="5334870" y="6394219"/>
              <a:ext cx="1479399" cy="274320"/>
            </a:xfrm>
            <a:prstGeom prst="rect">
              <a:avLst/>
            </a:prstGeom>
            <a:solidFill>
              <a:srgbClr val="FF0000"/>
            </a:solidFill>
          </p:spPr>
          <p:txBody>
            <a:bodyPr wrap="square" rtlCol="0">
              <a:spAutoFit/>
            </a:bodyPr>
            <a:lstStyle/>
            <a:p>
              <a:pPr algn="ctr"/>
              <a:r>
                <a:rPr lang="en-US" sz="1200" dirty="0">
                  <a:solidFill>
                    <a:schemeClr val="bg1"/>
                  </a:solidFill>
                  <a:latin typeface="Calibri" panose="020F0502020204030204" pitchFamily="34" charset="0"/>
                </a:rPr>
                <a:t>Big Impact</a:t>
              </a:r>
            </a:p>
          </p:txBody>
        </p:sp>
      </p:grpSp>
      <p:graphicFrame>
        <p:nvGraphicFramePr>
          <p:cNvPr id="4" name="Table 3"/>
          <p:cNvGraphicFramePr>
            <a:graphicFrameLocks noGrp="1"/>
          </p:cNvGraphicFramePr>
          <p:nvPr>
            <p:extLst>
              <p:ext uri="{D42A27DB-BD31-4B8C-83A1-F6EECF244321}">
                <p14:modId xmlns:p14="http://schemas.microsoft.com/office/powerpoint/2010/main" val="919765431"/>
              </p:ext>
            </p:extLst>
          </p:nvPr>
        </p:nvGraphicFramePr>
        <p:xfrm>
          <a:off x="228600" y="1188720"/>
          <a:ext cx="8686800" cy="249665"/>
        </p:xfrm>
        <a:graphic>
          <a:graphicData uri="http://schemas.openxmlformats.org/drawingml/2006/table">
            <a:tbl>
              <a:tblPr>
                <a:noFill/>
              </a:tblPr>
              <a:tblGrid>
                <a:gridCol w="837811">
                  <a:extLst>
                    <a:ext uri="{9D8B030D-6E8A-4147-A177-3AD203B41FA5}">
                      <a16:colId xmlns:a16="http://schemas.microsoft.com/office/drawing/2014/main" val="4010075197"/>
                    </a:ext>
                  </a:extLst>
                </a:gridCol>
                <a:gridCol w="3429225">
                  <a:extLst>
                    <a:ext uri="{9D8B030D-6E8A-4147-A177-3AD203B41FA5}">
                      <a16:colId xmlns:a16="http://schemas.microsoft.com/office/drawing/2014/main" val="2473312563"/>
                    </a:ext>
                  </a:extLst>
                </a:gridCol>
                <a:gridCol w="2213314">
                  <a:extLst>
                    <a:ext uri="{9D8B030D-6E8A-4147-A177-3AD203B41FA5}">
                      <a16:colId xmlns:a16="http://schemas.microsoft.com/office/drawing/2014/main" val="3006100459"/>
                    </a:ext>
                  </a:extLst>
                </a:gridCol>
                <a:gridCol w="1133424">
                  <a:extLst>
                    <a:ext uri="{9D8B030D-6E8A-4147-A177-3AD203B41FA5}">
                      <a16:colId xmlns:a16="http://schemas.microsoft.com/office/drawing/2014/main" val="2752329092"/>
                    </a:ext>
                  </a:extLst>
                </a:gridCol>
                <a:gridCol w="1073026">
                  <a:extLst>
                    <a:ext uri="{9D8B030D-6E8A-4147-A177-3AD203B41FA5}">
                      <a16:colId xmlns:a16="http://schemas.microsoft.com/office/drawing/2014/main" val="2286388624"/>
                    </a:ext>
                  </a:extLst>
                </a:gridCol>
              </a:tblGrid>
              <a:tr h="199497">
                <a:tc>
                  <a:txBody>
                    <a:bodyPr/>
                    <a:lstStyle/>
                    <a:p>
                      <a:pPr marL="0" marR="0" lvl="0" indent="0" algn="ctr" rtl="0">
                        <a:spcBef>
                          <a:spcPts val="0"/>
                        </a:spcBef>
                        <a:buSzPct val="25000"/>
                        <a:buNone/>
                      </a:pPr>
                      <a:r>
                        <a:rPr lang="en-US" sz="1600" b="1" u="none" strike="noStrike" cap="none" dirty="0">
                          <a:solidFill>
                            <a:schemeClr val="lt1"/>
                          </a:solidFill>
                          <a:latin typeface="Calibri" panose="020F0502020204030204" pitchFamily="34" charset="0"/>
                        </a:rPr>
                        <a:t>Title</a:t>
                      </a:r>
                    </a:p>
                  </a:txBody>
                  <a:tcPr marL="5825" marR="5825" marT="58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rtl="0">
                        <a:spcBef>
                          <a:spcPts val="0"/>
                        </a:spcBef>
                        <a:buSzPct val="25000"/>
                        <a:buNone/>
                      </a:pPr>
                      <a:r>
                        <a:rPr lang="en-US" sz="1600" b="1" u="none" strike="noStrike" cap="none" dirty="0">
                          <a:solidFill>
                            <a:schemeClr val="lt1"/>
                          </a:solidFill>
                          <a:latin typeface="Calibri" panose="020F0502020204030204" pitchFamily="34" charset="0"/>
                        </a:rPr>
                        <a:t>Description</a:t>
                      </a:r>
                    </a:p>
                  </a:txBody>
                  <a:tcPr marL="5825" marR="5825" marT="58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rtl="0">
                        <a:spcBef>
                          <a:spcPts val="0"/>
                        </a:spcBef>
                        <a:buSzPct val="25000"/>
                        <a:buNone/>
                      </a:pPr>
                      <a:r>
                        <a:rPr lang="en-US" sz="1600" b="1" u="none" strike="noStrike" cap="none" dirty="0">
                          <a:solidFill>
                            <a:schemeClr val="lt1"/>
                          </a:solidFill>
                          <a:latin typeface="Calibri" panose="020F0502020204030204" pitchFamily="34" charset="0"/>
                        </a:rPr>
                        <a:t>Impact</a:t>
                      </a:r>
                    </a:p>
                  </a:txBody>
                  <a:tcPr marL="5825" marR="5825" marT="58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rtl="0">
                        <a:spcBef>
                          <a:spcPts val="0"/>
                        </a:spcBef>
                        <a:buSzPct val="25000"/>
                        <a:buNone/>
                      </a:pPr>
                      <a:r>
                        <a:rPr lang="en-US" sz="1600" b="1" u="none" strike="noStrike" cap="none" dirty="0">
                          <a:solidFill>
                            <a:schemeClr val="lt1"/>
                          </a:solidFill>
                          <a:latin typeface="Calibri" panose="020F0502020204030204" pitchFamily="34" charset="0"/>
                        </a:rPr>
                        <a:t>Mitigation</a:t>
                      </a:r>
                    </a:p>
                  </a:txBody>
                  <a:tcPr marL="5825" marR="5825" marT="58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rtl="0">
                        <a:spcBef>
                          <a:spcPts val="0"/>
                        </a:spcBef>
                        <a:buSzPct val="25000"/>
                        <a:buNone/>
                      </a:pPr>
                      <a:r>
                        <a:rPr lang="en-US" sz="1600" b="1" u="none" strike="noStrike" cap="none" dirty="0">
                          <a:solidFill>
                            <a:schemeClr val="lt1"/>
                          </a:solidFill>
                          <a:latin typeface="Calibri" panose="020F0502020204030204" pitchFamily="34" charset="0"/>
                        </a:rPr>
                        <a:t>Status</a:t>
                      </a:r>
                    </a:p>
                  </a:txBody>
                  <a:tcPr marL="5825" marR="5825" marT="58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957866856"/>
                  </a:ext>
                </a:extLst>
              </a:tr>
            </a:tbl>
          </a:graphicData>
        </a:graphic>
      </p:graphicFrame>
      <p:graphicFrame>
        <p:nvGraphicFramePr>
          <p:cNvPr id="5" name="Table 4"/>
          <p:cNvGraphicFramePr>
            <a:graphicFrameLocks noGrp="1" noChangeAspect="1"/>
          </p:cNvGraphicFramePr>
          <p:nvPr>
            <p:extLst>
              <p:ext uri="{D42A27DB-BD31-4B8C-83A1-F6EECF244321}">
                <p14:modId xmlns:p14="http://schemas.microsoft.com/office/powerpoint/2010/main" val="2703433322"/>
              </p:ext>
            </p:extLst>
          </p:nvPr>
        </p:nvGraphicFramePr>
        <p:xfrm>
          <a:off x="228600" y="1413770"/>
          <a:ext cx="8686800" cy="1828800"/>
        </p:xfrm>
        <a:graphic>
          <a:graphicData uri="http://schemas.openxmlformats.org/drawingml/2006/table">
            <a:tbl>
              <a:tblPr>
                <a:noFill/>
              </a:tblPr>
              <a:tblGrid>
                <a:gridCol w="818804">
                  <a:extLst>
                    <a:ext uri="{9D8B030D-6E8A-4147-A177-3AD203B41FA5}">
                      <a16:colId xmlns:a16="http://schemas.microsoft.com/office/drawing/2014/main" val="945831819"/>
                    </a:ext>
                  </a:extLst>
                </a:gridCol>
                <a:gridCol w="3448232">
                  <a:extLst>
                    <a:ext uri="{9D8B030D-6E8A-4147-A177-3AD203B41FA5}">
                      <a16:colId xmlns:a16="http://schemas.microsoft.com/office/drawing/2014/main" val="2273304136"/>
                    </a:ext>
                  </a:extLst>
                </a:gridCol>
                <a:gridCol w="2213314">
                  <a:extLst>
                    <a:ext uri="{9D8B030D-6E8A-4147-A177-3AD203B41FA5}">
                      <a16:colId xmlns:a16="http://schemas.microsoft.com/office/drawing/2014/main" val="290320967"/>
                    </a:ext>
                  </a:extLst>
                </a:gridCol>
                <a:gridCol w="1133424">
                  <a:extLst>
                    <a:ext uri="{9D8B030D-6E8A-4147-A177-3AD203B41FA5}">
                      <a16:colId xmlns:a16="http://schemas.microsoft.com/office/drawing/2014/main" val="878612586"/>
                    </a:ext>
                  </a:extLst>
                </a:gridCol>
                <a:gridCol w="1073026">
                  <a:extLst>
                    <a:ext uri="{9D8B030D-6E8A-4147-A177-3AD203B41FA5}">
                      <a16:colId xmlns:a16="http://schemas.microsoft.com/office/drawing/2014/main" val="1449733531"/>
                    </a:ext>
                  </a:extLst>
                </a:gridCol>
              </a:tblGrid>
              <a:tr h="1054160">
                <a:tc>
                  <a:txBody>
                    <a:bodyPr/>
                    <a:lstStyle/>
                    <a:p>
                      <a:pPr algn="ctr" fontAlgn="b"/>
                      <a:r>
                        <a:rPr lang="en-US" sz="1200" b="0" i="0" u="none" strike="noStrike" dirty="0">
                          <a:solidFill>
                            <a:srgbClr val="000000"/>
                          </a:solidFill>
                          <a:effectLst/>
                          <a:latin typeface="Calibri" panose="020F0502020204030204" pitchFamily="34" charset="0"/>
                        </a:rPr>
                        <a:t>ADR553</a:t>
                      </a:r>
                    </a:p>
                    <a:p>
                      <a:pPr algn="ctr" fontAlgn="b"/>
                      <a:r>
                        <a:rPr lang="en-US" sz="1200" b="0" i="0" u="none" strike="noStrike" dirty="0">
                          <a:solidFill>
                            <a:srgbClr val="000000"/>
                          </a:solidFill>
                          <a:effectLst/>
                          <a:latin typeface="Calibri" panose="020F0502020204030204" pitchFamily="34" charset="0"/>
                        </a:rPr>
                        <a:t>WR5747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1200" dirty="0">
                          <a:latin typeface="Calibri" panose="020F0502020204030204" pitchFamily="34" charset="0"/>
                        </a:rPr>
                        <a:t>Semi-static monthly </a:t>
                      </a:r>
                      <a:r>
                        <a:rPr lang="en-US" sz="1200" dirty="0" err="1">
                          <a:latin typeface="Calibri" panose="020F0502020204030204" pitchFamily="34" charset="0"/>
                        </a:rPr>
                        <a:t>climatologies</a:t>
                      </a:r>
                      <a:r>
                        <a:rPr lang="en-US" sz="1200" dirty="0">
                          <a:latin typeface="Calibri" panose="020F0502020204030204" pitchFamily="34" charset="0"/>
                        </a:rPr>
                        <a:t> used by SRB are not updated. Climatology</a:t>
                      </a:r>
                      <a:r>
                        <a:rPr lang="en-US" sz="1200" baseline="0" dirty="0">
                          <a:latin typeface="Calibri" panose="020F0502020204030204" pitchFamily="34" charset="0"/>
                        </a:rPr>
                        <a:t> files are pre-processed offline to resample them to the fixed grid, but not implemented as function of DOY (or month) in ground system.</a:t>
                      </a:r>
                      <a:endParaRPr lang="en-US" sz="1200" dirty="0">
                        <a:latin typeface="Calibri" panose="020F050202020403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rtl="0">
                        <a:spcBef>
                          <a:spcPts val="0"/>
                        </a:spcBef>
                        <a:buSzPct val="25000"/>
                        <a:buNone/>
                      </a:pPr>
                      <a:r>
                        <a:rPr lang="en-US" sz="1200" dirty="0">
                          <a:latin typeface="Calibri" panose="020F0502020204030204" pitchFamily="34" charset="0"/>
                        </a:rPr>
                        <a:t>Climatology</a:t>
                      </a:r>
                      <a:r>
                        <a:rPr lang="en-US" sz="1200" baseline="0" dirty="0">
                          <a:latin typeface="Calibri" panose="020F0502020204030204" pitchFamily="34" charset="0"/>
                        </a:rPr>
                        <a:t> data should be used depending on location and m</a:t>
                      </a:r>
                      <a:r>
                        <a:rPr lang="en-US" sz="1200" dirty="0">
                          <a:latin typeface="Calibri" panose="020F0502020204030204" pitchFamily="34" charset="0"/>
                        </a:rPr>
                        <a:t>onth. Incorrect climatology</a:t>
                      </a:r>
                      <a:r>
                        <a:rPr lang="en-US" sz="1200" baseline="0" dirty="0">
                          <a:latin typeface="Calibri" panose="020F0502020204030204" pitchFamily="34" charset="0"/>
                        </a:rPr>
                        <a:t> data causes incorrect retrievals </a:t>
                      </a:r>
                      <a:r>
                        <a:rPr lang="en-US" sz="1200" dirty="0">
                          <a:latin typeface="Calibri" panose="020F0502020204030204" pitchFamily="34" charset="0"/>
                        </a:rPr>
                        <a:t>in indirect path. </a:t>
                      </a: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ctr" rtl="0">
                        <a:spcBef>
                          <a:spcPts val="0"/>
                        </a:spcBef>
                        <a:buSzPct val="25000"/>
                        <a:buNone/>
                      </a:pPr>
                      <a:r>
                        <a:rPr lang="en-US" sz="1200" dirty="0">
                          <a:latin typeface="Calibri" panose="020F0502020204030204" pitchFamily="34" charset="0"/>
                        </a:rPr>
                        <a:t>PR.06.11.00</a:t>
                      </a:r>
                    </a:p>
                    <a:p>
                      <a:pPr marL="0" marR="0" lvl="0" indent="0" algn="ctr" rtl="0">
                        <a:spcBef>
                          <a:spcPts val="0"/>
                        </a:spcBef>
                        <a:buSzPct val="25000"/>
                        <a:buNone/>
                      </a:pPr>
                      <a:r>
                        <a:rPr lang="en-US" sz="1200" dirty="0">
                          <a:latin typeface="Calibri" panose="020F0502020204030204" pitchFamily="34" charset="0"/>
                        </a:rPr>
                        <a:t>DO.07.00</a:t>
                      </a: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dirty="0">
                          <a:latin typeface="Calibri" panose="020F0502020204030204" pitchFamily="34" charset="0"/>
                        </a:rPr>
                        <a:t>Installed, </a:t>
                      </a:r>
                      <a:r>
                        <a:rPr lang="en-US" sz="1200" dirty="0">
                          <a:solidFill>
                            <a:schemeClr val="bg1"/>
                          </a:solidFill>
                          <a:latin typeface="Calibri" panose="020F0502020204030204" pitchFamily="34" charset="0"/>
                        </a:rPr>
                        <a:t>but cannot be verified from EP or IP</a:t>
                      </a: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3402333730"/>
                  </a:ext>
                </a:extLst>
              </a:tr>
              <a:tr h="774640">
                <a:tc>
                  <a:txBody>
                    <a:bodyPr/>
                    <a:lstStyle/>
                    <a:p>
                      <a:pPr algn="ctr" fontAlgn="b"/>
                      <a:r>
                        <a:rPr lang="en-US" sz="1200" b="0" i="0" u="none" strike="noStrike" dirty="0">
                          <a:solidFill>
                            <a:srgbClr val="000000"/>
                          </a:solidFill>
                          <a:effectLst/>
                          <a:latin typeface="Calibri" panose="020F0502020204030204" pitchFamily="34" charset="0"/>
                        </a:rPr>
                        <a:t>ADR716</a:t>
                      </a:r>
                    </a:p>
                    <a:p>
                      <a:pPr algn="ctr" fontAlgn="b"/>
                      <a:r>
                        <a:rPr lang="en-US" sz="1200" b="0" i="0" u="none" strike="noStrike" dirty="0">
                          <a:solidFill>
                            <a:srgbClr val="000000"/>
                          </a:solidFill>
                          <a:effectLst/>
                          <a:latin typeface="Calibri" panose="020F0502020204030204" pitchFamily="34" charset="0"/>
                        </a:rPr>
                        <a:t>WR6179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rtl="0">
                        <a:spcBef>
                          <a:spcPts val="0"/>
                        </a:spcBef>
                        <a:buSzPct val="25000"/>
                        <a:buNone/>
                      </a:pPr>
                      <a:r>
                        <a:rPr lang="en-US" sz="1200" dirty="0">
                          <a:latin typeface="Calibri" panose="020F0502020204030204" pitchFamily="34" charset="0"/>
                        </a:rPr>
                        <a:t>Semi-static climatology data were updated properly in DE by ADR553, but not</a:t>
                      </a:r>
                      <a:r>
                        <a:rPr lang="en-US" sz="1200" baseline="0" dirty="0">
                          <a:latin typeface="Calibri" panose="020F0502020204030204" pitchFamily="34" charset="0"/>
                        </a:rPr>
                        <a:t> in OE. This ADR is to install the proper semi-static data in OE.</a:t>
                      </a:r>
                      <a:endParaRPr lang="en-US" sz="1200" dirty="0">
                        <a:latin typeface="Calibri" panose="020F050202020403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1200" dirty="0">
                          <a:latin typeface="Calibri" panose="020F0502020204030204" pitchFamily="34" charset="0"/>
                        </a:rPr>
                        <a:t>Incorrect climatology</a:t>
                      </a:r>
                      <a:r>
                        <a:rPr lang="en-US" sz="1200" baseline="0" dirty="0">
                          <a:latin typeface="Calibri" panose="020F0502020204030204" pitchFamily="34" charset="0"/>
                        </a:rPr>
                        <a:t> data causes incorrect retrievals </a:t>
                      </a:r>
                      <a:r>
                        <a:rPr lang="en-US" sz="1200" dirty="0">
                          <a:latin typeface="Calibri" panose="020F0502020204030204" pitchFamily="34" charset="0"/>
                        </a:rPr>
                        <a:t>in indirect path.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b"/>
                      <a:r>
                        <a:rPr lang="en-US" sz="1200" b="0" i="0" u="none" strike="noStrike" dirty="0">
                          <a:solidFill>
                            <a:srgbClr val="000000"/>
                          </a:solidFill>
                          <a:effectLst/>
                          <a:latin typeface="Calibri" panose="020F0502020204030204" pitchFamily="34" charset="0"/>
                        </a:rPr>
                        <a:t>PR.06.15.00</a:t>
                      </a:r>
                    </a:p>
                    <a:p>
                      <a:pPr algn="ctr" fontAlgn="b"/>
                      <a:r>
                        <a:rPr lang="en-US" sz="1200" b="0" i="0" u="none" strike="noStrike" dirty="0">
                          <a:solidFill>
                            <a:srgbClr val="000000"/>
                          </a:solidFill>
                          <a:effectLst/>
                          <a:latin typeface="Calibri" panose="020F0502020204030204" pitchFamily="34" charset="0"/>
                        </a:rPr>
                        <a:t>DO.07.00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1200" dirty="0">
                          <a:latin typeface="Calibri" panose="020F0502020204030204" pitchFamily="34" charset="0"/>
                        </a:rPr>
                        <a:t>Installed, </a:t>
                      </a:r>
                      <a:r>
                        <a:rPr lang="en-US" sz="1200" dirty="0">
                          <a:solidFill>
                            <a:schemeClr val="bg1"/>
                          </a:solidFill>
                          <a:latin typeface="Calibri" panose="020F0502020204030204" pitchFamily="34" charset="0"/>
                        </a:rPr>
                        <a:t>but cannot be verified from EP or IP.</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15343898"/>
                  </a:ext>
                </a:extLst>
              </a:tr>
            </a:tbl>
          </a:graphicData>
        </a:graphic>
      </p:graphicFrame>
    </p:spTree>
    <p:extLst>
      <p:ext uri="{BB962C8B-B14F-4D97-AF65-F5344CB8AC3E}">
        <p14:creationId xmlns:p14="http://schemas.microsoft.com/office/powerpoint/2010/main" val="39153086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graphicFrame>
        <p:nvGraphicFramePr>
          <p:cNvPr id="488" name="Shape 488"/>
          <p:cNvGraphicFramePr/>
          <p:nvPr>
            <p:extLst>
              <p:ext uri="{D42A27DB-BD31-4B8C-83A1-F6EECF244321}">
                <p14:modId xmlns:p14="http://schemas.microsoft.com/office/powerpoint/2010/main" val="842723325"/>
              </p:ext>
            </p:extLst>
          </p:nvPr>
        </p:nvGraphicFramePr>
        <p:xfrm>
          <a:off x="228600" y="1371600"/>
          <a:ext cx="8705384" cy="3549145"/>
        </p:xfrm>
        <a:graphic>
          <a:graphicData uri="http://schemas.openxmlformats.org/drawingml/2006/table">
            <a:tbl>
              <a:tblPr>
                <a:noFill/>
              </a:tblPr>
              <a:tblGrid>
                <a:gridCol w="804807">
                  <a:extLst>
                    <a:ext uri="{9D8B030D-6E8A-4147-A177-3AD203B41FA5}">
                      <a16:colId xmlns:a16="http://schemas.microsoft.com/office/drawing/2014/main" val="20000"/>
                    </a:ext>
                  </a:extLst>
                </a:gridCol>
                <a:gridCol w="3471357">
                  <a:extLst>
                    <a:ext uri="{9D8B030D-6E8A-4147-A177-3AD203B41FA5}">
                      <a16:colId xmlns:a16="http://schemas.microsoft.com/office/drawing/2014/main" val="20001"/>
                    </a:ext>
                  </a:extLst>
                </a:gridCol>
                <a:gridCol w="2218049">
                  <a:extLst>
                    <a:ext uri="{9D8B030D-6E8A-4147-A177-3AD203B41FA5}">
                      <a16:colId xmlns:a16="http://schemas.microsoft.com/office/drawing/2014/main" val="20002"/>
                    </a:ext>
                  </a:extLst>
                </a:gridCol>
                <a:gridCol w="1135849">
                  <a:extLst>
                    <a:ext uri="{9D8B030D-6E8A-4147-A177-3AD203B41FA5}">
                      <a16:colId xmlns:a16="http://schemas.microsoft.com/office/drawing/2014/main" val="20003"/>
                    </a:ext>
                  </a:extLst>
                </a:gridCol>
                <a:gridCol w="1075322">
                  <a:extLst>
                    <a:ext uri="{9D8B030D-6E8A-4147-A177-3AD203B41FA5}">
                      <a16:colId xmlns:a16="http://schemas.microsoft.com/office/drawing/2014/main" val="20004"/>
                    </a:ext>
                  </a:extLst>
                </a:gridCol>
              </a:tblGrid>
              <a:tr h="199497">
                <a:tc>
                  <a:txBody>
                    <a:bodyPr/>
                    <a:lstStyle/>
                    <a:p>
                      <a:pPr marL="0" marR="0" lvl="0" indent="0" algn="ctr" rtl="0">
                        <a:spcBef>
                          <a:spcPts val="0"/>
                        </a:spcBef>
                        <a:buSzPct val="25000"/>
                        <a:buNone/>
                      </a:pPr>
                      <a:r>
                        <a:rPr lang="en-US" sz="1600" b="1" u="none" strike="noStrike" cap="none" dirty="0">
                          <a:solidFill>
                            <a:schemeClr val="lt1"/>
                          </a:solidFill>
                          <a:latin typeface="Calibri" panose="020F0502020204030204" pitchFamily="34" charset="0"/>
                        </a:rPr>
                        <a:t>Title</a:t>
                      </a:r>
                    </a:p>
                  </a:txBody>
                  <a:tcPr marL="5825" marR="5825" marT="58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rtl="0">
                        <a:spcBef>
                          <a:spcPts val="0"/>
                        </a:spcBef>
                        <a:buSzPct val="25000"/>
                        <a:buNone/>
                      </a:pPr>
                      <a:r>
                        <a:rPr lang="en-US" sz="1600" b="1" u="none" strike="noStrike" cap="none" dirty="0">
                          <a:solidFill>
                            <a:schemeClr val="lt1"/>
                          </a:solidFill>
                          <a:latin typeface="Calibri" panose="020F0502020204030204" pitchFamily="34" charset="0"/>
                        </a:rPr>
                        <a:t>Description</a:t>
                      </a:r>
                    </a:p>
                  </a:txBody>
                  <a:tcPr marL="5825" marR="5825" marT="58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rtl="0">
                        <a:spcBef>
                          <a:spcPts val="0"/>
                        </a:spcBef>
                        <a:buSzPct val="25000"/>
                        <a:buNone/>
                      </a:pPr>
                      <a:r>
                        <a:rPr lang="en-US" sz="1600" b="1" u="none" strike="noStrike" cap="none" dirty="0">
                          <a:solidFill>
                            <a:schemeClr val="lt1"/>
                          </a:solidFill>
                          <a:latin typeface="Calibri" panose="020F0502020204030204" pitchFamily="34" charset="0"/>
                        </a:rPr>
                        <a:t>Impact</a:t>
                      </a:r>
                    </a:p>
                  </a:txBody>
                  <a:tcPr marL="5825" marR="5825" marT="58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rtl="0">
                        <a:spcBef>
                          <a:spcPts val="0"/>
                        </a:spcBef>
                        <a:buSzPct val="25000"/>
                        <a:buNone/>
                      </a:pPr>
                      <a:r>
                        <a:rPr lang="en-US" sz="1600" b="1" u="none" strike="noStrike" cap="none" dirty="0">
                          <a:solidFill>
                            <a:schemeClr val="lt1"/>
                          </a:solidFill>
                          <a:latin typeface="Calibri" panose="020F0502020204030204" pitchFamily="34" charset="0"/>
                        </a:rPr>
                        <a:t>Mitigation</a:t>
                      </a:r>
                    </a:p>
                  </a:txBody>
                  <a:tcPr marL="5825" marR="5825" marT="58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rtl="0">
                        <a:spcBef>
                          <a:spcPts val="0"/>
                        </a:spcBef>
                        <a:buSzPct val="25000"/>
                        <a:buNone/>
                      </a:pPr>
                      <a:r>
                        <a:rPr lang="en-US" sz="1600" b="1" u="none" strike="noStrike" cap="none" dirty="0">
                          <a:solidFill>
                            <a:schemeClr val="lt1"/>
                          </a:solidFill>
                          <a:latin typeface="Calibri" panose="020F0502020204030204" pitchFamily="34" charset="0"/>
                        </a:rPr>
                        <a:t>Status</a:t>
                      </a:r>
                    </a:p>
                  </a:txBody>
                  <a:tcPr marL="5825" marR="5825" marT="58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570550">
                <a:tc>
                  <a:txBody>
                    <a:bodyPr/>
                    <a:lstStyle/>
                    <a:p>
                      <a:pPr algn="ctr" fontAlgn="b"/>
                      <a:r>
                        <a:rPr lang="en-US" sz="1200" b="0" i="0" u="none" strike="noStrike" dirty="0">
                          <a:solidFill>
                            <a:srgbClr val="000000"/>
                          </a:solidFill>
                          <a:effectLst/>
                          <a:latin typeface="Calibri" panose="020F0502020204030204" pitchFamily="34" charset="0"/>
                        </a:rPr>
                        <a:t>ADR617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dirty="0">
                          <a:latin typeface="Calibri" panose="020F0502020204030204" pitchFamily="34" charset="0"/>
                        </a:rPr>
                        <a:t>ClearCompAlb</a:t>
                      </a:r>
                      <a:r>
                        <a:rPr lang="en-US" sz="1200" baseline="0" dirty="0">
                          <a:latin typeface="Calibri" panose="020F0502020204030204" pitchFamily="34" charset="0"/>
                        </a:rPr>
                        <a:t> is incorrect in MESO product. Time series has only a single value (one day).</a:t>
                      </a:r>
                      <a:endParaRPr lang="en-US" sz="1200" dirty="0">
                        <a:latin typeface="Calibri" panose="020F050202020403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1200" dirty="0">
                          <a:latin typeface="Calibri" panose="020F0502020204030204" pitchFamily="34" charset="0"/>
                        </a:rPr>
                        <a:t>Incorrect</a:t>
                      </a:r>
                      <a:r>
                        <a:rPr lang="en-US" sz="1200" baseline="0" dirty="0">
                          <a:latin typeface="Calibri" panose="020F0502020204030204" pitchFamily="34" charset="0"/>
                        </a:rPr>
                        <a:t> ClearCompAlb value causes incorrect retrievals in indirect path.</a:t>
                      </a:r>
                      <a:endParaRPr lang="en-US" sz="120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fontAlgn="b"/>
                      <a:r>
                        <a:rPr lang="en-US" sz="1200" b="0" i="0" u="none" strike="noStrike" dirty="0">
                          <a:solidFill>
                            <a:srgbClr val="000000"/>
                          </a:solidFill>
                          <a:effectLst/>
                          <a:latin typeface="Calibri" panose="020F0502020204030204" pitchFamily="34" charset="0"/>
                        </a:rPr>
                        <a:t>N/A</a:t>
                      </a:r>
                    </a:p>
                    <a:p>
                      <a:pPr algn="ctr" fontAlgn="b"/>
                      <a:r>
                        <a:rPr lang="en-US" sz="1200" b="0" i="0" u="none" strike="noStrike" dirty="0">
                          <a:solidFill>
                            <a:srgbClr val="000000"/>
                          </a:solidFill>
                          <a:effectLst/>
                          <a:latin typeface="Calibri" panose="020F0502020204030204" pitchFamily="34" charset="0"/>
                        </a:rPr>
                        <a:t>On hold until removing</a:t>
                      </a:r>
                      <a:r>
                        <a:rPr lang="en-US" sz="1200" b="0" i="0" u="none" strike="noStrike" baseline="0" dirty="0">
                          <a:solidFill>
                            <a:srgbClr val="000000"/>
                          </a:solidFill>
                          <a:effectLst/>
                          <a:latin typeface="Calibri" panose="020F0502020204030204" pitchFamily="34" charset="0"/>
                        </a:rPr>
                        <a:t> </a:t>
                      </a:r>
                      <a:r>
                        <a:rPr lang="en-US" sz="1200" b="0" i="0" u="none" strike="noStrike" baseline="0" dirty="0" err="1">
                          <a:solidFill>
                            <a:srgbClr val="000000"/>
                          </a:solidFill>
                          <a:effectLst/>
                          <a:latin typeface="Calibri" panose="020F0502020204030204" pitchFamily="34" charset="0"/>
                        </a:rPr>
                        <a:t>reprojection</a:t>
                      </a:r>
                      <a:r>
                        <a:rPr lang="en-US" sz="1200" b="0" i="0" u="none" strike="noStrike" baseline="0" dirty="0">
                          <a:solidFill>
                            <a:srgbClr val="000000"/>
                          </a:solidFill>
                          <a:effectLst/>
                          <a:latin typeface="Calibri" panose="020F0502020204030204" pitchFamily="34" charset="0"/>
                        </a:rPr>
                        <a:t> issue is decided</a:t>
                      </a:r>
                      <a:endParaRPr lang="en-US" sz="12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Not Installed</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338441">
                <a:tc>
                  <a:txBody>
                    <a:bodyPr/>
                    <a:lstStyle/>
                    <a:p>
                      <a:pPr marL="0" marR="0" lvl="0" indent="0" algn="l" rtl="0">
                        <a:spcBef>
                          <a:spcPts val="0"/>
                        </a:spcBef>
                        <a:buSzPct val="25000"/>
                        <a:buNone/>
                      </a:pPr>
                      <a:r>
                        <a:rPr lang="en-US" sz="1200" dirty="0">
                          <a:latin typeface="Calibri" panose="020F0502020204030204" pitchFamily="34" charset="0"/>
                        </a:rPr>
                        <a:t>WR4938</a:t>
                      </a:r>
                    </a:p>
                    <a:p>
                      <a:pPr marL="0" marR="0" lvl="0" indent="0" algn="l" rtl="0">
                        <a:spcBef>
                          <a:spcPts val="0"/>
                        </a:spcBef>
                        <a:buSzPct val="25000"/>
                        <a:buNone/>
                      </a:pPr>
                      <a:r>
                        <a:rPr lang="en-US" sz="1200" dirty="0">
                          <a:latin typeface="Calibri" panose="020F0502020204030204" pitchFamily="34" charset="0"/>
                        </a:rPr>
                        <a:t>Item#217</a:t>
                      </a: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dirty="0">
                          <a:latin typeface="Calibri" panose="020F0502020204030204" pitchFamily="34" charset="0"/>
                        </a:rPr>
                        <a:t>MESO</a:t>
                      </a:r>
                      <a:r>
                        <a:rPr lang="en-US" sz="1200" baseline="0" dirty="0">
                          <a:latin typeface="Calibri" panose="020F0502020204030204" pitchFamily="34" charset="0"/>
                        </a:rPr>
                        <a:t> DSR is filled with _</a:t>
                      </a:r>
                      <a:r>
                        <a:rPr lang="en-US" sz="1200" baseline="0" dirty="0" err="1">
                          <a:latin typeface="Calibri" panose="020F0502020204030204" pitchFamily="34" charset="0"/>
                        </a:rPr>
                        <a:t>FillValue</a:t>
                      </a:r>
                      <a:r>
                        <a:rPr lang="en-US" sz="1200" baseline="0" dirty="0">
                          <a:latin typeface="Calibri" panose="020F0502020204030204" pitchFamily="34" charset="0"/>
                        </a:rPr>
                        <a:t> during local daytime.  </a:t>
                      </a:r>
                      <a:r>
                        <a:rPr lang="en-US" sz="1200" b="1" baseline="0" dirty="0">
                          <a:latin typeface="Calibri" panose="020F0502020204030204" pitchFamily="34" charset="0"/>
                        </a:rPr>
                        <a:t>Issue has only been intermittent since Mar 2018.</a:t>
                      </a:r>
                      <a:r>
                        <a:rPr lang="en-US" sz="1200" baseline="0" dirty="0">
                          <a:latin typeface="Calibri" panose="020F0502020204030204" pitchFamily="34" charset="0"/>
                        </a:rPr>
                        <a:t> </a:t>
                      </a:r>
                      <a:endParaRPr lang="en-US" sz="1200" dirty="0">
                        <a:latin typeface="Calibri" panose="020F050202020403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rtl="0">
                        <a:spcBef>
                          <a:spcPts val="0"/>
                        </a:spcBef>
                        <a:buSzPct val="25000"/>
                        <a:buNone/>
                      </a:pPr>
                      <a:r>
                        <a:rPr lang="en-US" sz="1200" dirty="0">
                          <a:latin typeface="Calibri" panose="020F0502020204030204" pitchFamily="34" charset="0"/>
                        </a:rPr>
                        <a:t>Hinders validation.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marL="0" marR="0" lvl="0" indent="0" algn="ctr" rtl="0">
                        <a:spcBef>
                          <a:spcPts val="0"/>
                        </a:spcBef>
                        <a:buSzPct val="25000"/>
                        <a:buNone/>
                      </a:pPr>
                      <a:r>
                        <a:rPr lang="en-US" sz="1200" dirty="0">
                          <a:latin typeface="Calibri" panose="020F0502020204030204" pitchFamily="34" charset="0"/>
                        </a:rPr>
                        <a:t>N/A</a:t>
                      </a: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Not Installed</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12853845"/>
                  </a:ext>
                </a:extLst>
              </a:tr>
              <a:tr h="338441">
                <a:tc>
                  <a:txBody>
                    <a:bodyPr/>
                    <a:lstStyle/>
                    <a:p>
                      <a:pPr algn="ctr" fontAlgn="b"/>
                      <a:r>
                        <a:rPr lang="en-US" sz="1200" b="0" i="0" u="none" strike="noStrike" dirty="0">
                          <a:solidFill>
                            <a:srgbClr val="000000"/>
                          </a:solidFill>
                          <a:effectLst/>
                          <a:latin typeface="Calibri" panose="020F0502020204030204" pitchFamily="34" charset="0"/>
                        </a:rPr>
                        <a:t>ADR408/393</a:t>
                      </a:r>
                      <a:br>
                        <a:rPr lang="en-US" sz="1200" b="0" i="0" u="none" strike="noStrike" dirty="0">
                          <a:solidFill>
                            <a:srgbClr val="000000"/>
                          </a:solidFill>
                          <a:effectLst/>
                          <a:latin typeface="Calibri" panose="020F0502020204030204" pitchFamily="34" charset="0"/>
                        </a:rPr>
                      </a:br>
                      <a:endParaRPr lang="en-US" sz="12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rtl="0">
                        <a:spcBef>
                          <a:spcPts val="0"/>
                        </a:spcBef>
                        <a:buSzPct val="25000"/>
                        <a:buNone/>
                      </a:pPr>
                      <a:r>
                        <a:rPr lang="en-US" sz="1200" dirty="0">
                          <a:latin typeface="Calibri" panose="020F0502020204030204" pitchFamily="34" charset="0"/>
                        </a:rPr>
                        <a:t>At beta PSPVR, </a:t>
                      </a:r>
                      <a:r>
                        <a:rPr lang="en-US" sz="1200" dirty="0" err="1">
                          <a:latin typeface="Calibri" panose="020F0502020204030204" pitchFamily="34" charset="0"/>
                        </a:rPr>
                        <a:t>reprojection</a:t>
                      </a:r>
                      <a:r>
                        <a:rPr lang="en-US" sz="1200" dirty="0">
                          <a:latin typeface="Calibri" panose="020F0502020204030204" pitchFamily="34" charset="0"/>
                        </a:rPr>
                        <a:t> was reported to be detrimental to the usability of the product by the community by AWG lead and PSPVR chair supported the change. </a:t>
                      </a: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
                      <a:r>
                        <a:rPr lang="en-US" sz="1200" b="0" i="0" u="none" strike="noStrike" dirty="0" err="1">
                          <a:solidFill>
                            <a:srgbClr val="000000"/>
                          </a:solidFill>
                          <a:effectLst/>
                          <a:latin typeface="Calibri" panose="020F0502020204030204" pitchFamily="34" charset="0"/>
                        </a:rPr>
                        <a:t>Reprojection</a:t>
                      </a:r>
                      <a:r>
                        <a:rPr lang="en-US" sz="1200" b="0" i="0" u="none" strike="noStrike" dirty="0">
                          <a:solidFill>
                            <a:srgbClr val="000000"/>
                          </a:solidFill>
                          <a:effectLst/>
                          <a:latin typeface="Calibri" panose="020F0502020204030204" pitchFamily="34" charset="0"/>
                        </a:rPr>
                        <a:t> is detrimental to the usability of the product by the community.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b"/>
                      <a:r>
                        <a:rPr lang="en-US" sz="1200" b="0" i="0" u="none" strike="noStrike" dirty="0">
                          <a:solidFill>
                            <a:srgbClr val="000000"/>
                          </a:solidFill>
                          <a:effectLst/>
                          <a:latin typeface="Calibri" panose="020F0502020204030204" pitchFamily="34" charset="0"/>
                        </a:rPr>
                        <a:t>N/A</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Not</a:t>
                      </a:r>
                      <a:r>
                        <a:rPr lang="en-US" sz="1200" b="0" i="0" u="none" strike="noStrike" baseline="0" dirty="0">
                          <a:solidFill>
                            <a:srgbClr val="000000"/>
                          </a:solidFill>
                          <a:effectLst/>
                          <a:latin typeface="Calibri" panose="020F0502020204030204" pitchFamily="34" charset="0"/>
                        </a:rPr>
                        <a:t> Installed</a:t>
                      </a:r>
                      <a:endParaRPr lang="en-US" sz="12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09662104"/>
                  </a:ext>
                </a:extLst>
              </a:tr>
              <a:tr h="338441">
                <a:tc>
                  <a:txBody>
                    <a:bodyPr/>
                    <a:lstStyle/>
                    <a:p>
                      <a:pPr algn="ctr" fontAlgn="b"/>
                      <a:r>
                        <a:rPr lang="en-US" sz="1200" b="0" i="0" u="none" strike="noStrike" dirty="0">
                          <a:solidFill>
                            <a:srgbClr val="000000"/>
                          </a:solidFill>
                          <a:effectLst/>
                          <a:latin typeface="Calibri" panose="020F0502020204030204" pitchFamily="34" charset="0"/>
                        </a:rPr>
                        <a:t>ADR678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rtl="0">
                        <a:spcBef>
                          <a:spcPts val="0"/>
                        </a:spcBef>
                        <a:buSzPct val="25000"/>
                        <a:buNone/>
                      </a:pPr>
                      <a:r>
                        <a:rPr lang="en-US" sz="1200" dirty="0">
                          <a:latin typeface="Calibri" panose="020F0502020204030204" pitchFamily="34" charset="0"/>
                        </a:rPr>
                        <a:t>Missing</a:t>
                      </a:r>
                      <a:r>
                        <a:rPr lang="en-US" sz="1200" baseline="0" dirty="0">
                          <a:latin typeface="Calibri" panose="020F0502020204030204" pitchFamily="34" charset="0"/>
                        </a:rPr>
                        <a:t> flag_meanings attribute for PQI3.</a:t>
                      </a:r>
                      <a:endParaRPr lang="en-US" sz="1200" dirty="0">
                        <a:latin typeface="Calibri" panose="020F050202020403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
                      <a:r>
                        <a:rPr lang="en-US" sz="1200" b="0" i="0" u="none" strike="noStrike" dirty="0">
                          <a:solidFill>
                            <a:srgbClr val="000000"/>
                          </a:solidFill>
                          <a:effectLst/>
                          <a:latin typeface="Calibri" panose="020F0502020204030204" pitchFamily="34" charset="0"/>
                        </a:rPr>
                        <a:t>Hinders</a:t>
                      </a:r>
                      <a:r>
                        <a:rPr lang="en-US" sz="1200" b="0" i="0" u="none" strike="noStrike" baseline="0" dirty="0">
                          <a:solidFill>
                            <a:srgbClr val="000000"/>
                          </a:solidFill>
                          <a:effectLst/>
                          <a:latin typeface="Calibri" panose="020F0502020204030204" pitchFamily="34" charset="0"/>
                        </a:rPr>
                        <a:t> usage and getting information from it.</a:t>
                      </a:r>
                      <a:endParaRPr lang="en-US" sz="12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fontAlgn="b"/>
                      <a:r>
                        <a:rPr lang="en-US" sz="1200" b="0" i="0" u="none" strike="noStrike" dirty="0">
                          <a:solidFill>
                            <a:srgbClr val="000000"/>
                          </a:solidFill>
                          <a:effectLst/>
                          <a:latin typeface="Calibri" panose="020F0502020204030204" pitchFamily="34" charset="0"/>
                        </a:rPr>
                        <a:t>N/A</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Not installed</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r h="374326">
                <a:tc>
                  <a:txBody>
                    <a:bodyPr/>
                    <a:lstStyle/>
                    <a:p>
                      <a:pPr algn="ctr" fontAlgn="b"/>
                      <a:r>
                        <a:rPr lang="en-US" sz="1200" b="0" i="0" u="none" strike="noStrike" dirty="0">
                          <a:solidFill>
                            <a:srgbClr val="000000"/>
                          </a:solidFill>
                          <a:effectLst/>
                          <a:latin typeface="Calibri" panose="020F0502020204030204" pitchFamily="34" charset="0"/>
                        </a:rPr>
                        <a:t>ADR743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dirty="0">
                          <a:latin typeface="Calibri" panose="020F0502020204030204" pitchFamily="34" charset="0"/>
                        </a:rPr>
                        <a:t>PQIs are not initialized with _</a:t>
                      </a:r>
                      <a:r>
                        <a:rPr lang="en-US" sz="1200" dirty="0" err="1">
                          <a:latin typeface="Calibri" panose="020F0502020204030204" pitchFamily="34" charset="0"/>
                        </a:rPr>
                        <a:t>FillValue</a:t>
                      </a:r>
                      <a:r>
                        <a:rPr lang="en-US" sz="1200" dirty="0">
                          <a:latin typeface="Calibri" panose="020F0502020204030204" pitchFamily="34" charset="0"/>
                        </a:rPr>
                        <a:t>.</a:t>
                      </a: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rtl="0">
                        <a:spcBef>
                          <a:spcPts val="0"/>
                        </a:spcBef>
                        <a:buSzPct val="25000"/>
                        <a:buNone/>
                      </a:pPr>
                      <a:r>
                        <a:rPr lang="en-US" sz="1200" dirty="0">
                          <a:latin typeface="Calibri" panose="020F0502020204030204" pitchFamily="34" charset="0"/>
                        </a:rPr>
                        <a:t>One may assume</a:t>
                      </a:r>
                      <a:r>
                        <a:rPr lang="en-US" sz="1200" baseline="0" dirty="0">
                          <a:latin typeface="Calibri" panose="020F0502020204030204" pitchFamily="34" charset="0"/>
                        </a:rPr>
                        <a:t> that provided values are valid.</a:t>
                      </a:r>
                      <a:endParaRPr lang="en-US" sz="120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1200" dirty="0">
                          <a:latin typeface="Calibri" panose="020F0502020204030204" pitchFamily="34" charset="0"/>
                        </a:rPr>
                        <a:t>N/A</a:t>
                      </a: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lang="en-US" sz="1200" dirty="0">
                          <a:latin typeface="Calibri" panose="020F0502020204030204" pitchFamily="34" charset="0"/>
                        </a:rPr>
                        <a:t>Not installed</a:t>
                      </a: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6"/>
                  </a:ext>
                </a:extLst>
              </a:tr>
            </a:tbl>
          </a:graphicData>
        </a:graphic>
      </p:graphicFrame>
      <p:sp>
        <p:nvSpPr>
          <p:cNvPr id="489" name="Shape 489"/>
          <p:cNvSpPr txBox="1">
            <a:spLocks noGrp="1"/>
          </p:cNvSpPr>
          <p:nvPr>
            <p:ph type="sldNum" idx="12"/>
          </p:nvPr>
        </p:nvSpPr>
        <p:spPr>
          <a:xfrm>
            <a:off x="6553204" y="6356353"/>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pPr marL="0" marR="0" lvl="0" indent="0" algn="r" rtl="0">
                <a:spcBef>
                  <a:spcPts val="0"/>
                </a:spcBef>
                <a:buSzPct val="25000"/>
                <a:buNone/>
              </a:pPr>
              <a:t>16</a:t>
            </a:fld>
            <a:endParaRPr lang="en-US" sz="1200" dirty="0">
              <a:solidFill>
                <a:schemeClr val="lt1"/>
              </a:solidFill>
              <a:latin typeface="Calibri"/>
              <a:ea typeface="Calibri"/>
              <a:cs typeface="Calibri"/>
              <a:sym typeface="Calibri"/>
            </a:endParaRPr>
          </a:p>
        </p:txBody>
      </p:sp>
      <p:sp>
        <p:nvSpPr>
          <p:cNvPr id="6" name="Title 1"/>
          <p:cNvSpPr>
            <a:spLocks noGrp="1"/>
          </p:cNvSpPr>
          <p:nvPr>
            <p:ph type="title"/>
          </p:nvPr>
        </p:nvSpPr>
        <p:spPr>
          <a:xfrm>
            <a:off x="1345224" y="64203"/>
            <a:ext cx="6408821" cy="968626"/>
          </a:xfrm>
        </p:spPr>
        <p:txBody>
          <a:bodyPr/>
          <a:lstStyle/>
          <a:p>
            <a:r>
              <a:rPr lang="en-US" sz="2800" dirty="0"/>
              <a:t>Issues Needing Resolution for</a:t>
            </a:r>
            <a:br>
              <a:rPr lang="en-US" sz="2800" dirty="0"/>
            </a:br>
            <a:r>
              <a:rPr lang="en-US" sz="2800" dirty="0"/>
              <a:t> Provisional Maturity (3/3)</a:t>
            </a:r>
            <a:endParaRPr lang="en-US" sz="2000" dirty="0"/>
          </a:p>
        </p:txBody>
      </p:sp>
      <p:grpSp>
        <p:nvGrpSpPr>
          <p:cNvPr id="11" name="Group 10"/>
          <p:cNvGrpSpPr/>
          <p:nvPr/>
        </p:nvGrpSpPr>
        <p:grpSpPr>
          <a:xfrm>
            <a:off x="2284998" y="6394219"/>
            <a:ext cx="4529271" cy="274320"/>
            <a:chOff x="2284998" y="6394219"/>
            <a:chExt cx="4529271" cy="274320"/>
          </a:xfrm>
        </p:grpSpPr>
        <p:sp>
          <p:nvSpPr>
            <p:cNvPr id="12" name="TextBox 11"/>
            <p:cNvSpPr txBox="1"/>
            <p:nvPr/>
          </p:nvSpPr>
          <p:spPr>
            <a:xfrm>
              <a:off x="2284998" y="6394219"/>
              <a:ext cx="1627339" cy="274320"/>
            </a:xfrm>
            <a:prstGeom prst="rect">
              <a:avLst/>
            </a:prstGeom>
            <a:solidFill>
              <a:srgbClr val="00B050"/>
            </a:solidFill>
          </p:spPr>
          <p:txBody>
            <a:bodyPr wrap="square" rtlCol="0">
              <a:spAutoFit/>
            </a:bodyPr>
            <a:lstStyle/>
            <a:p>
              <a:pPr algn="ctr"/>
              <a:r>
                <a:rPr lang="en-US" sz="1200" dirty="0">
                  <a:solidFill>
                    <a:schemeClr val="bg1"/>
                  </a:solidFill>
                  <a:latin typeface="Calibri" panose="020F0502020204030204" pitchFamily="34" charset="0"/>
                </a:rPr>
                <a:t>Little Impact</a:t>
              </a:r>
            </a:p>
          </p:txBody>
        </p:sp>
        <p:sp>
          <p:nvSpPr>
            <p:cNvPr id="13" name="TextBox 12"/>
            <p:cNvSpPr txBox="1"/>
            <p:nvPr/>
          </p:nvSpPr>
          <p:spPr>
            <a:xfrm>
              <a:off x="3843993" y="6394219"/>
              <a:ext cx="1484125" cy="274320"/>
            </a:xfrm>
            <a:prstGeom prst="rect">
              <a:avLst/>
            </a:prstGeom>
            <a:solidFill>
              <a:srgbClr val="FFFF00"/>
            </a:solidFill>
          </p:spPr>
          <p:txBody>
            <a:bodyPr wrap="square" rtlCol="0">
              <a:spAutoFit/>
            </a:bodyPr>
            <a:lstStyle/>
            <a:p>
              <a:pPr algn="ctr"/>
              <a:r>
                <a:rPr lang="en-US" sz="1200" dirty="0">
                  <a:latin typeface="Calibri" panose="020F0502020204030204" pitchFamily="34" charset="0"/>
                </a:rPr>
                <a:t>Moderate Impact</a:t>
              </a:r>
            </a:p>
          </p:txBody>
        </p:sp>
        <p:sp>
          <p:nvSpPr>
            <p:cNvPr id="14" name="TextBox 13"/>
            <p:cNvSpPr txBox="1"/>
            <p:nvPr/>
          </p:nvSpPr>
          <p:spPr>
            <a:xfrm>
              <a:off x="5334870" y="6394219"/>
              <a:ext cx="1479399" cy="274320"/>
            </a:xfrm>
            <a:prstGeom prst="rect">
              <a:avLst/>
            </a:prstGeom>
            <a:solidFill>
              <a:srgbClr val="FF0000"/>
            </a:solidFill>
          </p:spPr>
          <p:txBody>
            <a:bodyPr wrap="square" rtlCol="0">
              <a:spAutoFit/>
            </a:bodyPr>
            <a:lstStyle/>
            <a:p>
              <a:pPr algn="ctr"/>
              <a:r>
                <a:rPr lang="en-US" sz="1200" dirty="0">
                  <a:solidFill>
                    <a:schemeClr val="bg1"/>
                  </a:solidFill>
                  <a:latin typeface="Calibri" panose="020F0502020204030204" pitchFamily="34" charset="0"/>
                </a:rPr>
                <a:t>Big Impact</a:t>
              </a:r>
            </a:p>
          </p:txBody>
        </p:sp>
      </p:grpSp>
    </p:spTree>
    <p:extLst>
      <p:ext uri="{BB962C8B-B14F-4D97-AF65-F5344CB8AC3E}">
        <p14:creationId xmlns:p14="http://schemas.microsoft.com/office/powerpoint/2010/main" val="31609530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11" name="Title 1"/>
          <p:cNvSpPr>
            <a:spLocks noGrp="1"/>
          </p:cNvSpPr>
          <p:nvPr>
            <p:ph type="title"/>
          </p:nvPr>
        </p:nvSpPr>
        <p:spPr/>
        <p:txBody>
          <a:bodyPr/>
          <a:lstStyle/>
          <a:p>
            <a:r>
              <a:rPr lang="en-US" dirty="0"/>
              <a:t>Post-Beta Timeline</a:t>
            </a:r>
            <a:endParaRPr lang="en-US" sz="2800" dirty="0"/>
          </a:p>
        </p:txBody>
      </p:sp>
      <p:sp>
        <p:nvSpPr>
          <p:cNvPr id="4" name="Text Placeholder 3"/>
          <p:cNvSpPr>
            <a:spLocks noGrp="1"/>
          </p:cNvSpPr>
          <p:nvPr>
            <p:ph type="body" idx="1"/>
          </p:nvPr>
        </p:nvSpPr>
        <p:spPr/>
        <p:txBody>
          <a:bodyPr/>
          <a:lstStyle/>
          <a:p>
            <a:pPr marL="285750" indent="-285750">
              <a:buFont typeface="Arial" charset="0"/>
              <a:buChar char="•"/>
            </a:pPr>
            <a:r>
              <a:rPr lang="en-US" sz="2400" kern="1200" dirty="0">
                <a:ln w="0"/>
                <a:solidFill>
                  <a:srgbClr val="FFFF00"/>
                </a:solidFill>
                <a:effectLst>
                  <a:outerShdw blurRad="38100" dist="19050" dir="2700000" algn="tl" rotWithShape="0">
                    <a:prstClr val="black">
                      <a:alpha val="40000"/>
                    </a:prstClr>
                  </a:outerShdw>
                </a:effectLst>
              </a:rPr>
              <a:t>30 Nov–11 Dec 2017 </a:t>
            </a:r>
            <a:r>
              <a:rPr lang="en-US" sz="2400" kern="1200" dirty="0">
                <a:ln w="0"/>
                <a:solidFill>
                  <a:schemeClr val="bg1"/>
                </a:solidFill>
                <a:effectLst>
                  <a:outerShdw blurRad="38100" dist="19050" dir="2700000" algn="tl" rotWithShape="0">
                    <a:prstClr val="black">
                      <a:alpha val="40000"/>
                    </a:prstClr>
                  </a:outerShdw>
                </a:effectLst>
              </a:rPr>
              <a:t>Spacecraft Drift to East Slot</a:t>
            </a:r>
          </a:p>
          <a:p>
            <a:pPr marL="285750" indent="-285750">
              <a:buFont typeface="Arial" charset="0"/>
              <a:buChar char="•"/>
            </a:pPr>
            <a:r>
              <a:rPr lang="en-US" sz="2400" kern="1200" dirty="0">
                <a:ln w="0"/>
                <a:solidFill>
                  <a:srgbClr val="FFFF00"/>
                </a:solidFill>
                <a:effectLst>
                  <a:outerShdw blurRad="38100" dist="19050" dir="2700000" algn="tl" rotWithShape="0">
                    <a:prstClr val="black">
                      <a:alpha val="40000"/>
                    </a:prstClr>
                  </a:outerShdw>
                </a:effectLst>
              </a:rPr>
              <a:t>2 Nov 2017 </a:t>
            </a:r>
            <a:r>
              <a:rPr lang="en-US" sz="2400" kern="1200" dirty="0">
                <a:ln w="0"/>
                <a:solidFill>
                  <a:schemeClr val="bg1"/>
                </a:solidFill>
                <a:effectLst>
                  <a:outerShdw blurRad="38100" dist="19050" dir="2700000" algn="tl" rotWithShape="0">
                    <a:prstClr val="black">
                      <a:alpha val="40000"/>
                    </a:prstClr>
                  </a:outerShdw>
                </a:effectLst>
              </a:rPr>
              <a:t>Delivery of science updates to ASSISTT</a:t>
            </a:r>
          </a:p>
          <a:p>
            <a:pPr marL="285750" indent="-285750">
              <a:buFont typeface="Arial" charset="0"/>
              <a:buChar char="•"/>
            </a:pPr>
            <a:r>
              <a:rPr lang="en-US" sz="2400" kern="1200" dirty="0">
                <a:ln w="0"/>
                <a:solidFill>
                  <a:srgbClr val="FFFF00"/>
                </a:solidFill>
                <a:effectLst>
                  <a:outerShdw blurRad="38100" dist="19050" dir="2700000" algn="tl" rotWithShape="0">
                    <a:prstClr val="black">
                      <a:alpha val="40000"/>
                    </a:prstClr>
                  </a:outerShdw>
                </a:effectLst>
              </a:rPr>
              <a:t>26 Feb 2018 </a:t>
            </a:r>
            <a:r>
              <a:rPr lang="en-US" sz="2400" kern="1200" dirty="0">
                <a:ln w="0"/>
                <a:solidFill>
                  <a:schemeClr val="bg1"/>
                </a:solidFill>
                <a:effectLst>
                  <a:outerShdw blurRad="38100" dist="19050" dir="2700000" algn="tl" rotWithShape="0">
                    <a:prstClr val="black">
                      <a:alpha val="40000"/>
                    </a:prstClr>
                  </a:outerShdw>
                </a:effectLst>
              </a:rPr>
              <a:t>ASSISTT started implementing changes in framework and ATT </a:t>
            </a:r>
          </a:p>
          <a:p>
            <a:pPr marL="285750" indent="-285750">
              <a:buFont typeface="Arial" charset="0"/>
              <a:buChar char="•"/>
            </a:pPr>
            <a:r>
              <a:rPr lang="en-US" sz="2400" kern="1200" dirty="0">
                <a:ln w="0"/>
                <a:solidFill>
                  <a:srgbClr val="FFFF00"/>
                </a:solidFill>
                <a:effectLst>
                  <a:outerShdw blurRad="38100" dist="19050" dir="2700000" algn="tl" rotWithShape="0">
                    <a:prstClr val="black">
                      <a:alpha val="40000"/>
                    </a:prstClr>
                  </a:outerShdw>
                </a:effectLst>
              </a:rPr>
              <a:t>22 Jun 2018 </a:t>
            </a:r>
            <a:r>
              <a:rPr lang="en-US" sz="2400" kern="1200" dirty="0">
                <a:ln w="0"/>
                <a:solidFill>
                  <a:schemeClr val="bg1"/>
                </a:solidFill>
                <a:effectLst>
                  <a:outerShdw blurRad="38100" dist="19050" dir="2700000" algn="tl" rotWithShape="0">
                    <a:prstClr val="black">
                      <a:alpha val="40000"/>
                    </a:prstClr>
                  </a:outerShdw>
                </a:effectLst>
              </a:rPr>
              <a:t>DAP delivery</a:t>
            </a:r>
          </a:p>
          <a:p>
            <a:pPr marL="285750" indent="-285750">
              <a:buFont typeface="Arial" charset="0"/>
              <a:buChar char="•"/>
            </a:pPr>
            <a:r>
              <a:rPr lang="en-US" sz="2400" kern="1200" dirty="0">
                <a:ln w="0"/>
                <a:solidFill>
                  <a:srgbClr val="FFFF00"/>
                </a:solidFill>
                <a:effectLst>
                  <a:outerShdw blurRad="38100" dist="19050" dir="2700000" algn="tl" rotWithShape="0">
                    <a:prstClr val="black">
                      <a:alpha val="40000"/>
                    </a:prstClr>
                  </a:outerShdw>
                </a:effectLst>
              </a:rPr>
              <a:t>31 July 2018 </a:t>
            </a:r>
            <a:r>
              <a:rPr lang="en-US" sz="2400" kern="1200" dirty="0">
                <a:ln w="0"/>
                <a:solidFill>
                  <a:schemeClr val="bg1"/>
                </a:solidFill>
                <a:effectLst>
                  <a:outerShdw blurRad="38100" dist="19050" dir="2700000" algn="tl" rotWithShape="0">
                    <a:prstClr val="black">
                      <a:alpha val="40000"/>
                    </a:prstClr>
                  </a:outerShdw>
                </a:effectLst>
              </a:rPr>
              <a:t>PR.06.17 </a:t>
            </a:r>
            <a:r>
              <a:rPr lang="en-US" sz="2400" b="1" kern="1200" dirty="0">
                <a:ln w="0"/>
                <a:solidFill>
                  <a:srgbClr val="92D050"/>
                </a:solidFill>
                <a:effectLst>
                  <a:outerShdw blurRad="38100" dist="19050" dir="2700000" algn="tl" rotWithShape="0">
                    <a:prstClr val="black">
                      <a:alpha val="40000"/>
                    </a:prstClr>
                  </a:outerShdw>
                </a:effectLst>
              </a:rPr>
              <a:t>(Critical update for DRS/RSR Products)</a:t>
            </a:r>
          </a:p>
          <a:p>
            <a:pPr marL="285750" indent="-285750">
              <a:buFont typeface="Arial" charset="0"/>
              <a:buChar char="•"/>
            </a:pPr>
            <a:r>
              <a:rPr lang="en-US" sz="2400" kern="1200" dirty="0">
                <a:ln w="0"/>
                <a:solidFill>
                  <a:srgbClr val="FFFF00"/>
                </a:solidFill>
                <a:effectLst>
                  <a:outerShdw blurRad="38100" dist="19050" dir="2700000" algn="tl" rotWithShape="0">
                    <a:prstClr val="black">
                      <a:alpha val="40000"/>
                    </a:prstClr>
                  </a:outerShdw>
                </a:effectLst>
              </a:rPr>
              <a:t>30 Aug 2018 </a:t>
            </a:r>
            <a:r>
              <a:rPr lang="en-US" sz="2400" kern="1200" dirty="0">
                <a:ln w="0"/>
                <a:solidFill>
                  <a:srgbClr val="92D050"/>
                </a:solidFill>
                <a:effectLst>
                  <a:outerShdw blurRad="38100" dist="19050" dir="2700000" algn="tl" rotWithShape="0">
                    <a:prstClr val="black">
                      <a:alpha val="40000"/>
                    </a:prstClr>
                  </a:outerShdw>
                </a:effectLst>
              </a:rPr>
              <a:t>Begin data collection and analysis for Provisional</a:t>
            </a:r>
          </a:p>
          <a:p>
            <a:pPr marL="285750" indent="-285750">
              <a:buFont typeface="Arial" charset="0"/>
              <a:buChar char="•"/>
            </a:pPr>
            <a:r>
              <a:rPr lang="en-US" sz="2400" kern="1200" dirty="0">
                <a:ln w="0"/>
                <a:solidFill>
                  <a:srgbClr val="FFFF00"/>
                </a:solidFill>
                <a:effectLst>
                  <a:outerShdw blurRad="38100" dist="19050" dir="2700000" algn="tl" rotWithShape="0">
                    <a:prstClr val="black">
                      <a:alpha val="40000"/>
                    </a:prstClr>
                  </a:outerShdw>
                </a:effectLst>
              </a:rPr>
              <a:t>15 Oct 2018 </a:t>
            </a:r>
            <a:r>
              <a:rPr lang="en-US" sz="2400" kern="1200" dirty="0">
                <a:ln w="0"/>
                <a:solidFill>
                  <a:srgbClr val="92D050"/>
                </a:solidFill>
                <a:effectLst>
                  <a:outerShdw blurRad="38100" dist="19050" dir="2700000" algn="tl" rotWithShape="0">
                    <a:prstClr val="black">
                      <a:alpha val="40000"/>
                    </a:prstClr>
                  </a:outerShdw>
                </a:effectLst>
              </a:rPr>
              <a:t>DO.07.00 (critical build including all PR.06.xx upgrades)</a:t>
            </a:r>
          </a:p>
          <a:p>
            <a:pPr marL="285750" indent="-285750">
              <a:buFont typeface="Arial" charset="0"/>
              <a:buChar char="•"/>
            </a:pPr>
            <a:r>
              <a:rPr lang="en-US" b="1" kern="1200" dirty="0">
                <a:ln w="0"/>
                <a:solidFill>
                  <a:srgbClr val="FFFF00"/>
                </a:solidFill>
                <a:effectLst>
                  <a:outerShdw blurRad="38100" dist="19050" dir="2700000" algn="tl" rotWithShape="0">
                    <a:prstClr val="black">
                      <a:alpha val="40000"/>
                    </a:prstClr>
                  </a:outerShdw>
                </a:effectLst>
              </a:rPr>
              <a:t>23 Oct 2018</a:t>
            </a:r>
            <a:r>
              <a:rPr lang="en-US" b="1" kern="1200" dirty="0">
                <a:ln w="0"/>
                <a:solidFill>
                  <a:srgbClr val="99FF66"/>
                </a:solidFill>
                <a:effectLst>
                  <a:outerShdw blurRad="38100" dist="19050" dir="2700000" algn="tl" rotWithShape="0">
                    <a:prstClr val="black">
                      <a:alpha val="40000"/>
                    </a:prstClr>
                  </a:outerShdw>
                </a:effectLst>
              </a:rPr>
              <a:t> </a:t>
            </a:r>
            <a:r>
              <a:rPr lang="en-US" b="1" kern="1200" dirty="0">
                <a:ln w="0"/>
                <a:solidFill>
                  <a:prstClr val="white"/>
                </a:solidFill>
                <a:effectLst>
                  <a:outerShdw blurRad="38100" dist="19050" dir="2700000" algn="tl" rotWithShape="0">
                    <a:prstClr val="black">
                      <a:alpha val="40000"/>
                    </a:prstClr>
                  </a:outerShdw>
                </a:effectLst>
              </a:rPr>
              <a:t>PS-PVR </a:t>
            </a:r>
            <a:r>
              <a:rPr lang="en-US" sz="2800" b="1" kern="1200" dirty="0">
                <a:ln w="0"/>
                <a:solidFill>
                  <a:prstClr val="white"/>
                </a:solidFill>
                <a:effectLst>
                  <a:outerShdw blurRad="38100" dist="19050" dir="2700000" algn="tl" rotWithShape="0">
                    <a:prstClr val="black">
                      <a:alpha val="40000"/>
                    </a:prstClr>
                  </a:outerShdw>
                </a:effectLst>
              </a:rPr>
              <a:t>Provisional </a:t>
            </a:r>
          </a:p>
          <a:p>
            <a:endParaRPr lang="en-US" dirty="0"/>
          </a:p>
        </p:txBody>
      </p:sp>
      <p:sp>
        <p:nvSpPr>
          <p:cNvPr id="2" name="Slide Number Placeholder 1"/>
          <p:cNvSpPr>
            <a:spLocks noGrp="1"/>
          </p:cNvSpPr>
          <p:nvPr>
            <p:ph type="sldNum" idx="12"/>
          </p:nvPr>
        </p:nvSpPr>
        <p:spPr/>
        <p:txBody>
          <a:bodyPr/>
          <a:lstStyle/>
          <a:p>
            <a:fld id="{615ADB79-25D6-47C0-AB51-22A13A0BBB50}" type="slidenum">
              <a:rPr lang="en-US" altLang="en-US" smtClean="0">
                <a:solidFill>
                  <a:prstClr val="white"/>
                </a:solidFill>
                <a:latin typeface="Arial" panose="020B0604020202020204" pitchFamily="34" charset="0"/>
                <a:cs typeface="Arial" panose="020B0604020202020204" pitchFamily="34" charset="0"/>
              </a:rPr>
              <a:pPr/>
              <a:t>17</a:t>
            </a:fld>
            <a:endParaRPr lang="en-US" altLang="en-US"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71681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Algorithm Update for Provisional</a:t>
            </a:r>
            <a:r>
              <a:rPr lang="en-US" sz="2500" dirty="0"/>
              <a:t>  </a:t>
            </a:r>
            <a:br>
              <a:rPr lang="en-US" sz="2500" dirty="0"/>
            </a:br>
            <a:r>
              <a:rPr lang="en-US" dirty="0"/>
              <a:t/>
            </a:r>
            <a:br>
              <a:rPr lang="en-US" dirty="0"/>
            </a:br>
            <a:endParaRPr lang="en-US" sz="2000" dirty="0"/>
          </a:p>
        </p:txBody>
      </p:sp>
      <p:sp>
        <p:nvSpPr>
          <p:cNvPr id="3" name="Text Placeholder 2"/>
          <p:cNvSpPr>
            <a:spLocks noGrp="1"/>
          </p:cNvSpPr>
          <p:nvPr>
            <p:ph type="body" idx="1"/>
          </p:nvPr>
        </p:nvSpPr>
        <p:spPr/>
        <p:txBody>
          <a:bodyPr/>
          <a:lstStyle/>
          <a:p>
            <a:pPr marL="0" indent="0">
              <a:spcBef>
                <a:spcPts val="480"/>
              </a:spcBef>
            </a:pPr>
            <a:r>
              <a:rPr lang="en-US" dirty="0"/>
              <a:t>GOES-16 Shortwave Radiation Budget L2 Product Provisional PS-PVR</a:t>
            </a:r>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solidFill>
                  <a:prstClr val="white"/>
                </a:solidFill>
              </a:rPr>
              <a:pPr/>
              <a:t>18</a:t>
            </a:fld>
            <a:endParaRPr lang="en-US" altLang="en-US" dirty="0">
              <a:solidFill>
                <a:prstClr val="white"/>
              </a:solidFill>
            </a:endParaRPr>
          </a:p>
        </p:txBody>
      </p:sp>
    </p:spTree>
    <p:extLst>
      <p:ext uri="{BB962C8B-B14F-4D97-AF65-F5344CB8AC3E}">
        <p14:creationId xmlns:p14="http://schemas.microsoft.com/office/powerpoint/2010/main" val="11851844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SRB algorithm update</a:t>
            </a:r>
          </a:p>
        </p:txBody>
      </p:sp>
      <p:sp>
        <p:nvSpPr>
          <p:cNvPr id="3" name="Text Placeholder 2"/>
          <p:cNvSpPr>
            <a:spLocks noGrp="1"/>
          </p:cNvSpPr>
          <p:nvPr>
            <p:ph type="body" idx="1"/>
          </p:nvPr>
        </p:nvSpPr>
        <p:spPr>
          <a:xfrm>
            <a:off x="457200" y="1280160"/>
            <a:ext cx="8229600" cy="5233762"/>
          </a:xfrm>
        </p:spPr>
        <p:txBody>
          <a:bodyPr>
            <a:normAutofit fontScale="92500" lnSpcReduction="10000"/>
          </a:bodyPr>
          <a:lstStyle/>
          <a:p>
            <a:r>
              <a:rPr lang="en-US" sz="2800" b="1" dirty="0"/>
              <a:t>Corrected</a:t>
            </a:r>
          </a:p>
          <a:p>
            <a:pPr lvl="1"/>
            <a:r>
              <a:rPr lang="en-US" sz="2400" dirty="0" smtClean="0"/>
              <a:t>calculation </a:t>
            </a:r>
            <a:r>
              <a:rPr lang="en-US" sz="2400" dirty="0"/>
              <a:t>of Clear-sky Composite TOA Albedo.</a:t>
            </a:r>
          </a:p>
          <a:p>
            <a:r>
              <a:rPr lang="en-US" sz="2800" b="1" dirty="0"/>
              <a:t>Replaced</a:t>
            </a:r>
            <a:r>
              <a:rPr lang="en-US" sz="2800" dirty="0"/>
              <a:t> </a:t>
            </a:r>
          </a:p>
          <a:p>
            <a:pPr lvl="1"/>
            <a:r>
              <a:rPr lang="en-US" sz="2400" dirty="0" smtClean="0"/>
              <a:t>previous </a:t>
            </a:r>
            <a:r>
              <a:rPr lang="en-US" sz="2400" dirty="0"/>
              <a:t>non-ABI narrow-to-broad (NTB) </a:t>
            </a:r>
            <a:r>
              <a:rPr lang="en-US" sz="2400" dirty="0" smtClean="0"/>
              <a:t>conversion </a:t>
            </a:r>
            <a:r>
              <a:rPr lang="en-US" sz="2400" dirty="0"/>
              <a:t>coefficients with ones generated for ABI. </a:t>
            </a:r>
          </a:p>
          <a:p>
            <a:r>
              <a:rPr lang="en-US" sz="2800" b="1" dirty="0"/>
              <a:t>Added</a:t>
            </a:r>
            <a:r>
              <a:rPr lang="en-US" sz="2800" dirty="0"/>
              <a:t> </a:t>
            </a:r>
          </a:p>
          <a:p>
            <a:pPr lvl="1"/>
            <a:r>
              <a:rPr lang="en-US" sz="2400" dirty="0"/>
              <a:t>check of NTB conversion related input (TOA reflectance) and output (TOA broadband albedo),</a:t>
            </a:r>
          </a:p>
          <a:p>
            <a:pPr lvl="1"/>
            <a:r>
              <a:rPr lang="en-US" sz="2400" dirty="0"/>
              <a:t>additional flag to indicate quality of cloud mask input.</a:t>
            </a:r>
          </a:p>
          <a:p>
            <a:r>
              <a:rPr lang="en-US" sz="2800" dirty="0"/>
              <a:t>Used DSR and RSR products from OE (beta quality) and PR.06.17 data (updated for provisional) available at the same observation time on the same day (July 26, 2018) to demonstrate improvements.</a:t>
            </a:r>
          </a:p>
          <a:p>
            <a:endParaRPr lang="en-US" sz="2800" dirty="0"/>
          </a:p>
          <a:p>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19</a:t>
            </a:fld>
            <a:endParaRPr lang="en-US" dirty="0"/>
          </a:p>
        </p:txBody>
      </p:sp>
    </p:spTree>
    <p:extLst>
      <p:ext uri="{BB962C8B-B14F-4D97-AF65-F5344CB8AC3E}">
        <p14:creationId xmlns:p14="http://schemas.microsoft.com/office/powerpoint/2010/main" val="42944890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401" name="Shape 40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2</a:t>
            </a:fld>
            <a:endParaRPr sz="1200" b="0" i="0" u="none" strike="noStrike" cap="none">
              <a:solidFill>
                <a:schemeClr val="lt1"/>
              </a:solidFill>
              <a:latin typeface="Calibri"/>
              <a:ea typeface="Calibri"/>
              <a:cs typeface="Calibri"/>
              <a:sym typeface="Calibri"/>
            </a:endParaRPr>
          </a:p>
        </p:txBody>
      </p:sp>
      <p:sp>
        <p:nvSpPr>
          <p:cNvPr id="3" name="Title 2"/>
          <p:cNvSpPr>
            <a:spLocks noGrp="1"/>
          </p:cNvSpPr>
          <p:nvPr>
            <p:ph type="title"/>
          </p:nvPr>
        </p:nvSpPr>
        <p:spPr/>
        <p:txBody>
          <a:bodyPr/>
          <a:lstStyle/>
          <a:p>
            <a:r>
              <a:rPr lang="en-US" dirty="0"/>
              <a:t>Outline</a:t>
            </a:r>
          </a:p>
        </p:txBody>
      </p:sp>
      <p:sp>
        <p:nvSpPr>
          <p:cNvPr id="4" name="Text Placeholder 3"/>
          <p:cNvSpPr>
            <a:spLocks noGrp="1"/>
          </p:cNvSpPr>
          <p:nvPr>
            <p:ph type="body" idx="1"/>
          </p:nvPr>
        </p:nvSpPr>
        <p:spPr/>
        <p:txBody>
          <a:bodyPr>
            <a:normAutofit fontScale="92500" lnSpcReduction="20000"/>
          </a:bodyPr>
          <a:lstStyle/>
          <a:p>
            <a:pPr marL="461963" indent="-461963">
              <a:spcBef>
                <a:spcPts val="0"/>
              </a:spcBef>
            </a:pPr>
            <a:r>
              <a:rPr lang="en-US" dirty="0"/>
              <a:t>Product/Algorithm Overview</a:t>
            </a:r>
          </a:p>
          <a:p>
            <a:pPr marL="461963" indent="-461963"/>
            <a:r>
              <a:rPr lang="en-US" dirty="0"/>
              <a:t>Review of Beta Maturity</a:t>
            </a:r>
          </a:p>
          <a:p>
            <a:pPr marL="461963" indent="-461963"/>
            <a:r>
              <a:rPr lang="en-US" dirty="0"/>
              <a:t>Updates for provisional</a:t>
            </a:r>
          </a:p>
          <a:p>
            <a:pPr marL="461963" indent="-461963"/>
            <a:r>
              <a:rPr lang="en-US" dirty="0"/>
              <a:t>Provisional Maturity Assessment</a:t>
            </a:r>
          </a:p>
          <a:p>
            <a:pPr marL="919163" lvl="1" indent="-461963"/>
            <a:r>
              <a:rPr lang="en-US" dirty="0"/>
              <a:t>Empirical NTB</a:t>
            </a:r>
          </a:p>
          <a:p>
            <a:pPr marL="919163" lvl="1" indent="-461963"/>
            <a:r>
              <a:rPr lang="en-US" dirty="0"/>
              <a:t>Impact of B2 L1b calibration bias</a:t>
            </a:r>
          </a:p>
          <a:p>
            <a:pPr marL="461963" indent="-461963"/>
            <a:r>
              <a:rPr lang="en-US" dirty="0"/>
              <a:t>Path to Full Validated Maturity</a:t>
            </a:r>
          </a:p>
          <a:p>
            <a:pPr marL="919163" lvl="1" indent="-461963"/>
            <a:r>
              <a:rPr lang="en-US" dirty="0"/>
              <a:t>PLPTs</a:t>
            </a:r>
          </a:p>
          <a:p>
            <a:pPr marL="919163" lvl="1" indent="-461963"/>
            <a:r>
              <a:rPr lang="en-US" dirty="0"/>
              <a:t>Risks</a:t>
            </a:r>
          </a:p>
          <a:p>
            <a:pPr marL="461963" indent="-461963"/>
            <a:r>
              <a:rPr lang="en-US" dirty="0"/>
              <a:t>Summary and Recommendations</a:t>
            </a:r>
          </a:p>
          <a:p>
            <a:pPr marL="461963" indent="-461963"/>
            <a:r>
              <a:rPr lang="en-US" dirty="0"/>
              <a:t>Notes on Direct Path and Product Resolution</a:t>
            </a:r>
          </a:p>
          <a:p>
            <a:endParaRPr lang="en-US" dirty="0"/>
          </a:p>
        </p:txBody>
      </p:sp>
    </p:spTree>
    <p:extLst>
      <p:ext uri="{BB962C8B-B14F-4D97-AF65-F5344CB8AC3E}">
        <p14:creationId xmlns:p14="http://schemas.microsoft.com/office/powerpoint/2010/main" val="36792667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Displaced M4 CONUS</a:t>
            </a:r>
          </a:p>
        </p:txBody>
      </p:sp>
      <p:sp>
        <p:nvSpPr>
          <p:cNvPr id="3" name="Text Placeholder 2"/>
          <p:cNvSpPr>
            <a:spLocks noGrp="1"/>
          </p:cNvSpPr>
          <p:nvPr>
            <p:ph type="body" idx="1"/>
          </p:nvPr>
        </p:nvSpPr>
        <p:spPr>
          <a:xfrm>
            <a:off x="4669276" y="1280160"/>
            <a:ext cx="4017523" cy="4937760"/>
          </a:xfrm>
        </p:spPr>
        <p:txBody>
          <a:bodyPr>
            <a:normAutofit fontScale="85000" lnSpcReduction="20000"/>
          </a:bodyPr>
          <a:lstStyle/>
          <a:p>
            <a:r>
              <a:rPr lang="en-US" dirty="0"/>
              <a:t>Beta M4 CONUS product had incorrect longitude offset placing it in wrong location.</a:t>
            </a:r>
          </a:p>
          <a:p>
            <a:endParaRPr lang="en-US" dirty="0"/>
          </a:p>
          <a:p>
            <a:r>
              <a:rPr lang="en-US" dirty="0"/>
              <a:t>Current M4 CONUS product is placed on correct location.</a:t>
            </a:r>
          </a:p>
          <a:p>
            <a:endParaRPr lang="en-US" dirty="0"/>
          </a:p>
          <a:p>
            <a:r>
              <a:rPr lang="en-US" dirty="0"/>
              <a:t>Note: Beta and Current product examples are from different days at different times.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20</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102" y="1075879"/>
            <a:ext cx="4114800" cy="276463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102" y="3840510"/>
            <a:ext cx="4114800" cy="2764632"/>
          </a:xfrm>
          <a:prstGeom prst="rect">
            <a:avLst/>
          </a:prstGeom>
        </p:spPr>
      </p:pic>
      <p:sp>
        <p:nvSpPr>
          <p:cNvPr id="7" name="TextBox 6"/>
          <p:cNvSpPr txBox="1"/>
          <p:nvPr/>
        </p:nvSpPr>
        <p:spPr>
          <a:xfrm>
            <a:off x="3207489" y="2871634"/>
            <a:ext cx="1005840" cy="341599"/>
          </a:xfrm>
          <a:prstGeom prst="rect">
            <a:avLst/>
          </a:prstGeom>
        </p:spPr>
        <p:style>
          <a:lnRef idx="2">
            <a:schemeClr val="accent2"/>
          </a:lnRef>
          <a:fillRef idx="1">
            <a:schemeClr val="lt1"/>
          </a:fillRef>
          <a:effectRef idx="0">
            <a:schemeClr val="accent2"/>
          </a:effectRef>
          <a:fontRef idx="minor">
            <a:schemeClr val="dk1"/>
          </a:fontRef>
        </p:style>
        <p:txBody>
          <a:bodyPr wrap="square" rtlCol="0">
            <a:normAutofit fontScale="62500" lnSpcReduction="20000"/>
          </a:bodyPr>
          <a:lstStyle/>
          <a:p>
            <a:r>
              <a:rPr lang="en-US" sz="3200" b="1" dirty="0"/>
              <a:t>Beta</a:t>
            </a:r>
            <a:endParaRPr lang="en-US" b="1" dirty="0"/>
          </a:p>
        </p:txBody>
      </p:sp>
      <p:sp>
        <p:nvSpPr>
          <p:cNvPr id="8" name="TextBox 7"/>
          <p:cNvSpPr txBox="1"/>
          <p:nvPr/>
        </p:nvSpPr>
        <p:spPr>
          <a:xfrm>
            <a:off x="457200" y="2206102"/>
            <a:ext cx="1332689" cy="381455"/>
          </a:xfrm>
          <a:prstGeom prst="rect">
            <a:avLst/>
          </a:prstGeom>
        </p:spPr>
        <p:style>
          <a:lnRef idx="2">
            <a:schemeClr val="accent2"/>
          </a:lnRef>
          <a:fillRef idx="1">
            <a:schemeClr val="lt1"/>
          </a:fillRef>
          <a:effectRef idx="0">
            <a:schemeClr val="accent2"/>
          </a:effectRef>
          <a:fontRef idx="minor">
            <a:schemeClr val="dk1"/>
          </a:fontRef>
        </p:style>
        <p:txBody>
          <a:bodyPr wrap="square" rtlCol="0">
            <a:normAutofit fontScale="77500" lnSpcReduction="20000"/>
          </a:bodyPr>
          <a:lstStyle/>
          <a:p>
            <a:pPr algn="ctr"/>
            <a:r>
              <a:rPr lang="en-US" dirty="0">
                <a:solidFill>
                  <a:srgbClr val="FF0000"/>
                </a:solidFill>
              </a:rPr>
              <a:t>Wrong geographical location</a:t>
            </a:r>
          </a:p>
        </p:txBody>
      </p:sp>
      <p:sp>
        <p:nvSpPr>
          <p:cNvPr id="9" name="TextBox 8"/>
          <p:cNvSpPr txBox="1"/>
          <p:nvPr/>
        </p:nvSpPr>
        <p:spPr>
          <a:xfrm>
            <a:off x="3130921" y="1430214"/>
            <a:ext cx="1158977" cy="544502"/>
          </a:xfrm>
          <a:prstGeom prst="rect">
            <a:avLst/>
          </a:prstGeom>
        </p:spPr>
        <p:style>
          <a:lnRef idx="2">
            <a:schemeClr val="accent2"/>
          </a:lnRef>
          <a:fillRef idx="1">
            <a:schemeClr val="lt1"/>
          </a:fillRef>
          <a:effectRef idx="0">
            <a:schemeClr val="accent2"/>
          </a:effectRef>
          <a:fontRef idx="minor">
            <a:schemeClr val="dk1"/>
          </a:fontRef>
        </p:style>
        <p:txBody>
          <a:bodyPr wrap="square" rtlCol="0">
            <a:normAutofit fontScale="77500" lnSpcReduction="20000"/>
          </a:bodyPr>
          <a:lstStyle/>
          <a:p>
            <a:pPr algn="ctr"/>
            <a:r>
              <a:rPr lang="en-US" dirty="0">
                <a:solidFill>
                  <a:srgbClr val="FF0000"/>
                </a:solidFill>
              </a:rPr>
              <a:t>Nighttime values are zero instead of missing </a:t>
            </a:r>
          </a:p>
        </p:txBody>
      </p:sp>
      <p:cxnSp>
        <p:nvCxnSpPr>
          <p:cNvPr id="11" name="Straight Arrow Connector 10"/>
          <p:cNvCxnSpPr>
            <a:stCxn id="9" idx="1"/>
          </p:cNvCxnSpPr>
          <p:nvPr/>
        </p:nvCxnSpPr>
        <p:spPr>
          <a:xfrm flipH="1">
            <a:off x="2908571" y="1702465"/>
            <a:ext cx="222350" cy="194429"/>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p:cNvCxnSpPr/>
          <p:nvPr/>
        </p:nvCxnSpPr>
        <p:spPr>
          <a:xfrm flipV="1">
            <a:off x="1809345" y="2223798"/>
            <a:ext cx="408561" cy="234396"/>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16" name="TextBox 15"/>
          <p:cNvSpPr txBox="1"/>
          <p:nvPr/>
        </p:nvSpPr>
        <p:spPr>
          <a:xfrm>
            <a:off x="3211530" y="5613326"/>
            <a:ext cx="1005840" cy="341599"/>
          </a:xfrm>
          <a:prstGeom prst="rect">
            <a:avLst/>
          </a:prstGeom>
        </p:spPr>
        <p:style>
          <a:lnRef idx="2">
            <a:schemeClr val="accent2"/>
          </a:lnRef>
          <a:fillRef idx="1">
            <a:schemeClr val="lt1"/>
          </a:fillRef>
          <a:effectRef idx="0">
            <a:schemeClr val="accent2"/>
          </a:effectRef>
          <a:fontRef idx="minor">
            <a:schemeClr val="dk1"/>
          </a:fontRef>
        </p:style>
        <p:txBody>
          <a:bodyPr wrap="square" rtlCol="0">
            <a:normAutofit fontScale="62500" lnSpcReduction="20000"/>
          </a:bodyPr>
          <a:lstStyle/>
          <a:p>
            <a:r>
              <a:rPr lang="en-US" sz="3200" b="1" dirty="0"/>
              <a:t>Current</a:t>
            </a:r>
            <a:endParaRPr lang="en-US" b="1" dirty="0"/>
          </a:p>
        </p:txBody>
      </p:sp>
      <p:sp>
        <p:nvSpPr>
          <p:cNvPr id="17" name="TextBox 16"/>
          <p:cNvSpPr txBox="1"/>
          <p:nvPr/>
        </p:nvSpPr>
        <p:spPr>
          <a:xfrm>
            <a:off x="2686086" y="4491281"/>
            <a:ext cx="1527243" cy="43088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100" dirty="0">
                <a:solidFill>
                  <a:srgbClr val="FF0000"/>
                </a:solidFill>
              </a:rPr>
              <a:t>Correct geographical location</a:t>
            </a:r>
          </a:p>
        </p:txBody>
      </p:sp>
      <p:cxnSp>
        <p:nvCxnSpPr>
          <p:cNvPr id="18" name="Straight Arrow Connector 17"/>
          <p:cNvCxnSpPr/>
          <p:nvPr/>
        </p:nvCxnSpPr>
        <p:spPr>
          <a:xfrm flipV="1">
            <a:off x="457200" y="4640247"/>
            <a:ext cx="579488" cy="453216"/>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22" name="TextBox 21"/>
          <p:cNvSpPr txBox="1"/>
          <p:nvPr/>
        </p:nvSpPr>
        <p:spPr>
          <a:xfrm>
            <a:off x="457200" y="5093463"/>
            <a:ext cx="1158977" cy="544502"/>
          </a:xfrm>
          <a:prstGeom prst="rect">
            <a:avLst/>
          </a:prstGeom>
        </p:spPr>
        <p:style>
          <a:lnRef idx="2">
            <a:schemeClr val="accent2"/>
          </a:lnRef>
          <a:fillRef idx="1">
            <a:schemeClr val="lt1"/>
          </a:fillRef>
          <a:effectRef idx="0">
            <a:schemeClr val="accent2"/>
          </a:effectRef>
          <a:fontRef idx="minor">
            <a:schemeClr val="dk1"/>
          </a:fontRef>
        </p:style>
        <p:txBody>
          <a:bodyPr wrap="square" rtlCol="0">
            <a:normAutofit fontScale="77500" lnSpcReduction="20000"/>
          </a:bodyPr>
          <a:lstStyle/>
          <a:p>
            <a:pPr algn="ctr"/>
            <a:r>
              <a:rPr lang="en-US" dirty="0">
                <a:solidFill>
                  <a:srgbClr val="FF0000"/>
                </a:solidFill>
              </a:rPr>
              <a:t>Nighttime values are zero instead of missing </a:t>
            </a:r>
          </a:p>
        </p:txBody>
      </p:sp>
      <p:cxnSp>
        <p:nvCxnSpPr>
          <p:cNvPr id="27" name="Straight Arrow Connector 26"/>
          <p:cNvCxnSpPr>
            <a:stCxn id="17" idx="1"/>
          </p:cNvCxnSpPr>
          <p:nvPr/>
        </p:nvCxnSpPr>
        <p:spPr>
          <a:xfrm flipH="1" flipV="1">
            <a:off x="2013625" y="4706724"/>
            <a:ext cx="672461" cy="1"/>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28" name="TextBox 27"/>
          <p:cNvSpPr txBox="1"/>
          <p:nvPr/>
        </p:nvSpPr>
        <p:spPr>
          <a:xfrm>
            <a:off x="425195" y="3026502"/>
            <a:ext cx="1914307" cy="307777"/>
          </a:xfrm>
          <a:prstGeom prst="rect">
            <a:avLst/>
          </a:prstGeom>
          <a:solidFill>
            <a:srgbClr val="FFFFFF">
              <a:alpha val="50196"/>
            </a:srgbClr>
          </a:solidFill>
        </p:spPr>
        <p:txBody>
          <a:bodyPr wrap="none" rtlCol="0">
            <a:spAutoFit/>
          </a:bodyPr>
          <a:lstStyle/>
          <a:p>
            <a:r>
              <a:rPr lang="en-US" dirty="0"/>
              <a:t>01/14/2017, 17:52 UT</a:t>
            </a:r>
          </a:p>
        </p:txBody>
      </p:sp>
      <p:sp>
        <p:nvSpPr>
          <p:cNvPr id="29" name="TextBox 28"/>
          <p:cNvSpPr txBox="1"/>
          <p:nvPr/>
        </p:nvSpPr>
        <p:spPr>
          <a:xfrm>
            <a:off x="457200" y="5783404"/>
            <a:ext cx="1914307" cy="307777"/>
          </a:xfrm>
          <a:prstGeom prst="rect">
            <a:avLst/>
          </a:prstGeom>
          <a:solidFill>
            <a:srgbClr val="FFFFFF">
              <a:alpha val="50196"/>
            </a:srgbClr>
          </a:solidFill>
        </p:spPr>
        <p:txBody>
          <a:bodyPr wrap="none" rtlCol="0">
            <a:spAutoFit/>
          </a:bodyPr>
          <a:lstStyle/>
          <a:p>
            <a:r>
              <a:rPr lang="en-US" dirty="0"/>
              <a:t>10/01/2018, 15:05 UT</a:t>
            </a:r>
          </a:p>
        </p:txBody>
      </p:sp>
    </p:spTree>
    <p:extLst>
      <p:ext uri="{BB962C8B-B14F-4D97-AF65-F5344CB8AC3E}">
        <p14:creationId xmlns:p14="http://schemas.microsoft.com/office/powerpoint/2010/main" val="23811125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54480" y="4023967"/>
            <a:ext cx="843699" cy="2452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p:cNvSpPr>
            <a:spLocks noGrp="1"/>
          </p:cNvSpPr>
          <p:nvPr>
            <p:ph type="body" idx="1"/>
          </p:nvPr>
        </p:nvSpPr>
        <p:spPr>
          <a:xfrm>
            <a:off x="6553201" y="1280159"/>
            <a:ext cx="2298970" cy="5196055"/>
          </a:xfrm>
        </p:spPr>
        <p:txBody>
          <a:bodyPr/>
          <a:lstStyle/>
          <a:p>
            <a:pPr marL="227013" indent="-201613"/>
            <a:r>
              <a:rPr lang="en-US" sz="1800" dirty="0"/>
              <a:t>Both instantaneous and composite clear-sky TOA albedos had incorrect values in Beta IP product.</a:t>
            </a:r>
          </a:p>
          <a:p>
            <a:pPr marL="227013" lvl="1" indent="0">
              <a:buClr>
                <a:srgbClr val="FFFFFF"/>
              </a:buClr>
              <a:buNone/>
            </a:pPr>
            <a:r>
              <a:rPr lang="en-US" sz="1400" dirty="0">
                <a:solidFill>
                  <a:srgbClr val="FFFFFF"/>
                </a:solidFill>
              </a:rPr>
              <a:t>(Example for 5/13/2017at 17:47 UTC)</a:t>
            </a:r>
          </a:p>
          <a:p>
            <a:pPr marL="25400" indent="0">
              <a:buNone/>
            </a:pPr>
            <a:endParaRPr lang="en-US" sz="1800" dirty="0"/>
          </a:p>
          <a:p>
            <a:pPr marL="227013" indent="-201613"/>
            <a:r>
              <a:rPr lang="en-US" sz="1800" dirty="0"/>
              <a:t>Changes made in PR.06.11 (installed on 5/7/18) corrected both </a:t>
            </a:r>
            <a:r>
              <a:rPr lang="en-US" sz="1800" dirty="0">
                <a:solidFill>
                  <a:srgbClr val="FFFFFF"/>
                </a:solidFill>
              </a:rPr>
              <a:t>instantaneous and composite clear-sky TOA albedos.</a:t>
            </a:r>
          </a:p>
          <a:p>
            <a:pPr marL="227013" lvl="1" indent="0">
              <a:buNone/>
            </a:pPr>
            <a:r>
              <a:rPr lang="en-US" sz="1400" dirty="0">
                <a:solidFill>
                  <a:srgbClr val="FFFFFF"/>
                </a:solidFill>
              </a:rPr>
              <a:t>(Example for </a:t>
            </a:r>
            <a:r>
              <a:rPr lang="en-US" sz="1400" dirty="0"/>
              <a:t>8/20/2018 at 18:02 UTC)</a:t>
            </a:r>
            <a:endParaRPr lang="en-US" sz="1400" dirty="0">
              <a:solidFill>
                <a:srgbClr val="FFFFFF"/>
              </a:solidFill>
            </a:endParaRPr>
          </a:p>
          <a:p>
            <a:pPr marL="25400" indent="0">
              <a:buNone/>
            </a:pPr>
            <a:endParaRPr lang="en-US" dirty="0"/>
          </a:p>
        </p:txBody>
      </p:sp>
      <p:sp>
        <p:nvSpPr>
          <p:cNvPr id="2" name="Title 1"/>
          <p:cNvSpPr>
            <a:spLocks noGrp="1"/>
          </p:cNvSpPr>
          <p:nvPr>
            <p:ph type="title"/>
          </p:nvPr>
        </p:nvSpPr>
        <p:spPr/>
        <p:txBody>
          <a:bodyPr/>
          <a:lstStyle/>
          <a:p>
            <a:r>
              <a:rPr lang="en-US" dirty="0"/>
              <a:t>Clear-sky Composite TOA Albedo</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21</a:t>
            </a:fld>
            <a:endParaRPr lang="en-US" sz="1200" b="0" i="0" u="none" strike="noStrike" cap="none" dirty="0">
              <a:solidFill>
                <a:schemeClr val="lt1"/>
              </a:solidFill>
              <a:latin typeface="Calibri"/>
              <a:ea typeface="Calibri"/>
              <a:cs typeface="Calibri"/>
              <a:sym typeface="Calibri"/>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7656" y="4137088"/>
            <a:ext cx="3017520" cy="234287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279" y="4137088"/>
            <a:ext cx="3012698" cy="2339127"/>
          </a:xfrm>
          <a:prstGeom prst="rect">
            <a:avLst/>
          </a:prstGeom>
        </p:spPr>
      </p:pic>
      <p:pic>
        <p:nvPicPr>
          <p:cNvPr id="8" name="Picture 13" descr="C:\Users\hkim\Documents\hkim\Sensors\ABI\PSPVR_ProductValidationReview\test.PSPVR.figure\GEDISK.and.FD\IPs\SWRC25_2017133_ClearInstAlb_1747_plot.png"/>
          <p:cNvPicPr>
            <a:picLocks noChangeAspect="1" noChangeArrowheads="1"/>
          </p:cNvPicPr>
          <p:nvPr/>
        </p:nvPicPr>
        <p:blipFill>
          <a:blip r:embed="rId5"/>
          <a:srcRect/>
          <a:stretch>
            <a:fillRect/>
          </a:stretch>
        </p:blipFill>
        <p:spPr bwMode="auto">
          <a:xfrm>
            <a:off x="311279" y="1723222"/>
            <a:ext cx="3108960" cy="2413867"/>
          </a:xfrm>
          <a:prstGeom prst="rect">
            <a:avLst/>
          </a:prstGeom>
          <a:noFill/>
        </p:spPr>
      </p:pic>
      <p:pic>
        <p:nvPicPr>
          <p:cNvPr id="9" name="Picture 2" descr="C:\Users\hkim\Documents\hkim\Sensors\ABI\PSPVR_ProductValidationReview\test.PSPVR.figure\GEDISK.and.FD\IPs\SWRC25_2017133_ClearCompAlb_1747_plot.png"/>
          <p:cNvPicPr>
            <a:picLocks noChangeAspect="1" noChangeArrowheads="1"/>
          </p:cNvPicPr>
          <p:nvPr/>
        </p:nvPicPr>
        <p:blipFill>
          <a:blip r:embed="rId6"/>
          <a:srcRect/>
          <a:stretch>
            <a:fillRect/>
          </a:stretch>
        </p:blipFill>
        <p:spPr bwMode="auto">
          <a:xfrm>
            <a:off x="3366216" y="1723220"/>
            <a:ext cx="3108960" cy="2413869"/>
          </a:xfrm>
          <a:prstGeom prst="rect">
            <a:avLst/>
          </a:prstGeom>
          <a:noFill/>
        </p:spPr>
      </p:pic>
      <p:sp>
        <p:nvSpPr>
          <p:cNvPr id="10" name="TextBox 9"/>
          <p:cNvSpPr txBox="1"/>
          <p:nvPr/>
        </p:nvSpPr>
        <p:spPr>
          <a:xfrm>
            <a:off x="217009" y="1357460"/>
            <a:ext cx="3150221" cy="307777"/>
          </a:xfrm>
          <a:prstGeom prst="rect">
            <a:avLst/>
          </a:prstGeom>
          <a:noFill/>
        </p:spPr>
        <p:txBody>
          <a:bodyPr wrap="none" rtlCol="0">
            <a:spAutoFit/>
          </a:bodyPr>
          <a:lstStyle/>
          <a:p>
            <a:r>
              <a:rPr lang="en-US" dirty="0">
                <a:solidFill>
                  <a:schemeClr val="bg1"/>
                </a:solidFill>
              </a:rPr>
              <a:t>Instantaneous Clear-Sky TOA albedo</a:t>
            </a:r>
          </a:p>
        </p:txBody>
      </p:sp>
      <p:sp>
        <p:nvSpPr>
          <p:cNvPr id="12" name="TextBox 11"/>
          <p:cNvSpPr txBox="1"/>
          <p:nvPr/>
        </p:nvSpPr>
        <p:spPr>
          <a:xfrm>
            <a:off x="3533269" y="1357460"/>
            <a:ext cx="2882520" cy="307777"/>
          </a:xfrm>
          <a:prstGeom prst="rect">
            <a:avLst/>
          </a:prstGeom>
          <a:noFill/>
        </p:spPr>
        <p:txBody>
          <a:bodyPr wrap="none" rtlCol="0">
            <a:spAutoFit/>
          </a:bodyPr>
          <a:lstStyle/>
          <a:p>
            <a:r>
              <a:rPr lang="en-US" dirty="0">
                <a:solidFill>
                  <a:schemeClr val="bg1"/>
                </a:solidFill>
              </a:rPr>
              <a:t>Clear-Sky Composite TOA albedo</a:t>
            </a:r>
          </a:p>
        </p:txBody>
      </p:sp>
    </p:spTree>
    <p:extLst>
      <p:ext uri="{BB962C8B-B14F-4D97-AF65-F5344CB8AC3E}">
        <p14:creationId xmlns:p14="http://schemas.microsoft.com/office/powerpoint/2010/main" val="11234218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3015645"/>
            <a:ext cx="4572000" cy="3549805"/>
          </a:xfrm>
          <a:prstGeom prst="rect">
            <a:avLst/>
          </a:prstGeom>
        </p:spPr>
      </p:pic>
      <p:sp>
        <p:nvSpPr>
          <p:cNvPr id="2" name="Title 1"/>
          <p:cNvSpPr>
            <a:spLocks noGrp="1"/>
          </p:cNvSpPr>
          <p:nvPr>
            <p:ph type="title"/>
          </p:nvPr>
        </p:nvSpPr>
        <p:spPr/>
        <p:txBody>
          <a:bodyPr/>
          <a:lstStyle/>
          <a:p>
            <a:r>
              <a:rPr lang="en-US" dirty="0"/>
              <a:t>Clear-sky Composite TOA Albedo</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22</a:t>
            </a:fld>
            <a:endParaRPr lang="en-US" sz="1200" b="0" i="0" u="none" strike="noStrike" cap="none" dirty="0">
              <a:solidFill>
                <a:schemeClr val="lt1"/>
              </a:solidFill>
              <a:latin typeface="Calibri"/>
              <a:ea typeface="Calibri"/>
              <a:cs typeface="Calibri"/>
              <a:sym typeface="Calibri"/>
            </a:endParaRPr>
          </a:p>
        </p:txBody>
      </p:sp>
      <p:sp>
        <p:nvSpPr>
          <p:cNvPr id="3" name="Text Placeholder 2"/>
          <p:cNvSpPr>
            <a:spLocks noGrp="1"/>
          </p:cNvSpPr>
          <p:nvPr>
            <p:ph type="body" idx="1"/>
          </p:nvPr>
        </p:nvSpPr>
        <p:spPr>
          <a:xfrm>
            <a:off x="226371" y="1097279"/>
            <a:ext cx="8686801" cy="2305031"/>
          </a:xfrm>
        </p:spPr>
        <p:txBody>
          <a:bodyPr>
            <a:normAutofit fontScale="55000" lnSpcReduction="20000"/>
          </a:bodyPr>
          <a:lstStyle/>
          <a:p>
            <a:pPr marL="168275" indent="-168275"/>
            <a:r>
              <a:rPr lang="en-US" sz="3300" dirty="0"/>
              <a:t>Clear-sky instantaneous albedos (</a:t>
            </a:r>
            <a:r>
              <a:rPr lang="en-US" sz="3300" dirty="0" err="1"/>
              <a:t>ClearInstAlb</a:t>
            </a:r>
            <a:r>
              <a:rPr lang="en-US" sz="3300" dirty="0"/>
              <a:t>) and clear-sky composite albedo (</a:t>
            </a:r>
            <a:r>
              <a:rPr lang="en-US" sz="3300" dirty="0" err="1"/>
              <a:t>ClearCompAlb</a:t>
            </a:r>
            <a:r>
              <a:rPr lang="en-US" sz="3300" dirty="0"/>
              <a:t> ) from CONUS for a single grid cell (87.875°W, 41.875°N, around 18 UTC):</a:t>
            </a:r>
            <a:endParaRPr lang="en-US" sz="2900" dirty="0"/>
          </a:p>
          <a:p>
            <a:pPr marL="514350" lvl="1" indent="-230188"/>
            <a:r>
              <a:rPr lang="en-US" sz="2900" dirty="0"/>
              <a:t>28 days of </a:t>
            </a:r>
            <a:r>
              <a:rPr lang="en-US" sz="3200" dirty="0" err="1"/>
              <a:t>ClearInstAlb</a:t>
            </a:r>
            <a:r>
              <a:rPr lang="en-US" sz="3200" dirty="0"/>
              <a:t> </a:t>
            </a:r>
            <a:r>
              <a:rPr lang="en-US" sz="2900" dirty="0"/>
              <a:t>(days 220 – 247); day 220 is 8 days after SRB update.</a:t>
            </a:r>
          </a:p>
          <a:p>
            <a:pPr marL="514350" lvl="1" indent="-230188"/>
            <a:r>
              <a:rPr lang="en-US" sz="3200" dirty="0" err="1">
                <a:solidFill>
                  <a:srgbClr val="FFFF00"/>
                </a:solidFill>
              </a:rPr>
              <a:t>ClearInstAlb</a:t>
            </a:r>
            <a:r>
              <a:rPr lang="en-US" sz="3200" dirty="0">
                <a:solidFill>
                  <a:srgbClr val="FFFF00"/>
                </a:solidFill>
              </a:rPr>
              <a:t> </a:t>
            </a:r>
            <a:r>
              <a:rPr lang="en-US" sz="2900" dirty="0">
                <a:solidFill>
                  <a:srgbClr val="FFFF00"/>
                </a:solidFill>
              </a:rPr>
              <a:t>varies from day to day as expected; </a:t>
            </a:r>
            <a:r>
              <a:rPr lang="en-US" sz="2900" dirty="0" err="1">
                <a:solidFill>
                  <a:srgbClr val="FFFF00"/>
                </a:solidFill>
              </a:rPr>
              <a:t>ClearCompAlb</a:t>
            </a:r>
            <a:r>
              <a:rPr lang="en-US" sz="2900" dirty="0">
                <a:solidFill>
                  <a:srgbClr val="FFFF00"/>
                </a:solidFill>
              </a:rPr>
              <a:t> is now correctly calculated as the median of available instantaneous clear-sky albedos.</a:t>
            </a:r>
          </a:p>
          <a:p>
            <a:pPr marL="514350" lvl="1" indent="-230188"/>
            <a:r>
              <a:rPr lang="en-US" sz="2900" dirty="0" err="1">
                <a:solidFill>
                  <a:srgbClr val="FFFF00"/>
                </a:solidFill>
              </a:rPr>
              <a:t>ClearCompAlb</a:t>
            </a:r>
            <a:r>
              <a:rPr lang="en-US" sz="2900" dirty="0">
                <a:solidFill>
                  <a:srgbClr val="FFFF00"/>
                </a:solidFill>
              </a:rPr>
              <a:t> has a valid value, as it should, even on days when </a:t>
            </a:r>
            <a:r>
              <a:rPr lang="en-US" sz="2900" dirty="0" err="1">
                <a:solidFill>
                  <a:srgbClr val="FFFF00"/>
                </a:solidFill>
              </a:rPr>
              <a:t>ClearInstAlb</a:t>
            </a:r>
            <a:r>
              <a:rPr lang="en-US" sz="2900" dirty="0">
                <a:solidFill>
                  <a:srgbClr val="FFFF00"/>
                </a:solidFill>
              </a:rPr>
              <a:t> is not available due to overcast sky.</a:t>
            </a:r>
            <a:r>
              <a:rPr lang="en-US" sz="2900" dirty="0"/>
              <a:t> </a:t>
            </a:r>
          </a:p>
          <a:p>
            <a:pPr marL="284162" lvl="1" indent="0">
              <a:buNone/>
            </a:pPr>
            <a:endParaRPr lang="en-US" sz="2900" dirty="0"/>
          </a:p>
        </p:txBody>
      </p:sp>
      <p:sp>
        <p:nvSpPr>
          <p:cNvPr id="10" name="Oval 9"/>
          <p:cNvSpPr/>
          <p:nvPr/>
        </p:nvSpPr>
        <p:spPr>
          <a:xfrm>
            <a:off x="7101998" y="4346096"/>
            <a:ext cx="108969" cy="10423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608" y="3015644"/>
            <a:ext cx="4635720" cy="3547872"/>
          </a:xfrm>
          <a:prstGeom prst="rect">
            <a:avLst/>
          </a:prstGeom>
        </p:spPr>
      </p:pic>
    </p:spTree>
    <p:extLst>
      <p:ext uri="{BB962C8B-B14F-4D97-AF65-F5344CB8AC3E}">
        <p14:creationId xmlns:p14="http://schemas.microsoft.com/office/powerpoint/2010/main" val="1904240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NTB update (1)</a:t>
            </a:r>
          </a:p>
        </p:txBody>
      </p:sp>
      <p:sp>
        <p:nvSpPr>
          <p:cNvPr id="3" name="Text Placeholder 2"/>
          <p:cNvSpPr>
            <a:spLocks noGrp="1"/>
          </p:cNvSpPr>
          <p:nvPr>
            <p:ph type="body" idx="1"/>
          </p:nvPr>
        </p:nvSpPr>
        <p:spPr/>
        <p:txBody>
          <a:bodyPr/>
          <a:lstStyle/>
          <a:p>
            <a:pPr>
              <a:spcBef>
                <a:spcPts val="0"/>
              </a:spcBef>
            </a:pPr>
            <a:r>
              <a:rPr lang="en-US" sz="2400" dirty="0"/>
              <a:t>The case of “missing” clouds in beta RSR.</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23</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828800"/>
            <a:ext cx="4572000" cy="4572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28800"/>
            <a:ext cx="4572000" cy="4572000"/>
          </a:xfrm>
          <a:prstGeom prst="rect">
            <a:avLst/>
          </a:prstGeom>
        </p:spPr>
      </p:pic>
      <p:sp>
        <p:nvSpPr>
          <p:cNvPr id="5" name="Oval 4"/>
          <p:cNvSpPr/>
          <p:nvPr/>
        </p:nvSpPr>
        <p:spPr>
          <a:xfrm rot="20895984">
            <a:off x="672355" y="3406588"/>
            <a:ext cx="681318" cy="42134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0895984">
            <a:off x="5248835" y="3406587"/>
            <a:ext cx="681318" cy="42134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rot="20644181">
            <a:off x="2384612" y="2949385"/>
            <a:ext cx="304800" cy="43927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20644181">
            <a:off x="6965575" y="2949385"/>
            <a:ext cx="304800" cy="43927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18047329">
            <a:off x="1597532" y="4342004"/>
            <a:ext cx="229310" cy="161336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18047329">
            <a:off x="6169531" y="4342003"/>
            <a:ext cx="229310" cy="161336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3287695">
            <a:off x="2886645" y="4558525"/>
            <a:ext cx="304800" cy="68499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3287695">
            <a:off x="7458646" y="4558524"/>
            <a:ext cx="304800" cy="68499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3288819">
            <a:off x="3533306" y="3455444"/>
            <a:ext cx="304800" cy="43927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3288819">
            <a:off x="8105307" y="3459926"/>
            <a:ext cx="304800" cy="43927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rot="1504005">
            <a:off x="1528904" y="3390290"/>
            <a:ext cx="742175" cy="42134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1504005">
            <a:off x="6114664" y="3390290"/>
            <a:ext cx="742175" cy="42134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19441174">
            <a:off x="1794449" y="2765983"/>
            <a:ext cx="854236" cy="24055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19441174">
            <a:off x="6386619" y="2765577"/>
            <a:ext cx="854236" cy="24055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600534" y="4855975"/>
            <a:ext cx="2020356" cy="954107"/>
          </a:xfrm>
          <a:prstGeom prst="rect">
            <a:avLst/>
          </a:prstGeom>
          <a:noFill/>
        </p:spPr>
        <p:txBody>
          <a:bodyPr wrap="square" rtlCol="0">
            <a:spAutoFit/>
          </a:bodyPr>
          <a:lstStyle/>
          <a:p>
            <a:r>
              <a:rPr lang="en-US" dirty="0"/>
              <a:t>Bright clouds seen in </a:t>
            </a:r>
            <a:r>
              <a:rPr lang="en-US" dirty="0" err="1"/>
              <a:t>Ch</a:t>
            </a:r>
            <a:r>
              <a:rPr lang="en-US" dirty="0"/>
              <a:t> 2 reflectance (left) erroneously have small beta RSR (right).</a:t>
            </a:r>
          </a:p>
        </p:txBody>
      </p:sp>
    </p:spTree>
    <p:extLst>
      <p:ext uri="{BB962C8B-B14F-4D97-AF65-F5344CB8AC3E}">
        <p14:creationId xmlns:p14="http://schemas.microsoft.com/office/powerpoint/2010/main" val="17861790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828800"/>
            <a:ext cx="4572000" cy="4572000"/>
          </a:xfrm>
          <a:prstGeom prst="rect">
            <a:avLst/>
          </a:prstGeom>
        </p:spPr>
      </p:pic>
      <p:sp>
        <p:nvSpPr>
          <p:cNvPr id="2" name="Title 1"/>
          <p:cNvSpPr>
            <a:spLocks noGrp="1"/>
          </p:cNvSpPr>
          <p:nvPr>
            <p:ph type="title"/>
          </p:nvPr>
        </p:nvSpPr>
        <p:spPr/>
        <p:txBody>
          <a:bodyPr/>
          <a:lstStyle/>
          <a:p>
            <a:r>
              <a:rPr lang="en-US" dirty="0"/>
              <a:t>NTB update (2)</a:t>
            </a:r>
          </a:p>
        </p:txBody>
      </p:sp>
      <p:sp>
        <p:nvSpPr>
          <p:cNvPr id="3" name="Text Placeholder 2"/>
          <p:cNvSpPr>
            <a:spLocks noGrp="1"/>
          </p:cNvSpPr>
          <p:nvPr>
            <p:ph type="body" idx="1"/>
          </p:nvPr>
        </p:nvSpPr>
        <p:spPr/>
        <p:txBody>
          <a:bodyPr/>
          <a:lstStyle/>
          <a:p>
            <a:pPr>
              <a:spcBef>
                <a:spcPts val="0"/>
              </a:spcBef>
            </a:pPr>
            <a:r>
              <a:rPr lang="en-US" sz="2400" dirty="0"/>
              <a:t>Update for provisional recovers “missing” clouds in RSR.</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24</a:t>
            </a:fld>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28800"/>
            <a:ext cx="4572000" cy="4572000"/>
          </a:xfrm>
          <a:prstGeom prst="rect">
            <a:avLst/>
          </a:prstGeom>
        </p:spPr>
      </p:pic>
      <p:sp>
        <p:nvSpPr>
          <p:cNvPr id="5" name="Oval 4"/>
          <p:cNvSpPr/>
          <p:nvPr/>
        </p:nvSpPr>
        <p:spPr>
          <a:xfrm rot="20895984">
            <a:off x="672355" y="3406588"/>
            <a:ext cx="681318" cy="42134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0895984">
            <a:off x="5248835" y="3406587"/>
            <a:ext cx="681318" cy="42134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rot="20644181">
            <a:off x="2384612" y="2949385"/>
            <a:ext cx="304800" cy="43927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20644181">
            <a:off x="6965575" y="2949385"/>
            <a:ext cx="304800" cy="43927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18047329">
            <a:off x="1597532" y="4342004"/>
            <a:ext cx="229310" cy="161336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18047329">
            <a:off x="6169531" y="4342003"/>
            <a:ext cx="229310" cy="161336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3287695">
            <a:off x="2886645" y="4558525"/>
            <a:ext cx="304800" cy="68499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3287695">
            <a:off x="7458646" y="4558524"/>
            <a:ext cx="304800" cy="68499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3288819">
            <a:off x="3533306" y="3455444"/>
            <a:ext cx="304800" cy="43927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3288819">
            <a:off x="8105307" y="3459926"/>
            <a:ext cx="304800" cy="43927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rot="1504005">
            <a:off x="1528904" y="3390290"/>
            <a:ext cx="742175" cy="42134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1504005">
            <a:off x="6114664" y="3390290"/>
            <a:ext cx="742175" cy="42134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19441174">
            <a:off x="1794449" y="2765983"/>
            <a:ext cx="854236" cy="24055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19441174">
            <a:off x="6386619" y="2765577"/>
            <a:ext cx="854236" cy="24055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600534" y="4855975"/>
            <a:ext cx="2020356" cy="954107"/>
          </a:xfrm>
          <a:prstGeom prst="rect">
            <a:avLst/>
          </a:prstGeom>
          <a:noFill/>
        </p:spPr>
        <p:txBody>
          <a:bodyPr wrap="square" rtlCol="0">
            <a:spAutoFit/>
          </a:bodyPr>
          <a:lstStyle/>
          <a:p>
            <a:r>
              <a:rPr lang="en-US" dirty="0"/>
              <a:t>Bright clouds seen in </a:t>
            </a:r>
            <a:r>
              <a:rPr lang="en-US" dirty="0" err="1"/>
              <a:t>Ch</a:t>
            </a:r>
            <a:r>
              <a:rPr lang="en-US" dirty="0"/>
              <a:t> 2 reflectance (left) have large RSR (right) as they should.</a:t>
            </a:r>
          </a:p>
        </p:txBody>
      </p:sp>
    </p:spTree>
    <p:extLst>
      <p:ext uri="{BB962C8B-B14F-4D97-AF65-F5344CB8AC3E}">
        <p14:creationId xmlns:p14="http://schemas.microsoft.com/office/powerpoint/2010/main" val="11632227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Input cloud mask quality flag</a:t>
            </a:r>
          </a:p>
        </p:txBody>
      </p:sp>
      <p:sp>
        <p:nvSpPr>
          <p:cNvPr id="3" name="Text Placeholder 2"/>
          <p:cNvSpPr>
            <a:spLocks noGrp="1"/>
          </p:cNvSpPr>
          <p:nvPr>
            <p:ph type="body" idx="1"/>
          </p:nvPr>
        </p:nvSpPr>
        <p:spPr/>
        <p:txBody>
          <a:bodyPr/>
          <a:lstStyle/>
          <a:p>
            <a:pPr>
              <a:lnSpc>
                <a:spcPct val="80000"/>
              </a:lnSpc>
            </a:pPr>
            <a:r>
              <a:rPr lang="en-US" sz="2400" dirty="0"/>
              <a:t>Beta RSR in CONUS (left) has discontinuous field (highlighted area) due to invalid cloud mask.</a:t>
            </a:r>
          </a:p>
          <a:p>
            <a:pPr>
              <a:lnSpc>
                <a:spcPct val="80000"/>
              </a:lnSpc>
            </a:pPr>
            <a:r>
              <a:rPr lang="en-US" sz="2400" dirty="0"/>
              <a:t>Updated algorithm ingests cloud mask QF and skips retrieval when cloud mask QF is invalid (right). (From PR.06.17)</a:t>
            </a:r>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25</a:t>
            </a:fld>
            <a:endParaRPr lang="en-US"/>
          </a:p>
        </p:txBody>
      </p:sp>
      <p:grpSp>
        <p:nvGrpSpPr>
          <p:cNvPr id="5" name="Group 4"/>
          <p:cNvGrpSpPr/>
          <p:nvPr/>
        </p:nvGrpSpPr>
        <p:grpSpPr>
          <a:xfrm>
            <a:off x="0" y="2854231"/>
            <a:ext cx="9144000" cy="3549806"/>
            <a:chOff x="0" y="3308193"/>
            <a:chExt cx="9144000" cy="3549806"/>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308193"/>
              <a:ext cx="4572000" cy="354980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08194"/>
              <a:ext cx="4572000" cy="3549805"/>
            </a:xfrm>
            <a:prstGeom prst="rect">
              <a:avLst/>
            </a:prstGeom>
          </p:spPr>
        </p:pic>
        <p:sp>
          <p:nvSpPr>
            <p:cNvPr id="13" name="TextBox 12"/>
            <p:cNvSpPr txBox="1"/>
            <p:nvPr/>
          </p:nvSpPr>
          <p:spPr>
            <a:xfrm>
              <a:off x="4267734" y="5435123"/>
              <a:ext cx="1718288" cy="954107"/>
            </a:xfrm>
            <a:prstGeom prst="rect">
              <a:avLst/>
            </a:prstGeom>
            <a:noFill/>
            <a:ln>
              <a:solidFill>
                <a:schemeClr val="tx1"/>
              </a:solidFill>
            </a:ln>
          </p:spPr>
          <p:txBody>
            <a:bodyPr wrap="square" rtlCol="0">
              <a:spAutoFit/>
            </a:bodyPr>
            <a:lstStyle/>
            <a:p>
              <a:r>
                <a:rPr lang="en-US" dirty="0"/>
                <a:t>Retrieval domain now corresponds only to valid cloud mask.</a:t>
              </a:r>
            </a:p>
          </p:txBody>
        </p:sp>
        <p:sp>
          <p:nvSpPr>
            <p:cNvPr id="14" name="Oval 13"/>
            <p:cNvSpPr/>
            <p:nvPr/>
          </p:nvSpPr>
          <p:spPr>
            <a:xfrm>
              <a:off x="597408" y="3560064"/>
              <a:ext cx="1280160" cy="124358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312664" y="3560064"/>
              <a:ext cx="1240536" cy="1243584"/>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flipV="1">
              <a:off x="5190744" y="4670474"/>
              <a:ext cx="393192" cy="76465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057131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changes since Beta:</a:t>
            </a:r>
            <a:br>
              <a:rPr lang="en-US" dirty="0"/>
            </a:br>
            <a:r>
              <a:rPr lang="en-US" dirty="0"/>
              <a:t>Product Quality Indicator</a:t>
            </a:r>
          </a:p>
        </p:txBody>
      </p:sp>
      <p:sp>
        <p:nvSpPr>
          <p:cNvPr id="3" name="Text Placeholder 2"/>
          <p:cNvSpPr>
            <a:spLocks noGrp="1"/>
          </p:cNvSpPr>
          <p:nvPr>
            <p:ph type="body" idx="1"/>
          </p:nvPr>
        </p:nvSpPr>
        <p:spPr/>
        <p:txBody>
          <a:bodyPr/>
          <a:lstStyle/>
          <a:p>
            <a:r>
              <a:rPr lang="en-US" sz="3000" b="1" dirty="0"/>
              <a:t>PQIs in intermediate products:</a:t>
            </a:r>
          </a:p>
          <a:p>
            <a:pPr lvl="1"/>
            <a:r>
              <a:rPr lang="en-US" sz="2400" dirty="0"/>
              <a:t>PQI1: input data, availability and source,</a:t>
            </a:r>
          </a:p>
          <a:p>
            <a:pPr lvl="1"/>
            <a:r>
              <a:rPr lang="en-US" sz="2400" dirty="0"/>
              <a:t>PQI2: selection and performance,</a:t>
            </a:r>
          </a:p>
          <a:p>
            <a:pPr lvl="1"/>
            <a:r>
              <a:rPr lang="en-US" sz="2400" dirty="0"/>
              <a:t>PQI3: retrieval quality.</a:t>
            </a:r>
          </a:p>
          <a:p>
            <a:r>
              <a:rPr lang="en-US" sz="3000" b="1" dirty="0"/>
              <a:t>PQI2 was _</a:t>
            </a:r>
            <a:r>
              <a:rPr lang="en-US" sz="3000" b="1" dirty="0" err="1"/>
              <a:t>FillValue</a:t>
            </a:r>
            <a:r>
              <a:rPr lang="en-US" sz="3000" b="1" dirty="0"/>
              <a:t> in Beta product; now it has valid information</a:t>
            </a:r>
          </a:p>
          <a:p>
            <a:pPr lvl="1"/>
            <a:r>
              <a:rPr lang="en-US" sz="2400" dirty="0"/>
              <a:t>analysis by scene type possible.</a:t>
            </a:r>
          </a:p>
          <a:p>
            <a:r>
              <a:rPr lang="en-US" sz="3000" b="1" dirty="0"/>
              <a:t>Remaining issue in PQIs: </a:t>
            </a:r>
          </a:p>
          <a:p>
            <a:pPr lvl="1"/>
            <a:r>
              <a:rPr lang="en-US" sz="2400" dirty="0"/>
              <a:t>PQIs are not initialized with _</a:t>
            </a:r>
            <a:r>
              <a:rPr lang="en-US" sz="2400" dirty="0" err="1"/>
              <a:t>FillValue</a:t>
            </a:r>
            <a:r>
              <a:rPr lang="en-US" sz="2400" dirty="0"/>
              <a:t>; addressed in ADR</a:t>
            </a:r>
            <a:r>
              <a:rPr lang="en-US" sz="2400" dirty="0">
                <a:solidFill>
                  <a:schemeClr val="bg1"/>
                </a:solidFill>
              </a:rPr>
              <a:t>743</a:t>
            </a:r>
            <a:r>
              <a:rPr lang="en-US" sz="2400" dirty="0"/>
              <a:t>.</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26</a:t>
            </a:fld>
            <a:endParaRPr lang="en-US" dirty="0"/>
          </a:p>
        </p:txBody>
      </p:sp>
    </p:spTree>
    <p:extLst>
      <p:ext uri="{BB962C8B-B14F-4D97-AF65-F5344CB8AC3E}">
        <p14:creationId xmlns:p14="http://schemas.microsoft.com/office/powerpoint/2010/main" val="38888902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466344" indent="-466344"/>
            <a:r>
              <a:rPr lang="en-US" dirty="0"/>
              <a:t>Product Quality Evaluation</a:t>
            </a:r>
          </a:p>
        </p:txBody>
      </p:sp>
      <p:sp>
        <p:nvSpPr>
          <p:cNvPr id="3" name="Text Placeholder 2"/>
          <p:cNvSpPr>
            <a:spLocks noGrp="1"/>
          </p:cNvSpPr>
          <p:nvPr>
            <p:ph type="body" idx="1"/>
          </p:nvPr>
        </p:nvSpPr>
        <p:spPr/>
        <p:txBody>
          <a:bodyPr wrap="square"/>
          <a:lstStyle/>
          <a:p>
            <a:pPr marL="0" indent="0">
              <a:spcBef>
                <a:spcPts val="480"/>
              </a:spcBef>
            </a:pPr>
            <a:r>
              <a:rPr lang="en-US" dirty="0"/>
              <a:t>GOES-16 Shortwave Radiation Budget L2 Product Provisional PS-PVR</a:t>
            </a:r>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solidFill>
                  <a:prstClr val="white"/>
                </a:solidFill>
              </a:rPr>
              <a:pPr/>
              <a:t>27</a:t>
            </a:fld>
            <a:endParaRPr lang="en-US" altLang="en-US" dirty="0">
              <a:solidFill>
                <a:prstClr val="white"/>
              </a:solidFill>
            </a:endParaRPr>
          </a:p>
        </p:txBody>
      </p:sp>
    </p:spTree>
    <p:extLst>
      <p:ext uri="{BB962C8B-B14F-4D97-AF65-F5344CB8AC3E}">
        <p14:creationId xmlns:p14="http://schemas.microsoft.com/office/powerpoint/2010/main" val="15688085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Shape 6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dirty="0"/>
              <a:t>Provisional PLPTs</a:t>
            </a:r>
          </a:p>
        </p:txBody>
      </p:sp>
      <p:graphicFrame>
        <p:nvGraphicFramePr>
          <p:cNvPr id="633" name="Shape 633"/>
          <p:cNvGraphicFramePr/>
          <p:nvPr>
            <p:extLst>
              <p:ext uri="{D42A27DB-BD31-4B8C-83A1-F6EECF244321}">
                <p14:modId xmlns:p14="http://schemas.microsoft.com/office/powerpoint/2010/main" val="4068076669"/>
              </p:ext>
            </p:extLst>
          </p:nvPr>
        </p:nvGraphicFramePr>
        <p:xfrm>
          <a:off x="599222" y="1472607"/>
          <a:ext cx="7945552" cy="2978349"/>
        </p:xfrm>
        <a:graphic>
          <a:graphicData uri="http://schemas.openxmlformats.org/drawingml/2006/table">
            <a:tbl>
              <a:tblPr firstRow="1" firstCol="1" bandRow="1">
                <a:noFill/>
              </a:tblPr>
              <a:tblGrid>
                <a:gridCol w="1595552">
                  <a:extLst>
                    <a:ext uri="{9D8B030D-6E8A-4147-A177-3AD203B41FA5}">
                      <a16:colId xmlns:a16="http://schemas.microsoft.com/office/drawing/2014/main" val="20000"/>
                    </a:ext>
                  </a:extLst>
                </a:gridCol>
                <a:gridCol w="6350000">
                  <a:extLst>
                    <a:ext uri="{9D8B030D-6E8A-4147-A177-3AD203B41FA5}">
                      <a16:colId xmlns:a16="http://schemas.microsoft.com/office/drawing/2014/main" val="20001"/>
                    </a:ext>
                  </a:extLst>
                </a:gridCol>
              </a:tblGrid>
              <a:tr h="701685">
                <a:tc>
                  <a:txBody>
                    <a:bodyPr/>
                    <a:lstStyle/>
                    <a:p>
                      <a:pPr marL="0" marR="0" lvl="0" indent="0" algn="ctr" rtl="0">
                        <a:lnSpc>
                          <a:spcPct val="107000"/>
                        </a:lnSpc>
                        <a:spcBef>
                          <a:spcPts val="0"/>
                        </a:spcBef>
                        <a:spcAft>
                          <a:spcPts val="0"/>
                        </a:spcAft>
                        <a:buSzPct val="25000"/>
                        <a:buNone/>
                      </a:pPr>
                      <a:r>
                        <a:rPr lang="en-US" sz="2000" b="1" dirty="0">
                          <a:solidFill>
                            <a:schemeClr val="bg1"/>
                          </a:solidFill>
                          <a:latin typeface="Calibri" panose="020F0502020204030204" pitchFamily="34" charset="0"/>
                        </a:rPr>
                        <a:t>Test ID</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bg2">
                        <a:lumMod val="60000"/>
                        <a:lumOff val="40000"/>
                      </a:schemeClr>
                    </a:solidFill>
                  </a:tcPr>
                </a:tc>
                <a:tc>
                  <a:txBody>
                    <a:bodyPr/>
                    <a:lstStyle/>
                    <a:p>
                      <a:pPr marL="0" marR="0" lvl="0" indent="0" algn="ctr" rtl="0">
                        <a:lnSpc>
                          <a:spcPct val="107000"/>
                        </a:lnSpc>
                        <a:spcBef>
                          <a:spcPts val="0"/>
                        </a:spcBef>
                        <a:spcAft>
                          <a:spcPts val="0"/>
                        </a:spcAft>
                        <a:buSzPct val="25000"/>
                        <a:buNone/>
                      </a:pPr>
                      <a:r>
                        <a:rPr lang="en-US" sz="2000" b="1" dirty="0">
                          <a:solidFill>
                            <a:schemeClr val="bg1"/>
                          </a:solidFill>
                          <a:latin typeface="Calibri" panose="020F0502020204030204" pitchFamily="34" charset="0"/>
                        </a:rPr>
                        <a:t>Test Title</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bg2">
                        <a:lumMod val="60000"/>
                        <a:lumOff val="40000"/>
                      </a:schemeClr>
                    </a:solidFill>
                  </a:tcPr>
                </a:tc>
                <a:extLst>
                  <a:ext uri="{0D108BD9-81ED-4DB2-BD59-A6C34878D82A}">
                    <a16:rowId xmlns:a16="http://schemas.microsoft.com/office/drawing/2014/main" val="10000"/>
                  </a:ext>
                </a:extLst>
              </a:tr>
              <a:tr h="758888">
                <a:tc>
                  <a:txBody>
                    <a:bodyPr/>
                    <a:lstStyle/>
                    <a:p>
                      <a:pPr marL="0" marR="0" lvl="0" indent="0" algn="l" rtl="0">
                        <a:lnSpc>
                          <a:spcPct val="107000"/>
                        </a:lnSpc>
                        <a:spcBef>
                          <a:spcPts val="0"/>
                        </a:spcBef>
                        <a:spcAft>
                          <a:spcPts val="0"/>
                        </a:spcAft>
                        <a:buSzPct val="25000"/>
                        <a:buNone/>
                      </a:pPr>
                      <a:r>
                        <a:rPr lang="en-US" sz="1400" b="0" dirty="0">
                          <a:solidFill>
                            <a:schemeClr val="dk1"/>
                          </a:solidFill>
                          <a:latin typeface="Calibri" panose="020F0502020204030204" pitchFamily="34" charset="0"/>
                        </a:rPr>
                        <a:t>ABI-FD_DSR09</a:t>
                      </a:r>
                    </a:p>
                    <a:p>
                      <a:pPr marL="0" marR="0" lvl="0" indent="0" algn="l" rtl="0">
                        <a:lnSpc>
                          <a:spcPct val="107000"/>
                        </a:lnSpc>
                        <a:spcBef>
                          <a:spcPts val="0"/>
                        </a:spcBef>
                        <a:spcAft>
                          <a:spcPts val="0"/>
                        </a:spcAft>
                        <a:buSzPct val="25000"/>
                        <a:buNone/>
                      </a:pPr>
                      <a:r>
                        <a:rPr lang="en-US" sz="1400" b="0" dirty="0">
                          <a:solidFill>
                            <a:schemeClr val="dk1"/>
                          </a:solidFill>
                          <a:latin typeface="Calibri" panose="020F0502020204030204" pitchFamily="34" charset="0"/>
                        </a:rPr>
                        <a:t>ABI-FD_RSR09</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7000"/>
                        </a:lnSpc>
                        <a:spcBef>
                          <a:spcPts val="0"/>
                        </a:spcBef>
                        <a:spcAft>
                          <a:spcPts val="0"/>
                        </a:spcAft>
                        <a:buSzPct val="25000"/>
                        <a:buNone/>
                      </a:pPr>
                      <a:r>
                        <a:rPr lang="en-US" sz="1400" dirty="0">
                          <a:latin typeface="Calibri" panose="020F0502020204030204" pitchFamily="34" charset="0"/>
                        </a:rPr>
                        <a:t>Assess precision and accuracy of FD product for an extended period that includes</a:t>
                      </a:r>
                    </a:p>
                    <a:p>
                      <a:pPr marL="0" marR="0" lvl="0" indent="0" algn="l" rtl="0">
                        <a:lnSpc>
                          <a:spcPct val="107000"/>
                        </a:lnSpc>
                        <a:spcBef>
                          <a:spcPts val="0"/>
                        </a:spcBef>
                        <a:spcAft>
                          <a:spcPts val="0"/>
                        </a:spcAft>
                        <a:buSzPct val="25000"/>
                        <a:buNone/>
                      </a:pPr>
                      <a:r>
                        <a:rPr lang="en-US" sz="1400" dirty="0">
                          <a:latin typeface="Calibri" panose="020F0502020204030204" pitchFamily="34" charset="0"/>
                        </a:rPr>
                        <a:t>some but not all seasonal variability</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1"/>
                  </a:ext>
                </a:extLst>
              </a:tr>
              <a:tr h="758888">
                <a:tc>
                  <a:txBody>
                    <a:bodyPr/>
                    <a:lstStyle/>
                    <a:p>
                      <a:pPr marL="0" marR="0" lvl="0" indent="0" algn="l" rtl="0">
                        <a:lnSpc>
                          <a:spcPct val="107000"/>
                        </a:lnSpc>
                        <a:spcBef>
                          <a:spcPts val="0"/>
                        </a:spcBef>
                        <a:spcAft>
                          <a:spcPts val="0"/>
                        </a:spcAft>
                        <a:buSzPct val="25000"/>
                        <a:buNone/>
                      </a:pPr>
                      <a:r>
                        <a:rPr lang="en-US" sz="1400" b="0" dirty="0">
                          <a:solidFill>
                            <a:schemeClr val="dk1"/>
                          </a:solidFill>
                          <a:latin typeface="Calibri" panose="020F0502020204030204" pitchFamily="34" charset="0"/>
                        </a:rPr>
                        <a:t>ABI-CONUS_DSR10</a:t>
                      </a:r>
                    </a:p>
                    <a:p>
                      <a:pPr marL="0" marR="0" lvl="0" indent="0" algn="l" rtl="0">
                        <a:lnSpc>
                          <a:spcPct val="107000"/>
                        </a:lnSpc>
                        <a:spcBef>
                          <a:spcPts val="0"/>
                        </a:spcBef>
                        <a:spcAft>
                          <a:spcPts val="0"/>
                        </a:spcAft>
                        <a:buSzPct val="25000"/>
                        <a:buNone/>
                      </a:pPr>
                      <a:r>
                        <a:rPr lang="en-US" sz="1400" b="0" dirty="0">
                          <a:solidFill>
                            <a:schemeClr val="dk1"/>
                          </a:solidFill>
                          <a:latin typeface="Calibri" panose="020F0502020204030204" pitchFamily="34" charset="0"/>
                        </a:rPr>
                        <a:t>ABI-CONUS_RSR10</a:t>
                      </a:r>
                    </a:p>
                  </a:txBody>
                  <a:tcPr marL="68575" marR="68575" marT="0" marB="0" anchor="ctr">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7000"/>
                        </a:lnSpc>
                        <a:spcBef>
                          <a:spcPts val="0"/>
                        </a:spcBef>
                        <a:spcAft>
                          <a:spcPts val="0"/>
                        </a:spcAft>
                        <a:buSzPct val="25000"/>
                        <a:buNone/>
                      </a:pPr>
                      <a:r>
                        <a:rPr lang="en-US" sz="1400" dirty="0">
                          <a:latin typeface="Calibri" panose="020F0502020204030204" pitchFamily="34" charset="0"/>
                        </a:rPr>
                        <a:t>Assess precision and accuracy of CONUS product for an extended period that includes</a:t>
                      </a:r>
                    </a:p>
                    <a:p>
                      <a:pPr marL="0" marR="0" lvl="0" indent="0" algn="l" rtl="0">
                        <a:lnSpc>
                          <a:spcPct val="107000"/>
                        </a:lnSpc>
                        <a:spcBef>
                          <a:spcPts val="0"/>
                        </a:spcBef>
                        <a:spcAft>
                          <a:spcPts val="0"/>
                        </a:spcAft>
                        <a:buSzPct val="25000"/>
                        <a:buNone/>
                      </a:pPr>
                      <a:r>
                        <a:rPr lang="en-US" sz="1400" dirty="0">
                          <a:latin typeface="Calibri" panose="020F0502020204030204" pitchFamily="34" charset="0"/>
                        </a:rPr>
                        <a:t>some but not all seasonal variability</a:t>
                      </a:r>
                    </a:p>
                  </a:txBody>
                  <a:tcPr marL="68575" marR="68575" marT="0" marB="0" anchor="ctr">
                    <a:lnL w="12700" cap="flat" cmpd="sng" algn="ctr">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3"/>
                  </a:ext>
                </a:extLst>
              </a:tr>
              <a:tr h="758888">
                <a:tc>
                  <a:txBody>
                    <a:bodyPr/>
                    <a:lstStyle/>
                    <a:p>
                      <a:pPr marL="0" marR="0" lvl="0" indent="0" algn="l" rtl="0">
                        <a:lnSpc>
                          <a:spcPct val="107000"/>
                        </a:lnSpc>
                        <a:spcBef>
                          <a:spcPts val="0"/>
                        </a:spcBef>
                        <a:spcAft>
                          <a:spcPts val="0"/>
                        </a:spcAft>
                        <a:buSzPct val="25000"/>
                        <a:buNone/>
                      </a:pPr>
                      <a:r>
                        <a:rPr lang="en-US" sz="1400" b="0" dirty="0">
                          <a:solidFill>
                            <a:schemeClr val="dk1"/>
                          </a:solidFill>
                          <a:latin typeface="Calibri" panose="020F0502020204030204" pitchFamily="34" charset="0"/>
                          <a:ea typeface="Times New Roman"/>
                          <a:cs typeface="Times New Roman"/>
                          <a:sym typeface="Times New Roman"/>
                        </a:rPr>
                        <a:t>ABI-MESO_DSR11</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l" rtl="0">
                        <a:lnSpc>
                          <a:spcPct val="107000"/>
                        </a:lnSpc>
                        <a:spcBef>
                          <a:spcPts val="0"/>
                        </a:spcBef>
                        <a:spcAft>
                          <a:spcPts val="0"/>
                        </a:spcAft>
                        <a:buSzPct val="25000"/>
                        <a:buNone/>
                      </a:pPr>
                      <a:r>
                        <a:rPr lang="en-US" sz="1400" dirty="0">
                          <a:latin typeface="Calibri" panose="020F0502020204030204" pitchFamily="34" charset="0"/>
                        </a:rPr>
                        <a:t>Assess precision and accuracy of MESO product for an extended period that includes</a:t>
                      </a:r>
                    </a:p>
                    <a:p>
                      <a:pPr marL="0" marR="0" lvl="0" indent="0" algn="l" rtl="0">
                        <a:lnSpc>
                          <a:spcPct val="107000"/>
                        </a:lnSpc>
                        <a:spcBef>
                          <a:spcPts val="0"/>
                        </a:spcBef>
                        <a:spcAft>
                          <a:spcPts val="0"/>
                        </a:spcAft>
                        <a:buSzPct val="25000"/>
                        <a:buNone/>
                      </a:pPr>
                      <a:r>
                        <a:rPr lang="en-US" sz="1400" dirty="0">
                          <a:latin typeface="Calibri" panose="020F0502020204030204" pitchFamily="34" charset="0"/>
                        </a:rPr>
                        <a:t>some but not all seasonal variability</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2"/>
                  </a:ext>
                </a:extLst>
              </a:tr>
            </a:tbl>
          </a:graphicData>
        </a:graphic>
      </p:graphicFrame>
      <p:sp>
        <p:nvSpPr>
          <p:cNvPr id="634" name="Shape 634"/>
          <p:cNvSpPr txBox="1"/>
          <p:nvPr/>
        </p:nvSpPr>
        <p:spPr>
          <a:xfrm>
            <a:off x="880948" y="4325050"/>
            <a:ext cx="7382100" cy="2031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sz="1800" dirty="0">
              <a:solidFill>
                <a:schemeClr val="lt1"/>
              </a:solidFill>
              <a:latin typeface="Calibri"/>
              <a:ea typeface="Calibri"/>
              <a:cs typeface="Calibri"/>
              <a:sym typeface="Calibri"/>
            </a:endParaRPr>
          </a:p>
        </p:txBody>
      </p:sp>
      <p:sp>
        <p:nvSpPr>
          <p:cNvPr id="635" name="Shape 635"/>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pPr marL="0" marR="0" lvl="0" indent="0" algn="r" rtl="0">
                <a:spcBef>
                  <a:spcPts val="0"/>
                </a:spcBef>
                <a:buSzPct val="25000"/>
                <a:buNone/>
              </a:pPr>
              <a:t>28</a:t>
            </a:fld>
            <a:endParaRPr lang="en-US" sz="12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0530166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lt1"/>
                </a:solidFill>
              </a:rPr>
              <a:t>Application of PLPT Analysis </a:t>
            </a:r>
            <a:br>
              <a:rPr lang="en-US" dirty="0">
                <a:solidFill>
                  <a:schemeClr val="lt1"/>
                </a:solidFill>
              </a:rPr>
            </a:br>
            <a:r>
              <a:rPr lang="en-US" dirty="0">
                <a:solidFill>
                  <a:schemeClr val="lt1"/>
                </a:solidFill>
              </a:rPr>
              <a:t>Tests to Domains</a:t>
            </a:r>
            <a:endParaRPr lang="en-US" dirty="0"/>
          </a:p>
        </p:txBody>
      </p:sp>
      <p:sp>
        <p:nvSpPr>
          <p:cNvPr id="3" name="Text Placeholder 2"/>
          <p:cNvSpPr>
            <a:spLocks noGrp="1"/>
          </p:cNvSpPr>
          <p:nvPr>
            <p:ph type="body" idx="1"/>
          </p:nvPr>
        </p:nvSpPr>
        <p:spPr/>
        <p:txBody>
          <a:bodyPr>
            <a:normAutofit fontScale="92500" lnSpcReduction="10000"/>
          </a:bodyPr>
          <a:lstStyle/>
          <a:p>
            <a:endParaRPr lang="en-US" dirty="0"/>
          </a:p>
          <a:p>
            <a:endParaRPr lang="en-US" dirty="0"/>
          </a:p>
          <a:p>
            <a:endParaRPr lang="en-US" dirty="0"/>
          </a:p>
          <a:p>
            <a:endParaRPr lang="en-US" dirty="0"/>
          </a:p>
          <a:p>
            <a:endParaRPr lang="en-US" dirty="0"/>
          </a:p>
          <a:p>
            <a:endParaRPr lang="en-US" dirty="0"/>
          </a:p>
          <a:p>
            <a:endParaRPr lang="en-US" dirty="0"/>
          </a:p>
          <a:p>
            <a:pPr marL="25400" indent="0">
              <a:buNone/>
            </a:pPr>
            <a:r>
              <a:rPr lang="en-US" sz="1700" dirty="0"/>
              <a:t>CERES: </a:t>
            </a:r>
            <a:r>
              <a:rPr lang="en-US" sz="1700" dirty="0">
                <a:solidFill>
                  <a:schemeClr val="bg1"/>
                </a:solidFill>
                <a:latin typeface="Calibri" panose="020F0502020204030204" pitchFamily="34" charset="0"/>
              </a:rPr>
              <a:t>Clouds and the Earth Radiant Energy System</a:t>
            </a:r>
          </a:p>
          <a:p>
            <a:pPr marL="25400" indent="0">
              <a:spcBef>
                <a:spcPts val="0"/>
              </a:spcBef>
              <a:buNone/>
            </a:pPr>
            <a:r>
              <a:rPr lang="en-US" sz="1700" dirty="0">
                <a:solidFill>
                  <a:schemeClr val="bg1"/>
                </a:solidFill>
              </a:rPr>
              <a:t>GSIP: Geostationary Surface and Insolation Product</a:t>
            </a:r>
          </a:p>
          <a:p>
            <a:pPr marL="25400" indent="0">
              <a:spcBef>
                <a:spcPts val="0"/>
              </a:spcBef>
              <a:buNone/>
            </a:pPr>
            <a:r>
              <a:rPr lang="en-US" sz="1700" dirty="0">
                <a:solidFill>
                  <a:schemeClr val="bg1"/>
                </a:solidFill>
              </a:rPr>
              <a:t>SURFRAD: Surface Radiation Budget Network (US)</a:t>
            </a:r>
          </a:p>
          <a:p>
            <a:pPr marL="25400" indent="0">
              <a:spcBef>
                <a:spcPts val="0"/>
              </a:spcBef>
              <a:buNone/>
            </a:pPr>
            <a:r>
              <a:rPr lang="en-US" sz="1700" dirty="0">
                <a:solidFill>
                  <a:schemeClr val="bg1"/>
                </a:solidFill>
              </a:rPr>
              <a:t>SOLRAD: Solar radiation network (US)</a:t>
            </a:r>
            <a:endParaRPr lang="en-US" sz="20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29</a:t>
            </a:fld>
            <a:endParaRPr lang="en-US"/>
          </a:p>
        </p:txBody>
      </p:sp>
      <p:graphicFrame>
        <p:nvGraphicFramePr>
          <p:cNvPr id="5" name="Shape 124"/>
          <p:cNvGraphicFramePr/>
          <p:nvPr>
            <p:extLst>
              <p:ext uri="{D42A27DB-BD31-4B8C-83A1-F6EECF244321}">
                <p14:modId xmlns:p14="http://schemas.microsoft.com/office/powerpoint/2010/main" val="3543528751"/>
              </p:ext>
            </p:extLst>
          </p:nvPr>
        </p:nvGraphicFramePr>
        <p:xfrm>
          <a:off x="316524" y="1716116"/>
          <a:ext cx="8510952" cy="2903355"/>
        </p:xfrm>
        <a:graphic>
          <a:graphicData uri="http://schemas.openxmlformats.org/drawingml/2006/table">
            <a:tbl>
              <a:tblPr>
                <a:noFill/>
              </a:tblPr>
              <a:tblGrid>
                <a:gridCol w="601812">
                  <a:extLst>
                    <a:ext uri="{9D8B030D-6E8A-4147-A177-3AD203B41FA5}">
                      <a16:colId xmlns:a16="http://schemas.microsoft.com/office/drawing/2014/main" val="20000"/>
                    </a:ext>
                  </a:extLst>
                </a:gridCol>
                <a:gridCol w="4701707">
                  <a:extLst>
                    <a:ext uri="{9D8B030D-6E8A-4147-A177-3AD203B41FA5}">
                      <a16:colId xmlns:a16="http://schemas.microsoft.com/office/drawing/2014/main" val="20001"/>
                    </a:ext>
                  </a:extLst>
                </a:gridCol>
                <a:gridCol w="1120122">
                  <a:extLst>
                    <a:ext uri="{9D8B030D-6E8A-4147-A177-3AD203B41FA5}">
                      <a16:colId xmlns:a16="http://schemas.microsoft.com/office/drawing/2014/main" val="20002"/>
                    </a:ext>
                  </a:extLst>
                </a:gridCol>
                <a:gridCol w="1046375">
                  <a:extLst>
                    <a:ext uri="{9D8B030D-6E8A-4147-A177-3AD203B41FA5}">
                      <a16:colId xmlns:a16="http://schemas.microsoft.com/office/drawing/2014/main" val="20003"/>
                    </a:ext>
                  </a:extLst>
                </a:gridCol>
                <a:gridCol w="1040936">
                  <a:extLst>
                    <a:ext uri="{9D8B030D-6E8A-4147-A177-3AD203B41FA5}">
                      <a16:colId xmlns:a16="http://schemas.microsoft.com/office/drawing/2014/main" val="20004"/>
                    </a:ext>
                  </a:extLst>
                </a:gridCol>
              </a:tblGrid>
              <a:tr h="471689">
                <a:tc gridSpan="2">
                  <a:txBody>
                    <a:bodyPr/>
                    <a:lstStyle/>
                    <a:p>
                      <a:pPr marL="0" marR="0" lvl="0" indent="0" algn="ctr" rtl="0">
                        <a:lnSpc>
                          <a:spcPct val="100000"/>
                        </a:lnSpc>
                        <a:spcBef>
                          <a:spcPts val="0"/>
                        </a:spcBef>
                        <a:spcAft>
                          <a:spcPts val="0"/>
                        </a:spcAft>
                        <a:buClr>
                          <a:srgbClr val="FFFFFF"/>
                        </a:buClr>
                        <a:buSzPct val="25000"/>
                        <a:buFont typeface="Arial"/>
                        <a:buNone/>
                      </a:pPr>
                      <a:r>
                        <a:rPr lang="en-US" sz="1800" i="1" u="none" strike="noStrike" cap="none" dirty="0">
                          <a:solidFill>
                            <a:srgbClr val="FFFFFF"/>
                          </a:solidFill>
                          <a:latin typeface="Calibri" panose="020F0502020204030204" pitchFamily="34" charset="0"/>
                        </a:rPr>
                        <a:t>Analysis Method</a:t>
                      </a:r>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hMerge="1">
                  <a:txBody>
                    <a:bodyPr/>
                    <a:lstStyle/>
                    <a:p>
                      <a:endParaRPr lang="en-US"/>
                    </a:p>
                  </a:txBody>
                  <a:tcPr/>
                </a:tc>
                <a:tc>
                  <a:txBody>
                    <a:bodyPr/>
                    <a:lstStyle/>
                    <a:p>
                      <a:pPr marL="0" marR="0" lvl="0" indent="0" algn="ctr" rtl="0">
                        <a:lnSpc>
                          <a:spcPct val="100000"/>
                        </a:lnSpc>
                        <a:spcBef>
                          <a:spcPts val="0"/>
                        </a:spcBef>
                        <a:spcAft>
                          <a:spcPts val="0"/>
                        </a:spcAft>
                        <a:buClr>
                          <a:srgbClr val="FFFFFF"/>
                        </a:buClr>
                        <a:buSzPct val="25000"/>
                        <a:buFont typeface="Arial"/>
                        <a:buNone/>
                      </a:pPr>
                      <a:r>
                        <a:rPr lang="en-US" sz="1800" i="1" u="none" strike="noStrike" cap="none" dirty="0">
                          <a:solidFill>
                            <a:srgbClr val="FFFFFF"/>
                          </a:solidFill>
                          <a:latin typeface="Calibri" panose="020F0502020204030204" pitchFamily="34" charset="0"/>
                        </a:rPr>
                        <a:t>FD</a:t>
                      </a:r>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FFFFFF"/>
                        </a:buClr>
                        <a:buSzPct val="25000"/>
                        <a:buFont typeface="Arial"/>
                        <a:buNone/>
                      </a:pPr>
                      <a:r>
                        <a:rPr lang="en-US" sz="1800" i="1" u="none" strike="noStrike" cap="none" dirty="0">
                          <a:solidFill>
                            <a:srgbClr val="FFFFFF"/>
                          </a:solidFill>
                          <a:latin typeface="Calibri" panose="020F0502020204030204" pitchFamily="34" charset="0"/>
                        </a:rPr>
                        <a:t>CONUS</a:t>
                      </a:r>
                    </a:p>
                  </a:txBody>
                  <a:tcPr marL="91425" marR="91425" marT="91425" marB="91425">
                    <a:lnL w="76200" cap="flat" cmpd="sng">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FFFFFF"/>
                        </a:buClr>
                        <a:buSzPct val="25000"/>
                        <a:buFont typeface="Arial"/>
                        <a:buNone/>
                      </a:pPr>
                      <a:r>
                        <a:rPr lang="en-US" sz="1800" i="1" u="none" strike="noStrike" cap="none" dirty="0">
                          <a:solidFill>
                            <a:srgbClr val="FFFFFF"/>
                          </a:solidFill>
                          <a:latin typeface="Calibri" panose="020F0502020204030204" pitchFamily="34" charset="0"/>
                        </a:rPr>
                        <a:t>MESO</a:t>
                      </a:r>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0000"/>
                  </a:ext>
                </a:extLst>
              </a:tr>
              <a:tr h="821402">
                <a:tc>
                  <a:txBody>
                    <a:bodyPr/>
                    <a:lstStyle/>
                    <a:p>
                      <a:pPr marL="0" marR="0" lvl="0" indent="0" algn="ctr" rtl="0">
                        <a:lnSpc>
                          <a:spcPct val="100000"/>
                        </a:lnSpc>
                        <a:spcBef>
                          <a:spcPts val="0"/>
                        </a:spcBef>
                        <a:spcAft>
                          <a:spcPts val="0"/>
                        </a:spcAft>
                        <a:buClr>
                          <a:srgbClr val="FFFFFF"/>
                        </a:buClr>
                        <a:buSzPct val="25000"/>
                        <a:buFont typeface="Arial"/>
                        <a:buNone/>
                      </a:pPr>
                      <a:r>
                        <a:rPr lang="en-US" sz="1800" u="none" strike="noStrike" cap="none" dirty="0">
                          <a:solidFill>
                            <a:srgbClr val="FFFFFF"/>
                          </a:solidFill>
                        </a:rPr>
                        <a:t>Visual</a:t>
                      </a:r>
                    </a:p>
                  </a:txBody>
                  <a:tcPr marL="91425" marR="91425" marT="91425" marB="91425" vert="vert270">
                    <a:lnL w="76200" cap="flat" cmpd="sng">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FFFFFF"/>
                        </a:buClr>
                        <a:buSzPct val="25000"/>
                        <a:buFont typeface="Arial"/>
                        <a:buNone/>
                        <a:tabLst/>
                        <a:defRPr/>
                      </a:pPr>
                      <a:r>
                        <a:rPr lang="en-US" sz="1800" u="none" strike="noStrike" cap="none" dirty="0">
                          <a:solidFill>
                            <a:schemeClr val="bg1"/>
                          </a:solidFill>
                          <a:latin typeface="Calibri" panose="020F0502020204030204" pitchFamily="34" charset="0"/>
                        </a:rPr>
                        <a:t>Comparison</a:t>
                      </a:r>
                      <a:r>
                        <a:rPr lang="en-US" sz="1800" u="none" strike="noStrike" cap="none" baseline="0" dirty="0">
                          <a:solidFill>
                            <a:schemeClr val="bg1"/>
                          </a:solidFill>
                          <a:latin typeface="Calibri" panose="020F0502020204030204" pitchFamily="34" charset="0"/>
                        </a:rPr>
                        <a:t> G16 RSR and DSR with GSIP DSR and RSR</a:t>
                      </a:r>
                    </a:p>
                  </a:txBody>
                  <a:tcPr marL="91425" marR="91425" marT="91425" marB="91425">
                    <a:lnL w="76200" cap="flat" cmpd="sng">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dirty="0">
                        <a:latin typeface="Calibri" panose="020F0502020204030204" pitchFamily="34" charset="0"/>
                      </a:endParaRPr>
                    </a:p>
                  </a:txBody>
                  <a:tcPr marL="91425" marR="91425" marT="91425" marB="91425">
                    <a:lnL w="76200" cap="flat" cmpd="sng">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solidFill>
                      <a:srgbClr val="00B050"/>
                    </a:solidFill>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dirty="0">
                        <a:latin typeface="Calibri" panose="020F0502020204030204" pitchFamily="34" charset="0"/>
                      </a:endParaRPr>
                    </a:p>
                  </a:txBody>
                  <a:tcPr marL="91425" marR="91425" marT="91425" marB="91425">
                    <a:lnL w="76200" cap="flat" cmpd="sng">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dirty="0">
                        <a:latin typeface="Calibri" panose="020F0502020204030204" pitchFamily="34" charset="0"/>
                      </a:endParaRPr>
                    </a:p>
                  </a:txBody>
                  <a:tcPr marL="91425" marR="91425" marT="91425" marB="91425">
                    <a:lnL w="76200" cap="flat" cmpd="sng">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0001"/>
                  </a:ext>
                </a:extLst>
              </a:tr>
              <a:tr h="772792">
                <a:tc rowSpan="2">
                  <a:txBody>
                    <a:bodyPr/>
                    <a:lstStyle/>
                    <a:p>
                      <a:pPr marL="0" marR="0" lvl="0" indent="0" algn="ctr" rtl="0">
                        <a:lnSpc>
                          <a:spcPct val="100000"/>
                        </a:lnSpc>
                        <a:spcBef>
                          <a:spcPts val="0"/>
                        </a:spcBef>
                        <a:spcAft>
                          <a:spcPts val="0"/>
                        </a:spcAft>
                        <a:buClr>
                          <a:srgbClr val="FFFFFF"/>
                        </a:buClr>
                        <a:buSzPct val="25000"/>
                        <a:buFont typeface="Arial"/>
                        <a:buNone/>
                      </a:pPr>
                      <a:r>
                        <a:rPr lang="en-US" sz="1800" u="none" strike="noStrike" cap="none" dirty="0">
                          <a:solidFill>
                            <a:srgbClr val="FFFFFF"/>
                          </a:solidFill>
                        </a:rPr>
                        <a:t>Quantitative</a:t>
                      </a:r>
                    </a:p>
                  </a:txBody>
                  <a:tcPr marL="91425" marR="91425" marT="91425" marB="91425" vert="vert270">
                    <a:lnL w="76200" cap="flat" cmpd="sng">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FFFFFF"/>
                        </a:buClr>
                        <a:buSzPct val="25000"/>
                        <a:buFont typeface="Arial"/>
                        <a:buNone/>
                        <a:tabLst/>
                        <a:defRPr/>
                      </a:pPr>
                      <a:r>
                        <a:rPr lang="en-US" sz="1800" u="none" strike="noStrike" cap="none" dirty="0">
                          <a:solidFill>
                            <a:schemeClr val="bg1"/>
                          </a:solidFill>
                          <a:latin typeface="Calibri" panose="020F0502020204030204" pitchFamily="34" charset="0"/>
                        </a:rPr>
                        <a:t>Comparison of G16 RSR with CERES RSR</a:t>
                      </a:r>
                    </a:p>
                  </a:txBody>
                  <a:tcPr marL="91425" marR="91425" marT="91425" marB="91425" anchor="ctr">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dirty="0">
                        <a:latin typeface="Calibri" panose="020F0502020204030204" pitchFamily="34" charset="0"/>
                      </a:endParaRPr>
                    </a:p>
                  </a:txBody>
                  <a:tcPr marL="91425" marR="91425" marT="91425" marB="91425">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solidFill>
                      <a:srgbClr val="00B050"/>
                    </a:solidFill>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dirty="0">
                        <a:latin typeface="Calibri" panose="020F0502020204030204" pitchFamily="34" charset="0"/>
                      </a:endParaRPr>
                    </a:p>
                    <a:p>
                      <a:pPr marL="0" marR="0" lvl="0" indent="0" algn="l" rtl="0">
                        <a:lnSpc>
                          <a:spcPct val="100000"/>
                        </a:lnSpc>
                        <a:spcBef>
                          <a:spcPts val="0"/>
                        </a:spcBef>
                        <a:spcAft>
                          <a:spcPts val="0"/>
                        </a:spcAft>
                        <a:buClr>
                          <a:srgbClr val="000000"/>
                        </a:buClr>
                        <a:buSzPct val="25000"/>
                        <a:buFont typeface="Arial"/>
                        <a:buNone/>
                      </a:pPr>
                      <a:endParaRPr sz="1800" u="none" strike="noStrike" cap="none" dirty="0">
                        <a:latin typeface="Calibri" panose="020F0502020204030204" pitchFamily="34" charset="0"/>
                      </a:endParaRPr>
                    </a:p>
                  </a:txBody>
                  <a:tcPr marL="91425" marR="91425" marT="91425" marB="91425">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solidFill>
                      <a:srgbClr val="00B050"/>
                    </a:solidFill>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dirty="0">
                        <a:latin typeface="Calibri" panose="020F0502020204030204" pitchFamily="34" charset="0"/>
                      </a:endParaRPr>
                    </a:p>
                  </a:txBody>
                  <a:tcPr marL="91425" marR="91425" marT="91425" marB="91425">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0003"/>
                  </a:ext>
                </a:extLst>
              </a:tr>
              <a:tr h="837472">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
                          <a:srgbClr val="FFFFFF"/>
                        </a:buClr>
                        <a:buSzPct val="25000"/>
                        <a:buFont typeface="Arial"/>
                        <a:buNone/>
                        <a:tabLst/>
                        <a:defRPr/>
                      </a:pPr>
                      <a:r>
                        <a:rPr lang="en-US" sz="1800" u="none" strike="noStrike" cap="none" dirty="0">
                          <a:solidFill>
                            <a:srgbClr val="FFFFFF"/>
                          </a:solidFill>
                          <a:latin typeface="Calibri" panose="020F0502020204030204" pitchFamily="34" charset="0"/>
                        </a:rPr>
                        <a:t>Comparison of G16 DSR with ground measurements (SURFRAD and SOLRAD)</a:t>
                      </a:r>
                    </a:p>
                  </a:txBody>
                  <a:tcPr marL="91425" marR="91425" marT="91425" marB="91425">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a:latin typeface="Calibri" panose="020F0502020204030204" pitchFamily="34" charset="0"/>
                      </a:endParaRPr>
                    </a:p>
                  </a:txBody>
                  <a:tcPr marL="91425" marR="91425" marT="91425" marB="91425">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0B050"/>
                    </a:solidFill>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dirty="0">
                        <a:latin typeface="Calibri" panose="020F0502020204030204" pitchFamily="34" charset="0"/>
                      </a:endParaRPr>
                    </a:p>
                  </a:txBody>
                  <a:tcPr marL="91425" marR="91425" marT="91425" marB="91425">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0B050"/>
                    </a:solidFill>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dirty="0">
                        <a:latin typeface="Calibri" panose="020F0502020204030204" pitchFamily="34" charset="0"/>
                      </a:endParaRPr>
                    </a:p>
                  </a:txBody>
                  <a:tcPr marL="91425" marR="91425" marT="91425" marB="91425">
                    <a:lnL w="76200" cap="flat" cmpd="sng" algn="ctr">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0B050"/>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825204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 Overview: RSR</a:t>
            </a:r>
          </a:p>
        </p:txBody>
      </p:sp>
      <p:sp>
        <p:nvSpPr>
          <p:cNvPr id="3" name="Text Placeholder 2"/>
          <p:cNvSpPr>
            <a:spLocks noGrp="1"/>
          </p:cNvSpPr>
          <p:nvPr>
            <p:ph type="body" idx="1"/>
          </p:nvPr>
        </p:nvSpPr>
        <p:spPr/>
        <p:txBody>
          <a:bodyPr/>
          <a:lstStyle/>
          <a:p>
            <a:pPr>
              <a:spcBef>
                <a:spcPts val="0"/>
              </a:spcBef>
            </a:pPr>
            <a:r>
              <a:rPr lang="en-US" sz="2800" dirty="0"/>
              <a:t>Reflected Shortwave Radiation: Top-Of-Atmosphere</a:t>
            </a:r>
            <a:endParaRPr lang="en-US" sz="2000" dirty="0"/>
          </a:p>
          <a:p>
            <a:pPr marL="854075" lvl="1" indent="-219075">
              <a:spcBef>
                <a:spcPts val="0"/>
              </a:spcBef>
            </a:pPr>
            <a:r>
              <a:rPr lang="en-US" sz="2000" dirty="0"/>
              <a:t>instantaneous SW (0.2-4.0 µm) flux emerging at the Earth’s TOA, </a:t>
            </a:r>
          </a:p>
          <a:p>
            <a:pPr marL="854075" lvl="1" indent="-219075">
              <a:spcBef>
                <a:spcPts val="0"/>
              </a:spcBef>
            </a:pPr>
            <a:r>
              <a:rPr lang="en-US" sz="2000" dirty="0"/>
              <a:t>produced on a global latitude/longitude grid at </a:t>
            </a:r>
          </a:p>
          <a:p>
            <a:pPr marL="1254125" lvl="2" indent="-219075">
              <a:spcBef>
                <a:spcPts val="0"/>
              </a:spcBef>
            </a:pPr>
            <a:r>
              <a:rPr lang="en-US" sz="1600" dirty="0"/>
              <a:t>0.25 degree (25 km) resolution for Full Disk and </a:t>
            </a:r>
          </a:p>
          <a:p>
            <a:pPr marL="1254125" lvl="2" indent="-219075">
              <a:spcBef>
                <a:spcPts val="0"/>
              </a:spcBef>
            </a:pPr>
            <a:r>
              <a:rPr lang="en-US" sz="1600" dirty="0"/>
              <a:t>0.25 degree (25 km) resolution for CONUS.</a:t>
            </a:r>
          </a:p>
          <a:p>
            <a:pPr marL="796925" lvl="1" indent="-219075">
              <a:spcBef>
                <a:spcPts val="0"/>
              </a:spcBef>
            </a:pPr>
            <a:r>
              <a:rPr lang="en-US" sz="2000" dirty="0"/>
              <a:t>produced once per hour.</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ct val="25000"/>
                <a:buFont typeface="Calibri"/>
                <a:buNone/>
                <a:tabLst/>
                <a:defRPr/>
              </a:pPr>
              <a:t>3</a:t>
            </a:fld>
            <a:endParaRPr kumimoji="0" lang="en-US" sz="12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aphicFrame>
        <p:nvGraphicFramePr>
          <p:cNvPr id="5" name="Table 4"/>
          <p:cNvGraphicFramePr>
            <a:graphicFrameLocks noGrp="1"/>
          </p:cNvGraphicFramePr>
          <p:nvPr>
            <p:extLst/>
          </p:nvPr>
        </p:nvGraphicFramePr>
        <p:xfrm>
          <a:off x="320040" y="3749040"/>
          <a:ext cx="8461717" cy="2426364"/>
        </p:xfrm>
        <a:graphic>
          <a:graphicData uri="http://schemas.openxmlformats.org/drawingml/2006/table">
            <a:tbl>
              <a:tblPr/>
              <a:tblGrid>
                <a:gridCol w="1055078">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2011680">
                  <a:extLst>
                    <a:ext uri="{9D8B030D-6E8A-4147-A177-3AD203B41FA5}">
                      <a16:colId xmlns:a16="http://schemas.microsoft.com/office/drawing/2014/main" val="20002"/>
                    </a:ext>
                  </a:extLst>
                </a:gridCol>
                <a:gridCol w="2011680">
                  <a:extLst>
                    <a:ext uri="{9D8B030D-6E8A-4147-A177-3AD203B41FA5}">
                      <a16:colId xmlns:a16="http://schemas.microsoft.com/office/drawing/2014/main" val="20003"/>
                    </a:ext>
                  </a:extLst>
                </a:gridCol>
                <a:gridCol w="1188720">
                  <a:extLst>
                    <a:ext uri="{9D8B030D-6E8A-4147-A177-3AD203B41FA5}">
                      <a16:colId xmlns:a16="http://schemas.microsoft.com/office/drawing/2014/main" val="20004"/>
                    </a:ext>
                  </a:extLst>
                </a:gridCol>
                <a:gridCol w="1280159">
                  <a:extLst>
                    <a:ext uri="{9D8B030D-6E8A-4147-A177-3AD203B41FA5}">
                      <a16:colId xmlns:a16="http://schemas.microsoft.com/office/drawing/2014/main" val="20005"/>
                    </a:ext>
                  </a:extLst>
                </a:gridCol>
              </a:tblGrid>
              <a:tr h="212735">
                <a:tc>
                  <a:txBody>
                    <a:bodyPr/>
                    <a:lstStyle/>
                    <a:p>
                      <a:pPr marL="0" marR="0" algn="ctr">
                        <a:spcBef>
                          <a:spcPts val="0"/>
                        </a:spcBef>
                        <a:spcAft>
                          <a:spcPts val="0"/>
                        </a:spcAft>
                      </a:pPr>
                      <a:endParaRPr lang="en-US" sz="1500" dirty="0">
                        <a:latin typeface="Calibri" panose="020F0502020204030204" pitchFamily="34" charset="0"/>
                        <a:ea typeface="Calibri"/>
                        <a:cs typeface="Calibri" panose="020F0502020204030204" pitchFamily="34" charset="0"/>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gridSpan="4">
                  <a:txBody>
                    <a:bodyPr/>
                    <a:lstStyle/>
                    <a:p>
                      <a:pPr marL="0" marR="0" algn="ctr">
                        <a:spcBef>
                          <a:spcPts val="0"/>
                        </a:spcBef>
                        <a:spcAft>
                          <a:spcPts val="0"/>
                        </a:spcAft>
                      </a:pPr>
                      <a:r>
                        <a:rPr lang="en-US" sz="1500" b="1" dirty="0">
                          <a:latin typeface="Calibri" panose="020F0502020204030204" pitchFamily="34" charset="0"/>
                          <a:ea typeface="Times New Roman"/>
                          <a:cs typeface="Calibri" panose="020F0502020204030204" pitchFamily="34" charset="0"/>
                        </a:rPr>
                        <a:t>Measurement</a:t>
                      </a:r>
                      <a:endParaRPr lang="en-US" sz="1500" dirty="0">
                        <a:latin typeface="Calibri" panose="020F0502020204030204" pitchFamily="34" charset="0"/>
                        <a:ea typeface="Calibri"/>
                        <a:cs typeface="Calibri" panose="020F0502020204030204" pitchFamily="34" charset="0"/>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spcBef>
                          <a:spcPts val="0"/>
                        </a:spcBef>
                        <a:spcAft>
                          <a:spcPts val="0"/>
                        </a:spcAft>
                      </a:pPr>
                      <a:r>
                        <a:rPr lang="en-US" sz="1500" b="1">
                          <a:latin typeface="Calibri" panose="020F0502020204030204" pitchFamily="34" charset="0"/>
                          <a:ea typeface="Times New Roman"/>
                          <a:cs typeface="Calibri" panose="020F0502020204030204" pitchFamily="34" charset="0"/>
                        </a:rPr>
                        <a:t>Mapping</a:t>
                      </a:r>
                      <a:endParaRPr lang="en-US" sz="1500">
                        <a:latin typeface="Calibri" panose="020F0502020204030204" pitchFamily="34" charset="0"/>
                        <a:ea typeface="Calibri"/>
                        <a:cs typeface="Calibri" panose="020F0502020204030204" pitchFamily="34" charset="0"/>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386792">
                <a:tc>
                  <a:txBody>
                    <a:bodyPr/>
                    <a:lstStyle/>
                    <a:p>
                      <a:pPr marL="0" marR="0" algn="ctr">
                        <a:spcBef>
                          <a:spcPts val="0"/>
                        </a:spcBef>
                        <a:spcAft>
                          <a:spcPts val="0"/>
                        </a:spcAft>
                      </a:pPr>
                      <a:r>
                        <a:rPr lang="en-US" sz="1500" b="1" dirty="0">
                          <a:latin typeface="Calibri" panose="020F0502020204030204" pitchFamily="34" charset="0"/>
                          <a:ea typeface="Times New Roman"/>
                          <a:cs typeface="Calibri" panose="020F0502020204030204" pitchFamily="34" charset="0"/>
                        </a:rPr>
                        <a:t>Region</a:t>
                      </a:r>
                      <a:endParaRPr lang="en-US" sz="1500" dirty="0">
                        <a:latin typeface="Calibri" panose="020F0502020204030204" pitchFamily="34" charset="0"/>
                        <a:ea typeface="Calibri"/>
                        <a:cs typeface="Calibri" panose="020F0502020204030204" pitchFamily="34" charset="0"/>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500" b="1" dirty="0">
                          <a:latin typeface="Calibri" panose="020F0502020204030204" pitchFamily="34" charset="0"/>
                          <a:ea typeface="Times New Roman"/>
                          <a:cs typeface="Calibri" panose="020F0502020204030204" pitchFamily="34" charset="0"/>
                        </a:rPr>
                        <a:t>Range</a:t>
                      </a:r>
                      <a:endParaRPr lang="en-US" sz="1500" dirty="0">
                        <a:latin typeface="Calibri" panose="020F0502020204030204" pitchFamily="34" charset="0"/>
                        <a:ea typeface="Calibri"/>
                        <a:cs typeface="Calibri" panose="020F0502020204030204" pitchFamily="34" charset="0"/>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500" b="1" dirty="0">
                          <a:latin typeface="Calibri" panose="020F0502020204030204" pitchFamily="34" charset="0"/>
                          <a:ea typeface="Times New Roman"/>
                          <a:cs typeface="Calibri" panose="020F0502020204030204" pitchFamily="34" charset="0"/>
                        </a:rPr>
                        <a:t>Accuracy</a:t>
                      </a:r>
                      <a:endParaRPr lang="en-US" sz="1500" dirty="0">
                        <a:latin typeface="Calibri" panose="020F0502020204030204" pitchFamily="34" charset="0"/>
                        <a:ea typeface="Calibri"/>
                        <a:cs typeface="Calibri" panose="020F0502020204030204" pitchFamily="34" charset="0"/>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500" b="1" dirty="0">
                          <a:latin typeface="Calibri" panose="020F0502020204030204" pitchFamily="34" charset="0"/>
                          <a:ea typeface="Times New Roman"/>
                          <a:cs typeface="Calibri" panose="020F0502020204030204" pitchFamily="34" charset="0"/>
                        </a:rPr>
                        <a:t>Precision</a:t>
                      </a:r>
                      <a:endParaRPr lang="en-US" sz="1500" dirty="0">
                        <a:latin typeface="Calibri" panose="020F0502020204030204" pitchFamily="34" charset="0"/>
                        <a:ea typeface="Calibri"/>
                        <a:cs typeface="Calibri" panose="020F0502020204030204" pitchFamily="34" charset="0"/>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500" b="1" dirty="0">
                          <a:latin typeface="Calibri" panose="020F0502020204030204" pitchFamily="34" charset="0"/>
                          <a:ea typeface="Times New Roman"/>
                          <a:cs typeface="Calibri" panose="020F0502020204030204" pitchFamily="34" charset="0"/>
                        </a:rPr>
                        <a:t>Performance Conditions</a:t>
                      </a:r>
                      <a:endParaRPr lang="en-US" sz="1500" dirty="0">
                        <a:latin typeface="Calibri" panose="020F0502020204030204" pitchFamily="34" charset="0"/>
                        <a:ea typeface="Calibri"/>
                        <a:cs typeface="Calibri" panose="020F0502020204030204" pitchFamily="34" charset="0"/>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500" b="1" dirty="0">
                          <a:latin typeface="Calibri" panose="020F0502020204030204" pitchFamily="34" charset="0"/>
                          <a:ea typeface="Times New Roman"/>
                          <a:cs typeface="Calibri" panose="020F0502020204030204" pitchFamily="34" charset="0"/>
                        </a:rPr>
                        <a:t>Accuracy</a:t>
                      </a:r>
                      <a:endParaRPr lang="en-US" sz="1500" dirty="0">
                        <a:latin typeface="Calibri" panose="020F0502020204030204" pitchFamily="34" charset="0"/>
                        <a:ea typeface="Calibri"/>
                        <a:cs typeface="Calibri" panose="020F0502020204030204" pitchFamily="34" charset="0"/>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1"/>
                  </a:ext>
                </a:extLst>
              </a:tr>
              <a:tr h="1740564">
                <a:tc>
                  <a:txBody>
                    <a:bodyPr/>
                    <a:lstStyle/>
                    <a:p>
                      <a:pPr marL="0" marR="0" algn="ctr">
                        <a:spcBef>
                          <a:spcPts val="0"/>
                        </a:spcBef>
                        <a:spcAft>
                          <a:spcPts val="0"/>
                        </a:spcAft>
                      </a:pPr>
                      <a:r>
                        <a:rPr lang="en-US" sz="1500" dirty="0">
                          <a:latin typeface="Calibri" panose="020F0502020204030204" pitchFamily="34" charset="0"/>
                          <a:ea typeface="Times New Roman"/>
                          <a:cs typeface="Calibri" panose="020F0502020204030204" pitchFamily="34" charset="0"/>
                        </a:rPr>
                        <a:t>Full Disk    &amp;      CONUS</a:t>
                      </a:r>
                      <a:endParaRPr lang="en-US" sz="1500" dirty="0">
                        <a:latin typeface="Calibri" panose="020F0502020204030204" pitchFamily="34" charset="0"/>
                        <a:ea typeface="Calibri"/>
                        <a:cs typeface="Calibri" panose="020F0502020204030204" pitchFamily="34"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500" dirty="0">
                          <a:latin typeface="Calibri" panose="020F0502020204030204" pitchFamily="34" charset="0"/>
                          <a:ea typeface="Times New Roman"/>
                          <a:cs typeface="Calibri" panose="020F0502020204030204" pitchFamily="34" charset="0"/>
                        </a:rPr>
                        <a:t>0 to 1300 W/m</a:t>
                      </a:r>
                      <a:r>
                        <a:rPr lang="en-US" sz="1500" baseline="30000" dirty="0">
                          <a:latin typeface="Calibri" panose="020F0502020204030204" pitchFamily="34" charset="0"/>
                          <a:ea typeface="Times New Roman"/>
                          <a:cs typeface="Calibri" panose="020F0502020204030204" pitchFamily="34" charset="0"/>
                        </a:rPr>
                        <a:t>2</a:t>
                      </a:r>
                      <a:endParaRPr lang="en-US" sz="1500" dirty="0">
                        <a:latin typeface="Calibri" panose="020F0502020204030204" pitchFamily="34" charset="0"/>
                        <a:ea typeface="Calibri"/>
                        <a:cs typeface="Calibri" panose="020F0502020204030204" pitchFamily="34"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1200"/>
                        </a:spcAft>
                      </a:pPr>
                      <a:r>
                        <a:rPr lang="en-US" sz="1500" dirty="0">
                          <a:latin typeface="Calibri" panose="020F0502020204030204" pitchFamily="34" charset="0"/>
                          <a:ea typeface="Times New Roman"/>
                          <a:cs typeface="Calibri" panose="020F0502020204030204" pitchFamily="34" charset="0"/>
                        </a:rPr>
                        <a:t>85 W/m</a:t>
                      </a:r>
                      <a:r>
                        <a:rPr lang="en-US" sz="1500" baseline="30000" dirty="0">
                          <a:latin typeface="Calibri" panose="020F0502020204030204" pitchFamily="34" charset="0"/>
                          <a:ea typeface="Times New Roman"/>
                          <a:cs typeface="Calibri" panose="020F0502020204030204" pitchFamily="34" charset="0"/>
                        </a:rPr>
                        <a:t>2 </a:t>
                      </a:r>
                      <a:r>
                        <a:rPr lang="en-US" sz="1500" dirty="0">
                          <a:latin typeface="Calibri" panose="020F0502020204030204" pitchFamily="34" charset="0"/>
                          <a:ea typeface="Times New Roman"/>
                          <a:cs typeface="Calibri" panose="020F0502020204030204" pitchFamily="34" charset="0"/>
                        </a:rPr>
                        <a:t>at high end of range (1000 W/m</a:t>
                      </a:r>
                      <a:r>
                        <a:rPr lang="en-US" sz="1500" baseline="30000" dirty="0">
                          <a:latin typeface="Calibri" panose="020F0502020204030204" pitchFamily="34" charset="0"/>
                          <a:ea typeface="Times New Roman"/>
                          <a:cs typeface="Calibri" panose="020F0502020204030204" pitchFamily="34" charset="0"/>
                        </a:rPr>
                        <a:t>2</a:t>
                      </a:r>
                      <a:r>
                        <a:rPr lang="en-US" sz="1500" dirty="0">
                          <a:latin typeface="Calibri" panose="020F0502020204030204" pitchFamily="34" charset="0"/>
                          <a:ea typeface="Times New Roman"/>
                          <a:cs typeface="Calibri" panose="020F0502020204030204" pitchFamily="34" charset="0"/>
                        </a:rPr>
                        <a:t>)</a:t>
                      </a:r>
                      <a:endParaRPr lang="en-US" sz="1500" dirty="0">
                        <a:latin typeface="Calibri" panose="020F0502020204030204" pitchFamily="34" charset="0"/>
                        <a:ea typeface="Calibri"/>
                        <a:cs typeface="Calibri" panose="020F0502020204030204" pitchFamily="34" charset="0"/>
                      </a:endParaRPr>
                    </a:p>
                    <a:p>
                      <a:pPr marL="0" marR="0" algn="ctr">
                        <a:spcBef>
                          <a:spcPts val="0"/>
                        </a:spcBef>
                        <a:spcAft>
                          <a:spcPts val="1200"/>
                        </a:spcAft>
                      </a:pPr>
                      <a:r>
                        <a:rPr lang="en-US" sz="1500" dirty="0">
                          <a:latin typeface="Calibri" panose="020F0502020204030204" pitchFamily="34" charset="0"/>
                          <a:ea typeface="Times New Roman"/>
                          <a:cs typeface="Calibri" panose="020F0502020204030204" pitchFamily="34" charset="0"/>
                        </a:rPr>
                        <a:t>65 W/m</a:t>
                      </a:r>
                      <a:r>
                        <a:rPr lang="en-US" sz="1500" baseline="30000" dirty="0">
                          <a:latin typeface="Calibri" panose="020F0502020204030204" pitchFamily="34" charset="0"/>
                          <a:ea typeface="Times New Roman"/>
                          <a:cs typeface="Calibri" panose="020F0502020204030204" pitchFamily="34" charset="0"/>
                        </a:rPr>
                        <a:t>2</a:t>
                      </a:r>
                      <a:r>
                        <a:rPr lang="en-US" sz="1500" dirty="0">
                          <a:latin typeface="Calibri" panose="020F0502020204030204" pitchFamily="34" charset="0"/>
                          <a:ea typeface="Times New Roman"/>
                          <a:cs typeface="Calibri" panose="020F0502020204030204" pitchFamily="34" charset="0"/>
                        </a:rPr>
                        <a:t> at middle of range (350 W/m</a:t>
                      </a:r>
                      <a:r>
                        <a:rPr lang="en-US" sz="1500" baseline="30000" dirty="0">
                          <a:latin typeface="Calibri" panose="020F0502020204030204" pitchFamily="34" charset="0"/>
                          <a:ea typeface="Times New Roman"/>
                          <a:cs typeface="Calibri" panose="020F0502020204030204" pitchFamily="34" charset="0"/>
                        </a:rPr>
                        <a:t>2</a:t>
                      </a:r>
                      <a:r>
                        <a:rPr lang="en-US" sz="1500" dirty="0">
                          <a:latin typeface="Calibri" panose="020F0502020204030204" pitchFamily="34" charset="0"/>
                          <a:ea typeface="Times New Roman"/>
                          <a:cs typeface="Calibri" panose="020F0502020204030204" pitchFamily="34" charset="0"/>
                        </a:rPr>
                        <a:t>)</a:t>
                      </a:r>
                      <a:r>
                        <a:rPr lang="en-US" sz="1500" baseline="0" dirty="0">
                          <a:latin typeface="Calibri" panose="020F0502020204030204" pitchFamily="34" charset="0"/>
                          <a:ea typeface="Times New Roman"/>
                          <a:cs typeface="Calibri" panose="020F0502020204030204" pitchFamily="34" charset="0"/>
                        </a:rPr>
                        <a:t> </a:t>
                      </a:r>
                    </a:p>
                    <a:p>
                      <a:pPr marL="0" marR="0" algn="ctr">
                        <a:spcBef>
                          <a:spcPts val="0"/>
                        </a:spcBef>
                        <a:spcAft>
                          <a:spcPts val="1200"/>
                        </a:spcAft>
                      </a:pPr>
                      <a:r>
                        <a:rPr lang="en-US" sz="1500" b="0" i="0" u="none" strike="noStrike" cap="none" dirty="0">
                          <a:solidFill>
                            <a:schemeClr val="tx1"/>
                          </a:solidFill>
                          <a:latin typeface="Calibri" panose="020F0502020204030204" pitchFamily="34" charset="0"/>
                          <a:ea typeface="+mn-ea"/>
                          <a:cs typeface="Calibri" panose="020F0502020204030204" pitchFamily="34" charset="0"/>
                          <a:sym typeface="Arial"/>
                        </a:rPr>
                        <a:t>110 W/m</a:t>
                      </a:r>
                      <a:r>
                        <a:rPr lang="en-US" sz="1500" b="0" i="0" u="none" strike="noStrike" cap="none" baseline="30000" dirty="0">
                          <a:solidFill>
                            <a:schemeClr val="tx1"/>
                          </a:solidFill>
                          <a:latin typeface="Calibri" panose="020F0502020204030204" pitchFamily="34" charset="0"/>
                          <a:ea typeface="+mn-ea"/>
                          <a:cs typeface="Calibri" panose="020F0502020204030204" pitchFamily="34" charset="0"/>
                          <a:sym typeface="Arial"/>
                        </a:rPr>
                        <a:t>2</a:t>
                      </a:r>
                      <a:r>
                        <a:rPr lang="en-US" sz="1500" b="0" i="0" u="none" strike="noStrike" cap="none" dirty="0">
                          <a:solidFill>
                            <a:schemeClr val="tx1"/>
                          </a:solidFill>
                          <a:latin typeface="Calibri" panose="020F0502020204030204" pitchFamily="34" charset="0"/>
                          <a:ea typeface="+mn-ea"/>
                          <a:cs typeface="Calibri" panose="020F0502020204030204" pitchFamily="34" charset="0"/>
                          <a:sym typeface="Arial"/>
                        </a:rPr>
                        <a:t> at low end of range (&lt;200 W/m</a:t>
                      </a:r>
                      <a:r>
                        <a:rPr lang="en-US" sz="1500" b="0" i="0" u="none" strike="noStrike" cap="none" baseline="30000" dirty="0">
                          <a:solidFill>
                            <a:schemeClr val="tx1"/>
                          </a:solidFill>
                          <a:latin typeface="Calibri" panose="020F0502020204030204" pitchFamily="34" charset="0"/>
                          <a:ea typeface="+mn-ea"/>
                          <a:cs typeface="Calibri" panose="020F0502020204030204" pitchFamily="34" charset="0"/>
                          <a:sym typeface="Arial"/>
                        </a:rPr>
                        <a:t>2</a:t>
                      </a:r>
                      <a:r>
                        <a:rPr lang="en-US" sz="1500" b="0" i="0" u="none" strike="noStrike" cap="none" dirty="0">
                          <a:solidFill>
                            <a:schemeClr val="tx1"/>
                          </a:solidFill>
                          <a:latin typeface="Calibri" panose="020F0502020204030204" pitchFamily="34" charset="0"/>
                          <a:ea typeface="+mn-ea"/>
                          <a:cs typeface="Calibri" panose="020F0502020204030204" pitchFamily="34" charset="0"/>
                          <a:sym typeface="Arial"/>
                        </a:rPr>
                        <a:t>)</a:t>
                      </a:r>
                      <a:r>
                        <a:rPr lang="en-US" sz="1500" b="0" i="0" u="none" strike="noStrike" cap="none" baseline="30000" dirty="0">
                          <a:solidFill>
                            <a:schemeClr val="tx1"/>
                          </a:solidFill>
                          <a:latin typeface="Calibri" panose="020F0502020204030204" pitchFamily="34" charset="0"/>
                          <a:ea typeface="+mn-ea"/>
                          <a:cs typeface="Calibri" panose="020F0502020204030204" pitchFamily="34" charset="0"/>
                          <a:sym typeface="Arial"/>
                        </a:rPr>
                        <a:t>[2]</a:t>
                      </a:r>
                      <a:endParaRPr lang="en-US" sz="1500" baseline="30000" dirty="0">
                        <a:latin typeface="Calibri" panose="020F0502020204030204" pitchFamily="34" charset="0"/>
                        <a:ea typeface="Times New Roman"/>
                        <a:cs typeface="Calibri" panose="020F0502020204030204" pitchFamily="34"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1200"/>
                        </a:spcAft>
                      </a:pPr>
                      <a:r>
                        <a:rPr lang="en-US" sz="1500" dirty="0">
                          <a:latin typeface="Calibri" panose="020F0502020204030204" pitchFamily="34" charset="0"/>
                          <a:ea typeface="Times New Roman"/>
                          <a:cs typeface="Calibri" panose="020F0502020204030204" pitchFamily="34" charset="0"/>
                        </a:rPr>
                        <a:t>100 W/m</a:t>
                      </a:r>
                      <a:r>
                        <a:rPr lang="en-US" sz="1500" baseline="30000" dirty="0">
                          <a:latin typeface="Calibri" panose="020F0502020204030204" pitchFamily="34" charset="0"/>
                          <a:ea typeface="Times New Roman"/>
                          <a:cs typeface="Calibri" panose="020F0502020204030204" pitchFamily="34" charset="0"/>
                        </a:rPr>
                        <a:t>2</a:t>
                      </a:r>
                      <a:r>
                        <a:rPr lang="en-US" sz="1500" dirty="0">
                          <a:latin typeface="Calibri" panose="020F0502020204030204" pitchFamily="34" charset="0"/>
                          <a:ea typeface="Times New Roman"/>
                          <a:cs typeface="Calibri" panose="020F0502020204030204" pitchFamily="34" charset="0"/>
                        </a:rPr>
                        <a:t> for high end of range (1000 W/m</a:t>
                      </a:r>
                      <a:r>
                        <a:rPr lang="en-US" sz="1500" baseline="30000" dirty="0">
                          <a:latin typeface="Calibri" panose="020F0502020204030204" pitchFamily="34" charset="0"/>
                          <a:ea typeface="Times New Roman"/>
                          <a:cs typeface="Calibri" panose="020F0502020204030204" pitchFamily="34" charset="0"/>
                        </a:rPr>
                        <a:t>2</a:t>
                      </a:r>
                      <a:r>
                        <a:rPr lang="en-US" sz="1500" dirty="0">
                          <a:latin typeface="Calibri" panose="020F0502020204030204" pitchFamily="34" charset="0"/>
                          <a:ea typeface="Times New Roman"/>
                          <a:cs typeface="Calibri" panose="020F0502020204030204" pitchFamily="34" charset="0"/>
                        </a:rPr>
                        <a:t>)</a:t>
                      </a:r>
                      <a:endParaRPr lang="en-US" sz="1500" dirty="0">
                        <a:latin typeface="Calibri" panose="020F0502020204030204" pitchFamily="34" charset="0"/>
                        <a:ea typeface="Calibri"/>
                        <a:cs typeface="Calibri" panose="020F0502020204030204" pitchFamily="34" charset="0"/>
                      </a:endParaRPr>
                    </a:p>
                    <a:p>
                      <a:pPr marL="0" marR="0" algn="ctr">
                        <a:spcBef>
                          <a:spcPts val="0"/>
                        </a:spcBef>
                        <a:spcAft>
                          <a:spcPts val="1200"/>
                        </a:spcAft>
                      </a:pPr>
                      <a:r>
                        <a:rPr lang="en-US" sz="1500" dirty="0">
                          <a:latin typeface="Calibri" panose="020F0502020204030204" pitchFamily="34" charset="0"/>
                          <a:ea typeface="Times New Roman"/>
                          <a:cs typeface="Calibri" panose="020F0502020204030204" pitchFamily="34" charset="0"/>
                        </a:rPr>
                        <a:t>130 W/m</a:t>
                      </a:r>
                      <a:r>
                        <a:rPr lang="en-US" sz="1500" baseline="30000" dirty="0">
                          <a:latin typeface="Calibri" panose="020F0502020204030204" pitchFamily="34" charset="0"/>
                          <a:ea typeface="Times New Roman"/>
                          <a:cs typeface="Calibri" panose="020F0502020204030204" pitchFamily="34" charset="0"/>
                        </a:rPr>
                        <a:t>2 </a:t>
                      </a:r>
                      <a:r>
                        <a:rPr lang="en-US" sz="1500" dirty="0">
                          <a:latin typeface="Calibri" panose="020F0502020204030204" pitchFamily="34" charset="0"/>
                          <a:ea typeface="Times New Roman"/>
                          <a:cs typeface="Calibri" panose="020F0502020204030204" pitchFamily="34" charset="0"/>
                        </a:rPr>
                        <a:t>for middle of range (350 W/m</a:t>
                      </a:r>
                      <a:r>
                        <a:rPr lang="en-US" sz="1500" baseline="30000" dirty="0">
                          <a:latin typeface="Calibri" panose="020F0502020204030204" pitchFamily="34" charset="0"/>
                          <a:ea typeface="Times New Roman"/>
                          <a:cs typeface="Calibri" panose="020F0502020204030204" pitchFamily="34" charset="0"/>
                        </a:rPr>
                        <a:t>2</a:t>
                      </a:r>
                      <a:r>
                        <a:rPr lang="en-US" sz="1500" dirty="0">
                          <a:latin typeface="Calibri" panose="020F0502020204030204" pitchFamily="34" charset="0"/>
                          <a:ea typeface="Times New Roman"/>
                          <a:cs typeface="Calibri" panose="020F0502020204030204" pitchFamily="34" charset="0"/>
                        </a:rPr>
                        <a:t>)</a:t>
                      </a:r>
                    </a:p>
                    <a:p>
                      <a:pPr marL="0" marR="0" indent="0" algn="ctr" defTabSz="914400" rtl="0" eaLnBrk="1" fontAlgn="auto" latinLnBrk="0" hangingPunct="1">
                        <a:lnSpc>
                          <a:spcPct val="100000"/>
                        </a:lnSpc>
                        <a:spcBef>
                          <a:spcPts val="0"/>
                        </a:spcBef>
                        <a:spcAft>
                          <a:spcPts val="1200"/>
                        </a:spcAft>
                        <a:buClrTx/>
                        <a:buSzTx/>
                        <a:buFontTx/>
                        <a:buNone/>
                        <a:tabLst/>
                        <a:defRPr/>
                      </a:pPr>
                      <a:r>
                        <a:rPr lang="en-US" sz="1500" b="0" i="0" u="none" strike="noStrike" cap="none" dirty="0">
                          <a:solidFill>
                            <a:schemeClr val="tx1"/>
                          </a:solidFill>
                          <a:latin typeface="Calibri" panose="020F0502020204030204" pitchFamily="34" charset="0"/>
                          <a:ea typeface="+mn-ea"/>
                          <a:cs typeface="Calibri" panose="020F0502020204030204" pitchFamily="34" charset="0"/>
                          <a:sym typeface="Arial"/>
                        </a:rPr>
                        <a:t>100 W/m</a:t>
                      </a:r>
                      <a:r>
                        <a:rPr lang="en-US" sz="1500" b="0" i="0" u="none" strike="noStrike" cap="none" baseline="30000" dirty="0">
                          <a:solidFill>
                            <a:schemeClr val="tx1"/>
                          </a:solidFill>
                          <a:latin typeface="Calibri" panose="020F0502020204030204" pitchFamily="34" charset="0"/>
                          <a:ea typeface="+mn-ea"/>
                          <a:cs typeface="Calibri" panose="020F0502020204030204" pitchFamily="34" charset="0"/>
                          <a:sym typeface="Arial"/>
                        </a:rPr>
                        <a:t>2</a:t>
                      </a:r>
                      <a:r>
                        <a:rPr lang="en-US" sz="1500" b="0" i="0" u="none" strike="noStrike" cap="none" dirty="0">
                          <a:solidFill>
                            <a:schemeClr val="tx1"/>
                          </a:solidFill>
                          <a:latin typeface="Calibri" panose="020F0502020204030204" pitchFamily="34" charset="0"/>
                          <a:ea typeface="+mn-ea"/>
                          <a:cs typeface="Calibri" panose="020F0502020204030204" pitchFamily="34" charset="0"/>
                          <a:sym typeface="Arial"/>
                        </a:rPr>
                        <a:t> for low </a:t>
                      </a:r>
                      <a:r>
                        <a:rPr lang="en-US" sz="1500" dirty="0">
                          <a:latin typeface="Calibri" panose="020F0502020204030204" pitchFamily="34" charset="0"/>
                          <a:ea typeface="Times New Roman"/>
                          <a:cs typeface="Calibri" panose="020F0502020204030204" pitchFamily="34" charset="0"/>
                        </a:rPr>
                        <a:t>end of range (&lt;200 W/m2</a:t>
                      </a:r>
                      <a:r>
                        <a:rPr lang="en-US" sz="1500" baseline="30000" dirty="0">
                          <a:latin typeface="Calibri" panose="020F0502020204030204" pitchFamily="34" charset="0"/>
                          <a:ea typeface="Times New Roman"/>
                          <a:cs typeface="Calibri" panose="020F0502020204030204" pitchFamily="34" charset="0"/>
                        </a:rPr>
                        <a:t>)[2]</a:t>
                      </a:r>
                      <a:endParaRPr lang="en-US" sz="1500" baseline="30000" dirty="0">
                        <a:latin typeface="Calibri" panose="020F0502020204030204" pitchFamily="34" charset="0"/>
                        <a:ea typeface="Calibri"/>
                        <a:cs typeface="Calibri" panose="020F0502020204030204" pitchFamily="34"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500" dirty="0">
                          <a:latin typeface="Calibri" panose="020F0502020204030204" pitchFamily="34" charset="0"/>
                          <a:ea typeface="Times New Roman"/>
                          <a:cs typeface="Calibri" panose="020F0502020204030204" pitchFamily="34" charset="0"/>
                        </a:rPr>
                        <a:t>LZA ≤ 70 degrees,</a:t>
                      </a:r>
                      <a:endParaRPr lang="en-US" sz="1500" dirty="0">
                        <a:latin typeface="Calibri" panose="020F0502020204030204" pitchFamily="34" charset="0"/>
                        <a:ea typeface="Calibri"/>
                        <a:cs typeface="Calibri" panose="020F0502020204030204" pitchFamily="34" charset="0"/>
                      </a:endParaRPr>
                    </a:p>
                    <a:p>
                      <a:pPr marL="0" marR="0" algn="ctr">
                        <a:spcBef>
                          <a:spcPts val="0"/>
                        </a:spcBef>
                        <a:spcAft>
                          <a:spcPts val="0"/>
                        </a:spcAft>
                      </a:pPr>
                      <a:r>
                        <a:rPr lang="en-US" sz="1500" dirty="0">
                          <a:latin typeface="Calibri" panose="020F0502020204030204" pitchFamily="34" charset="0"/>
                          <a:ea typeface="Times New Roman"/>
                          <a:cs typeface="Calibri" panose="020F0502020204030204" pitchFamily="34" charset="0"/>
                        </a:rPr>
                        <a:t>daytime </a:t>
                      </a:r>
                      <a:r>
                        <a:rPr lang="en-US" sz="1500" baseline="30000" dirty="0">
                          <a:latin typeface="Calibri" panose="020F0502020204030204" pitchFamily="34" charset="0"/>
                          <a:ea typeface="Times New Roman"/>
                          <a:cs typeface="Calibri" panose="020F0502020204030204" pitchFamily="34" charset="0"/>
                        </a:rPr>
                        <a:t>[1]</a:t>
                      </a:r>
                      <a:endParaRPr lang="en-US" sz="1500" dirty="0">
                        <a:latin typeface="Calibri" panose="020F0502020204030204" pitchFamily="34" charset="0"/>
                        <a:ea typeface="Calibri"/>
                        <a:cs typeface="Calibri" panose="020F0502020204030204" pitchFamily="34"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500" dirty="0">
                          <a:latin typeface="Calibri" panose="020F0502020204030204" pitchFamily="34" charset="0"/>
                          <a:ea typeface="Times New Roman"/>
                          <a:cs typeface="Calibri" panose="020F0502020204030204" pitchFamily="34" charset="0"/>
                        </a:rPr>
                        <a:t>Full Disk: 4 km</a:t>
                      </a:r>
                      <a:endParaRPr lang="en-US" sz="1500" dirty="0">
                        <a:latin typeface="Calibri" panose="020F0502020204030204" pitchFamily="34" charset="0"/>
                        <a:ea typeface="Calibri"/>
                        <a:cs typeface="Calibri" panose="020F0502020204030204" pitchFamily="34" charset="0"/>
                      </a:endParaRPr>
                    </a:p>
                    <a:p>
                      <a:pPr marL="0" marR="0" algn="ctr">
                        <a:spcBef>
                          <a:spcPts val="0"/>
                        </a:spcBef>
                        <a:spcAft>
                          <a:spcPts val="0"/>
                        </a:spcAft>
                      </a:pPr>
                      <a:r>
                        <a:rPr lang="en-US" sz="1500" dirty="0">
                          <a:latin typeface="Calibri" panose="020F0502020204030204" pitchFamily="34" charset="0"/>
                          <a:ea typeface="Times New Roman"/>
                          <a:cs typeface="Calibri" panose="020F0502020204030204" pitchFamily="34" charset="0"/>
                        </a:rPr>
                        <a:t>CONUS: 2 km</a:t>
                      </a:r>
                      <a:endParaRPr lang="en-US" sz="1500" dirty="0">
                        <a:latin typeface="Calibri" panose="020F0502020204030204" pitchFamily="34" charset="0"/>
                        <a:ea typeface="Calibri"/>
                        <a:cs typeface="Calibri" panose="020F0502020204030204" pitchFamily="34"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bl>
          </a:graphicData>
        </a:graphic>
      </p:graphicFrame>
      <p:sp>
        <p:nvSpPr>
          <p:cNvPr id="7" name="TextBox 6"/>
          <p:cNvSpPr txBox="1"/>
          <p:nvPr/>
        </p:nvSpPr>
        <p:spPr>
          <a:xfrm>
            <a:off x="337626" y="6126480"/>
            <a:ext cx="633859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Calibri" panose="020F0502020204030204" pitchFamily="34" charset="0"/>
                <a:cs typeface="Arial"/>
                <a:sym typeface="Arial"/>
              </a:rPr>
              <a:t>[1] Conditions for good quality prescribed by the algorithm are for SZA ≤ 70 degrees.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00"/>
                </a:solidFill>
                <a:effectLst/>
                <a:uLnTx/>
                <a:uFillTx/>
                <a:latin typeface="Calibri" panose="020F0502020204030204" pitchFamily="34" charset="0"/>
                <a:cs typeface="Arial"/>
                <a:sym typeface="Arial"/>
              </a:rPr>
              <a:t>[2] NOTE: Low end specs are missing from PUG!</a:t>
            </a:r>
          </a:p>
        </p:txBody>
      </p:sp>
      <p:sp>
        <p:nvSpPr>
          <p:cNvPr id="8" name="TextBox 7"/>
          <p:cNvSpPr txBox="1"/>
          <p:nvPr/>
        </p:nvSpPr>
        <p:spPr>
          <a:xfrm>
            <a:off x="315282" y="3474720"/>
            <a:ext cx="8659906" cy="523220"/>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Calibri" panose="020F0502020204030204" pitchFamily="34" charset="0"/>
                <a:cs typeface="Arial"/>
                <a:sym typeface="Arial"/>
              </a:rPr>
              <a:t> </a:t>
            </a:r>
            <a:r>
              <a:rPr kumimoji="0" lang="en-US" sz="1400" b="0" i="0" u="none" strike="noStrike" kern="0" cap="none" spc="0" normalizeH="0" baseline="0" noProof="0" dirty="0">
                <a:ln>
                  <a:noFill/>
                </a:ln>
                <a:solidFill>
                  <a:srgbClr val="FFFFFF">
                    <a:lumMod val="65000"/>
                  </a:srgbClr>
                </a:solidFill>
                <a:effectLst/>
                <a:uLnTx/>
                <a:uFillTx/>
                <a:latin typeface="Calibri" panose="020F0502020204030204" pitchFamily="34" charset="0"/>
                <a:cs typeface="Arial"/>
                <a:sym typeface="Arial"/>
              </a:rPr>
              <a:t>Table 5.25.1 in Product Definition and User’s Guide (PUG) Vol 5: Level 2+ Products, Revision 1.2 (4/11/2018)</a:t>
            </a:r>
          </a:p>
          <a:p>
            <a:pPr marL="0" marR="0" lvl="0" indent="0" algn="l" defTabSz="914400" rtl="0" eaLnBrk="1" fontAlgn="auto" latinLnBrk="0" hangingPunct="0">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lumMod val="65000"/>
                </a:srgbClr>
              </a:solidFill>
              <a:effectLst/>
              <a:uLnTx/>
              <a:uFillTx/>
              <a:latin typeface="Calibri" panose="020F0502020204030204" pitchFamily="34" charset="0"/>
              <a:cs typeface="Arial"/>
              <a:sym typeface="Arial"/>
            </a:endParaRPr>
          </a:p>
        </p:txBody>
      </p:sp>
    </p:spTree>
    <p:extLst>
      <p:ext uri="{BB962C8B-B14F-4D97-AF65-F5344CB8AC3E}">
        <p14:creationId xmlns:p14="http://schemas.microsoft.com/office/powerpoint/2010/main" val="6917374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prstGeom prst="rect">
            <a:avLst/>
          </a:prstGeom>
        </p:spPr>
        <p:txBody>
          <a:bodyPr lIns="91425" tIns="91425" rIns="91425" bIns="91425" anchor="ctr" anchorCtr="0">
            <a:noAutofit/>
          </a:bodyPr>
          <a:lstStyle/>
          <a:p>
            <a:pPr lvl="0"/>
            <a:r>
              <a:rPr lang="en-US" sz="3400" dirty="0"/>
              <a:t>GOES-16 Data Used in this Review</a:t>
            </a:r>
          </a:p>
        </p:txBody>
      </p:sp>
      <p:sp>
        <p:nvSpPr>
          <p:cNvPr id="133" name="Shape 133"/>
          <p:cNvSpPr txBox="1">
            <a:spLocks noGrp="1"/>
          </p:cNvSpPr>
          <p:nvPr>
            <p:ph type="body" idx="1"/>
          </p:nvPr>
        </p:nvSpPr>
        <p:spPr>
          <a:xfrm>
            <a:off x="457200" y="1280159"/>
            <a:ext cx="8229600" cy="5228705"/>
          </a:xfrm>
          <a:prstGeom prst="rect">
            <a:avLst/>
          </a:prstGeom>
        </p:spPr>
        <p:txBody>
          <a:bodyPr lIns="91425" tIns="91425" rIns="91425" bIns="91425" anchor="t" anchorCtr="0">
            <a:normAutofit fontScale="92500" lnSpcReduction="10000"/>
          </a:bodyPr>
          <a:lstStyle/>
          <a:p>
            <a:pPr marL="457200" indent="-228600">
              <a:spcBef>
                <a:spcPts val="0"/>
              </a:spcBef>
            </a:pPr>
            <a:r>
              <a:rPr lang="en-US" sz="2800" b="1" dirty="0"/>
              <a:t>Time period: 08/30 – 09/30, 2018; Days: 242 – 273.</a:t>
            </a:r>
          </a:p>
          <a:p>
            <a:pPr marL="857250" lvl="1" indent="-228600">
              <a:spcBef>
                <a:spcPts val="0"/>
              </a:spcBef>
            </a:pPr>
            <a:r>
              <a:rPr lang="en-US" sz="2400" dirty="0"/>
              <a:t>SRB algorithm update in OE on 7/31/2018.</a:t>
            </a:r>
          </a:p>
          <a:p>
            <a:pPr marL="857250" lvl="1" indent="-228600">
              <a:spcBef>
                <a:spcPts val="0"/>
              </a:spcBef>
            </a:pPr>
            <a:r>
              <a:rPr lang="en-US" sz="2400" dirty="0"/>
              <a:t>Needed to wait 28 days after reset of clear-sky TOA albedo time-series with new ABI NTB coefficients.</a:t>
            </a:r>
          </a:p>
          <a:p>
            <a:pPr marL="457200" indent="-228600">
              <a:spcBef>
                <a:spcPts val="1200"/>
              </a:spcBef>
            </a:pPr>
            <a:r>
              <a:rPr lang="en-US" sz="2800" b="1" dirty="0"/>
              <a:t>G16 DSR in CONUS, FD, MESO, and RSR in CONUS and FD domains.</a:t>
            </a:r>
          </a:p>
          <a:p>
            <a:pPr marL="457200" indent="-228600">
              <a:spcBef>
                <a:spcPts val="1200"/>
              </a:spcBef>
            </a:pPr>
            <a:r>
              <a:rPr lang="en-US" sz="2800" b="1" dirty="0"/>
              <a:t>Matchups (set of quasi coincident and collocated G16 and reference data):</a:t>
            </a:r>
          </a:p>
          <a:p>
            <a:pPr marL="857250" lvl="1" indent="-228600">
              <a:spcBef>
                <a:spcPts val="0"/>
              </a:spcBef>
            </a:pPr>
            <a:r>
              <a:rPr lang="en-US" sz="2400" dirty="0"/>
              <a:t>RSR retrievals in CONUS and FD with CERES observations.</a:t>
            </a:r>
          </a:p>
          <a:p>
            <a:pPr marL="857250" lvl="1" indent="-228600">
              <a:spcBef>
                <a:spcPts val="0"/>
              </a:spcBef>
            </a:pPr>
            <a:r>
              <a:rPr lang="en-US" sz="2400" dirty="0"/>
              <a:t>DSR retrievals in CONUS, FD, and MESO with SURFRAD and SOLRAD measurements.</a:t>
            </a:r>
          </a:p>
          <a:p>
            <a:pPr marL="1314450" lvl="2" indent="-228600">
              <a:spcBef>
                <a:spcPts val="0"/>
              </a:spcBef>
            </a:pPr>
            <a:r>
              <a:rPr lang="en-US" sz="2000" dirty="0"/>
              <a:t>G16 data averaged spatially within an area of 25-km radius centered on ground site.</a:t>
            </a:r>
          </a:p>
          <a:p>
            <a:pPr marL="1314450" lvl="2" indent="-228600">
              <a:spcBef>
                <a:spcPts val="0"/>
              </a:spcBef>
            </a:pPr>
            <a:r>
              <a:rPr lang="en-US" sz="2000" dirty="0"/>
              <a:t>Reference data averaged temporally within ±30-min time window centered on G16 retrieval time.</a:t>
            </a:r>
            <a:r>
              <a:rPr lang="en-US" sz="2400" dirty="0"/>
              <a:t> </a:t>
            </a:r>
          </a:p>
          <a:p>
            <a:pPr marL="857250" lvl="1" indent="-228600">
              <a:spcBef>
                <a:spcPts val="0"/>
              </a:spcBef>
            </a:pPr>
            <a:endParaRPr lang="en-US" sz="2400" dirty="0"/>
          </a:p>
          <a:p>
            <a:pPr marL="0" lvl="0" indent="0" rtl="0">
              <a:spcBef>
                <a:spcPts val="0"/>
              </a:spcBef>
              <a:buNone/>
            </a:pPr>
            <a:endParaRPr dirty="0"/>
          </a:p>
        </p:txBody>
      </p:sp>
      <p:sp>
        <p:nvSpPr>
          <p:cNvPr id="5" name="Slide Number Placeholder 4"/>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30</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0318609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prstGeom prst="rect">
            <a:avLst/>
          </a:prstGeom>
        </p:spPr>
        <p:txBody>
          <a:bodyPr lIns="91425" tIns="91425" rIns="91425" bIns="91425" anchor="ctr" anchorCtr="0">
            <a:noAutofit/>
          </a:bodyPr>
          <a:lstStyle/>
          <a:p>
            <a:pPr lvl="0"/>
            <a:r>
              <a:rPr lang="en-US" sz="3400" dirty="0"/>
              <a:t>GOES-16 Data Used in this Review: Data Availability</a:t>
            </a:r>
          </a:p>
        </p:txBody>
      </p:sp>
      <p:sp>
        <p:nvSpPr>
          <p:cNvPr id="133" name="Shape 133"/>
          <p:cNvSpPr txBox="1">
            <a:spLocks noGrp="1"/>
          </p:cNvSpPr>
          <p:nvPr>
            <p:ph type="body" idx="1"/>
          </p:nvPr>
        </p:nvSpPr>
        <p:spPr>
          <a:prstGeom prst="rect">
            <a:avLst/>
          </a:prstGeom>
        </p:spPr>
        <p:txBody>
          <a:bodyPr lIns="91425" tIns="91425" rIns="91425" bIns="91425" anchor="t" anchorCtr="0">
            <a:normAutofit/>
          </a:bodyPr>
          <a:lstStyle/>
          <a:p>
            <a:pPr lvl="1" indent="-228600">
              <a:spcBef>
                <a:spcPts val="0"/>
              </a:spcBef>
            </a:pPr>
            <a:r>
              <a:rPr lang="en-US" sz="2000" dirty="0"/>
              <a:t> CONUS &amp; FD: 2 files were missing on 9/28</a:t>
            </a:r>
            <a:r>
              <a:rPr lang="en-US" sz="2000" dirty="0" smtClean="0"/>
              <a:t>, 2018, 4 &amp; 9 UTC,</a:t>
            </a:r>
            <a:endParaRPr lang="en-US" sz="2000" dirty="0"/>
          </a:p>
          <a:p>
            <a:pPr lvl="1" indent="-228600">
              <a:spcBef>
                <a:spcPts val="0"/>
              </a:spcBef>
            </a:pPr>
            <a:r>
              <a:rPr lang="en-US" sz="2000" dirty="0"/>
              <a:t> </a:t>
            </a:r>
            <a:r>
              <a:rPr lang="en-US" sz="2000" dirty="0" smtClean="0"/>
              <a:t>only one M4 file, on 9/28, 2018, at 16 UTC,</a:t>
            </a:r>
            <a:endParaRPr lang="en-US" sz="2000" dirty="0"/>
          </a:p>
          <a:p>
            <a:pPr lvl="1" indent="-228600">
              <a:spcBef>
                <a:spcPts val="0"/>
              </a:spcBef>
            </a:pPr>
            <a:r>
              <a:rPr lang="en-US" sz="2000" dirty="0"/>
              <a:t> MESO: availability depends on scan mode and/or date.</a:t>
            </a:r>
          </a:p>
          <a:p>
            <a:pPr marL="457200" indent="-228600">
              <a:spcBef>
                <a:spcPts val="0"/>
              </a:spcBef>
            </a:pPr>
            <a:endParaRPr lang="en-US" sz="2400" dirty="0"/>
          </a:p>
          <a:p>
            <a:pPr marL="0" lvl="0" indent="0" rtl="0">
              <a:spcBef>
                <a:spcPts val="0"/>
              </a:spcBef>
              <a:buNone/>
            </a:pPr>
            <a:endParaRPr dirty="0"/>
          </a:p>
        </p:txBody>
      </p:sp>
      <p:sp>
        <p:nvSpPr>
          <p:cNvPr id="5" name="Slide Number Placeholder 4"/>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31</a:t>
            </a:fld>
            <a:endParaRPr lang="en-US" sz="1200" b="0" i="0" u="none" strike="noStrike" cap="none">
              <a:solidFill>
                <a:schemeClr val="lt1"/>
              </a:solidFill>
              <a:latin typeface="Calibri"/>
              <a:ea typeface="Calibri"/>
              <a:cs typeface="Calibri"/>
              <a:sym typeface="Calibri"/>
            </a:endParaRPr>
          </a:p>
        </p:txBody>
      </p:sp>
      <p:grpSp>
        <p:nvGrpSpPr>
          <p:cNvPr id="2" name="Group 1"/>
          <p:cNvGrpSpPr/>
          <p:nvPr/>
        </p:nvGrpSpPr>
        <p:grpSpPr>
          <a:xfrm>
            <a:off x="365759" y="2496204"/>
            <a:ext cx="8412481" cy="4134610"/>
            <a:chOff x="731519" y="2723390"/>
            <a:chExt cx="8412481" cy="413461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7760" y="2723390"/>
              <a:ext cx="4206240" cy="2103120"/>
            </a:xfrm>
            <a:prstGeom prst="rect">
              <a:avLst/>
            </a:prstGeom>
          </p:spPr>
        </p:pic>
        <p:pic>
          <p:nvPicPr>
            <p:cNvPr id="9" name="Content Placeholder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19" y="2723390"/>
              <a:ext cx="4206240" cy="2103120"/>
            </a:xfrm>
            <a:prstGeom prst="rect">
              <a:avLst/>
            </a:prstGeom>
            <a:noFill/>
            <a:ln>
              <a:no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7760" y="4754880"/>
              <a:ext cx="4206240" cy="210312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519" y="4754880"/>
              <a:ext cx="4206240" cy="2103120"/>
            </a:xfrm>
            <a:prstGeom prst="rect">
              <a:avLst/>
            </a:prstGeom>
          </p:spPr>
        </p:pic>
      </p:grpSp>
      <p:sp>
        <p:nvSpPr>
          <p:cNvPr id="3" name="TextBox 2"/>
          <p:cNvSpPr txBox="1"/>
          <p:nvPr/>
        </p:nvSpPr>
        <p:spPr>
          <a:xfrm>
            <a:off x="3540869" y="2671973"/>
            <a:ext cx="833883" cy="307777"/>
          </a:xfrm>
          <a:prstGeom prst="rect">
            <a:avLst/>
          </a:prstGeom>
          <a:noFill/>
        </p:spPr>
        <p:txBody>
          <a:bodyPr wrap="none" rtlCol="0">
            <a:spAutoFit/>
          </a:bodyPr>
          <a:lstStyle/>
          <a:p>
            <a:r>
              <a:rPr lang="en-US" dirty="0"/>
              <a:t>CONUS</a:t>
            </a:r>
          </a:p>
        </p:txBody>
      </p:sp>
      <p:sp>
        <p:nvSpPr>
          <p:cNvPr id="11" name="TextBox 10"/>
          <p:cNvSpPr txBox="1"/>
          <p:nvPr/>
        </p:nvSpPr>
        <p:spPr>
          <a:xfrm>
            <a:off x="8206904" y="2671973"/>
            <a:ext cx="423514" cy="307777"/>
          </a:xfrm>
          <a:prstGeom prst="rect">
            <a:avLst/>
          </a:prstGeom>
          <a:noFill/>
        </p:spPr>
        <p:txBody>
          <a:bodyPr wrap="none" rtlCol="0">
            <a:spAutoFit/>
          </a:bodyPr>
          <a:lstStyle/>
          <a:p>
            <a:r>
              <a:rPr lang="en-US" dirty="0"/>
              <a:t>FD</a:t>
            </a:r>
          </a:p>
        </p:txBody>
      </p:sp>
      <p:sp>
        <p:nvSpPr>
          <p:cNvPr id="12" name="TextBox 11"/>
          <p:cNvSpPr txBox="1"/>
          <p:nvPr/>
        </p:nvSpPr>
        <p:spPr>
          <a:xfrm>
            <a:off x="3670572" y="4703463"/>
            <a:ext cx="433132" cy="307777"/>
          </a:xfrm>
          <a:prstGeom prst="rect">
            <a:avLst/>
          </a:prstGeom>
          <a:noFill/>
        </p:spPr>
        <p:txBody>
          <a:bodyPr wrap="none" rtlCol="0">
            <a:spAutoFit/>
          </a:bodyPr>
          <a:lstStyle/>
          <a:p>
            <a:r>
              <a:rPr lang="en-US" dirty="0"/>
              <a:t>M1</a:t>
            </a:r>
          </a:p>
        </p:txBody>
      </p:sp>
      <p:sp>
        <p:nvSpPr>
          <p:cNvPr id="13" name="TextBox 12"/>
          <p:cNvSpPr txBox="1"/>
          <p:nvPr/>
        </p:nvSpPr>
        <p:spPr>
          <a:xfrm>
            <a:off x="8206904" y="4703462"/>
            <a:ext cx="433132" cy="307777"/>
          </a:xfrm>
          <a:prstGeom prst="rect">
            <a:avLst/>
          </a:prstGeom>
          <a:noFill/>
        </p:spPr>
        <p:txBody>
          <a:bodyPr wrap="none" rtlCol="0">
            <a:spAutoFit/>
          </a:bodyPr>
          <a:lstStyle/>
          <a:p>
            <a:r>
              <a:rPr lang="en-US" dirty="0"/>
              <a:t>M2</a:t>
            </a:r>
          </a:p>
        </p:txBody>
      </p:sp>
    </p:spTree>
    <p:extLst>
      <p:ext uri="{BB962C8B-B14F-4D97-AF65-F5344CB8AC3E}">
        <p14:creationId xmlns:p14="http://schemas.microsoft.com/office/powerpoint/2010/main" val="10811801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Quantitative Comparison</a:t>
            </a:r>
          </a:p>
        </p:txBody>
      </p:sp>
      <p:sp>
        <p:nvSpPr>
          <p:cNvPr id="3" name="Text Placeholder 2"/>
          <p:cNvSpPr>
            <a:spLocks noGrp="1"/>
          </p:cNvSpPr>
          <p:nvPr>
            <p:ph type="body" idx="1"/>
          </p:nvPr>
        </p:nvSpPr>
        <p:spPr/>
        <p:txBody>
          <a:bodyPr/>
          <a:lstStyle/>
          <a:p>
            <a:pPr marL="0"/>
            <a:r>
              <a:rPr lang="en-US" dirty="0"/>
              <a:t>GOES-16 Shortwave Radiation Budget L2 Product Provisional PS-PVR</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32</a:t>
            </a:fld>
            <a:endParaRPr lang="en-US"/>
          </a:p>
        </p:txBody>
      </p:sp>
    </p:spTree>
    <p:extLst>
      <p:ext uri="{BB962C8B-B14F-4D97-AF65-F5344CB8AC3E}">
        <p14:creationId xmlns:p14="http://schemas.microsoft.com/office/powerpoint/2010/main" val="1167844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457200" y="139770"/>
            <a:ext cx="8229600" cy="1143000"/>
          </a:xfrm>
          <a:prstGeom prst="rect">
            <a:avLst/>
          </a:prstGeom>
        </p:spPr>
        <p:txBody>
          <a:bodyPr lIns="91425" tIns="91425" rIns="91425" bIns="91425" anchor="ctr" anchorCtr="0">
            <a:noAutofit/>
          </a:bodyPr>
          <a:lstStyle/>
          <a:p>
            <a:pPr lvl="0">
              <a:spcBef>
                <a:spcPts val="0"/>
              </a:spcBef>
              <a:buNone/>
            </a:pPr>
            <a:r>
              <a:rPr lang="en-US" dirty="0"/>
              <a:t>Definitions of Metrics</a:t>
            </a:r>
            <a:br>
              <a:rPr lang="en-US" dirty="0"/>
            </a:br>
            <a:r>
              <a:rPr lang="en-US" dirty="0"/>
              <a:t>for Quantitative Comparisons</a:t>
            </a:r>
          </a:p>
        </p:txBody>
      </p:sp>
      <p:sp>
        <p:nvSpPr>
          <p:cNvPr id="133" name="Shape 133"/>
          <p:cNvSpPr txBox="1">
            <a:spLocks noGrp="1"/>
          </p:cNvSpPr>
          <p:nvPr>
            <p:ph type="body" idx="1"/>
          </p:nvPr>
        </p:nvSpPr>
        <p:spPr>
          <a:xfrm>
            <a:off x="457200" y="1465264"/>
            <a:ext cx="8229600" cy="4526100"/>
          </a:xfrm>
          <a:prstGeom prst="rect">
            <a:avLst/>
          </a:prstGeom>
        </p:spPr>
        <p:txBody>
          <a:bodyPr lIns="91425" tIns="91425" rIns="91425" bIns="91425" anchor="t" anchorCtr="0">
            <a:noAutofit/>
          </a:bodyPr>
          <a:lstStyle/>
          <a:p>
            <a:pPr marL="457200" lvl="0" indent="-228600">
              <a:spcBef>
                <a:spcPts val="0"/>
              </a:spcBef>
            </a:pPr>
            <a:r>
              <a:rPr lang="en-US" sz="2400" dirty="0">
                <a:solidFill>
                  <a:srgbClr val="00B050"/>
                </a:solidFill>
              </a:rPr>
              <a:t>Passed</a:t>
            </a:r>
            <a:r>
              <a:rPr lang="en-US" sz="2400" dirty="0"/>
              <a:t>: Accuracy and Precision meet or slightly exceed requirements. Potential contributors for deviations are identified.</a:t>
            </a:r>
          </a:p>
          <a:p>
            <a:pPr marL="457200" lvl="0" indent="-228600" rtl="0">
              <a:spcBef>
                <a:spcPts val="0"/>
              </a:spcBef>
            </a:pPr>
            <a:endParaRPr lang="en-US" sz="2400" dirty="0">
              <a:solidFill>
                <a:srgbClr val="FFFF00"/>
              </a:solidFill>
            </a:endParaRPr>
          </a:p>
          <a:p>
            <a:pPr marL="457200" lvl="0" indent="-228600" rtl="0">
              <a:spcBef>
                <a:spcPts val="0"/>
              </a:spcBef>
            </a:pPr>
            <a:r>
              <a:rPr lang="en-US" sz="2400" dirty="0">
                <a:solidFill>
                  <a:srgbClr val="FFFF00"/>
                </a:solidFill>
              </a:rPr>
              <a:t>Partial-Passed</a:t>
            </a:r>
            <a:r>
              <a:rPr lang="en-US" sz="2400" dirty="0"/>
              <a:t>: Accuracy/Precision deviates significantly from requirements, but potential contributors for deviations are identified.</a:t>
            </a:r>
          </a:p>
          <a:p>
            <a:pPr marL="457200" lvl="0" indent="-228600">
              <a:spcBef>
                <a:spcPts val="0"/>
              </a:spcBef>
            </a:pPr>
            <a:endParaRPr lang="en-US" sz="2400" dirty="0">
              <a:solidFill>
                <a:srgbClr val="FF0000"/>
              </a:solidFill>
            </a:endParaRPr>
          </a:p>
          <a:p>
            <a:pPr marL="457200" lvl="0" indent="-228600">
              <a:spcBef>
                <a:spcPts val="0"/>
              </a:spcBef>
            </a:pPr>
            <a:r>
              <a:rPr lang="en-US" sz="2400" dirty="0">
                <a:solidFill>
                  <a:srgbClr val="FF0000"/>
                </a:solidFill>
              </a:rPr>
              <a:t>Failed</a:t>
            </a:r>
            <a:r>
              <a:rPr lang="en-US" sz="2400" dirty="0"/>
              <a:t>: Accuracy/Precision deviates significantly from requirements and source of poor performance is unknown, or source known and correction requires new algorithm.</a:t>
            </a:r>
          </a:p>
        </p:txBody>
      </p:sp>
      <p:sp>
        <p:nvSpPr>
          <p:cNvPr id="2" name="Slide Number Placeholder 1"/>
          <p:cNvSpPr>
            <a:spLocks noGrp="1"/>
          </p:cNvSpPr>
          <p:nvPr>
            <p:ph type="sldNum" sz="quarter" idx="12"/>
          </p:nvPr>
        </p:nvSpPr>
        <p:spPr/>
        <p:txBody>
          <a:bodyPr/>
          <a:lstStyle/>
          <a:p>
            <a:fld id="{615ADB79-25D6-47C0-AB51-22A13A0BBB50}" type="slidenum">
              <a:rPr lang="en-US" altLang="en-US" smtClean="0">
                <a:solidFill>
                  <a:prstClr val="white"/>
                </a:solidFill>
              </a:rPr>
              <a:pPr/>
              <a:t>33</a:t>
            </a:fld>
            <a:endParaRPr lang="en-US" altLang="en-US" dirty="0">
              <a:solidFill>
                <a:prstClr val="white"/>
              </a:solidFill>
            </a:endParaRPr>
          </a:p>
        </p:txBody>
      </p:sp>
    </p:spTree>
    <p:extLst>
      <p:ext uri="{BB962C8B-B14F-4D97-AF65-F5344CB8AC3E}">
        <p14:creationId xmlns:p14="http://schemas.microsoft.com/office/powerpoint/2010/main" val="6718926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Quantitative Comparison of RSR with CERES</a:t>
            </a:r>
          </a:p>
        </p:txBody>
      </p:sp>
      <p:sp>
        <p:nvSpPr>
          <p:cNvPr id="3" name="Text Placeholder 2"/>
          <p:cNvSpPr>
            <a:spLocks noGrp="1"/>
          </p:cNvSpPr>
          <p:nvPr>
            <p:ph type="body" idx="1"/>
          </p:nvPr>
        </p:nvSpPr>
        <p:spPr/>
        <p:txBody>
          <a:bodyPr/>
          <a:lstStyle/>
          <a:p>
            <a:pPr marL="0"/>
            <a:r>
              <a:rPr lang="en-US" dirty="0"/>
              <a:t>GOES-16 Shortwave Radiation Budget L2 Product Provisional PS-PVR</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34</a:t>
            </a:fld>
            <a:endParaRPr lang="en-US"/>
          </a:p>
        </p:txBody>
      </p:sp>
    </p:spTree>
    <p:extLst>
      <p:ext uri="{BB962C8B-B14F-4D97-AF65-F5344CB8AC3E}">
        <p14:creationId xmlns:p14="http://schemas.microsoft.com/office/powerpoint/2010/main" val="302678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PLPT Task ABI-FD_RSR09</a:t>
            </a:r>
          </a:p>
        </p:txBody>
      </p:sp>
      <p:sp>
        <p:nvSpPr>
          <p:cNvPr id="3" name="Text Placeholder 2"/>
          <p:cNvSpPr>
            <a:spLocks noGrp="1"/>
          </p:cNvSpPr>
          <p:nvPr>
            <p:ph type="body" idx="1"/>
          </p:nvPr>
        </p:nvSpPr>
        <p:spPr/>
        <p:txBody>
          <a:bodyPr/>
          <a:lstStyle/>
          <a:p>
            <a:pPr>
              <a:spcBef>
                <a:spcPts val="0"/>
              </a:spcBef>
            </a:pPr>
            <a:r>
              <a:rPr lang="en-US" sz="2400" dirty="0"/>
              <a:t>Comparison of G16 RSR with CERES/Terra TOA reflected flux on </a:t>
            </a:r>
            <a:r>
              <a:rPr lang="en-US" sz="2400" b="1" dirty="0">
                <a:solidFill>
                  <a:srgbClr val="FFFF00"/>
                </a:solidFill>
              </a:rPr>
              <a:t>9/5/2018</a:t>
            </a:r>
            <a:r>
              <a:rPr lang="en-US" sz="2400" dirty="0"/>
              <a:t> over </a:t>
            </a:r>
            <a:r>
              <a:rPr lang="en-US" sz="2400" b="1" dirty="0">
                <a:solidFill>
                  <a:srgbClr val="FFFF00"/>
                </a:solidFill>
              </a:rPr>
              <a:t>full disk</a:t>
            </a:r>
            <a:r>
              <a:rPr lang="en-US" sz="2400" dirty="0"/>
              <a:t>:</a:t>
            </a:r>
          </a:p>
          <a:p>
            <a:pPr lvl="1">
              <a:spcBef>
                <a:spcPts val="0"/>
              </a:spcBef>
            </a:pPr>
            <a:r>
              <a:rPr lang="en-US" sz="2000" dirty="0" smtClean="0"/>
              <a:t>G16 </a:t>
            </a:r>
            <a:r>
              <a:rPr lang="en-US" sz="2000" dirty="0"/>
              <a:t>(left), </a:t>
            </a:r>
            <a:r>
              <a:rPr lang="en-US" sz="2000" dirty="0" smtClean="0"/>
              <a:t>CERES </a:t>
            </a:r>
            <a:r>
              <a:rPr lang="en-US" sz="2000" dirty="0"/>
              <a:t>(middle), and G16 – CERES difference (right).</a:t>
            </a:r>
          </a:p>
          <a:p>
            <a:pPr lvl="1">
              <a:spcBef>
                <a:spcPts val="0"/>
              </a:spcBef>
            </a:pPr>
            <a:r>
              <a:rPr lang="en-US" sz="2000" dirty="0"/>
              <a:t>Largest differences (± 300 Wm</a:t>
            </a:r>
            <a:r>
              <a:rPr lang="en-US" sz="2000" baseline="30000" dirty="0"/>
              <a:t>-2</a:t>
            </a:r>
            <a:r>
              <a:rPr lang="en-US" sz="2000" dirty="0"/>
              <a:t>) are over clouds.</a:t>
            </a:r>
          </a:p>
          <a:p>
            <a:endParaRPr lang="en-US" sz="20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35</a:t>
            </a:fld>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4222" y="2976664"/>
            <a:ext cx="3017520" cy="301752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2247" y="2976664"/>
            <a:ext cx="3017520" cy="301752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650" y="2976664"/>
            <a:ext cx="3017520" cy="3017520"/>
          </a:xfrm>
          <a:prstGeom prst="rect">
            <a:avLst/>
          </a:prstGeom>
        </p:spPr>
      </p:pic>
    </p:spTree>
    <p:extLst>
      <p:ext uri="{BB962C8B-B14F-4D97-AF65-F5344CB8AC3E}">
        <p14:creationId xmlns:p14="http://schemas.microsoft.com/office/powerpoint/2010/main" val="28748625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PLPT Task ABI-FD_RSR09</a:t>
            </a:r>
          </a:p>
        </p:txBody>
      </p:sp>
      <p:sp>
        <p:nvSpPr>
          <p:cNvPr id="3" name="Text Placeholder 2"/>
          <p:cNvSpPr>
            <a:spLocks noGrp="1"/>
          </p:cNvSpPr>
          <p:nvPr>
            <p:ph type="body" idx="1"/>
          </p:nvPr>
        </p:nvSpPr>
        <p:spPr/>
        <p:txBody>
          <a:bodyPr/>
          <a:lstStyle/>
          <a:p>
            <a:pPr>
              <a:spcBef>
                <a:spcPts val="0"/>
              </a:spcBef>
            </a:pPr>
            <a:r>
              <a:rPr lang="en-US" sz="2400" dirty="0"/>
              <a:t>Comparison of G16 </a:t>
            </a:r>
            <a:r>
              <a:rPr lang="en-US" sz="2400" b="1" dirty="0">
                <a:solidFill>
                  <a:srgbClr val="FFFF00"/>
                </a:solidFill>
              </a:rPr>
              <a:t>FD</a:t>
            </a:r>
            <a:r>
              <a:rPr lang="en-US" sz="2400" dirty="0"/>
              <a:t> RSR product with CERES/Terra TOA fluxes for </a:t>
            </a:r>
            <a:r>
              <a:rPr lang="en-US" sz="2400" b="1" dirty="0">
                <a:solidFill>
                  <a:srgbClr val="FFFF00"/>
                </a:solidFill>
              </a:rPr>
              <a:t>9/5/18</a:t>
            </a:r>
            <a:r>
              <a:rPr lang="en-US" sz="2400" dirty="0"/>
              <a:t> over </a:t>
            </a:r>
            <a:r>
              <a:rPr lang="en-US" sz="2400" b="1" dirty="0">
                <a:solidFill>
                  <a:srgbClr val="FFFF00"/>
                </a:solidFill>
              </a:rPr>
              <a:t>full disk </a:t>
            </a:r>
            <a:r>
              <a:rPr lang="en-US" sz="2400" dirty="0"/>
              <a:t>(over 197K points).</a:t>
            </a:r>
          </a:p>
          <a:p>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36</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 y="2286000"/>
            <a:ext cx="4114800" cy="4114800"/>
          </a:xfrm>
          <a:prstGeom prst="rect">
            <a:avLst/>
          </a:prstGeom>
          <a:noFill/>
          <a:ln>
            <a:noFill/>
          </a:ln>
        </p:spPr>
      </p:pic>
      <p:sp>
        <p:nvSpPr>
          <p:cNvPr id="10" name="TextBox 9"/>
          <p:cNvSpPr txBox="1"/>
          <p:nvPr/>
        </p:nvSpPr>
        <p:spPr>
          <a:xfrm>
            <a:off x="4572000" y="3808877"/>
            <a:ext cx="4210877" cy="307777"/>
          </a:xfrm>
          <a:prstGeom prst="rect">
            <a:avLst/>
          </a:prstGeom>
          <a:noFill/>
        </p:spPr>
        <p:txBody>
          <a:bodyPr wrap="square" rtlCol="0">
            <a:spAutoFit/>
          </a:bodyPr>
          <a:lstStyle/>
          <a:p>
            <a:r>
              <a:rPr lang="en-US" dirty="0">
                <a:solidFill>
                  <a:schemeClr val="bg1"/>
                </a:solidFill>
              </a:rPr>
              <a:t>Requirements are in parenthesis. Units: W m</a:t>
            </a:r>
            <a:r>
              <a:rPr lang="en-US" baseline="30000" dirty="0">
                <a:solidFill>
                  <a:schemeClr val="bg1"/>
                </a:solidFill>
              </a:rPr>
              <a:t>-2</a:t>
            </a:r>
            <a:r>
              <a:rPr lang="en-US" dirty="0">
                <a:solidFill>
                  <a:schemeClr val="bg1"/>
                </a:solidFill>
              </a:rPr>
              <a:t>.</a:t>
            </a:r>
          </a:p>
        </p:txBody>
      </p:sp>
      <p:sp>
        <p:nvSpPr>
          <p:cNvPr id="6" name="TextBox 5"/>
          <p:cNvSpPr txBox="1"/>
          <p:nvPr/>
        </p:nvSpPr>
        <p:spPr>
          <a:xfrm>
            <a:off x="4572000" y="4480560"/>
            <a:ext cx="4187687" cy="923330"/>
          </a:xfrm>
          <a:prstGeom prst="rect">
            <a:avLst/>
          </a:prstGeom>
          <a:noFill/>
        </p:spPr>
        <p:txBody>
          <a:bodyPr wrap="square" rtlCol="0">
            <a:spAutoFit/>
          </a:bodyPr>
          <a:lstStyle/>
          <a:p>
            <a:r>
              <a:rPr lang="en-US" sz="1800" dirty="0">
                <a:solidFill>
                  <a:schemeClr val="bg1"/>
                </a:solidFill>
              </a:rPr>
              <a:t>Accuracy (A) and precision (P) are within specs except for high range P (cloudy sky).</a:t>
            </a:r>
          </a:p>
        </p:txBody>
      </p:sp>
      <p:sp>
        <p:nvSpPr>
          <p:cNvPr id="9" name="TextBox 8"/>
          <p:cNvSpPr txBox="1"/>
          <p:nvPr/>
        </p:nvSpPr>
        <p:spPr>
          <a:xfrm>
            <a:off x="4572000" y="5763915"/>
            <a:ext cx="3865161" cy="523220"/>
          </a:xfrm>
          <a:prstGeom prst="rect">
            <a:avLst/>
          </a:prstGeom>
          <a:noFill/>
        </p:spPr>
        <p:txBody>
          <a:bodyPr wrap="none" rtlCol="0">
            <a:spAutoFit/>
          </a:bodyPr>
          <a:lstStyle/>
          <a:p>
            <a:r>
              <a:rPr lang="en-US" dirty="0">
                <a:solidFill>
                  <a:schemeClr val="bg1"/>
                </a:solidFill>
              </a:rPr>
              <a:t>Accuracy (A): mean bias (satellite – reference)</a:t>
            </a:r>
          </a:p>
          <a:p>
            <a:r>
              <a:rPr lang="en-US" dirty="0">
                <a:solidFill>
                  <a:schemeClr val="bg1"/>
                </a:solidFill>
              </a:rPr>
              <a:t>Precision (P): standard deviation of biases</a:t>
            </a:r>
          </a:p>
        </p:txBody>
      </p:sp>
      <p:graphicFrame>
        <p:nvGraphicFramePr>
          <p:cNvPr id="11" name="Table 10"/>
          <p:cNvGraphicFramePr>
            <a:graphicFrameLocks noGrp="1"/>
          </p:cNvGraphicFramePr>
          <p:nvPr>
            <p:extLst>
              <p:ext uri="{D42A27DB-BD31-4B8C-83A1-F6EECF244321}">
                <p14:modId xmlns:p14="http://schemas.microsoft.com/office/powerpoint/2010/main" val="3087809518"/>
              </p:ext>
            </p:extLst>
          </p:nvPr>
        </p:nvGraphicFramePr>
        <p:xfrm>
          <a:off x="4572000" y="2286000"/>
          <a:ext cx="4187687" cy="1493115"/>
        </p:xfrm>
        <a:graphic>
          <a:graphicData uri="http://schemas.openxmlformats.org/drawingml/2006/table">
            <a:tbl>
              <a:tblPr firstRow="1" bandRow="1">
                <a:tableStyleId>{D7EF39A4-3B55-471D-9E2F-5EDBCC4E9E3D}</a:tableStyleId>
              </a:tblPr>
              <a:tblGrid>
                <a:gridCol w="1278259">
                  <a:extLst>
                    <a:ext uri="{9D8B030D-6E8A-4147-A177-3AD203B41FA5}">
                      <a16:colId xmlns:a16="http://schemas.microsoft.com/office/drawing/2014/main" val="3197546001"/>
                    </a:ext>
                  </a:extLst>
                </a:gridCol>
                <a:gridCol w="1067069">
                  <a:extLst>
                    <a:ext uri="{9D8B030D-6E8A-4147-A177-3AD203B41FA5}">
                      <a16:colId xmlns:a16="http://schemas.microsoft.com/office/drawing/2014/main" val="3068684400"/>
                    </a:ext>
                  </a:extLst>
                </a:gridCol>
                <a:gridCol w="989261">
                  <a:extLst>
                    <a:ext uri="{9D8B030D-6E8A-4147-A177-3AD203B41FA5}">
                      <a16:colId xmlns:a16="http://schemas.microsoft.com/office/drawing/2014/main" val="3466011753"/>
                    </a:ext>
                  </a:extLst>
                </a:gridCol>
                <a:gridCol w="853098">
                  <a:extLst>
                    <a:ext uri="{9D8B030D-6E8A-4147-A177-3AD203B41FA5}">
                      <a16:colId xmlns:a16="http://schemas.microsoft.com/office/drawing/2014/main" val="1065907400"/>
                    </a:ext>
                  </a:extLst>
                </a:gridCol>
              </a:tblGrid>
              <a:tr h="370840">
                <a:tc>
                  <a:txBody>
                    <a:bodyPr/>
                    <a:lstStyle/>
                    <a:p>
                      <a:pPr algn="ctr"/>
                      <a:r>
                        <a:rPr lang="en-US" sz="1600" b="1" dirty="0"/>
                        <a:t>Range</a:t>
                      </a:r>
                    </a:p>
                  </a:txBody>
                  <a:tcPr/>
                </a:tc>
                <a:tc>
                  <a:txBody>
                    <a:bodyPr/>
                    <a:lstStyle/>
                    <a:p>
                      <a:pPr algn="ctr"/>
                      <a:r>
                        <a:rPr lang="en-US" sz="1600" b="1" dirty="0"/>
                        <a:t>A</a:t>
                      </a:r>
                    </a:p>
                  </a:txBody>
                  <a:tcPr/>
                </a:tc>
                <a:tc>
                  <a:txBody>
                    <a:bodyPr/>
                    <a:lstStyle/>
                    <a:p>
                      <a:pPr algn="ctr"/>
                      <a:r>
                        <a:rPr lang="en-US" sz="1600" b="1" dirty="0"/>
                        <a:t>P </a:t>
                      </a:r>
                    </a:p>
                  </a:txBody>
                  <a:tcPr/>
                </a:tc>
                <a:tc>
                  <a:txBody>
                    <a:bodyPr/>
                    <a:lstStyle/>
                    <a:p>
                      <a:pPr algn="ctr"/>
                      <a:r>
                        <a:rPr lang="en-US" sz="1600" b="1" dirty="0"/>
                        <a:t>N</a:t>
                      </a:r>
                    </a:p>
                  </a:txBody>
                  <a:tcPr/>
                </a:tc>
                <a:extLst>
                  <a:ext uri="{0D108BD9-81ED-4DB2-BD59-A6C34878D82A}">
                    <a16:rowId xmlns:a16="http://schemas.microsoft.com/office/drawing/2014/main" val="3702844471"/>
                  </a:ext>
                </a:extLst>
              </a:tr>
              <a:tr h="370840">
                <a:tc>
                  <a:txBody>
                    <a:bodyPr/>
                    <a:lstStyle/>
                    <a:p>
                      <a:pPr algn="ctr"/>
                      <a:r>
                        <a:rPr lang="en-US" sz="1600" b="1" dirty="0"/>
                        <a:t>CERES &lt; 200</a:t>
                      </a:r>
                    </a:p>
                  </a:txBody>
                  <a:tcPr/>
                </a:tc>
                <a:tc>
                  <a:txBody>
                    <a:bodyPr/>
                    <a:lstStyle/>
                    <a:p>
                      <a:pPr algn="r"/>
                      <a:r>
                        <a:rPr lang="en-US" sz="1600" b="1" dirty="0"/>
                        <a:t>18 (110)</a:t>
                      </a:r>
                    </a:p>
                  </a:txBody>
                  <a:tcPr/>
                </a:tc>
                <a:tc>
                  <a:txBody>
                    <a:bodyPr/>
                    <a:lstStyle/>
                    <a:p>
                      <a:pPr algn="r"/>
                      <a:r>
                        <a:rPr lang="en-US" sz="1600" b="1" dirty="0"/>
                        <a:t>44 (100)</a:t>
                      </a:r>
                    </a:p>
                  </a:txBody>
                  <a:tcPr/>
                </a:tc>
                <a:tc>
                  <a:txBody>
                    <a:bodyPr/>
                    <a:lstStyle/>
                    <a:p>
                      <a:pPr algn="r"/>
                      <a:r>
                        <a:rPr lang="en-US" sz="1600" b="1" dirty="0"/>
                        <a:t>110643</a:t>
                      </a:r>
                    </a:p>
                  </a:txBody>
                  <a:tcPr/>
                </a:tc>
                <a:extLst>
                  <a:ext uri="{0D108BD9-81ED-4DB2-BD59-A6C34878D82A}">
                    <a16:rowId xmlns:a16="http://schemas.microsoft.com/office/drawing/2014/main" val="1105077243"/>
                  </a:ext>
                </a:extLst>
              </a:tr>
              <a:tr h="370840">
                <a:tc>
                  <a:txBody>
                    <a:bodyPr/>
                    <a:lstStyle/>
                    <a:p>
                      <a:pPr algn="ctr"/>
                      <a:r>
                        <a:rPr lang="en-US" sz="1600" b="1" dirty="0"/>
                        <a:t>[200, 500]</a:t>
                      </a:r>
                    </a:p>
                  </a:txBody>
                  <a:tcPr/>
                </a:tc>
                <a:tc>
                  <a:txBody>
                    <a:bodyPr/>
                    <a:lstStyle/>
                    <a:p>
                      <a:pPr algn="r"/>
                      <a:r>
                        <a:rPr lang="en-US" sz="1600" b="1" dirty="0"/>
                        <a:t>27 (65)</a:t>
                      </a:r>
                    </a:p>
                  </a:txBody>
                  <a:tcPr/>
                </a:tc>
                <a:tc>
                  <a:txBody>
                    <a:bodyPr/>
                    <a:lstStyle/>
                    <a:p>
                      <a:pPr algn="r"/>
                      <a:r>
                        <a:rPr lang="en-US" sz="1600" b="1" dirty="0"/>
                        <a:t>81 (130)</a:t>
                      </a:r>
                    </a:p>
                  </a:txBody>
                  <a:tcPr/>
                </a:tc>
                <a:tc>
                  <a:txBody>
                    <a:bodyPr/>
                    <a:lstStyle/>
                    <a:p>
                      <a:pPr algn="r"/>
                      <a:r>
                        <a:rPr lang="en-US" sz="1600" b="1" dirty="0"/>
                        <a:t>74882</a:t>
                      </a:r>
                    </a:p>
                  </a:txBody>
                  <a:tcPr/>
                </a:tc>
                <a:extLst>
                  <a:ext uri="{0D108BD9-81ED-4DB2-BD59-A6C34878D82A}">
                    <a16:rowId xmlns:a16="http://schemas.microsoft.com/office/drawing/2014/main" val="2538163557"/>
                  </a:ext>
                </a:extLst>
              </a:tr>
              <a:tr h="380595">
                <a:tc>
                  <a:txBody>
                    <a:bodyPr/>
                    <a:lstStyle/>
                    <a:p>
                      <a:pPr algn="ctr"/>
                      <a:r>
                        <a:rPr lang="en-US" sz="1600" b="1" dirty="0"/>
                        <a:t>CERES &gt; 500</a:t>
                      </a:r>
                    </a:p>
                  </a:txBody>
                  <a:tcPr/>
                </a:tc>
                <a:tc>
                  <a:txBody>
                    <a:bodyPr/>
                    <a:lstStyle/>
                    <a:p>
                      <a:pPr algn="r"/>
                      <a:r>
                        <a:rPr lang="en-US" sz="1600" b="1" dirty="0"/>
                        <a:t>-26 (85)</a:t>
                      </a:r>
                    </a:p>
                  </a:txBody>
                  <a:tcPr/>
                </a:tc>
                <a:tc>
                  <a:txBody>
                    <a:bodyPr/>
                    <a:lstStyle/>
                    <a:p>
                      <a:pPr algn="r"/>
                      <a:r>
                        <a:rPr lang="en-US" sz="1600" b="1" dirty="0">
                          <a:solidFill>
                            <a:srgbClr val="C00000"/>
                          </a:solidFill>
                        </a:rPr>
                        <a:t>129</a:t>
                      </a:r>
                      <a:r>
                        <a:rPr lang="en-US" sz="1600" b="1" dirty="0"/>
                        <a:t> (100)</a:t>
                      </a:r>
                    </a:p>
                  </a:txBody>
                  <a:tcPr/>
                </a:tc>
                <a:tc>
                  <a:txBody>
                    <a:bodyPr/>
                    <a:lstStyle/>
                    <a:p>
                      <a:pPr algn="r"/>
                      <a:r>
                        <a:rPr lang="en-US" sz="1600" b="1" dirty="0"/>
                        <a:t>12216</a:t>
                      </a:r>
                    </a:p>
                  </a:txBody>
                  <a:tcPr/>
                </a:tc>
                <a:extLst>
                  <a:ext uri="{0D108BD9-81ED-4DB2-BD59-A6C34878D82A}">
                    <a16:rowId xmlns:a16="http://schemas.microsoft.com/office/drawing/2014/main" val="3183075478"/>
                  </a:ext>
                </a:extLst>
              </a:tr>
            </a:tbl>
          </a:graphicData>
        </a:graphic>
      </p:graphicFrame>
    </p:spTree>
    <p:extLst>
      <p:ext uri="{BB962C8B-B14F-4D97-AF65-F5344CB8AC3E}">
        <p14:creationId xmlns:p14="http://schemas.microsoft.com/office/powerpoint/2010/main" val="30805469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PLPT Task ABI-FD_RSR09</a:t>
            </a:r>
          </a:p>
        </p:txBody>
      </p:sp>
      <p:sp>
        <p:nvSpPr>
          <p:cNvPr id="3" name="Text Placeholder 2"/>
          <p:cNvSpPr>
            <a:spLocks noGrp="1"/>
          </p:cNvSpPr>
          <p:nvPr>
            <p:ph type="body" idx="1"/>
          </p:nvPr>
        </p:nvSpPr>
        <p:spPr/>
        <p:txBody>
          <a:bodyPr/>
          <a:lstStyle/>
          <a:p>
            <a:pPr>
              <a:spcBef>
                <a:spcPts val="0"/>
              </a:spcBef>
            </a:pPr>
            <a:r>
              <a:rPr lang="en-US" sz="2400" dirty="0"/>
              <a:t>Comparison of G16 </a:t>
            </a:r>
            <a:r>
              <a:rPr lang="en-US" sz="2400" b="1" dirty="0">
                <a:solidFill>
                  <a:srgbClr val="FFFF00"/>
                </a:solidFill>
              </a:rPr>
              <a:t>FD</a:t>
            </a:r>
            <a:r>
              <a:rPr lang="en-US" sz="2400" dirty="0"/>
              <a:t> RSR with CERES/Terra TOA reflected flux for 3 scene types on </a:t>
            </a:r>
            <a:r>
              <a:rPr lang="en-US" sz="2400" b="1" dirty="0">
                <a:solidFill>
                  <a:srgbClr val="FFFF00"/>
                </a:solidFill>
              </a:rPr>
              <a:t>9/5/2018</a:t>
            </a:r>
            <a:r>
              <a:rPr lang="en-US" sz="2400" dirty="0"/>
              <a:t>:</a:t>
            </a:r>
          </a:p>
          <a:p>
            <a:pPr lvl="1">
              <a:spcBef>
                <a:spcPts val="0"/>
              </a:spcBef>
            </a:pPr>
            <a:r>
              <a:rPr lang="en-US" sz="2000" dirty="0"/>
              <a:t>Clear sky (left), water cloud (middle), and ice cloud (right).</a:t>
            </a:r>
          </a:p>
          <a:p>
            <a:pPr lvl="1">
              <a:spcBef>
                <a:spcPts val="0"/>
              </a:spcBef>
            </a:pPr>
            <a:r>
              <a:rPr lang="en-US" sz="2000" dirty="0"/>
              <a:t>Largest biases are for water and ice clouds.</a:t>
            </a:r>
          </a:p>
          <a:p>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37</a:t>
            </a:fld>
            <a:endParaRPr lang="en-US"/>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126" y="2972128"/>
            <a:ext cx="3108960" cy="3108960"/>
          </a:xfrm>
          <a:prstGeom prst="rect">
            <a:avLst/>
          </a:prstGeom>
          <a:noFill/>
          <a:ln>
            <a:noFill/>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75962" y="2972128"/>
            <a:ext cx="3108960" cy="3108960"/>
          </a:xfrm>
          <a:prstGeom prst="rect">
            <a:avLst/>
          </a:prstGeom>
          <a:noFill/>
          <a:ln>
            <a:noFill/>
          </a:ln>
        </p:spPr>
      </p:pic>
      <p:pic>
        <p:nvPicPr>
          <p:cNvPr id="8" name="Picture 7"/>
          <p:cNvPicPr>
            <a:picLocks noChangeAspect="1"/>
          </p:cNvPicPr>
          <p:nvPr/>
        </p:nvPicPr>
        <p:blipFill>
          <a:blip r:embed="rId5"/>
          <a:stretch>
            <a:fillRect/>
          </a:stretch>
        </p:blipFill>
        <p:spPr>
          <a:xfrm>
            <a:off x="5982580" y="2971728"/>
            <a:ext cx="3105152" cy="3108960"/>
          </a:xfrm>
          <a:prstGeom prst="rect">
            <a:avLst/>
          </a:prstGeom>
        </p:spPr>
      </p:pic>
      <p:sp>
        <p:nvSpPr>
          <p:cNvPr id="6" name="TextBox 5"/>
          <p:cNvSpPr txBox="1"/>
          <p:nvPr/>
        </p:nvSpPr>
        <p:spPr>
          <a:xfrm>
            <a:off x="358219" y="6210366"/>
            <a:ext cx="3576620" cy="523220"/>
          </a:xfrm>
          <a:prstGeom prst="rect">
            <a:avLst/>
          </a:prstGeom>
          <a:noFill/>
        </p:spPr>
        <p:txBody>
          <a:bodyPr wrap="none" rtlCol="0">
            <a:spAutoFit/>
          </a:bodyPr>
          <a:lstStyle/>
          <a:p>
            <a:r>
              <a:rPr lang="en-US" dirty="0">
                <a:solidFill>
                  <a:schemeClr val="bg1"/>
                </a:solidFill>
              </a:rPr>
              <a:t>Accuracy: mean bias (satellite – reference)</a:t>
            </a:r>
          </a:p>
          <a:p>
            <a:r>
              <a:rPr lang="en-US" dirty="0">
                <a:solidFill>
                  <a:schemeClr val="bg1"/>
                </a:solidFill>
              </a:rPr>
              <a:t>Precision: standard deviation of biases</a:t>
            </a:r>
          </a:p>
        </p:txBody>
      </p:sp>
    </p:spTree>
    <p:extLst>
      <p:ext uri="{BB962C8B-B14F-4D97-AF65-F5344CB8AC3E}">
        <p14:creationId xmlns:p14="http://schemas.microsoft.com/office/powerpoint/2010/main" val="21354338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PLPT Task ABI-FD_RSR09</a:t>
            </a:r>
          </a:p>
        </p:txBody>
      </p:sp>
      <p:sp>
        <p:nvSpPr>
          <p:cNvPr id="3" name="Text Placeholder 2"/>
          <p:cNvSpPr>
            <a:spLocks noGrp="1"/>
          </p:cNvSpPr>
          <p:nvPr>
            <p:ph type="body" idx="1"/>
          </p:nvPr>
        </p:nvSpPr>
        <p:spPr>
          <a:xfrm>
            <a:off x="457199" y="1280160"/>
            <a:ext cx="8365787" cy="4937760"/>
          </a:xfrm>
        </p:spPr>
        <p:txBody>
          <a:bodyPr/>
          <a:lstStyle/>
          <a:p>
            <a:pPr>
              <a:spcBef>
                <a:spcPts val="0"/>
              </a:spcBef>
            </a:pPr>
            <a:r>
              <a:rPr lang="en-US" sz="2400" dirty="0"/>
              <a:t>Comparison of G16 </a:t>
            </a:r>
            <a:r>
              <a:rPr lang="en-US" sz="2400" b="1" dirty="0">
                <a:solidFill>
                  <a:srgbClr val="FFFF00"/>
                </a:solidFill>
              </a:rPr>
              <a:t>FD</a:t>
            </a:r>
            <a:r>
              <a:rPr lang="en-US" sz="2400" dirty="0"/>
              <a:t> RSR product with CERES/Terra TOA fluxes for </a:t>
            </a:r>
            <a:r>
              <a:rPr lang="en-US" sz="2400" b="1" dirty="0">
                <a:solidFill>
                  <a:srgbClr val="FFFF00"/>
                </a:solidFill>
              </a:rPr>
              <a:t>8/30 – 9/30/2018</a:t>
            </a:r>
            <a:r>
              <a:rPr lang="en-US" sz="2400" dirty="0">
                <a:solidFill>
                  <a:schemeClr val="bg1"/>
                </a:solidFill>
              </a:rPr>
              <a:t>, but over</a:t>
            </a:r>
            <a:r>
              <a:rPr lang="en-US" sz="2400" dirty="0">
                <a:solidFill>
                  <a:srgbClr val="FFFF00"/>
                </a:solidFill>
              </a:rPr>
              <a:t> </a:t>
            </a:r>
            <a:r>
              <a:rPr lang="en-US" sz="2400" b="1" dirty="0">
                <a:solidFill>
                  <a:srgbClr val="FFFF00"/>
                </a:solidFill>
              </a:rPr>
              <a:t>selected sites</a:t>
            </a:r>
            <a:r>
              <a:rPr lang="en-US" sz="2400" b="1" dirty="0">
                <a:solidFill>
                  <a:schemeClr val="bg1"/>
                </a:solidFill>
              </a:rPr>
              <a:t> </a:t>
            </a:r>
            <a:r>
              <a:rPr lang="en-US" sz="2400" dirty="0">
                <a:solidFill>
                  <a:schemeClr val="bg1"/>
                </a:solidFill>
              </a:rPr>
              <a:t>only</a:t>
            </a:r>
            <a:r>
              <a:rPr lang="en-US" sz="2400" dirty="0"/>
              <a:t>.</a:t>
            </a:r>
          </a:p>
          <a:p>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38</a:t>
            </a:fld>
            <a:endParaRPr lang="en-US"/>
          </a:p>
        </p:txBody>
      </p:sp>
      <p:pic>
        <p:nvPicPr>
          <p:cNvPr id="7" name="Picture 6"/>
          <p:cNvPicPr>
            <a:picLocks noChangeAspect="1"/>
          </p:cNvPicPr>
          <p:nvPr/>
        </p:nvPicPr>
        <p:blipFill>
          <a:blip r:embed="rId3"/>
          <a:stretch>
            <a:fillRect/>
          </a:stretch>
        </p:blipFill>
        <p:spPr>
          <a:xfrm>
            <a:off x="655573" y="2240065"/>
            <a:ext cx="3657600" cy="3639714"/>
          </a:xfrm>
          <a:prstGeom prst="rect">
            <a:avLst/>
          </a:prstGeom>
        </p:spPr>
      </p:pic>
      <p:pic>
        <p:nvPicPr>
          <p:cNvPr id="8" name="Picture 7"/>
          <p:cNvPicPr>
            <a:picLocks noChangeAspect="1"/>
          </p:cNvPicPr>
          <p:nvPr/>
        </p:nvPicPr>
        <p:blipFill>
          <a:blip r:embed="rId4"/>
          <a:stretch>
            <a:fillRect/>
          </a:stretch>
        </p:blipFill>
        <p:spPr>
          <a:xfrm>
            <a:off x="4760276" y="2240066"/>
            <a:ext cx="3657600" cy="3648646"/>
          </a:xfrm>
          <a:prstGeom prst="rect">
            <a:avLst/>
          </a:prstGeom>
        </p:spPr>
      </p:pic>
      <p:sp>
        <p:nvSpPr>
          <p:cNvPr id="5" name="TextBox 4"/>
          <p:cNvSpPr txBox="1"/>
          <p:nvPr/>
        </p:nvSpPr>
        <p:spPr>
          <a:xfrm>
            <a:off x="655574" y="6021418"/>
            <a:ext cx="7680308" cy="646331"/>
          </a:xfrm>
          <a:prstGeom prst="rect">
            <a:avLst/>
          </a:prstGeom>
          <a:noFill/>
        </p:spPr>
        <p:txBody>
          <a:bodyPr wrap="none" rtlCol="0">
            <a:spAutoFit/>
          </a:bodyPr>
          <a:lstStyle/>
          <a:p>
            <a:pPr marL="285750" indent="-285750">
              <a:buClr>
                <a:schemeClr val="bg1"/>
              </a:buClr>
              <a:buFont typeface="Arial" panose="020B0604020202020204" pitchFamily="34" charset="0"/>
              <a:buChar char="•"/>
            </a:pPr>
            <a:r>
              <a:rPr lang="en-US" sz="1800" dirty="0">
                <a:solidFill>
                  <a:schemeClr val="bg1"/>
                </a:solidFill>
              </a:rPr>
              <a:t>Underestimation on average; largest bias is again at high RSR (cloud).</a:t>
            </a:r>
          </a:p>
          <a:p>
            <a:pPr marL="285750" indent="-285750">
              <a:buClr>
                <a:schemeClr val="bg1"/>
              </a:buClr>
              <a:buFont typeface="Arial" panose="020B0604020202020204" pitchFamily="34" charset="0"/>
              <a:buChar char="•"/>
            </a:pPr>
            <a:r>
              <a:rPr lang="en-US" sz="1800" dirty="0">
                <a:solidFill>
                  <a:schemeClr val="bg1"/>
                </a:solidFill>
              </a:rPr>
              <a:t>Sites: SURFRAD and SOLRAD (see later). </a:t>
            </a:r>
          </a:p>
        </p:txBody>
      </p:sp>
    </p:spTree>
    <p:extLst>
      <p:ext uri="{BB962C8B-B14F-4D97-AF65-F5344CB8AC3E}">
        <p14:creationId xmlns:p14="http://schemas.microsoft.com/office/powerpoint/2010/main" val="33914938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PLPT Task ABI-CONUS_RSR10</a:t>
            </a:r>
          </a:p>
        </p:txBody>
      </p:sp>
      <p:sp>
        <p:nvSpPr>
          <p:cNvPr id="3" name="Text Placeholder 2"/>
          <p:cNvSpPr>
            <a:spLocks noGrp="1"/>
          </p:cNvSpPr>
          <p:nvPr>
            <p:ph type="body" idx="1"/>
          </p:nvPr>
        </p:nvSpPr>
        <p:spPr/>
        <p:txBody>
          <a:bodyPr/>
          <a:lstStyle/>
          <a:p>
            <a:pPr lvl="0">
              <a:spcBef>
                <a:spcPts val="0"/>
              </a:spcBef>
              <a:buClr>
                <a:srgbClr val="FFFFFF"/>
              </a:buClr>
            </a:pPr>
            <a:r>
              <a:rPr lang="en-US" sz="2400" dirty="0">
                <a:solidFill>
                  <a:srgbClr val="FFFFFF"/>
                </a:solidFill>
              </a:rPr>
              <a:t>Comparison of G16 RSR with CERES/Terra TOA reflected flux on </a:t>
            </a:r>
            <a:r>
              <a:rPr lang="en-US" sz="2400" b="1" dirty="0">
                <a:solidFill>
                  <a:srgbClr val="FFFF00"/>
                </a:solidFill>
              </a:rPr>
              <a:t>9/5/2018</a:t>
            </a:r>
            <a:r>
              <a:rPr lang="en-US" sz="2400" dirty="0">
                <a:solidFill>
                  <a:srgbClr val="FFFFFF"/>
                </a:solidFill>
              </a:rPr>
              <a:t> over </a:t>
            </a:r>
            <a:r>
              <a:rPr lang="en-US" sz="2400" b="1" dirty="0">
                <a:solidFill>
                  <a:srgbClr val="FFFF00"/>
                </a:solidFill>
              </a:rPr>
              <a:t>CONUS</a:t>
            </a:r>
            <a:r>
              <a:rPr lang="en-US" sz="2400" dirty="0">
                <a:solidFill>
                  <a:srgbClr val="FFFFFF"/>
                </a:solidFill>
              </a:rPr>
              <a:t>:</a:t>
            </a:r>
          </a:p>
          <a:p>
            <a:pPr lvl="1">
              <a:spcBef>
                <a:spcPts val="0"/>
              </a:spcBef>
              <a:buClr>
                <a:srgbClr val="FFFFFF"/>
              </a:buClr>
            </a:pPr>
            <a:r>
              <a:rPr lang="en-US" sz="2000" dirty="0">
                <a:solidFill>
                  <a:srgbClr val="FFFFFF"/>
                </a:solidFill>
              </a:rPr>
              <a:t>CERES (left), G16 (middle), and G16 – CERES difference (right).</a:t>
            </a:r>
          </a:p>
          <a:p>
            <a:pPr lvl="1">
              <a:spcBef>
                <a:spcPts val="0"/>
              </a:spcBef>
              <a:buClr>
                <a:srgbClr val="FFFFFF"/>
              </a:buClr>
            </a:pPr>
            <a:r>
              <a:rPr lang="en-US" sz="2000" dirty="0">
                <a:solidFill>
                  <a:srgbClr val="FFFFFF"/>
                </a:solidFill>
              </a:rPr>
              <a:t>Largest differences (± 300 Wm</a:t>
            </a:r>
            <a:r>
              <a:rPr lang="en-US" sz="2000" baseline="30000" dirty="0">
                <a:solidFill>
                  <a:srgbClr val="FFFFFF"/>
                </a:solidFill>
              </a:rPr>
              <a:t>-2</a:t>
            </a:r>
            <a:r>
              <a:rPr lang="en-US" sz="2000" dirty="0">
                <a:solidFill>
                  <a:srgbClr val="FFFFFF"/>
                </a:solidFill>
              </a:rPr>
              <a:t>) are over clouds.</a:t>
            </a:r>
          </a:p>
          <a:p>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39</a:t>
            </a:fld>
            <a:endParaRPr lang="en-US"/>
          </a:p>
        </p:txBody>
      </p:sp>
      <p:grpSp>
        <p:nvGrpSpPr>
          <p:cNvPr id="10" name="Group 9"/>
          <p:cNvGrpSpPr/>
          <p:nvPr/>
        </p:nvGrpSpPr>
        <p:grpSpPr>
          <a:xfrm>
            <a:off x="156829" y="2980944"/>
            <a:ext cx="8830341" cy="2961397"/>
            <a:chOff x="457194" y="3609801"/>
            <a:chExt cx="8179718" cy="2743200"/>
          </a:xfrm>
        </p:grpSpPr>
        <p:pic>
          <p:nvPicPr>
            <p:cNvPr id="11" name="Picture 10"/>
            <p:cNvPicPr>
              <a:picLocks noChangeAspect="1"/>
            </p:cNvPicPr>
            <p:nvPr/>
          </p:nvPicPr>
          <p:blipFill>
            <a:blip r:embed="rId3"/>
            <a:stretch>
              <a:fillRect/>
            </a:stretch>
          </p:blipFill>
          <p:spPr>
            <a:xfrm>
              <a:off x="5893712" y="3609801"/>
              <a:ext cx="2743200" cy="2739851"/>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50518" y="3609801"/>
              <a:ext cx="2743200" cy="2743200"/>
            </a:xfrm>
            <a:prstGeom prst="rect">
              <a:avLst/>
            </a:prstGeom>
            <a:noFill/>
            <a:ln>
              <a:noFill/>
            </a:ln>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194" y="3609801"/>
              <a:ext cx="2743200" cy="2743200"/>
            </a:xfrm>
            <a:prstGeom prst="rect">
              <a:avLst/>
            </a:prstGeom>
            <a:noFill/>
            <a:ln>
              <a:noFill/>
            </a:ln>
          </p:spPr>
        </p:pic>
      </p:grpSp>
    </p:spTree>
    <p:extLst>
      <p:ext uri="{BB962C8B-B14F-4D97-AF65-F5344CB8AC3E}">
        <p14:creationId xmlns:p14="http://schemas.microsoft.com/office/powerpoint/2010/main" val="41165631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 Overview: DSR</a:t>
            </a:r>
          </a:p>
        </p:txBody>
      </p:sp>
      <p:sp>
        <p:nvSpPr>
          <p:cNvPr id="3" name="Text Placeholder 2"/>
          <p:cNvSpPr>
            <a:spLocks noGrp="1"/>
          </p:cNvSpPr>
          <p:nvPr>
            <p:ph type="body" idx="1"/>
          </p:nvPr>
        </p:nvSpPr>
        <p:spPr>
          <a:xfrm>
            <a:off x="457200" y="1280160"/>
            <a:ext cx="8522746" cy="4937760"/>
          </a:xfrm>
        </p:spPr>
        <p:txBody>
          <a:bodyPr/>
          <a:lstStyle/>
          <a:p>
            <a:pPr>
              <a:spcBef>
                <a:spcPts val="0"/>
              </a:spcBef>
            </a:pPr>
            <a:r>
              <a:rPr lang="en-US" sz="2800" dirty="0"/>
              <a:t>Downward Shortwave Radiation: Surface</a:t>
            </a:r>
          </a:p>
          <a:p>
            <a:pPr marL="854075" lvl="1" indent="-219075">
              <a:spcBef>
                <a:spcPts val="0"/>
              </a:spcBef>
            </a:pPr>
            <a:r>
              <a:rPr lang="en-US" sz="2000" dirty="0"/>
              <a:t>instantaneous total SW (0.2-4.0 µm) flux received at the Earth’s surface,</a:t>
            </a:r>
          </a:p>
          <a:p>
            <a:pPr marL="854075" lvl="1" indent="-219075">
              <a:spcBef>
                <a:spcPts val="0"/>
              </a:spcBef>
            </a:pPr>
            <a:r>
              <a:rPr lang="en-US" sz="2000" dirty="0"/>
              <a:t>produced on a global latitude/longitude grid at </a:t>
            </a:r>
          </a:p>
          <a:p>
            <a:pPr marL="1254125" lvl="2" indent="-219075">
              <a:spcBef>
                <a:spcPts val="0"/>
              </a:spcBef>
            </a:pPr>
            <a:r>
              <a:rPr lang="en-US" sz="1600" dirty="0"/>
              <a:t>0.50 degree (50 km) resolution for Full Disk, </a:t>
            </a:r>
          </a:p>
          <a:p>
            <a:pPr marL="1254125" lvl="2" indent="-219075">
              <a:spcBef>
                <a:spcPts val="0"/>
              </a:spcBef>
            </a:pPr>
            <a:r>
              <a:rPr lang="en-US" sz="1600" dirty="0"/>
              <a:t>0.25 degree (25 km) resolution for CONUS, and </a:t>
            </a:r>
          </a:p>
          <a:p>
            <a:pPr marL="1254125" lvl="2" indent="-219075">
              <a:spcBef>
                <a:spcPts val="0"/>
              </a:spcBef>
            </a:pPr>
            <a:r>
              <a:rPr lang="en-US" sz="1600" dirty="0"/>
              <a:t>0.05 degree (05 km) resolution for Mesoscale,</a:t>
            </a:r>
          </a:p>
          <a:p>
            <a:pPr marL="854075" lvl="1" indent="-219075">
              <a:spcBef>
                <a:spcPts val="0"/>
              </a:spcBef>
            </a:pPr>
            <a:r>
              <a:rPr lang="en-US" sz="2000" dirty="0"/>
              <a:t>produced once per hour.</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ct val="25000"/>
                <a:buFont typeface="Calibri"/>
                <a:buNone/>
                <a:tabLst/>
                <a:defRPr/>
              </a:pPr>
              <a:t>4</a:t>
            </a:fld>
            <a:endParaRPr kumimoji="0" lang="en-US"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 name="TextBox 5"/>
          <p:cNvSpPr txBox="1"/>
          <p:nvPr/>
        </p:nvSpPr>
        <p:spPr>
          <a:xfrm>
            <a:off x="309489" y="6126480"/>
            <a:ext cx="633859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Calibri" panose="020F0502020204030204" pitchFamily="34" charset="0"/>
                <a:cs typeface="Arial"/>
                <a:sym typeface="Arial"/>
              </a:rPr>
              <a:t>[1] Conditions for good quality prescribed by the algorithm are for SZA ≤ 70 degrees.</a:t>
            </a:r>
          </a:p>
        </p:txBody>
      </p:sp>
      <p:sp>
        <p:nvSpPr>
          <p:cNvPr id="8" name="TextBox 7"/>
          <p:cNvSpPr txBox="1"/>
          <p:nvPr/>
        </p:nvSpPr>
        <p:spPr>
          <a:xfrm>
            <a:off x="287146" y="3474581"/>
            <a:ext cx="8659906" cy="307777"/>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 </a:t>
            </a:r>
            <a:r>
              <a:rPr kumimoji="0" lang="en-US" sz="1400" b="0" i="0" u="none" strike="noStrike" kern="0" cap="none" spc="0" normalizeH="0" baseline="0" noProof="0" dirty="0">
                <a:ln>
                  <a:noFill/>
                </a:ln>
                <a:solidFill>
                  <a:srgbClr val="FFFFFF">
                    <a:lumMod val="65000"/>
                  </a:srgbClr>
                </a:solidFill>
                <a:effectLst/>
                <a:uLnTx/>
                <a:uFillTx/>
                <a:latin typeface="Calibri" panose="020F0502020204030204" pitchFamily="34" charset="0"/>
                <a:cs typeface="Arial"/>
                <a:sym typeface="Arial"/>
              </a:rPr>
              <a:t>Table 5.24.1 in Product Definition and User’s Guide (PUG) Vol 5: Level 2+ Products, Revision 1.2 (4/11/2018)</a:t>
            </a:r>
          </a:p>
        </p:txBody>
      </p:sp>
      <p:graphicFrame>
        <p:nvGraphicFramePr>
          <p:cNvPr id="9" name="Table 8"/>
          <p:cNvGraphicFramePr>
            <a:graphicFrameLocks noGrp="1"/>
          </p:cNvGraphicFramePr>
          <p:nvPr/>
        </p:nvGraphicFramePr>
        <p:xfrm>
          <a:off x="320040" y="3749040"/>
          <a:ext cx="8461718" cy="2427041"/>
        </p:xfrm>
        <a:graphic>
          <a:graphicData uri="http://schemas.openxmlformats.org/drawingml/2006/table">
            <a:tbl>
              <a:tblPr/>
              <a:tblGrid>
                <a:gridCol w="1055078">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2011680">
                  <a:extLst>
                    <a:ext uri="{9D8B030D-6E8A-4147-A177-3AD203B41FA5}">
                      <a16:colId xmlns:a16="http://schemas.microsoft.com/office/drawing/2014/main" val="20002"/>
                    </a:ext>
                  </a:extLst>
                </a:gridCol>
                <a:gridCol w="2011680">
                  <a:extLst>
                    <a:ext uri="{9D8B030D-6E8A-4147-A177-3AD203B41FA5}">
                      <a16:colId xmlns:a16="http://schemas.microsoft.com/office/drawing/2014/main" val="20003"/>
                    </a:ext>
                  </a:extLst>
                </a:gridCol>
                <a:gridCol w="1188720">
                  <a:extLst>
                    <a:ext uri="{9D8B030D-6E8A-4147-A177-3AD203B41FA5}">
                      <a16:colId xmlns:a16="http://schemas.microsoft.com/office/drawing/2014/main" val="20004"/>
                    </a:ext>
                  </a:extLst>
                </a:gridCol>
                <a:gridCol w="1280160">
                  <a:extLst>
                    <a:ext uri="{9D8B030D-6E8A-4147-A177-3AD203B41FA5}">
                      <a16:colId xmlns:a16="http://schemas.microsoft.com/office/drawing/2014/main" val="20005"/>
                    </a:ext>
                  </a:extLst>
                </a:gridCol>
              </a:tblGrid>
              <a:tr h="227306">
                <a:tc>
                  <a:txBody>
                    <a:bodyPr/>
                    <a:lstStyle/>
                    <a:p>
                      <a:pPr marL="0" marR="0" algn="ctr">
                        <a:spcBef>
                          <a:spcPts val="0"/>
                        </a:spcBef>
                        <a:spcAft>
                          <a:spcPts val="0"/>
                        </a:spcAft>
                      </a:pPr>
                      <a:endParaRPr lang="en-US" sz="1500" dirty="0">
                        <a:latin typeface="Calibri" pitchFamily="34" charset="0"/>
                        <a:ea typeface="Calibri"/>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gridSpan="4">
                  <a:txBody>
                    <a:bodyPr/>
                    <a:lstStyle/>
                    <a:p>
                      <a:pPr marL="0" marR="0" algn="ctr">
                        <a:spcBef>
                          <a:spcPts val="0"/>
                        </a:spcBef>
                        <a:spcAft>
                          <a:spcPts val="0"/>
                        </a:spcAft>
                      </a:pPr>
                      <a:r>
                        <a:rPr lang="en-US" sz="1500" b="1" dirty="0">
                          <a:latin typeface="Calibri" pitchFamily="34" charset="0"/>
                          <a:ea typeface="Times New Roman"/>
                          <a:cs typeface="Times New Roman"/>
                        </a:rPr>
                        <a:t>Measurement</a:t>
                      </a:r>
                      <a:endParaRPr lang="en-US" sz="1500" dirty="0">
                        <a:latin typeface="Calibri" pitchFamily="34" charset="0"/>
                        <a:ea typeface="Calibri"/>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spcBef>
                          <a:spcPts val="0"/>
                        </a:spcBef>
                        <a:spcAft>
                          <a:spcPts val="0"/>
                        </a:spcAft>
                      </a:pPr>
                      <a:r>
                        <a:rPr lang="en-US" sz="1500" b="1">
                          <a:latin typeface="Calibri" pitchFamily="34" charset="0"/>
                          <a:ea typeface="Times New Roman"/>
                          <a:cs typeface="Times New Roman"/>
                        </a:rPr>
                        <a:t>Mapping</a:t>
                      </a:r>
                      <a:endParaRPr lang="en-US" sz="1500">
                        <a:latin typeface="Calibri" pitchFamily="34" charset="0"/>
                        <a:ea typeface="Calibri"/>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454612">
                <a:tc>
                  <a:txBody>
                    <a:bodyPr/>
                    <a:lstStyle/>
                    <a:p>
                      <a:pPr marL="0" marR="0" algn="ctr">
                        <a:spcBef>
                          <a:spcPts val="0"/>
                        </a:spcBef>
                        <a:spcAft>
                          <a:spcPts val="0"/>
                        </a:spcAft>
                      </a:pPr>
                      <a:r>
                        <a:rPr lang="en-US" sz="1500" b="1" dirty="0">
                          <a:latin typeface="Calibri" pitchFamily="34" charset="0"/>
                          <a:ea typeface="Times New Roman"/>
                          <a:cs typeface="Times New Roman"/>
                        </a:rPr>
                        <a:t>Region</a:t>
                      </a:r>
                      <a:endParaRPr lang="en-US" sz="1500" dirty="0">
                        <a:latin typeface="Calibri" pitchFamily="34" charset="0"/>
                        <a:ea typeface="Calibri"/>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500" b="1" dirty="0">
                          <a:latin typeface="Calibri" pitchFamily="34" charset="0"/>
                          <a:ea typeface="Times New Roman"/>
                          <a:cs typeface="Times New Roman"/>
                        </a:rPr>
                        <a:t>Range</a:t>
                      </a:r>
                      <a:endParaRPr lang="en-US" sz="1500" dirty="0">
                        <a:latin typeface="Calibri" pitchFamily="34" charset="0"/>
                        <a:ea typeface="Calibri"/>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500" b="1" dirty="0">
                          <a:latin typeface="Calibri" pitchFamily="34" charset="0"/>
                          <a:ea typeface="Times New Roman"/>
                          <a:cs typeface="Times New Roman"/>
                        </a:rPr>
                        <a:t>Accuracy</a:t>
                      </a:r>
                      <a:endParaRPr lang="en-US" sz="1500" dirty="0">
                        <a:latin typeface="Calibri" pitchFamily="34" charset="0"/>
                        <a:ea typeface="Calibri"/>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500" b="1" dirty="0">
                          <a:latin typeface="Calibri" pitchFamily="34" charset="0"/>
                          <a:ea typeface="Times New Roman"/>
                          <a:cs typeface="Times New Roman"/>
                        </a:rPr>
                        <a:t>Precision</a:t>
                      </a:r>
                      <a:endParaRPr lang="en-US" sz="1500" dirty="0">
                        <a:latin typeface="Calibri" pitchFamily="34" charset="0"/>
                        <a:ea typeface="Calibri"/>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500" b="1" dirty="0">
                          <a:latin typeface="Calibri" pitchFamily="34" charset="0"/>
                          <a:ea typeface="Times New Roman"/>
                          <a:cs typeface="Times New Roman"/>
                        </a:rPr>
                        <a:t>Performance Conditions</a:t>
                      </a:r>
                      <a:endParaRPr lang="en-US" sz="1500" dirty="0">
                        <a:latin typeface="Calibri" pitchFamily="34" charset="0"/>
                        <a:ea typeface="Calibri"/>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500" b="1" dirty="0">
                          <a:latin typeface="Calibri" pitchFamily="34" charset="0"/>
                          <a:ea typeface="Times New Roman"/>
                          <a:cs typeface="Times New Roman"/>
                        </a:rPr>
                        <a:t>Accuracy</a:t>
                      </a:r>
                      <a:endParaRPr lang="en-US" sz="1500" dirty="0">
                        <a:latin typeface="Calibri" pitchFamily="34" charset="0"/>
                        <a:ea typeface="Calibri"/>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1"/>
                  </a:ext>
                </a:extLst>
              </a:tr>
              <a:tr h="1741241">
                <a:tc>
                  <a:txBody>
                    <a:bodyPr/>
                    <a:lstStyle/>
                    <a:p>
                      <a:pPr marL="0" marR="0" algn="ctr">
                        <a:spcBef>
                          <a:spcPts val="0"/>
                        </a:spcBef>
                        <a:spcAft>
                          <a:spcPts val="0"/>
                        </a:spcAft>
                      </a:pPr>
                      <a:r>
                        <a:rPr lang="en-US" sz="1500" dirty="0">
                          <a:latin typeface="Calibri" pitchFamily="34" charset="0"/>
                          <a:ea typeface="Times New Roman"/>
                          <a:cs typeface="Times New Roman"/>
                        </a:rPr>
                        <a:t>Full Disk, CONUS,     &amp; Mesoscale</a:t>
                      </a:r>
                      <a:endParaRPr lang="en-US" sz="1500" dirty="0">
                        <a:latin typeface="Calibri" pitchFamily="34" charset="0"/>
                        <a:ea typeface="Calibri"/>
                        <a:cs typeface="Times New Roman"/>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500" dirty="0">
                          <a:latin typeface="Calibri" pitchFamily="34" charset="0"/>
                          <a:ea typeface="Times New Roman"/>
                          <a:cs typeface="Times New Roman"/>
                        </a:rPr>
                        <a:t>0 to 1500 W/m</a:t>
                      </a:r>
                      <a:r>
                        <a:rPr lang="en-US" sz="1500" baseline="30000" dirty="0">
                          <a:latin typeface="Calibri" pitchFamily="34" charset="0"/>
                          <a:ea typeface="Times New Roman"/>
                          <a:cs typeface="Times New Roman"/>
                        </a:rPr>
                        <a:t>2</a:t>
                      </a:r>
                      <a:endParaRPr lang="en-US" sz="1500" dirty="0">
                        <a:latin typeface="Calibri" pitchFamily="34" charset="0"/>
                        <a:ea typeface="Calibri"/>
                        <a:cs typeface="Times New Roman"/>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1200"/>
                        </a:spcAft>
                      </a:pPr>
                      <a:r>
                        <a:rPr lang="en-US" sz="1500" dirty="0">
                          <a:latin typeface="Calibri" pitchFamily="34" charset="0"/>
                          <a:ea typeface="Times New Roman"/>
                          <a:cs typeface="Times New Roman"/>
                        </a:rPr>
                        <a:t>85 W/m</a:t>
                      </a:r>
                      <a:r>
                        <a:rPr lang="en-US" sz="1500" baseline="30000" dirty="0">
                          <a:latin typeface="Calibri" pitchFamily="34" charset="0"/>
                          <a:ea typeface="Times New Roman"/>
                          <a:cs typeface="Times New Roman"/>
                        </a:rPr>
                        <a:t>2 </a:t>
                      </a:r>
                      <a:r>
                        <a:rPr lang="en-US" sz="1500" dirty="0">
                          <a:latin typeface="Calibri" pitchFamily="34" charset="0"/>
                          <a:ea typeface="Times New Roman"/>
                          <a:cs typeface="Times New Roman"/>
                        </a:rPr>
                        <a:t>at high end of range (1000 W/m</a:t>
                      </a:r>
                      <a:r>
                        <a:rPr lang="en-US" sz="1500" baseline="30000" dirty="0">
                          <a:latin typeface="Calibri" pitchFamily="34" charset="0"/>
                          <a:ea typeface="Times New Roman"/>
                          <a:cs typeface="Times New Roman"/>
                        </a:rPr>
                        <a:t>2</a:t>
                      </a:r>
                      <a:r>
                        <a:rPr lang="en-US" sz="1500" dirty="0">
                          <a:latin typeface="Calibri" pitchFamily="34" charset="0"/>
                          <a:ea typeface="Times New Roman"/>
                          <a:cs typeface="Times New Roman"/>
                        </a:rPr>
                        <a:t>)</a:t>
                      </a:r>
                      <a:endParaRPr lang="en-US" sz="1500" dirty="0">
                        <a:latin typeface="Calibri" pitchFamily="34" charset="0"/>
                        <a:ea typeface="Calibri"/>
                        <a:cs typeface="Times New Roman"/>
                      </a:endParaRPr>
                    </a:p>
                    <a:p>
                      <a:pPr marL="0" marR="0" algn="ctr">
                        <a:spcBef>
                          <a:spcPts val="0"/>
                        </a:spcBef>
                        <a:spcAft>
                          <a:spcPts val="1200"/>
                        </a:spcAft>
                      </a:pPr>
                      <a:r>
                        <a:rPr lang="en-US" sz="1500" dirty="0">
                          <a:latin typeface="Calibri" pitchFamily="34" charset="0"/>
                          <a:ea typeface="Times New Roman"/>
                          <a:cs typeface="Times New Roman"/>
                        </a:rPr>
                        <a:t>65 W/m</a:t>
                      </a:r>
                      <a:r>
                        <a:rPr lang="en-US" sz="1500" baseline="30000" dirty="0">
                          <a:latin typeface="Calibri" pitchFamily="34" charset="0"/>
                          <a:ea typeface="Times New Roman"/>
                          <a:cs typeface="Times New Roman"/>
                        </a:rPr>
                        <a:t>2</a:t>
                      </a:r>
                      <a:r>
                        <a:rPr lang="en-US" sz="1500" dirty="0">
                          <a:latin typeface="Calibri" pitchFamily="34" charset="0"/>
                          <a:ea typeface="Times New Roman"/>
                          <a:cs typeface="Times New Roman"/>
                        </a:rPr>
                        <a:t> at middle of range (350 W/m</a:t>
                      </a:r>
                      <a:r>
                        <a:rPr lang="en-US" sz="1500" baseline="30000" dirty="0">
                          <a:latin typeface="Calibri" pitchFamily="34" charset="0"/>
                          <a:ea typeface="Times New Roman"/>
                          <a:cs typeface="Times New Roman"/>
                        </a:rPr>
                        <a:t>2</a:t>
                      </a:r>
                      <a:r>
                        <a:rPr lang="en-US" sz="1500" dirty="0">
                          <a:latin typeface="Calibri" pitchFamily="34" charset="0"/>
                          <a:ea typeface="Times New Roman"/>
                          <a:cs typeface="Times New Roman"/>
                        </a:rPr>
                        <a:t>)</a:t>
                      </a:r>
                      <a:endParaRPr lang="en-US" sz="1500" dirty="0">
                        <a:latin typeface="Calibri" pitchFamily="34" charset="0"/>
                        <a:ea typeface="Calibri"/>
                        <a:cs typeface="Times New Roman"/>
                      </a:endParaRPr>
                    </a:p>
                    <a:p>
                      <a:pPr marL="0" marR="0" algn="ctr">
                        <a:spcBef>
                          <a:spcPts val="0"/>
                        </a:spcBef>
                        <a:spcAft>
                          <a:spcPts val="1200"/>
                        </a:spcAft>
                      </a:pPr>
                      <a:r>
                        <a:rPr lang="en-US" sz="1500" dirty="0">
                          <a:latin typeface="Calibri" pitchFamily="34" charset="0"/>
                          <a:ea typeface="Times New Roman"/>
                          <a:cs typeface="Times New Roman"/>
                        </a:rPr>
                        <a:t>110 W/m</a:t>
                      </a:r>
                      <a:r>
                        <a:rPr lang="en-US" sz="1500" baseline="30000" dirty="0">
                          <a:latin typeface="Calibri" pitchFamily="34" charset="0"/>
                          <a:ea typeface="Times New Roman"/>
                          <a:cs typeface="Times New Roman"/>
                        </a:rPr>
                        <a:t>2</a:t>
                      </a:r>
                      <a:r>
                        <a:rPr lang="en-US" sz="1500" dirty="0">
                          <a:latin typeface="Calibri" pitchFamily="34" charset="0"/>
                          <a:ea typeface="Times New Roman"/>
                          <a:cs typeface="Times New Roman"/>
                        </a:rPr>
                        <a:t> at low end of range (100 W/m</a:t>
                      </a:r>
                      <a:r>
                        <a:rPr lang="en-US" sz="1500" baseline="30000" dirty="0">
                          <a:latin typeface="Calibri" pitchFamily="34" charset="0"/>
                          <a:ea typeface="Times New Roman"/>
                          <a:cs typeface="Times New Roman"/>
                        </a:rPr>
                        <a:t>2</a:t>
                      </a:r>
                      <a:r>
                        <a:rPr lang="en-US" sz="1500" dirty="0">
                          <a:latin typeface="Calibri" pitchFamily="34" charset="0"/>
                          <a:ea typeface="Times New Roman"/>
                          <a:cs typeface="Times New Roman"/>
                        </a:rPr>
                        <a:t>)</a:t>
                      </a:r>
                      <a:endParaRPr lang="en-US" sz="1500" dirty="0">
                        <a:latin typeface="Calibri" pitchFamily="34" charset="0"/>
                        <a:ea typeface="Calibri"/>
                        <a:cs typeface="Times New Roman"/>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1200"/>
                        </a:spcAft>
                      </a:pPr>
                      <a:r>
                        <a:rPr lang="en-US" sz="1500" dirty="0">
                          <a:latin typeface="Calibri" pitchFamily="34" charset="0"/>
                          <a:ea typeface="Times New Roman"/>
                          <a:cs typeface="Times New Roman"/>
                        </a:rPr>
                        <a:t>100 W/m</a:t>
                      </a:r>
                      <a:r>
                        <a:rPr lang="en-US" sz="1500" baseline="30000" dirty="0">
                          <a:latin typeface="Calibri" pitchFamily="34" charset="0"/>
                          <a:ea typeface="Times New Roman"/>
                          <a:cs typeface="Times New Roman"/>
                        </a:rPr>
                        <a:t>2</a:t>
                      </a:r>
                      <a:r>
                        <a:rPr lang="en-US" sz="1500" dirty="0">
                          <a:latin typeface="Calibri" pitchFamily="34" charset="0"/>
                          <a:ea typeface="Times New Roman"/>
                          <a:cs typeface="Times New Roman"/>
                        </a:rPr>
                        <a:t> for high end of range (1000 W/m</a:t>
                      </a:r>
                      <a:r>
                        <a:rPr lang="en-US" sz="1500" baseline="30000" dirty="0">
                          <a:latin typeface="Calibri" pitchFamily="34" charset="0"/>
                          <a:ea typeface="Times New Roman"/>
                          <a:cs typeface="Times New Roman"/>
                        </a:rPr>
                        <a:t>2</a:t>
                      </a:r>
                      <a:r>
                        <a:rPr lang="en-US" sz="1500" dirty="0">
                          <a:latin typeface="Calibri" pitchFamily="34" charset="0"/>
                          <a:ea typeface="Times New Roman"/>
                          <a:cs typeface="Times New Roman"/>
                        </a:rPr>
                        <a:t>)</a:t>
                      </a:r>
                      <a:endParaRPr lang="en-US" sz="1500" dirty="0">
                        <a:latin typeface="Calibri" pitchFamily="34" charset="0"/>
                        <a:ea typeface="Calibri"/>
                        <a:cs typeface="Times New Roman"/>
                      </a:endParaRPr>
                    </a:p>
                    <a:p>
                      <a:pPr marL="0" marR="0" algn="ctr">
                        <a:spcBef>
                          <a:spcPts val="0"/>
                        </a:spcBef>
                        <a:spcAft>
                          <a:spcPts val="1200"/>
                        </a:spcAft>
                      </a:pPr>
                      <a:r>
                        <a:rPr lang="en-US" sz="1500" dirty="0">
                          <a:latin typeface="Calibri" pitchFamily="34" charset="0"/>
                          <a:ea typeface="Times New Roman"/>
                          <a:cs typeface="Times New Roman"/>
                        </a:rPr>
                        <a:t>130 W/m</a:t>
                      </a:r>
                      <a:r>
                        <a:rPr lang="en-US" sz="1500" baseline="30000" dirty="0">
                          <a:latin typeface="Calibri" pitchFamily="34" charset="0"/>
                          <a:ea typeface="Times New Roman"/>
                          <a:cs typeface="Times New Roman"/>
                        </a:rPr>
                        <a:t>2 </a:t>
                      </a:r>
                      <a:r>
                        <a:rPr lang="en-US" sz="1500" dirty="0">
                          <a:latin typeface="Calibri" pitchFamily="34" charset="0"/>
                          <a:ea typeface="Times New Roman"/>
                          <a:cs typeface="Times New Roman"/>
                        </a:rPr>
                        <a:t>for middle of range (350 W/m</a:t>
                      </a:r>
                      <a:r>
                        <a:rPr lang="en-US" sz="1500" baseline="30000" dirty="0">
                          <a:latin typeface="Calibri" pitchFamily="34" charset="0"/>
                          <a:ea typeface="Times New Roman"/>
                          <a:cs typeface="Times New Roman"/>
                        </a:rPr>
                        <a:t>2</a:t>
                      </a:r>
                      <a:r>
                        <a:rPr lang="en-US" sz="1500" dirty="0">
                          <a:latin typeface="Calibri" pitchFamily="34" charset="0"/>
                          <a:ea typeface="Times New Roman"/>
                          <a:cs typeface="Times New Roman"/>
                        </a:rPr>
                        <a:t>)</a:t>
                      </a:r>
                      <a:endParaRPr lang="en-US" sz="1500" dirty="0">
                        <a:latin typeface="Calibri" pitchFamily="34" charset="0"/>
                        <a:ea typeface="Calibri"/>
                        <a:cs typeface="Times New Roman"/>
                      </a:endParaRPr>
                    </a:p>
                    <a:p>
                      <a:pPr marL="0" marR="0" algn="ctr">
                        <a:spcBef>
                          <a:spcPts val="0"/>
                        </a:spcBef>
                        <a:spcAft>
                          <a:spcPts val="1200"/>
                        </a:spcAft>
                      </a:pPr>
                      <a:r>
                        <a:rPr lang="en-US" sz="1500" dirty="0">
                          <a:latin typeface="Calibri" pitchFamily="34" charset="0"/>
                          <a:ea typeface="Times New Roman"/>
                          <a:cs typeface="Times New Roman"/>
                        </a:rPr>
                        <a:t>100 W/m</a:t>
                      </a:r>
                      <a:r>
                        <a:rPr lang="en-US" sz="1500" baseline="30000" dirty="0">
                          <a:latin typeface="Calibri" pitchFamily="34" charset="0"/>
                          <a:ea typeface="Times New Roman"/>
                          <a:cs typeface="Times New Roman"/>
                        </a:rPr>
                        <a:t>2</a:t>
                      </a:r>
                      <a:r>
                        <a:rPr lang="en-US" sz="1500" dirty="0">
                          <a:latin typeface="Calibri" pitchFamily="34" charset="0"/>
                          <a:ea typeface="Times New Roman"/>
                          <a:cs typeface="Times New Roman"/>
                        </a:rPr>
                        <a:t> for low end of range (100 W/m</a:t>
                      </a:r>
                      <a:r>
                        <a:rPr lang="en-US" sz="1500" baseline="30000" dirty="0">
                          <a:latin typeface="Calibri" pitchFamily="34" charset="0"/>
                          <a:ea typeface="Times New Roman"/>
                          <a:cs typeface="Times New Roman"/>
                        </a:rPr>
                        <a:t>2</a:t>
                      </a:r>
                      <a:r>
                        <a:rPr lang="en-US" sz="1500" dirty="0">
                          <a:latin typeface="Calibri" pitchFamily="34" charset="0"/>
                          <a:ea typeface="Times New Roman"/>
                          <a:cs typeface="Times New Roman"/>
                        </a:rPr>
                        <a:t>)</a:t>
                      </a:r>
                      <a:endParaRPr lang="en-US" sz="1500" dirty="0">
                        <a:latin typeface="Calibri" pitchFamily="34" charset="0"/>
                        <a:ea typeface="Calibri"/>
                        <a:cs typeface="Times New Roman"/>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500" dirty="0">
                          <a:latin typeface="Calibri" pitchFamily="34" charset="0"/>
                          <a:ea typeface="Times New Roman"/>
                          <a:cs typeface="Times New Roman"/>
                        </a:rPr>
                        <a:t>LZA ≤ 70 degrees,</a:t>
                      </a:r>
                      <a:endParaRPr lang="en-US" sz="1500" dirty="0">
                        <a:latin typeface="Calibri" pitchFamily="34" charset="0"/>
                        <a:ea typeface="Calibri"/>
                        <a:cs typeface="Times New Roman"/>
                      </a:endParaRPr>
                    </a:p>
                    <a:p>
                      <a:pPr marL="0" marR="0" algn="ctr">
                        <a:spcBef>
                          <a:spcPts val="0"/>
                        </a:spcBef>
                        <a:spcAft>
                          <a:spcPts val="0"/>
                        </a:spcAft>
                      </a:pPr>
                      <a:r>
                        <a:rPr lang="en-US" sz="1500" dirty="0">
                          <a:latin typeface="Calibri" pitchFamily="34" charset="0"/>
                          <a:ea typeface="Times New Roman"/>
                          <a:cs typeface="Times New Roman"/>
                        </a:rPr>
                        <a:t>daytime, solar elevation angle &gt; 25 degrees </a:t>
                      </a:r>
                      <a:r>
                        <a:rPr lang="en-US" sz="1500" baseline="30000" dirty="0">
                          <a:latin typeface="Calibri" pitchFamily="34" charset="0"/>
                          <a:ea typeface="Times New Roman"/>
                          <a:cs typeface="Times New Roman"/>
                        </a:rPr>
                        <a:t>[1]</a:t>
                      </a:r>
                      <a:endParaRPr lang="en-US" sz="1500" dirty="0">
                        <a:latin typeface="Calibri" pitchFamily="34" charset="0"/>
                        <a:ea typeface="Calibri"/>
                        <a:cs typeface="Times New Roman"/>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500" dirty="0">
                          <a:latin typeface="Calibri" pitchFamily="34" charset="0"/>
                          <a:ea typeface="Times New Roman"/>
                          <a:cs typeface="Times New Roman"/>
                        </a:rPr>
                        <a:t>Full Disk: 4 km</a:t>
                      </a:r>
                      <a:endParaRPr lang="en-US" sz="1500" dirty="0">
                        <a:latin typeface="Calibri" pitchFamily="34" charset="0"/>
                        <a:ea typeface="Calibri"/>
                        <a:cs typeface="Times New Roman"/>
                      </a:endParaRPr>
                    </a:p>
                    <a:p>
                      <a:pPr marL="0" marR="0" algn="ctr">
                        <a:spcBef>
                          <a:spcPts val="0"/>
                        </a:spcBef>
                        <a:spcAft>
                          <a:spcPts val="0"/>
                        </a:spcAft>
                      </a:pPr>
                      <a:r>
                        <a:rPr lang="en-US" sz="1500" dirty="0">
                          <a:latin typeface="Calibri" pitchFamily="34" charset="0"/>
                          <a:ea typeface="Times New Roman"/>
                          <a:cs typeface="Times New Roman"/>
                        </a:rPr>
                        <a:t>CONUS: 2 km</a:t>
                      </a:r>
                      <a:endParaRPr lang="en-US" sz="1500" dirty="0">
                        <a:latin typeface="Calibri" pitchFamily="34" charset="0"/>
                        <a:ea typeface="Calibri"/>
                        <a:cs typeface="Times New Roman"/>
                      </a:endParaRPr>
                    </a:p>
                    <a:p>
                      <a:pPr marL="0" marR="0" algn="ctr">
                        <a:spcBef>
                          <a:spcPts val="0"/>
                        </a:spcBef>
                        <a:spcAft>
                          <a:spcPts val="0"/>
                        </a:spcAft>
                      </a:pPr>
                      <a:r>
                        <a:rPr lang="en-US" sz="1500" dirty="0" err="1">
                          <a:latin typeface="Calibri" pitchFamily="34" charset="0"/>
                          <a:ea typeface="Times New Roman"/>
                          <a:cs typeface="Times New Roman"/>
                        </a:rPr>
                        <a:t>Mesoscale</a:t>
                      </a:r>
                      <a:r>
                        <a:rPr lang="en-US" sz="1500" dirty="0">
                          <a:latin typeface="Calibri" pitchFamily="34" charset="0"/>
                          <a:ea typeface="Times New Roman"/>
                          <a:cs typeface="Times New Roman"/>
                        </a:rPr>
                        <a:t>: 1 km</a:t>
                      </a:r>
                      <a:endParaRPr lang="en-US" sz="1500" dirty="0">
                        <a:latin typeface="Calibri" pitchFamily="34" charset="0"/>
                        <a:ea typeface="Calibri"/>
                        <a:cs typeface="Times New Roman"/>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716644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PLPT Task ABI-CONUS_RSR10</a:t>
            </a:r>
          </a:p>
        </p:txBody>
      </p:sp>
      <p:sp>
        <p:nvSpPr>
          <p:cNvPr id="3" name="Text Placeholder 2"/>
          <p:cNvSpPr>
            <a:spLocks noGrp="1"/>
          </p:cNvSpPr>
          <p:nvPr>
            <p:ph type="body" idx="1"/>
          </p:nvPr>
        </p:nvSpPr>
        <p:spPr/>
        <p:txBody>
          <a:bodyPr/>
          <a:lstStyle/>
          <a:p>
            <a:pPr>
              <a:spcBef>
                <a:spcPts val="0"/>
              </a:spcBef>
            </a:pPr>
            <a:r>
              <a:rPr lang="en-US" sz="2400" dirty="0"/>
              <a:t>Comparison of G16 RSR product with CERES/Terra TOA fluxes for </a:t>
            </a:r>
            <a:r>
              <a:rPr lang="en-US" sz="2400" b="1" dirty="0">
                <a:solidFill>
                  <a:srgbClr val="FFFF00"/>
                </a:solidFill>
              </a:rPr>
              <a:t>9/5/18</a:t>
            </a:r>
            <a:r>
              <a:rPr lang="en-US" sz="2400" dirty="0"/>
              <a:t> over </a:t>
            </a:r>
            <a:r>
              <a:rPr lang="en-US" sz="2400" b="1" dirty="0">
                <a:solidFill>
                  <a:srgbClr val="FFFF00"/>
                </a:solidFill>
              </a:rPr>
              <a:t>CONUS</a:t>
            </a:r>
            <a:r>
              <a:rPr lang="en-US" sz="2400" dirty="0"/>
              <a:t> (over 35K points).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40</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 y="2286000"/>
            <a:ext cx="4114800" cy="4108196"/>
          </a:xfrm>
          <a:prstGeom prst="rect">
            <a:avLst/>
          </a:prstGeom>
          <a:noFill/>
          <a:ln>
            <a:noFill/>
          </a:ln>
        </p:spPr>
      </p:pic>
      <p:graphicFrame>
        <p:nvGraphicFramePr>
          <p:cNvPr id="8" name="Table 7"/>
          <p:cNvGraphicFramePr>
            <a:graphicFrameLocks noGrp="1"/>
          </p:cNvGraphicFramePr>
          <p:nvPr>
            <p:extLst>
              <p:ext uri="{D42A27DB-BD31-4B8C-83A1-F6EECF244321}">
                <p14:modId xmlns:p14="http://schemas.microsoft.com/office/powerpoint/2010/main" val="130533691"/>
              </p:ext>
            </p:extLst>
          </p:nvPr>
        </p:nvGraphicFramePr>
        <p:xfrm>
          <a:off x="4572000" y="2286000"/>
          <a:ext cx="4187951" cy="1490472"/>
        </p:xfrm>
        <a:graphic>
          <a:graphicData uri="http://schemas.openxmlformats.org/drawingml/2006/table">
            <a:tbl>
              <a:tblPr firstRow="1" bandRow="1">
                <a:tableStyleId>{D7EF39A4-3B55-471D-9E2F-5EDBCC4E9E3D}</a:tableStyleId>
              </a:tblPr>
              <a:tblGrid>
                <a:gridCol w="1276251">
                  <a:extLst>
                    <a:ext uri="{9D8B030D-6E8A-4147-A177-3AD203B41FA5}">
                      <a16:colId xmlns:a16="http://schemas.microsoft.com/office/drawing/2014/main" val="3197546001"/>
                    </a:ext>
                  </a:extLst>
                </a:gridCol>
                <a:gridCol w="1090474">
                  <a:extLst>
                    <a:ext uri="{9D8B030D-6E8A-4147-A177-3AD203B41FA5}">
                      <a16:colId xmlns:a16="http://schemas.microsoft.com/office/drawing/2014/main" val="3068684400"/>
                    </a:ext>
                  </a:extLst>
                </a:gridCol>
                <a:gridCol w="1049678">
                  <a:extLst>
                    <a:ext uri="{9D8B030D-6E8A-4147-A177-3AD203B41FA5}">
                      <a16:colId xmlns:a16="http://schemas.microsoft.com/office/drawing/2014/main" val="3466011753"/>
                    </a:ext>
                  </a:extLst>
                </a:gridCol>
                <a:gridCol w="771548">
                  <a:extLst>
                    <a:ext uri="{9D8B030D-6E8A-4147-A177-3AD203B41FA5}">
                      <a16:colId xmlns:a16="http://schemas.microsoft.com/office/drawing/2014/main" val="960403700"/>
                    </a:ext>
                  </a:extLst>
                </a:gridCol>
              </a:tblGrid>
              <a:tr h="372618">
                <a:tc>
                  <a:txBody>
                    <a:bodyPr/>
                    <a:lstStyle/>
                    <a:p>
                      <a:pPr algn="ctr"/>
                      <a:r>
                        <a:rPr lang="en-US" sz="1600" b="1" dirty="0"/>
                        <a:t>Range</a:t>
                      </a:r>
                    </a:p>
                  </a:txBody>
                  <a:tcPr/>
                </a:tc>
                <a:tc>
                  <a:txBody>
                    <a:bodyPr/>
                    <a:lstStyle/>
                    <a:p>
                      <a:pPr algn="ctr"/>
                      <a:r>
                        <a:rPr lang="en-US" sz="1600" b="1" dirty="0"/>
                        <a:t>A</a:t>
                      </a:r>
                    </a:p>
                  </a:txBody>
                  <a:tcPr/>
                </a:tc>
                <a:tc>
                  <a:txBody>
                    <a:bodyPr/>
                    <a:lstStyle/>
                    <a:p>
                      <a:pPr algn="ctr"/>
                      <a:r>
                        <a:rPr lang="en-US" sz="1600" b="1" dirty="0"/>
                        <a:t>P</a:t>
                      </a:r>
                    </a:p>
                  </a:txBody>
                  <a:tcPr/>
                </a:tc>
                <a:tc>
                  <a:txBody>
                    <a:bodyPr/>
                    <a:lstStyle/>
                    <a:p>
                      <a:pPr algn="ctr"/>
                      <a:r>
                        <a:rPr lang="en-US" sz="1600" b="1" dirty="0"/>
                        <a:t>N</a:t>
                      </a:r>
                    </a:p>
                  </a:txBody>
                  <a:tcPr/>
                </a:tc>
                <a:extLst>
                  <a:ext uri="{0D108BD9-81ED-4DB2-BD59-A6C34878D82A}">
                    <a16:rowId xmlns:a16="http://schemas.microsoft.com/office/drawing/2014/main" val="3702844471"/>
                  </a:ext>
                </a:extLst>
              </a:tr>
              <a:tr h="372618">
                <a:tc>
                  <a:txBody>
                    <a:bodyPr/>
                    <a:lstStyle/>
                    <a:p>
                      <a:pPr algn="ctr"/>
                      <a:r>
                        <a:rPr lang="en-US" sz="1600" b="1" dirty="0"/>
                        <a:t>CERES &lt; 200</a:t>
                      </a:r>
                    </a:p>
                  </a:txBody>
                  <a:tcPr/>
                </a:tc>
                <a:tc>
                  <a:txBody>
                    <a:bodyPr/>
                    <a:lstStyle/>
                    <a:p>
                      <a:pPr algn="r"/>
                      <a:r>
                        <a:rPr lang="en-US" sz="1600" b="1" dirty="0"/>
                        <a:t>5 (110)</a:t>
                      </a:r>
                    </a:p>
                  </a:txBody>
                  <a:tcPr/>
                </a:tc>
                <a:tc>
                  <a:txBody>
                    <a:bodyPr/>
                    <a:lstStyle/>
                    <a:p>
                      <a:pPr algn="r"/>
                      <a:r>
                        <a:rPr lang="en-US" sz="1600" b="1" dirty="0"/>
                        <a:t>39 (100)</a:t>
                      </a:r>
                    </a:p>
                  </a:txBody>
                  <a:tcPr/>
                </a:tc>
                <a:tc>
                  <a:txBody>
                    <a:bodyPr/>
                    <a:lstStyle/>
                    <a:p>
                      <a:pPr algn="r"/>
                      <a:r>
                        <a:rPr lang="en-US" sz="1600" b="1" dirty="0"/>
                        <a:t>18703</a:t>
                      </a:r>
                    </a:p>
                  </a:txBody>
                  <a:tcPr/>
                </a:tc>
                <a:extLst>
                  <a:ext uri="{0D108BD9-81ED-4DB2-BD59-A6C34878D82A}">
                    <a16:rowId xmlns:a16="http://schemas.microsoft.com/office/drawing/2014/main" val="1105077243"/>
                  </a:ext>
                </a:extLst>
              </a:tr>
              <a:tr h="372618">
                <a:tc>
                  <a:txBody>
                    <a:bodyPr/>
                    <a:lstStyle/>
                    <a:p>
                      <a:pPr algn="ctr"/>
                      <a:r>
                        <a:rPr lang="en-US" sz="1600" b="1" dirty="0"/>
                        <a:t>[200, 500]</a:t>
                      </a:r>
                    </a:p>
                  </a:txBody>
                  <a:tcPr/>
                </a:tc>
                <a:tc>
                  <a:txBody>
                    <a:bodyPr/>
                    <a:lstStyle/>
                    <a:p>
                      <a:pPr algn="r"/>
                      <a:r>
                        <a:rPr lang="en-US" sz="1600" b="1" dirty="0"/>
                        <a:t>-2 (65)</a:t>
                      </a:r>
                    </a:p>
                  </a:txBody>
                  <a:tcPr/>
                </a:tc>
                <a:tc>
                  <a:txBody>
                    <a:bodyPr/>
                    <a:lstStyle/>
                    <a:p>
                      <a:pPr algn="r"/>
                      <a:r>
                        <a:rPr lang="en-US" sz="1600" b="1" dirty="0"/>
                        <a:t>95 (130)</a:t>
                      </a:r>
                    </a:p>
                  </a:txBody>
                  <a:tcPr/>
                </a:tc>
                <a:tc>
                  <a:txBody>
                    <a:bodyPr/>
                    <a:lstStyle/>
                    <a:p>
                      <a:pPr algn="r"/>
                      <a:r>
                        <a:rPr lang="en-US" sz="1600" b="1" dirty="0"/>
                        <a:t>13870</a:t>
                      </a:r>
                    </a:p>
                  </a:txBody>
                  <a:tcPr/>
                </a:tc>
                <a:extLst>
                  <a:ext uri="{0D108BD9-81ED-4DB2-BD59-A6C34878D82A}">
                    <a16:rowId xmlns:a16="http://schemas.microsoft.com/office/drawing/2014/main" val="2538163557"/>
                  </a:ext>
                </a:extLst>
              </a:tr>
              <a:tr h="372618">
                <a:tc>
                  <a:txBody>
                    <a:bodyPr/>
                    <a:lstStyle/>
                    <a:p>
                      <a:pPr algn="ctr"/>
                      <a:r>
                        <a:rPr lang="en-US" sz="1600" b="1" dirty="0"/>
                        <a:t>CERES &gt; 500</a:t>
                      </a:r>
                    </a:p>
                  </a:txBody>
                  <a:tcPr/>
                </a:tc>
                <a:tc>
                  <a:txBody>
                    <a:bodyPr/>
                    <a:lstStyle/>
                    <a:p>
                      <a:pPr algn="r"/>
                      <a:r>
                        <a:rPr lang="en-US" sz="1600" b="1" dirty="0"/>
                        <a:t>-26 (85)</a:t>
                      </a:r>
                    </a:p>
                  </a:txBody>
                  <a:tcPr/>
                </a:tc>
                <a:tc>
                  <a:txBody>
                    <a:bodyPr/>
                    <a:lstStyle/>
                    <a:p>
                      <a:pPr algn="r"/>
                      <a:r>
                        <a:rPr lang="en-US" sz="1600" b="1" dirty="0">
                          <a:solidFill>
                            <a:srgbClr val="C00000"/>
                          </a:solidFill>
                        </a:rPr>
                        <a:t>126</a:t>
                      </a:r>
                      <a:r>
                        <a:rPr lang="en-US" sz="1600" b="1" dirty="0"/>
                        <a:t> (100)</a:t>
                      </a:r>
                    </a:p>
                  </a:txBody>
                  <a:tcPr/>
                </a:tc>
                <a:tc>
                  <a:txBody>
                    <a:bodyPr/>
                    <a:lstStyle/>
                    <a:p>
                      <a:pPr algn="r"/>
                      <a:r>
                        <a:rPr lang="en-US" sz="1600" b="1" dirty="0"/>
                        <a:t>3203</a:t>
                      </a:r>
                    </a:p>
                  </a:txBody>
                  <a:tcPr/>
                </a:tc>
                <a:extLst>
                  <a:ext uri="{0D108BD9-81ED-4DB2-BD59-A6C34878D82A}">
                    <a16:rowId xmlns:a16="http://schemas.microsoft.com/office/drawing/2014/main" val="3183075478"/>
                  </a:ext>
                </a:extLst>
              </a:tr>
            </a:tbl>
          </a:graphicData>
        </a:graphic>
      </p:graphicFrame>
      <p:sp>
        <p:nvSpPr>
          <p:cNvPr id="9" name="TextBox 8"/>
          <p:cNvSpPr txBox="1"/>
          <p:nvPr/>
        </p:nvSpPr>
        <p:spPr>
          <a:xfrm>
            <a:off x="4572000" y="3808877"/>
            <a:ext cx="4210877" cy="307777"/>
          </a:xfrm>
          <a:prstGeom prst="rect">
            <a:avLst/>
          </a:prstGeom>
          <a:noFill/>
        </p:spPr>
        <p:txBody>
          <a:bodyPr wrap="square" rtlCol="0">
            <a:spAutoFit/>
          </a:bodyPr>
          <a:lstStyle/>
          <a:p>
            <a:r>
              <a:rPr lang="en-US" dirty="0">
                <a:solidFill>
                  <a:schemeClr val="bg1"/>
                </a:solidFill>
              </a:rPr>
              <a:t>Requirements are in parenthesis. Units: W m</a:t>
            </a:r>
            <a:r>
              <a:rPr lang="en-US" baseline="30000" dirty="0">
                <a:solidFill>
                  <a:schemeClr val="bg1"/>
                </a:solidFill>
              </a:rPr>
              <a:t>-2</a:t>
            </a:r>
            <a:r>
              <a:rPr lang="en-US" dirty="0">
                <a:solidFill>
                  <a:schemeClr val="bg1"/>
                </a:solidFill>
              </a:rPr>
              <a:t>.</a:t>
            </a:r>
          </a:p>
        </p:txBody>
      </p:sp>
      <p:sp>
        <p:nvSpPr>
          <p:cNvPr id="11" name="TextBox 10"/>
          <p:cNvSpPr txBox="1"/>
          <p:nvPr/>
        </p:nvSpPr>
        <p:spPr>
          <a:xfrm>
            <a:off x="4572000" y="4480560"/>
            <a:ext cx="4187687" cy="923330"/>
          </a:xfrm>
          <a:prstGeom prst="rect">
            <a:avLst/>
          </a:prstGeom>
          <a:noFill/>
        </p:spPr>
        <p:txBody>
          <a:bodyPr wrap="square" rtlCol="0">
            <a:spAutoFit/>
          </a:bodyPr>
          <a:lstStyle/>
          <a:p>
            <a:pPr>
              <a:buClr>
                <a:schemeClr val="bg1"/>
              </a:buClr>
            </a:pPr>
            <a:r>
              <a:rPr lang="en-US" sz="1800" dirty="0">
                <a:solidFill>
                  <a:schemeClr val="bg1"/>
                </a:solidFill>
              </a:rPr>
              <a:t>Accuracy (A) and precision (P) are within specs except for high range P (cloudy sky).</a:t>
            </a:r>
          </a:p>
        </p:txBody>
      </p:sp>
      <p:sp>
        <p:nvSpPr>
          <p:cNvPr id="12" name="TextBox 11"/>
          <p:cNvSpPr txBox="1"/>
          <p:nvPr/>
        </p:nvSpPr>
        <p:spPr>
          <a:xfrm>
            <a:off x="4572000" y="5763915"/>
            <a:ext cx="3865161" cy="523220"/>
          </a:xfrm>
          <a:prstGeom prst="rect">
            <a:avLst/>
          </a:prstGeom>
          <a:noFill/>
        </p:spPr>
        <p:txBody>
          <a:bodyPr wrap="none" rtlCol="0">
            <a:spAutoFit/>
          </a:bodyPr>
          <a:lstStyle/>
          <a:p>
            <a:r>
              <a:rPr lang="en-US" dirty="0">
                <a:solidFill>
                  <a:schemeClr val="bg1"/>
                </a:solidFill>
              </a:rPr>
              <a:t>Accuracy (A): mean bias (satellite – reference)</a:t>
            </a:r>
          </a:p>
          <a:p>
            <a:r>
              <a:rPr lang="en-US" dirty="0">
                <a:solidFill>
                  <a:schemeClr val="bg1"/>
                </a:solidFill>
              </a:rPr>
              <a:t>Precision (P): standard deviation of biases</a:t>
            </a:r>
          </a:p>
        </p:txBody>
      </p:sp>
    </p:spTree>
    <p:extLst>
      <p:ext uri="{BB962C8B-B14F-4D97-AF65-F5344CB8AC3E}">
        <p14:creationId xmlns:p14="http://schemas.microsoft.com/office/powerpoint/2010/main" val="22575716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PLPT Task ABI-CONUS_RSR10</a:t>
            </a:r>
          </a:p>
        </p:txBody>
      </p:sp>
      <p:sp>
        <p:nvSpPr>
          <p:cNvPr id="3" name="Text Placeholder 2"/>
          <p:cNvSpPr>
            <a:spLocks noGrp="1"/>
          </p:cNvSpPr>
          <p:nvPr>
            <p:ph type="body" idx="1"/>
          </p:nvPr>
        </p:nvSpPr>
        <p:spPr>
          <a:xfrm>
            <a:off x="457199" y="1280160"/>
            <a:ext cx="8535972" cy="4937760"/>
          </a:xfrm>
        </p:spPr>
        <p:txBody>
          <a:bodyPr/>
          <a:lstStyle/>
          <a:p>
            <a:pPr lvl="0">
              <a:spcBef>
                <a:spcPts val="0"/>
              </a:spcBef>
              <a:buClr>
                <a:srgbClr val="FFFFFF"/>
              </a:buClr>
            </a:pPr>
            <a:r>
              <a:rPr lang="en-US" sz="2400" dirty="0">
                <a:solidFill>
                  <a:srgbClr val="FFFFFF"/>
                </a:solidFill>
              </a:rPr>
              <a:t>Comparison of G16 </a:t>
            </a:r>
            <a:r>
              <a:rPr lang="en-US" sz="2400" b="1" dirty="0">
                <a:solidFill>
                  <a:srgbClr val="FFFF00"/>
                </a:solidFill>
              </a:rPr>
              <a:t>CONUS</a:t>
            </a:r>
            <a:r>
              <a:rPr lang="en-US" sz="2400" dirty="0">
                <a:solidFill>
                  <a:srgbClr val="FFFFFF"/>
                </a:solidFill>
              </a:rPr>
              <a:t> RSR product with CERES/Terra TOA fluxes for </a:t>
            </a:r>
            <a:r>
              <a:rPr lang="en-US" sz="2400" b="1" dirty="0">
                <a:solidFill>
                  <a:srgbClr val="FFFF00"/>
                </a:solidFill>
              </a:rPr>
              <a:t>8/30 – 9/30/2018</a:t>
            </a:r>
            <a:r>
              <a:rPr lang="en-US" sz="2400" dirty="0">
                <a:solidFill>
                  <a:schemeClr val="bg1"/>
                </a:solidFill>
              </a:rPr>
              <a:t>,</a:t>
            </a:r>
            <a:r>
              <a:rPr lang="en-US" sz="2400" b="1" dirty="0">
                <a:solidFill>
                  <a:srgbClr val="FFFF00"/>
                </a:solidFill>
              </a:rPr>
              <a:t> </a:t>
            </a:r>
            <a:r>
              <a:rPr lang="en-US" sz="2400" dirty="0">
                <a:solidFill>
                  <a:schemeClr val="bg1"/>
                </a:solidFill>
              </a:rPr>
              <a:t>but over</a:t>
            </a:r>
            <a:r>
              <a:rPr lang="en-US" sz="2400" b="1" dirty="0">
                <a:solidFill>
                  <a:srgbClr val="FFFF00"/>
                </a:solidFill>
              </a:rPr>
              <a:t> selected sites </a:t>
            </a:r>
            <a:r>
              <a:rPr lang="en-US" sz="2400" dirty="0">
                <a:solidFill>
                  <a:schemeClr val="bg1"/>
                </a:solidFill>
              </a:rPr>
              <a:t>only</a:t>
            </a:r>
            <a:r>
              <a:rPr lang="en-US" sz="2400" dirty="0">
                <a:solidFill>
                  <a:srgbClr val="FFFFFF"/>
                </a:solidFill>
              </a:rPr>
              <a:t>.</a:t>
            </a:r>
          </a:p>
          <a:p>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41</a:t>
            </a:fld>
            <a:endParaRPr lang="en-US"/>
          </a:p>
        </p:txBody>
      </p:sp>
      <p:pic>
        <p:nvPicPr>
          <p:cNvPr id="9" name="Picture 8"/>
          <p:cNvPicPr>
            <a:picLocks noChangeAspect="1"/>
          </p:cNvPicPr>
          <p:nvPr/>
        </p:nvPicPr>
        <p:blipFill>
          <a:blip r:embed="rId3"/>
          <a:stretch>
            <a:fillRect/>
          </a:stretch>
        </p:blipFill>
        <p:spPr>
          <a:xfrm>
            <a:off x="658368" y="2240280"/>
            <a:ext cx="3657600" cy="3635244"/>
          </a:xfrm>
          <a:prstGeom prst="rect">
            <a:avLst/>
          </a:prstGeom>
        </p:spPr>
      </p:pic>
      <p:pic>
        <p:nvPicPr>
          <p:cNvPr id="10" name="Picture 9"/>
          <p:cNvPicPr>
            <a:picLocks noChangeAspect="1"/>
          </p:cNvPicPr>
          <p:nvPr/>
        </p:nvPicPr>
        <p:blipFill>
          <a:blip r:embed="rId4"/>
          <a:stretch>
            <a:fillRect/>
          </a:stretch>
        </p:blipFill>
        <p:spPr>
          <a:xfrm>
            <a:off x="4764024" y="2240280"/>
            <a:ext cx="3657600" cy="3644152"/>
          </a:xfrm>
          <a:prstGeom prst="rect">
            <a:avLst/>
          </a:prstGeom>
        </p:spPr>
      </p:pic>
      <p:sp>
        <p:nvSpPr>
          <p:cNvPr id="7" name="TextBox 6"/>
          <p:cNvSpPr txBox="1"/>
          <p:nvPr/>
        </p:nvSpPr>
        <p:spPr>
          <a:xfrm>
            <a:off x="655574" y="6021418"/>
            <a:ext cx="7680308" cy="646331"/>
          </a:xfrm>
          <a:prstGeom prst="rect">
            <a:avLst/>
          </a:prstGeom>
          <a:noFill/>
        </p:spPr>
        <p:txBody>
          <a:bodyPr wrap="none" rtlCol="0">
            <a:spAutoFit/>
          </a:bodyPr>
          <a:lstStyle/>
          <a:p>
            <a:pPr marL="285750" indent="-285750">
              <a:buClr>
                <a:schemeClr val="bg1"/>
              </a:buClr>
              <a:buFont typeface="Arial" panose="020B0604020202020204" pitchFamily="34" charset="0"/>
              <a:buChar char="•"/>
            </a:pPr>
            <a:r>
              <a:rPr lang="en-US" sz="1800" dirty="0">
                <a:solidFill>
                  <a:schemeClr val="bg1"/>
                </a:solidFill>
              </a:rPr>
              <a:t>Underestimation on average; largest bias is again at high RSR (cloud).</a:t>
            </a:r>
          </a:p>
          <a:p>
            <a:pPr marL="285750" indent="-285750">
              <a:buClr>
                <a:schemeClr val="bg1"/>
              </a:buClr>
              <a:buFont typeface="Arial" panose="020B0604020202020204" pitchFamily="34" charset="0"/>
              <a:buChar char="•"/>
            </a:pPr>
            <a:r>
              <a:rPr lang="en-US" sz="1800" dirty="0">
                <a:solidFill>
                  <a:schemeClr val="bg1"/>
                </a:solidFill>
              </a:rPr>
              <a:t>Sites: SURFRAD and SOLRAD (see later). </a:t>
            </a:r>
          </a:p>
        </p:txBody>
      </p:sp>
    </p:spTree>
    <p:extLst>
      <p:ext uri="{BB962C8B-B14F-4D97-AF65-F5344CB8AC3E}">
        <p14:creationId xmlns:p14="http://schemas.microsoft.com/office/powerpoint/2010/main" val="24718724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Quantitative Comparison of DSR with SURFRAD and SOLRAD</a:t>
            </a:r>
          </a:p>
        </p:txBody>
      </p:sp>
      <p:sp>
        <p:nvSpPr>
          <p:cNvPr id="3" name="Text Placeholder 2"/>
          <p:cNvSpPr>
            <a:spLocks noGrp="1"/>
          </p:cNvSpPr>
          <p:nvPr>
            <p:ph type="body" idx="1"/>
          </p:nvPr>
        </p:nvSpPr>
        <p:spPr/>
        <p:txBody>
          <a:bodyPr/>
          <a:lstStyle/>
          <a:p>
            <a:pPr marL="0"/>
            <a:r>
              <a:rPr lang="en-US" dirty="0"/>
              <a:t>GOES-16 Shortwave Radiation Budget L2 Product Provisional PS-PVR</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42</a:t>
            </a:fld>
            <a:endParaRPr lang="en-US"/>
          </a:p>
        </p:txBody>
      </p:sp>
    </p:spTree>
    <p:extLst>
      <p:ext uri="{BB962C8B-B14F-4D97-AF65-F5344CB8AC3E}">
        <p14:creationId xmlns:p14="http://schemas.microsoft.com/office/powerpoint/2010/main" val="22528471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4851" y="91440"/>
            <a:ext cx="6226233" cy="914400"/>
          </a:xfrm>
        </p:spPr>
        <p:txBody>
          <a:bodyPr/>
          <a:lstStyle/>
          <a:p>
            <a:r>
              <a:rPr lang="en-US" dirty="0"/>
              <a:t>Reference Data for </a:t>
            </a:r>
            <a:br>
              <a:rPr lang="en-US" dirty="0"/>
            </a:br>
            <a:r>
              <a:rPr lang="en-US" dirty="0"/>
              <a:t>Quantitative Evaluation of DSR</a:t>
            </a:r>
          </a:p>
        </p:txBody>
      </p:sp>
      <p:sp>
        <p:nvSpPr>
          <p:cNvPr id="3" name="Text Placeholder 2"/>
          <p:cNvSpPr>
            <a:spLocks noGrp="1"/>
          </p:cNvSpPr>
          <p:nvPr>
            <p:ph type="body" idx="1"/>
          </p:nvPr>
        </p:nvSpPr>
        <p:spPr>
          <a:xfrm>
            <a:off x="457200" y="1483210"/>
            <a:ext cx="3608336" cy="2749092"/>
          </a:xfrm>
        </p:spPr>
        <p:txBody>
          <a:bodyPr/>
          <a:lstStyle/>
          <a:p>
            <a:pPr>
              <a:lnSpc>
                <a:spcPct val="90000"/>
              </a:lnSpc>
              <a:spcBef>
                <a:spcPts val="0"/>
              </a:spcBef>
              <a:spcAft>
                <a:spcPts val="300"/>
              </a:spcAft>
            </a:pPr>
            <a:r>
              <a:rPr lang="en-US" sz="2400" dirty="0"/>
              <a:t>Surface Radiation Network (</a:t>
            </a:r>
            <a:r>
              <a:rPr lang="en-US" sz="2400" b="1" dirty="0"/>
              <a:t>SURFRAD</a:t>
            </a:r>
            <a:r>
              <a:rPr lang="en-US" sz="2400" dirty="0"/>
              <a:t>)</a:t>
            </a:r>
          </a:p>
          <a:p>
            <a:pPr lvl="1">
              <a:lnSpc>
                <a:spcPct val="90000"/>
              </a:lnSpc>
              <a:spcBef>
                <a:spcPts val="0"/>
              </a:spcBef>
              <a:spcAft>
                <a:spcPts val="300"/>
              </a:spcAft>
            </a:pPr>
            <a:r>
              <a:rPr lang="en-US" sz="2000" dirty="0"/>
              <a:t>Accurate, long-term, continuous measurements.</a:t>
            </a:r>
          </a:p>
          <a:p>
            <a:pPr lvl="1">
              <a:lnSpc>
                <a:spcPct val="90000"/>
              </a:lnSpc>
              <a:spcBef>
                <a:spcPts val="0"/>
              </a:spcBef>
              <a:spcAft>
                <a:spcPts val="300"/>
              </a:spcAft>
            </a:pPr>
            <a:r>
              <a:rPr lang="en-US" sz="2000" dirty="0"/>
              <a:t>7 permanent sites in climatologically diverse regions in the US.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43</a:t>
            </a:fld>
            <a:endParaRPr lang="en-US"/>
          </a:p>
        </p:txBody>
      </p:sp>
      <p:sp>
        <p:nvSpPr>
          <p:cNvPr id="9" name="Text Placeholder 2"/>
          <p:cNvSpPr txBox="1">
            <a:spLocks/>
          </p:cNvSpPr>
          <p:nvPr/>
        </p:nvSpPr>
        <p:spPr>
          <a:xfrm>
            <a:off x="457199" y="4263372"/>
            <a:ext cx="8229599" cy="1901758"/>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a:lnSpc>
                <a:spcPct val="90000"/>
              </a:lnSpc>
              <a:spcBef>
                <a:spcPts val="0"/>
              </a:spcBef>
              <a:spcAft>
                <a:spcPts val="300"/>
              </a:spcAft>
            </a:pPr>
            <a:r>
              <a:rPr lang="en-US" sz="2400" dirty="0"/>
              <a:t>Integrated Surface Irradiance Study (</a:t>
            </a:r>
            <a:r>
              <a:rPr lang="en-US" sz="2400" b="1" dirty="0"/>
              <a:t>SOLRAD</a:t>
            </a:r>
            <a:r>
              <a:rPr lang="en-US" sz="2400" dirty="0"/>
              <a:t>)</a:t>
            </a:r>
          </a:p>
          <a:p>
            <a:pPr lvl="1">
              <a:lnSpc>
                <a:spcPct val="90000"/>
              </a:lnSpc>
              <a:spcBef>
                <a:spcPts val="0"/>
              </a:spcBef>
              <a:spcAft>
                <a:spcPts val="300"/>
              </a:spcAft>
            </a:pPr>
            <a:r>
              <a:rPr lang="en-US" sz="2000" dirty="0"/>
              <a:t>Monitors surface radiation in the US, in collaboration with SURFRAD. </a:t>
            </a:r>
          </a:p>
          <a:p>
            <a:pPr lvl="1">
              <a:lnSpc>
                <a:spcPct val="90000"/>
              </a:lnSpc>
              <a:spcBef>
                <a:spcPts val="0"/>
              </a:spcBef>
              <a:spcAft>
                <a:spcPts val="300"/>
              </a:spcAft>
            </a:pPr>
            <a:r>
              <a:rPr lang="en-US" sz="2000" dirty="0"/>
              <a:t>Currently 7 stations are available, but Seattle, WA is not within G16 SRB product domain.</a:t>
            </a:r>
            <a:endParaRPr lang="en-US" sz="2500" dirty="0"/>
          </a:p>
          <a:p>
            <a:pPr marL="508000" lvl="1" indent="0">
              <a:buFont typeface="Arial"/>
              <a:buNone/>
            </a:pPr>
            <a:endParaRPr lang="en-US" sz="2000" dirty="0"/>
          </a:p>
          <a:p>
            <a:pPr marL="508000" lvl="1" indent="0">
              <a:buFont typeface="Arial"/>
              <a:buNone/>
            </a:pPr>
            <a:endParaRPr lang="en-US" sz="2000" dirty="0"/>
          </a:p>
        </p:txBody>
      </p:sp>
      <p:pic>
        <p:nvPicPr>
          <p:cNvPr id="11" name="Picture 10"/>
          <p:cNvPicPr>
            <a:picLocks noChangeAspect="1"/>
          </p:cNvPicPr>
          <p:nvPr/>
        </p:nvPicPr>
        <p:blipFill>
          <a:blip r:embed="rId2"/>
          <a:stretch>
            <a:fillRect/>
          </a:stretch>
        </p:blipFill>
        <p:spPr>
          <a:xfrm>
            <a:off x="4065536" y="1587692"/>
            <a:ext cx="4945278" cy="2544854"/>
          </a:xfrm>
          <a:prstGeom prst="rect">
            <a:avLst/>
          </a:prstGeom>
        </p:spPr>
      </p:pic>
    </p:spTree>
    <p:extLst>
      <p:ext uri="{BB962C8B-B14F-4D97-AF65-F5344CB8AC3E}">
        <p14:creationId xmlns:p14="http://schemas.microsoft.com/office/powerpoint/2010/main" val="36950141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PLPT Task ABI-FD_DSR09</a:t>
            </a:r>
          </a:p>
        </p:txBody>
      </p:sp>
      <p:sp>
        <p:nvSpPr>
          <p:cNvPr id="3" name="Text Placeholder 2"/>
          <p:cNvSpPr>
            <a:spLocks noGrp="1"/>
          </p:cNvSpPr>
          <p:nvPr>
            <p:ph type="body" idx="1"/>
          </p:nvPr>
        </p:nvSpPr>
        <p:spPr>
          <a:xfrm>
            <a:off x="457200" y="1280160"/>
            <a:ext cx="8418040" cy="1213658"/>
          </a:xfrm>
        </p:spPr>
        <p:txBody>
          <a:bodyPr>
            <a:normAutofit/>
          </a:bodyPr>
          <a:lstStyle/>
          <a:p>
            <a:pPr>
              <a:spcBef>
                <a:spcPts val="0"/>
              </a:spcBef>
            </a:pPr>
            <a:r>
              <a:rPr lang="en-US" sz="2400" dirty="0"/>
              <a:t>Comparison of </a:t>
            </a:r>
            <a:r>
              <a:rPr lang="en-US" sz="2400" b="1" dirty="0">
                <a:solidFill>
                  <a:srgbClr val="FFFF00"/>
                </a:solidFill>
              </a:rPr>
              <a:t>FD</a:t>
            </a:r>
            <a:r>
              <a:rPr lang="en-US" sz="2400" dirty="0"/>
              <a:t> DSR product (50 km) with SURFRAD and SOLRAD for 8/30 – 9/30, 2018.</a:t>
            </a:r>
          </a:p>
          <a:p>
            <a:endParaRPr lang="en-US" sz="24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44</a:t>
            </a:fld>
            <a:endParaRPr lang="en-US"/>
          </a:p>
        </p:txBody>
      </p:sp>
      <p:sp>
        <p:nvSpPr>
          <p:cNvPr id="14" name="TextBox 13"/>
          <p:cNvSpPr txBox="1"/>
          <p:nvPr/>
        </p:nvSpPr>
        <p:spPr>
          <a:xfrm>
            <a:off x="4572000" y="3813048"/>
            <a:ext cx="4297678" cy="307777"/>
          </a:xfrm>
          <a:prstGeom prst="rect">
            <a:avLst/>
          </a:prstGeom>
          <a:noFill/>
        </p:spPr>
        <p:txBody>
          <a:bodyPr wrap="square" rtlCol="0">
            <a:spAutoFit/>
          </a:bodyPr>
          <a:lstStyle/>
          <a:p>
            <a:r>
              <a:rPr lang="en-US" dirty="0">
                <a:solidFill>
                  <a:schemeClr val="bg1"/>
                </a:solidFill>
              </a:rPr>
              <a:t>Requirements are in parenthesis. Units: W m</a:t>
            </a:r>
            <a:r>
              <a:rPr lang="en-US" baseline="30000" dirty="0">
                <a:solidFill>
                  <a:schemeClr val="bg1"/>
                </a:solidFill>
              </a:rPr>
              <a:t>-2</a:t>
            </a:r>
            <a:r>
              <a:rPr lang="en-US" dirty="0">
                <a:solidFill>
                  <a:schemeClr val="bg1"/>
                </a:solidFill>
              </a:rPr>
              <a:t>.</a:t>
            </a:r>
          </a:p>
        </p:txBody>
      </p:sp>
      <p:graphicFrame>
        <p:nvGraphicFramePr>
          <p:cNvPr id="8" name="Table 7"/>
          <p:cNvGraphicFramePr>
            <a:graphicFrameLocks noGrp="1"/>
          </p:cNvGraphicFramePr>
          <p:nvPr>
            <p:extLst>
              <p:ext uri="{D42A27DB-BD31-4B8C-83A1-F6EECF244321}">
                <p14:modId xmlns:p14="http://schemas.microsoft.com/office/powerpoint/2010/main" val="1481460778"/>
              </p:ext>
            </p:extLst>
          </p:nvPr>
        </p:nvGraphicFramePr>
        <p:xfrm>
          <a:off x="4572000" y="2286000"/>
          <a:ext cx="4297679" cy="1554480"/>
        </p:xfrm>
        <a:graphic>
          <a:graphicData uri="http://schemas.openxmlformats.org/drawingml/2006/table">
            <a:tbl>
              <a:tblPr firstRow="1" bandRow="1">
                <a:tableStyleId>{D7EF39A4-3B55-471D-9E2F-5EDBCC4E9E3D}</a:tableStyleId>
              </a:tblPr>
              <a:tblGrid>
                <a:gridCol w="1576017">
                  <a:extLst>
                    <a:ext uri="{9D8B030D-6E8A-4147-A177-3AD203B41FA5}">
                      <a16:colId xmlns:a16="http://schemas.microsoft.com/office/drawing/2014/main" val="3197546001"/>
                    </a:ext>
                  </a:extLst>
                </a:gridCol>
                <a:gridCol w="981980">
                  <a:extLst>
                    <a:ext uri="{9D8B030D-6E8A-4147-A177-3AD203B41FA5}">
                      <a16:colId xmlns:a16="http://schemas.microsoft.com/office/drawing/2014/main" val="3068684400"/>
                    </a:ext>
                  </a:extLst>
                </a:gridCol>
                <a:gridCol w="1050799">
                  <a:extLst>
                    <a:ext uri="{9D8B030D-6E8A-4147-A177-3AD203B41FA5}">
                      <a16:colId xmlns:a16="http://schemas.microsoft.com/office/drawing/2014/main" val="3466011753"/>
                    </a:ext>
                  </a:extLst>
                </a:gridCol>
                <a:gridCol w="688883">
                  <a:extLst>
                    <a:ext uri="{9D8B030D-6E8A-4147-A177-3AD203B41FA5}">
                      <a16:colId xmlns:a16="http://schemas.microsoft.com/office/drawing/2014/main" val="2234025982"/>
                    </a:ext>
                  </a:extLst>
                </a:gridCol>
              </a:tblGrid>
              <a:tr h="388620">
                <a:tc>
                  <a:txBody>
                    <a:bodyPr/>
                    <a:lstStyle/>
                    <a:p>
                      <a:pPr algn="ctr"/>
                      <a:r>
                        <a:rPr lang="en-US" sz="1600" b="1" dirty="0"/>
                        <a:t>Range</a:t>
                      </a:r>
                    </a:p>
                  </a:txBody>
                  <a:tcPr/>
                </a:tc>
                <a:tc>
                  <a:txBody>
                    <a:bodyPr/>
                    <a:lstStyle/>
                    <a:p>
                      <a:pPr algn="ctr"/>
                      <a:r>
                        <a:rPr lang="en-US" sz="1600" b="1" dirty="0"/>
                        <a:t>A</a:t>
                      </a:r>
                    </a:p>
                  </a:txBody>
                  <a:tcPr/>
                </a:tc>
                <a:tc>
                  <a:txBody>
                    <a:bodyPr/>
                    <a:lstStyle/>
                    <a:p>
                      <a:pPr algn="ctr"/>
                      <a:r>
                        <a:rPr lang="en-US" sz="1600" b="1" dirty="0"/>
                        <a:t>P</a:t>
                      </a:r>
                    </a:p>
                  </a:txBody>
                  <a:tcPr/>
                </a:tc>
                <a:tc>
                  <a:txBody>
                    <a:bodyPr/>
                    <a:lstStyle/>
                    <a:p>
                      <a:pPr algn="ctr"/>
                      <a:r>
                        <a:rPr lang="en-US" sz="1600" b="1" dirty="0"/>
                        <a:t>N</a:t>
                      </a:r>
                    </a:p>
                  </a:txBody>
                  <a:tcPr/>
                </a:tc>
                <a:extLst>
                  <a:ext uri="{0D108BD9-81ED-4DB2-BD59-A6C34878D82A}">
                    <a16:rowId xmlns:a16="http://schemas.microsoft.com/office/drawing/2014/main" val="3702844471"/>
                  </a:ext>
                </a:extLst>
              </a:tr>
              <a:tr h="388620">
                <a:tc>
                  <a:txBody>
                    <a:bodyPr/>
                    <a:lstStyle/>
                    <a:p>
                      <a:pPr algn="ctr"/>
                      <a:r>
                        <a:rPr lang="en-US" sz="1600" b="1" dirty="0"/>
                        <a:t>Ground &lt; 200</a:t>
                      </a:r>
                    </a:p>
                  </a:txBody>
                  <a:tcPr/>
                </a:tc>
                <a:tc>
                  <a:txBody>
                    <a:bodyPr/>
                    <a:lstStyle/>
                    <a:p>
                      <a:pPr algn="r"/>
                      <a:r>
                        <a:rPr lang="en-US" sz="1600" b="1" dirty="0"/>
                        <a:t>26 (110)</a:t>
                      </a:r>
                    </a:p>
                  </a:txBody>
                  <a:tcPr/>
                </a:tc>
                <a:tc>
                  <a:txBody>
                    <a:bodyPr/>
                    <a:lstStyle/>
                    <a:p>
                      <a:pPr algn="r"/>
                      <a:r>
                        <a:rPr lang="en-US" sz="1600" b="1" dirty="0"/>
                        <a:t>73 (100)</a:t>
                      </a:r>
                    </a:p>
                  </a:txBody>
                  <a:tcPr/>
                </a:tc>
                <a:tc>
                  <a:txBody>
                    <a:bodyPr/>
                    <a:lstStyle/>
                    <a:p>
                      <a:pPr algn="r"/>
                      <a:r>
                        <a:rPr lang="en-US" sz="1600" b="1" dirty="0"/>
                        <a:t>1430</a:t>
                      </a:r>
                    </a:p>
                  </a:txBody>
                  <a:tcPr/>
                </a:tc>
                <a:extLst>
                  <a:ext uri="{0D108BD9-81ED-4DB2-BD59-A6C34878D82A}">
                    <a16:rowId xmlns:a16="http://schemas.microsoft.com/office/drawing/2014/main" val="1105077243"/>
                  </a:ext>
                </a:extLst>
              </a:tr>
              <a:tr h="388620">
                <a:tc>
                  <a:txBody>
                    <a:bodyPr/>
                    <a:lstStyle/>
                    <a:p>
                      <a:pPr algn="ctr"/>
                      <a:r>
                        <a:rPr lang="en-US" sz="1600" b="1" dirty="0"/>
                        <a:t>[200, 500]</a:t>
                      </a:r>
                    </a:p>
                  </a:txBody>
                  <a:tcPr/>
                </a:tc>
                <a:tc>
                  <a:txBody>
                    <a:bodyPr/>
                    <a:lstStyle/>
                    <a:p>
                      <a:pPr algn="r"/>
                      <a:r>
                        <a:rPr lang="en-US" sz="1600" b="1" dirty="0"/>
                        <a:t>9 (65)</a:t>
                      </a:r>
                    </a:p>
                  </a:txBody>
                  <a:tcPr/>
                </a:tc>
                <a:tc>
                  <a:txBody>
                    <a:bodyPr/>
                    <a:lstStyle/>
                    <a:p>
                      <a:pPr algn="r"/>
                      <a:r>
                        <a:rPr lang="en-US" sz="1600" b="1" dirty="0"/>
                        <a:t>93 (130)</a:t>
                      </a:r>
                    </a:p>
                  </a:txBody>
                  <a:tcPr/>
                </a:tc>
                <a:tc>
                  <a:txBody>
                    <a:bodyPr/>
                    <a:lstStyle/>
                    <a:p>
                      <a:pPr algn="r"/>
                      <a:r>
                        <a:rPr lang="en-US" sz="1600" b="1" dirty="0"/>
                        <a:t>1193</a:t>
                      </a:r>
                    </a:p>
                  </a:txBody>
                  <a:tcPr/>
                </a:tc>
                <a:extLst>
                  <a:ext uri="{0D108BD9-81ED-4DB2-BD59-A6C34878D82A}">
                    <a16:rowId xmlns:a16="http://schemas.microsoft.com/office/drawing/2014/main" val="2538163557"/>
                  </a:ext>
                </a:extLst>
              </a:tr>
              <a:tr h="388620">
                <a:tc>
                  <a:txBody>
                    <a:bodyPr/>
                    <a:lstStyle/>
                    <a:p>
                      <a:pPr algn="ctr"/>
                      <a:r>
                        <a:rPr lang="en-US" sz="1600" b="1" dirty="0"/>
                        <a:t>Ground &gt; 500</a:t>
                      </a:r>
                    </a:p>
                  </a:txBody>
                  <a:tcPr/>
                </a:tc>
                <a:tc>
                  <a:txBody>
                    <a:bodyPr/>
                    <a:lstStyle/>
                    <a:p>
                      <a:pPr algn="r"/>
                      <a:r>
                        <a:rPr lang="en-US" sz="1600" b="1" dirty="0"/>
                        <a:t>-47 (85)</a:t>
                      </a:r>
                    </a:p>
                  </a:txBody>
                  <a:tcPr/>
                </a:tc>
                <a:tc>
                  <a:txBody>
                    <a:bodyPr/>
                    <a:lstStyle/>
                    <a:p>
                      <a:pPr algn="r"/>
                      <a:r>
                        <a:rPr lang="en-US" sz="1600" b="1" dirty="0"/>
                        <a:t>69 (100)</a:t>
                      </a:r>
                    </a:p>
                  </a:txBody>
                  <a:tcPr/>
                </a:tc>
                <a:tc>
                  <a:txBody>
                    <a:bodyPr/>
                    <a:lstStyle/>
                    <a:p>
                      <a:pPr algn="r"/>
                      <a:r>
                        <a:rPr lang="en-US" sz="1600" b="1" dirty="0"/>
                        <a:t>1307</a:t>
                      </a:r>
                    </a:p>
                  </a:txBody>
                  <a:tcPr/>
                </a:tc>
                <a:extLst>
                  <a:ext uri="{0D108BD9-81ED-4DB2-BD59-A6C34878D82A}">
                    <a16:rowId xmlns:a16="http://schemas.microsoft.com/office/drawing/2014/main" val="3183075478"/>
                  </a:ext>
                </a:extLst>
              </a:tr>
            </a:tbl>
          </a:graphicData>
        </a:graphic>
      </p:graphicFrame>
      <p:pic>
        <p:nvPicPr>
          <p:cNvPr id="10" name="Picture 9"/>
          <p:cNvPicPr>
            <a:picLocks noChangeAspect="1"/>
          </p:cNvPicPr>
          <p:nvPr/>
        </p:nvPicPr>
        <p:blipFill>
          <a:blip r:embed="rId3"/>
          <a:stretch>
            <a:fillRect/>
          </a:stretch>
        </p:blipFill>
        <p:spPr>
          <a:xfrm>
            <a:off x="182880" y="2286000"/>
            <a:ext cx="4135020" cy="4114800"/>
          </a:xfrm>
          <a:prstGeom prst="rect">
            <a:avLst/>
          </a:prstGeom>
        </p:spPr>
      </p:pic>
      <p:sp>
        <p:nvSpPr>
          <p:cNvPr id="11" name="Text Placeholder 2">
            <a:extLst>
              <a:ext uri="{FF2B5EF4-FFF2-40B4-BE49-F238E27FC236}">
                <a16:creationId xmlns:a16="http://schemas.microsoft.com/office/drawing/2014/main" id="{4FFD610A-C75B-4293-BCC9-A30489FDE815}"/>
              </a:ext>
            </a:extLst>
          </p:cNvPr>
          <p:cNvSpPr txBox="1">
            <a:spLocks/>
          </p:cNvSpPr>
          <p:nvPr/>
        </p:nvSpPr>
        <p:spPr>
          <a:xfrm>
            <a:off x="4572000" y="4480560"/>
            <a:ext cx="4261877" cy="1213658"/>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25400" indent="0">
              <a:buNone/>
            </a:pPr>
            <a:r>
              <a:rPr lang="en-US" sz="2000" dirty="0"/>
              <a:t>Accuracy (A) and precision (P) values meet requirements in all ranges.</a:t>
            </a:r>
          </a:p>
          <a:p>
            <a:endParaRPr lang="en-US" sz="2400" dirty="0"/>
          </a:p>
        </p:txBody>
      </p:sp>
      <p:sp>
        <p:nvSpPr>
          <p:cNvPr id="12" name="TextBox 11">
            <a:extLst>
              <a:ext uri="{FF2B5EF4-FFF2-40B4-BE49-F238E27FC236}">
                <a16:creationId xmlns:a16="http://schemas.microsoft.com/office/drawing/2014/main" id="{98A892B2-F2EB-43B9-B982-2FB7EC3B8B00}"/>
              </a:ext>
            </a:extLst>
          </p:cNvPr>
          <p:cNvSpPr txBox="1"/>
          <p:nvPr/>
        </p:nvSpPr>
        <p:spPr>
          <a:xfrm>
            <a:off x="4572000" y="5763915"/>
            <a:ext cx="3865161" cy="523220"/>
          </a:xfrm>
          <a:prstGeom prst="rect">
            <a:avLst/>
          </a:prstGeom>
          <a:noFill/>
        </p:spPr>
        <p:txBody>
          <a:bodyPr wrap="none" rtlCol="0">
            <a:spAutoFit/>
          </a:bodyPr>
          <a:lstStyle/>
          <a:p>
            <a:r>
              <a:rPr lang="en-US" dirty="0">
                <a:solidFill>
                  <a:schemeClr val="bg1"/>
                </a:solidFill>
              </a:rPr>
              <a:t>Accuracy (A): mean bias (satellite – reference)</a:t>
            </a:r>
          </a:p>
          <a:p>
            <a:r>
              <a:rPr lang="en-US" dirty="0">
                <a:solidFill>
                  <a:schemeClr val="bg1"/>
                </a:solidFill>
              </a:rPr>
              <a:t>Precision (P): standard deviation of biases</a:t>
            </a:r>
          </a:p>
        </p:txBody>
      </p:sp>
    </p:spTree>
    <p:extLst>
      <p:ext uri="{BB962C8B-B14F-4D97-AF65-F5344CB8AC3E}">
        <p14:creationId xmlns:p14="http://schemas.microsoft.com/office/powerpoint/2010/main" val="10124388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82880" y="2286000"/>
            <a:ext cx="4129965" cy="4114800"/>
          </a:xfrm>
          <a:prstGeom prst="rect">
            <a:avLst/>
          </a:prstGeom>
        </p:spPr>
      </p:pic>
      <p:sp>
        <p:nvSpPr>
          <p:cNvPr id="2" name="Title 1"/>
          <p:cNvSpPr>
            <a:spLocks noGrp="1"/>
          </p:cNvSpPr>
          <p:nvPr>
            <p:ph type="title"/>
          </p:nvPr>
        </p:nvSpPr>
        <p:spPr/>
        <p:txBody>
          <a:bodyPr/>
          <a:lstStyle/>
          <a:p>
            <a:r>
              <a:rPr lang="en-US" dirty="0"/>
              <a:t>PLPT Task ABI-CONUS_DSR10</a:t>
            </a:r>
          </a:p>
        </p:txBody>
      </p:sp>
      <p:sp>
        <p:nvSpPr>
          <p:cNvPr id="3" name="Text Placeholder 2"/>
          <p:cNvSpPr>
            <a:spLocks noGrp="1"/>
          </p:cNvSpPr>
          <p:nvPr>
            <p:ph type="body" idx="1"/>
          </p:nvPr>
        </p:nvSpPr>
        <p:spPr/>
        <p:txBody>
          <a:bodyPr/>
          <a:lstStyle/>
          <a:p>
            <a:pPr>
              <a:spcBef>
                <a:spcPts val="0"/>
              </a:spcBef>
            </a:pPr>
            <a:r>
              <a:rPr lang="en-US" sz="2400" dirty="0"/>
              <a:t>Comparison of </a:t>
            </a:r>
            <a:r>
              <a:rPr lang="en-US" sz="2400" b="1" dirty="0">
                <a:solidFill>
                  <a:srgbClr val="FFFF00"/>
                </a:solidFill>
              </a:rPr>
              <a:t>CONUS</a:t>
            </a:r>
            <a:r>
              <a:rPr lang="en-US" sz="2400" dirty="0"/>
              <a:t> DSR product (25 km) with SURFRAD and SOLRAD for 8/30–9/30, 2018.</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45</a:t>
            </a:fld>
            <a:endParaRPr lang="en-US"/>
          </a:p>
        </p:txBody>
      </p:sp>
      <p:sp>
        <p:nvSpPr>
          <p:cNvPr id="8" name="TextBox 7"/>
          <p:cNvSpPr txBox="1"/>
          <p:nvPr/>
        </p:nvSpPr>
        <p:spPr>
          <a:xfrm>
            <a:off x="4572000" y="3813048"/>
            <a:ext cx="4297679" cy="307777"/>
          </a:xfrm>
          <a:prstGeom prst="rect">
            <a:avLst/>
          </a:prstGeom>
          <a:noFill/>
        </p:spPr>
        <p:txBody>
          <a:bodyPr wrap="square" rtlCol="0">
            <a:spAutoFit/>
          </a:bodyPr>
          <a:lstStyle/>
          <a:p>
            <a:r>
              <a:rPr lang="en-US" dirty="0">
                <a:solidFill>
                  <a:schemeClr val="bg1"/>
                </a:solidFill>
              </a:rPr>
              <a:t>Requirements are in parenthesis. Units: W m</a:t>
            </a:r>
            <a:r>
              <a:rPr lang="en-US" baseline="30000" dirty="0">
                <a:solidFill>
                  <a:schemeClr val="bg1"/>
                </a:solidFill>
              </a:rPr>
              <a:t>-2</a:t>
            </a:r>
            <a:r>
              <a:rPr lang="en-US" dirty="0">
                <a:solidFill>
                  <a:schemeClr val="bg1"/>
                </a:solidFill>
              </a:rPr>
              <a:t>.</a:t>
            </a:r>
          </a:p>
        </p:txBody>
      </p:sp>
      <p:sp>
        <p:nvSpPr>
          <p:cNvPr id="12" name="TextBox 11">
            <a:extLst>
              <a:ext uri="{FF2B5EF4-FFF2-40B4-BE49-F238E27FC236}">
                <a16:creationId xmlns:a16="http://schemas.microsoft.com/office/drawing/2014/main" id="{833F918E-3933-4ACF-ABA3-9CEC08BADD55}"/>
              </a:ext>
            </a:extLst>
          </p:cNvPr>
          <p:cNvSpPr txBox="1"/>
          <p:nvPr/>
        </p:nvSpPr>
        <p:spPr>
          <a:xfrm>
            <a:off x="4572000" y="5763915"/>
            <a:ext cx="3865161" cy="523220"/>
          </a:xfrm>
          <a:prstGeom prst="rect">
            <a:avLst/>
          </a:prstGeom>
          <a:noFill/>
        </p:spPr>
        <p:txBody>
          <a:bodyPr wrap="none" rtlCol="0">
            <a:spAutoFit/>
          </a:bodyPr>
          <a:lstStyle/>
          <a:p>
            <a:r>
              <a:rPr lang="en-US" dirty="0">
                <a:solidFill>
                  <a:schemeClr val="bg1"/>
                </a:solidFill>
              </a:rPr>
              <a:t>Accuracy (A): mean bias (satellite – reference)</a:t>
            </a:r>
          </a:p>
          <a:p>
            <a:r>
              <a:rPr lang="en-US" dirty="0">
                <a:solidFill>
                  <a:schemeClr val="bg1"/>
                </a:solidFill>
              </a:rPr>
              <a:t>Precision (P): standard deviation of biases</a:t>
            </a:r>
          </a:p>
        </p:txBody>
      </p:sp>
      <p:graphicFrame>
        <p:nvGraphicFramePr>
          <p:cNvPr id="13" name="Table 12">
            <a:extLst>
              <a:ext uri="{FF2B5EF4-FFF2-40B4-BE49-F238E27FC236}">
                <a16:creationId xmlns:a16="http://schemas.microsoft.com/office/drawing/2014/main" id="{FD3EDF91-ACE0-4F9B-B1B0-DCCB7E23306E}"/>
              </a:ext>
            </a:extLst>
          </p:cNvPr>
          <p:cNvGraphicFramePr>
            <a:graphicFrameLocks noGrp="1"/>
          </p:cNvGraphicFramePr>
          <p:nvPr>
            <p:extLst>
              <p:ext uri="{D42A27DB-BD31-4B8C-83A1-F6EECF244321}">
                <p14:modId xmlns:p14="http://schemas.microsoft.com/office/powerpoint/2010/main" val="1680962484"/>
              </p:ext>
            </p:extLst>
          </p:nvPr>
        </p:nvGraphicFramePr>
        <p:xfrm>
          <a:off x="4572000" y="2286000"/>
          <a:ext cx="4297679" cy="1554480"/>
        </p:xfrm>
        <a:graphic>
          <a:graphicData uri="http://schemas.openxmlformats.org/drawingml/2006/table">
            <a:tbl>
              <a:tblPr firstRow="1" bandRow="1">
                <a:tableStyleId>{D7EF39A4-3B55-471D-9E2F-5EDBCC4E9E3D}</a:tableStyleId>
              </a:tblPr>
              <a:tblGrid>
                <a:gridCol w="1576017">
                  <a:extLst>
                    <a:ext uri="{9D8B030D-6E8A-4147-A177-3AD203B41FA5}">
                      <a16:colId xmlns:a16="http://schemas.microsoft.com/office/drawing/2014/main" val="3197546001"/>
                    </a:ext>
                  </a:extLst>
                </a:gridCol>
                <a:gridCol w="981980">
                  <a:extLst>
                    <a:ext uri="{9D8B030D-6E8A-4147-A177-3AD203B41FA5}">
                      <a16:colId xmlns:a16="http://schemas.microsoft.com/office/drawing/2014/main" val="3068684400"/>
                    </a:ext>
                  </a:extLst>
                </a:gridCol>
                <a:gridCol w="1050799">
                  <a:extLst>
                    <a:ext uri="{9D8B030D-6E8A-4147-A177-3AD203B41FA5}">
                      <a16:colId xmlns:a16="http://schemas.microsoft.com/office/drawing/2014/main" val="3466011753"/>
                    </a:ext>
                  </a:extLst>
                </a:gridCol>
                <a:gridCol w="688883">
                  <a:extLst>
                    <a:ext uri="{9D8B030D-6E8A-4147-A177-3AD203B41FA5}">
                      <a16:colId xmlns:a16="http://schemas.microsoft.com/office/drawing/2014/main" val="2234025982"/>
                    </a:ext>
                  </a:extLst>
                </a:gridCol>
              </a:tblGrid>
              <a:tr h="388620">
                <a:tc>
                  <a:txBody>
                    <a:bodyPr/>
                    <a:lstStyle/>
                    <a:p>
                      <a:pPr algn="ctr"/>
                      <a:r>
                        <a:rPr lang="en-US" sz="1600" b="1" dirty="0"/>
                        <a:t>Range</a:t>
                      </a:r>
                    </a:p>
                  </a:txBody>
                  <a:tcPr/>
                </a:tc>
                <a:tc>
                  <a:txBody>
                    <a:bodyPr/>
                    <a:lstStyle/>
                    <a:p>
                      <a:pPr algn="ctr"/>
                      <a:r>
                        <a:rPr lang="en-US" sz="1600" b="1" dirty="0"/>
                        <a:t>A</a:t>
                      </a:r>
                    </a:p>
                  </a:txBody>
                  <a:tcPr/>
                </a:tc>
                <a:tc>
                  <a:txBody>
                    <a:bodyPr/>
                    <a:lstStyle/>
                    <a:p>
                      <a:pPr algn="ctr"/>
                      <a:r>
                        <a:rPr lang="en-US" sz="1600" b="1" dirty="0"/>
                        <a:t>P</a:t>
                      </a:r>
                    </a:p>
                  </a:txBody>
                  <a:tcPr/>
                </a:tc>
                <a:tc>
                  <a:txBody>
                    <a:bodyPr/>
                    <a:lstStyle/>
                    <a:p>
                      <a:pPr algn="ctr"/>
                      <a:r>
                        <a:rPr lang="en-US" sz="1600" b="1" dirty="0"/>
                        <a:t>N</a:t>
                      </a:r>
                    </a:p>
                  </a:txBody>
                  <a:tcPr/>
                </a:tc>
                <a:extLst>
                  <a:ext uri="{0D108BD9-81ED-4DB2-BD59-A6C34878D82A}">
                    <a16:rowId xmlns:a16="http://schemas.microsoft.com/office/drawing/2014/main" val="3702844471"/>
                  </a:ext>
                </a:extLst>
              </a:tr>
              <a:tr h="388620">
                <a:tc>
                  <a:txBody>
                    <a:bodyPr/>
                    <a:lstStyle/>
                    <a:p>
                      <a:pPr algn="ctr"/>
                      <a:r>
                        <a:rPr lang="en-US" sz="1600" b="1" dirty="0"/>
                        <a:t>Ground &lt; 200</a:t>
                      </a:r>
                    </a:p>
                  </a:txBody>
                  <a:tcPr/>
                </a:tc>
                <a:tc>
                  <a:txBody>
                    <a:bodyPr/>
                    <a:lstStyle/>
                    <a:p>
                      <a:pPr algn="r"/>
                      <a:r>
                        <a:rPr lang="en-US" sz="1600" b="1" dirty="0"/>
                        <a:t>24 (110)</a:t>
                      </a:r>
                    </a:p>
                  </a:txBody>
                  <a:tcPr/>
                </a:tc>
                <a:tc>
                  <a:txBody>
                    <a:bodyPr/>
                    <a:lstStyle/>
                    <a:p>
                      <a:pPr algn="r"/>
                      <a:r>
                        <a:rPr lang="en-US" sz="1600" b="1" dirty="0"/>
                        <a:t>77 (100)</a:t>
                      </a:r>
                    </a:p>
                  </a:txBody>
                  <a:tcPr/>
                </a:tc>
                <a:tc>
                  <a:txBody>
                    <a:bodyPr/>
                    <a:lstStyle/>
                    <a:p>
                      <a:pPr algn="r"/>
                      <a:r>
                        <a:rPr lang="en-US" sz="1600" b="1" dirty="0"/>
                        <a:t>1834</a:t>
                      </a:r>
                    </a:p>
                  </a:txBody>
                  <a:tcPr/>
                </a:tc>
                <a:extLst>
                  <a:ext uri="{0D108BD9-81ED-4DB2-BD59-A6C34878D82A}">
                    <a16:rowId xmlns:a16="http://schemas.microsoft.com/office/drawing/2014/main" val="1105077243"/>
                  </a:ext>
                </a:extLst>
              </a:tr>
              <a:tr h="388620">
                <a:tc>
                  <a:txBody>
                    <a:bodyPr/>
                    <a:lstStyle/>
                    <a:p>
                      <a:pPr algn="ctr"/>
                      <a:r>
                        <a:rPr lang="en-US" sz="1600" b="1" dirty="0"/>
                        <a:t>[200, 500]</a:t>
                      </a:r>
                    </a:p>
                  </a:txBody>
                  <a:tcPr/>
                </a:tc>
                <a:tc>
                  <a:txBody>
                    <a:bodyPr/>
                    <a:lstStyle/>
                    <a:p>
                      <a:pPr algn="r"/>
                      <a:r>
                        <a:rPr lang="en-US" sz="1600" b="1" dirty="0"/>
                        <a:t>2 (65)</a:t>
                      </a:r>
                    </a:p>
                  </a:txBody>
                  <a:tcPr/>
                </a:tc>
                <a:tc>
                  <a:txBody>
                    <a:bodyPr/>
                    <a:lstStyle/>
                    <a:p>
                      <a:pPr algn="r"/>
                      <a:r>
                        <a:rPr lang="en-US" sz="1600" b="1" dirty="0"/>
                        <a:t>88 (130)</a:t>
                      </a:r>
                    </a:p>
                  </a:txBody>
                  <a:tcPr/>
                </a:tc>
                <a:tc>
                  <a:txBody>
                    <a:bodyPr/>
                    <a:lstStyle/>
                    <a:p>
                      <a:pPr algn="r"/>
                      <a:r>
                        <a:rPr lang="en-US" sz="1600" b="1" dirty="0"/>
                        <a:t>1459</a:t>
                      </a:r>
                    </a:p>
                  </a:txBody>
                  <a:tcPr/>
                </a:tc>
                <a:extLst>
                  <a:ext uri="{0D108BD9-81ED-4DB2-BD59-A6C34878D82A}">
                    <a16:rowId xmlns:a16="http://schemas.microsoft.com/office/drawing/2014/main" val="2538163557"/>
                  </a:ext>
                </a:extLst>
              </a:tr>
              <a:tr h="388620">
                <a:tc>
                  <a:txBody>
                    <a:bodyPr/>
                    <a:lstStyle/>
                    <a:p>
                      <a:pPr algn="ctr"/>
                      <a:r>
                        <a:rPr lang="en-US" sz="1600" b="1" dirty="0"/>
                        <a:t>Ground &gt; 500</a:t>
                      </a:r>
                    </a:p>
                  </a:txBody>
                  <a:tcPr/>
                </a:tc>
                <a:tc>
                  <a:txBody>
                    <a:bodyPr/>
                    <a:lstStyle/>
                    <a:p>
                      <a:pPr algn="r"/>
                      <a:r>
                        <a:rPr lang="en-US" sz="1600" b="1" dirty="0"/>
                        <a:t>-58 (85)</a:t>
                      </a:r>
                    </a:p>
                  </a:txBody>
                  <a:tcPr/>
                </a:tc>
                <a:tc>
                  <a:txBody>
                    <a:bodyPr/>
                    <a:lstStyle/>
                    <a:p>
                      <a:pPr algn="r"/>
                      <a:r>
                        <a:rPr lang="en-US" sz="1600" b="1" dirty="0"/>
                        <a:t>67 (100)</a:t>
                      </a:r>
                    </a:p>
                  </a:txBody>
                  <a:tcPr/>
                </a:tc>
                <a:tc>
                  <a:txBody>
                    <a:bodyPr/>
                    <a:lstStyle/>
                    <a:p>
                      <a:pPr algn="r"/>
                      <a:r>
                        <a:rPr lang="en-US" sz="1600" b="1" dirty="0"/>
                        <a:t>1820</a:t>
                      </a:r>
                    </a:p>
                  </a:txBody>
                  <a:tcPr/>
                </a:tc>
                <a:extLst>
                  <a:ext uri="{0D108BD9-81ED-4DB2-BD59-A6C34878D82A}">
                    <a16:rowId xmlns:a16="http://schemas.microsoft.com/office/drawing/2014/main" val="3183075478"/>
                  </a:ext>
                </a:extLst>
              </a:tr>
            </a:tbl>
          </a:graphicData>
        </a:graphic>
      </p:graphicFrame>
      <p:sp>
        <p:nvSpPr>
          <p:cNvPr id="14" name="Text Placeholder 2">
            <a:extLst>
              <a:ext uri="{FF2B5EF4-FFF2-40B4-BE49-F238E27FC236}">
                <a16:creationId xmlns:a16="http://schemas.microsoft.com/office/drawing/2014/main" id="{78BC51A3-67EB-46E3-8AF1-C751EC5D82F8}"/>
              </a:ext>
            </a:extLst>
          </p:cNvPr>
          <p:cNvSpPr txBox="1">
            <a:spLocks/>
          </p:cNvSpPr>
          <p:nvPr/>
        </p:nvSpPr>
        <p:spPr>
          <a:xfrm>
            <a:off x="4572000" y="4480560"/>
            <a:ext cx="4261877" cy="1213658"/>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25400" indent="0">
              <a:buNone/>
            </a:pPr>
            <a:r>
              <a:rPr lang="en-US" sz="2000" dirty="0"/>
              <a:t>Accuracy (A) and precision (P) values meet requirements in all ranges.</a:t>
            </a:r>
          </a:p>
          <a:p>
            <a:endParaRPr lang="en-US" sz="2400" dirty="0"/>
          </a:p>
        </p:txBody>
      </p:sp>
    </p:spTree>
    <p:extLst>
      <p:ext uri="{BB962C8B-B14F-4D97-AF65-F5344CB8AC3E}">
        <p14:creationId xmlns:p14="http://schemas.microsoft.com/office/powerpoint/2010/main" val="63394772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PLPT Task ABI-MESO_DSR11</a:t>
            </a:r>
          </a:p>
        </p:txBody>
      </p:sp>
      <p:sp>
        <p:nvSpPr>
          <p:cNvPr id="3" name="Text Placeholder 2"/>
          <p:cNvSpPr>
            <a:spLocks noGrp="1"/>
          </p:cNvSpPr>
          <p:nvPr>
            <p:ph type="body" idx="1"/>
          </p:nvPr>
        </p:nvSpPr>
        <p:spPr/>
        <p:txBody>
          <a:bodyPr/>
          <a:lstStyle/>
          <a:p>
            <a:pPr>
              <a:spcBef>
                <a:spcPts val="0"/>
              </a:spcBef>
            </a:pPr>
            <a:r>
              <a:rPr lang="en-US" sz="2400" dirty="0"/>
              <a:t>Comparison of </a:t>
            </a:r>
            <a:r>
              <a:rPr lang="en-US" sz="2400" b="1" dirty="0">
                <a:solidFill>
                  <a:srgbClr val="FFFF00"/>
                </a:solidFill>
              </a:rPr>
              <a:t>DSRM1</a:t>
            </a:r>
            <a:r>
              <a:rPr lang="en-US" sz="2400" dirty="0"/>
              <a:t> product (5 km) with SURFRAD and SOLRAD for 8/30 – 9/30, 2018.</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46</a:t>
            </a:fld>
            <a:endParaRPr lang="en-US"/>
          </a:p>
        </p:txBody>
      </p:sp>
      <p:pic>
        <p:nvPicPr>
          <p:cNvPr id="11" name="Picture 10"/>
          <p:cNvPicPr>
            <a:picLocks noChangeAspect="1"/>
          </p:cNvPicPr>
          <p:nvPr/>
        </p:nvPicPr>
        <p:blipFill>
          <a:blip r:embed="rId2"/>
          <a:stretch>
            <a:fillRect/>
          </a:stretch>
        </p:blipFill>
        <p:spPr>
          <a:xfrm>
            <a:off x="182880" y="2286000"/>
            <a:ext cx="4124885" cy="4114800"/>
          </a:xfrm>
          <a:prstGeom prst="rect">
            <a:avLst/>
          </a:prstGeom>
        </p:spPr>
      </p:pic>
      <p:graphicFrame>
        <p:nvGraphicFramePr>
          <p:cNvPr id="12" name="Table 11">
            <a:extLst>
              <a:ext uri="{FF2B5EF4-FFF2-40B4-BE49-F238E27FC236}">
                <a16:creationId xmlns:a16="http://schemas.microsoft.com/office/drawing/2014/main" id="{8AC3B57D-6C8D-4CD9-9587-6E74C5F72DFE}"/>
              </a:ext>
            </a:extLst>
          </p:cNvPr>
          <p:cNvGraphicFramePr>
            <a:graphicFrameLocks noGrp="1"/>
          </p:cNvGraphicFramePr>
          <p:nvPr>
            <p:extLst>
              <p:ext uri="{D42A27DB-BD31-4B8C-83A1-F6EECF244321}">
                <p14:modId xmlns:p14="http://schemas.microsoft.com/office/powerpoint/2010/main" val="2392121299"/>
              </p:ext>
            </p:extLst>
          </p:nvPr>
        </p:nvGraphicFramePr>
        <p:xfrm>
          <a:off x="4572000" y="2286000"/>
          <a:ext cx="4297679" cy="1554480"/>
        </p:xfrm>
        <a:graphic>
          <a:graphicData uri="http://schemas.openxmlformats.org/drawingml/2006/table">
            <a:tbl>
              <a:tblPr firstRow="1" bandRow="1">
                <a:tableStyleId>{D7EF39A4-3B55-471D-9E2F-5EDBCC4E9E3D}</a:tableStyleId>
              </a:tblPr>
              <a:tblGrid>
                <a:gridCol w="1576017">
                  <a:extLst>
                    <a:ext uri="{9D8B030D-6E8A-4147-A177-3AD203B41FA5}">
                      <a16:colId xmlns:a16="http://schemas.microsoft.com/office/drawing/2014/main" val="3197546001"/>
                    </a:ext>
                  </a:extLst>
                </a:gridCol>
                <a:gridCol w="981980">
                  <a:extLst>
                    <a:ext uri="{9D8B030D-6E8A-4147-A177-3AD203B41FA5}">
                      <a16:colId xmlns:a16="http://schemas.microsoft.com/office/drawing/2014/main" val="3068684400"/>
                    </a:ext>
                  </a:extLst>
                </a:gridCol>
                <a:gridCol w="1050799">
                  <a:extLst>
                    <a:ext uri="{9D8B030D-6E8A-4147-A177-3AD203B41FA5}">
                      <a16:colId xmlns:a16="http://schemas.microsoft.com/office/drawing/2014/main" val="3466011753"/>
                    </a:ext>
                  </a:extLst>
                </a:gridCol>
                <a:gridCol w="688883">
                  <a:extLst>
                    <a:ext uri="{9D8B030D-6E8A-4147-A177-3AD203B41FA5}">
                      <a16:colId xmlns:a16="http://schemas.microsoft.com/office/drawing/2014/main" val="2234025982"/>
                    </a:ext>
                  </a:extLst>
                </a:gridCol>
              </a:tblGrid>
              <a:tr h="388620">
                <a:tc>
                  <a:txBody>
                    <a:bodyPr/>
                    <a:lstStyle/>
                    <a:p>
                      <a:pPr algn="ctr"/>
                      <a:r>
                        <a:rPr lang="en-US" sz="1600" b="1" dirty="0"/>
                        <a:t>Range</a:t>
                      </a:r>
                    </a:p>
                  </a:txBody>
                  <a:tcPr/>
                </a:tc>
                <a:tc>
                  <a:txBody>
                    <a:bodyPr/>
                    <a:lstStyle/>
                    <a:p>
                      <a:pPr algn="ctr"/>
                      <a:r>
                        <a:rPr lang="en-US" sz="1600" b="1" dirty="0"/>
                        <a:t>A</a:t>
                      </a:r>
                    </a:p>
                  </a:txBody>
                  <a:tcPr/>
                </a:tc>
                <a:tc>
                  <a:txBody>
                    <a:bodyPr/>
                    <a:lstStyle/>
                    <a:p>
                      <a:pPr algn="ctr"/>
                      <a:r>
                        <a:rPr lang="en-US" sz="1600" b="1" dirty="0"/>
                        <a:t>P</a:t>
                      </a:r>
                    </a:p>
                  </a:txBody>
                  <a:tcPr/>
                </a:tc>
                <a:tc>
                  <a:txBody>
                    <a:bodyPr/>
                    <a:lstStyle/>
                    <a:p>
                      <a:pPr algn="ctr"/>
                      <a:r>
                        <a:rPr lang="en-US" sz="1600" b="1" dirty="0"/>
                        <a:t>N</a:t>
                      </a:r>
                    </a:p>
                  </a:txBody>
                  <a:tcPr/>
                </a:tc>
                <a:extLst>
                  <a:ext uri="{0D108BD9-81ED-4DB2-BD59-A6C34878D82A}">
                    <a16:rowId xmlns:a16="http://schemas.microsoft.com/office/drawing/2014/main" val="3702844471"/>
                  </a:ext>
                </a:extLst>
              </a:tr>
              <a:tr h="388620">
                <a:tc>
                  <a:txBody>
                    <a:bodyPr/>
                    <a:lstStyle/>
                    <a:p>
                      <a:pPr algn="ctr"/>
                      <a:r>
                        <a:rPr lang="en-US" sz="1600" b="1" dirty="0"/>
                        <a:t>Ground &lt; 200</a:t>
                      </a:r>
                    </a:p>
                  </a:txBody>
                  <a:tcPr/>
                </a:tc>
                <a:tc>
                  <a:txBody>
                    <a:bodyPr/>
                    <a:lstStyle/>
                    <a:p>
                      <a:pPr algn="r"/>
                      <a:r>
                        <a:rPr lang="en-US" sz="1600" b="1" dirty="0"/>
                        <a:t>51 (110)</a:t>
                      </a:r>
                    </a:p>
                  </a:txBody>
                  <a:tcPr/>
                </a:tc>
                <a:tc>
                  <a:txBody>
                    <a:bodyPr/>
                    <a:lstStyle/>
                    <a:p>
                      <a:pPr algn="r"/>
                      <a:r>
                        <a:rPr lang="en-US" sz="1600" b="1" dirty="0"/>
                        <a:t>84 (100)</a:t>
                      </a:r>
                    </a:p>
                  </a:txBody>
                  <a:tcPr/>
                </a:tc>
                <a:tc>
                  <a:txBody>
                    <a:bodyPr/>
                    <a:lstStyle/>
                    <a:p>
                      <a:pPr algn="r"/>
                      <a:r>
                        <a:rPr lang="en-US" sz="1600" b="1" dirty="0"/>
                        <a:t>311</a:t>
                      </a:r>
                    </a:p>
                  </a:txBody>
                  <a:tcPr/>
                </a:tc>
                <a:extLst>
                  <a:ext uri="{0D108BD9-81ED-4DB2-BD59-A6C34878D82A}">
                    <a16:rowId xmlns:a16="http://schemas.microsoft.com/office/drawing/2014/main" val="1105077243"/>
                  </a:ext>
                </a:extLst>
              </a:tr>
              <a:tr h="388620">
                <a:tc>
                  <a:txBody>
                    <a:bodyPr/>
                    <a:lstStyle/>
                    <a:p>
                      <a:pPr algn="ctr"/>
                      <a:r>
                        <a:rPr lang="en-US" sz="1600" b="1" dirty="0"/>
                        <a:t>[200, 500]</a:t>
                      </a:r>
                    </a:p>
                  </a:txBody>
                  <a:tcPr/>
                </a:tc>
                <a:tc>
                  <a:txBody>
                    <a:bodyPr/>
                    <a:lstStyle/>
                    <a:p>
                      <a:pPr algn="r"/>
                      <a:r>
                        <a:rPr lang="en-US" sz="1600" b="1" dirty="0"/>
                        <a:t>35 (65)</a:t>
                      </a:r>
                    </a:p>
                  </a:txBody>
                  <a:tcPr/>
                </a:tc>
                <a:tc>
                  <a:txBody>
                    <a:bodyPr/>
                    <a:lstStyle/>
                    <a:p>
                      <a:pPr algn="r"/>
                      <a:r>
                        <a:rPr lang="en-US" sz="1600" b="1" dirty="0"/>
                        <a:t>105 (130)</a:t>
                      </a:r>
                    </a:p>
                  </a:txBody>
                  <a:tcPr/>
                </a:tc>
                <a:tc>
                  <a:txBody>
                    <a:bodyPr/>
                    <a:lstStyle/>
                    <a:p>
                      <a:pPr algn="r"/>
                      <a:r>
                        <a:rPr lang="en-US" sz="1600" b="1" dirty="0"/>
                        <a:t>188</a:t>
                      </a:r>
                    </a:p>
                  </a:txBody>
                  <a:tcPr/>
                </a:tc>
                <a:extLst>
                  <a:ext uri="{0D108BD9-81ED-4DB2-BD59-A6C34878D82A}">
                    <a16:rowId xmlns:a16="http://schemas.microsoft.com/office/drawing/2014/main" val="2538163557"/>
                  </a:ext>
                </a:extLst>
              </a:tr>
              <a:tr h="388620">
                <a:tc>
                  <a:txBody>
                    <a:bodyPr/>
                    <a:lstStyle/>
                    <a:p>
                      <a:pPr algn="ctr"/>
                      <a:r>
                        <a:rPr lang="en-US" sz="1600" b="1" dirty="0"/>
                        <a:t>Ground &gt; 500</a:t>
                      </a:r>
                    </a:p>
                  </a:txBody>
                  <a:tcPr/>
                </a:tc>
                <a:tc>
                  <a:txBody>
                    <a:bodyPr/>
                    <a:lstStyle/>
                    <a:p>
                      <a:pPr algn="r"/>
                      <a:r>
                        <a:rPr lang="en-US" sz="1600" b="1" dirty="0"/>
                        <a:t>-26 (85)</a:t>
                      </a:r>
                    </a:p>
                  </a:txBody>
                  <a:tcPr/>
                </a:tc>
                <a:tc>
                  <a:txBody>
                    <a:bodyPr/>
                    <a:lstStyle/>
                    <a:p>
                      <a:pPr algn="r"/>
                      <a:r>
                        <a:rPr lang="en-US" sz="1600" b="1" dirty="0"/>
                        <a:t>89 (100)</a:t>
                      </a:r>
                    </a:p>
                  </a:txBody>
                  <a:tcPr/>
                </a:tc>
                <a:tc>
                  <a:txBody>
                    <a:bodyPr/>
                    <a:lstStyle/>
                    <a:p>
                      <a:pPr algn="r"/>
                      <a:r>
                        <a:rPr lang="en-US" sz="1600" b="1" dirty="0"/>
                        <a:t>138</a:t>
                      </a:r>
                    </a:p>
                  </a:txBody>
                  <a:tcPr/>
                </a:tc>
                <a:extLst>
                  <a:ext uri="{0D108BD9-81ED-4DB2-BD59-A6C34878D82A}">
                    <a16:rowId xmlns:a16="http://schemas.microsoft.com/office/drawing/2014/main" val="3183075478"/>
                  </a:ext>
                </a:extLst>
              </a:tr>
            </a:tbl>
          </a:graphicData>
        </a:graphic>
      </p:graphicFrame>
      <p:sp>
        <p:nvSpPr>
          <p:cNvPr id="13" name="TextBox 12">
            <a:extLst>
              <a:ext uri="{FF2B5EF4-FFF2-40B4-BE49-F238E27FC236}">
                <a16:creationId xmlns:a16="http://schemas.microsoft.com/office/drawing/2014/main" id="{D7DCEE7C-21D8-465E-9D0F-AC6A5F166DD0}"/>
              </a:ext>
            </a:extLst>
          </p:cNvPr>
          <p:cNvSpPr txBox="1"/>
          <p:nvPr/>
        </p:nvSpPr>
        <p:spPr>
          <a:xfrm>
            <a:off x="4572000" y="3813048"/>
            <a:ext cx="4261877" cy="307777"/>
          </a:xfrm>
          <a:prstGeom prst="rect">
            <a:avLst/>
          </a:prstGeom>
          <a:noFill/>
        </p:spPr>
        <p:txBody>
          <a:bodyPr wrap="square" rtlCol="0">
            <a:spAutoFit/>
          </a:bodyPr>
          <a:lstStyle/>
          <a:p>
            <a:r>
              <a:rPr lang="en-US" dirty="0">
                <a:solidFill>
                  <a:schemeClr val="bg1"/>
                </a:solidFill>
              </a:rPr>
              <a:t>Requirements are in parenthesis. Units: W m</a:t>
            </a:r>
            <a:r>
              <a:rPr lang="en-US" baseline="30000" dirty="0">
                <a:solidFill>
                  <a:schemeClr val="bg1"/>
                </a:solidFill>
              </a:rPr>
              <a:t>-2</a:t>
            </a:r>
            <a:r>
              <a:rPr lang="en-US" dirty="0">
                <a:solidFill>
                  <a:schemeClr val="bg1"/>
                </a:solidFill>
              </a:rPr>
              <a:t>.</a:t>
            </a:r>
          </a:p>
        </p:txBody>
      </p:sp>
      <p:sp>
        <p:nvSpPr>
          <p:cNvPr id="14" name="TextBox 13">
            <a:extLst>
              <a:ext uri="{FF2B5EF4-FFF2-40B4-BE49-F238E27FC236}">
                <a16:creationId xmlns:a16="http://schemas.microsoft.com/office/drawing/2014/main" id="{1E4FDC75-20DF-4BC4-9AB7-FDC927B151B7}"/>
              </a:ext>
            </a:extLst>
          </p:cNvPr>
          <p:cNvSpPr txBox="1"/>
          <p:nvPr/>
        </p:nvSpPr>
        <p:spPr>
          <a:xfrm>
            <a:off x="4572000" y="5763915"/>
            <a:ext cx="3865161" cy="523220"/>
          </a:xfrm>
          <a:prstGeom prst="rect">
            <a:avLst/>
          </a:prstGeom>
          <a:noFill/>
        </p:spPr>
        <p:txBody>
          <a:bodyPr wrap="none" rtlCol="0">
            <a:spAutoFit/>
          </a:bodyPr>
          <a:lstStyle/>
          <a:p>
            <a:r>
              <a:rPr lang="en-US" dirty="0">
                <a:solidFill>
                  <a:schemeClr val="bg1"/>
                </a:solidFill>
              </a:rPr>
              <a:t>Accuracy (A): mean bias (satellite – reference)</a:t>
            </a:r>
          </a:p>
          <a:p>
            <a:r>
              <a:rPr lang="en-US" dirty="0">
                <a:solidFill>
                  <a:schemeClr val="bg1"/>
                </a:solidFill>
              </a:rPr>
              <a:t>Precision (P): standard deviation of biases</a:t>
            </a:r>
          </a:p>
        </p:txBody>
      </p:sp>
      <p:sp>
        <p:nvSpPr>
          <p:cNvPr id="15" name="Text Placeholder 2">
            <a:extLst>
              <a:ext uri="{FF2B5EF4-FFF2-40B4-BE49-F238E27FC236}">
                <a16:creationId xmlns:a16="http://schemas.microsoft.com/office/drawing/2014/main" id="{5B26435C-F4DC-40FE-8B51-8ABB2A89C994}"/>
              </a:ext>
            </a:extLst>
          </p:cNvPr>
          <p:cNvSpPr txBox="1">
            <a:spLocks/>
          </p:cNvSpPr>
          <p:nvPr/>
        </p:nvSpPr>
        <p:spPr>
          <a:xfrm>
            <a:off x="4572000" y="4480560"/>
            <a:ext cx="4261877" cy="1213658"/>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25400" indent="0">
              <a:buNone/>
            </a:pPr>
            <a:r>
              <a:rPr lang="en-US" sz="2000" dirty="0"/>
              <a:t>Accuracy (A) and precision (P) values meet requirements in all ranges.</a:t>
            </a:r>
          </a:p>
          <a:p>
            <a:endParaRPr lang="en-US" sz="2400" dirty="0"/>
          </a:p>
        </p:txBody>
      </p:sp>
    </p:spTree>
    <p:extLst>
      <p:ext uri="{BB962C8B-B14F-4D97-AF65-F5344CB8AC3E}">
        <p14:creationId xmlns:p14="http://schemas.microsoft.com/office/powerpoint/2010/main" val="211848158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a:spcBef>
                <a:spcPts val="0"/>
              </a:spcBef>
            </a:pPr>
            <a:r>
              <a:rPr lang="en-US" sz="2400" dirty="0"/>
              <a:t>Comparison of </a:t>
            </a:r>
            <a:r>
              <a:rPr lang="en-US" sz="2400" b="1" dirty="0">
                <a:solidFill>
                  <a:srgbClr val="FFFF00"/>
                </a:solidFill>
              </a:rPr>
              <a:t>DSRM2</a:t>
            </a:r>
            <a:r>
              <a:rPr lang="en-US" sz="2400" dirty="0"/>
              <a:t> product (5 km) with SURFRAD and SOLRAD for 8/30 – 9/30, 2018</a:t>
            </a:r>
            <a:r>
              <a:rPr lang="en-US" sz="2000" dirty="0"/>
              <a:t>.</a:t>
            </a:r>
            <a:endParaRPr lang="en-US" sz="2400" dirty="0"/>
          </a:p>
        </p:txBody>
      </p:sp>
      <p:pic>
        <p:nvPicPr>
          <p:cNvPr id="7" name="Picture 6"/>
          <p:cNvPicPr>
            <a:picLocks noChangeAspect="1"/>
          </p:cNvPicPr>
          <p:nvPr/>
        </p:nvPicPr>
        <p:blipFill>
          <a:blip r:embed="rId2"/>
          <a:stretch>
            <a:fillRect/>
          </a:stretch>
        </p:blipFill>
        <p:spPr>
          <a:xfrm>
            <a:off x="182880" y="2286000"/>
            <a:ext cx="4140075" cy="4114800"/>
          </a:xfrm>
          <a:prstGeom prst="rect">
            <a:avLst/>
          </a:prstGeom>
        </p:spPr>
      </p:pic>
      <p:sp>
        <p:nvSpPr>
          <p:cNvPr id="2" name="Title 1"/>
          <p:cNvSpPr>
            <a:spLocks noGrp="1"/>
          </p:cNvSpPr>
          <p:nvPr>
            <p:ph type="title"/>
          </p:nvPr>
        </p:nvSpPr>
        <p:spPr/>
        <p:txBody>
          <a:bodyPr/>
          <a:lstStyle/>
          <a:p>
            <a:r>
              <a:rPr lang="en-US" dirty="0"/>
              <a:t>PLPT Task ABI-MESO_DSR11</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47</a:t>
            </a:fld>
            <a:endParaRPr lang="en-US"/>
          </a:p>
        </p:txBody>
      </p:sp>
      <p:graphicFrame>
        <p:nvGraphicFramePr>
          <p:cNvPr id="11" name="Table 10">
            <a:extLst>
              <a:ext uri="{FF2B5EF4-FFF2-40B4-BE49-F238E27FC236}">
                <a16:creationId xmlns:a16="http://schemas.microsoft.com/office/drawing/2014/main" id="{281CEEA4-BFA3-496C-9EAF-A48B62098D3A}"/>
              </a:ext>
            </a:extLst>
          </p:cNvPr>
          <p:cNvGraphicFramePr>
            <a:graphicFrameLocks noGrp="1"/>
          </p:cNvGraphicFramePr>
          <p:nvPr>
            <p:extLst>
              <p:ext uri="{D42A27DB-BD31-4B8C-83A1-F6EECF244321}">
                <p14:modId xmlns:p14="http://schemas.microsoft.com/office/powerpoint/2010/main" val="4104494255"/>
              </p:ext>
            </p:extLst>
          </p:nvPr>
        </p:nvGraphicFramePr>
        <p:xfrm>
          <a:off x="4572000" y="2286000"/>
          <a:ext cx="4297679" cy="1554480"/>
        </p:xfrm>
        <a:graphic>
          <a:graphicData uri="http://schemas.openxmlformats.org/drawingml/2006/table">
            <a:tbl>
              <a:tblPr firstRow="1" bandRow="1">
                <a:tableStyleId>{D7EF39A4-3B55-471D-9E2F-5EDBCC4E9E3D}</a:tableStyleId>
              </a:tblPr>
              <a:tblGrid>
                <a:gridCol w="1576017">
                  <a:extLst>
                    <a:ext uri="{9D8B030D-6E8A-4147-A177-3AD203B41FA5}">
                      <a16:colId xmlns:a16="http://schemas.microsoft.com/office/drawing/2014/main" val="3197546001"/>
                    </a:ext>
                  </a:extLst>
                </a:gridCol>
                <a:gridCol w="981980">
                  <a:extLst>
                    <a:ext uri="{9D8B030D-6E8A-4147-A177-3AD203B41FA5}">
                      <a16:colId xmlns:a16="http://schemas.microsoft.com/office/drawing/2014/main" val="3068684400"/>
                    </a:ext>
                  </a:extLst>
                </a:gridCol>
                <a:gridCol w="1050799">
                  <a:extLst>
                    <a:ext uri="{9D8B030D-6E8A-4147-A177-3AD203B41FA5}">
                      <a16:colId xmlns:a16="http://schemas.microsoft.com/office/drawing/2014/main" val="3466011753"/>
                    </a:ext>
                  </a:extLst>
                </a:gridCol>
                <a:gridCol w="688883">
                  <a:extLst>
                    <a:ext uri="{9D8B030D-6E8A-4147-A177-3AD203B41FA5}">
                      <a16:colId xmlns:a16="http://schemas.microsoft.com/office/drawing/2014/main" val="2234025982"/>
                    </a:ext>
                  </a:extLst>
                </a:gridCol>
              </a:tblGrid>
              <a:tr h="388620">
                <a:tc>
                  <a:txBody>
                    <a:bodyPr/>
                    <a:lstStyle/>
                    <a:p>
                      <a:pPr algn="ctr"/>
                      <a:r>
                        <a:rPr lang="en-US" sz="1600" b="1" dirty="0"/>
                        <a:t>Range</a:t>
                      </a:r>
                    </a:p>
                  </a:txBody>
                  <a:tcPr/>
                </a:tc>
                <a:tc>
                  <a:txBody>
                    <a:bodyPr/>
                    <a:lstStyle/>
                    <a:p>
                      <a:pPr algn="ctr"/>
                      <a:r>
                        <a:rPr lang="en-US" sz="1600" b="1" dirty="0"/>
                        <a:t>A</a:t>
                      </a:r>
                    </a:p>
                  </a:txBody>
                  <a:tcPr/>
                </a:tc>
                <a:tc>
                  <a:txBody>
                    <a:bodyPr/>
                    <a:lstStyle/>
                    <a:p>
                      <a:pPr algn="ctr"/>
                      <a:r>
                        <a:rPr lang="en-US" sz="1600" b="1" dirty="0"/>
                        <a:t>P</a:t>
                      </a:r>
                    </a:p>
                  </a:txBody>
                  <a:tcPr/>
                </a:tc>
                <a:tc>
                  <a:txBody>
                    <a:bodyPr/>
                    <a:lstStyle/>
                    <a:p>
                      <a:pPr algn="ctr"/>
                      <a:r>
                        <a:rPr lang="en-US" sz="1600" b="1" dirty="0"/>
                        <a:t>N</a:t>
                      </a:r>
                    </a:p>
                  </a:txBody>
                  <a:tcPr/>
                </a:tc>
                <a:extLst>
                  <a:ext uri="{0D108BD9-81ED-4DB2-BD59-A6C34878D82A}">
                    <a16:rowId xmlns:a16="http://schemas.microsoft.com/office/drawing/2014/main" val="3702844471"/>
                  </a:ext>
                </a:extLst>
              </a:tr>
              <a:tr h="388620">
                <a:tc>
                  <a:txBody>
                    <a:bodyPr/>
                    <a:lstStyle/>
                    <a:p>
                      <a:pPr algn="ctr"/>
                      <a:r>
                        <a:rPr lang="en-US" sz="1600" b="1" dirty="0"/>
                        <a:t>Ground &lt; 200</a:t>
                      </a:r>
                    </a:p>
                  </a:txBody>
                  <a:tcPr/>
                </a:tc>
                <a:tc>
                  <a:txBody>
                    <a:bodyPr/>
                    <a:lstStyle/>
                    <a:p>
                      <a:pPr algn="r"/>
                      <a:r>
                        <a:rPr lang="en-US" sz="1600" b="1" dirty="0"/>
                        <a:t>29 (110)</a:t>
                      </a:r>
                    </a:p>
                  </a:txBody>
                  <a:tcPr/>
                </a:tc>
                <a:tc>
                  <a:txBody>
                    <a:bodyPr/>
                    <a:lstStyle/>
                    <a:p>
                      <a:pPr algn="r"/>
                      <a:r>
                        <a:rPr lang="en-US" sz="1600" b="1" dirty="0"/>
                        <a:t>83 (100)</a:t>
                      </a:r>
                    </a:p>
                  </a:txBody>
                  <a:tcPr/>
                </a:tc>
                <a:tc>
                  <a:txBody>
                    <a:bodyPr/>
                    <a:lstStyle/>
                    <a:p>
                      <a:pPr algn="r"/>
                      <a:r>
                        <a:rPr lang="en-US" sz="1600" b="1" dirty="0"/>
                        <a:t>240</a:t>
                      </a:r>
                    </a:p>
                  </a:txBody>
                  <a:tcPr/>
                </a:tc>
                <a:extLst>
                  <a:ext uri="{0D108BD9-81ED-4DB2-BD59-A6C34878D82A}">
                    <a16:rowId xmlns:a16="http://schemas.microsoft.com/office/drawing/2014/main" val="1105077243"/>
                  </a:ext>
                </a:extLst>
              </a:tr>
              <a:tr h="388620">
                <a:tc>
                  <a:txBody>
                    <a:bodyPr/>
                    <a:lstStyle/>
                    <a:p>
                      <a:pPr algn="ctr"/>
                      <a:r>
                        <a:rPr lang="en-US" sz="1600" b="1" dirty="0"/>
                        <a:t>[200, 500]</a:t>
                      </a:r>
                    </a:p>
                  </a:txBody>
                  <a:tcPr/>
                </a:tc>
                <a:tc>
                  <a:txBody>
                    <a:bodyPr/>
                    <a:lstStyle/>
                    <a:p>
                      <a:pPr algn="r"/>
                      <a:r>
                        <a:rPr lang="en-US" sz="1600" b="1" dirty="0"/>
                        <a:t>10 (65)</a:t>
                      </a:r>
                    </a:p>
                  </a:txBody>
                  <a:tcPr/>
                </a:tc>
                <a:tc>
                  <a:txBody>
                    <a:bodyPr/>
                    <a:lstStyle/>
                    <a:p>
                      <a:pPr algn="r"/>
                      <a:r>
                        <a:rPr lang="en-US" sz="1600" b="1" dirty="0"/>
                        <a:t>105 (130)</a:t>
                      </a:r>
                    </a:p>
                  </a:txBody>
                  <a:tcPr/>
                </a:tc>
                <a:tc>
                  <a:txBody>
                    <a:bodyPr/>
                    <a:lstStyle/>
                    <a:p>
                      <a:pPr algn="r"/>
                      <a:r>
                        <a:rPr lang="en-US" sz="1600" b="1" dirty="0"/>
                        <a:t>166</a:t>
                      </a:r>
                    </a:p>
                  </a:txBody>
                  <a:tcPr/>
                </a:tc>
                <a:extLst>
                  <a:ext uri="{0D108BD9-81ED-4DB2-BD59-A6C34878D82A}">
                    <a16:rowId xmlns:a16="http://schemas.microsoft.com/office/drawing/2014/main" val="2538163557"/>
                  </a:ext>
                </a:extLst>
              </a:tr>
              <a:tr h="388620">
                <a:tc>
                  <a:txBody>
                    <a:bodyPr/>
                    <a:lstStyle/>
                    <a:p>
                      <a:pPr algn="ctr"/>
                      <a:r>
                        <a:rPr lang="en-US" sz="1600" b="1" dirty="0"/>
                        <a:t>Ground &gt; 500</a:t>
                      </a:r>
                    </a:p>
                  </a:txBody>
                  <a:tcPr/>
                </a:tc>
                <a:tc>
                  <a:txBody>
                    <a:bodyPr/>
                    <a:lstStyle/>
                    <a:p>
                      <a:pPr algn="r"/>
                      <a:r>
                        <a:rPr lang="en-US" sz="1600" b="1" dirty="0"/>
                        <a:t>-37 (85)</a:t>
                      </a:r>
                    </a:p>
                  </a:txBody>
                  <a:tcPr/>
                </a:tc>
                <a:tc>
                  <a:txBody>
                    <a:bodyPr/>
                    <a:lstStyle/>
                    <a:p>
                      <a:pPr algn="r"/>
                      <a:r>
                        <a:rPr lang="en-US" sz="1600" b="1" dirty="0">
                          <a:solidFill>
                            <a:srgbClr val="FF0000"/>
                          </a:solidFill>
                        </a:rPr>
                        <a:t>114</a:t>
                      </a:r>
                      <a:r>
                        <a:rPr lang="en-US" sz="1600" b="1" dirty="0"/>
                        <a:t> (100)</a:t>
                      </a:r>
                    </a:p>
                  </a:txBody>
                  <a:tcPr/>
                </a:tc>
                <a:tc>
                  <a:txBody>
                    <a:bodyPr/>
                    <a:lstStyle/>
                    <a:p>
                      <a:pPr algn="r"/>
                      <a:r>
                        <a:rPr lang="en-US" sz="1600" b="1" dirty="0"/>
                        <a:t>151</a:t>
                      </a:r>
                    </a:p>
                  </a:txBody>
                  <a:tcPr/>
                </a:tc>
                <a:extLst>
                  <a:ext uri="{0D108BD9-81ED-4DB2-BD59-A6C34878D82A}">
                    <a16:rowId xmlns:a16="http://schemas.microsoft.com/office/drawing/2014/main" val="3183075478"/>
                  </a:ext>
                </a:extLst>
              </a:tr>
            </a:tbl>
          </a:graphicData>
        </a:graphic>
      </p:graphicFrame>
      <p:sp>
        <p:nvSpPr>
          <p:cNvPr id="12" name="TextBox 11">
            <a:extLst>
              <a:ext uri="{FF2B5EF4-FFF2-40B4-BE49-F238E27FC236}">
                <a16:creationId xmlns:a16="http://schemas.microsoft.com/office/drawing/2014/main" id="{3734F04D-71C3-49D2-81C0-74AA87C1993F}"/>
              </a:ext>
            </a:extLst>
          </p:cNvPr>
          <p:cNvSpPr txBox="1"/>
          <p:nvPr/>
        </p:nvSpPr>
        <p:spPr>
          <a:xfrm>
            <a:off x="4572000" y="3813048"/>
            <a:ext cx="4261877" cy="307777"/>
          </a:xfrm>
          <a:prstGeom prst="rect">
            <a:avLst/>
          </a:prstGeom>
          <a:noFill/>
        </p:spPr>
        <p:txBody>
          <a:bodyPr wrap="square" rtlCol="0">
            <a:spAutoFit/>
          </a:bodyPr>
          <a:lstStyle/>
          <a:p>
            <a:r>
              <a:rPr lang="en-US" dirty="0">
                <a:solidFill>
                  <a:schemeClr val="bg1"/>
                </a:solidFill>
              </a:rPr>
              <a:t>Requirements are in parenthesis. Units: W m</a:t>
            </a:r>
            <a:r>
              <a:rPr lang="en-US" baseline="30000" dirty="0">
                <a:solidFill>
                  <a:schemeClr val="bg1"/>
                </a:solidFill>
              </a:rPr>
              <a:t>-2</a:t>
            </a:r>
            <a:r>
              <a:rPr lang="en-US" dirty="0">
                <a:solidFill>
                  <a:schemeClr val="bg1"/>
                </a:solidFill>
              </a:rPr>
              <a:t>.</a:t>
            </a:r>
          </a:p>
        </p:txBody>
      </p:sp>
      <p:sp>
        <p:nvSpPr>
          <p:cNvPr id="13" name="TextBox 12">
            <a:extLst>
              <a:ext uri="{FF2B5EF4-FFF2-40B4-BE49-F238E27FC236}">
                <a16:creationId xmlns:a16="http://schemas.microsoft.com/office/drawing/2014/main" id="{3B5AE46F-A936-44DF-8B48-F59077B71FCC}"/>
              </a:ext>
            </a:extLst>
          </p:cNvPr>
          <p:cNvSpPr txBox="1"/>
          <p:nvPr/>
        </p:nvSpPr>
        <p:spPr>
          <a:xfrm>
            <a:off x="4572000" y="5763915"/>
            <a:ext cx="3865161" cy="523220"/>
          </a:xfrm>
          <a:prstGeom prst="rect">
            <a:avLst/>
          </a:prstGeom>
          <a:noFill/>
        </p:spPr>
        <p:txBody>
          <a:bodyPr wrap="none" rtlCol="0">
            <a:spAutoFit/>
          </a:bodyPr>
          <a:lstStyle/>
          <a:p>
            <a:r>
              <a:rPr lang="en-US" dirty="0">
                <a:solidFill>
                  <a:schemeClr val="bg1"/>
                </a:solidFill>
              </a:rPr>
              <a:t>Accuracy (A): mean bias (satellite – reference)</a:t>
            </a:r>
          </a:p>
          <a:p>
            <a:r>
              <a:rPr lang="en-US" dirty="0">
                <a:solidFill>
                  <a:schemeClr val="bg1"/>
                </a:solidFill>
              </a:rPr>
              <a:t>Precision (P): standard deviation of biases</a:t>
            </a:r>
          </a:p>
        </p:txBody>
      </p:sp>
      <p:sp>
        <p:nvSpPr>
          <p:cNvPr id="14" name="Text Placeholder 2">
            <a:extLst>
              <a:ext uri="{FF2B5EF4-FFF2-40B4-BE49-F238E27FC236}">
                <a16:creationId xmlns:a16="http://schemas.microsoft.com/office/drawing/2014/main" id="{3D0B6401-AE24-444F-BE1A-E6F2998ABB41}"/>
              </a:ext>
            </a:extLst>
          </p:cNvPr>
          <p:cNvSpPr txBox="1">
            <a:spLocks/>
          </p:cNvSpPr>
          <p:nvPr/>
        </p:nvSpPr>
        <p:spPr>
          <a:xfrm>
            <a:off x="4572000" y="4480560"/>
            <a:ext cx="4261877" cy="1213658"/>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25400" indent="0">
              <a:buNone/>
            </a:pPr>
            <a:r>
              <a:rPr lang="en-US" sz="2000" dirty="0"/>
              <a:t>Accuracy (A) and precision (P) values meet requirements in all ranges except high-range P.</a:t>
            </a:r>
          </a:p>
          <a:p>
            <a:endParaRPr lang="en-US" sz="2400" dirty="0"/>
          </a:p>
        </p:txBody>
      </p:sp>
    </p:spTree>
    <p:extLst>
      <p:ext uri="{BB962C8B-B14F-4D97-AF65-F5344CB8AC3E}">
        <p14:creationId xmlns:p14="http://schemas.microsoft.com/office/powerpoint/2010/main" val="86418579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Statistics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48</a:t>
            </a:fld>
            <a:endParaRPr lang="en-US"/>
          </a:p>
        </p:txBody>
      </p:sp>
      <p:pic>
        <p:nvPicPr>
          <p:cNvPr id="7" name="Picture 6"/>
          <p:cNvPicPr>
            <a:picLocks noChangeAspect="1"/>
          </p:cNvPicPr>
          <p:nvPr/>
        </p:nvPicPr>
        <p:blipFill rotWithShape="1">
          <a:blip r:embed="rId2"/>
          <a:srcRect t="3250" b="5841"/>
          <a:stretch/>
        </p:blipFill>
        <p:spPr>
          <a:xfrm>
            <a:off x="4456440" y="3796024"/>
            <a:ext cx="3840480" cy="2743200"/>
          </a:xfrm>
          <a:prstGeom prst="rect">
            <a:avLst/>
          </a:prstGeom>
        </p:spPr>
      </p:pic>
      <p:pic>
        <p:nvPicPr>
          <p:cNvPr id="10" name="Picture 9"/>
          <p:cNvPicPr>
            <a:picLocks noChangeAspect="1"/>
          </p:cNvPicPr>
          <p:nvPr/>
        </p:nvPicPr>
        <p:blipFill rotWithShape="1">
          <a:blip r:embed="rId3"/>
          <a:srcRect t="3629" b="5462"/>
          <a:stretch/>
        </p:blipFill>
        <p:spPr>
          <a:xfrm>
            <a:off x="855993" y="1144270"/>
            <a:ext cx="3840480" cy="2743200"/>
          </a:xfrm>
          <a:prstGeom prst="rect">
            <a:avLst/>
          </a:prstGeom>
        </p:spPr>
      </p:pic>
      <p:pic>
        <p:nvPicPr>
          <p:cNvPr id="11" name="Picture 10"/>
          <p:cNvPicPr>
            <a:picLocks noChangeAspect="1"/>
          </p:cNvPicPr>
          <p:nvPr/>
        </p:nvPicPr>
        <p:blipFill rotWithShape="1">
          <a:blip r:embed="rId4"/>
          <a:srcRect t="3220" b="5871"/>
          <a:stretch/>
        </p:blipFill>
        <p:spPr>
          <a:xfrm>
            <a:off x="855993" y="3796024"/>
            <a:ext cx="3840480" cy="2743200"/>
          </a:xfrm>
          <a:prstGeom prst="rect">
            <a:avLst/>
          </a:prstGeom>
        </p:spPr>
      </p:pic>
      <p:pic>
        <p:nvPicPr>
          <p:cNvPr id="8" name="Picture 7"/>
          <p:cNvPicPr>
            <a:picLocks noChangeAspect="1"/>
          </p:cNvPicPr>
          <p:nvPr/>
        </p:nvPicPr>
        <p:blipFill rotWithShape="1">
          <a:blip r:embed="rId5"/>
          <a:srcRect t="3785" b="5306"/>
          <a:stretch/>
        </p:blipFill>
        <p:spPr>
          <a:xfrm>
            <a:off x="4457934" y="1144270"/>
            <a:ext cx="3838986" cy="2743200"/>
          </a:xfrm>
          <a:prstGeom prst="rect">
            <a:avLst/>
          </a:prstGeom>
        </p:spPr>
      </p:pic>
    </p:spTree>
    <p:extLst>
      <p:ext uri="{BB962C8B-B14F-4D97-AF65-F5344CB8AC3E}">
        <p14:creationId xmlns:p14="http://schemas.microsoft.com/office/powerpoint/2010/main" val="28196927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Diurnal Cycle of DSRC - Clear</a:t>
            </a:r>
          </a:p>
        </p:txBody>
      </p:sp>
      <p:sp>
        <p:nvSpPr>
          <p:cNvPr id="3" name="Text Placeholder 2"/>
          <p:cNvSpPr>
            <a:spLocks noGrp="1"/>
          </p:cNvSpPr>
          <p:nvPr>
            <p:ph type="body" idx="1"/>
          </p:nvPr>
        </p:nvSpPr>
        <p:spPr/>
        <p:txBody>
          <a:bodyPr/>
          <a:lstStyle/>
          <a:p>
            <a:pPr>
              <a:spcBef>
                <a:spcPts val="0"/>
              </a:spcBef>
            </a:pPr>
            <a:r>
              <a:rPr lang="en-US" sz="2500" dirty="0"/>
              <a:t>Clear-sky </a:t>
            </a:r>
            <a:r>
              <a:rPr lang="en-US" sz="2500" dirty="0" smtClean="0"/>
              <a:t>examples: the “good” and the “bad”.</a:t>
            </a:r>
            <a:endParaRPr lang="en-US" sz="25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49</a:t>
            </a:fld>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3440" y="1920240"/>
            <a:ext cx="4114800" cy="41148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 y="1920240"/>
            <a:ext cx="4114800" cy="4114800"/>
          </a:xfrm>
          <a:prstGeom prst="rect">
            <a:avLst/>
          </a:prstGeom>
        </p:spPr>
      </p:pic>
      <p:sp>
        <p:nvSpPr>
          <p:cNvPr id="7" name="Content Placeholder 2">
            <a:extLst>
              <a:ext uri="{FF2B5EF4-FFF2-40B4-BE49-F238E27FC236}">
                <a16:creationId xmlns:a16="http://schemas.microsoft.com/office/drawing/2014/main" id="{55166121-1899-49F6-95C7-614EC6ED64A0}"/>
              </a:ext>
            </a:extLst>
          </p:cNvPr>
          <p:cNvSpPr txBox="1">
            <a:spLocks/>
          </p:cNvSpPr>
          <p:nvPr/>
        </p:nvSpPr>
        <p:spPr>
          <a:xfrm>
            <a:off x="346975" y="6047893"/>
            <a:ext cx="8168375" cy="6272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1"/>
              </a:buClr>
            </a:pPr>
            <a:r>
              <a:rPr lang="en-US" sz="1800" dirty="0">
                <a:solidFill>
                  <a:schemeClr val="bg1"/>
                </a:solidFill>
              </a:rPr>
              <a:t>Under predominantly clear skies G16 DSR follows the diurnal change in ground-measured DSR, but </a:t>
            </a:r>
            <a:r>
              <a:rPr lang="en-US" sz="1800" dirty="0" smtClean="0">
                <a:solidFill>
                  <a:schemeClr val="bg1"/>
                </a:solidFill>
              </a:rPr>
              <a:t>degree of agreement can vary with location.</a:t>
            </a:r>
            <a:endParaRPr lang="en-US" sz="1800" dirty="0">
              <a:solidFill>
                <a:schemeClr val="bg1"/>
              </a:solidFill>
            </a:endParaRPr>
          </a:p>
        </p:txBody>
      </p:sp>
    </p:spTree>
    <p:extLst>
      <p:ext uri="{BB962C8B-B14F-4D97-AF65-F5344CB8AC3E}">
        <p14:creationId xmlns:p14="http://schemas.microsoft.com/office/powerpoint/2010/main" val="30563376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SRB Algorithm Overview</a:t>
            </a:r>
          </a:p>
        </p:txBody>
      </p:sp>
      <p:sp>
        <p:nvSpPr>
          <p:cNvPr id="3" name="Text Placeholder 2"/>
          <p:cNvSpPr>
            <a:spLocks noGrp="1"/>
          </p:cNvSpPr>
          <p:nvPr>
            <p:ph type="body" idx="1"/>
          </p:nvPr>
        </p:nvSpPr>
        <p:spPr/>
        <p:txBody>
          <a:bodyPr/>
          <a:lstStyle/>
          <a:p>
            <a:pPr>
              <a:spcBef>
                <a:spcPts val="0"/>
              </a:spcBef>
            </a:pPr>
            <a:r>
              <a:rPr lang="en-US" sz="2400" dirty="0"/>
              <a:t>RSR = (Broadband TOA albedo, </a:t>
            </a:r>
            <a:r>
              <a:rPr lang="en-US" sz="2400" i="1" dirty="0"/>
              <a:t>A</a:t>
            </a:r>
            <a:r>
              <a:rPr lang="en-US" sz="2400" dirty="0"/>
              <a:t>) x (TOA Solar Irradiance)</a:t>
            </a:r>
          </a:p>
          <a:p>
            <a:r>
              <a:rPr lang="en-US" sz="2400" dirty="0"/>
              <a:t>DSR = (Broadband Transmittance, </a:t>
            </a:r>
            <a:r>
              <a:rPr lang="en-US" sz="2400" i="1" dirty="0"/>
              <a:t>T</a:t>
            </a:r>
            <a:r>
              <a:rPr lang="en-US" sz="2400" dirty="0"/>
              <a:t>) x (TOA Solar Irradiance)</a:t>
            </a:r>
          </a:p>
          <a:p>
            <a:r>
              <a:rPr lang="en-US" sz="2400" i="1" dirty="0"/>
              <a:t>A</a:t>
            </a:r>
            <a:r>
              <a:rPr lang="en-US" sz="2400" dirty="0"/>
              <a:t>/</a:t>
            </a:r>
            <a:r>
              <a:rPr lang="en-US" sz="2400" i="1" dirty="0"/>
              <a:t>T</a:t>
            </a:r>
            <a:r>
              <a:rPr lang="en-US" sz="2400" dirty="0"/>
              <a:t> = </a:t>
            </a:r>
            <a:r>
              <a:rPr lang="en-US" sz="2400" i="1" dirty="0"/>
              <a:t>f</a:t>
            </a:r>
            <a:r>
              <a:rPr lang="en-US" sz="2400" dirty="0"/>
              <a:t> ( optical depth of cloud/aerosol/molecular, TPW, O</a:t>
            </a:r>
            <a:r>
              <a:rPr lang="en-US" sz="2400" baseline="-25000" dirty="0"/>
              <a:t>3</a:t>
            </a:r>
            <a:r>
              <a:rPr lang="en-US" sz="2400" dirty="0"/>
              <a:t>, surface albedo, etc. )</a:t>
            </a:r>
          </a:p>
          <a:p>
            <a:endParaRPr lang="en-US" sz="28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a:t>
            </a:fld>
            <a:endParaRPr lang="en-US" dirty="0"/>
          </a:p>
        </p:txBody>
      </p:sp>
      <p:pic>
        <p:nvPicPr>
          <p:cNvPr id="6" name="Picture 5">
            <a:extLst>
              <a:ext uri="{FF2B5EF4-FFF2-40B4-BE49-F238E27FC236}">
                <a16:creationId xmlns:a16="http://schemas.microsoft.com/office/drawing/2014/main" id="{849F6CFA-0CEA-42CB-80A7-CC4413BE3FDF}"/>
              </a:ext>
            </a:extLst>
          </p:cNvPr>
          <p:cNvPicPr>
            <a:picLocks noChangeAspect="1"/>
          </p:cNvPicPr>
          <p:nvPr/>
        </p:nvPicPr>
        <p:blipFill rotWithShape="1">
          <a:blip r:embed="rId3"/>
          <a:srcRect r="14227"/>
          <a:stretch/>
        </p:blipFill>
        <p:spPr>
          <a:xfrm>
            <a:off x="5559074" y="3322635"/>
            <a:ext cx="3383280" cy="2964500"/>
          </a:xfrm>
          <a:prstGeom prst="rect">
            <a:avLst/>
          </a:prstGeom>
        </p:spPr>
      </p:pic>
      <p:sp>
        <p:nvSpPr>
          <p:cNvPr id="7" name="Text Placeholder 2">
            <a:extLst>
              <a:ext uri="{FF2B5EF4-FFF2-40B4-BE49-F238E27FC236}">
                <a16:creationId xmlns:a16="http://schemas.microsoft.com/office/drawing/2014/main" id="{9F83E1BC-C9A3-4E06-ADE5-53B7EC24813D}"/>
              </a:ext>
            </a:extLst>
          </p:cNvPr>
          <p:cNvSpPr txBox="1">
            <a:spLocks/>
          </p:cNvSpPr>
          <p:nvPr/>
        </p:nvSpPr>
        <p:spPr>
          <a:xfrm>
            <a:off x="457200" y="2978728"/>
            <a:ext cx="4954385" cy="3563390"/>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a:lnSpc>
                <a:spcPct val="90000"/>
              </a:lnSpc>
              <a:spcBef>
                <a:spcPts val="0"/>
              </a:spcBef>
            </a:pPr>
            <a:r>
              <a:rPr lang="en-US" sz="2400" dirty="0"/>
              <a:t>SRB algorithm uses either of two paths to determine </a:t>
            </a:r>
            <a:r>
              <a:rPr lang="en-US" sz="2400" i="1" dirty="0"/>
              <a:t>A</a:t>
            </a:r>
            <a:r>
              <a:rPr lang="en-US" sz="2400" dirty="0"/>
              <a:t> and </a:t>
            </a:r>
            <a:r>
              <a:rPr lang="en-US" sz="2400" i="1" dirty="0"/>
              <a:t>T</a:t>
            </a:r>
            <a:r>
              <a:rPr lang="en-US" sz="2400" dirty="0"/>
              <a:t>:</a:t>
            </a:r>
          </a:p>
          <a:p>
            <a:pPr lvl="1">
              <a:lnSpc>
                <a:spcPct val="90000"/>
              </a:lnSpc>
            </a:pPr>
            <a:r>
              <a:rPr lang="en-US" sz="1800" u="sng" dirty="0"/>
              <a:t>Direct path</a:t>
            </a:r>
            <a:r>
              <a:rPr lang="en-US" sz="1800" dirty="0"/>
              <a:t>: calculates </a:t>
            </a:r>
            <a:r>
              <a:rPr lang="en-US" sz="1800" i="1" dirty="0"/>
              <a:t>A</a:t>
            </a:r>
            <a:r>
              <a:rPr lang="en-US" sz="1800" dirty="0"/>
              <a:t> and </a:t>
            </a:r>
            <a:r>
              <a:rPr lang="en-US" sz="1800" i="1" dirty="0"/>
              <a:t>T</a:t>
            </a:r>
            <a:r>
              <a:rPr lang="en-US" sz="1800" dirty="0"/>
              <a:t> from inputs needed in </a:t>
            </a:r>
            <a:r>
              <a:rPr lang="en-US" sz="1800" i="1" dirty="0"/>
              <a:t>f</a:t>
            </a:r>
            <a:r>
              <a:rPr lang="en-US" sz="1800" dirty="0"/>
              <a:t> using RT model,</a:t>
            </a:r>
          </a:p>
          <a:p>
            <a:pPr lvl="1">
              <a:lnSpc>
                <a:spcPct val="90000"/>
              </a:lnSpc>
            </a:pPr>
            <a:r>
              <a:rPr lang="en-US" sz="1800" u="sng" dirty="0"/>
              <a:t>Indirect path</a:t>
            </a:r>
            <a:r>
              <a:rPr lang="en-US" sz="1800" dirty="0"/>
              <a:t>: estimates </a:t>
            </a:r>
            <a:r>
              <a:rPr lang="en-US" sz="1800" i="1" dirty="0"/>
              <a:t>A</a:t>
            </a:r>
            <a:r>
              <a:rPr lang="en-US" sz="1800" dirty="0"/>
              <a:t> from narrowband ABI reflectances, and determines </a:t>
            </a:r>
            <a:r>
              <a:rPr lang="en-US" sz="1800" i="1" dirty="0"/>
              <a:t>T</a:t>
            </a:r>
            <a:r>
              <a:rPr lang="en-US" sz="1800" dirty="0"/>
              <a:t> from </a:t>
            </a:r>
            <a:r>
              <a:rPr lang="en-US" sz="1800" i="1" dirty="0"/>
              <a:t>A </a:t>
            </a:r>
            <a:r>
              <a:rPr lang="en-US" sz="1800" dirty="0"/>
              <a:t>and TPW, O</a:t>
            </a:r>
            <a:r>
              <a:rPr lang="en-US" sz="1800" baseline="-25000" dirty="0"/>
              <a:t>3</a:t>
            </a:r>
            <a:r>
              <a:rPr lang="en-US" sz="1800" dirty="0"/>
              <a:t>, pressure.</a:t>
            </a:r>
          </a:p>
          <a:p>
            <a:pPr>
              <a:lnSpc>
                <a:spcPct val="90000"/>
              </a:lnSpc>
            </a:pPr>
            <a:r>
              <a:rPr lang="en-US" sz="2000" b="1" dirty="0"/>
              <a:t>Current GS algorithms do not provide surface albedo product; DSR and RSR are retrieved using Indirect path.</a:t>
            </a:r>
          </a:p>
        </p:txBody>
      </p:sp>
      <p:sp>
        <p:nvSpPr>
          <p:cNvPr id="8" name="Arrow: Right 7">
            <a:extLst>
              <a:ext uri="{FF2B5EF4-FFF2-40B4-BE49-F238E27FC236}">
                <a16:creationId xmlns:a16="http://schemas.microsoft.com/office/drawing/2014/main" id="{6F2FF8C7-45B9-4E23-90AF-E2E4CB562565}"/>
              </a:ext>
            </a:extLst>
          </p:cNvPr>
          <p:cNvSpPr/>
          <p:nvPr/>
        </p:nvSpPr>
        <p:spPr>
          <a:xfrm>
            <a:off x="4879571" y="4760423"/>
            <a:ext cx="532014" cy="216131"/>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6817022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9789" y="91440"/>
            <a:ext cx="6104867" cy="914400"/>
          </a:xfrm>
        </p:spPr>
        <p:txBody>
          <a:bodyPr/>
          <a:lstStyle/>
          <a:p>
            <a:r>
              <a:rPr lang="en-US" dirty="0"/>
              <a:t>Diurnal Cycle of  DSRC - Cloudy</a:t>
            </a:r>
          </a:p>
        </p:txBody>
      </p:sp>
      <p:sp>
        <p:nvSpPr>
          <p:cNvPr id="3" name="Text Placeholder 2"/>
          <p:cNvSpPr>
            <a:spLocks noGrp="1"/>
          </p:cNvSpPr>
          <p:nvPr>
            <p:ph type="body" idx="1"/>
          </p:nvPr>
        </p:nvSpPr>
        <p:spPr/>
        <p:txBody>
          <a:bodyPr/>
          <a:lstStyle/>
          <a:p>
            <a:pPr>
              <a:spcBef>
                <a:spcPts val="0"/>
              </a:spcBef>
            </a:pPr>
            <a:r>
              <a:rPr lang="en-US" sz="2500" dirty="0"/>
              <a:t>Cloudy-sky examples: the “good” and the “bad</a:t>
            </a:r>
            <a:r>
              <a:rPr lang="en-US" sz="2500" dirty="0" smtClean="0"/>
              <a:t>”.</a:t>
            </a:r>
            <a:endParaRPr lang="en-US" sz="2500" dirty="0"/>
          </a:p>
          <a:p>
            <a:pPr marL="25400" indent="0">
              <a:buNone/>
            </a:pPr>
            <a:endParaRPr lang="en-US" sz="25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50</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 y="1920240"/>
            <a:ext cx="4114800" cy="41148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3440" y="1920240"/>
            <a:ext cx="4114800" cy="4114800"/>
          </a:xfrm>
          <a:prstGeom prst="rect">
            <a:avLst/>
          </a:prstGeom>
        </p:spPr>
      </p:pic>
      <p:sp>
        <p:nvSpPr>
          <p:cNvPr id="8" name="Content Placeholder 2">
            <a:extLst>
              <a:ext uri="{FF2B5EF4-FFF2-40B4-BE49-F238E27FC236}">
                <a16:creationId xmlns:a16="http://schemas.microsoft.com/office/drawing/2014/main" id="{426CEAE9-9411-4E60-9AA6-768E5E887B15}"/>
              </a:ext>
            </a:extLst>
          </p:cNvPr>
          <p:cNvSpPr txBox="1">
            <a:spLocks/>
          </p:cNvSpPr>
          <p:nvPr/>
        </p:nvSpPr>
        <p:spPr>
          <a:xfrm>
            <a:off x="346975" y="6047893"/>
            <a:ext cx="8168375" cy="62722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1"/>
              </a:buClr>
            </a:pPr>
            <a:r>
              <a:rPr lang="en-US" sz="1800" dirty="0">
                <a:solidFill>
                  <a:schemeClr val="bg1"/>
                </a:solidFill>
              </a:rPr>
              <a:t>G16 DSR follows the diurnal change in ground-measured DSR </a:t>
            </a:r>
            <a:r>
              <a:rPr lang="en-US" sz="1800" dirty="0" smtClean="0">
                <a:solidFill>
                  <a:schemeClr val="bg1"/>
                </a:solidFill>
              </a:rPr>
              <a:t>even </a:t>
            </a:r>
            <a:r>
              <a:rPr lang="en-US" sz="1800" dirty="0">
                <a:solidFill>
                  <a:schemeClr val="bg1"/>
                </a:solidFill>
              </a:rPr>
              <a:t>under cloudy or partly cloudy skies (“very difficult” scene</a:t>
            </a:r>
            <a:r>
              <a:rPr lang="en-US" sz="1800" dirty="0" smtClean="0">
                <a:solidFill>
                  <a:schemeClr val="bg1"/>
                </a:solidFill>
              </a:rPr>
              <a:t>), but degree of agreement varies with location.</a:t>
            </a:r>
            <a:endParaRPr lang="en-US" sz="1800" dirty="0">
              <a:solidFill>
                <a:schemeClr val="bg1"/>
              </a:solidFill>
            </a:endParaRPr>
          </a:p>
        </p:txBody>
      </p:sp>
    </p:spTree>
    <p:extLst>
      <p:ext uri="{BB962C8B-B14F-4D97-AF65-F5344CB8AC3E}">
        <p14:creationId xmlns:p14="http://schemas.microsoft.com/office/powerpoint/2010/main" val="376191067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Diurnal Cycle of Hourly DSR</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51</a:t>
            </a:fld>
            <a:endParaRPr lang="en-US"/>
          </a:p>
        </p:txBody>
      </p:sp>
      <p:sp>
        <p:nvSpPr>
          <p:cNvPr id="7" name="Text Placeholder 2">
            <a:extLst>
              <a:ext uri="{FF2B5EF4-FFF2-40B4-BE49-F238E27FC236}">
                <a16:creationId xmlns:a16="http://schemas.microsoft.com/office/drawing/2014/main" id="{995BCF7F-BC1D-4A5D-990C-AE49B4BB9AFD}"/>
              </a:ext>
            </a:extLst>
          </p:cNvPr>
          <p:cNvSpPr txBox="1">
            <a:spLocks/>
          </p:cNvSpPr>
          <p:nvPr/>
        </p:nvSpPr>
        <p:spPr>
          <a:xfrm>
            <a:off x="6215230" y="1280160"/>
            <a:ext cx="2623969" cy="5090159"/>
          </a:xfrm>
          <a:prstGeom prst="rect">
            <a:avLst/>
          </a:prstGeom>
          <a:noFill/>
          <a:ln>
            <a:noFill/>
          </a:ln>
        </p:spPr>
        <p:txBody>
          <a:bodyPr spcFirstLastPara="1" wrap="square" lIns="91425" tIns="91425" rIns="91425" bIns="91425" anchor="t" anchorCtr="0">
            <a:normAutofit fontScale="92500" lnSpcReduction="10000"/>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a:spcBef>
                <a:spcPts val="0"/>
              </a:spcBef>
            </a:pPr>
            <a:r>
              <a:rPr lang="en-US" sz="2400" dirty="0"/>
              <a:t>Hourly average DSR from data combined from all 13 sites for period 8/30 – 9/30, 2018.</a:t>
            </a:r>
          </a:p>
          <a:p>
            <a:pPr>
              <a:spcBef>
                <a:spcPts val="1200"/>
              </a:spcBef>
            </a:pPr>
            <a:r>
              <a:rPr lang="en-US" sz="2400" dirty="0"/>
              <a:t>G16 average diurnal cycle tends to underestimate, but follows closely the average diurnal cycle from ground.</a:t>
            </a:r>
          </a:p>
        </p:txBody>
      </p:sp>
      <p:pic>
        <p:nvPicPr>
          <p:cNvPr id="3" name="Picture 2"/>
          <p:cNvPicPr>
            <a:picLocks noChangeAspect="1"/>
          </p:cNvPicPr>
          <p:nvPr/>
        </p:nvPicPr>
        <p:blipFill>
          <a:blip r:embed="rId3"/>
          <a:stretch>
            <a:fillRect/>
          </a:stretch>
        </p:blipFill>
        <p:spPr>
          <a:xfrm>
            <a:off x="274320" y="1463040"/>
            <a:ext cx="5766711" cy="4480560"/>
          </a:xfrm>
          <a:prstGeom prst="rect">
            <a:avLst/>
          </a:prstGeom>
        </p:spPr>
      </p:pic>
    </p:spTree>
    <p:extLst>
      <p:ext uri="{BB962C8B-B14F-4D97-AF65-F5344CB8AC3E}">
        <p14:creationId xmlns:p14="http://schemas.microsoft.com/office/powerpoint/2010/main" val="66561075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 with GSIP</a:t>
            </a:r>
          </a:p>
        </p:txBody>
      </p:sp>
      <p:sp>
        <p:nvSpPr>
          <p:cNvPr id="3" name="Text Placeholder 2"/>
          <p:cNvSpPr>
            <a:spLocks noGrp="1"/>
          </p:cNvSpPr>
          <p:nvPr>
            <p:ph type="body" idx="1"/>
          </p:nvPr>
        </p:nvSpPr>
        <p:spPr/>
        <p:txBody>
          <a:bodyPr/>
          <a:lstStyle/>
          <a:p>
            <a:pPr marL="0"/>
            <a:r>
              <a:rPr lang="en-US" dirty="0"/>
              <a:t>GOES-16 Shortwave Radiation Budget L2 Product Provisional PS-PVR</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52</a:t>
            </a:fld>
            <a:endParaRPr lang="en-US"/>
          </a:p>
        </p:txBody>
      </p:sp>
    </p:spTree>
    <p:extLst>
      <p:ext uri="{BB962C8B-B14F-4D97-AF65-F5344CB8AC3E}">
        <p14:creationId xmlns:p14="http://schemas.microsoft.com/office/powerpoint/2010/main" val="337132115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lt1"/>
                </a:solidFill>
              </a:rPr>
              <a:t>Geostationary Surface and</a:t>
            </a:r>
            <a:br>
              <a:rPr lang="en-US" dirty="0">
                <a:solidFill>
                  <a:schemeClr val="lt1"/>
                </a:solidFill>
              </a:rPr>
            </a:br>
            <a:r>
              <a:rPr lang="en-US" dirty="0">
                <a:solidFill>
                  <a:schemeClr val="lt1"/>
                </a:solidFill>
              </a:rPr>
              <a:t>Insolation Product (GSIP)</a:t>
            </a:r>
            <a:endParaRPr lang="en-US" dirty="0"/>
          </a:p>
        </p:txBody>
      </p:sp>
      <p:sp>
        <p:nvSpPr>
          <p:cNvPr id="3" name="Text Placeholder 2"/>
          <p:cNvSpPr>
            <a:spLocks noGrp="1"/>
          </p:cNvSpPr>
          <p:nvPr>
            <p:ph type="body" idx="1"/>
          </p:nvPr>
        </p:nvSpPr>
        <p:spPr/>
        <p:txBody>
          <a:bodyPr>
            <a:normAutofit fontScale="92500" lnSpcReduction="20000"/>
          </a:bodyPr>
          <a:lstStyle/>
          <a:p>
            <a:r>
              <a:rPr lang="en-US" dirty="0">
                <a:solidFill>
                  <a:schemeClr val="bg1"/>
                </a:solidFill>
              </a:rPr>
              <a:t>Independent RSR and DSR from GOES West, GOES 15.</a:t>
            </a:r>
          </a:p>
          <a:p>
            <a:pPr lvl="1"/>
            <a:r>
              <a:rPr lang="en-US" dirty="0">
                <a:solidFill>
                  <a:schemeClr val="bg1"/>
                </a:solidFill>
              </a:rPr>
              <a:t>Uses an algorithm similar to the ABI indirect path algorithm.</a:t>
            </a:r>
          </a:p>
          <a:p>
            <a:pPr lvl="1"/>
            <a:r>
              <a:rPr lang="en-US" dirty="0">
                <a:solidFill>
                  <a:schemeClr val="bg1"/>
                </a:solidFill>
              </a:rPr>
              <a:t>Nominal spatial resolution: 4 km (!)</a:t>
            </a:r>
          </a:p>
          <a:p>
            <a:pPr lvl="1"/>
            <a:r>
              <a:rPr lang="en-US" b="1" dirty="0">
                <a:solidFill>
                  <a:schemeClr val="bg1"/>
                </a:solidFill>
              </a:rPr>
              <a:t>Not used as reference data </a:t>
            </a:r>
            <a:r>
              <a:rPr lang="en-US" dirty="0">
                <a:solidFill>
                  <a:schemeClr val="bg1"/>
                </a:solidFill>
              </a:rPr>
              <a:t>due to lack of maintenance of good calibration of G15 Imager in GSIP.</a:t>
            </a:r>
            <a:endParaRPr lang="en-US" dirty="0"/>
          </a:p>
          <a:p>
            <a:pPr indent="-457200">
              <a:buClr>
                <a:schemeClr val="bg1"/>
              </a:buClr>
            </a:pPr>
            <a:r>
              <a:rPr lang="en-US" dirty="0">
                <a:solidFill>
                  <a:schemeClr val="bg1"/>
                </a:solidFill>
              </a:rPr>
              <a:t>GSIP/G15 full disk (GWDISK) RSR and DSR plots are centered on GOES East position for comparison with G16 RSR and DSR.</a:t>
            </a:r>
          </a:p>
          <a:p>
            <a:pPr lvl="1" indent="-457200">
              <a:buClr>
                <a:schemeClr val="bg1"/>
              </a:buClr>
            </a:pPr>
            <a:r>
              <a:rPr lang="en-US" dirty="0">
                <a:solidFill>
                  <a:schemeClr val="bg1"/>
                </a:solidFill>
              </a:rPr>
              <a:t>CONUS and MESO comparisons are not included.</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53</a:t>
            </a:fld>
            <a:endParaRPr lang="en-US"/>
          </a:p>
        </p:txBody>
      </p:sp>
    </p:spTree>
    <p:extLst>
      <p:ext uri="{BB962C8B-B14F-4D97-AF65-F5344CB8AC3E}">
        <p14:creationId xmlns:p14="http://schemas.microsoft.com/office/powerpoint/2010/main" val="28456656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GSIP vs. G16 RSR</a:t>
            </a:r>
          </a:p>
        </p:txBody>
      </p:sp>
      <p:sp>
        <p:nvSpPr>
          <p:cNvPr id="3" name="Text Placeholder 2"/>
          <p:cNvSpPr>
            <a:spLocks noGrp="1"/>
          </p:cNvSpPr>
          <p:nvPr>
            <p:ph type="body" idx="1"/>
          </p:nvPr>
        </p:nvSpPr>
        <p:spPr/>
        <p:txBody>
          <a:bodyPr/>
          <a:lstStyle/>
          <a:p>
            <a:pPr lvl="0">
              <a:spcBef>
                <a:spcPts val="0"/>
              </a:spcBef>
              <a:buClr>
                <a:srgbClr val="FFFFFF"/>
              </a:buClr>
            </a:pPr>
            <a:r>
              <a:rPr lang="en-US" sz="2400" dirty="0">
                <a:solidFill>
                  <a:srgbClr val="FFFFFF"/>
                </a:solidFill>
              </a:rPr>
              <a:t>G15/GSIP (L) and G16 FD (R) </a:t>
            </a:r>
            <a:r>
              <a:rPr lang="en-US" sz="2400" b="1" dirty="0">
                <a:solidFill>
                  <a:srgbClr val="FFFF00"/>
                </a:solidFill>
              </a:rPr>
              <a:t>RSR</a:t>
            </a:r>
            <a:r>
              <a:rPr lang="en-US" sz="2400" dirty="0">
                <a:solidFill>
                  <a:srgbClr val="FFFFFF"/>
                </a:solidFill>
              </a:rPr>
              <a:t> on Oct 16, 2018 at 21 UTC.</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54</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828785"/>
            <a:ext cx="3840480" cy="384048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 y="1828785"/>
            <a:ext cx="3840480" cy="3840480"/>
          </a:xfrm>
          <a:prstGeom prst="rect">
            <a:avLst/>
          </a:prstGeom>
        </p:spPr>
      </p:pic>
      <p:sp>
        <p:nvSpPr>
          <p:cNvPr id="5" name="TextBox 4"/>
          <p:cNvSpPr txBox="1"/>
          <p:nvPr/>
        </p:nvSpPr>
        <p:spPr>
          <a:xfrm>
            <a:off x="731520" y="5795301"/>
            <a:ext cx="7680960" cy="923330"/>
          </a:xfrm>
          <a:prstGeom prst="rect">
            <a:avLst/>
          </a:prstGeom>
          <a:noFill/>
        </p:spPr>
        <p:txBody>
          <a:bodyPr wrap="square" rtlCol="0">
            <a:spAutoFit/>
          </a:bodyPr>
          <a:lstStyle/>
          <a:p>
            <a:pPr marL="285750" indent="-285750">
              <a:buClr>
                <a:schemeClr val="bg1"/>
              </a:buClr>
              <a:buFont typeface="Arial" panose="020B0604020202020204" pitchFamily="34" charset="0"/>
              <a:buChar char="•"/>
            </a:pPr>
            <a:r>
              <a:rPr lang="en-US" sz="1800" dirty="0">
                <a:solidFill>
                  <a:schemeClr val="bg1"/>
                </a:solidFill>
              </a:rPr>
              <a:t>Difference in spatial resolution of GSIP and G16 RSR is obvious.</a:t>
            </a:r>
          </a:p>
          <a:p>
            <a:pPr marL="285750" indent="-285750">
              <a:buClr>
                <a:schemeClr val="bg1"/>
              </a:buClr>
              <a:buFont typeface="Arial" panose="020B0604020202020204" pitchFamily="34" charset="0"/>
              <a:buChar char="•"/>
            </a:pPr>
            <a:r>
              <a:rPr lang="en-US" sz="1800" dirty="0">
                <a:solidFill>
                  <a:schemeClr val="bg1"/>
                </a:solidFill>
              </a:rPr>
              <a:t>In spite of difference in resolution fidelity of RSR fields is good.</a:t>
            </a:r>
          </a:p>
          <a:p>
            <a:pPr marL="285750" indent="-285750">
              <a:buClr>
                <a:schemeClr val="bg1"/>
              </a:buClr>
              <a:buFont typeface="Arial" panose="020B0604020202020204" pitchFamily="34" charset="0"/>
              <a:buChar char="•"/>
            </a:pPr>
            <a:r>
              <a:rPr lang="en-US" sz="1800" dirty="0">
                <a:solidFill>
                  <a:schemeClr val="bg1"/>
                </a:solidFill>
              </a:rPr>
              <a:t>G16 clouds reflect more solar radiation.</a:t>
            </a:r>
          </a:p>
        </p:txBody>
      </p:sp>
    </p:spTree>
    <p:extLst>
      <p:ext uri="{BB962C8B-B14F-4D97-AF65-F5344CB8AC3E}">
        <p14:creationId xmlns:p14="http://schemas.microsoft.com/office/powerpoint/2010/main" val="294053030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GSIP vs. G16 DSR</a:t>
            </a:r>
          </a:p>
        </p:txBody>
      </p:sp>
      <p:sp>
        <p:nvSpPr>
          <p:cNvPr id="3" name="Text Placeholder 2"/>
          <p:cNvSpPr>
            <a:spLocks noGrp="1"/>
          </p:cNvSpPr>
          <p:nvPr>
            <p:ph type="body" idx="1"/>
          </p:nvPr>
        </p:nvSpPr>
        <p:spPr/>
        <p:txBody>
          <a:bodyPr/>
          <a:lstStyle/>
          <a:p>
            <a:pPr>
              <a:spcBef>
                <a:spcPts val="0"/>
              </a:spcBef>
            </a:pPr>
            <a:r>
              <a:rPr lang="en-US" sz="2400" dirty="0"/>
              <a:t>G15/GSIP (L) and G16 FD (R) </a:t>
            </a:r>
            <a:r>
              <a:rPr lang="en-US" sz="2400" b="1" dirty="0">
                <a:solidFill>
                  <a:srgbClr val="FFFF00"/>
                </a:solidFill>
              </a:rPr>
              <a:t>DSR</a:t>
            </a:r>
            <a:r>
              <a:rPr lang="en-US" sz="2400" dirty="0"/>
              <a:t> on Oct 16, 2018 at 21 UTC.</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55</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 y="1828800"/>
            <a:ext cx="3840480" cy="384048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828800"/>
            <a:ext cx="3840480" cy="3840480"/>
          </a:xfrm>
          <a:prstGeom prst="rect">
            <a:avLst/>
          </a:prstGeom>
        </p:spPr>
      </p:pic>
      <p:sp>
        <p:nvSpPr>
          <p:cNvPr id="8" name="TextBox 7"/>
          <p:cNvSpPr txBox="1"/>
          <p:nvPr/>
        </p:nvSpPr>
        <p:spPr>
          <a:xfrm>
            <a:off x="731520" y="5795301"/>
            <a:ext cx="7680960" cy="923330"/>
          </a:xfrm>
          <a:prstGeom prst="rect">
            <a:avLst/>
          </a:prstGeom>
          <a:noFill/>
        </p:spPr>
        <p:txBody>
          <a:bodyPr wrap="square" rtlCol="0">
            <a:spAutoFit/>
          </a:bodyPr>
          <a:lstStyle/>
          <a:p>
            <a:pPr marL="285750" indent="-285750">
              <a:buClr>
                <a:schemeClr val="bg1"/>
              </a:buClr>
              <a:buFont typeface="Arial" panose="020B0604020202020204" pitchFamily="34" charset="0"/>
              <a:buChar char="•"/>
            </a:pPr>
            <a:r>
              <a:rPr lang="en-US" sz="1800" dirty="0">
                <a:solidFill>
                  <a:schemeClr val="bg1"/>
                </a:solidFill>
              </a:rPr>
              <a:t>Difference in spatial resolution of GSIP and G16 DSR is obvious.</a:t>
            </a:r>
          </a:p>
          <a:p>
            <a:pPr marL="285750" indent="-285750">
              <a:buClr>
                <a:schemeClr val="bg1"/>
              </a:buClr>
              <a:buFont typeface="Arial" panose="020B0604020202020204" pitchFamily="34" charset="0"/>
              <a:buChar char="•"/>
            </a:pPr>
            <a:r>
              <a:rPr lang="en-US" sz="1800" dirty="0">
                <a:solidFill>
                  <a:schemeClr val="bg1"/>
                </a:solidFill>
              </a:rPr>
              <a:t>In spite of difference in resolution fidelity of DSR fields is good.</a:t>
            </a:r>
          </a:p>
          <a:p>
            <a:pPr marL="285750" indent="-285750">
              <a:buClr>
                <a:schemeClr val="bg1"/>
              </a:buClr>
              <a:buFont typeface="Arial" panose="020B0604020202020204" pitchFamily="34" charset="0"/>
              <a:buChar char="•"/>
            </a:pPr>
            <a:r>
              <a:rPr lang="en-US" sz="1800" dirty="0">
                <a:solidFill>
                  <a:schemeClr val="bg1"/>
                </a:solidFill>
              </a:rPr>
              <a:t>G16 DSR is smaller than GSIP DSR.</a:t>
            </a:r>
          </a:p>
        </p:txBody>
      </p:sp>
    </p:spTree>
    <p:extLst>
      <p:ext uri="{BB962C8B-B14F-4D97-AF65-F5344CB8AC3E}">
        <p14:creationId xmlns:p14="http://schemas.microsoft.com/office/powerpoint/2010/main" val="196715530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DDCDFF-9705-434E-871A-1424CDBD5564}"/>
              </a:ext>
            </a:extLst>
          </p:cNvPr>
          <p:cNvSpPr>
            <a:spLocks noGrp="1"/>
          </p:cNvSpPr>
          <p:nvPr>
            <p:ph type="title"/>
          </p:nvPr>
        </p:nvSpPr>
        <p:spPr/>
        <p:txBody>
          <a:bodyPr/>
          <a:lstStyle/>
          <a:p>
            <a:r>
              <a:rPr lang="en-US" dirty="0"/>
              <a:t>GSIP/G15 and G16 DSR vs. SURFRAD DSR</a:t>
            </a:r>
          </a:p>
        </p:txBody>
      </p:sp>
      <p:sp>
        <p:nvSpPr>
          <p:cNvPr id="6" name="Text Placeholder 5">
            <a:extLst>
              <a:ext uri="{FF2B5EF4-FFF2-40B4-BE49-F238E27FC236}">
                <a16:creationId xmlns:a16="http://schemas.microsoft.com/office/drawing/2014/main" id="{3873B304-2A7B-4D6A-B61E-1203B57F0AE8}"/>
              </a:ext>
            </a:extLst>
          </p:cNvPr>
          <p:cNvSpPr>
            <a:spLocks noGrp="1"/>
          </p:cNvSpPr>
          <p:nvPr>
            <p:ph type="body" idx="1"/>
          </p:nvPr>
        </p:nvSpPr>
        <p:spPr/>
        <p:txBody>
          <a:bodyPr anchor="t" anchorCtr="0"/>
          <a:lstStyle/>
          <a:p>
            <a:pPr algn="ctr">
              <a:spcBef>
                <a:spcPts val="0"/>
              </a:spcBef>
            </a:pPr>
            <a:r>
              <a:rPr lang="en-US" dirty="0"/>
              <a:t>GSIP/G15 DSR</a:t>
            </a:r>
          </a:p>
        </p:txBody>
      </p:sp>
      <p:sp>
        <p:nvSpPr>
          <p:cNvPr id="8" name="Text Placeholder 7">
            <a:extLst>
              <a:ext uri="{FF2B5EF4-FFF2-40B4-BE49-F238E27FC236}">
                <a16:creationId xmlns:a16="http://schemas.microsoft.com/office/drawing/2014/main" id="{CDCEAB0E-0CEE-4D52-B741-F0F452EE40C3}"/>
              </a:ext>
            </a:extLst>
          </p:cNvPr>
          <p:cNvSpPr>
            <a:spLocks noGrp="1"/>
          </p:cNvSpPr>
          <p:nvPr>
            <p:ph type="body" idx="3"/>
          </p:nvPr>
        </p:nvSpPr>
        <p:spPr/>
        <p:txBody>
          <a:bodyPr anchor="t" anchorCtr="0"/>
          <a:lstStyle/>
          <a:p>
            <a:pPr algn="ctr">
              <a:spcBef>
                <a:spcPts val="0"/>
              </a:spcBef>
            </a:pPr>
            <a:r>
              <a:rPr lang="en-US" dirty="0"/>
              <a:t>G16 DSR</a:t>
            </a:r>
          </a:p>
        </p:txBody>
      </p:sp>
      <p:sp>
        <p:nvSpPr>
          <p:cNvPr id="4" name="Slide Number Placeholder 3">
            <a:extLst>
              <a:ext uri="{FF2B5EF4-FFF2-40B4-BE49-F238E27FC236}">
                <a16:creationId xmlns:a16="http://schemas.microsoft.com/office/drawing/2014/main" id="{608F59E1-A6CC-4D08-BB62-505FC00CF8D9}"/>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56</a:t>
            </a:fld>
            <a:endParaRPr lang="en-US"/>
          </a:p>
        </p:txBody>
      </p:sp>
      <p:pic>
        <p:nvPicPr>
          <p:cNvPr id="10" name="Picture 9">
            <a:extLst>
              <a:ext uri="{FF2B5EF4-FFF2-40B4-BE49-F238E27FC236}">
                <a16:creationId xmlns:a16="http://schemas.microsoft.com/office/drawing/2014/main" id="{94D1BAF5-4815-4E8B-87D0-E25FF862A1F6}"/>
              </a:ext>
            </a:extLst>
          </p:cNvPr>
          <p:cNvPicPr>
            <a:picLocks noChangeAspect="1"/>
          </p:cNvPicPr>
          <p:nvPr/>
        </p:nvPicPr>
        <p:blipFill>
          <a:blip r:embed="rId2"/>
          <a:stretch>
            <a:fillRect/>
          </a:stretch>
        </p:blipFill>
        <p:spPr>
          <a:xfrm>
            <a:off x="4522124" y="1737043"/>
            <a:ext cx="4201188" cy="4201188"/>
          </a:xfrm>
          <a:prstGeom prst="rect">
            <a:avLst/>
          </a:prstGeom>
        </p:spPr>
      </p:pic>
      <p:pic>
        <p:nvPicPr>
          <p:cNvPr id="12" name="Picture 11" descr="A close up of a map&#10;&#10;Description generated with high confidence">
            <a:extLst>
              <a:ext uri="{FF2B5EF4-FFF2-40B4-BE49-F238E27FC236}">
                <a16:creationId xmlns:a16="http://schemas.microsoft.com/office/drawing/2014/main" id="{9C5737C8-3729-4959-91BE-810709CC47AF}"/>
              </a:ext>
            </a:extLst>
          </p:cNvPr>
          <p:cNvPicPr>
            <a:picLocks noChangeAspect="1"/>
          </p:cNvPicPr>
          <p:nvPr/>
        </p:nvPicPr>
        <p:blipFill rotWithShape="1">
          <a:blip r:embed="rId3"/>
          <a:srcRect l="5780" r="7723" b="6480"/>
          <a:stretch/>
        </p:blipFill>
        <p:spPr>
          <a:xfrm>
            <a:off x="457200" y="1737042"/>
            <a:ext cx="3890356" cy="4206240"/>
          </a:xfrm>
          <a:prstGeom prst="rect">
            <a:avLst/>
          </a:prstGeom>
        </p:spPr>
      </p:pic>
      <p:sp>
        <p:nvSpPr>
          <p:cNvPr id="13" name="TextBox 12">
            <a:extLst>
              <a:ext uri="{FF2B5EF4-FFF2-40B4-BE49-F238E27FC236}">
                <a16:creationId xmlns:a16="http://schemas.microsoft.com/office/drawing/2014/main" id="{D19E9C1F-028D-4FAE-B654-61A6F8725F84}"/>
              </a:ext>
            </a:extLst>
          </p:cNvPr>
          <p:cNvSpPr txBox="1"/>
          <p:nvPr/>
        </p:nvSpPr>
        <p:spPr>
          <a:xfrm>
            <a:off x="482135" y="6063962"/>
            <a:ext cx="8241177" cy="584775"/>
          </a:xfrm>
          <a:prstGeom prst="rect">
            <a:avLst/>
          </a:prstGeom>
          <a:noFill/>
        </p:spPr>
        <p:txBody>
          <a:bodyPr wrap="square" rtlCol="0">
            <a:spAutoFit/>
          </a:bodyPr>
          <a:lstStyle/>
          <a:p>
            <a:r>
              <a:rPr lang="en-US" sz="1600" dirty="0">
                <a:solidFill>
                  <a:schemeClr val="bg1"/>
                </a:solidFill>
              </a:rPr>
              <a:t>Overall, G16 accuracy is better than GSIP/G15 bias; precisions are comparable.</a:t>
            </a:r>
          </a:p>
          <a:p>
            <a:r>
              <a:rPr lang="en-US" sz="1600" dirty="0">
                <a:solidFill>
                  <a:schemeClr val="bg1"/>
                </a:solidFill>
              </a:rPr>
              <a:t>G16 retrievals significantly reduce overestimation at low end seen in GSIP/G15.</a:t>
            </a:r>
          </a:p>
        </p:txBody>
      </p:sp>
    </p:spTree>
    <p:extLst>
      <p:ext uri="{BB962C8B-B14F-4D97-AF65-F5344CB8AC3E}">
        <p14:creationId xmlns:p14="http://schemas.microsoft.com/office/powerpoint/2010/main" val="229317178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DB967-3EE2-4CE5-AE5C-B6FFE4AD9BB9}"/>
              </a:ext>
            </a:extLst>
          </p:cNvPr>
          <p:cNvSpPr>
            <a:spLocks noGrp="1"/>
          </p:cNvSpPr>
          <p:nvPr>
            <p:ph type="title"/>
          </p:nvPr>
        </p:nvSpPr>
        <p:spPr>
          <a:xfrm>
            <a:off x="1562793" y="91440"/>
            <a:ext cx="6026728" cy="914400"/>
          </a:xfrm>
        </p:spPr>
        <p:txBody>
          <a:bodyPr/>
          <a:lstStyle/>
          <a:p>
            <a:r>
              <a:rPr lang="en-US" dirty="0"/>
              <a:t>Summary of G16 vs. Reference RSR and DSR Comparison</a:t>
            </a:r>
          </a:p>
        </p:txBody>
      </p:sp>
      <p:sp>
        <p:nvSpPr>
          <p:cNvPr id="3" name="Text Placeholder 2">
            <a:extLst>
              <a:ext uri="{FF2B5EF4-FFF2-40B4-BE49-F238E27FC236}">
                <a16:creationId xmlns:a16="http://schemas.microsoft.com/office/drawing/2014/main" id="{07F77628-F8C3-4F97-B56D-7A6C97546D9B}"/>
              </a:ext>
            </a:extLst>
          </p:cNvPr>
          <p:cNvSpPr>
            <a:spLocks noGrp="1"/>
          </p:cNvSpPr>
          <p:nvPr>
            <p:ph type="body" idx="1"/>
          </p:nvPr>
        </p:nvSpPr>
        <p:spPr>
          <a:xfrm>
            <a:off x="457200" y="1280159"/>
            <a:ext cx="8229600" cy="5220393"/>
          </a:xfrm>
        </p:spPr>
        <p:txBody>
          <a:bodyPr>
            <a:normAutofit fontScale="85000" lnSpcReduction="20000"/>
          </a:bodyPr>
          <a:lstStyle/>
          <a:p>
            <a:r>
              <a:rPr lang="en-US" b="1" dirty="0"/>
              <a:t>G16 RSR is evaluated with CERES RSR (</a:t>
            </a:r>
            <a:r>
              <a:rPr lang="en-US" b="1" dirty="0">
                <a:solidFill>
                  <a:srgbClr val="00B050"/>
                </a:solidFill>
              </a:rPr>
              <a:t>Passed</a:t>
            </a:r>
            <a:r>
              <a:rPr lang="en-US" b="1" dirty="0"/>
              <a:t>).</a:t>
            </a:r>
          </a:p>
          <a:p>
            <a:pPr lvl="1"/>
            <a:r>
              <a:rPr lang="en-US" dirty="0"/>
              <a:t>Both FD and CONUS G16 RSR meet requirements except for precision at high RSR (&gt; 500 W m</a:t>
            </a:r>
            <a:r>
              <a:rPr lang="en-US" baseline="30000" dirty="0"/>
              <a:t>-2</a:t>
            </a:r>
            <a:r>
              <a:rPr lang="en-US" dirty="0"/>
              <a:t>). </a:t>
            </a:r>
          </a:p>
          <a:p>
            <a:pPr lvl="1"/>
            <a:r>
              <a:rPr lang="en-US" dirty="0"/>
              <a:t>NTB transformation for clouds (mainly ice) should be improved. </a:t>
            </a:r>
          </a:p>
          <a:p>
            <a:r>
              <a:rPr lang="en-US" b="1" dirty="0"/>
              <a:t>G16 DSR is evaluated with SURFRAD and SOLRAD ground data (</a:t>
            </a:r>
            <a:r>
              <a:rPr lang="en-US" b="1" dirty="0">
                <a:solidFill>
                  <a:srgbClr val="00B050"/>
                </a:solidFill>
              </a:rPr>
              <a:t>Passed</a:t>
            </a:r>
            <a:r>
              <a:rPr lang="en-US" b="1" dirty="0"/>
              <a:t>). (MESO: </a:t>
            </a:r>
            <a:r>
              <a:rPr lang="en-US" b="1" dirty="0">
                <a:solidFill>
                  <a:srgbClr val="FFFF00"/>
                </a:solidFill>
              </a:rPr>
              <a:t>Partial-Passed</a:t>
            </a:r>
            <a:r>
              <a:rPr lang="en-US" b="1" dirty="0"/>
              <a:t>)</a:t>
            </a:r>
          </a:p>
          <a:p>
            <a:pPr lvl="1"/>
            <a:r>
              <a:rPr lang="en-US" dirty="0"/>
              <a:t>CAVEAT: only over US.</a:t>
            </a:r>
          </a:p>
          <a:p>
            <a:pPr lvl="1"/>
            <a:r>
              <a:rPr lang="en-US" dirty="0"/>
              <a:t>G16 DSR meet requirements for all 3 domains, except for MESO2 precision at high DSR (&gt; 500 W m</a:t>
            </a:r>
            <a:r>
              <a:rPr lang="en-US" baseline="30000" dirty="0"/>
              <a:t>-2</a:t>
            </a:r>
            <a:r>
              <a:rPr lang="en-US" dirty="0"/>
              <a:t>). </a:t>
            </a:r>
          </a:p>
          <a:p>
            <a:pPr lvl="1"/>
            <a:r>
              <a:rPr lang="en-US" dirty="0"/>
              <a:t>Clear-sky composite TOA albedo should be maintained for MESO domains.</a:t>
            </a:r>
          </a:p>
          <a:p>
            <a:pPr lvl="1"/>
            <a:r>
              <a:rPr lang="en-US" dirty="0"/>
              <a:t>G16 retrievals are better or at least as good as currently operational GSIP/G15 retrievals.</a:t>
            </a:r>
          </a:p>
          <a:p>
            <a:endParaRPr lang="en-US" dirty="0"/>
          </a:p>
        </p:txBody>
      </p:sp>
      <p:sp>
        <p:nvSpPr>
          <p:cNvPr id="4" name="Slide Number Placeholder 3">
            <a:extLst>
              <a:ext uri="{FF2B5EF4-FFF2-40B4-BE49-F238E27FC236}">
                <a16:creationId xmlns:a16="http://schemas.microsoft.com/office/drawing/2014/main" id="{078F7F8F-A6D8-48A9-ACCC-D9CE102268C3}"/>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57</a:t>
            </a:fld>
            <a:endParaRPr lang="en-US"/>
          </a:p>
        </p:txBody>
      </p:sp>
    </p:spTree>
    <p:extLst>
      <p:ext uri="{BB962C8B-B14F-4D97-AF65-F5344CB8AC3E}">
        <p14:creationId xmlns:p14="http://schemas.microsoft.com/office/powerpoint/2010/main" val="197946653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Empirical NTB coefficients</a:t>
            </a:r>
          </a:p>
        </p:txBody>
      </p:sp>
      <p:sp>
        <p:nvSpPr>
          <p:cNvPr id="3" name="Text Placeholder 2"/>
          <p:cNvSpPr>
            <a:spLocks noGrp="1"/>
          </p:cNvSpPr>
          <p:nvPr>
            <p:ph type="body" idx="1"/>
          </p:nvPr>
        </p:nvSpPr>
        <p:spPr/>
        <p:txBody>
          <a:bodyPr/>
          <a:lstStyle/>
          <a:p>
            <a:pPr marL="0" indent="0">
              <a:spcBef>
                <a:spcPts val="480"/>
              </a:spcBef>
            </a:pPr>
            <a:r>
              <a:rPr lang="en-US" dirty="0"/>
              <a:t>GOES-16 Shortwave Radiation Budget L2 Product Provisional PS-PVR</a:t>
            </a:r>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solidFill>
                  <a:prstClr val="white"/>
                </a:solidFill>
              </a:rPr>
              <a:pPr/>
              <a:t>58</a:t>
            </a:fld>
            <a:endParaRPr lang="en-US" altLang="en-US" dirty="0">
              <a:solidFill>
                <a:prstClr val="white"/>
              </a:solidFill>
            </a:endParaRPr>
          </a:p>
        </p:txBody>
      </p:sp>
    </p:spTree>
    <p:extLst>
      <p:ext uri="{BB962C8B-B14F-4D97-AF65-F5344CB8AC3E}">
        <p14:creationId xmlns:p14="http://schemas.microsoft.com/office/powerpoint/2010/main" val="275374078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prstGeom prst="rect">
            <a:avLst/>
          </a:prstGeom>
        </p:spPr>
        <p:txBody>
          <a:bodyPr lIns="91425" tIns="91425" rIns="91425" bIns="91425" anchor="ctr" anchorCtr="0">
            <a:noAutofit/>
          </a:bodyPr>
          <a:lstStyle/>
          <a:p>
            <a:pPr lvl="0"/>
            <a:r>
              <a:rPr lang="en-US" dirty="0"/>
              <a:t>Empirical NTB coefficients from CERES/ABI matchup </a:t>
            </a:r>
          </a:p>
        </p:txBody>
      </p:sp>
      <p:sp>
        <p:nvSpPr>
          <p:cNvPr id="133" name="Shape 133"/>
          <p:cNvSpPr txBox="1">
            <a:spLocks noGrp="1"/>
          </p:cNvSpPr>
          <p:nvPr>
            <p:ph type="body" idx="1"/>
          </p:nvPr>
        </p:nvSpPr>
        <p:spPr>
          <a:xfrm>
            <a:off x="457200" y="1280160"/>
            <a:ext cx="8229600" cy="5261956"/>
          </a:xfrm>
          <a:prstGeom prst="rect">
            <a:avLst/>
          </a:prstGeom>
        </p:spPr>
        <p:txBody>
          <a:bodyPr lIns="91425" tIns="91425" rIns="91425" bIns="91425" anchor="t" anchorCtr="0">
            <a:normAutofit fontScale="85000" lnSpcReduction="20000"/>
          </a:bodyPr>
          <a:lstStyle/>
          <a:p>
            <a:pPr marL="457200" indent="-228600">
              <a:lnSpc>
                <a:spcPct val="120000"/>
              </a:lnSpc>
              <a:spcBef>
                <a:spcPts val="0"/>
              </a:spcBef>
            </a:pPr>
            <a:r>
              <a:rPr lang="en-US" sz="2800" b="1" dirty="0"/>
              <a:t>Challenges:</a:t>
            </a:r>
          </a:p>
          <a:p>
            <a:pPr lvl="1" indent="-228600">
              <a:lnSpc>
                <a:spcPct val="120000"/>
              </a:lnSpc>
              <a:spcBef>
                <a:spcPts val="0"/>
              </a:spcBef>
            </a:pPr>
            <a:r>
              <a:rPr lang="en-US" sz="2400" dirty="0"/>
              <a:t>CERES/ABI being on a polar/geostationary platform, severely limits angularly and temporally matched ABI and CERES data pairs.</a:t>
            </a:r>
          </a:p>
          <a:p>
            <a:pPr lvl="1" indent="-228600">
              <a:lnSpc>
                <a:spcPct val="120000"/>
              </a:lnSpc>
              <a:spcBef>
                <a:spcPts val="0"/>
              </a:spcBef>
            </a:pPr>
            <a:r>
              <a:rPr lang="en-US" sz="2400" dirty="0"/>
              <a:t>Coincident CERES broadband and ABI narrowband bidirectional reflectances are usually observed at different satellite angles.</a:t>
            </a:r>
          </a:p>
          <a:p>
            <a:pPr indent="-228600">
              <a:lnSpc>
                <a:spcPct val="120000"/>
              </a:lnSpc>
              <a:spcBef>
                <a:spcPts val="0"/>
              </a:spcBef>
            </a:pPr>
            <a:r>
              <a:rPr lang="en-US" sz="2800" b="1" dirty="0"/>
              <a:t>Our solution:</a:t>
            </a:r>
          </a:p>
          <a:p>
            <a:pPr lvl="1" indent="-228600">
              <a:lnSpc>
                <a:spcPct val="120000"/>
              </a:lnSpc>
              <a:spcBef>
                <a:spcPts val="0"/>
              </a:spcBef>
            </a:pPr>
            <a:r>
              <a:rPr lang="en-US" sz="2400" dirty="0"/>
              <a:t>Use CERES broadband albedos and the CERES Angular Distribution Model (ADM) to estimate broadband bidirectional reflectances that would be observed by CERES at ABI view angles, </a:t>
            </a:r>
          </a:p>
          <a:p>
            <a:pPr lvl="1" indent="-228600">
              <a:lnSpc>
                <a:spcPct val="120000"/>
              </a:lnSpc>
              <a:spcBef>
                <a:spcPts val="0"/>
              </a:spcBef>
            </a:pPr>
            <a:r>
              <a:rPr lang="en-US" sz="2400" dirty="0"/>
              <a:t>generate pairs of these estimated CERES broadband reflectances and ABI narrowband reflectances, and establish relationships between them (NTB coefficients from linear regression ).</a:t>
            </a:r>
          </a:p>
          <a:p>
            <a:pPr indent="-228600">
              <a:lnSpc>
                <a:spcPct val="120000"/>
              </a:lnSpc>
              <a:spcBef>
                <a:spcPts val="0"/>
              </a:spcBef>
            </a:pPr>
            <a:r>
              <a:rPr lang="en-US" sz="2800" dirty="0"/>
              <a:t>Test runs:</a:t>
            </a:r>
          </a:p>
          <a:p>
            <a:pPr lvl="1" indent="-228600">
              <a:lnSpc>
                <a:spcPct val="120000"/>
              </a:lnSpc>
              <a:spcBef>
                <a:spcPts val="0"/>
              </a:spcBef>
            </a:pPr>
            <a:r>
              <a:rPr lang="en-US" sz="2400" dirty="0"/>
              <a:t>Used data from April 1-29, 2018 to build time series of clear-sky TOA albedos every 30 minutes at 2-km, ABI pixel resolution in offline,</a:t>
            </a:r>
          </a:p>
          <a:p>
            <a:pPr lvl="1" indent="-228600">
              <a:lnSpc>
                <a:spcPct val="120000"/>
              </a:lnSpc>
              <a:spcBef>
                <a:spcPts val="0"/>
              </a:spcBef>
            </a:pPr>
            <a:r>
              <a:rPr lang="en-US" sz="2400" dirty="0"/>
              <a:t>Ran offline SRB algorithm for April 30, 2018.</a:t>
            </a:r>
          </a:p>
          <a:p>
            <a:pPr marL="0" lvl="0" indent="0" rtl="0">
              <a:lnSpc>
                <a:spcPct val="120000"/>
              </a:lnSpc>
              <a:spcBef>
                <a:spcPts val="0"/>
              </a:spcBef>
              <a:buNone/>
            </a:pPr>
            <a:endParaRPr dirty="0"/>
          </a:p>
        </p:txBody>
      </p:sp>
      <p:sp>
        <p:nvSpPr>
          <p:cNvPr id="5" name="Slide Number Placeholder 4"/>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59</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5779426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Determining </a:t>
            </a:r>
            <a:r>
              <a:rPr lang="en-US" i="1" dirty="0"/>
              <a:t>A</a:t>
            </a:r>
            <a:r>
              <a:rPr lang="en-US" dirty="0"/>
              <a:t> in Indirect Path</a:t>
            </a:r>
            <a:br>
              <a:rPr lang="en-US" dirty="0"/>
            </a:br>
            <a:r>
              <a:rPr lang="en-US" sz="2400" dirty="0"/>
              <a:t>Narrow-to-Broadband Conversion</a:t>
            </a:r>
            <a:endParaRPr lang="en-US" dirty="0"/>
          </a:p>
        </p:txBody>
      </p:sp>
      <p:sp>
        <p:nvSpPr>
          <p:cNvPr id="3" name="Text Placeholder 2"/>
          <p:cNvSpPr>
            <a:spLocks noGrp="1"/>
          </p:cNvSpPr>
          <p:nvPr>
            <p:ph type="body" idx="1"/>
          </p:nvPr>
        </p:nvSpPr>
        <p:spPr>
          <a:xfrm>
            <a:off x="457200" y="1280159"/>
            <a:ext cx="8229600" cy="2477194"/>
          </a:xfrm>
        </p:spPr>
        <p:txBody>
          <a:bodyPr>
            <a:normAutofit fontScale="85000" lnSpcReduction="20000"/>
          </a:bodyPr>
          <a:lstStyle/>
          <a:p>
            <a:pPr>
              <a:spcBef>
                <a:spcPts val="0"/>
              </a:spcBef>
            </a:pPr>
            <a:r>
              <a:rPr lang="en-US" dirty="0"/>
              <a:t>In </a:t>
            </a:r>
            <a:r>
              <a:rPr lang="en-US" u="sng" dirty="0"/>
              <a:t>Indirect Path</a:t>
            </a:r>
            <a:r>
              <a:rPr lang="en-US" dirty="0"/>
              <a:t> </a:t>
            </a:r>
            <a:r>
              <a:rPr lang="en-US" i="1" dirty="0"/>
              <a:t>A</a:t>
            </a:r>
            <a:r>
              <a:rPr lang="en-US" dirty="0"/>
              <a:t> is determined by </a:t>
            </a:r>
          </a:p>
          <a:p>
            <a:pPr marL="996950" lvl="1" indent="-514350">
              <a:buFont typeface="+mj-lt"/>
              <a:buAutoNum type="arabicPeriod"/>
            </a:pPr>
            <a:r>
              <a:rPr lang="en-US" dirty="0"/>
              <a:t>Estimating broadband bidirectional (BD) reflectance </a:t>
            </a:r>
            <a:r>
              <a:rPr lang="en-US" i="1" dirty="0" err="1">
                <a:latin typeface="Times New Roman" panose="02020603050405020304" pitchFamily="18" charset="0"/>
                <a:cs typeface="Times New Roman" panose="02020603050405020304" pitchFamily="18" charset="0"/>
              </a:rPr>
              <a:t>a</a:t>
            </a:r>
            <a:r>
              <a:rPr lang="en-US" i="1" baseline="-25000" dirty="0" err="1">
                <a:latin typeface="Times New Roman" panose="02020603050405020304" pitchFamily="18" charset="0"/>
                <a:cs typeface="Times New Roman" panose="02020603050405020304" pitchFamily="18" charset="0"/>
              </a:rPr>
              <a:t>bb</a:t>
            </a:r>
            <a:r>
              <a:rPr lang="en-US" dirty="0"/>
              <a:t> from narrowband ABI reflectances </a:t>
            </a:r>
            <a:r>
              <a:rPr lang="en-US" i="1" dirty="0">
                <a:latin typeface="Times New Roman" panose="02020603050405020304" pitchFamily="18" charset="0"/>
                <a:cs typeface="Times New Roman" panose="02020603050405020304" pitchFamily="18" charset="0"/>
              </a:rPr>
              <a:t>a</a:t>
            </a:r>
            <a:r>
              <a:rPr lang="en-US" i="1" baseline="-25000" dirty="0">
                <a:latin typeface="Times New Roman" panose="02020603050405020304" pitchFamily="18" charset="0"/>
                <a:cs typeface="Times New Roman" panose="02020603050405020304" pitchFamily="18" charset="0"/>
              </a:rPr>
              <a:t>i  </a:t>
            </a:r>
            <a:r>
              <a:rPr lang="en-US" dirty="0"/>
              <a:t>by applying </a:t>
            </a:r>
            <a:r>
              <a:rPr lang="en-US" b="1" i="1" dirty="0"/>
              <a:t>narrowband-to-broadband</a:t>
            </a:r>
            <a:r>
              <a:rPr lang="en-US" b="1" dirty="0"/>
              <a:t> (NTB) conversion</a:t>
            </a:r>
            <a:r>
              <a:rPr lang="en-US" dirty="0"/>
              <a:t>.</a:t>
            </a:r>
          </a:p>
          <a:p>
            <a:pPr marL="996950" lvl="1" indent="-514350">
              <a:buFont typeface="+mj-lt"/>
              <a:buAutoNum type="arabicPeriod"/>
            </a:pPr>
            <a:r>
              <a:rPr lang="en-US" dirty="0"/>
              <a:t>Applying angular distributional models to convert broadband bidirectional reflectances to broadband albedo </a:t>
            </a:r>
            <a:r>
              <a:rPr lang="en-US" i="1" dirty="0"/>
              <a:t>A</a:t>
            </a:r>
            <a:r>
              <a:rPr lang="en-US" dirty="0"/>
              <a:t>. </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a:t>
            </a:fld>
            <a:endParaRPr lang="en-US"/>
          </a:p>
        </p:txBody>
      </p:sp>
      <p:pic>
        <p:nvPicPr>
          <p:cNvPr id="10" name="Picture 9">
            <a:extLst>
              <a:ext uri="{FF2B5EF4-FFF2-40B4-BE49-F238E27FC236}">
                <a16:creationId xmlns:a16="http://schemas.microsoft.com/office/drawing/2014/main" id="{BD047EA2-F16E-41AA-A987-B6BF99F17CE0}"/>
              </a:ext>
            </a:extLst>
          </p:cNvPr>
          <p:cNvPicPr>
            <a:picLocks noChangeAspect="1"/>
          </p:cNvPicPr>
          <p:nvPr/>
        </p:nvPicPr>
        <p:blipFill>
          <a:blip r:embed="rId2"/>
          <a:stretch>
            <a:fillRect/>
          </a:stretch>
        </p:blipFill>
        <p:spPr>
          <a:xfrm>
            <a:off x="912193" y="3678738"/>
            <a:ext cx="3928032" cy="3008500"/>
          </a:xfrm>
          <a:prstGeom prst="rect">
            <a:avLst/>
          </a:prstGeom>
        </p:spPr>
      </p:pic>
      <p:pic>
        <p:nvPicPr>
          <p:cNvPr id="11" name="Picture 10">
            <a:extLst>
              <a:ext uri="{FF2B5EF4-FFF2-40B4-BE49-F238E27FC236}">
                <a16:creationId xmlns:a16="http://schemas.microsoft.com/office/drawing/2014/main" id="{5CD8A4D1-0A0F-4C0B-A0BE-07B99F7022FB}"/>
              </a:ext>
            </a:extLst>
          </p:cNvPr>
          <p:cNvPicPr>
            <a:picLocks noChangeAspect="1"/>
          </p:cNvPicPr>
          <p:nvPr/>
        </p:nvPicPr>
        <p:blipFill>
          <a:blip r:embed="rId3"/>
          <a:stretch>
            <a:fillRect/>
          </a:stretch>
        </p:blipFill>
        <p:spPr>
          <a:xfrm>
            <a:off x="4461729" y="3678738"/>
            <a:ext cx="3928032" cy="3008500"/>
          </a:xfrm>
          <a:prstGeom prst="rect">
            <a:avLst/>
          </a:prstGeom>
        </p:spPr>
      </p:pic>
      <p:sp>
        <p:nvSpPr>
          <p:cNvPr id="12" name="TextBox 11">
            <a:extLst>
              <a:ext uri="{FF2B5EF4-FFF2-40B4-BE49-F238E27FC236}">
                <a16:creationId xmlns:a16="http://schemas.microsoft.com/office/drawing/2014/main" id="{F7CAB5C0-2285-4B6F-AFF9-DD9AF77ED36F}"/>
              </a:ext>
            </a:extLst>
          </p:cNvPr>
          <p:cNvSpPr txBox="1"/>
          <p:nvPr/>
        </p:nvSpPr>
        <p:spPr>
          <a:xfrm rot="16200000">
            <a:off x="-503420" y="5029100"/>
            <a:ext cx="2523448" cy="307777"/>
          </a:xfrm>
          <a:prstGeom prst="rect">
            <a:avLst/>
          </a:prstGeom>
          <a:noFill/>
        </p:spPr>
        <p:txBody>
          <a:bodyPr wrap="none" rtlCol="0">
            <a:spAutoFit/>
          </a:bodyPr>
          <a:lstStyle/>
          <a:p>
            <a:r>
              <a:rPr lang="en-US" dirty="0">
                <a:solidFill>
                  <a:schemeClr val="bg1"/>
                </a:solidFill>
              </a:rPr>
              <a:t>Illustration of NTB conversion</a:t>
            </a:r>
          </a:p>
        </p:txBody>
      </p:sp>
    </p:spTree>
    <p:extLst>
      <p:ext uri="{BB962C8B-B14F-4D97-AF65-F5344CB8AC3E}">
        <p14:creationId xmlns:p14="http://schemas.microsoft.com/office/powerpoint/2010/main" val="54110884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Empirical NTB coefficient test: </a:t>
            </a:r>
            <a:r>
              <a:rPr lang="en-US" sz="3400" dirty="0"/>
              <a:t/>
            </a:r>
            <a:br>
              <a:rPr lang="en-US" sz="3400" dirty="0"/>
            </a:br>
            <a:r>
              <a:rPr lang="en-US" sz="3400" dirty="0"/>
              <a:t>RSR and DSR with Current NTB</a:t>
            </a:r>
          </a:p>
        </p:txBody>
      </p:sp>
      <p:sp>
        <p:nvSpPr>
          <p:cNvPr id="3" name="Text Placeholder 2"/>
          <p:cNvSpPr>
            <a:spLocks noGrp="1"/>
          </p:cNvSpPr>
          <p:nvPr>
            <p:ph type="body" idx="1"/>
          </p:nvPr>
        </p:nvSpPr>
        <p:spPr>
          <a:xfrm>
            <a:off x="457200" y="5852160"/>
            <a:ext cx="8229600" cy="681644"/>
          </a:xfrm>
        </p:spPr>
        <p:txBody>
          <a:bodyPr>
            <a:normAutofit fontScale="62500" lnSpcReduction="20000"/>
          </a:bodyPr>
          <a:lstStyle/>
          <a:p>
            <a:pPr>
              <a:spcBef>
                <a:spcPts val="0"/>
              </a:spcBef>
            </a:pPr>
            <a:r>
              <a:rPr lang="en-US" dirty="0"/>
              <a:t>RSR and DSR retrievals for April 30, 2018.</a:t>
            </a:r>
          </a:p>
          <a:p>
            <a:pPr>
              <a:spcBef>
                <a:spcPts val="0"/>
              </a:spcBef>
            </a:pPr>
            <a:r>
              <a:rPr lang="en-US" dirty="0"/>
              <a:t>Retrievals used current (GS) NTB coefficients.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60</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0160"/>
            <a:ext cx="4572000" cy="4572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280160"/>
            <a:ext cx="4572000" cy="4572000"/>
          </a:xfrm>
          <a:prstGeom prst="rect">
            <a:avLst/>
          </a:prstGeom>
        </p:spPr>
      </p:pic>
    </p:spTree>
    <p:extLst>
      <p:ext uri="{BB962C8B-B14F-4D97-AF65-F5344CB8AC3E}">
        <p14:creationId xmlns:p14="http://schemas.microsoft.com/office/powerpoint/2010/main" val="339444516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rgbClr val="FFFFFF"/>
                </a:solidFill>
              </a:rPr>
              <a:t>Empirical NTB coefficient test: </a:t>
            </a:r>
            <a:r>
              <a:rPr lang="en-US" sz="3400" dirty="0">
                <a:solidFill>
                  <a:srgbClr val="FFFFFF"/>
                </a:solidFill>
              </a:rPr>
              <a:t/>
            </a:r>
            <a:br>
              <a:rPr lang="en-US" sz="3400" dirty="0">
                <a:solidFill>
                  <a:srgbClr val="FFFFFF"/>
                </a:solidFill>
              </a:rPr>
            </a:br>
            <a:r>
              <a:rPr lang="en-US" sz="3400" dirty="0">
                <a:solidFill>
                  <a:srgbClr val="FFFFFF"/>
                </a:solidFill>
              </a:rPr>
              <a:t>RSR and DSR with Empirical NTB</a:t>
            </a:r>
            <a:endParaRPr lang="en-US" sz="25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61</a:t>
            </a:fld>
            <a:endParaRPr lang="en-US"/>
          </a:p>
        </p:txBody>
      </p:sp>
      <p:pic>
        <p:nvPicPr>
          <p:cNvPr id="9" name="Picture 8" descr="C:\Users\hye-yun.kim\Documents\hkim\Sensors\ABI\SRB\GOES16.SRB\CERES-ABI_NTB_test\ver2.9.3_filled_with_clrcmpt\G16_ABI_20180430_1800_FLDK_RSR.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80160"/>
            <a:ext cx="4572000" cy="4572000"/>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280160"/>
            <a:ext cx="4572000" cy="4572000"/>
          </a:xfrm>
          <a:prstGeom prst="rect">
            <a:avLst/>
          </a:prstGeom>
        </p:spPr>
      </p:pic>
      <p:sp>
        <p:nvSpPr>
          <p:cNvPr id="7" name="Text Placeholder 2">
            <a:extLst>
              <a:ext uri="{FF2B5EF4-FFF2-40B4-BE49-F238E27FC236}">
                <a16:creationId xmlns:a16="http://schemas.microsoft.com/office/drawing/2014/main" id="{4FD0397A-F989-4291-A901-777907D0CB9B}"/>
              </a:ext>
            </a:extLst>
          </p:cNvPr>
          <p:cNvSpPr>
            <a:spLocks noGrp="1"/>
          </p:cNvSpPr>
          <p:nvPr>
            <p:ph type="body" idx="1"/>
          </p:nvPr>
        </p:nvSpPr>
        <p:spPr>
          <a:xfrm>
            <a:off x="457200" y="5852160"/>
            <a:ext cx="8229600" cy="681644"/>
          </a:xfrm>
        </p:spPr>
        <p:txBody>
          <a:bodyPr>
            <a:normAutofit fontScale="62500" lnSpcReduction="20000"/>
          </a:bodyPr>
          <a:lstStyle/>
          <a:p>
            <a:pPr>
              <a:spcBef>
                <a:spcPts val="0"/>
              </a:spcBef>
            </a:pPr>
            <a:r>
              <a:rPr lang="en-US" dirty="0"/>
              <a:t>RSR and DSR retrievals for April 30, 2018.</a:t>
            </a:r>
          </a:p>
          <a:p>
            <a:pPr>
              <a:spcBef>
                <a:spcPts val="0"/>
              </a:spcBef>
            </a:pPr>
            <a:r>
              <a:rPr lang="en-US" dirty="0"/>
              <a:t>Retrievals used empirical NTB coefficients.</a:t>
            </a:r>
          </a:p>
        </p:txBody>
      </p:sp>
    </p:spTree>
    <p:extLst>
      <p:ext uri="{BB962C8B-B14F-4D97-AF65-F5344CB8AC3E}">
        <p14:creationId xmlns:p14="http://schemas.microsoft.com/office/powerpoint/2010/main" val="271994830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rgbClr val="FFFFFF"/>
                </a:solidFill>
              </a:rPr>
              <a:t>Empirical NTB coefficient test: </a:t>
            </a:r>
            <a:r>
              <a:rPr lang="en-US" sz="3400" dirty="0">
                <a:solidFill>
                  <a:srgbClr val="FFFFFF"/>
                </a:solidFill>
              </a:rPr>
              <a:t/>
            </a:r>
            <a:br>
              <a:rPr lang="en-US" sz="3400" dirty="0">
                <a:solidFill>
                  <a:srgbClr val="FFFFFF"/>
                </a:solidFill>
              </a:rPr>
            </a:br>
            <a:r>
              <a:rPr lang="en-US" sz="3400" dirty="0">
                <a:solidFill>
                  <a:srgbClr val="FFFFFF"/>
                </a:solidFill>
              </a:rPr>
              <a:t>Empirical - Current Difference</a:t>
            </a:r>
            <a:endParaRPr lang="en-US" sz="25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62</a:t>
            </a:fld>
            <a:endParaRPr lang="en-US"/>
          </a:p>
        </p:txBody>
      </p:sp>
      <p:pic>
        <p:nvPicPr>
          <p:cNvPr id="7" name="Content Placeholder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280160"/>
            <a:ext cx="4572000" cy="4572000"/>
          </a:xfrm>
          <a:prstGeom prst="rect">
            <a:avLst/>
          </a:prstGeom>
          <a:noFill/>
          <a:ln>
            <a:noFill/>
          </a:ln>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0160"/>
            <a:ext cx="4572000" cy="4572000"/>
          </a:xfrm>
          <a:prstGeom prst="rect">
            <a:avLst/>
          </a:prstGeom>
        </p:spPr>
      </p:pic>
      <p:sp>
        <p:nvSpPr>
          <p:cNvPr id="9" name="Text Placeholder 2">
            <a:extLst>
              <a:ext uri="{FF2B5EF4-FFF2-40B4-BE49-F238E27FC236}">
                <a16:creationId xmlns:a16="http://schemas.microsoft.com/office/drawing/2014/main" id="{3AB47BE5-DE79-466C-AAAA-40EBDDBC34E9}"/>
              </a:ext>
            </a:extLst>
          </p:cNvPr>
          <p:cNvSpPr txBox="1">
            <a:spLocks/>
          </p:cNvSpPr>
          <p:nvPr/>
        </p:nvSpPr>
        <p:spPr>
          <a:xfrm>
            <a:off x="457200" y="5852159"/>
            <a:ext cx="8229600" cy="914401"/>
          </a:xfrm>
          <a:prstGeom prst="rect">
            <a:avLst/>
          </a:prstGeom>
          <a:noFill/>
          <a:ln>
            <a:noFill/>
          </a:ln>
        </p:spPr>
        <p:txBody>
          <a:bodyPr spcFirstLastPara="1" wrap="square" lIns="91425" tIns="91425" rIns="91425" bIns="91425" anchor="t" anchorCtr="0">
            <a:normAutofit fontScale="62500" lnSpcReduction="20000"/>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a:spcBef>
                <a:spcPts val="0"/>
              </a:spcBef>
            </a:pPr>
            <a:r>
              <a:rPr lang="en-US" dirty="0"/>
              <a:t>Using empirical NTB coefficients significantly changes both RSR and DSR.</a:t>
            </a:r>
          </a:p>
          <a:p>
            <a:pPr>
              <a:spcBef>
                <a:spcPts val="0"/>
              </a:spcBef>
            </a:pPr>
            <a:r>
              <a:rPr lang="en-US" dirty="0"/>
              <a:t>Change is most noticeable for clouds; brings water cloud RSR closer to CERES.</a:t>
            </a:r>
          </a:p>
        </p:txBody>
      </p:sp>
    </p:spTree>
    <p:extLst>
      <p:ext uri="{BB962C8B-B14F-4D97-AF65-F5344CB8AC3E}">
        <p14:creationId xmlns:p14="http://schemas.microsoft.com/office/powerpoint/2010/main" val="248931588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rgbClr val="FFFFFF"/>
                </a:solidFill>
              </a:rPr>
              <a:t>Empirical NTB coefficient test: </a:t>
            </a:r>
            <a:r>
              <a:rPr lang="en-US" sz="3400" dirty="0">
                <a:solidFill>
                  <a:srgbClr val="FFFFFF"/>
                </a:solidFill>
              </a:rPr>
              <a:t/>
            </a:r>
            <a:br>
              <a:rPr lang="en-US" sz="3400" dirty="0">
                <a:solidFill>
                  <a:srgbClr val="FFFFFF"/>
                </a:solidFill>
              </a:rPr>
            </a:br>
            <a:r>
              <a:rPr lang="en-US" sz="3400" dirty="0">
                <a:solidFill>
                  <a:srgbClr val="FFFFFF"/>
                </a:solidFill>
              </a:rPr>
              <a:t>G16 RSR vs. CERES RSR</a:t>
            </a:r>
            <a:endParaRPr lang="en-US" dirty="0"/>
          </a:p>
        </p:txBody>
      </p:sp>
      <p:sp>
        <p:nvSpPr>
          <p:cNvPr id="3" name="Text Placeholder 2"/>
          <p:cNvSpPr>
            <a:spLocks noGrp="1"/>
          </p:cNvSpPr>
          <p:nvPr>
            <p:ph type="body" idx="1"/>
          </p:nvPr>
        </p:nvSpPr>
        <p:spPr>
          <a:xfrm>
            <a:off x="457200" y="989212"/>
            <a:ext cx="4040187" cy="639762"/>
          </a:xfrm>
        </p:spPr>
        <p:txBody>
          <a:bodyPr/>
          <a:lstStyle/>
          <a:p>
            <a:pPr algn="ctr"/>
            <a:r>
              <a:rPr lang="en-US" b="0" dirty="0"/>
              <a:t>Current NTB</a:t>
            </a:r>
          </a:p>
        </p:txBody>
      </p:sp>
      <p:sp>
        <p:nvSpPr>
          <p:cNvPr id="4" name="Text Placeholder 3"/>
          <p:cNvSpPr>
            <a:spLocks noGrp="1"/>
          </p:cNvSpPr>
          <p:nvPr>
            <p:ph type="body" idx="2"/>
          </p:nvPr>
        </p:nvSpPr>
        <p:spPr/>
        <p:txBody>
          <a:bodyPr/>
          <a:lstStyle/>
          <a:p>
            <a:endParaRPr lang="en-US" dirty="0"/>
          </a:p>
        </p:txBody>
      </p:sp>
      <p:sp>
        <p:nvSpPr>
          <p:cNvPr id="8" name="Text Placeholder 7">
            <a:extLst>
              <a:ext uri="{FF2B5EF4-FFF2-40B4-BE49-F238E27FC236}">
                <a16:creationId xmlns:a16="http://schemas.microsoft.com/office/drawing/2014/main" id="{623BFABA-597B-407F-AEA5-E6AAC0F18AF2}"/>
              </a:ext>
            </a:extLst>
          </p:cNvPr>
          <p:cNvSpPr>
            <a:spLocks noGrp="1"/>
          </p:cNvSpPr>
          <p:nvPr>
            <p:ph type="body" idx="3"/>
          </p:nvPr>
        </p:nvSpPr>
        <p:spPr>
          <a:xfrm>
            <a:off x="4645025" y="989212"/>
            <a:ext cx="4041774" cy="639762"/>
          </a:xfrm>
        </p:spPr>
        <p:txBody>
          <a:bodyPr/>
          <a:lstStyle/>
          <a:p>
            <a:pPr algn="ctr"/>
            <a:r>
              <a:rPr lang="en-US" b="0" dirty="0"/>
              <a:t>Empirical NTB</a:t>
            </a:r>
          </a:p>
        </p:txBody>
      </p:sp>
      <p:sp>
        <p:nvSpPr>
          <p:cNvPr id="10" name="Text Placeholder 9">
            <a:extLst>
              <a:ext uri="{FF2B5EF4-FFF2-40B4-BE49-F238E27FC236}">
                <a16:creationId xmlns:a16="http://schemas.microsoft.com/office/drawing/2014/main" id="{39CC75C6-7C35-4D36-A9DF-4AC91B885C46}"/>
              </a:ext>
            </a:extLst>
          </p:cNvPr>
          <p:cNvSpPr>
            <a:spLocks noGrp="1"/>
          </p:cNvSpPr>
          <p:nvPr>
            <p:ph type="body" idx="4"/>
          </p:nvPr>
        </p:nvSpPr>
        <p:spPr/>
        <p:txBody>
          <a:bodyPr/>
          <a:lstStyle/>
          <a:p>
            <a:endParaRPr lang="en-US"/>
          </a:p>
        </p:txBody>
      </p:sp>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63</a:t>
            </a:fld>
            <a:endParaRPr lang="en-US"/>
          </a:p>
        </p:txBody>
      </p:sp>
      <p:pic>
        <p:nvPicPr>
          <p:cNvPr id="9" name="Picture 8"/>
          <p:cNvPicPr>
            <a:picLocks noChangeAspect="1"/>
          </p:cNvPicPr>
          <p:nvPr/>
        </p:nvPicPr>
        <p:blipFill>
          <a:blip r:embed="rId3"/>
          <a:stretch>
            <a:fillRect/>
          </a:stretch>
        </p:blipFill>
        <p:spPr>
          <a:xfrm>
            <a:off x="0" y="1554480"/>
            <a:ext cx="4572000" cy="4584736"/>
          </a:xfrm>
          <a:prstGeom prst="rect">
            <a:avLst/>
          </a:prstGeom>
        </p:spPr>
      </p:pic>
      <p:pic>
        <p:nvPicPr>
          <p:cNvPr id="11" name="Picture 10"/>
          <p:cNvPicPr>
            <a:picLocks noChangeAspect="1"/>
          </p:cNvPicPr>
          <p:nvPr/>
        </p:nvPicPr>
        <p:blipFill>
          <a:blip r:embed="rId4"/>
          <a:stretch>
            <a:fillRect/>
          </a:stretch>
        </p:blipFill>
        <p:spPr>
          <a:xfrm>
            <a:off x="4572000" y="1554480"/>
            <a:ext cx="4572000" cy="4578377"/>
          </a:xfrm>
          <a:prstGeom prst="rect">
            <a:avLst/>
          </a:prstGeom>
        </p:spPr>
      </p:pic>
      <p:sp>
        <p:nvSpPr>
          <p:cNvPr id="12" name="Oval 11">
            <a:extLst>
              <a:ext uri="{FF2B5EF4-FFF2-40B4-BE49-F238E27FC236}">
                <a16:creationId xmlns:a16="http://schemas.microsoft.com/office/drawing/2014/main" id="{F629CDCD-5F21-4336-A974-BE14A90E8695}"/>
              </a:ext>
            </a:extLst>
          </p:cNvPr>
          <p:cNvSpPr/>
          <p:nvPr/>
        </p:nvSpPr>
        <p:spPr>
          <a:xfrm>
            <a:off x="5527964" y="3429000"/>
            <a:ext cx="332509" cy="8104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4C3A3CD5-86FC-4958-9EA4-D7E84A02ADF6}"/>
              </a:ext>
            </a:extLst>
          </p:cNvPr>
          <p:cNvSpPr txBox="1"/>
          <p:nvPr/>
        </p:nvSpPr>
        <p:spPr>
          <a:xfrm>
            <a:off x="5447150" y="2598003"/>
            <a:ext cx="1293014" cy="830997"/>
          </a:xfrm>
          <a:prstGeom prst="rect">
            <a:avLst/>
          </a:prstGeom>
          <a:noFill/>
        </p:spPr>
        <p:txBody>
          <a:bodyPr wrap="square" rtlCol="0">
            <a:spAutoFit/>
          </a:bodyPr>
          <a:lstStyle/>
          <a:p>
            <a:r>
              <a:rPr lang="en-US" sz="1600" dirty="0" smtClean="0">
                <a:solidFill>
                  <a:srgbClr val="FF0000"/>
                </a:solidFill>
              </a:rPr>
              <a:t>Incorrect ABI snow mask</a:t>
            </a:r>
            <a:endParaRPr lang="en-US" sz="1600" dirty="0">
              <a:solidFill>
                <a:srgbClr val="FF0000"/>
              </a:solidFill>
            </a:endParaRPr>
          </a:p>
        </p:txBody>
      </p:sp>
      <p:sp>
        <p:nvSpPr>
          <p:cNvPr id="14" name="Text Placeholder 2">
            <a:extLst>
              <a:ext uri="{FF2B5EF4-FFF2-40B4-BE49-F238E27FC236}">
                <a16:creationId xmlns:a16="http://schemas.microsoft.com/office/drawing/2014/main" id="{DF9BA255-0485-4439-BB82-C19059362B65}"/>
              </a:ext>
            </a:extLst>
          </p:cNvPr>
          <p:cNvSpPr txBox="1">
            <a:spLocks/>
          </p:cNvSpPr>
          <p:nvPr/>
        </p:nvSpPr>
        <p:spPr>
          <a:xfrm>
            <a:off x="457200" y="6151409"/>
            <a:ext cx="8229600" cy="706591"/>
          </a:xfrm>
          <a:prstGeom prst="rect">
            <a:avLst/>
          </a:prstGeom>
          <a:noFill/>
          <a:ln>
            <a:noFill/>
          </a:ln>
        </p:spPr>
        <p:txBody>
          <a:bodyPr spcFirstLastPara="1" wrap="square" lIns="91425" tIns="91425" rIns="91425" bIns="91425" anchor="t" anchorCtr="0">
            <a:normAutofit fontScale="62500" lnSpcReduction="20000"/>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a:spcBef>
                <a:spcPts val="0"/>
              </a:spcBef>
            </a:pPr>
            <a:r>
              <a:rPr lang="en-US" dirty="0"/>
              <a:t>Using empirical NTB improves G16 RSR accuracy and precision.</a:t>
            </a:r>
          </a:p>
          <a:p>
            <a:pPr>
              <a:spcBef>
                <a:spcPts val="0"/>
              </a:spcBef>
            </a:pPr>
            <a:r>
              <a:rPr lang="en-US" dirty="0"/>
              <a:t>Brings high (cloudy-sky) G16 RSR closer to CERES RSR.</a:t>
            </a:r>
          </a:p>
        </p:txBody>
      </p:sp>
    </p:spTree>
    <p:extLst>
      <p:ext uri="{BB962C8B-B14F-4D97-AF65-F5344CB8AC3E}">
        <p14:creationId xmlns:p14="http://schemas.microsoft.com/office/powerpoint/2010/main" val="332672725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rgbClr val="FFFFFF"/>
                </a:solidFill>
              </a:rPr>
              <a:t>Empirical NTB coefficient test: </a:t>
            </a:r>
            <a:r>
              <a:rPr lang="en-US" sz="3400" dirty="0">
                <a:solidFill>
                  <a:srgbClr val="FFFFFF"/>
                </a:solidFill>
              </a:rPr>
              <a:t/>
            </a:r>
            <a:br>
              <a:rPr lang="en-US" sz="3400" dirty="0">
                <a:solidFill>
                  <a:srgbClr val="FFFFFF"/>
                </a:solidFill>
              </a:rPr>
            </a:br>
            <a:r>
              <a:rPr lang="en-US" sz="3400" dirty="0">
                <a:solidFill>
                  <a:srgbClr val="FFFFFF"/>
                </a:solidFill>
              </a:rPr>
              <a:t>G16 DSR vs. SURFRAD DSR</a:t>
            </a:r>
            <a:endParaRPr lang="en-US" dirty="0"/>
          </a:p>
        </p:txBody>
      </p:sp>
      <p:sp>
        <p:nvSpPr>
          <p:cNvPr id="3" name="Text Placeholder 2"/>
          <p:cNvSpPr>
            <a:spLocks noGrp="1"/>
          </p:cNvSpPr>
          <p:nvPr>
            <p:ph type="body" idx="1"/>
          </p:nvPr>
        </p:nvSpPr>
        <p:spPr>
          <a:xfrm>
            <a:off x="457200" y="989212"/>
            <a:ext cx="4040187" cy="639762"/>
          </a:xfrm>
        </p:spPr>
        <p:txBody>
          <a:bodyPr/>
          <a:lstStyle/>
          <a:p>
            <a:pPr algn="ctr"/>
            <a:r>
              <a:rPr lang="en-US" b="0" dirty="0"/>
              <a:t>Current NTB</a:t>
            </a:r>
          </a:p>
        </p:txBody>
      </p:sp>
      <p:sp>
        <p:nvSpPr>
          <p:cNvPr id="4" name="Text Placeholder 3"/>
          <p:cNvSpPr>
            <a:spLocks noGrp="1"/>
          </p:cNvSpPr>
          <p:nvPr>
            <p:ph type="body" idx="2"/>
          </p:nvPr>
        </p:nvSpPr>
        <p:spPr/>
        <p:txBody>
          <a:bodyPr/>
          <a:lstStyle/>
          <a:p>
            <a:endParaRPr lang="en-US" dirty="0"/>
          </a:p>
        </p:txBody>
      </p:sp>
      <p:sp>
        <p:nvSpPr>
          <p:cNvPr id="8" name="Text Placeholder 7">
            <a:extLst>
              <a:ext uri="{FF2B5EF4-FFF2-40B4-BE49-F238E27FC236}">
                <a16:creationId xmlns:a16="http://schemas.microsoft.com/office/drawing/2014/main" id="{623BFABA-597B-407F-AEA5-E6AAC0F18AF2}"/>
              </a:ext>
            </a:extLst>
          </p:cNvPr>
          <p:cNvSpPr>
            <a:spLocks noGrp="1"/>
          </p:cNvSpPr>
          <p:nvPr>
            <p:ph type="body" idx="3"/>
          </p:nvPr>
        </p:nvSpPr>
        <p:spPr>
          <a:xfrm>
            <a:off x="4645025" y="989212"/>
            <a:ext cx="4041774" cy="639762"/>
          </a:xfrm>
        </p:spPr>
        <p:txBody>
          <a:bodyPr/>
          <a:lstStyle/>
          <a:p>
            <a:pPr algn="ctr"/>
            <a:r>
              <a:rPr lang="en-US" b="0" dirty="0"/>
              <a:t>Empirical NTB</a:t>
            </a:r>
          </a:p>
        </p:txBody>
      </p:sp>
      <p:sp>
        <p:nvSpPr>
          <p:cNvPr id="10" name="Text Placeholder 9">
            <a:extLst>
              <a:ext uri="{FF2B5EF4-FFF2-40B4-BE49-F238E27FC236}">
                <a16:creationId xmlns:a16="http://schemas.microsoft.com/office/drawing/2014/main" id="{39CC75C6-7C35-4D36-A9DF-4AC91B885C46}"/>
              </a:ext>
            </a:extLst>
          </p:cNvPr>
          <p:cNvSpPr>
            <a:spLocks noGrp="1"/>
          </p:cNvSpPr>
          <p:nvPr>
            <p:ph type="body" idx="4"/>
          </p:nvPr>
        </p:nvSpPr>
        <p:spPr/>
        <p:txBody>
          <a:bodyPr/>
          <a:lstStyle/>
          <a:p>
            <a:endParaRPr lang="en-US"/>
          </a:p>
        </p:txBody>
      </p:sp>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64</a:t>
            </a:fld>
            <a:endParaRPr lang="en-US"/>
          </a:p>
        </p:txBody>
      </p:sp>
      <p:sp>
        <p:nvSpPr>
          <p:cNvPr id="14" name="Text Placeholder 2">
            <a:extLst>
              <a:ext uri="{FF2B5EF4-FFF2-40B4-BE49-F238E27FC236}">
                <a16:creationId xmlns:a16="http://schemas.microsoft.com/office/drawing/2014/main" id="{DF9BA255-0485-4439-BB82-C19059362B65}"/>
              </a:ext>
            </a:extLst>
          </p:cNvPr>
          <p:cNvSpPr txBox="1">
            <a:spLocks/>
          </p:cNvSpPr>
          <p:nvPr/>
        </p:nvSpPr>
        <p:spPr>
          <a:xfrm>
            <a:off x="457199" y="5985153"/>
            <a:ext cx="8445731" cy="70659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a:spcBef>
                <a:spcPts val="0"/>
              </a:spcBef>
            </a:pPr>
            <a:r>
              <a:rPr lang="en-US" sz="2000" dirty="0"/>
              <a:t>Using empirical NTB significantly improves G16 DSR accuracy and precision.</a:t>
            </a:r>
          </a:p>
        </p:txBody>
      </p:sp>
      <p:pic>
        <p:nvPicPr>
          <p:cNvPr id="15" name="Picture 14">
            <a:extLst>
              <a:ext uri="{FF2B5EF4-FFF2-40B4-BE49-F238E27FC236}">
                <a16:creationId xmlns:a16="http://schemas.microsoft.com/office/drawing/2014/main" id="{B2175D12-56D8-43C4-8C97-B97F9AA6B681}"/>
              </a:ext>
            </a:extLst>
          </p:cNvPr>
          <p:cNvPicPr>
            <a:picLocks noChangeAspect="1"/>
          </p:cNvPicPr>
          <p:nvPr/>
        </p:nvPicPr>
        <p:blipFill rotWithShape="1">
          <a:blip r:embed="rId3">
            <a:extLst>
              <a:ext uri="{28A0092B-C50C-407E-A947-70E740481C1C}">
                <a14:useLocalDpi xmlns:a14="http://schemas.microsoft.com/office/drawing/2010/main" val="0"/>
              </a:ext>
            </a:extLst>
          </a:blip>
          <a:srcRect b="5882"/>
          <a:stretch/>
        </p:blipFill>
        <p:spPr bwMode="auto">
          <a:xfrm>
            <a:off x="0" y="1554480"/>
            <a:ext cx="4655896" cy="4389120"/>
          </a:xfrm>
          <a:prstGeom prst="rect">
            <a:avLst/>
          </a:prstGeom>
          <a:noFill/>
          <a:ln>
            <a:noFill/>
          </a:ln>
        </p:spPr>
      </p:pic>
      <p:pic>
        <p:nvPicPr>
          <p:cNvPr id="16" name="Picture 15">
            <a:extLst>
              <a:ext uri="{FF2B5EF4-FFF2-40B4-BE49-F238E27FC236}">
                <a16:creationId xmlns:a16="http://schemas.microsoft.com/office/drawing/2014/main" id="{913CB858-BCE8-4D2C-A5F0-8A4A6E1745C3}"/>
              </a:ext>
            </a:extLst>
          </p:cNvPr>
          <p:cNvPicPr>
            <a:picLocks noChangeAspect="1"/>
          </p:cNvPicPr>
          <p:nvPr/>
        </p:nvPicPr>
        <p:blipFill rotWithShape="1">
          <a:blip r:embed="rId4">
            <a:extLst>
              <a:ext uri="{28A0092B-C50C-407E-A947-70E740481C1C}">
                <a14:useLocalDpi xmlns:a14="http://schemas.microsoft.com/office/drawing/2010/main" val="0"/>
              </a:ext>
            </a:extLst>
          </a:blip>
          <a:srcRect b="5882"/>
          <a:stretch/>
        </p:blipFill>
        <p:spPr bwMode="auto">
          <a:xfrm>
            <a:off x="4480560" y="1554480"/>
            <a:ext cx="4663440" cy="4389120"/>
          </a:xfrm>
          <a:prstGeom prst="rect">
            <a:avLst/>
          </a:prstGeom>
          <a:noFill/>
          <a:ln>
            <a:noFill/>
          </a:ln>
        </p:spPr>
      </p:pic>
    </p:spTree>
    <p:extLst>
      <p:ext uri="{BB962C8B-B14F-4D97-AF65-F5344CB8AC3E}">
        <p14:creationId xmlns:p14="http://schemas.microsoft.com/office/powerpoint/2010/main" val="263131517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rgbClr val="FFFFFF"/>
                </a:solidFill>
              </a:rPr>
              <a:t>Empirical NTB coefficient test: </a:t>
            </a:r>
            <a:r>
              <a:rPr lang="en-US" sz="3400" dirty="0">
                <a:solidFill>
                  <a:srgbClr val="FFFFFF"/>
                </a:solidFill>
              </a:rPr>
              <a:t/>
            </a:r>
            <a:br>
              <a:rPr lang="en-US" sz="3400" dirty="0">
                <a:solidFill>
                  <a:srgbClr val="FFFFFF"/>
                </a:solidFill>
              </a:rPr>
            </a:br>
            <a:r>
              <a:rPr lang="en-US" sz="3400" dirty="0">
                <a:solidFill>
                  <a:srgbClr val="FFFFFF"/>
                </a:solidFill>
              </a:rPr>
              <a:t>G16 DSR vs. SOLRAD DSR</a:t>
            </a:r>
            <a:endParaRPr lang="en-US" dirty="0"/>
          </a:p>
        </p:txBody>
      </p:sp>
      <p:sp>
        <p:nvSpPr>
          <p:cNvPr id="3" name="Text Placeholder 2"/>
          <p:cNvSpPr>
            <a:spLocks noGrp="1"/>
          </p:cNvSpPr>
          <p:nvPr>
            <p:ph type="body" idx="1"/>
          </p:nvPr>
        </p:nvSpPr>
        <p:spPr>
          <a:xfrm>
            <a:off x="457200" y="989212"/>
            <a:ext cx="4040187" cy="639762"/>
          </a:xfrm>
        </p:spPr>
        <p:txBody>
          <a:bodyPr/>
          <a:lstStyle/>
          <a:p>
            <a:pPr algn="ctr"/>
            <a:r>
              <a:rPr lang="en-US" b="0" dirty="0"/>
              <a:t>Current NTB</a:t>
            </a:r>
          </a:p>
        </p:txBody>
      </p:sp>
      <p:sp>
        <p:nvSpPr>
          <p:cNvPr id="4" name="Text Placeholder 3"/>
          <p:cNvSpPr>
            <a:spLocks noGrp="1"/>
          </p:cNvSpPr>
          <p:nvPr>
            <p:ph type="body" idx="2"/>
          </p:nvPr>
        </p:nvSpPr>
        <p:spPr/>
        <p:txBody>
          <a:bodyPr/>
          <a:lstStyle/>
          <a:p>
            <a:endParaRPr lang="en-US" dirty="0"/>
          </a:p>
        </p:txBody>
      </p:sp>
      <p:sp>
        <p:nvSpPr>
          <p:cNvPr id="8" name="Text Placeholder 7">
            <a:extLst>
              <a:ext uri="{FF2B5EF4-FFF2-40B4-BE49-F238E27FC236}">
                <a16:creationId xmlns:a16="http://schemas.microsoft.com/office/drawing/2014/main" id="{623BFABA-597B-407F-AEA5-E6AAC0F18AF2}"/>
              </a:ext>
            </a:extLst>
          </p:cNvPr>
          <p:cNvSpPr>
            <a:spLocks noGrp="1"/>
          </p:cNvSpPr>
          <p:nvPr>
            <p:ph type="body" idx="3"/>
          </p:nvPr>
        </p:nvSpPr>
        <p:spPr>
          <a:xfrm>
            <a:off x="4645025" y="989212"/>
            <a:ext cx="4041774" cy="639762"/>
          </a:xfrm>
        </p:spPr>
        <p:txBody>
          <a:bodyPr/>
          <a:lstStyle/>
          <a:p>
            <a:pPr algn="ctr"/>
            <a:r>
              <a:rPr lang="en-US" b="0" dirty="0"/>
              <a:t>Empirical NTB</a:t>
            </a:r>
          </a:p>
        </p:txBody>
      </p:sp>
      <p:sp>
        <p:nvSpPr>
          <p:cNvPr id="10" name="Text Placeholder 9">
            <a:extLst>
              <a:ext uri="{FF2B5EF4-FFF2-40B4-BE49-F238E27FC236}">
                <a16:creationId xmlns:a16="http://schemas.microsoft.com/office/drawing/2014/main" id="{39CC75C6-7C35-4D36-A9DF-4AC91B885C46}"/>
              </a:ext>
            </a:extLst>
          </p:cNvPr>
          <p:cNvSpPr>
            <a:spLocks noGrp="1"/>
          </p:cNvSpPr>
          <p:nvPr>
            <p:ph type="body" idx="4"/>
          </p:nvPr>
        </p:nvSpPr>
        <p:spPr/>
        <p:txBody>
          <a:bodyPr/>
          <a:lstStyle/>
          <a:p>
            <a:endParaRPr lang="en-US"/>
          </a:p>
        </p:txBody>
      </p:sp>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65</a:t>
            </a:fld>
            <a:endParaRPr lang="en-US"/>
          </a:p>
        </p:txBody>
      </p:sp>
      <p:sp>
        <p:nvSpPr>
          <p:cNvPr id="14" name="Text Placeholder 2">
            <a:extLst>
              <a:ext uri="{FF2B5EF4-FFF2-40B4-BE49-F238E27FC236}">
                <a16:creationId xmlns:a16="http://schemas.microsoft.com/office/drawing/2014/main" id="{DF9BA255-0485-4439-BB82-C19059362B65}"/>
              </a:ext>
            </a:extLst>
          </p:cNvPr>
          <p:cNvSpPr txBox="1">
            <a:spLocks/>
          </p:cNvSpPr>
          <p:nvPr/>
        </p:nvSpPr>
        <p:spPr>
          <a:xfrm>
            <a:off x="457199" y="5985153"/>
            <a:ext cx="8445731" cy="70659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a:spcBef>
                <a:spcPts val="0"/>
              </a:spcBef>
            </a:pPr>
            <a:r>
              <a:rPr lang="en-US" sz="2000" dirty="0"/>
              <a:t>Using empirical NTB significantly improves G16 DSR accuracy and precision.</a:t>
            </a:r>
          </a:p>
        </p:txBody>
      </p:sp>
      <p:pic>
        <p:nvPicPr>
          <p:cNvPr id="11" name="Picture 10">
            <a:extLst>
              <a:ext uri="{FF2B5EF4-FFF2-40B4-BE49-F238E27FC236}">
                <a16:creationId xmlns:a16="http://schemas.microsoft.com/office/drawing/2014/main" id="{7512D0DF-B234-4245-A112-6E48C00CD40B}"/>
              </a:ext>
            </a:extLst>
          </p:cNvPr>
          <p:cNvPicPr>
            <a:picLocks noChangeAspect="1"/>
          </p:cNvPicPr>
          <p:nvPr/>
        </p:nvPicPr>
        <p:blipFill rotWithShape="1">
          <a:blip r:embed="rId3"/>
          <a:srcRect b="5882"/>
          <a:stretch/>
        </p:blipFill>
        <p:spPr>
          <a:xfrm>
            <a:off x="0" y="1554480"/>
            <a:ext cx="4655273" cy="4389120"/>
          </a:xfrm>
          <a:prstGeom prst="rect">
            <a:avLst/>
          </a:prstGeom>
        </p:spPr>
      </p:pic>
      <p:pic>
        <p:nvPicPr>
          <p:cNvPr id="12" name="Picture 11">
            <a:extLst>
              <a:ext uri="{FF2B5EF4-FFF2-40B4-BE49-F238E27FC236}">
                <a16:creationId xmlns:a16="http://schemas.microsoft.com/office/drawing/2014/main" id="{5DCD7677-FAB2-4485-8C4F-930358B56F35}"/>
              </a:ext>
            </a:extLst>
          </p:cNvPr>
          <p:cNvPicPr>
            <a:picLocks noChangeAspect="1"/>
          </p:cNvPicPr>
          <p:nvPr/>
        </p:nvPicPr>
        <p:blipFill rotWithShape="1">
          <a:blip r:embed="rId4"/>
          <a:srcRect b="5882"/>
          <a:stretch/>
        </p:blipFill>
        <p:spPr>
          <a:xfrm>
            <a:off x="4480560" y="1554480"/>
            <a:ext cx="4671621" cy="4389120"/>
          </a:xfrm>
          <a:prstGeom prst="rect">
            <a:avLst/>
          </a:prstGeom>
        </p:spPr>
      </p:pic>
    </p:spTree>
    <p:extLst>
      <p:ext uri="{BB962C8B-B14F-4D97-AF65-F5344CB8AC3E}">
        <p14:creationId xmlns:p14="http://schemas.microsoft.com/office/powerpoint/2010/main" val="3264765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prstGeom prst="rect">
            <a:avLst/>
          </a:prstGeom>
        </p:spPr>
        <p:txBody>
          <a:bodyPr lIns="91425" tIns="91425" rIns="91425" bIns="91425" anchor="ctr" anchorCtr="0">
            <a:noAutofit/>
          </a:bodyPr>
          <a:lstStyle/>
          <a:p>
            <a:pPr lvl="0"/>
            <a:r>
              <a:rPr lang="en-US" sz="3200" dirty="0"/>
              <a:t>Summary of Empirical NTB Coefficients Test</a:t>
            </a:r>
            <a:endParaRPr lang="en-US" sz="3400" dirty="0"/>
          </a:p>
        </p:txBody>
      </p:sp>
      <p:sp>
        <p:nvSpPr>
          <p:cNvPr id="133" name="Shape 133"/>
          <p:cNvSpPr txBox="1">
            <a:spLocks noGrp="1"/>
          </p:cNvSpPr>
          <p:nvPr>
            <p:ph type="body" idx="1"/>
          </p:nvPr>
        </p:nvSpPr>
        <p:spPr>
          <a:xfrm>
            <a:off x="457200" y="1280160"/>
            <a:ext cx="8229600" cy="3189097"/>
          </a:xfrm>
          <a:prstGeom prst="rect">
            <a:avLst/>
          </a:prstGeom>
        </p:spPr>
        <p:txBody>
          <a:bodyPr lIns="91425" tIns="91425" rIns="91425" bIns="91425" anchor="t" anchorCtr="0">
            <a:normAutofit/>
          </a:bodyPr>
          <a:lstStyle/>
          <a:p>
            <a:pPr indent="-228600">
              <a:spcBef>
                <a:spcPts val="0"/>
              </a:spcBef>
            </a:pPr>
            <a:r>
              <a:rPr lang="en-US" sz="2800" dirty="0"/>
              <a:t>Applying Empirical NTB</a:t>
            </a:r>
          </a:p>
          <a:p>
            <a:pPr lvl="1" indent="-228600">
              <a:spcBef>
                <a:spcPts val="0"/>
              </a:spcBef>
            </a:pPr>
            <a:r>
              <a:rPr lang="en-US" sz="2400" dirty="0"/>
              <a:t>improves accuracy and precision of G16 RSR and DSR,</a:t>
            </a:r>
          </a:p>
          <a:p>
            <a:pPr lvl="2" indent="-228600">
              <a:spcBef>
                <a:spcPts val="0"/>
              </a:spcBef>
            </a:pPr>
            <a:r>
              <a:rPr lang="en-US" sz="2000" dirty="0"/>
              <a:t>Evaluation for one day indicates a decrease in DSR/RSR bias by 12/3 Wm</a:t>
            </a:r>
            <a:r>
              <a:rPr lang="en-US" sz="2000" baseline="30000" dirty="0"/>
              <a:t>-2</a:t>
            </a:r>
            <a:r>
              <a:rPr lang="en-US" sz="2000" dirty="0"/>
              <a:t>,</a:t>
            </a:r>
          </a:p>
          <a:p>
            <a:pPr lvl="2" indent="-228600">
              <a:spcBef>
                <a:spcPts val="0"/>
              </a:spcBef>
            </a:pPr>
            <a:r>
              <a:rPr lang="en-US" sz="2000" dirty="0"/>
              <a:t>RSR also meets Precision requirement at high end.</a:t>
            </a:r>
          </a:p>
          <a:p>
            <a:pPr lvl="1" indent="-228600">
              <a:spcBef>
                <a:spcPts val="0"/>
              </a:spcBef>
            </a:pPr>
            <a:r>
              <a:rPr lang="en-US" sz="2400" dirty="0"/>
              <a:t>results in slightly more valid retrievals.</a:t>
            </a:r>
          </a:p>
          <a:p>
            <a:pPr marL="457200" indent="-228600">
              <a:spcBef>
                <a:spcPts val="1200"/>
              </a:spcBef>
            </a:pPr>
            <a:endParaRPr lang="en-US" sz="2400" dirty="0"/>
          </a:p>
        </p:txBody>
      </p:sp>
      <p:sp>
        <p:nvSpPr>
          <p:cNvPr id="5" name="Slide Number Placeholder 4"/>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66</a:t>
            </a:fld>
            <a:endParaRPr lang="en-US" sz="1200" b="0" i="0" u="none" strike="noStrike" cap="none">
              <a:solidFill>
                <a:schemeClr val="lt1"/>
              </a:solidFill>
              <a:latin typeface="Calibri"/>
              <a:ea typeface="Calibri"/>
              <a:cs typeface="Calibri"/>
              <a:sym typeface="Calibri"/>
            </a:endParaRPr>
          </a:p>
        </p:txBody>
      </p:sp>
      <p:graphicFrame>
        <p:nvGraphicFramePr>
          <p:cNvPr id="2" name="Table 1"/>
          <p:cNvGraphicFramePr>
            <a:graphicFrameLocks noGrp="1"/>
          </p:cNvGraphicFramePr>
          <p:nvPr>
            <p:extLst>
              <p:ext uri="{D42A27DB-BD31-4B8C-83A1-F6EECF244321}">
                <p14:modId xmlns:p14="http://schemas.microsoft.com/office/powerpoint/2010/main" val="2805406572"/>
              </p:ext>
            </p:extLst>
          </p:nvPr>
        </p:nvGraphicFramePr>
        <p:xfrm>
          <a:off x="457200" y="4037002"/>
          <a:ext cx="8317310" cy="2213610"/>
        </p:xfrm>
        <a:graphic>
          <a:graphicData uri="http://schemas.openxmlformats.org/drawingml/2006/table">
            <a:tbl>
              <a:tblPr firstRow="1" bandRow="1">
                <a:tableStyleId>{5C22544A-7EE6-4342-B048-85BDC9FD1C3A}</a:tableStyleId>
              </a:tblPr>
              <a:tblGrid>
                <a:gridCol w="1463634">
                  <a:extLst>
                    <a:ext uri="{9D8B030D-6E8A-4147-A177-3AD203B41FA5}">
                      <a16:colId xmlns:a16="http://schemas.microsoft.com/office/drawing/2014/main" val="20000"/>
                    </a:ext>
                  </a:extLst>
                </a:gridCol>
                <a:gridCol w="974850">
                  <a:extLst>
                    <a:ext uri="{9D8B030D-6E8A-4147-A177-3AD203B41FA5}">
                      <a16:colId xmlns:a16="http://schemas.microsoft.com/office/drawing/2014/main" val="20001"/>
                    </a:ext>
                  </a:extLst>
                </a:gridCol>
                <a:gridCol w="970353">
                  <a:extLst>
                    <a:ext uri="{9D8B030D-6E8A-4147-A177-3AD203B41FA5}">
                      <a16:colId xmlns:a16="http://schemas.microsoft.com/office/drawing/2014/main" val="20002"/>
                    </a:ext>
                  </a:extLst>
                </a:gridCol>
                <a:gridCol w="1481635">
                  <a:extLst>
                    <a:ext uri="{9D8B030D-6E8A-4147-A177-3AD203B41FA5}">
                      <a16:colId xmlns:a16="http://schemas.microsoft.com/office/drawing/2014/main" val="20003"/>
                    </a:ext>
                  </a:extLst>
                </a:gridCol>
                <a:gridCol w="862335">
                  <a:extLst>
                    <a:ext uri="{9D8B030D-6E8A-4147-A177-3AD203B41FA5}">
                      <a16:colId xmlns:a16="http://schemas.microsoft.com/office/drawing/2014/main" val="20004"/>
                    </a:ext>
                  </a:extLst>
                </a:gridCol>
                <a:gridCol w="1071169">
                  <a:extLst>
                    <a:ext uri="{9D8B030D-6E8A-4147-A177-3AD203B41FA5}">
                      <a16:colId xmlns:a16="http://schemas.microsoft.com/office/drawing/2014/main" val="20005"/>
                    </a:ext>
                  </a:extLst>
                </a:gridCol>
                <a:gridCol w="1493334">
                  <a:extLst>
                    <a:ext uri="{9D8B030D-6E8A-4147-A177-3AD203B41FA5}">
                      <a16:colId xmlns:a16="http://schemas.microsoft.com/office/drawing/2014/main" val="20006"/>
                    </a:ext>
                  </a:extLst>
                </a:gridCol>
              </a:tblGrid>
              <a:tr h="246832">
                <a:tc rowSpan="2">
                  <a:txBody>
                    <a:bodyPr/>
                    <a:lstStyle/>
                    <a:p>
                      <a:pPr algn="ctr" fontAlgn="b"/>
                      <a:r>
                        <a:rPr lang="en-US" sz="2000" b="1" i="0" u="none" strike="noStrike" dirty="0">
                          <a:solidFill>
                            <a:schemeClr val="bg1"/>
                          </a:solidFill>
                          <a:effectLst/>
                          <a:latin typeface="Calibri" panose="020F0502020204030204" pitchFamily="34" charset="0"/>
                        </a:rPr>
                        <a:t>RSR error</a:t>
                      </a:r>
                    </a:p>
                  </a:txBody>
                  <a:tcPr marL="9525" marR="9525" marT="9525" marB="0" anchor="ctr">
                    <a:lnR w="28575" cap="flat" cmpd="sng" algn="ctr">
                      <a:solidFill>
                        <a:schemeClr val="bg1"/>
                      </a:solidFill>
                      <a:prstDash val="solid"/>
                      <a:round/>
                      <a:headEnd type="none" w="med" len="med"/>
                      <a:tailEnd type="none" w="med" len="med"/>
                    </a:lnR>
                  </a:tcPr>
                </a:tc>
                <a:tc gridSpan="3">
                  <a:txBody>
                    <a:bodyPr/>
                    <a:lstStyle/>
                    <a:p>
                      <a:pPr algn="ctr" fontAlgn="b"/>
                      <a:r>
                        <a:rPr lang="en-US" sz="2000" b="1" i="0" u="none" strike="noStrike" dirty="0">
                          <a:solidFill>
                            <a:schemeClr val="bg1"/>
                          </a:solidFill>
                          <a:effectLst/>
                          <a:latin typeface="Calibri" panose="020F0502020204030204" pitchFamily="34" charset="0"/>
                        </a:rPr>
                        <a:t>Current</a:t>
                      </a:r>
                      <a:r>
                        <a:rPr lang="en-US" sz="2000" b="1" i="0" u="none" strike="noStrike" baseline="0" dirty="0">
                          <a:solidFill>
                            <a:schemeClr val="bg1"/>
                          </a:solidFill>
                          <a:effectLst/>
                          <a:latin typeface="Calibri" panose="020F0502020204030204" pitchFamily="34" charset="0"/>
                        </a:rPr>
                        <a:t> NTB</a:t>
                      </a:r>
                      <a:endParaRPr lang="en-US" sz="2000" b="1" i="0" u="none" strike="noStrike" dirty="0">
                        <a:solidFill>
                          <a:schemeClr val="bg1"/>
                        </a:solidFill>
                        <a:effectLst/>
                        <a:latin typeface="Calibri" panose="020F0502020204030204" pitchFamily="34" charset="0"/>
                      </a:endParaRPr>
                    </a:p>
                  </a:txBody>
                  <a:tcPr marL="9525" marR="9525" marT="9525" marB="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tcPr>
                </a:tc>
                <a:tc hMerge="1">
                  <a:txBody>
                    <a:bodyPr/>
                    <a:lstStyle/>
                    <a:p>
                      <a:pPr algn="l" fontAlgn="b"/>
                      <a:endParaRPr lang="en-US" sz="2000" b="1" i="0" u="none" strike="noStrike" dirty="0">
                        <a:solidFill>
                          <a:schemeClr val="bg1"/>
                        </a:solidFill>
                        <a:effectLst/>
                        <a:latin typeface="Calibri" panose="020F0502020204030204" pitchFamily="34" charset="0"/>
                      </a:endParaRPr>
                    </a:p>
                  </a:txBody>
                  <a:tcPr marL="9525" marR="9525" marT="9525" marB="0" anchor="b"/>
                </a:tc>
                <a:tc hMerge="1">
                  <a:txBody>
                    <a:bodyPr/>
                    <a:lstStyle/>
                    <a:p>
                      <a:pPr algn="l" fontAlgn="b"/>
                      <a:endParaRPr lang="en-US" sz="2000" b="1" i="0" u="none" strike="noStrike" dirty="0">
                        <a:solidFill>
                          <a:schemeClr val="bg1"/>
                        </a:solidFill>
                        <a:effectLst/>
                        <a:latin typeface="Calibri" panose="020F0502020204030204" pitchFamily="34" charset="0"/>
                      </a:endParaRPr>
                    </a:p>
                  </a:txBody>
                  <a:tcPr marL="9525" marR="9525" marT="9525" marB="0" anchor="b"/>
                </a:tc>
                <a:tc gridSpan="3">
                  <a:txBody>
                    <a:bodyPr/>
                    <a:lstStyle/>
                    <a:p>
                      <a:pPr algn="ctr" fontAlgn="b"/>
                      <a:r>
                        <a:rPr lang="en-US" sz="2000" b="1" i="0" u="none" strike="noStrike" dirty="0">
                          <a:solidFill>
                            <a:schemeClr val="bg1"/>
                          </a:solidFill>
                          <a:effectLst/>
                          <a:latin typeface="Calibri" panose="020F0502020204030204" pitchFamily="34" charset="0"/>
                        </a:rPr>
                        <a:t>Empirical</a:t>
                      </a:r>
                      <a:r>
                        <a:rPr lang="en-US" sz="2000" b="1" i="0" u="none" strike="noStrike" baseline="0" dirty="0">
                          <a:solidFill>
                            <a:schemeClr val="bg1"/>
                          </a:solidFill>
                          <a:effectLst/>
                          <a:latin typeface="Calibri" panose="020F0502020204030204" pitchFamily="34" charset="0"/>
                        </a:rPr>
                        <a:t> NTB</a:t>
                      </a:r>
                      <a:endParaRPr lang="en-US" sz="2000" b="1" i="0" u="none" strike="noStrike" dirty="0">
                        <a:solidFill>
                          <a:schemeClr val="bg1"/>
                        </a:solidFill>
                        <a:effectLst/>
                        <a:latin typeface="Calibri" panose="020F0502020204030204" pitchFamily="34" charset="0"/>
                      </a:endParaRPr>
                    </a:p>
                  </a:txBody>
                  <a:tcPr marL="9525" marR="9525" marT="9525" marB="0" anchor="b">
                    <a:lnL w="28575" cap="flat" cmpd="sng" algn="ctr">
                      <a:solidFill>
                        <a:schemeClr val="bg1"/>
                      </a:solidFill>
                      <a:prstDash val="solid"/>
                      <a:round/>
                      <a:headEnd type="none" w="med" len="med"/>
                      <a:tailEnd type="none" w="med" len="med"/>
                    </a:lnL>
                  </a:tcPr>
                </a:tc>
                <a:tc hMerge="1">
                  <a:txBody>
                    <a:bodyPr/>
                    <a:lstStyle/>
                    <a:p>
                      <a:endParaRPr lang="en-US"/>
                    </a:p>
                  </a:txBody>
                  <a:tcPr/>
                </a:tc>
                <a:tc hMerge="1">
                  <a:txBody>
                    <a:bodyPr/>
                    <a:lstStyle/>
                    <a:p>
                      <a:pPr algn="l" fontAlgn="b"/>
                      <a:endParaRPr lang="en-US" sz="2000" b="1" i="0" u="none" strike="noStrike" dirty="0">
                        <a:solidFill>
                          <a:schemeClr val="bg1"/>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246832">
                <a:tc vMerge="1">
                  <a:txBody>
                    <a:bodyPr/>
                    <a:lstStyle/>
                    <a:p>
                      <a:pPr algn="l" fontAlgn="b"/>
                      <a:endParaRPr lang="en-US" sz="2000" b="0" i="0" u="none" strike="noStrike" dirty="0">
                        <a:solidFill>
                          <a:srgbClr val="000000"/>
                        </a:solidFill>
                        <a:effectLst/>
                        <a:latin typeface="Calibri" panose="020F0502020204030204" pitchFamily="34" charset="0"/>
                      </a:endParaRPr>
                    </a:p>
                  </a:txBody>
                  <a:tcPr marL="9525" marR="9525" marT="9525" marB="0" anchor="b">
                    <a:solidFill>
                      <a:schemeClr val="bg2">
                        <a:lumMod val="60000"/>
                        <a:lumOff val="40000"/>
                      </a:schemeClr>
                    </a:solidFill>
                  </a:tcPr>
                </a:tc>
                <a:tc>
                  <a:txBody>
                    <a:bodyPr/>
                    <a:lstStyle/>
                    <a:p>
                      <a:pPr algn="ctr" fontAlgn="b"/>
                      <a:r>
                        <a:rPr lang="en-US" sz="2000" b="1" i="0" u="none" strike="noStrike" dirty="0">
                          <a:solidFill>
                            <a:schemeClr val="bg1"/>
                          </a:solidFill>
                          <a:effectLst/>
                          <a:latin typeface="Calibri" panose="020F0502020204030204" pitchFamily="34" charset="0"/>
                        </a:rPr>
                        <a:t>A</a:t>
                      </a:r>
                    </a:p>
                  </a:txBody>
                  <a:tcPr marL="9525" marR="9525" marT="9525" marB="0" anchor="b">
                    <a:solidFill>
                      <a:schemeClr val="bg2">
                        <a:lumMod val="60000"/>
                        <a:lumOff val="40000"/>
                      </a:schemeClr>
                    </a:solidFill>
                  </a:tcPr>
                </a:tc>
                <a:tc>
                  <a:txBody>
                    <a:bodyPr/>
                    <a:lstStyle/>
                    <a:p>
                      <a:pPr algn="ctr" fontAlgn="b"/>
                      <a:r>
                        <a:rPr lang="en-US" sz="2000" b="1" i="0" u="none" strike="noStrike" dirty="0">
                          <a:solidFill>
                            <a:schemeClr val="bg1"/>
                          </a:solidFill>
                          <a:effectLst/>
                          <a:latin typeface="Calibri" panose="020F0502020204030204" pitchFamily="34" charset="0"/>
                        </a:rPr>
                        <a:t>P</a:t>
                      </a:r>
                    </a:p>
                  </a:txBody>
                  <a:tcPr marL="9525" marR="9525" marT="9525" marB="0" anchor="b">
                    <a:solidFill>
                      <a:schemeClr val="bg2">
                        <a:lumMod val="60000"/>
                        <a:lumOff val="40000"/>
                      </a:schemeClr>
                    </a:solidFill>
                  </a:tcPr>
                </a:tc>
                <a:tc>
                  <a:txBody>
                    <a:bodyPr/>
                    <a:lstStyle/>
                    <a:p>
                      <a:pPr algn="ctr" fontAlgn="b"/>
                      <a:r>
                        <a:rPr lang="en-US" sz="2000" b="1" i="0" u="none" strike="noStrike" dirty="0">
                          <a:solidFill>
                            <a:schemeClr val="bg1"/>
                          </a:solidFill>
                          <a:effectLst/>
                          <a:latin typeface="Calibri" panose="020F0502020204030204" pitchFamily="34" charset="0"/>
                        </a:rPr>
                        <a:t>N</a:t>
                      </a:r>
                    </a:p>
                  </a:txBody>
                  <a:tcPr marL="9525" marR="9525" marT="9525" marB="0" anchor="b">
                    <a:lnR w="28575" cap="flat" cmpd="sng" algn="ctr">
                      <a:solidFill>
                        <a:schemeClr val="bg1"/>
                      </a:solidFill>
                      <a:prstDash val="solid"/>
                      <a:round/>
                      <a:headEnd type="none" w="med" len="med"/>
                      <a:tailEnd type="none" w="med" len="med"/>
                    </a:lnR>
                    <a:solidFill>
                      <a:schemeClr val="bg2">
                        <a:lumMod val="60000"/>
                        <a:lumOff val="40000"/>
                      </a:schemeClr>
                    </a:solidFill>
                  </a:tcPr>
                </a:tc>
                <a:tc>
                  <a:txBody>
                    <a:bodyPr/>
                    <a:lstStyle/>
                    <a:p>
                      <a:pPr algn="ctr" fontAlgn="b"/>
                      <a:r>
                        <a:rPr lang="en-US" sz="2000" b="1" i="0" u="none" strike="noStrike" dirty="0">
                          <a:solidFill>
                            <a:schemeClr val="bg1"/>
                          </a:solidFill>
                          <a:effectLst/>
                          <a:latin typeface="Calibri" panose="020F0502020204030204" pitchFamily="34" charset="0"/>
                        </a:rPr>
                        <a:t>A</a:t>
                      </a:r>
                    </a:p>
                  </a:txBody>
                  <a:tcPr marL="9525" marR="9525" marT="9525" marB="0" anchor="b">
                    <a:lnL w="28575" cap="flat" cmpd="sng" algn="ctr">
                      <a:solidFill>
                        <a:schemeClr val="bg1"/>
                      </a:solidFill>
                      <a:prstDash val="solid"/>
                      <a:round/>
                      <a:headEnd type="none" w="med" len="med"/>
                      <a:tailEnd type="none" w="med" len="med"/>
                    </a:lnL>
                    <a:solidFill>
                      <a:schemeClr val="bg2">
                        <a:lumMod val="60000"/>
                        <a:lumOff val="40000"/>
                      </a:schemeClr>
                    </a:solidFill>
                  </a:tcPr>
                </a:tc>
                <a:tc>
                  <a:txBody>
                    <a:bodyPr/>
                    <a:lstStyle/>
                    <a:p>
                      <a:pPr algn="ctr" fontAlgn="b"/>
                      <a:r>
                        <a:rPr lang="en-US" sz="2000" b="1" i="0" u="none" strike="noStrike" dirty="0">
                          <a:solidFill>
                            <a:schemeClr val="bg1"/>
                          </a:solidFill>
                          <a:effectLst/>
                          <a:latin typeface="Calibri" panose="020F0502020204030204" pitchFamily="34" charset="0"/>
                        </a:rPr>
                        <a:t>P</a:t>
                      </a:r>
                    </a:p>
                  </a:txBody>
                  <a:tcPr marL="9525" marR="9525" marT="9525" marB="0" anchor="b">
                    <a:solidFill>
                      <a:schemeClr val="bg2">
                        <a:lumMod val="60000"/>
                        <a:lumOff val="40000"/>
                      </a:schemeClr>
                    </a:solidFill>
                  </a:tcPr>
                </a:tc>
                <a:tc>
                  <a:txBody>
                    <a:bodyPr/>
                    <a:lstStyle/>
                    <a:p>
                      <a:pPr algn="ctr" fontAlgn="b"/>
                      <a:r>
                        <a:rPr lang="en-US" sz="2000" b="1" i="0" u="none" strike="noStrike" dirty="0">
                          <a:solidFill>
                            <a:schemeClr val="bg1"/>
                          </a:solidFill>
                          <a:effectLst/>
                          <a:latin typeface="Calibri" panose="020F0502020204030204" pitchFamily="34" charset="0"/>
                        </a:rPr>
                        <a:t>N</a:t>
                      </a:r>
                    </a:p>
                  </a:txBody>
                  <a:tcPr marL="9525" marR="9525" marT="9525" marB="0" anchor="b">
                    <a:solidFill>
                      <a:schemeClr val="bg2">
                        <a:lumMod val="60000"/>
                        <a:lumOff val="40000"/>
                      </a:schemeClr>
                    </a:solidFill>
                  </a:tcPr>
                </a:tc>
                <a:extLst>
                  <a:ext uri="{0D108BD9-81ED-4DB2-BD59-A6C34878D82A}">
                    <a16:rowId xmlns:a16="http://schemas.microsoft.com/office/drawing/2014/main" val="10001"/>
                  </a:ext>
                </a:extLst>
              </a:tr>
              <a:tr h="273558">
                <a:tc>
                  <a:txBody>
                    <a:bodyPr/>
                    <a:lstStyle/>
                    <a:p>
                      <a:pPr algn="l" fontAlgn="b"/>
                      <a:r>
                        <a:rPr lang="en-US" sz="2000" b="0" i="0" u="none" strike="noStrike" dirty="0">
                          <a:solidFill>
                            <a:srgbClr val="000000"/>
                          </a:solidFill>
                          <a:effectLst/>
                          <a:latin typeface="Calibri" panose="020F0502020204030204" pitchFamily="34" charset="0"/>
                        </a:rPr>
                        <a:t>CERES &lt; 200</a:t>
                      </a:r>
                    </a:p>
                  </a:txBody>
                  <a:tcPr marL="45720" marR="45720" anchor="b">
                    <a:lnR w="28575" cap="flat" cmpd="sng" algn="ctr">
                      <a:solidFill>
                        <a:schemeClr val="bg1"/>
                      </a:solidFill>
                      <a:prstDash val="solid"/>
                      <a:round/>
                      <a:headEnd type="none" w="med" len="med"/>
                      <a:tailEnd type="none" w="med" len="med"/>
                    </a:lnR>
                  </a:tcPr>
                </a:tc>
                <a:tc>
                  <a:txBody>
                    <a:bodyPr/>
                    <a:lstStyle/>
                    <a:p>
                      <a:pPr algn="ctr" fontAlgn="b"/>
                      <a:r>
                        <a:rPr lang="en-US" sz="2000" b="0" i="0" u="none" strike="noStrike" dirty="0">
                          <a:solidFill>
                            <a:srgbClr val="000000"/>
                          </a:solidFill>
                          <a:effectLst/>
                          <a:latin typeface="Calibri" panose="020F0502020204030204" pitchFamily="34" charset="0"/>
                        </a:rPr>
                        <a:t>13</a:t>
                      </a:r>
                    </a:p>
                  </a:txBody>
                  <a:tcPr marL="45720" marR="45720" anchor="b">
                    <a:lnL w="28575" cap="flat" cmpd="sng" algn="ctr">
                      <a:solidFill>
                        <a:schemeClr val="bg1"/>
                      </a:solidFill>
                      <a:prstDash val="solid"/>
                      <a:round/>
                      <a:headEnd type="none" w="med" len="med"/>
                      <a:tailEnd type="none" w="med" len="med"/>
                    </a:lnL>
                  </a:tcPr>
                </a:tc>
                <a:tc>
                  <a:txBody>
                    <a:bodyPr/>
                    <a:lstStyle/>
                    <a:p>
                      <a:pPr algn="ctr" fontAlgn="b"/>
                      <a:r>
                        <a:rPr lang="en-US" sz="2000" b="0" i="0" u="none" strike="noStrike" dirty="0">
                          <a:solidFill>
                            <a:srgbClr val="000000"/>
                          </a:solidFill>
                          <a:effectLst/>
                          <a:latin typeface="Calibri" panose="020F0502020204030204" pitchFamily="34" charset="0"/>
                        </a:rPr>
                        <a:t>63</a:t>
                      </a:r>
                    </a:p>
                  </a:txBody>
                  <a:tcPr marL="45720" marR="45720" anchor="b"/>
                </a:tc>
                <a:tc>
                  <a:txBody>
                    <a:bodyPr/>
                    <a:lstStyle/>
                    <a:p>
                      <a:pPr algn="r" fontAlgn="b"/>
                      <a:r>
                        <a:rPr lang="en-US" sz="2000" b="0" i="0" u="none" strike="noStrike" dirty="0">
                          <a:solidFill>
                            <a:srgbClr val="000000"/>
                          </a:solidFill>
                          <a:effectLst/>
                          <a:latin typeface="Calibri" panose="020F0502020204030204" pitchFamily="34" charset="0"/>
                        </a:rPr>
                        <a:t>22,009,769 </a:t>
                      </a:r>
                    </a:p>
                  </a:txBody>
                  <a:tcPr marL="45720" marR="45720" anchor="b">
                    <a:lnR w="28575" cap="flat" cmpd="sng" algn="ctr">
                      <a:solidFill>
                        <a:schemeClr val="bg1"/>
                      </a:solidFill>
                      <a:prstDash val="solid"/>
                      <a:round/>
                      <a:headEnd type="none" w="med" len="med"/>
                      <a:tailEnd type="none" w="med" len="med"/>
                    </a:lnR>
                  </a:tcPr>
                </a:tc>
                <a:tc>
                  <a:txBody>
                    <a:bodyPr/>
                    <a:lstStyle/>
                    <a:p>
                      <a:pPr algn="ctr" fontAlgn="b"/>
                      <a:r>
                        <a:rPr lang="en-US" sz="2000" b="0" i="0" u="none" strike="noStrike" dirty="0">
                          <a:solidFill>
                            <a:srgbClr val="000000"/>
                          </a:solidFill>
                          <a:effectLst/>
                          <a:latin typeface="Calibri" panose="020F0502020204030204" pitchFamily="34" charset="0"/>
                        </a:rPr>
                        <a:t>15*</a:t>
                      </a:r>
                    </a:p>
                  </a:txBody>
                  <a:tcPr marL="45720" marR="45720" anchor="b">
                    <a:lnL w="28575" cap="flat" cmpd="sng" algn="ctr">
                      <a:solidFill>
                        <a:schemeClr val="bg1"/>
                      </a:solidFill>
                      <a:prstDash val="solid"/>
                      <a:round/>
                      <a:headEnd type="none" w="med" len="med"/>
                      <a:tailEnd type="none" w="med" len="med"/>
                    </a:lnL>
                  </a:tcPr>
                </a:tc>
                <a:tc>
                  <a:txBody>
                    <a:bodyPr/>
                    <a:lstStyle/>
                    <a:p>
                      <a:pPr algn="ctr" fontAlgn="b"/>
                      <a:r>
                        <a:rPr lang="en-US" sz="2000" b="0" i="0" u="none" strike="noStrike" dirty="0">
                          <a:solidFill>
                            <a:srgbClr val="000000"/>
                          </a:solidFill>
                          <a:effectLst/>
                          <a:latin typeface="Calibri" panose="020F0502020204030204" pitchFamily="34" charset="0"/>
                        </a:rPr>
                        <a:t>59</a:t>
                      </a:r>
                    </a:p>
                  </a:txBody>
                  <a:tcPr marL="45720" marR="45720" anchor="b"/>
                </a:tc>
                <a:tc>
                  <a:txBody>
                    <a:bodyPr/>
                    <a:lstStyle/>
                    <a:p>
                      <a:pPr algn="r" fontAlgn="b"/>
                      <a:r>
                        <a:rPr lang="en-US" sz="2000" b="0" i="0" u="none" strike="noStrike" dirty="0">
                          <a:solidFill>
                            <a:srgbClr val="000000"/>
                          </a:solidFill>
                          <a:effectLst/>
                          <a:latin typeface="Calibri" panose="020F0502020204030204" pitchFamily="34" charset="0"/>
                        </a:rPr>
                        <a:t>22,055,427</a:t>
                      </a:r>
                    </a:p>
                  </a:txBody>
                  <a:tcPr marL="45720" marR="45720" anchor="b"/>
                </a:tc>
                <a:extLst>
                  <a:ext uri="{0D108BD9-81ED-4DB2-BD59-A6C34878D82A}">
                    <a16:rowId xmlns:a16="http://schemas.microsoft.com/office/drawing/2014/main" val="10002"/>
                  </a:ext>
                </a:extLst>
              </a:tr>
              <a:tr h="300609">
                <a:tc>
                  <a:txBody>
                    <a:bodyPr/>
                    <a:lstStyle/>
                    <a:p>
                      <a:pPr algn="l" fontAlgn="b"/>
                      <a:r>
                        <a:rPr lang="en-US" sz="2000" b="0" i="0" u="none" strike="noStrike" dirty="0">
                          <a:solidFill>
                            <a:srgbClr val="000000"/>
                          </a:solidFill>
                          <a:effectLst/>
                          <a:latin typeface="Calibri" panose="020F0502020204030204" pitchFamily="34" charset="0"/>
                        </a:rPr>
                        <a:t>[200, 500]</a:t>
                      </a:r>
                    </a:p>
                  </a:txBody>
                  <a:tcPr marL="45720" marR="45720" anchor="b">
                    <a:lnR w="28575" cap="flat" cmpd="sng" algn="ctr">
                      <a:solidFill>
                        <a:schemeClr val="bg1"/>
                      </a:solidFill>
                      <a:prstDash val="solid"/>
                      <a:round/>
                      <a:headEnd type="none" w="med" len="med"/>
                      <a:tailEnd type="none" w="med" len="med"/>
                    </a:lnR>
                  </a:tcPr>
                </a:tc>
                <a:tc>
                  <a:txBody>
                    <a:bodyPr/>
                    <a:lstStyle/>
                    <a:p>
                      <a:pPr algn="ctr" fontAlgn="b"/>
                      <a:r>
                        <a:rPr lang="en-US" sz="2000" b="0" i="0" u="none" strike="noStrike" dirty="0">
                          <a:solidFill>
                            <a:srgbClr val="000000"/>
                          </a:solidFill>
                          <a:effectLst/>
                          <a:latin typeface="Calibri" panose="020F0502020204030204" pitchFamily="34" charset="0"/>
                        </a:rPr>
                        <a:t>17</a:t>
                      </a:r>
                    </a:p>
                  </a:txBody>
                  <a:tcPr marL="45720" marR="45720" anchor="b">
                    <a:lnL w="28575" cap="flat" cmpd="sng" algn="ctr">
                      <a:solidFill>
                        <a:schemeClr val="bg1"/>
                      </a:solidFill>
                      <a:prstDash val="solid"/>
                      <a:round/>
                      <a:headEnd type="none" w="med" len="med"/>
                      <a:tailEnd type="none" w="med" len="med"/>
                    </a:lnL>
                  </a:tcPr>
                </a:tc>
                <a:tc>
                  <a:txBody>
                    <a:bodyPr/>
                    <a:lstStyle/>
                    <a:p>
                      <a:pPr algn="ctr" fontAlgn="b"/>
                      <a:r>
                        <a:rPr lang="en-US" sz="2000" b="0" i="0" u="none" strike="noStrike" dirty="0">
                          <a:solidFill>
                            <a:srgbClr val="000000"/>
                          </a:solidFill>
                          <a:effectLst/>
                          <a:latin typeface="Calibri" panose="020F0502020204030204" pitchFamily="34" charset="0"/>
                        </a:rPr>
                        <a:t>118</a:t>
                      </a:r>
                    </a:p>
                  </a:txBody>
                  <a:tcPr marL="45720" marR="45720" anchor="b"/>
                </a:tc>
                <a:tc>
                  <a:txBody>
                    <a:bodyPr/>
                    <a:lstStyle/>
                    <a:p>
                      <a:pPr algn="r" fontAlgn="b"/>
                      <a:r>
                        <a:rPr lang="en-US" sz="2000" b="0" i="0" u="none" strike="noStrike" dirty="0">
                          <a:solidFill>
                            <a:srgbClr val="000000"/>
                          </a:solidFill>
                          <a:effectLst/>
                          <a:latin typeface="Calibri" panose="020F0502020204030204" pitchFamily="34" charset="0"/>
                        </a:rPr>
                        <a:t>16,122,897</a:t>
                      </a:r>
                    </a:p>
                  </a:txBody>
                  <a:tcPr marL="45720" marR="45720" anchor="b">
                    <a:lnR w="28575" cap="flat" cmpd="sng" algn="ctr">
                      <a:solidFill>
                        <a:schemeClr val="bg1"/>
                      </a:solidFill>
                      <a:prstDash val="solid"/>
                      <a:round/>
                      <a:headEnd type="none" w="med" len="med"/>
                      <a:tailEnd type="none" w="med" len="med"/>
                    </a:lnR>
                  </a:tcPr>
                </a:tc>
                <a:tc>
                  <a:txBody>
                    <a:bodyPr/>
                    <a:lstStyle/>
                    <a:p>
                      <a:pPr algn="ctr" fontAlgn="b"/>
                      <a:r>
                        <a:rPr lang="en-US" sz="2000" b="0" i="0" u="none" strike="noStrike" dirty="0">
                          <a:solidFill>
                            <a:srgbClr val="000000"/>
                          </a:solidFill>
                          <a:effectLst/>
                          <a:latin typeface="Calibri" panose="020F0502020204030204" pitchFamily="34" charset="0"/>
                        </a:rPr>
                        <a:t>1</a:t>
                      </a:r>
                    </a:p>
                  </a:txBody>
                  <a:tcPr marL="45720" marR="45720" anchor="b">
                    <a:lnL w="28575" cap="flat" cmpd="sng" algn="ctr">
                      <a:solidFill>
                        <a:schemeClr val="bg1"/>
                      </a:solidFill>
                      <a:prstDash val="solid"/>
                      <a:round/>
                      <a:headEnd type="none" w="med" len="med"/>
                      <a:tailEnd type="none" w="med" len="med"/>
                    </a:lnL>
                  </a:tcPr>
                </a:tc>
                <a:tc>
                  <a:txBody>
                    <a:bodyPr/>
                    <a:lstStyle/>
                    <a:p>
                      <a:pPr algn="ctr" fontAlgn="b"/>
                      <a:r>
                        <a:rPr lang="en-US" sz="2000" b="0" i="0" u="none" strike="noStrike" dirty="0">
                          <a:solidFill>
                            <a:srgbClr val="000000"/>
                          </a:solidFill>
                          <a:effectLst/>
                          <a:latin typeface="Calibri" panose="020F0502020204030204" pitchFamily="34" charset="0"/>
                        </a:rPr>
                        <a:t>84</a:t>
                      </a:r>
                    </a:p>
                  </a:txBody>
                  <a:tcPr marL="45720" marR="45720" anchor="b"/>
                </a:tc>
                <a:tc>
                  <a:txBody>
                    <a:bodyPr/>
                    <a:lstStyle/>
                    <a:p>
                      <a:pPr algn="r" fontAlgn="b"/>
                      <a:r>
                        <a:rPr lang="en-US" sz="2000" b="0" i="0" u="none" strike="noStrike" dirty="0">
                          <a:solidFill>
                            <a:srgbClr val="000000"/>
                          </a:solidFill>
                          <a:effectLst/>
                          <a:latin typeface="Calibri" panose="020F0502020204030204" pitchFamily="34" charset="0"/>
                        </a:rPr>
                        <a:t>16,229,585</a:t>
                      </a:r>
                    </a:p>
                  </a:txBody>
                  <a:tcPr marL="45720" marR="45720" anchor="b"/>
                </a:tc>
                <a:extLst>
                  <a:ext uri="{0D108BD9-81ED-4DB2-BD59-A6C34878D82A}">
                    <a16:rowId xmlns:a16="http://schemas.microsoft.com/office/drawing/2014/main" val="10003"/>
                  </a:ext>
                </a:extLst>
              </a:tr>
              <a:tr h="315468">
                <a:tc>
                  <a:txBody>
                    <a:bodyPr/>
                    <a:lstStyle/>
                    <a:p>
                      <a:pPr algn="l" fontAlgn="b"/>
                      <a:r>
                        <a:rPr lang="en-US" sz="2000" b="0" i="0" u="none" strike="noStrike" dirty="0">
                          <a:solidFill>
                            <a:srgbClr val="000000"/>
                          </a:solidFill>
                          <a:effectLst/>
                          <a:latin typeface="Calibri" panose="020F0502020204030204" pitchFamily="34" charset="0"/>
                        </a:rPr>
                        <a:t>CERES &gt; 500</a:t>
                      </a:r>
                    </a:p>
                  </a:txBody>
                  <a:tcPr marL="45720" marR="45720" anchor="b">
                    <a:lnR w="28575" cap="flat" cmpd="sng" algn="ctr">
                      <a:solidFill>
                        <a:schemeClr val="bg1"/>
                      </a:solidFill>
                      <a:prstDash val="solid"/>
                      <a:round/>
                      <a:headEnd type="none" w="med" len="med"/>
                      <a:tailEnd type="none" w="med" len="med"/>
                    </a:lnR>
                  </a:tcPr>
                </a:tc>
                <a:tc>
                  <a:txBody>
                    <a:bodyPr/>
                    <a:lstStyle/>
                    <a:p>
                      <a:pPr algn="ctr" fontAlgn="b"/>
                      <a:r>
                        <a:rPr lang="en-US" sz="2000" b="0" i="0" u="none" strike="noStrike" dirty="0">
                          <a:solidFill>
                            <a:srgbClr val="000000"/>
                          </a:solidFill>
                          <a:effectLst/>
                          <a:latin typeface="Calibri" panose="020F0502020204030204" pitchFamily="34" charset="0"/>
                        </a:rPr>
                        <a:t>-50</a:t>
                      </a:r>
                    </a:p>
                  </a:txBody>
                  <a:tcPr marL="45720" marR="45720" anchor="b">
                    <a:lnL w="28575" cap="flat" cmpd="sng" algn="ctr">
                      <a:solidFill>
                        <a:schemeClr val="bg1"/>
                      </a:solidFill>
                      <a:prstDash val="solid"/>
                      <a:round/>
                      <a:headEnd type="none" w="med" len="med"/>
                      <a:tailEnd type="none" w="med" len="med"/>
                    </a:lnL>
                  </a:tcPr>
                </a:tc>
                <a:tc>
                  <a:txBody>
                    <a:bodyPr/>
                    <a:lstStyle/>
                    <a:p>
                      <a:pPr algn="ctr" fontAlgn="b"/>
                      <a:r>
                        <a:rPr lang="en-US" sz="2000" b="0" i="0" u="none" strike="noStrike" dirty="0">
                          <a:solidFill>
                            <a:srgbClr val="C00000"/>
                          </a:solidFill>
                          <a:effectLst/>
                          <a:latin typeface="Calibri" panose="020F0502020204030204" pitchFamily="34" charset="0"/>
                        </a:rPr>
                        <a:t>153</a:t>
                      </a:r>
                    </a:p>
                  </a:txBody>
                  <a:tcPr marL="45720" marR="45720" anchor="b"/>
                </a:tc>
                <a:tc>
                  <a:txBody>
                    <a:bodyPr/>
                    <a:lstStyle/>
                    <a:p>
                      <a:pPr algn="r" fontAlgn="b"/>
                      <a:r>
                        <a:rPr lang="en-US" sz="2000" b="0" i="0" u="none" strike="noStrike" dirty="0">
                          <a:solidFill>
                            <a:srgbClr val="000000"/>
                          </a:solidFill>
                          <a:effectLst/>
                          <a:latin typeface="Calibri" panose="020F0502020204030204" pitchFamily="34" charset="0"/>
                        </a:rPr>
                        <a:t>3,320,392</a:t>
                      </a:r>
                    </a:p>
                  </a:txBody>
                  <a:tcPr marL="45720" marR="45720" anchor="b">
                    <a:lnR w="28575" cap="flat" cmpd="sng" algn="ctr">
                      <a:solidFill>
                        <a:schemeClr val="bg1"/>
                      </a:solidFill>
                      <a:prstDash val="solid"/>
                      <a:round/>
                      <a:headEnd type="none" w="med" len="med"/>
                      <a:tailEnd type="none" w="med" len="med"/>
                    </a:lnR>
                  </a:tcPr>
                </a:tc>
                <a:tc>
                  <a:txBody>
                    <a:bodyPr/>
                    <a:lstStyle/>
                    <a:p>
                      <a:pPr algn="ctr" fontAlgn="b"/>
                      <a:r>
                        <a:rPr lang="en-US" sz="2000" b="0" i="0" u="none" strike="noStrike" dirty="0">
                          <a:solidFill>
                            <a:srgbClr val="000000"/>
                          </a:solidFill>
                          <a:effectLst/>
                          <a:latin typeface="Calibri" panose="020F0502020204030204" pitchFamily="34" charset="0"/>
                        </a:rPr>
                        <a:t>-32</a:t>
                      </a:r>
                    </a:p>
                  </a:txBody>
                  <a:tcPr marL="45720" marR="45720" anchor="b">
                    <a:lnL w="28575" cap="flat" cmpd="sng" algn="ctr">
                      <a:solidFill>
                        <a:schemeClr val="bg1"/>
                      </a:solidFill>
                      <a:prstDash val="solid"/>
                      <a:round/>
                      <a:headEnd type="none" w="med" len="med"/>
                      <a:tailEnd type="none" w="med" len="med"/>
                    </a:lnL>
                  </a:tcPr>
                </a:tc>
                <a:tc>
                  <a:txBody>
                    <a:bodyPr/>
                    <a:lstStyle/>
                    <a:p>
                      <a:pPr algn="ctr" fontAlgn="b"/>
                      <a:r>
                        <a:rPr lang="en-US" sz="2000" b="0" i="0" u="none" strike="noStrike" dirty="0">
                          <a:solidFill>
                            <a:schemeClr val="tx1"/>
                          </a:solidFill>
                          <a:effectLst/>
                          <a:latin typeface="Calibri" panose="020F0502020204030204" pitchFamily="34" charset="0"/>
                        </a:rPr>
                        <a:t>90</a:t>
                      </a:r>
                    </a:p>
                  </a:txBody>
                  <a:tcPr marL="45720" marR="45720" anchor="b"/>
                </a:tc>
                <a:tc>
                  <a:txBody>
                    <a:bodyPr/>
                    <a:lstStyle/>
                    <a:p>
                      <a:pPr algn="r" fontAlgn="b"/>
                      <a:r>
                        <a:rPr lang="en-US" sz="2000" b="0" i="0" u="none" strike="noStrike" dirty="0">
                          <a:solidFill>
                            <a:srgbClr val="000000"/>
                          </a:solidFill>
                          <a:effectLst/>
                          <a:latin typeface="Calibri" panose="020F0502020204030204" pitchFamily="34" charset="0"/>
                        </a:rPr>
                        <a:t>3,335,212</a:t>
                      </a:r>
                    </a:p>
                  </a:txBody>
                  <a:tcPr marL="45720" marR="45720" anchor="b"/>
                </a:tc>
                <a:extLst>
                  <a:ext uri="{0D108BD9-81ED-4DB2-BD59-A6C34878D82A}">
                    <a16:rowId xmlns:a16="http://schemas.microsoft.com/office/drawing/2014/main" val="10004"/>
                  </a:ext>
                </a:extLst>
              </a:tr>
              <a:tr h="256032">
                <a:tc>
                  <a:txBody>
                    <a:bodyPr/>
                    <a:lstStyle/>
                    <a:p>
                      <a:pPr algn="l" fontAlgn="b"/>
                      <a:r>
                        <a:rPr lang="en-US" sz="2000" b="0" i="0" u="none" strike="noStrike" dirty="0">
                          <a:solidFill>
                            <a:srgbClr val="000000"/>
                          </a:solidFill>
                          <a:effectLst/>
                          <a:latin typeface="Calibri" panose="020F0502020204030204" pitchFamily="34" charset="0"/>
                        </a:rPr>
                        <a:t>All</a:t>
                      </a:r>
                    </a:p>
                  </a:txBody>
                  <a:tcPr marL="45720" marR="45720" anchor="b">
                    <a:lnR w="28575" cap="flat" cmpd="sng" algn="ctr">
                      <a:solidFill>
                        <a:schemeClr val="bg1"/>
                      </a:solidFill>
                      <a:prstDash val="solid"/>
                      <a:round/>
                      <a:headEnd type="none" w="med" len="med"/>
                      <a:tailEnd type="none" w="med" len="med"/>
                    </a:lnR>
                    <a:solidFill>
                      <a:schemeClr val="bg2">
                        <a:lumMod val="60000"/>
                        <a:lumOff val="40000"/>
                      </a:schemeClr>
                    </a:solidFill>
                  </a:tcPr>
                </a:tc>
                <a:tc>
                  <a:txBody>
                    <a:bodyPr/>
                    <a:lstStyle/>
                    <a:p>
                      <a:pPr algn="ctr" fontAlgn="b"/>
                      <a:r>
                        <a:rPr lang="en-US" sz="2000" b="0" i="0" u="none" strike="noStrike" dirty="0">
                          <a:solidFill>
                            <a:srgbClr val="000000"/>
                          </a:solidFill>
                          <a:effectLst/>
                          <a:latin typeface="Calibri" panose="020F0502020204030204" pitchFamily="34" charset="0"/>
                        </a:rPr>
                        <a:t>9</a:t>
                      </a:r>
                    </a:p>
                  </a:txBody>
                  <a:tcPr marL="45720" marR="45720" anchor="b">
                    <a:lnL w="28575" cap="flat" cmpd="sng" algn="ctr">
                      <a:solidFill>
                        <a:schemeClr val="bg1"/>
                      </a:solidFill>
                      <a:prstDash val="solid"/>
                      <a:round/>
                      <a:headEnd type="none" w="med" len="med"/>
                      <a:tailEnd type="none" w="med" len="med"/>
                    </a:lnL>
                    <a:solidFill>
                      <a:schemeClr val="bg2">
                        <a:lumMod val="60000"/>
                        <a:lumOff val="40000"/>
                      </a:schemeClr>
                    </a:solidFill>
                  </a:tcPr>
                </a:tc>
                <a:tc>
                  <a:txBody>
                    <a:bodyPr/>
                    <a:lstStyle/>
                    <a:p>
                      <a:pPr algn="ctr" fontAlgn="b"/>
                      <a:r>
                        <a:rPr lang="en-US" sz="2000" b="0" i="0" u="none" strike="noStrike" dirty="0">
                          <a:solidFill>
                            <a:srgbClr val="000000"/>
                          </a:solidFill>
                          <a:effectLst/>
                          <a:latin typeface="Calibri" panose="020F0502020204030204" pitchFamily="34" charset="0"/>
                        </a:rPr>
                        <a:t>99</a:t>
                      </a:r>
                    </a:p>
                  </a:txBody>
                  <a:tcPr marL="45720" marR="45720" anchor="b">
                    <a:solidFill>
                      <a:schemeClr val="bg2">
                        <a:lumMod val="60000"/>
                        <a:lumOff val="40000"/>
                      </a:schemeClr>
                    </a:solidFill>
                  </a:tcPr>
                </a:tc>
                <a:tc>
                  <a:txBody>
                    <a:bodyPr/>
                    <a:lstStyle/>
                    <a:p>
                      <a:pPr algn="r" fontAlgn="b"/>
                      <a:r>
                        <a:rPr lang="en-US" sz="2000" b="0" i="0" u="none" strike="noStrike" dirty="0">
                          <a:solidFill>
                            <a:srgbClr val="000000"/>
                          </a:solidFill>
                          <a:effectLst/>
                          <a:latin typeface="Calibri" panose="020F0502020204030204" pitchFamily="34" charset="0"/>
                        </a:rPr>
                        <a:t>41,453,058</a:t>
                      </a:r>
                    </a:p>
                  </a:txBody>
                  <a:tcPr marL="45720" marR="45720" anchor="b">
                    <a:lnR w="28575" cap="flat" cmpd="sng" algn="ctr">
                      <a:solidFill>
                        <a:schemeClr val="bg1"/>
                      </a:solidFill>
                      <a:prstDash val="solid"/>
                      <a:round/>
                      <a:headEnd type="none" w="med" len="med"/>
                      <a:tailEnd type="none" w="med" len="med"/>
                    </a:lnR>
                    <a:solidFill>
                      <a:schemeClr val="bg2">
                        <a:lumMod val="60000"/>
                        <a:lumOff val="40000"/>
                      </a:schemeClr>
                    </a:solidFill>
                  </a:tcPr>
                </a:tc>
                <a:tc>
                  <a:txBody>
                    <a:bodyPr/>
                    <a:lstStyle/>
                    <a:p>
                      <a:pPr algn="ctr" fontAlgn="b"/>
                      <a:r>
                        <a:rPr lang="en-US" sz="2000" b="0" i="0" u="none" strike="noStrike" dirty="0">
                          <a:solidFill>
                            <a:srgbClr val="000000"/>
                          </a:solidFill>
                          <a:effectLst/>
                          <a:latin typeface="Calibri" panose="020F0502020204030204" pitchFamily="34" charset="0"/>
                        </a:rPr>
                        <a:t>6</a:t>
                      </a:r>
                    </a:p>
                  </a:txBody>
                  <a:tcPr marL="45720" marR="45720" anchor="b">
                    <a:lnL w="28575" cap="flat" cmpd="sng" algn="ctr">
                      <a:solidFill>
                        <a:schemeClr val="bg1"/>
                      </a:solidFill>
                      <a:prstDash val="solid"/>
                      <a:round/>
                      <a:headEnd type="none" w="med" len="med"/>
                      <a:tailEnd type="none" w="med" len="med"/>
                    </a:lnL>
                    <a:solidFill>
                      <a:schemeClr val="bg2">
                        <a:lumMod val="60000"/>
                        <a:lumOff val="40000"/>
                      </a:schemeClr>
                    </a:solidFill>
                  </a:tcPr>
                </a:tc>
                <a:tc>
                  <a:txBody>
                    <a:bodyPr/>
                    <a:lstStyle/>
                    <a:p>
                      <a:pPr algn="ctr" fontAlgn="b"/>
                      <a:r>
                        <a:rPr lang="en-US" sz="2000" b="0" i="0" u="none" strike="noStrike" dirty="0">
                          <a:solidFill>
                            <a:srgbClr val="000000"/>
                          </a:solidFill>
                          <a:effectLst/>
                          <a:latin typeface="Calibri" panose="020F0502020204030204" pitchFamily="34" charset="0"/>
                        </a:rPr>
                        <a:t>73</a:t>
                      </a:r>
                    </a:p>
                  </a:txBody>
                  <a:tcPr marL="45720" marR="45720" anchor="b">
                    <a:solidFill>
                      <a:schemeClr val="bg2">
                        <a:lumMod val="60000"/>
                        <a:lumOff val="40000"/>
                      </a:schemeClr>
                    </a:solidFill>
                  </a:tcPr>
                </a:tc>
                <a:tc>
                  <a:txBody>
                    <a:bodyPr/>
                    <a:lstStyle/>
                    <a:p>
                      <a:pPr algn="r" fontAlgn="b"/>
                      <a:r>
                        <a:rPr lang="en-US" sz="2000" b="0" i="0" u="none" strike="noStrike" dirty="0">
                          <a:solidFill>
                            <a:srgbClr val="000000"/>
                          </a:solidFill>
                          <a:effectLst/>
                          <a:latin typeface="Calibri" panose="020F0502020204030204" pitchFamily="34" charset="0"/>
                        </a:rPr>
                        <a:t>41,620,224</a:t>
                      </a:r>
                    </a:p>
                  </a:txBody>
                  <a:tcPr marL="45720" marR="45720" anchor="b">
                    <a:solidFill>
                      <a:schemeClr val="bg2">
                        <a:lumMod val="60000"/>
                        <a:lumOff val="40000"/>
                      </a:schemeClr>
                    </a:solidFill>
                  </a:tcPr>
                </a:tc>
                <a:extLst>
                  <a:ext uri="{0D108BD9-81ED-4DB2-BD59-A6C34878D82A}">
                    <a16:rowId xmlns:a16="http://schemas.microsoft.com/office/drawing/2014/main" val="10005"/>
                  </a:ext>
                </a:extLst>
              </a:tr>
            </a:tbl>
          </a:graphicData>
        </a:graphic>
      </p:graphicFrame>
      <p:sp>
        <p:nvSpPr>
          <p:cNvPr id="4" name="TextBox 3">
            <a:extLst>
              <a:ext uri="{FF2B5EF4-FFF2-40B4-BE49-F238E27FC236}">
                <a16:creationId xmlns:a16="http://schemas.microsoft.com/office/drawing/2014/main" id="{4D2C8456-7A0C-4AFB-978F-57C5B2565EAB}"/>
              </a:ext>
            </a:extLst>
          </p:cNvPr>
          <p:cNvSpPr txBox="1"/>
          <p:nvPr/>
        </p:nvSpPr>
        <p:spPr>
          <a:xfrm>
            <a:off x="590974" y="6249143"/>
            <a:ext cx="8046718" cy="523220"/>
          </a:xfrm>
          <a:prstGeom prst="rect">
            <a:avLst/>
          </a:prstGeom>
          <a:noFill/>
        </p:spPr>
        <p:txBody>
          <a:bodyPr wrap="square" rtlCol="0">
            <a:spAutoFit/>
          </a:bodyPr>
          <a:lstStyle/>
          <a:p>
            <a:r>
              <a:rPr lang="en-US" dirty="0">
                <a:solidFill>
                  <a:schemeClr val="bg1"/>
                </a:solidFill>
              </a:rPr>
              <a:t>* Low range RSR overestimation with empirical NTB is partly because of </a:t>
            </a:r>
            <a:r>
              <a:rPr lang="en-US" dirty="0" smtClean="0">
                <a:solidFill>
                  <a:schemeClr val="bg1"/>
                </a:solidFill>
              </a:rPr>
              <a:t>incorrect ABI snow mask (GFS did not indicate snow.) </a:t>
            </a:r>
            <a:r>
              <a:rPr lang="en-US" dirty="0">
                <a:solidFill>
                  <a:schemeClr val="bg1"/>
                </a:solidFill>
              </a:rPr>
              <a:t>Units: W m</a:t>
            </a:r>
            <a:r>
              <a:rPr lang="en-US" baseline="30000" dirty="0">
                <a:solidFill>
                  <a:schemeClr val="bg1"/>
                </a:solidFill>
              </a:rPr>
              <a:t>-2</a:t>
            </a:r>
            <a:r>
              <a:rPr lang="en-US" dirty="0">
                <a:solidFill>
                  <a:schemeClr val="bg1"/>
                </a:solidFill>
              </a:rPr>
              <a:t>.</a:t>
            </a:r>
          </a:p>
        </p:txBody>
      </p:sp>
      <p:sp>
        <p:nvSpPr>
          <p:cNvPr id="7" name="TextBox 6">
            <a:extLst>
              <a:ext uri="{FF2B5EF4-FFF2-40B4-BE49-F238E27FC236}">
                <a16:creationId xmlns:a16="http://schemas.microsoft.com/office/drawing/2014/main" id="{8E8C377B-8601-4EA1-9B9F-327937B5BD89}"/>
              </a:ext>
            </a:extLst>
          </p:cNvPr>
          <p:cNvSpPr txBox="1"/>
          <p:nvPr/>
        </p:nvSpPr>
        <p:spPr>
          <a:xfrm>
            <a:off x="632538" y="3732415"/>
            <a:ext cx="8141972" cy="307777"/>
          </a:xfrm>
          <a:prstGeom prst="rect">
            <a:avLst/>
          </a:prstGeom>
          <a:noFill/>
        </p:spPr>
        <p:txBody>
          <a:bodyPr wrap="none" rtlCol="0">
            <a:spAutoFit/>
          </a:bodyPr>
          <a:lstStyle/>
          <a:p>
            <a:r>
              <a:rPr lang="en-US" dirty="0">
                <a:solidFill>
                  <a:schemeClr val="bg1"/>
                </a:solidFill>
              </a:rPr>
              <a:t>Accuracy (A) and precision (P) of G16 RSR derived with current and empirical NTB vs. CERES RSR</a:t>
            </a:r>
          </a:p>
        </p:txBody>
      </p:sp>
    </p:spTree>
    <p:extLst>
      <p:ext uri="{BB962C8B-B14F-4D97-AF65-F5344CB8AC3E}">
        <p14:creationId xmlns:p14="http://schemas.microsoft.com/office/powerpoint/2010/main" val="176663319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Upstream Algorithm Issue Confirmed After Beta PS-PVR </a:t>
            </a:r>
            <a:r>
              <a:rPr lang="en-US" dirty="0"/>
              <a:t/>
            </a:r>
            <a:br>
              <a:rPr lang="en-US" dirty="0"/>
            </a:br>
            <a:r>
              <a:rPr lang="en-US" kern="1200" dirty="0">
                <a:solidFill>
                  <a:prstClr val="white"/>
                </a:solidFill>
              </a:rPr>
              <a:t>Impact of 7% ABI Band 2 Bias</a:t>
            </a:r>
            <a:endParaRPr lang="en-US" dirty="0"/>
          </a:p>
        </p:txBody>
      </p:sp>
      <p:sp>
        <p:nvSpPr>
          <p:cNvPr id="3" name="Text Placeholder 2"/>
          <p:cNvSpPr>
            <a:spLocks noGrp="1"/>
          </p:cNvSpPr>
          <p:nvPr>
            <p:ph type="body" idx="1"/>
          </p:nvPr>
        </p:nvSpPr>
        <p:spPr/>
        <p:txBody>
          <a:bodyPr/>
          <a:lstStyle/>
          <a:p>
            <a:pPr marL="0" indent="0">
              <a:spcBef>
                <a:spcPts val="480"/>
              </a:spcBef>
            </a:pPr>
            <a:r>
              <a:rPr lang="en-US" dirty="0"/>
              <a:t>GOES-16 Shortwave Radiation Budget L2 Product Provisional PS-PVR</a:t>
            </a:r>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solidFill>
                  <a:prstClr val="white"/>
                </a:solidFill>
              </a:rPr>
              <a:pPr/>
              <a:t>67</a:t>
            </a:fld>
            <a:endParaRPr lang="en-US" altLang="en-US" dirty="0">
              <a:solidFill>
                <a:prstClr val="white"/>
              </a:solidFill>
            </a:endParaRPr>
          </a:p>
        </p:txBody>
      </p:sp>
      <p:pic>
        <p:nvPicPr>
          <p:cNvPr id="6" name="Picture 5">
            <a:extLst>
              <a:ext uri="{FF2B5EF4-FFF2-40B4-BE49-F238E27FC236}">
                <a16:creationId xmlns:a16="http://schemas.microsoft.com/office/drawing/2014/main" id="{0705BA14-E803-4662-AEED-02E4DCAB41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0652" y="1100180"/>
            <a:ext cx="3660007" cy="1645920"/>
          </a:xfrm>
          <a:prstGeom prst="rect">
            <a:avLst/>
          </a:prstGeom>
        </p:spPr>
      </p:pic>
    </p:spTree>
    <p:extLst>
      <p:ext uri="{BB962C8B-B14F-4D97-AF65-F5344CB8AC3E}">
        <p14:creationId xmlns:p14="http://schemas.microsoft.com/office/powerpoint/2010/main" val="65078052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prstGeom prst="rect">
            <a:avLst/>
          </a:prstGeom>
        </p:spPr>
        <p:txBody>
          <a:bodyPr lIns="91425" tIns="91425" rIns="91425" bIns="91425" anchor="ctr" anchorCtr="0">
            <a:noAutofit/>
          </a:bodyPr>
          <a:lstStyle/>
          <a:p>
            <a:pPr lvl="0"/>
            <a:r>
              <a:rPr lang="en-US" sz="3400" dirty="0"/>
              <a:t>Methodology</a:t>
            </a:r>
          </a:p>
        </p:txBody>
      </p:sp>
      <p:sp>
        <p:nvSpPr>
          <p:cNvPr id="133" name="Shape 133"/>
          <p:cNvSpPr txBox="1">
            <a:spLocks noGrp="1"/>
          </p:cNvSpPr>
          <p:nvPr>
            <p:ph type="body" idx="1"/>
          </p:nvPr>
        </p:nvSpPr>
        <p:spPr>
          <a:prstGeom prst="rect">
            <a:avLst/>
          </a:prstGeom>
        </p:spPr>
        <p:txBody>
          <a:bodyPr lIns="91425" tIns="91425" rIns="91425" bIns="91425" anchor="t" anchorCtr="0">
            <a:normAutofit fontScale="92500" lnSpcReduction="10000"/>
          </a:bodyPr>
          <a:lstStyle/>
          <a:p>
            <a:pPr indent="-223838"/>
            <a:r>
              <a:rPr lang="en-US" sz="2800" dirty="0"/>
              <a:t>“Current Reflectance”: current Band 2 L1b reflectance (assumed to be biased high by 7%).</a:t>
            </a:r>
          </a:p>
          <a:p>
            <a:pPr indent="-223838"/>
            <a:r>
              <a:rPr lang="en-US" sz="2800" dirty="0"/>
              <a:t>“Reduced Reflectance”: Reduced Band 2 L1b reflectance by 7%.</a:t>
            </a:r>
          </a:p>
          <a:p>
            <a:pPr marL="457200" indent="-228600">
              <a:spcBef>
                <a:spcPts val="0"/>
              </a:spcBef>
            </a:pPr>
            <a:r>
              <a:rPr lang="en-US" sz="2800" dirty="0"/>
              <a:t>Retrieved DSR from current and reduced Band 2 L1b reflectances</a:t>
            </a:r>
          </a:p>
          <a:p>
            <a:pPr lvl="1" indent="-228600">
              <a:spcBef>
                <a:spcPts val="0"/>
              </a:spcBef>
            </a:pPr>
            <a:r>
              <a:rPr lang="en-US" sz="2400" dirty="0"/>
              <a:t>offline SRB algorithm was run every 30 minutes with GOES-16 ABI FD data at ABI fixed grid (2 km),</a:t>
            </a:r>
          </a:p>
          <a:p>
            <a:pPr lvl="1" indent="-228600">
              <a:spcBef>
                <a:spcPts val="0"/>
              </a:spcBef>
            </a:pPr>
            <a:r>
              <a:rPr lang="en-US" sz="2400" dirty="0"/>
              <a:t>Inputs, other than Band </a:t>
            </a:r>
            <a:r>
              <a:rPr lang="en-US" sz="2400" dirty="0" smtClean="0"/>
              <a:t>2 L1b </a:t>
            </a:r>
            <a:r>
              <a:rPr lang="en-US" sz="2400" dirty="0"/>
              <a:t>reflectance, were identical.</a:t>
            </a:r>
          </a:p>
          <a:p>
            <a:pPr indent="-228600">
              <a:spcBef>
                <a:spcPts val="0"/>
              </a:spcBef>
            </a:pPr>
            <a:r>
              <a:rPr lang="en-US" sz="2800" dirty="0"/>
              <a:t>Time period: Apr 1 – 30, 2018</a:t>
            </a:r>
          </a:p>
          <a:p>
            <a:pPr marL="857250" lvl="1" indent="-228600">
              <a:spcBef>
                <a:spcPts val="0"/>
              </a:spcBef>
            </a:pPr>
            <a:r>
              <a:rPr lang="en-US" sz="2400" dirty="0"/>
              <a:t>Apr 1 – 29 was used for generating time series of clear sky TOA albedo,</a:t>
            </a:r>
          </a:p>
          <a:p>
            <a:pPr marL="857250" lvl="1" indent="-228600">
              <a:spcBef>
                <a:spcPts val="0"/>
              </a:spcBef>
            </a:pPr>
            <a:r>
              <a:rPr lang="en-US" sz="2400" dirty="0"/>
              <a:t>RSR and DSR for Apr 30 were compared with reference data.</a:t>
            </a:r>
          </a:p>
          <a:p>
            <a:pPr marL="0" lvl="0" indent="0" rtl="0">
              <a:spcBef>
                <a:spcPts val="0"/>
              </a:spcBef>
              <a:buNone/>
            </a:pPr>
            <a:endParaRPr dirty="0"/>
          </a:p>
        </p:txBody>
      </p:sp>
      <p:sp>
        <p:nvSpPr>
          <p:cNvPr id="5" name="Slide Number Placeholder 4"/>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68</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85844769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Impact of Band 2 bias on SRB</a:t>
            </a:r>
            <a:r>
              <a:rPr lang="en-US" sz="3400" dirty="0"/>
              <a:t>: </a:t>
            </a:r>
            <a:br>
              <a:rPr lang="en-US" sz="3400" dirty="0"/>
            </a:br>
            <a:r>
              <a:rPr lang="en-US" sz="2500" dirty="0"/>
              <a:t>SRB from “</a:t>
            </a:r>
            <a:r>
              <a:rPr lang="en-US" sz="2500" dirty="0">
                <a:solidFill>
                  <a:srgbClr val="FFFF00"/>
                </a:solidFill>
              </a:rPr>
              <a:t>current</a:t>
            </a:r>
            <a:r>
              <a:rPr lang="en-US" sz="2500" dirty="0"/>
              <a:t>” Band 2 reflectance</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69</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0160"/>
            <a:ext cx="4572000" cy="4572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280160"/>
            <a:ext cx="4572000" cy="4572000"/>
          </a:xfrm>
          <a:prstGeom prst="rect">
            <a:avLst/>
          </a:prstGeom>
        </p:spPr>
      </p:pic>
      <p:sp>
        <p:nvSpPr>
          <p:cNvPr id="7" name="Text Placeholder 2">
            <a:extLst>
              <a:ext uri="{FF2B5EF4-FFF2-40B4-BE49-F238E27FC236}">
                <a16:creationId xmlns:a16="http://schemas.microsoft.com/office/drawing/2014/main" id="{7A67C490-87BC-479F-A462-855995A7B1E0}"/>
              </a:ext>
            </a:extLst>
          </p:cNvPr>
          <p:cNvSpPr>
            <a:spLocks noGrp="1"/>
          </p:cNvSpPr>
          <p:nvPr>
            <p:ph type="body" idx="1"/>
          </p:nvPr>
        </p:nvSpPr>
        <p:spPr>
          <a:xfrm>
            <a:off x="457200" y="5852160"/>
            <a:ext cx="8229600" cy="365760"/>
          </a:xfrm>
        </p:spPr>
        <p:txBody>
          <a:bodyPr/>
          <a:lstStyle/>
          <a:p>
            <a:pPr>
              <a:spcBef>
                <a:spcPts val="0"/>
              </a:spcBef>
            </a:pPr>
            <a:r>
              <a:rPr lang="en-US" sz="2000" dirty="0"/>
              <a:t>RSR and DSR for April 30, 2018 from current reflectance.</a:t>
            </a:r>
          </a:p>
        </p:txBody>
      </p:sp>
    </p:spTree>
    <p:extLst>
      <p:ext uri="{BB962C8B-B14F-4D97-AF65-F5344CB8AC3E}">
        <p14:creationId xmlns:p14="http://schemas.microsoft.com/office/powerpoint/2010/main" val="21622098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Clear-Sky Composite TOA </a:t>
            </a:r>
            <a:r>
              <a:rPr lang="en-US" dirty="0"/>
              <a:t>Albedo</a:t>
            </a:r>
          </a:p>
        </p:txBody>
      </p:sp>
      <p:sp>
        <p:nvSpPr>
          <p:cNvPr id="3" name="Text Placeholder 2"/>
          <p:cNvSpPr>
            <a:spLocks noGrp="1"/>
          </p:cNvSpPr>
          <p:nvPr>
            <p:ph type="body" idx="1"/>
          </p:nvPr>
        </p:nvSpPr>
        <p:spPr>
          <a:xfrm>
            <a:off x="457200" y="1280160"/>
            <a:ext cx="8229600" cy="4921135"/>
          </a:xfrm>
        </p:spPr>
        <p:txBody>
          <a:bodyPr/>
          <a:lstStyle/>
          <a:p>
            <a:pPr>
              <a:spcBef>
                <a:spcPts val="0"/>
              </a:spcBef>
            </a:pPr>
            <a:r>
              <a:rPr lang="en-US" sz="2400" dirty="0"/>
              <a:t>In </a:t>
            </a:r>
            <a:r>
              <a:rPr lang="en-US" sz="2400" u="sng" dirty="0"/>
              <a:t>Indirect Path</a:t>
            </a:r>
            <a:r>
              <a:rPr lang="en-US" sz="2400" dirty="0"/>
              <a:t> surface albedo is determined from a </a:t>
            </a:r>
            <a:r>
              <a:rPr lang="en-US" sz="2400" i="1" dirty="0"/>
              <a:t>clear-sky composite TOA albedo </a:t>
            </a:r>
            <a:r>
              <a:rPr lang="en-US" sz="2400" dirty="0"/>
              <a:t>calculated as the median of clear-sky TOA  broadband albedos over 28 days.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a:t>
            </a:fld>
            <a:endParaRPr lang="en-US"/>
          </a:p>
        </p:txBody>
      </p:sp>
      <p:pic>
        <p:nvPicPr>
          <p:cNvPr id="7" name="Picture 6" descr="A screenshot of a cell phone&#10;&#10;Description generated with very high confidence">
            <a:extLst>
              <a:ext uri="{FF2B5EF4-FFF2-40B4-BE49-F238E27FC236}">
                <a16:creationId xmlns:a16="http://schemas.microsoft.com/office/drawing/2014/main" id="{19386968-217E-4BEC-BA24-28119C3E8272}"/>
              </a:ext>
            </a:extLst>
          </p:cNvPr>
          <p:cNvPicPr>
            <a:picLocks noChangeAspect="1"/>
          </p:cNvPicPr>
          <p:nvPr/>
        </p:nvPicPr>
        <p:blipFill>
          <a:blip r:embed="rId2"/>
          <a:stretch>
            <a:fillRect/>
          </a:stretch>
        </p:blipFill>
        <p:spPr>
          <a:xfrm>
            <a:off x="199667" y="2808257"/>
            <a:ext cx="4540140" cy="3474720"/>
          </a:xfrm>
          <a:prstGeom prst="rect">
            <a:avLst/>
          </a:prstGeom>
        </p:spPr>
      </p:pic>
      <p:pic>
        <p:nvPicPr>
          <p:cNvPr id="5" name="Picture 4">
            <a:extLst>
              <a:ext uri="{FF2B5EF4-FFF2-40B4-BE49-F238E27FC236}">
                <a16:creationId xmlns:a16="http://schemas.microsoft.com/office/drawing/2014/main" id="{08ABBF40-422C-4018-82E8-494F867B610D}"/>
              </a:ext>
            </a:extLst>
          </p:cNvPr>
          <p:cNvPicPr>
            <a:picLocks noChangeAspect="1"/>
          </p:cNvPicPr>
          <p:nvPr/>
        </p:nvPicPr>
        <p:blipFill>
          <a:blip r:embed="rId3"/>
          <a:stretch>
            <a:fillRect/>
          </a:stretch>
        </p:blipFill>
        <p:spPr>
          <a:xfrm>
            <a:off x="4406153" y="2808257"/>
            <a:ext cx="4560629" cy="3493008"/>
          </a:xfrm>
          <a:prstGeom prst="rect">
            <a:avLst/>
          </a:prstGeom>
        </p:spPr>
      </p:pic>
    </p:spTree>
    <p:extLst>
      <p:ext uri="{BB962C8B-B14F-4D97-AF65-F5344CB8AC3E}">
        <p14:creationId xmlns:p14="http://schemas.microsoft.com/office/powerpoint/2010/main" val="251216510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solidFill>
                  <a:srgbClr val="FFFFFF"/>
                </a:solidFill>
              </a:rPr>
              <a:t>Impact of Band 2 bias on SRB</a:t>
            </a:r>
            <a:r>
              <a:rPr lang="en-US" sz="3400" dirty="0">
                <a:solidFill>
                  <a:srgbClr val="FFFFFF"/>
                </a:solidFill>
              </a:rPr>
              <a:t>: </a:t>
            </a:r>
            <a:br>
              <a:rPr lang="en-US" sz="3400" dirty="0">
                <a:solidFill>
                  <a:srgbClr val="FFFFFF"/>
                </a:solidFill>
              </a:rPr>
            </a:br>
            <a:r>
              <a:rPr lang="en-US" sz="2500" dirty="0">
                <a:solidFill>
                  <a:srgbClr val="FFFFFF"/>
                </a:solidFill>
              </a:rPr>
              <a:t>SRB from “</a:t>
            </a:r>
            <a:r>
              <a:rPr lang="en-US" sz="2500" dirty="0">
                <a:solidFill>
                  <a:srgbClr val="FFFF00"/>
                </a:solidFill>
              </a:rPr>
              <a:t>reduced</a:t>
            </a:r>
            <a:r>
              <a:rPr lang="en-US" sz="2500" dirty="0">
                <a:solidFill>
                  <a:srgbClr val="FFFFFF"/>
                </a:solidFill>
              </a:rPr>
              <a:t>” Band 2 reflectance</a:t>
            </a:r>
            <a:endParaRPr lang="en-US" sz="2500" dirty="0"/>
          </a:p>
        </p:txBody>
      </p:sp>
      <p:sp>
        <p:nvSpPr>
          <p:cNvPr id="3" name="Text Placeholder 2"/>
          <p:cNvSpPr>
            <a:spLocks noGrp="1"/>
          </p:cNvSpPr>
          <p:nvPr>
            <p:ph type="body" idx="1"/>
          </p:nvPr>
        </p:nvSpPr>
        <p:spPr>
          <a:xfrm>
            <a:off x="457200" y="5852160"/>
            <a:ext cx="8229600" cy="365760"/>
          </a:xfrm>
        </p:spPr>
        <p:txBody>
          <a:bodyPr/>
          <a:lstStyle/>
          <a:p>
            <a:pPr>
              <a:spcBef>
                <a:spcPts val="0"/>
              </a:spcBef>
            </a:pPr>
            <a:r>
              <a:rPr lang="en-US" sz="2000" dirty="0"/>
              <a:t>RSR and DSR for April 30, 2018 from reduced reflectance.</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70</a:t>
            </a:fld>
            <a:endParaRPr lang="en-US"/>
          </a:p>
        </p:txBody>
      </p:sp>
      <p:pic>
        <p:nvPicPr>
          <p:cNvPr id="7"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0160"/>
            <a:ext cx="4572000" cy="4572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280160"/>
            <a:ext cx="4572000" cy="4572000"/>
          </a:xfrm>
          <a:prstGeom prst="rect">
            <a:avLst/>
          </a:prstGeom>
        </p:spPr>
      </p:pic>
    </p:spTree>
    <p:extLst>
      <p:ext uri="{BB962C8B-B14F-4D97-AF65-F5344CB8AC3E}">
        <p14:creationId xmlns:p14="http://schemas.microsoft.com/office/powerpoint/2010/main" val="333036038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solidFill>
                  <a:srgbClr val="FFFFFF"/>
                </a:solidFill>
              </a:rPr>
              <a:t>Impact of Band 2 bias on SRB</a:t>
            </a:r>
            <a:r>
              <a:rPr lang="en-US" sz="3400" dirty="0">
                <a:solidFill>
                  <a:srgbClr val="FFFFFF"/>
                </a:solidFill>
              </a:rPr>
              <a:t>:</a:t>
            </a:r>
            <a:br>
              <a:rPr lang="en-US" sz="3400" dirty="0">
                <a:solidFill>
                  <a:srgbClr val="FFFFFF"/>
                </a:solidFill>
              </a:rPr>
            </a:br>
            <a:r>
              <a:rPr lang="en-US" sz="3400" dirty="0">
                <a:solidFill>
                  <a:srgbClr val="FFFFFF"/>
                </a:solidFill>
              </a:rPr>
              <a:t>Reduced-Current SRB Difference</a:t>
            </a:r>
            <a:endParaRPr lang="en-US" sz="25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71</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280160"/>
            <a:ext cx="4572000" cy="4572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0160"/>
            <a:ext cx="4572000" cy="4572000"/>
          </a:xfrm>
          <a:prstGeom prst="rect">
            <a:avLst/>
          </a:prstGeom>
        </p:spPr>
      </p:pic>
      <p:sp>
        <p:nvSpPr>
          <p:cNvPr id="7" name="Text Placeholder 2">
            <a:extLst>
              <a:ext uri="{FF2B5EF4-FFF2-40B4-BE49-F238E27FC236}">
                <a16:creationId xmlns:a16="http://schemas.microsoft.com/office/drawing/2014/main" id="{DA29FA72-CAAF-4DAB-8CDF-D5EB48E8141D}"/>
              </a:ext>
            </a:extLst>
          </p:cNvPr>
          <p:cNvSpPr>
            <a:spLocks noGrp="1"/>
          </p:cNvSpPr>
          <p:nvPr>
            <p:ph type="body" idx="1"/>
          </p:nvPr>
        </p:nvSpPr>
        <p:spPr>
          <a:xfrm>
            <a:off x="457200" y="5852160"/>
            <a:ext cx="8229600" cy="365760"/>
          </a:xfrm>
        </p:spPr>
        <p:txBody>
          <a:bodyPr/>
          <a:lstStyle/>
          <a:p>
            <a:pPr>
              <a:spcBef>
                <a:spcPts val="0"/>
              </a:spcBef>
            </a:pPr>
            <a:r>
              <a:rPr lang="en-US" sz="2000" dirty="0"/>
              <a:t>Largest changes are over cloudy regions as expected.</a:t>
            </a:r>
          </a:p>
        </p:txBody>
      </p:sp>
    </p:spTree>
    <p:extLst>
      <p:ext uri="{BB962C8B-B14F-4D97-AF65-F5344CB8AC3E}">
        <p14:creationId xmlns:p14="http://schemas.microsoft.com/office/powerpoint/2010/main" val="203335614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solidFill>
                  <a:srgbClr val="FFFFFF"/>
                </a:solidFill>
              </a:rPr>
              <a:t>Impact of Band 2 bias on SRB</a:t>
            </a:r>
            <a:r>
              <a:rPr lang="en-US" sz="3400" dirty="0">
                <a:solidFill>
                  <a:srgbClr val="FFFFFF"/>
                </a:solidFill>
              </a:rPr>
              <a:t>:</a:t>
            </a:r>
            <a:br>
              <a:rPr lang="en-US" sz="3400" dirty="0">
                <a:solidFill>
                  <a:srgbClr val="FFFFFF"/>
                </a:solidFill>
              </a:rPr>
            </a:br>
            <a:r>
              <a:rPr lang="en-US" sz="3400" dirty="0">
                <a:solidFill>
                  <a:srgbClr val="FFFFFF"/>
                </a:solidFill>
              </a:rPr>
              <a:t>Scatter plot for FD</a:t>
            </a:r>
            <a:endParaRPr lang="en-US" sz="3400" dirty="0"/>
          </a:p>
        </p:txBody>
      </p:sp>
      <p:sp>
        <p:nvSpPr>
          <p:cNvPr id="7" name="Text Placeholder 6">
            <a:extLst>
              <a:ext uri="{FF2B5EF4-FFF2-40B4-BE49-F238E27FC236}">
                <a16:creationId xmlns:a16="http://schemas.microsoft.com/office/drawing/2014/main" id="{1DC5EED6-56B2-4B5B-91F4-232216BF2787}"/>
              </a:ext>
            </a:extLst>
          </p:cNvPr>
          <p:cNvSpPr>
            <a:spLocks noGrp="1"/>
          </p:cNvSpPr>
          <p:nvPr>
            <p:ph type="body" idx="1"/>
          </p:nvPr>
        </p:nvSpPr>
        <p:spPr/>
        <p:txBody>
          <a:bodyPr/>
          <a:lstStyle/>
          <a:p>
            <a:pPr>
              <a:spcBef>
                <a:spcPts val="0"/>
              </a:spcBef>
            </a:pPr>
            <a:r>
              <a:rPr lang="en-US" b="0" dirty="0"/>
              <a:t>RSR from current reflectance</a:t>
            </a:r>
          </a:p>
        </p:txBody>
      </p:sp>
      <p:sp>
        <p:nvSpPr>
          <p:cNvPr id="8" name="Text Placeholder 7">
            <a:extLst>
              <a:ext uri="{FF2B5EF4-FFF2-40B4-BE49-F238E27FC236}">
                <a16:creationId xmlns:a16="http://schemas.microsoft.com/office/drawing/2014/main" id="{3E72F464-2F74-4760-8B6E-DC2E2A2DD507}"/>
              </a:ext>
            </a:extLst>
          </p:cNvPr>
          <p:cNvSpPr>
            <a:spLocks noGrp="1"/>
          </p:cNvSpPr>
          <p:nvPr>
            <p:ph type="body" idx="2"/>
          </p:nvPr>
        </p:nvSpPr>
        <p:spPr/>
        <p:txBody>
          <a:bodyPr/>
          <a:lstStyle/>
          <a:p>
            <a:endParaRPr lang="en-US"/>
          </a:p>
        </p:txBody>
      </p:sp>
      <p:sp>
        <p:nvSpPr>
          <p:cNvPr id="11" name="Text Placeholder 10">
            <a:extLst>
              <a:ext uri="{FF2B5EF4-FFF2-40B4-BE49-F238E27FC236}">
                <a16:creationId xmlns:a16="http://schemas.microsoft.com/office/drawing/2014/main" id="{CA6095DB-D731-4204-B096-8829EB175EE6}"/>
              </a:ext>
            </a:extLst>
          </p:cNvPr>
          <p:cNvSpPr>
            <a:spLocks noGrp="1"/>
          </p:cNvSpPr>
          <p:nvPr>
            <p:ph type="body" idx="3"/>
          </p:nvPr>
        </p:nvSpPr>
        <p:spPr>
          <a:xfrm>
            <a:off x="4645024" y="1280160"/>
            <a:ext cx="4114799" cy="639762"/>
          </a:xfrm>
        </p:spPr>
        <p:txBody>
          <a:bodyPr/>
          <a:lstStyle/>
          <a:p>
            <a:pPr>
              <a:spcBef>
                <a:spcPts val="0"/>
              </a:spcBef>
            </a:pPr>
            <a:r>
              <a:rPr lang="en-US" b="0" dirty="0"/>
              <a:t>RSR from reduced reflectance</a:t>
            </a:r>
          </a:p>
        </p:txBody>
      </p:sp>
      <p:sp>
        <p:nvSpPr>
          <p:cNvPr id="12" name="Text Placeholder 11">
            <a:extLst>
              <a:ext uri="{FF2B5EF4-FFF2-40B4-BE49-F238E27FC236}">
                <a16:creationId xmlns:a16="http://schemas.microsoft.com/office/drawing/2014/main" id="{9F57CA8A-C151-4D9A-A30F-551323E0F14F}"/>
              </a:ext>
            </a:extLst>
          </p:cNvPr>
          <p:cNvSpPr>
            <a:spLocks noGrp="1"/>
          </p:cNvSpPr>
          <p:nvPr>
            <p:ph type="body" idx="4"/>
          </p:nvPr>
        </p:nvSpPr>
        <p:spPr/>
        <p:txBody>
          <a:bodyPr/>
          <a:lstStyle/>
          <a:p>
            <a:endParaRPr lang="en-US"/>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72</a:t>
            </a:fld>
            <a:endParaRPr lang="en-US"/>
          </a:p>
        </p:txBody>
      </p:sp>
      <p:pic>
        <p:nvPicPr>
          <p:cNvPr id="9" name="Picture 8"/>
          <p:cNvPicPr>
            <a:picLocks noChangeAspect="1"/>
          </p:cNvPicPr>
          <p:nvPr/>
        </p:nvPicPr>
        <p:blipFill rotWithShape="1">
          <a:blip r:embed="rId3"/>
          <a:srcRect t="5000" b="-3000"/>
          <a:stretch/>
        </p:blipFill>
        <p:spPr>
          <a:xfrm>
            <a:off x="0" y="1820166"/>
            <a:ext cx="4559299" cy="4480560"/>
          </a:xfrm>
          <a:prstGeom prst="rect">
            <a:avLst/>
          </a:prstGeom>
        </p:spPr>
      </p:pic>
      <p:pic>
        <p:nvPicPr>
          <p:cNvPr id="10" name="Picture 9"/>
          <p:cNvPicPr>
            <a:picLocks noChangeAspect="1"/>
          </p:cNvPicPr>
          <p:nvPr/>
        </p:nvPicPr>
        <p:blipFill rotWithShape="1">
          <a:blip r:embed="rId4"/>
          <a:srcRect t="5000" b="-3000"/>
          <a:stretch/>
        </p:blipFill>
        <p:spPr>
          <a:xfrm>
            <a:off x="4572000" y="1820166"/>
            <a:ext cx="4572000" cy="4480560"/>
          </a:xfrm>
          <a:prstGeom prst="rect">
            <a:avLst/>
          </a:prstGeom>
        </p:spPr>
      </p:pic>
      <p:sp>
        <p:nvSpPr>
          <p:cNvPr id="13" name="Text Placeholder 2">
            <a:extLst>
              <a:ext uri="{FF2B5EF4-FFF2-40B4-BE49-F238E27FC236}">
                <a16:creationId xmlns:a16="http://schemas.microsoft.com/office/drawing/2014/main" id="{7FEE2D81-1146-48BD-8B81-FDEB44397027}"/>
              </a:ext>
            </a:extLst>
          </p:cNvPr>
          <p:cNvSpPr txBox="1">
            <a:spLocks/>
          </p:cNvSpPr>
          <p:nvPr/>
        </p:nvSpPr>
        <p:spPr>
          <a:xfrm>
            <a:off x="457200" y="6217920"/>
            <a:ext cx="8229600" cy="365760"/>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L="457200" marR="0" lvl="0" indent="-228600" algn="l" rtl="0">
              <a:lnSpc>
                <a:spcPct val="100000"/>
              </a:lnSpc>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pPr marL="571500" indent="-342900">
              <a:spcBef>
                <a:spcPts val="0"/>
              </a:spcBef>
              <a:buFont typeface="Arial" panose="020B0604020202020204" pitchFamily="34" charset="0"/>
              <a:buChar char="•"/>
            </a:pPr>
            <a:r>
              <a:rPr lang="en-US" sz="2000" b="0" dirty="0"/>
              <a:t>RSR from reduced reflectance agrees somewhat better with CERES RSR.</a:t>
            </a:r>
          </a:p>
        </p:txBody>
      </p:sp>
    </p:spTree>
    <p:extLst>
      <p:ext uri="{BB962C8B-B14F-4D97-AF65-F5344CB8AC3E}">
        <p14:creationId xmlns:p14="http://schemas.microsoft.com/office/powerpoint/2010/main" val="30182833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solidFill>
                  <a:srgbClr val="FFFFFF"/>
                </a:solidFill>
              </a:rPr>
              <a:t>Impact of Band 2 bias on SRB</a:t>
            </a:r>
            <a:r>
              <a:rPr lang="en-US" sz="3400" dirty="0">
                <a:solidFill>
                  <a:srgbClr val="FFFFFF"/>
                </a:solidFill>
              </a:rPr>
              <a:t>:</a:t>
            </a:r>
            <a:br>
              <a:rPr lang="en-US" sz="3400" dirty="0">
                <a:solidFill>
                  <a:srgbClr val="FFFFFF"/>
                </a:solidFill>
              </a:rPr>
            </a:br>
            <a:r>
              <a:rPr lang="en-US" sz="3400" dirty="0">
                <a:solidFill>
                  <a:srgbClr val="FFFFFF"/>
                </a:solidFill>
              </a:rPr>
              <a:t>G16 DSR vs. SURFRAD DSR</a:t>
            </a:r>
            <a:endParaRPr lang="en-US" sz="3400" dirty="0"/>
          </a:p>
        </p:txBody>
      </p:sp>
      <p:sp>
        <p:nvSpPr>
          <p:cNvPr id="7" name="Text Placeholder 6">
            <a:extLst>
              <a:ext uri="{FF2B5EF4-FFF2-40B4-BE49-F238E27FC236}">
                <a16:creationId xmlns:a16="http://schemas.microsoft.com/office/drawing/2014/main" id="{1DC5EED6-56B2-4B5B-91F4-232216BF2787}"/>
              </a:ext>
            </a:extLst>
          </p:cNvPr>
          <p:cNvSpPr>
            <a:spLocks noGrp="1"/>
          </p:cNvSpPr>
          <p:nvPr>
            <p:ph type="body" idx="1"/>
          </p:nvPr>
        </p:nvSpPr>
        <p:spPr/>
        <p:txBody>
          <a:bodyPr/>
          <a:lstStyle/>
          <a:p>
            <a:pPr>
              <a:spcBef>
                <a:spcPts val="0"/>
              </a:spcBef>
            </a:pPr>
            <a:r>
              <a:rPr lang="en-US" b="0" dirty="0"/>
              <a:t>DSR from current reflectance</a:t>
            </a:r>
          </a:p>
        </p:txBody>
      </p:sp>
      <p:sp>
        <p:nvSpPr>
          <p:cNvPr id="8" name="Text Placeholder 7">
            <a:extLst>
              <a:ext uri="{FF2B5EF4-FFF2-40B4-BE49-F238E27FC236}">
                <a16:creationId xmlns:a16="http://schemas.microsoft.com/office/drawing/2014/main" id="{3E72F464-2F74-4760-8B6E-DC2E2A2DD507}"/>
              </a:ext>
            </a:extLst>
          </p:cNvPr>
          <p:cNvSpPr>
            <a:spLocks noGrp="1"/>
          </p:cNvSpPr>
          <p:nvPr>
            <p:ph type="body" idx="2"/>
          </p:nvPr>
        </p:nvSpPr>
        <p:spPr/>
        <p:txBody>
          <a:bodyPr/>
          <a:lstStyle/>
          <a:p>
            <a:endParaRPr lang="en-US"/>
          </a:p>
        </p:txBody>
      </p:sp>
      <p:sp>
        <p:nvSpPr>
          <p:cNvPr id="11" name="Text Placeholder 10">
            <a:extLst>
              <a:ext uri="{FF2B5EF4-FFF2-40B4-BE49-F238E27FC236}">
                <a16:creationId xmlns:a16="http://schemas.microsoft.com/office/drawing/2014/main" id="{CA6095DB-D731-4204-B096-8829EB175EE6}"/>
              </a:ext>
            </a:extLst>
          </p:cNvPr>
          <p:cNvSpPr>
            <a:spLocks noGrp="1"/>
          </p:cNvSpPr>
          <p:nvPr>
            <p:ph type="body" idx="3"/>
          </p:nvPr>
        </p:nvSpPr>
        <p:spPr>
          <a:xfrm>
            <a:off x="4645024" y="1280160"/>
            <a:ext cx="4189413" cy="639762"/>
          </a:xfrm>
        </p:spPr>
        <p:txBody>
          <a:bodyPr/>
          <a:lstStyle/>
          <a:p>
            <a:pPr>
              <a:spcBef>
                <a:spcPts val="0"/>
              </a:spcBef>
            </a:pPr>
            <a:r>
              <a:rPr lang="en-US" b="0" dirty="0"/>
              <a:t>DSR from reduced reflectance</a:t>
            </a:r>
          </a:p>
        </p:txBody>
      </p:sp>
      <p:sp>
        <p:nvSpPr>
          <p:cNvPr id="12" name="Text Placeholder 11">
            <a:extLst>
              <a:ext uri="{FF2B5EF4-FFF2-40B4-BE49-F238E27FC236}">
                <a16:creationId xmlns:a16="http://schemas.microsoft.com/office/drawing/2014/main" id="{9F57CA8A-C151-4D9A-A30F-551323E0F14F}"/>
              </a:ext>
            </a:extLst>
          </p:cNvPr>
          <p:cNvSpPr>
            <a:spLocks noGrp="1"/>
          </p:cNvSpPr>
          <p:nvPr>
            <p:ph type="body" idx="4"/>
          </p:nvPr>
        </p:nvSpPr>
        <p:spPr/>
        <p:txBody>
          <a:bodyPr/>
          <a:lstStyle/>
          <a:p>
            <a:endParaRPr lang="en-US"/>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73</a:t>
            </a:fld>
            <a:endParaRPr lang="en-US" dirty="0"/>
          </a:p>
        </p:txBody>
      </p:sp>
      <p:sp>
        <p:nvSpPr>
          <p:cNvPr id="13" name="Text Placeholder 2">
            <a:extLst>
              <a:ext uri="{FF2B5EF4-FFF2-40B4-BE49-F238E27FC236}">
                <a16:creationId xmlns:a16="http://schemas.microsoft.com/office/drawing/2014/main" id="{7FEE2D81-1146-48BD-8B81-FDEB44397027}"/>
              </a:ext>
            </a:extLst>
          </p:cNvPr>
          <p:cNvSpPr txBox="1">
            <a:spLocks/>
          </p:cNvSpPr>
          <p:nvPr/>
        </p:nvSpPr>
        <p:spPr>
          <a:xfrm>
            <a:off x="457199" y="6217920"/>
            <a:ext cx="8377237" cy="365760"/>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L="457200" marR="0" lvl="0" indent="-228600" algn="l" rtl="0">
              <a:lnSpc>
                <a:spcPct val="100000"/>
              </a:lnSpc>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pPr marL="571500" indent="-342900">
              <a:spcBef>
                <a:spcPts val="0"/>
              </a:spcBef>
              <a:buFont typeface="Arial" panose="020B0604020202020204" pitchFamily="34" charset="0"/>
              <a:buChar char="•"/>
            </a:pPr>
            <a:r>
              <a:rPr lang="en-US" sz="2000" b="0" dirty="0"/>
              <a:t>DSR from reduced reflectance agrees somewhat </a:t>
            </a:r>
            <a:r>
              <a:rPr lang="en-US" sz="2000" dirty="0">
                <a:solidFill>
                  <a:srgbClr val="FFFF00"/>
                </a:solidFill>
              </a:rPr>
              <a:t>less</a:t>
            </a:r>
            <a:r>
              <a:rPr lang="en-US" sz="2000" b="0" dirty="0"/>
              <a:t> with </a:t>
            </a:r>
            <a:r>
              <a:rPr lang="en-US" sz="2000" b="0" dirty="0" smtClean="0"/>
              <a:t>SURFRAD DSR</a:t>
            </a:r>
            <a:r>
              <a:rPr lang="en-US" sz="2000" b="0" dirty="0"/>
              <a:t>.</a:t>
            </a:r>
          </a:p>
        </p:txBody>
      </p:sp>
      <p:pic>
        <p:nvPicPr>
          <p:cNvPr id="14" name="Picture 13">
            <a:extLst>
              <a:ext uri="{FF2B5EF4-FFF2-40B4-BE49-F238E27FC236}">
                <a16:creationId xmlns:a16="http://schemas.microsoft.com/office/drawing/2014/main" id="{F66BE10D-DF5C-4460-BD44-5D266181C40E}"/>
              </a:ext>
            </a:extLst>
          </p:cNvPr>
          <p:cNvPicPr>
            <a:picLocks noChangeAspect="1"/>
          </p:cNvPicPr>
          <p:nvPr/>
        </p:nvPicPr>
        <p:blipFill rotWithShape="1">
          <a:blip r:embed="rId3">
            <a:extLst>
              <a:ext uri="{28A0092B-C50C-407E-A947-70E740481C1C}">
                <a14:useLocalDpi xmlns:a14="http://schemas.microsoft.com/office/drawing/2010/main" val="0"/>
              </a:ext>
            </a:extLst>
          </a:blip>
          <a:srcRect b="6000"/>
          <a:stretch/>
        </p:blipFill>
        <p:spPr bwMode="auto">
          <a:xfrm>
            <a:off x="0" y="1808179"/>
            <a:ext cx="4564604" cy="4297680"/>
          </a:xfrm>
          <a:prstGeom prst="rect">
            <a:avLst/>
          </a:prstGeom>
          <a:noFill/>
          <a:ln>
            <a:noFill/>
          </a:ln>
        </p:spPr>
      </p:pic>
      <p:pic>
        <p:nvPicPr>
          <p:cNvPr id="15" name="Picture 14">
            <a:extLst>
              <a:ext uri="{FF2B5EF4-FFF2-40B4-BE49-F238E27FC236}">
                <a16:creationId xmlns:a16="http://schemas.microsoft.com/office/drawing/2014/main" id="{E29B9FBA-C0E8-4A44-B6B5-72F12C2BCC22}"/>
              </a:ext>
            </a:extLst>
          </p:cNvPr>
          <p:cNvPicPr>
            <a:picLocks noChangeAspect="1"/>
          </p:cNvPicPr>
          <p:nvPr/>
        </p:nvPicPr>
        <p:blipFill rotWithShape="1">
          <a:blip r:embed="rId4">
            <a:extLst>
              <a:ext uri="{28A0092B-C50C-407E-A947-70E740481C1C}">
                <a14:useLocalDpi xmlns:a14="http://schemas.microsoft.com/office/drawing/2010/main" val="0"/>
              </a:ext>
            </a:extLst>
          </a:blip>
          <a:srcRect b="6000"/>
          <a:stretch/>
        </p:blipFill>
        <p:spPr bwMode="auto">
          <a:xfrm>
            <a:off x="4555902" y="1808179"/>
            <a:ext cx="4588098" cy="4297680"/>
          </a:xfrm>
          <a:prstGeom prst="rect">
            <a:avLst/>
          </a:prstGeom>
          <a:noFill/>
          <a:ln>
            <a:noFill/>
          </a:ln>
        </p:spPr>
      </p:pic>
    </p:spTree>
    <p:extLst>
      <p:ext uri="{BB962C8B-B14F-4D97-AF65-F5344CB8AC3E}">
        <p14:creationId xmlns:p14="http://schemas.microsoft.com/office/powerpoint/2010/main" val="57129059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prstGeom prst="rect">
            <a:avLst/>
          </a:prstGeom>
        </p:spPr>
        <p:txBody>
          <a:bodyPr lIns="91425" tIns="91425" rIns="91425" bIns="91425" anchor="ctr" anchorCtr="0">
            <a:noAutofit/>
          </a:bodyPr>
          <a:lstStyle/>
          <a:p>
            <a:pPr lvl="0"/>
            <a:r>
              <a:rPr lang="en-US" sz="3400" dirty="0"/>
              <a:t>Summary of Band 2 L1b Reflectance Impact on SRB</a:t>
            </a:r>
          </a:p>
        </p:txBody>
      </p:sp>
      <p:sp>
        <p:nvSpPr>
          <p:cNvPr id="133" name="Shape 133"/>
          <p:cNvSpPr txBox="1">
            <a:spLocks noGrp="1"/>
          </p:cNvSpPr>
          <p:nvPr>
            <p:ph type="body" idx="1"/>
          </p:nvPr>
        </p:nvSpPr>
        <p:spPr>
          <a:xfrm>
            <a:off x="457200" y="1280159"/>
            <a:ext cx="8229600" cy="2975957"/>
          </a:xfrm>
          <a:prstGeom prst="rect">
            <a:avLst/>
          </a:prstGeom>
        </p:spPr>
        <p:txBody>
          <a:bodyPr lIns="91425" tIns="91425" rIns="91425" bIns="91425" anchor="t" anchorCtr="0">
            <a:normAutofit fontScale="92500"/>
          </a:bodyPr>
          <a:lstStyle/>
          <a:p>
            <a:pPr indent="-228600">
              <a:spcBef>
                <a:spcPts val="0"/>
              </a:spcBef>
            </a:pPr>
            <a:r>
              <a:rPr lang="en-US" sz="2800" dirty="0"/>
              <a:t>Cloudy-sky flux retrievals </a:t>
            </a:r>
            <a:r>
              <a:rPr lang="en-US" sz="2800" dirty="0" smtClean="0"/>
              <a:t>(high </a:t>
            </a:r>
            <a:r>
              <a:rPr lang="en-US" sz="2800" dirty="0"/>
              <a:t>RSR range) are impacted the most.</a:t>
            </a:r>
          </a:p>
          <a:p>
            <a:pPr indent="-228600">
              <a:spcBef>
                <a:spcPts val="0"/>
              </a:spcBef>
            </a:pPr>
            <a:r>
              <a:rPr lang="en-US" sz="2800" dirty="0"/>
              <a:t>Validation with retrievals from one day indicates slightly better (worse) RSR (DSR) from reduced reflectance</a:t>
            </a:r>
          </a:p>
          <a:p>
            <a:pPr lvl="1" indent="-228600">
              <a:spcBef>
                <a:spcPts val="0"/>
              </a:spcBef>
            </a:pPr>
            <a:r>
              <a:rPr lang="en-US" sz="2400" dirty="0"/>
              <a:t>DSR bias increased by 3 Wm</a:t>
            </a:r>
            <a:r>
              <a:rPr lang="en-US" sz="2400" baseline="30000" dirty="0"/>
              <a:t>-2</a:t>
            </a:r>
            <a:r>
              <a:rPr lang="en-US" sz="2400" dirty="0"/>
              <a:t> from reduced reflectance</a:t>
            </a:r>
          </a:p>
          <a:p>
            <a:pPr lvl="1" indent="-228600">
              <a:spcBef>
                <a:spcPts val="0"/>
              </a:spcBef>
            </a:pPr>
            <a:r>
              <a:rPr lang="en-US" sz="2400" dirty="0"/>
              <a:t>RSR bias from reduced reflectance is smaller, except for high range; small change in RSR precision.</a:t>
            </a:r>
          </a:p>
          <a:p>
            <a:pPr marL="457200" indent="-228600">
              <a:spcBef>
                <a:spcPts val="1200"/>
              </a:spcBef>
            </a:pPr>
            <a:endParaRPr lang="en-US" sz="2400" dirty="0"/>
          </a:p>
          <a:p>
            <a:pPr marL="0" lvl="0" indent="0" rtl="0">
              <a:spcBef>
                <a:spcPts val="0"/>
              </a:spcBef>
              <a:buNone/>
            </a:pPr>
            <a:endParaRPr dirty="0"/>
          </a:p>
        </p:txBody>
      </p:sp>
      <p:sp>
        <p:nvSpPr>
          <p:cNvPr id="5" name="Slide Number Placeholder 4"/>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74</a:t>
            </a:fld>
            <a:endParaRPr lang="en-US" sz="1200" b="0" i="0" u="none" strike="noStrike" cap="none">
              <a:solidFill>
                <a:schemeClr val="lt1"/>
              </a:solidFill>
              <a:latin typeface="Calibri"/>
              <a:ea typeface="Calibri"/>
              <a:cs typeface="Calibri"/>
              <a:sym typeface="Calibri"/>
            </a:endParaRPr>
          </a:p>
        </p:txBody>
      </p:sp>
      <p:graphicFrame>
        <p:nvGraphicFramePr>
          <p:cNvPr id="2" name="Table 1"/>
          <p:cNvGraphicFramePr>
            <a:graphicFrameLocks noGrp="1"/>
          </p:cNvGraphicFramePr>
          <p:nvPr>
            <p:extLst>
              <p:ext uri="{D42A27DB-BD31-4B8C-83A1-F6EECF244321}">
                <p14:modId xmlns:p14="http://schemas.microsoft.com/office/powerpoint/2010/main" val="2761284146"/>
              </p:ext>
            </p:extLst>
          </p:nvPr>
        </p:nvGraphicFramePr>
        <p:xfrm>
          <a:off x="640081" y="4469257"/>
          <a:ext cx="8046718" cy="1887093"/>
        </p:xfrm>
        <a:graphic>
          <a:graphicData uri="http://schemas.openxmlformats.org/drawingml/2006/table">
            <a:tbl>
              <a:tblPr firstRow="1" bandRow="1">
                <a:tableStyleId>{5C22544A-7EE6-4342-B048-85BDC9FD1C3A}</a:tableStyleId>
              </a:tblPr>
              <a:tblGrid>
                <a:gridCol w="1416016">
                  <a:extLst>
                    <a:ext uri="{9D8B030D-6E8A-4147-A177-3AD203B41FA5}">
                      <a16:colId xmlns:a16="http://schemas.microsoft.com/office/drawing/2014/main" val="20000"/>
                    </a:ext>
                  </a:extLst>
                </a:gridCol>
                <a:gridCol w="943135">
                  <a:extLst>
                    <a:ext uri="{9D8B030D-6E8A-4147-A177-3AD203B41FA5}">
                      <a16:colId xmlns:a16="http://schemas.microsoft.com/office/drawing/2014/main" val="20001"/>
                    </a:ext>
                  </a:extLst>
                </a:gridCol>
                <a:gridCol w="938784">
                  <a:extLst>
                    <a:ext uri="{9D8B030D-6E8A-4147-A177-3AD203B41FA5}">
                      <a16:colId xmlns:a16="http://schemas.microsoft.com/office/drawing/2014/main" val="20002"/>
                    </a:ext>
                  </a:extLst>
                </a:gridCol>
                <a:gridCol w="1433432">
                  <a:extLst>
                    <a:ext uri="{9D8B030D-6E8A-4147-A177-3AD203B41FA5}">
                      <a16:colId xmlns:a16="http://schemas.microsoft.com/office/drawing/2014/main" val="20003"/>
                    </a:ext>
                  </a:extLst>
                </a:gridCol>
                <a:gridCol w="834280">
                  <a:extLst>
                    <a:ext uri="{9D8B030D-6E8A-4147-A177-3AD203B41FA5}">
                      <a16:colId xmlns:a16="http://schemas.microsoft.com/office/drawing/2014/main" val="20004"/>
                    </a:ext>
                  </a:extLst>
                </a:gridCol>
                <a:gridCol w="1036320">
                  <a:extLst>
                    <a:ext uri="{9D8B030D-6E8A-4147-A177-3AD203B41FA5}">
                      <a16:colId xmlns:a16="http://schemas.microsoft.com/office/drawing/2014/main" val="20005"/>
                    </a:ext>
                  </a:extLst>
                </a:gridCol>
                <a:gridCol w="1444751">
                  <a:extLst>
                    <a:ext uri="{9D8B030D-6E8A-4147-A177-3AD203B41FA5}">
                      <a16:colId xmlns:a16="http://schemas.microsoft.com/office/drawing/2014/main" val="20006"/>
                    </a:ext>
                  </a:extLst>
                </a:gridCol>
              </a:tblGrid>
              <a:tr h="246832">
                <a:tc rowSpan="2">
                  <a:txBody>
                    <a:bodyPr/>
                    <a:lstStyle/>
                    <a:p>
                      <a:pPr algn="ctr" fontAlgn="b"/>
                      <a:r>
                        <a:rPr lang="en-US" sz="2000" b="1" i="0" u="none" strike="noStrike" dirty="0">
                          <a:solidFill>
                            <a:schemeClr val="bg1"/>
                          </a:solidFill>
                          <a:effectLst/>
                          <a:latin typeface="Calibri" panose="020F0502020204030204" pitchFamily="34" charset="0"/>
                        </a:rPr>
                        <a:t>RSR</a:t>
                      </a:r>
                    </a:p>
                  </a:txBody>
                  <a:tcPr marL="9525" marR="9525" marT="9525" marB="0" anchor="ctr">
                    <a:lnR w="28575" cap="flat" cmpd="sng" algn="ctr">
                      <a:solidFill>
                        <a:schemeClr val="bg1"/>
                      </a:solidFill>
                      <a:prstDash val="solid"/>
                      <a:round/>
                      <a:headEnd type="none" w="med" len="med"/>
                      <a:tailEnd type="none" w="med" len="med"/>
                    </a:lnR>
                  </a:tcPr>
                </a:tc>
                <a:tc gridSpan="3">
                  <a:txBody>
                    <a:bodyPr/>
                    <a:lstStyle/>
                    <a:p>
                      <a:pPr algn="ctr" fontAlgn="b"/>
                      <a:r>
                        <a:rPr lang="en-US" sz="2000" b="1" i="0" u="none" strike="noStrike" dirty="0">
                          <a:solidFill>
                            <a:schemeClr val="bg1"/>
                          </a:solidFill>
                          <a:effectLst/>
                          <a:latin typeface="Calibri" panose="020F0502020204030204" pitchFamily="34" charset="0"/>
                        </a:rPr>
                        <a:t>Current Reflectance </a:t>
                      </a:r>
                    </a:p>
                  </a:txBody>
                  <a:tcPr marL="9525" marR="9525" marT="9525" marB="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tcPr>
                </a:tc>
                <a:tc hMerge="1">
                  <a:txBody>
                    <a:bodyPr/>
                    <a:lstStyle/>
                    <a:p>
                      <a:pPr algn="l" fontAlgn="b"/>
                      <a:endParaRPr lang="en-US" sz="2000" b="1" i="0" u="none" strike="noStrike" dirty="0">
                        <a:solidFill>
                          <a:schemeClr val="bg1"/>
                        </a:solidFill>
                        <a:effectLst/>
                        <a:latin typeface="Calibri" panose="020F0502020204030204" pitchFamily="34" charset="0"/>
                      </a:endParaRPr>
                    </a:p>
                  </a:txBody>
                  <a:tcPr marL="9525" marR="9525" marT="9525" marB="0" anchor="b"/>
                </a:tc>
                <a:tc hMerge="1">
                  <a:txBody>
                    <a:bodyPr/>
                    <a:lstStyle/>
                    <a:p>
                      <a:pPr algn="l" fontAlgn="b"/>
                      <a:endParaRPr lang="en-US" sz="2000" b="1" i="0" u="none" strike="noStrike" dirty="0">
                        <a:solidFill>
                          <a:schemeClr val="bg1"/>
                        </a:solidFill>
                        <a:effectLst/>
                        <a:latin typeface="Calibri" panose="020F0502020204030204" pitchFamily="34" charset="0"/>
                      </a:endParaRPr>
                    </a:p>
                  </a:txBody>
                  <a:tcPr marL="9525" marR="9525" marT="9525" marB="0" anchor="b"/>
                </a:tc>
                <a:tc gridSpan="3">
                  <a:txBody>
                    <a:bodyPr/>
                    <a:lstStyle/>
                    <a:p>
                      <a:pPr algn="ctr" fontAlgn="b"/>
                      <a:r>
                        <a:rPr lang="en-US" sz="2000" b="1" i="0" u="none" strike="noStrike" dirty="0">
                          <a:solidFill>
                            <a:schemeClr val="bg1"/>
                          </a:solidFill>
                          <a:effectLst/>
                          <a:latin typeface="Calibri" panose="020F0502020204030204" pitchFamily="34" charset="0"/>
                        </a:rPr>
                        <a:t>Reduced Reflectance</a:t>
                      </a:r>
                    </a:p>
                  </a:txBody>
                  <a:tcPr marL="9525" marR="9525" marT="9525" marB="0" anchor="b">
                    <a:lnL w="28575" cap="flat" cmpd="sng" algn="ctr">
                      <a:solidFill>
                        <a:schemeClr val="bg1"/>
                      </a:solidFill>
                      <a:prstDash val="solid"/>
                      <a:round/>
                      <a:headEnd type="none" w="med" len="med"/>
                      <a:tailEnd type="none" w="med" len="med"/>
                    </a:lnL>
                  </a:tcPr>
                </a:tc>
                <a:tc hMerge="1">
                  <a:txBody>
                    <a:bodyPr/>
                    <a:lstStyle/>
                    <a:p>
                      <a:endParaRPr lang="en-US"/>
                    </a:p>
                  </a:txBody>
                  <a:tcPr/>
                </a:tc>
                <a:tc hMerge="1">
                  <a:txBody>
                    <a:bodyPr/>
                    <a:lstStyle/>
                    <a:p>
                      <a:pPr algn="l" fontAlgn="b"/>
                      <a:endParaRPr lang="en-US" sz="2000" b="1" i="0" u="none" strike="noStrike" dirty="0">
                        <a:solidFill>
                          <a:schemeClr val="bg1"/>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246832">
                <a:tc vMerge="1">
                  <a:txBody>
                    <a:bodyPr/>
                    <a:lstStyle/>
                    <a:p>
                      <a:pPr algn="l" fontAlgn="b"/>
                      <a:endParaRPr lang="en-US" sz="2000" b="0" i="0" u="none" strike="noStrike" dirty="0">
                        <a:solidFill>
                          <a:srgbClr val="000000"/>
                        </a:solidFill>
                        <a:effectLst/>
                        <a:latin typeface="Calibri" panose="020F0502020204030204" pitchFamily="34" charset="0"/>
                      </a:endParaRPr>
                    </a:p>
                  </a:txBody>
                  <a:tcPr marL="9525" marR="9525" marT="9525" marB="0" anchor="b">
                    <a:solidFill>
                      <a:schemeClr val="bg2">
                        <a:lumMod val="60000"/>
                        <a:lumOff val="40000"/>
                      </a:schemeClr>
                    </a:solidFill>
                  </a:tcPr>
                </a:tc>
                <a:tc>
                  <a:txBody>
                    <a:bodyPr/>
                    <a:lstStyle/>
                    <a:p>
                      <a:pPr algn="ctr" fontAlgn="b"/>
                      <a:r>
                        <a:rPr lang="en-US" sz="2000" b="1" i="0" u="none" strike="noStrike" dirty="0">
                          <a:solidFill>
                            <a:schemeClr val="bg1"/>
                          </a:solidFill>
                          <a:effectLst/>
                          <a:latin typeface="Calibri" panose="020F0502020204030204" pitchFamily="34" charset="0"/>
                        </a:rPr>
                        <a:t>A</a:t>
                      </a:r>
                    </a:p>
                  </a:txBody>
                  <a:tcPr marL="9525" marR="9525" marT="9525" marB="0" anchor="b">
                    <a:solidFill>
                      <a:schemeClr val="bg2">
                        <a:lumMod val="60000"/>
                        <a:lumOff val="40000"/>
                      </a:schemeClr>
                    </a:solidFill>
                  </a:tcPr>
                </a:tc>
                <a:tc>
                  <a:txBody>
                    <a:bodyPr/>
                    <a:lstStyle/>
                    <a:p>
                      <a:pPr algn="ctr" fontAlgn="b"/>
                      <a:r>
                        <a:rPr lang="en-US" sz="2000" b="1" i="0" u="none" strike="noStrike" dirty="0">
                          <a:solidFill>
                            <a:schemeClr val="bg1"/>
                          </a:solidFill>
                          <a:effectLst/>
                          <a:latin typeface="Calibri" panose="020F0502020204030204" pitchFamily="34" charset="0"/>
                        </a:rPr>
                        <a:t>P</a:t>
                      </a:r>
                    </a:p>
                  </a:txBody>
                  <a:tcPr marL="9525" marR="9525" marT="9525" marB="0" anchor="b">
                    <a:solidFill>
                      <a:schemeClr val="bg2">
                        <a:lumMod val="60000"/>
                        <a:lumOff val="40000"/>
                      </a:schemeClr>
                    </a:solidFill>
                  </a:tcPr>
                </a:tc>
                <a:tc>
                  <a:txBody>
                    <a:bodyPr/>
                    <a:lstStyle/>
                    <a:p>
                      <a:pPr algn="ctr" fontAlgn="b"/>
                      <a:r>
                        <a:rPr lang="en-US" sz="2000" b="1" i="0" u="none" strike="noStrike" dirty="0">
                          <a:solidFill>
                            <a:schemeClr val="bg1"/>
                          </a:solidFill>
                          <a:effectLst/>
                          <a:latin typeface="Calibri" panose="020F0502020204030204" pitchFamily="34" charset="0"/>
                        </a:rPr>
                        <a:t>N</a:t>
                      </a:r>
                    </a:p>
                  </a:txBody>
                  <a:tcPr marL="9525" marR="9525" marT="9525" marB="0" anchor="b">
                    <a:lnR w="28575" cap="flat" cmpd="sng" algn="ctr">
                      <a:solidFill>
                        <a:schemeClr val="bg1"/>
                      </a:solidFill>
                      <a:prstDash val="solid"/>
                      <a:round/>
                      <a:headEnd type="none" w="med" len="med"/>
                      <a:tailEnd type="none" w="med" len="med"/>
                    </a:lnR>
                    <a:solidFill>
                      <a:schemeClr val="bg2">
                        <a:lumMod val="60000"/>
                        <a:lumOff val="40000"/>
                      </a:schemeClr>
                    </a:solidFill>
                  </a:tcPr>
                </a:tc>
                <a:tc>
                  <a:txBody>
                    <a:bodyPr/>
                    <a:lstStyle/>
                    <a:p>
                      <a:pPr algn="ctr" fontAlgn="b"/>
                      <a:r>
                        <a:rPr lang="en-US" sz="2000" b="1" i="0" u="none" strike="noStrike" dirty="0">
                          <a:solidFill>
                            <a:schemeClr val="bg1"/>
                          </a:solidFill>
                          <a:effectLst/>
                          <a:latin typeface="Calibri" panose="020F0502020204030204" pitchFamily="34" charset="0"/>
                        </a:rPr>
                        <a:t>A</a:t>
                      </a:r>
                    </a:p>
                  </a:txBody>
                  <a:tcPr marL="9525" marR="9525" marT="9525" marB="0" anchor="b">
                    <a:lnL w="28575" cap="flat" cmpd="sng" algn="ctr">
                      <a:solidFill>
                        <a:schemeClr val="bg1"/>
                      </a:solidFill>
                      <a:prstDash val="solid"/>
                      <a:round/>
                      <a:headEnd type="none" w="med" len="med"/>
                      <a:tailEnd type="none" w="med" len="med"/>
                    </a:lnL>
                    <a:solidFill>
                      <a:schemeClr val="bg2">
                        <a:lumMod val="60000"/>
                        <a:lumOff val="40000"/>
                      </a:schemeClr>
                    </a:solidFill>
                  </a:tcPr>
                </a:tc>
                <a:tc>
                  <a:txBody>
                    <a:bodyPr/>
                    <a:lstStyle/>
                    <a:p>
                      <a:pPr algn="ctr" fontAlgn="b"/>
                      <a:r>
                        <a:rPr lang="en-US" sz="2000" b="1" i="0" u="none" strike="noStrike" dirty="0">
                          <a:solidFill>
                            <a:schemeClr val="bg1"/>
                          </a:solidFill>
                          <a:effectLst/>
                          <a:latin typeface="Calibri" panose="020F0502020204030204" pitchFamily="34" charset="0"/>
                        </a:rPr>
                        <a:t>P</a:t>
                      </a:r>
                    </a:p>
                  </a:txBody>
                  <a:tcPr marL="9525" marR="9525" marT="9525" marB="0" anchor="b">
                    <a:solidFill>
                      <a:schemeClr val="bg2">
                        <a:lumMod val="60000"/>
                        <a:lumOff val="40000"/>
                      </a:schemeClr>
                    </a:solidFill>
                  </a:tcPr>
                </a:tc>
                <a:tc>
                  <a:txBody>
                    <a:bodyPr/>
                    <a:lstStyle/>
                    <a:p>
                      <a:pPr algn="ctr" fontAlgn="b"/>
                      <a:r>
                        <a:rPr lang="en-US" sz="2000" b="1" i="0" u="none" strike="noStrike" dirty="0">
                          <a:solidFill>
                            <a:schemeClr val="bg1"/>
                          </a:solidFill>
                          <a:effectLst/>
                          <a:latin typeface="Calibri" panose="020F0502020204030204" pitchFamily="34" charset="0"/>
                        </a:rPr>
                        <a:t>N</a:t>
                      </a:r>
                    </a:p>
                  </a:txBody>
                  <a:tcPr marL="9525" marR="9525" marT="9525" marB="0" anchor="b">
                    <a:solidFill>
                      <a:schemeClr val="bg2">
                        <a:lumMod val="60000"/>
                        <a:lumOff val="40000"/>
                      </a:schemeClr>
                    </a:solidFill>
                  </a:tcPr>
                </a:tc>
                <a:extLst>
                  <a:ext uri="{0D108BD9-81ED-4DB2-BD59-A6C34878D82A}">
                    <a16:rowId xmlns:a16="http://schemas.microsoft.com/office/drawing/2014/main" val="10001"/>
                  </a:ext>
                </a:extLst>
              </a:tr>
              <a:tr h="273558">
                <a:tc>
                  <a:txBody>
                    <a:bodyPr/>
                    <a:lstStyle/>
                    <a:p>
                      <a:pPr algn="l" fontAlgn="b"/>
                      <a:r>
                        <a:rPr lang="en-US" sz="2000" b="0" i="0" u="none" strike="noStrike" dirty="0">
                          <a:solidFill>
                            <a:srgbClr val="000000"/>
                          </a:solidFill>
                          <a:effectLst/>
                          <a:latin typeface="Calibri" panose="020F0502020204030204" pitchFamily="34" charset="0"/>
                        </a:rPr>
                        <a:t>CERES &lt; 200</a:t>
                      </a:r>
                    </a:p>
                  </a:txBody>
                  <a:tcPr marL="9525" marR="9525" marT="9525" marB="0" anchor="b">
                    <a:lnR w="28575" cap="flat" cmpd="sng" algn="ctr">
                      <a:solidFill>
                        <a:schemeClr val="bg1"/>
                      </a:solidFill>
                      <a:prstDash val="solid"/>
                      <a:round/>
                      <a:headEnd type="none" w="med" len="med"/>
                      <a:tailEnd type="none" w="med" len="med"/>
                    </a:lnR>
                  </a:tcPr>
                </a:tc>
                <a:tc>
                  <a:txBody>
                    <a:bodyPr/>
                    <a:lstStyle/>
                    <a:p>
                      <a:pPr algn="ctr" fontAlgn="b"/>
                      <a:r>
                        <a:rPr lang="en-US" sz="2000" b="0" i="0" u="none" strike="noStrike" dirty="0">
                          <a:solidFill>
                            <a:srgbClr val="000000"/>
                          </a:solidFill>
                          <a:effectLst/>
                          <a:latin typeface="Calibri" panose="020F0502020204030204" pitchFamily="34" charset="0"/>
                        </a:rPr>
                        <a:t>13</a:t>
                      </a:r>
                    </a:p>
                  </a:txBody>
                  <a:tcPr marL="9525" marR="9525" marT="9525" marB="0" anchor="b">
                    <a:lnL w="28575" cap="flat" cmpd="sng" algn="ctr">
                      <a:solidFill>
                        <a:schemeClr val="bg1"/>
                      </a:solidFill>
                      <a:prstDash val="solid"/>
                      <a:round/>
                      <a:headEnd type="none" w="med" len="med"/>
                      <a:tailEnd type="none" w="med" len="med"/>
                    </a:lnL>
                  </a:tcPr>
                </a:tc>
                <a:tc>
                  <a:txBody>
                    <a:bodyPr/>
                    <a:lstStyle/>
                    <a:p>
                      <a:pPr algn="ctr" fontAlgn="b"/>
                      <a:r>
                        <a:rPr lang="en-US" sz="2000" b="0" i="0" u="none" strike="noStrike" dirty="0">
                          <a:solidFill>
                            <a:srgbClr val="000000"/>
                          </a:solidFill>
                          <a:effectLst/>
                          <a:latin typeface="Calibri" panose="020F0502020204030204" pitchFamily="34" charset="0"/>
                        </a:rPr>
                        <a:t>63</a:t>
                      </a:r>
                    </a:p>
                  </a:txBody>
                  <a:tcPr marL="9525" marR="9525" marT="9525" marB="0" anchor="b"/>
                </a:tc>
                <a:tc>
                  <a:txBody>
                    <a:bodyPr/>
                    <a:lstStyle/>
                    <a:p>
                      <a:pPr algn="r" fontAlgn="b"/>
                      <a:r>
                        <a:rPr lang="en-US" sz="2000" b="0" i="0" u="none" strike="noStrike" dirty="0">
                          <a:solidFill>
                            <a:srgbClr val="000000"/>
                          </a:solidFill>
                          <a:effectLst/>
                          <a:latin typeface="Calibri" panose="020F0502020204030204" pitchFamily="34" charset="0"/>
                        </a:rPr>
                        <a:t>22,009,769 </a:t>
                      </a:r>
                    </a:p>
                  </a:txBody>
                  <a:tcPr marL="9525" marR="9525" marT="9525" marB="0" anchor="b">
                    <a:lnR w="28575" cap="flat" cmpd="sng" algn="ctr">
                      <a:solidFill>
                        <a:schemeClr val="bg1"/>
                      </a:solidFill>
                      <a:prstDash val="solid"/>
                      <a:round/>
                      <a:headEnd type="none" w="med" len="med"/>
                      <a:tailEnd type="none" w="med" len="med"/>
                    </a:lnR>
                  </a:tcPr>
                </a:tc>
                <a:tc>
                  <a:txBody>
                    <a:bodyPr/>
                    <a:lstStyle/>
                    <a:p>
                      <a:pPr algn="ctr" fontAlgn="b"/>
                      <a:r>
                        <a:rPr lang="en-US" sz="2000" b="0" i="0" u="none" strike="noStrike" dirty="0">
                          <a:solidFill>
                            <a:srgbClr val="000000"/>
                          </a:solidFill>
                          <a:effectLst/>
                          <a:latin typeface="Calibri" panose="020F0502020204030204" pitchFamily="34" charset="0"/>
                        </a:rPr>
                        <a:t>10</a:t>
                      </a:r>
                    </a:p>
                  </a:txBody>
                  <a:tcPr marL="9525" marR="9525" marT="9525" marB="0" anchor="b">
                    <a:lnL w="28575" cap="flat" cmpd="sng" algn="ctr">
                      <a:solidFill>
                        <a:schemeClr val="bg1"/>
                      </a:solidFill>
                      <a:prstDash val="solid"/>
                      <a:round/>
                      <a:headEnd type="none" w="med" len="med"/>
                      <a:tailEnd type="none" w="med" len="med"/>
                    </a:lnL>
                  </a:tcPr>
                </a:tc>
                <a:tc>
                  <a:txBody>
                    <a:bodyPr/>
                    <a:lstStyle/>
                    <a:p>
                      <a:pPr algn="ctr" fontAlgn="b"/>
                      <a:r>
                        <a:rPr lang="en-US" sz="2000" b="0" i="0" u="none" strike="noStrike" dirty="0">
                          <a:solidFill>
                            <a:srgbClr val="000000"/>
                          </a:solidFill>
                          <a:effectLst/>
                          <a:latin typeface="Calibri" panose="020F0502020204030204" pitchFamily="34" charset="0"/>
                        </a:rPr>
                        <a:t>62</a:t>
                      </a:r>
                    </a:p>
                  </a:txBody>
                  <a:tcPr marL="9525" marR="9525" marT="9525" marB="0" anchor="b"/>
                </a:tc>
                <a:tc>
                  <a:txBody>
                    <a:bodyPr/>
                    <a:lstStyle/>
                    <a:p>
                      <a:pPr algn="r" fontAlgn="b"/>
                      <a:r>
                        <a:rPr lang="en-US" sz="2000" b="0" i="0" u="none" strike="noStrike" dirty="0">
                          <a:solidFill>
                            <a:srgbClr val="000000"/>
                          </a:solidFill>
                          <a:effectLst/>
                          <a:latin typeface="Calibri" panose="020F0502020204030204" pitchFamily="34" charset="0"/>
                        </a:rPr>
                        <a:t>22,012,101</a:t>
                      </a:r>
                    </a:p>
                  </a:txBody>
                  <a:tcPr marL="9525" marR="9525" marT="9525" marB="0" anchor="b"/>
                </a:tc>
                <a:extLst>
                  <a:ext uri="{0D108BD9-81ED-4DB2-BD59-A6C34878D82A}">
                    <a16:rowId xmlns:a16="http://schemas.microsoft.com/office/drawing/2014/main" val="10002"/>
                  </a:ext>
                </a:extLst>
              </a:tr>
              <a:tr h="300609">
                <a:tc>
                  <a:txBody>
                    <a:bodyPr/>
                    <a:lstStyle/>
                    <a:p>
                      <a:pPr algn="l" fontAlgn="b"/>
                      <a:r>
                        <a:rPr lang="en-US" sz="2000" b="0" i="0" u="none" strike="noStrike" dirty="0">
                          <a:solidFill>
                            <a:srgbClr val="000000"/>
                          </a:solidFill>
                          <a:effectLst/>
                          <a:latin typeface="Calibri" panose="020F0502020204030204" pitchFamily="34" charset="0"/>
                        </a:rPr>
                        <a:t>[200, 500]</a:t>
                      </a:r>
                    </a:p>
                  </a:txBody>
                  <a:tcPr marL="9525" marR="9525" marT="9525" marB="0" anchor="b">
                    <a:lnR w="28575" cap="flat" cmpd="sng" algn="ctr">
                      <a:solidFill>
                        <a:schemeClr val="bg1"/>
                      </a:solidFill>
                      <a:prstDash val="solid"/>
                      <a:round/>
                      <a:headEnd type="none" w="med" len="med"/>
                      <a:tailEnd type="none" w="med" len="med"/>
                    </a:lnR>
                  </a:tcPr>
                </a:tc>
                <a:tc>
                  <a:txBody>
                    <a:bodyPr/>
                    <a:lstStyle/>
                    <a:p>
                      <a:pPr algn="ctr" fontAlgn="b"/>
                      <a:r>
                        <a:rPr lang="en-US" sz="2000" b="0" i="0" u="none" strike="noStrike">
                          <a:solidFill>
                            <a:srgbClr val="000000"/>
                          </a:solidFill>
                          <a:effectLst/>
                          <a:latin typeface="Calibri" panose="020F0502020204030204" pitchFamily="34" charset="0"/>
                        </a:rPr>
                        <a:t>17</a:t>
                      </a:r>
                    </a:p>
                  </a:txBody>
                  <a:tcPr marL="9525" marR="9525" marT="9525" marB="0" anchor="b">
                    <a:lnL w="28575" cap="flat" cmpd="sng" algn="ctr">
                      <a:solidFill>
                        <a:schemeClr val="bg1"/>
                      </a:solidFill>
                      <a:prstDash val="solid"/>
                      <a:round/>
                      <a:headEnd type="none" w="med" len="med"/>
                      <a:tailEnd type="none" w="med" len="med"/>
                    </a:lnL>
                  </a:tcPr>
                </a:tc>
                <a:tc>
                  <a:txBody>
                    <a:bodyPr/>
                    <a:lstStyle/>
                    <a:p>
                      <a:pPr algn="ctr" fontAlgn="b"/>
                      <a:r>
                        <a:rPr lang="en-US" sz="2000" b="0" i="0" u="none" strike="noStrike" dirty="0">
                          <a:solidFill>
                            <a:srgbClr val="000000"/>
                          </a:solidFill>
                          <a:effectLst/>
                          <a:latin typeface="Calibri" panose="020F0502020204030204" pitchFamily="34" charset="0"/>
                        </a:rPr>
                        <a:t>118</a:t>
                      </a:r>
                    </a:p>
                  </a:txBody>
                  <a:tcPr marL="9525" marR="9525" marT="9525" marB="0" anchor="b"/>
                </a:tc>
                <a:tc>
                  <a:txBody>
                    <a:bodyPr/>
                    <a:lstStyle/>
                    <a:p>
                      <a:pPr algn="r" fontAlgn="b"/>
                      <a:r>
                        <a:rPr lang="en-US" sz="2000" b="0" i="0" u="none" strike="noStrike" dirty="0">
                          <a:solidFill>
                            <a:srgbClr val="000000"/>
                          </a:solidFill>
                          <a:effectLst/>
                          <a:latin typeface="Calibri" panose="020F0502020204030204" pitchFamily="34" charset="0"/>
                        </a:rPr>
                        <a:t>16,122,897</a:t>
                      </a:r>
                    </a:p>
                  </a:txBody>
                  <a:tcPr marL="9525" marR="9525" marT="9525" marB="0" anchor="b">
                    <a:lnR w="28575" cap="flat" cmpd="sng" algn="ctr">
                      <a:solidFill>
                        <a:schemeClr val="bg1"/>
                      </a:solidFill>
                      <a:prstDash val="solid"/>
                      <a:round/>
                      <a:headEnd type="none" w="med" len="med"/>
                      <a:tailEnd type="none" w="med" len="med"/>
                    </a:lnR>
                  </a:tcPr>
                </a:tc>
                <a:tc>
                  <a:txBody>
                    <a:bodyPr/>
                    <a:lstStyle/>
                    <a:p>
                      <a:pPr algn="ctr" fontAlgn="b"/>
                      <a:r>
                        <a:rPr lang="en-US" sz="2000" b="0" i="0" u="none" strike="noStrike" dirty="0">
                          <a:solidFill>
                            <a:srgbClr val="000000"/>
                          </a:solidFill>
                          <a:effectLst/>
                          <a:latin typeface="Calibri" panose="020F0502020204030204" pitchFamily="34" charset="0"/>
                        </a:rPr>
                        <a:t>9</a:t>
                      </a:r>
                    </a:p>
                  </a:txBody>
                  <a:tcPr marL="9525" marR="9525" marT="9525" marB="0" anchor="b">
                    <a:lnL w="28575" cap="flat" cmpd="sng" algn="ctr">
                      <a:solidFill>
                        <a:schemeClr val="bg1"/>
                      </a:solidFill>
                      <a:prstDash val="solid"/>
                      <a:round/>
                      <a:headEnd type="none" w="med" len="med"/>
                      <a:tailEnd type="none" w="med" len="med"/>
                    </a:lnL>
                  </a:tcPr>
                </a:tc>
                <a:tc>
                  <a:txBody>
                    <a:bodyPr/>
                    <a:lstStyle/>
                    <a:p>
                      <a:pPr algn="ctr" fontAlgn="b"/>
                      <a:r>
                        <a:rPr lang="en-US" sz="2000" b="0" i="0" u="none" strike="noStrike" dirty="0">
                          <a:solidFill>
                            <a:srgbClr val="000000"/>
                          </a:solidFill>
                          <a:effectLst/>
                          <a:latin typeface="Calibri" panose="020F0502020204030204" pitchFamily="34" charset="0"/>
                        </a:rPr>
                        <a:t>115</a:t>
                      </a:r>
                    </a:p>
                  </a:txBody>
                  <a:tcPr marL="9525" marR="9525" marT="9525" marB="0" anchor="b"/>
                </a:tc>
                <a:tc>
                  <a:txBody>
                    <a:bodyPr/>
                    <a:lstStyle/>
                    <a:p>
                      <a:pPr algn="r" fontAlgn="b"/>
                      <a:r>
                        <a:rPr lang="en-US" sz="2000" b="0" i="0" u="none" strike="noStrike" dirty="0">
                          <a:solidFill>
                            <a:srgbClr val="000000"/>
                          </a:solidFill>
                          <a:effectLst/>
                          <a:latin typeface="Calibri" panose="020F0502020204030204" pitchFamily="34" charset="0"/>
                        </a:rPr>
                        <a:t>16,120,143</a:t>
                      </a:r>
                    </a:p>
                  </a:txBody>
                  <a:tcPr marL="9525" marR="9525" marT="9525" marB="0" anchor="b"/>
                </a:tc>
                <a:extLst>
                  <a:ext uri="{0D108BD9-81ED-4DB2-BD59-A6C34878D82A}">
                    <a16:rowId xmlns:a16="http://schemas.microsoft.com/office/drawing/2014/main" val="10003"/>
                  </a:ext>
                </a:extLst>
              </a:tr>
              <a:tr h="315468">
                <a:tc>
                  <a:txBody>
                    <a:bodyPr/>
                    <a:lstStyle/>
                    <a:p>
                      <a:pPr algn="l" fontAlgn="b"/>
                      <a:r>
                        <a:rPr lang="en-US" sz="2000" b="0" i="0" u="none" strike="noStrike" dirty="0">
                          <a:solidFill>
                            <a:srgbClr val="000000"/>
                          </a:solidFill>
                          <a:effectLst/>
                          <a:latin typeface="Calibri" panose="020F0502020204030204" pitchFamily="34" charset="0"/>
                        </a:rPr>
                        <a:t>CERES &gt; 500</a:t>
                      </a:r>
                    </a:p>
                  </a:txBody>
                  <a:tcPr marL="9525" marR="9525" marT="9525" marB="0" anchor="b">
                    <a:lnR w="28575" cap="flat" cmpd="sng" algn="ctr">
                      <a:solidFill>
                        <a:schemeClr val="bg1"/>
                      </a:solidFill>
                      <a:prstDash val="solid"/>
                      <a:round/>
                      <a:headEnd type="none" w="med" len="med"/>
                      <a:tailEnd type="none" w="med" len="med"/>
                    </a:lnR>
                  </a:tcPr>
                </a:tc>
                <a:tc>
                  <a:txBody>
                    <a:bodyPr/>
                    <a:lstStyle/>
                    <a:p>
                      <a:pPr algn="ctr" fontAlgn="b"/>
                      <a:r>
                        <a:rPr lang="en-US" sz="2000" b="0" i="0" u="none" strike="noStrike">
                          <a:solidFill>
                            <a:srgbClr val="000000"/>
                          </a:solidFill>
                          <a:effectLst/>
                          <a:latin typeface="Calibri" panose="020F0502020204030204" pitchFamily="34" charset="0"/>
                        </a:rPr>
                        <a:t>-50</a:t>
                      </a:r>
                    </a:p>
                  </a:txBody>
                  <a:tcPr marL="9525" marR="9525" marT="9525" marB="0" anchor="b">
                    <a:lnL w="28575" cap="flat" cmpd="sng" algn="ctr">
                      <a:solidFill>
                        <a:schemeClr val="bg1"/>
                      </a:solidFill>
                      <a:prstDash val="solid"/>
                      <a:round/>
                      <a:headEnd type="none" w="med" len="med"/>
                      <a:tailEnd type="none" w="med" len="med"/>
                    </a:lnL>
                  </a:tcPr>
                </a:tc>
                <a:tc>
                  <a:txBody>
                    <a:bodyPr/>
                    <a:lstStyle/>
                    <a:p>
                      <a:pPr algn="ctr" fontAlgn="b"/>
                      <a:r>
                        <a:rPr lang="en-US" sz="2000" b="0" i="0" u="none" strike="noStrike" dirty="0">
                          <a:solidFill>
                            <a:srgbClr val="C00000"/>
                          </a:solidFill>
                          <a:effectLst/>
                          <a:latin typeface="Calibri" panose="020F0502020204030204" pitchFamily="34" charset="0"/>
                        </a:rPr>
                        <a:t>153</a:t>
                      </a:r>
                    </a:p>
                  </a:txBody>
                  <a:tcPr marL="9525" marR="9525" marT="9525" marB="0" anchor="b"/>
                </a:tc>
                <a:tc>
                  <a:txBody>
                    <a:bodyPr/>
                    <a:lstStyle/>
                    <a:p>
                      <a:pPr algn="r" fontAlgn="b"/>
                      <a:r>
                        <a:rPr lang="en-US" sz="2000" b="0" i="0" u="none" strike="noStrike" dirty="0">
                          <a:solidFill>
                            <a:srgbClr val="000000"/>
                          </a:solidFill>
                          <a:effectLst/>
                          <a:latin typeface="Calibri" panose="020F0502020204030204" pitchFamily="34" charset="0"/>
                        </a:rPr>
                        <a:t>3,320,392</a:t>
                      </a:r>
                    </a:p>
                  </a:txBody>
                  <a:tcPr marL="9525" marR="9525" marT="9525" marB="0" anchor="b">
                    <a:lnR w="28575" cap="flat" cmpd="sng" algn="ctr">
                      <a:solidFill>
                        <a:schemeClr val="bg1"/>
                      </a:solidFill>
                      <a:prstDash val="solid"/>
                      <a:round/>
                      <a:headEnd type="none" w="med" len="med"/>
                      <a:tailEnd type="none" w="med" len="med"/>
                    </a:lnR>
                  </a:tcPr>
                </a:tc>
                <a:tc>
                  <a:txBody>
                    <a:bodyPr/>
                    <a:lstStyle/>
                    <a:p>
                      <a:pPr algn="ctr" fontAlgn="b"/>
                      <a:r>
                        <a:rPr lang="en-US" sz="2000" b="0" i="0" u="none" strike="noStrike" dirty="0">
                          <a:solidFill>
                            <a:srgbClr val="000000"/>
                          </a:solidFill>
                          <a:effectLst/>
                          <a:latin typeface="Calibri" panose="020F0502020204030204" pitchFamily="34" charset="0"/>
                        </a:rPr>
                        <a:t>-65</a:t>
                      </a:r>
                    </a:p>
                  </a:txBody>
                  <a:tcPr marL="9525" marR="9525" marT="9525" marB="0" anchor="b">
                    <a:lnL w="28575" cap="flat" cmpd="sng" algn="ctr">
                      <a:solidFill>
                        <a:schemeClr val="bg1"/>
                      </a:solidFill>
                      <a:prstDash val="solid"/>
                      <a:round/>
                      <a:headEnd type="none" w="med" len="med"/>
                      <a:tailEnd type="none" w="med" len="med"/>
                    </a:lnL>
                  </a:tcPr>
                </a:tc>
                <a:tc>
                  <a:txBody>
                    <a:bodyPr/>
                    <a:lstStyle/>
                    <a:p>
                      <a:pPr algn="ctr" fontAlgn="b"/>
                      <a:r>
                        <a:rPr lang="en-US" sz="2000" b="0" i="0" u="none" strike="noStrike" dirty="0">
                          <a:solidFill>
                            <a:srgbClr val="C00000"/>
                          </a:solidFill>
                          <a:effectLst/>
                          <a:latin typeface="Calibri" panose="020F0502020204030204" pitchFamily="34" charset="0"/>
                        </a:rPr>
                        <a:t>152</a:t>
                      </a:r>
                    </a:p>
                  </a:txBody>
                  <a:tcPr marL="9525" marR="9525" marT="9525" marB="0" anchor="b"/>
                </a:tc>
                <a:tc>
                  <a:txBody>
                    <a:bodyPr/>
                    <a:lstStyle/>
                    <a:p>
                      <a:pPr algn="r" fontAlgn="b"/>
                      <a:r>
                        <a:rPr lang="en-US" sz="2000" b="0" i="0" u="none" strike="noStrike" dirty="0">
                          <a:solidFill>
                            <a:srgbClr val="000000"/>
                          </a:solidFill>
                          <a:effectLst/>
                          <a:latin typeface="Calibri" panose="020F0502020204030204" pitchFamily="34" charset="0"/>
                        </a:rPr>
                        <a:t>3,319,212</a:t>
                      </a:r>
                    </a:p>
                  </a:txBody>
                  <a:tcPr marL="9525" marR="9525" marT="9525" marB="0" anchor="b"/>
                </a:tc>
                <a:extLst>
                  <a:ext uri="{0D108BD9-81ED-4DB2-BD59-A6C34878D82A}">
                    <a16:rowId xmlns:a16="http://schemas.microsoft.com/office/drawing/2014/main" val="10004"/>
                  </a:ext>
                </a:extLst>
              </a:tr>
              <a:tr h="256032">
                <a:tc>
                  <a:txBody>
                    <a:bodyPr/>
                    <a:lstStyle/>
                    <a:p>
                      <a:pPr algn="l" fontAlgn="b"/>
                      <a:r>
                        <a:rPr lang="en-US" sz="2000" b="0" i="0" u="none" strike="noStrike" dirty="0">
                          <a:solidFill>
                            <a:srgbClr val="000000"/>
                          </a:solidFill>
                          <a:effectLst/>
                          <a:latin typeface="Calibri" panose="020F0502020204030204" pitchFamily="34" charset="0"/>
                        </a:rPr>
                        <a:t>All</a:t>
                      </a:r>
                    </a:p>
                  </a:txBody>
                  <a:tcPr marL="9525" marR="9525" marT="9525" marB="0" anchor="b">
                    <a:lnR w="28575" cap="flat" cmpd="sng" algn="ctr">
                      <a:solidFill>
                        <a:schemeClr val="bg1"/>
                      </a:solidFill>
                      <a:prstDash val="solid"/>
                      <a:round/>
                      <a:headEnd type="none" w="med" len="med"/>
                      <a:tailEnd type="none" w="med" len="med"/>
                    </a:lnR>
                    <a:solidFill>
                      <a:schemeClr val="bg2">
                        <a:lumMod val="60000"/>
                        <a:lumOff val="40000"/>
                      </a:schemeClr>
                    </a:solidFill>
                  </a:tcPr>
                </a:tc>
                <a:tc>
                  <a:txBody>
                    <a:bodyPr/>
                    <a:lstStyle/>
                    <a:p>
                      <a:pPr algn="ctr" fontAlgn="b"/>
                      <a:r>
                        <a:rPr lang="en-US" sz="2000" b="0" i="0" u="none" strike="noStrike" dirty="0">
                          <a:solidFill>
                            <a:srgbClr val="000000"/>
                          </a:solidFill>
                          <a:effectLst/>
                          <a:latin typeface="Calibri" panose="020F0502020204030204" pitchFamily="34" charset="0"/>
                        </a:rPr>
                        <a:t>9</a:t>
                      </a:r>
                    </a:p>
                  </a:txBody>
                  <a:tcPr marL="9525" marR="9525" marT="9525" marB="0" anchor="b">
                    <a:lnL w="28575" cap="flat" cmpd="sng" algn="ctr">
                      <a:solidFill>
                        <a:schemeClr val="bg1"/>
                      </a:solidFill>
                      <a:prstDash val="solid"/>
                      <a:round/>
                      <a:headEnd type="none" w="med" len="med"/>
                      <a:tailEnd type="none" w="med" len="med"/>
                    </a:lnL>
                    <a:solidFill>
                      <a:schemeClr val="bg2">
                        <a:lumMod val="60000"/>
                        <a:lumOff val="40000"/>
                      </a:schemeClr>
                    </a:solidFill>
                  </a:tcPr>
                </a:tc>
                <a:tc>
                  <a:txBody>
                    <a:bodyPr/>
                    <a:lstStyle/>
                    <a:p>
                      <a:pPr algn="ctr" fontAlgn="b"/>
                      <a:r>
                        <a:rPr lang="en-US" sz="2000" b="0" i="0" u="none" strike="noStrike" dirty="0">
                          <a:solidFill>
                            <a:srgbClr val="000000"/>
                          </a:solidFill>
                          <a:effectLst/>
                          <a:latin typeface="Calibri" panose="020F0502020204030204" pitchFamily="34" charset="0"/>
                        </a:rPr>
                        <a:t>99</a:t>
                      </a:r>
                    </a:p>
                  </a:txBody>
                  <a:tcPr marL="9525" marR="9525" marT="9525" marB="0" anchor="b">
                    <a:solidFill>
                      <a:schemeClr val="bg2">
                        <a:lumMod val="60000"/>
                        <a:lumOff val="40000"/>
                      </a:schemeClr>
                    </a:solidFill>
                  </a:tcPr>
                </a:tc>
                <a:tc>
                  <a:txBody>
                    <a:bodyPr/>
                    <a:lstStyle/>
                    <a:p>
                      <a:pPr algn="r" fontAlgn="b"/>
                      <a:r>
                        <a:rPr lang="en-US" sz="2000" b="0" i="0" u="none" strike="noStrike" dirty="0">
                          <a:solidFill>
                            <a:srgbClr val="000000"/>
                          </a:solidFill>
                          <a:effectLst/>
                          <a:latin typeface="Calibri" panose="020F0502020204030204" pitchFamily="34" charset="0"/>
                        </a:rPr>
                        <a:t>41,453,058</a:t>
                      </a:r>
                    </a:p>
                  </a:txBody>
                  <a:tcPr marL="9525" marR="9525" marT="9525" marB="0" anchor="b">
                    <a:lnR w="28575" cap="flat" cmpd="sng" algn="ctr">
                      <a:solidFill>
                        <a:schemeClr val="bg1"/>
                      </a:solidFill>
                      <a:prstDash val="solid"/>
                      <a:round/>
                      <a:headEnd type="none" w="med" len="med"/>
                      <a:tailEnd type="none" w="med" len="med"/>
                    </a:lnR>
                    <a:solidFill>
                      <a:schemeClr val="bg2">
                        <a:lumMod val="60000"/>
                        <a:lumOff val="40000"/>
                      </a:schemeClr>
                    </a:solidFill>
                  </a:tcPr>
                </a:tc>
                <a:tc>
                  <a:txBody>
                    <a:bodyPr/>
                    <a:lstStyle/>
                    <a:p>
                      <a:pPr algn="ctr" fontAlgn="b"/>
                      <a:r>
                        <a:rPr lang="en-US" sz="2000" b="0" i="0" u="none" strike="noStrike" dirty="0">
                          <a:solidFill>
                            <a:srgbClr val="000000"/>
                          </a:solidFill>
                          <a:effectLst/>
                          <a:latin typeface="Calibri" panose="020F0502020204030204" pitchFamily="34" charset="0"/>
                        </a:rPr>
                        <a:t>4</a:t>
                      </a:r>
                    </a:p>
                  </a:txBody>
                  <a:tcPr marL="9525" marR="9525" marT="9525" marB="0" anchor="b">
                    <a:lnL w="28575" cap="flat" cmpd="sng" algn="ctr">
                      <a:solidFill>
                        <a:schemeClr val="bg1"/>
                      </a:solidFill>
                      <a:prstDash val="solid"/>
                      <a:round/>
                      <a:headEnd type="none" w="med" len="med"/>
                      <a:tailEnd type="none" w="med" len="med"/>
                    </a:lnL>
                    <a:solidFill>
                      <a:schemeClr val="bg2">
                        <a:lumMod val="60000"/>
                        <a:lumOff val="40000"/>
                      </a:schemeClr>
                    </a:solidFill>
                  </a:tcPr>
                </a:tc>
                <a:tc>
                  <a:txBody>
                    <a:bodyPr/>
                    <a:lstStyle/>
                    <a:p>
                      <a:pPr algn="ctr" fontAlgn="b"/>
                      <a:r>
                        <a:rPr lang="en-US" sz="2000" b="0" i="0" u="none" strike="noStrike" dirty="0">
                          <a:solidFill>
                            <a:srgbClr val="000000"/>
                          </a:solidFill>
                          <a:effectLst/>
                          <a:latin typeface="Calibri" panose="020F0502020204030204" pitchFamily="34" charset="0"/>
                        </a:rPr>
                        <a:t>97</a:t>
                      </a:r>
                    </a:p>
                  </a:txBody>
                  <a:tcPr marL="9525" marR="9525" marT="9525" marB="0" anchor="b">
                    <a:solidFill>
                      <a:schemeClr val="bg2">
                        <a:lumMod val="60000"/>
                        <a:lumOff val="40000"/>
                      </a:schemeClr>
                    </a:solidFill>
                  </a:tcPr>
                </a:tc>
                <a:tc>
                  <a:txBody>
                    <a:bodyPr/>
                    <a:lstStyle/>
                    <a:p>
                      <a:pPr algn="r" fontAlgn="b"/>
                      <a:r>
                        <a:rPr lang="en-US" sz="2000" b="0" i="0" u="none" strike="noStrike" dirty="0">
                          <a:solidFill>
                            <a:srgbClr val="000000"/>
                          </a:solidFill>
                          <a:effectLst/>
                          <a:latin typeface="Calibri" panose="020F0502020204030204" pitchFamily="34" charset="0"/>
                        </a:rPr>
                        <a:t>41,451,456</a:t>
                      </a:r>
                    </a:p>
                  </a:txBody>
                  <a:tcPr marL="9525" marR="9525" marT="9525" marB="0" anchor="b">
                    <a:solidFill>
                      <a:schemeClr val="bg2">
                        <a:lumMod val="60000"/>
                        <a:lumOff val="40000"/>
                      </a:schemeClr>
                    </a:solidFill>
                  </a:tcPr>
                </a:tc>
                <a:extLst>
                  <a:ext uri="{0D108BD9-81ED-4DB2-BD59-A6C34878D82A}">
                    <a16:rowId xmlns:a16="http://schemas.microsoft.com/office/drawing/2014/main" val="10005"/>
                  </a:ext>
                </a:extLst>
              </a:tr>
            </a:tbl>
          </a:graphicData>
        </a:graphic>
      </p:graphicFrame>
      <p:sp>
        <p:nvSpPr>
          <p:cNvPr id="6" name="TextBox 5">
            <a:extLst>
              <a:ext uri="{FF2B5EF4-FFF2-40B4-BE49-F238E27FC236}">
                <a16:creationId xmlns:a16="http://schemas.microsoft.com/office/drawing/2014/main" id="{02E88FA3-FF02-4D1F-9235-A2C2A2AD279F}"/>
              </a:ext>
            </a:extLst>
          </p:cNvPr>
          <p:cNvSpPr txBox="1"/>
          <p:nvPr/>
        </p:nvSpPr>
        <p:spPr>
          <a:xfrm>
            <a:off x="632538" y="4123117"/>
            <a:ext cx="7959230" cy="307777"/>
          </a:xfrm>
          <a:prstGeom prst="rect">
            <a:avLst/>
          </a:prstGeom>
          <a:noFill/>
        </p:spPr>
        <p:txBody>
          <a:bodyPr wrap="none" rtlCol="0">
            <a:spAutoFit/>
          </a:bodyPr>
          <a:lstStyle/>
          <a:p>
            <a:r>
              <a:rPr lang="en-US" dirty="0">
                <a:solidFill>
                  <a:schemeClr val="bg1"/>
                </a:solidFill>
              </a:rPr>
              <a:t>Accuracy (A) and precision (P) of G16 RSR derived from current and reduced ref. vs. CERES RSR</a:t>
            </a:r>
          </a:p>
        </p:txBody>
      </p:sp>
      <p:sp>
        <p:nvSpPr>
          <p:cNvPr id="3" name="TextBox 2">
            <a:extLst>
              <a:ext uri="{FF2B5EF4-FFF2-40B4-BE49-F238E27FC236}">
                <a16:creationId xmlns:a16="http://schemas.microsoft.com/office/drawing/2014/main" id="{747F4A7D-5628-401D-A9F5-CFB5C69EA49E}"/>
              </a:ext>
            </a:extLst>
          </p:cNvPr>
          <p:cNvSpPr txBox="1"/>
          <p:nvPr/>
        </p:nvSpPr>
        <p:spPr>
          <a:xfrm>
            <a:off x="640081" y="6415602"/>
            <a:ext cx="1168910" cy="307777"/>
          </a:xfrm>
          <a:prstGeom prst="rect">
            <a:avLst/>
          </a:prstGeom>
          <a:noFill/>
        </p:spPr>
        <p:txBody>
          <a:bodyPr wrap="none" rtlCol="0">
            <a:spAutoFit/>
          </a:bodyPr>
          <a:lstStyle/>
          <a:p>
            <a:r>
              <a:rPr lang="en-US" dirty="0">
                <a:solidFill>
                  <a:schemeClr val="bg1"/>
                </a:solidFill>
              </a:rPr>
              <a:t>Units: W m</a:t>
            </a:r>
            <a:r>
              <a:rPr lang="en-US" baseline="30000" dirty="0">
                <a:solidFill>
                  <a:schemeClr val="bg1"/>
                </a:solidFill>
              </a:rPr>
              <a:t>-2</a:t>
            </a:r>
          </a:p>
        </p:txBody>
      </p:sp>
    </p:spTree>
    <p:extLst>
      <p:ext uri="{BB962C8B-B14F-4D97-AF65-F5344CB8AC3E}">
        <p14:creationId xmlns:p14="http://schemas.microsoft.com/office/powerpoint/2010/main" val="365462777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Provisional Maturity Assessment</a:t>
            </a:r>
          </a:p>
        </p:txBody>
      </p:sp>
      <p:sp>
        <p:nvSpPr>
          <p:cNvPr id="3" name="Text Placeholder 2"/>
          <p:cNvSpPr>
            <a:spLocks noGrp="1"/>
          </p:cNvSpPr>
          <p:nvPr>
            <p:ph type="body" idx="1"/>
          </p:nvPr>
        </p:nvSpPr>
        <p:spPr/>
        <p:txBody>
          <a:bodyPr/>
          <a:lstStyle/>
          <a:p>
            <a:r>
              <a:rPr lang="en-US" dirty="0"/>
              <a:t>GOES-16 Shortwave Radiation Budget L2 Product Provisional PS-PVR</a:t>
            </a:r>
          </a:p>
        </p:txBody>
      </p:sp>
      <p:sp>
        <p:nvSpPr>
          <p:cNvPr id="4" name="Slide Number Placeholder 3"/>
          <p:cNvSpPr>
            <a:spLocks noGrp="1"/>
          </p:cNvSpPr>
          <p:nvPr>
            <p:ph type="sldNum" sz="quarter" idx="12"/>
          </p:nvPr>
        </p:nvSpPr>
        <p:spPr/>
        <p:txBody>
          <a:bodyPr/>
          <a:lstStyle/>
          <a:p>
            <a:fld id="{4AB52BE0-4CA4-4BD3-BC9F-B41F86E8D2EE}" type="slidenum">
              <a:rPr lang="en-US" altLang="en-US" smtClean="0">
                <a:solidFill>
                  <a:prstClr val="white"/>
                </a:solidFill>
              </a:rPr>
              <a:pPr/>
              <a:t>75</a:t>
            </a:fld>
            <a:endParaRPr lang="en-US" altLang="en-US" dirty="0">
              <a:solidFill>
                <a:prstClr val="white"/>
              </a:solidFill>
            </a:endParaRPr>
          </a:p>
        </p:txBody>
      </p:sp>
    </p:spTree>
    <p:extLst>
      <p:ext uri="{BB962C8B-B14F-4D97-AF65-F5344CB8AC3E}">
        <p14:creationId xmlns:p14="http://schemas.microsoft.com/office/powerpoint/2010/main" val="50775950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 sz="2800" b="0" i="0" u="none" strike="noStrike" cap="none" dirty="0">
                <a:solidFill>
                  <a:srgbClr val="FFFFFF"/>
                </a:solidFill>
                <a:latin typeface="Arial"/>
                <a:ea typeface="Arial"/>
                <a:cs typeface="Arial"/>
                <a:sym typeface="Arial"/>
              </a:rPr>
              <a:t>Provisional Validation</a:t>
            </a:r>
          </a:p>
        </p:txBody>
      </p:sp>
      <p:graphicFrame>
        <p:nvGraphicFramePr>
          <p:cNvPr id="202" name="Shape 202"/>
          <p:cNvGraphicFramePr/>
          <p:nvPr>
            <p:extLst>
              <p:ext uri="{D42A27DB-BD31-4B8C-83A1-F6EECF244321}">
                <p14:modId xmlns:p14="http://schemas.microsoft.com/office/powerpoint/2010/main" val="631922505"/>
              </p:ext>
            </p:extLst>
          </p:nvPr>
        </p:nvGraphicFramePr>
        <p:xfrm>
          <a:off x="228600" y="1143000"/>
          <a:ext cx="8686800" cy="5059720"/>
        </p:xfrm>
        <a:graphic>
          <a:graphicData uri="http://schemas.openxmlformats.org/drawingml/2006/table">
            <a:tbl>
              <a:tblPr>
                <a:noFill/>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rgbClr val="000000"/>
                        </a:buClr>
                        <a:buSzPct val="25000"/>
                        <a:buFont typeface="Arial"/>
                        <a:buNone/>
                      </a:pPr>
                      <a:r>
                        <a:rPr lang="en" sz="2800" b="1" u="none" strike="noStrike" cap="none" dirty="0">
                          <a:solidFill>
                            <a:srgbClr val="FFFFFF"/>
                          </a:solidFill>
                        </a:rPr>
                        <a:t>Preparation Activities</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solidFill>
                        <a:srgbClr val="FFFFFF"/>
                      </a:solidFill>
                      <a:prstDash val="solid"/>
                      <a:round/>
                      <a:headEnd type="none" w="med" len="med"/>
                      <a:tailEnd type="none" w="med" len="med"/>
                    </a:lnB>
                    <a:solidFill>
                      <a:srgbClr val="4F81BD"/>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2800" b="1" u="none" strike="noStrike" cap="none" dirty="0">
                          <a:solidFill>
                            <a:srgbClr val="FFFFFF"/>
                          </a:solidFill>
                        </a:rPr>
                        <a:t>Assessment</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470744">
                <a:tc>
                  <a:txBody>
                    <a:bodyPr/>
                    <a:lstStyle/>
                    <a:p>
                      <a:pPr marL="0" marR="0" lvl="0" indent="0" algn="l" rtl="0">
                        <a:lnSpc>
                          <a:spcPct val="100000"/>
                        </a:lnSpc>
                        <a:spcBef>
                          <a:spcPts val="0"/>
                        </a:spcBef>
                        <a:spcAft>
                          <a:spcPts val="0"/>
                        </a:spcAft>
                        <a:buClr>
                          <a:srgbClr val="000000"/>
                        </a:buClr>
                        <a:buSzPct val="25000"/>
                        <a:buFont typeface="Arial"/>
                        <a:buNone/>
                      </a:pPr>
                      <a:r>
                        <a:rPr lang="en" sz="2000" b="0" i="0" u="none" strike="noStrike" cap="none" dirty="0">
                          <a:solidFill>
                            <a:schemeClr val="tx1"/>
                          </a:solidFill>
                          <a:latin typeface="+mn-lt"/>
                          <a:ea typeface="Arial"/>
                          <a:cs typeface="Arial"/>
                          <a:sym typeface="Arial"/>
                        </a:rPr>
                        <a:t>Validation activities are ongoing and the general research community is now encouraged to participate.</a:t>
                      </a:r>
                      <a:endParaRPr lang="en" sz="20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 sz="2000" b="0" i="0" u="none" strike="noStrike" cap="none" dirty="0">
                          <a:solidFill>
                            <a:schemeClr val="tx1"/>
                          </a:solidFill>
                          <a:latin typeface="+mn-lt"/>
                          <a:ea typeface="Arial"/>
                          <a:cs typeface="Arial"/>
                          <a:sym typeface="Arial"/>
                        </a:rPr>
                        <a:t>Validation activities are ongoing.</a:t>
                      </a:r>
                      <a:r>
                        <a:rPr lang="en" sz="2000" b="0" i="0" u="none" strike="noStrike" cap="none" baseline="0" dirty="0">
                          <a:solidFill>
                            <a:schemeClr val="tx1"/>
                          </a:solidFill>
                          <a:latin typeface="+mn-lt"/>
                          <a:ea typeface="Arial"/>
                          <a:cs typeface="Arial"/>
                          <a:sym typeface="Arial"/>
                        </a:rPr>
                        <a:t> </a:t>
                      </a:r>
                      <a:r>
                        <a:rPr lang="en-US" sz="2000" b="0" i="0" u="none" strike="noStrike" cap="none" baseline="0" dirty="0">
                          <a:solidFill>
                            <a:schemeClr val="tx1"/>
                          </a:solidFill>
                          <a:latin typeface="+mn-lt"/>
                          <a:ea typeface="Arial"/>
                          <a:cs typeface="Arial"/>
                          <a:sym typeface="Arial"/>
                        </a:rPr>
                        <a:t>T</a:t>
                      </a:r>
                      <a:r>
                        <a:rPr lang="en" sz="2000" b="0" i="0" u="none" strike="noStrike" cap="none" baseline="0" dirty="0">
                          <a:solidFill>
                            <a:schemeClr val="tx1"/>
                          </a:solidFill>
                          <a:latin typeface="+mn-lt"/>
                          <a:ea typeface="Arial"/>
                          <a:cs typeface="Arial"/>
                          <a:sym typeface="Arial"/>
                        </a:rPr>
                        <a:t>he </a:t>
                      </a:r>
                      <a:r>
                        <a:rPr lang="en" sz="2000" b="0" i="0" u="none" strike="noStrike" cap="none" dirty="0">
                          <a:solidFill>
                            <a:schemeClr val="tx1"/>
                          </a:solidFill>
                          <a:latin typeface="+mn-lt"/>
                          <a:ea typeface="Arial"/>
                          <a:cs typeface="Arial"/>
                          <a:sym typeface="Arial"/>
                        </a:rPr>
                        <a:t>general research community has been participating</a:t>
                      </a:r>
                      <a:r>
                        <a:rPr lang="en" sz="2000" b="0" i="0" u="none" strike="noStrike" cap="none" baseline="0" dirty="0">
                          <a:solidFill>
                            <a:schemeClr val="tx1"/>
                          </a:solidFill>
                          <a:latin typeface="+mn-lt"/>
                          <a:ea typeface="Arial"/>
                          <a:cs typeface="Arial"/>
                          <a:sym typeface="Arial"/>
                        </a:rPr>
                        <a:t> and providing feedback.</a:t>
                      </a:r>
                      <a:endParaRPr lang="en" sz="20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1"/>
                  </a:ext>
                </a:extLst>
              </a:tr>
              <a:tr h="470744">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dirty="0">
                          <a:solidFill>
                            <a:schemeClr val="tx1"/>
                          </a:solidFill>
                          <a:latin typeface="+mn-lt"/>
                          <a:ea typeface="Arial"/>
                          <a:cs typeface="Arial"/>
                          <a:sym typeface="Arial"/>
                        </a:rPr>
                        <a:t>Severe algorithm anomalies are identified and under analysis. Solutions to anomalies are in development and testing.</a:t>
                      </a:r>
                    </a:p>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endParaRPr lang="en-US" sz="2000" b="0" i="0" u="none" strike="noStrike" cap="none" dirty="0">
                        <a:solidFill>
                          <a:schemeClr val="tx1"/>
                        </a:solidFill>
                        <a:latin typeface="+mn-lt"/>
                        <a:ea typeface="Arial"/>
                        <a:cs typeface="Arial"/>
                        <a:sym typeface="Arial"/>
                      </a:endParaRP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2000" b="0" i="0" u="none" strike="noStrike" cap="none" dirty="0">
                          <a:solidFill>
                            <a:schemeClr val="tx1"/>
                          </a:solidFill>
                          <a:latin typeface="+mn-lt"/>
                          <a:ea typeface="Arial"/>
                          <a:cs typeface="Arial"/>
                          <a:sym typeface="Arial"/>
                        </a:rPr>
                        <a:t>O</a:t>
                      </a:r>
                      <a:r>
                        <a:rPr lang="en" sz="2000" b="0" i="0" u="none" strike="noStrike" cap="none" dirty="0">
                          <a:solidFill>
                            <a:schemeClr val="tx1"/>
                          </a:solidFill>
                          <a:latin typeface="+mn-lt"/>
                          <a:ea typeface="Arial"/>
                          <a:cs typeface="Arial"/>
                          <a:sym typeface="Arial"/>
                        </a:rPr>
                        <a:t>perational and algorithm</a:t>
                      </a:r>
                      <a:r>
                        <a:rPr lang="en" sz="2000" b="0" i="0" u="none" strike="noStrike" cap="none" baseline="0" dirty="0">
                          <a:solidFill>
                            <a:schemeClr val="tx1"/>
                          </a:solidFill>
                          <a:latin typeface="+mn-lt"/>
                          <a:ea typeface="Arial"/>
                          <a:cs typeface="Arial"/>
                          <a:sym typeface="Arial"/>
                        </a:rPr>
                        <a:t> </a:t>
                      </a:r>
                      <a:r>
                        <a:rPr lang="en" sz="2000" b="0" i="0" u="none" strike="noStrike" cap="none" dirty="0">
                          <a:solidFill>
                            <a:schemeClr val="tx1"/>
                          </a:solidFill>
                          <a:latin typeface="+mn-lt"/>
                          <a:ea typeface="Arial"/>
                          <a:cs typeface="Arial"/>
                          <a:sym typeface="Arial"/>
                        </a:rPr>
                        <a:t>anomalies have been identified.</a:t>
                      </a:r>
                      <a:r>
                        <a:rPr lang="en" sz="2000" b="0" i="0" u="none" strike="noStrike" cap="none" baseline="0" dirty="0">
                          <a:solidFill>
                            <a:schemeClr val="tx1"/>
                          </a:solidFill>
                          <a:latin typeface="+mn-lt"/>
                          <a:ea typeface="Arial"/>
                          <a:cs typeface="Arial"/>
                          <a:sym typeface="Arial"/>
                        </a:rPr>
                        <a:t> </a:t>
                      </a:r>
                      <a:r>
                        <a:rPr lang="en-US" sz="2000" b="0" i="0" u="none" strike="noStrike" cap="none" baseline="0" dirty="0">
                          <a:solidFill>
                            <a:schemeClr val="tx1"/>
                          </a:solidFill>
                          <a:latin typeface="+mn-lt"/>
                          <a:ea typeface="Arial"/>
                          <a:cs typeface="Arial"/>
                          <a:sym typeface="Arial"/>
                        </a:rPr>
                        <a:t>C</a:t>
                      </a:r>
                      <a:r>
                        <a:rPr lang="en" sz="2000" b="0" i="0" u="none" strike="noStrike" cap="none" baseline="0" dirty="0">
                          <a:solidFill>
                            <a:schemeClr val="tx1"/>
                          </a:solidFill>
                          <a:latin typeface="+mn-lt"/>
                          <a:ea typeface="Arial"/>
                          <a:cs typeface="Arial"/>
                          <a:sym typeface="Arial"/>
                        </a:rPr>
                        <a:t>ritical ones have been resolved (</a:t>
                      </a:r>
                      <a:r>
                        <a:rPr lang="en-US" sz="2000" dirty="0"/>
                        <a:t>PR.06.17 and DO.07</a:t>
                      </a:r>
                      <a:r>
                        <a:rPr lang="en" sz="2000" b="0" i="0" u="none" strike="noStrike" cap="none" baseline="0" dirty="0">
                          <a:solidFill>
                            <a:schemeClr val="tx1"/>
                          </a:solidFill>
                          <a:latin typeface="+mn-lt"/>
                          <a:ea typeface="Arial"/>
                          <a:cs typeface="Arial"/>
                          <a:sym typeface="Arial"/>
                        </a:rPr>
                        <a:t>). </a:t>
                      </a:r>
                      <a:r>
                        <a:rPr lang="en-US" sz="2000" b="0" i="0" u="none" strike="noStrike" cap="none" baseline="0" dirty="0">
                          <a:solidFill>
                            <a:schemeClr val="tx1"/>
                          </a:solidFill>
                          <a:latin typeface="+mn-lt"/>
                          <a:ea typeface="Arial"/>
                          <a:cs typeface="Arial"/>
                          <a:sym typeface="Arial"/>
                        </a:rPr>
                        <a:t>Four</a:t>
                      </a:r>
                      <a:r>
                        <a:rPr lang="en" sz="2000" b="0" i="0" u="none" strike="noStrike" cap="none" baseline="0" dirty="0">
                          <a:solidFill>
                            <a:schemeClr val="tx1"/>
                          </a:solidFill>
                          <a:latin typeface="+mn-lt"/>
                          <a:ea typeface="Arial"/>
                          <a:cs typeface="Arial"/>
                          <a:sym typeface="Arial"/>
                        </a:rPr>
                        <a:t> ADRs remain open (</a:t>
                      </a:r>
                      <a:r>
                        <a:rPr lang="en-US" sz="2000" b="0" i="0" u="none" strike="noStrike" cap="none" baseline="0" dirty="0">
                          <a:solidFill>
                            <a:schemeClr val="tx1"/>
                          </a:solidFill>
                          <a:latin typeface="+mn-lt"/>
                          <a:ea typeface="Arial"/>
                          <a:cs typeface="Arial"/>
                          <a:sym typeface="Arial"/>
                        </a:rPr>
                        <a:t>MESO composite albedo and intermittent retrievals, bad initialization of PQI3 in IP, and missing IP </a:t>
                      </a:r>
                      <a:r>
                        <a:rPr lang="en-US" sz="2000" b="0" i="0" u="none" strike="noStrike" cap="none" baseline="0" dirty="0" err="1">
                          <a:solidFill>
                            <a:schemeClr val="tx1"/>
                          </a:solidFill>
                          <a:latin typeface="+mn-lt"/>
                          <a:ea typeface="Arial"/>
                          <a:cs typeface="Arial"/>
                          <a:sym typeface="Arial"/>
                        </a:rPr>
                        <a:t>flag_meaning</a:t>
                      </a:r>
                      <a:r>
                        <a:rPr lang="en" sz="2000" b="0" i="0" u="none" strike="noStrike" cap="none" baseline="0" dirty="0">
                          <a:solidFill>
                            <a:schemeClr val="tx1"/>
                          </a:solidFill>
                          <a:latin typeface="+mn-lt"/>
                          <a:ea typeface="Arial"/>
                          <a:cs typeface="Arial"/>
                          <a:sym typeface="Arial"/>
                        </a:rPr>
                        <a:t>); </a:t>
                      </a:r>
                      <a:r>
                        <a:rPr lang="en-US" sz="2000" b="0" i="0" u="none" strike="noStrike" cap="none" baseline="0" dirty="0">
                          <a:solidFill>
                            <a:schemeClr val="tx1"/>
                          </a:solidFill>
                          <a:latin typeface="+mn-lt"/>
                          <a:ea typeface="Arial"/>
                          <a:cs typeface="Arial"/>
                          <a:sym typeface="Arial"/>
                        </a:rPr>
                        <a:t>only one (incorrect MESO composite albedo</a:t>
                      </a:r>
                      <a:r>
                        <a:rPr lang="en" sz="2000" b="0" i="0" u="none" strike="noStrike" cap="none" baseline="0" dirty="0">
                          <a:solidFill>
                            <a:schemeClr val="tx1"/>
                          </a:solidFill>
                          <a:latin typeface="+mn-lt"/>
                          <a:ea typeface="Arial"/>
                          <a:cs typeface="Arial"/>
                          <a:sym typeface="Arial"/>
                        </a:rPr>
                        <a:t> impacts accuracy. </a:t>
                      </a:r>
                      <a:endParaRPr lang="en-US" sz="2000" b="0" i="0" u="none" strike="noStrike" cap="none" dirty="0">
                        <a:solidFill>
                          <a:schemeClr val="tx1"/>
                        </a:solidFill>
                        <a:latin typeface="+mn-lt"/>
                        <a:ea typeface="Arial"/>
                        <a:cs typeface="Arial"/>
                        <a:sym typeface="Aria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2"/>
                  </a:ext>
                </a:extLst>
              </a:tr>
              <a:tr h="409100">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dirty="0">
                          <a:solidFill>
                            <a:schemeClr val="tx1"/>
                          </a:solidFill>
                          <a:latin typeface="+mn-lt"/>
                          <a:ea typeface="Arial"/>
                          <a:cs typeface="Arial"/>
                          <a:sym typeface="Arial"/>
                        </a:rPr>
                        <a:t>Incremental product improvements may still be occurring.</a:t>
                      </a:r>
                      <a:endParaRPr lang="en" sz="20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dirty="0">
                          <a:solidFill>
                            <a:schemeClr val="tx1"/>
                          </a:solidFill>
                          <a:latin typeface="+mn-lt"/>
                          <a:ea typeface="Arial"/>
                          <a:cs typeface="Arial"/>
                          <a:sym typeface="Arial"/>
                        </a:rPr>
                        <a:t>Incremental</a:t>
                      </a:r>
                      <a:r>
                        <a:rPr lang="en" sz="2000" b="0" i="0" u="none" strike="noStrike" cap="none" baseline="0" dirty="0">
                          <a:solidFill>
                            <a:schemeClr val="tx1"/>
                          </a:solidFill>
                          <a:latin typeface="+mn-lt"/>
                          <a:ea typeface="Arial"/>
                          <a:cs typeface="Arial"/>
                          <a:sym typeface="Arial"/>
                        </a:rPr>
                        <a:t> p</a:t>
                      </a:r>
                      <a:r>
                        <a:rPr lang="en" sz="2000" b="0" i="0" u="none" strike="noStrike" cap="none" dirty="0">
                          <a:solidFill>
                            <a:schemeClr val="tx1"/>
                          </a:solidFill>
                          <a:latin typeface="+mn-lt"/>
                          <a:ea typeface="Arial"/>
                          <a:cs typeface="Arial"/>
                          <a:sym typeface="Arial"/>
                        </a:rPr>
                        <a:t>roduct improvements are expected.</a:t>
                      </a:r>
                      <a:endParaRPr lang="en" sz="20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3"/>
                  </a:ext>
                </a:extLst>
              </a:tr>
            </a:tbl>
          </a:graphicData>
        </a:graphic>
      </p:graphicFrame>
      <p:sp>
        <p:nvSpPr>
          <p:cNvPr id="2" name="Slide Number Placeholder 1"/>
          <p:cNvSpPr>
            <a:spLocks noGrp="1"/>
          </p:cNvSpPr>
          <p:nvPr>
            <p:ph type="sldNum" sz="quarter" idx="12"/>
          </p:nvPr>
        </p:nvSpPr>
        <p:spPr/>
        <p:txBody>
          <a:bodyPr/>
          <a:lstStyle/>
          <a:p>
            <a:fld id="{615ADB79-25D6-47C0-AB51-22A13A0BBB50}" type="slidenum">
              <a:rPr lang="en-US" altLang="en-US" smtClean="0">
                <a:solidFill>
                  <a:prstClr val="white"/>
                </a:solidFill>
              </a:rPr>
              <a:pPr/>
              <a:t>76</a:t>
            </a:fld>
            <a:endParaRPr lang="en-US" altLang="en-US" dirty="0">
              <a:solidFill>
                <a:prstClr val="white"/>
              </a:solidFill>
            </a:endParaRPr>
          </a:p>
        </p:txBody>
      </p:sp>
    </p:spTree>
    <p:extLst>
      <p:ext uri="{BB962C8B-B14F-4D97-AF65-F5344CB8AC3E}">
        <p14:creationId xmlns:p14="http://schemas.microsoft.com/office/powerpoint/2010/main" val="427240533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226429"/>
            <a:ext cx="5961300" cy="8537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 sz="2800" b="0" i="0" u="none" strike="noStrike" cap="none" dirty="0">
                <a:solidFill>
                  <a:srgbClr val="FFFFFF"/>
                </a:solidFill>
                <a:latin typeface="Arial"/>
                <a:ea typeface="Arial"/>
                <a:cs typeface="Arial"/>
                <a:sym typeface="Arial"/>
              </a:rPr>
              <a:t>Provisional Validation</a:t>
            </a:r>
          </a:p>
        </p:txBody>
      </p:sp>
      <p:graphicFrame>
        <p:nvGraphicFramePr>
          <p:cNvPr id="202" name="Shape 202"/>
          <p:cNvGraphicFramePr/>
          <p:nvPr>
            <p:extLst>
              <p:ext uri="{D42A27DB-BD31-4B8C-83A1-F6EECF244321}">
                <p14:modId xmlns:p14="http://schemas.microsoft.com/office/powerpoint/2010/main" val="3436880559"/>
              </p:ext>
            </p:extLst>
          </p:nvPr>
        </p:nvGraphicFramePr>
        <p:xfrm>
          <a:off x="228600" y="1066800"/>
          <a:ext cx="8686800" cy="5212130"/>
        </p:xfrm>
        <a:graphic>
          <a:graphicData uri="http://schemas.openxmlformats.org/drawingml/2006/table">
            <a:tbl>
              <a:tblPr>
                <a:noFill/>
              </a:tblPr>
              <a:tblGrid>
                <a:gridCol w="57150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chemeClr val="lt1"/>
                        </a:buClr>
                        <a:buSzPct val="25000"/>
                        <a:buFont typeface="Arial"/>
                        <a:buNone/>
                      </a:pPr>
                      <a:r>
                        <a:rPr lang="en" sz="2400" b="1" u="none" strike="noStrike" cap="none" dirty="0">
                          <a:solidFill>
                            <a:schemeClr val="lt1"/>
                          </a:solidFill>
                        </a:rPr>
                        <a:t>End State</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4F81BD"/>
                    </a:solidFill>
                  </a:tcPr>
                </a:tc>
                <a:tc>
                  <a:txBody>
                    <a:bodyPr/>
                    <a:lstStyle/>
                    <a:p>
                      <a:pPr marL="0" marR="0" lvl="0" indent="0" algn="ctr" rtl="0">
                        <a:lnSpc>
                          <a:spcPct val="100000"/>
                        </a:lnSpc>
                        <a:spcBef>
                          <a:spcPts val="0"/>
                        </a:spcBef>
                        <a:spcAft>
                          <a:spcPts val="0"/>
                        </a:spcAft>
                        <a:buClr>
                          <a:schemeClr val="lt1"/>
                        </a:buClr>
                        <a:buSzPct val="25000"/>
                        <a:buFont typeface="Arial"/>
                        <a:buNone/>
                      </a:pPr>
                      <a:r>
                        <a:rPr lang="en" sz="2400" b="1" u="none" strike="noStrike" cap="none" dirty="0">
                          <a:solidFill>
                            <a:schemeClr val="lt1"/>
                          </a:solidFill>
                        </a:rPr>
                        <a:t>Assessment</a:t>
                      </a:r>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655675">
                <a:tc>
                  <a:txBody>
                    <a:bodyPr/>
                    <a:lstStyle/>
                    <a:p>
                      <a:pPr marL="0" marR="0" lvl="0" indent="0" algn="l" rtl="0">
                        <a:lnSpc>
                          <a:spcPct val="100000"/>
                        </a:lnSpc>
                        <a:spcBef>
                          <a:spcPts val="0"/>
                        </a:spcBef>
                        <a:spcAft>
                          <a:spcPts val="0"/>
                        </a:spcAft>
                        <a:buClr>
                          <a:schemeClr val="lt1"/>
                        </a:buClr>
                        <a:buSzPct val="100000"/>
                        <a:buFont typeface="Arial"/>
                        <a:buNone/>
                      </a:pPr>
                      <a:r>
                        <a:rPr lang="en" sz="1800" b="0" i="0" u="none" strike="noStrike" cap="none" dirty="0">
                          <a:solidFill>
                            <a:schemeClr val="tx1"/>
                          </a:solidFill>
                          <a:latin typeface="+mn-lt"/>
                          <a:ea typeface="Arial"/>
                          <a:cs typeface="Arial"/>
                          <a:sym typeface="Arial"/>
                        </a:rPr>
                        <a:t>Product performance has been demonstrated through analysis of a small number of independent measurements obtained from select locations, periods, and associated ground truth or field campaign efforts.</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tc>
                  <a:txBody>
                    <a:bodyPr/>
                    <a:lstStyle/>
                    <a:p>
                      <a:pPr marL="0" marR="0" lvl="0" indent="0" algn="l" rtl="0">
                        <a:lnSpc>
                          <a:spcPct val="100000"/>
                        </a:lnSpc>
                        <a:spcBef>
                          <a:spcPts val="0"/>
                        </a:spcBef>
                        <a:spcAft>
                          <a:spcPts val="0"/>
                        </a:spcAft>
                        <a:buClr>
                          <a:schemeClr val="lt1"/>
                        </a:buClr>
                        <a:buSzPct val="100000"/>
                        <a:buFont typeface="Arial"/>
                        <a:buNone/>
                      </a:pPr>
                      <a:r>
                        <a:rPr lang="en-US" sz="1800" b="0" i="0" u="none" strike="noStrike" cap="none" dirty="0">
                          <a:solidFill>
                            <a:schemeClr val="tx1"/>
                          </a:solidFill>
                          <a:latin typeface="+mn-lt"/>
                          <a:ea typeface="Arial"/>
                          <a:cs typeface="Arial"/>
                          <a:sym typeface="Arial"/>
                        </a:rPr>
                        <a:t>T</a:t>
                      </a:r>
                      <a:r>
                        <a:rPr lang="en" sz="1800" b="0" i="0" u="none" strike="noStrike" cap="none" dirty="0">
                          <a:solidFill>
                            <a:schemeClr val="tx1"/>
                          </a:solidFill>
                          <a:latin typeface="+mn-lt"/>
                          <a:ea typeface="Arial"/>
                          <a:cs typeface="Arial"/>
                          <a:sym typeface="Arial"/>
                        </a:rPr>
                        <a:t>his has been demonstrated </a:t>
                      </a:r>
                      <a:r>
                        <a:rPr lang="en-US" sz="1800" b="0" i="0" u="none" strike="noStrike" cap="none" dirty="0">
                          <a:solidFill>
                            <a:schemeClr val="tx1"/>
                          </a:solidFill>
                          <a:latin typeface="+mn-lt"/>
                          <a:ea typeface="Arial"/>
                          <a:cs typeface="Arial"/>
                          <a:sym typeface="Arial"/>
                        </a:rPr>
                        <a:t>using CERES, SURFRAD and SOLRAD</a:t>
                      </a:r>
                      <a:r>
                        <a:rPr lang="en" sz="1800" b="0" i="0" u="none" strike="noStrike" cap="none" dirty="0">
                          <a:solidFill>
                            <a:schemeClr val="tx1"/>
                          </a:solidFill>
                          <a:latin typeface="+mn-lt"/>
                          <a:ea typeface="Arial"/>
                          <a:cs typeface="Arial"/>
                          <a:sym typeface="Arial"/>
                        </a:rPr>
                        <a:t> </a:t>
                      </a:r>
                      <a:r>
                        <a:rPr lang="en-US" sz="1800" b="0" i="0" u="none" strike="noStrike" cap="none" dirty="0">
                          <a:solidFill>
                            <a:schemeClr val="tx1"/>
                          </a:solidFill>
                          <a:latin typeface="+mn-lt"/>
                          <a:ea typeface="Arial"/>
                          <a:cs typeface="Arial"/>
                          <a:sym typeface="Arial"/>
                        </a:rPr>
                        <a:t>as </a:t>
                      </a:r>
                      <a:r>
                        <a:rPr lang="en" sz="1800" b="0" i="0" u="none" strike="noStrike" cap="none" dirty="0">
                          <a:solidFill>
                            <a:schemeClr val="tx1"/>
                          </a:solidFill>
                          <a:latin typeface="+mn-lt"/>
                          <a:ea typeface="Arial"/>
                          <a:cs typeface="Arial"/>
                          <a:sym typeface="Arial"/>
                        </a:rPr>
                        <a:t>truth and independent statellite</a:t>
                      </a:r>
                      <a:r>
                        <a:rPr lang="en" sz="1800" b="0" i="0" u="none" strike="noStrike" cap="none" baseline="0" dirty="0">
                          <a:solidFill>
                            <a:schemeClr val="tx1"/>
                          </a:solidFill>
                          <a:latin typeface="+mn-lt"/>
                          <a:ea typeface="Arial"/>
                          <a:cs typeface="Arial"/>
                          <a:sym typeface="Arial"/>
                        </a:rPr>
                        <a:t> reterivals from </a:t>
                      </a:r>
                      <a:r>
                        <a:rPr lang="en-US" sz="1800" b="0" i="0" u="none" strike="noStrike" cap="none" baseline="0" dirty="0">
                          <a:solidFill>
                            <a:schemeClr val="tx1"/>
                          </a:solidFill>
                          <a:latin typeface="+mn-lt"/>
                          <a:ea typeface="Arial"/>
                          <a:cs typeface="Arial"/>
                          <a:sym typeface="Arial"/>
                        </a:rPr>
                        <a:t>GSIP</a:t>
                      </a:r>
                      <a:r>
                        <a:rPr lang="en" sz="1800" b="0" i="0" u="none" strike="noStrike" cap="none" dirty="0">
                          <a:solidFill>
                            <a:schemeClr val="tx1"/>
                          </a:solidFill>
                          <a:latin typeface="+mn-lt"/>
                          <a:ea typeface="Arial"/>
                          <a:cs typeface="Arial"/>
                          <a:sym typeface="Arial"/>
                        </a:rPr>
                        <a:t>.</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1"/>
                  </a:ext>
                </a:extLst>
              </a:tr>
              <a:tr h="470744">
                <a:tc>
                  <a:txBody>
                    <a:bodyPr/>
                    <a:lstStyle/>
                    <a:p>
                      <a:pPr marL="0" marR="0" lvl="0" indent="0" algn="l" rtl="0">
                        <a:lnSpc>
                          <a:spcPct val="100000"/>
                        </a:lnSpc>
                        <a:spcBef>
                          <a:spcPts val="0"/>
                        </a:spcBef>
                        <a:spcAft>
                          <a:spcPts val="0"/>
                        </a:spcAft>
                        <a:buClr>
                          <a:srgbClr val="000000"/>
                        </a:buClr>
                        <a:buSzPct val="25000"/>
                        <a:buFont typeface="Arial"/>
                        <a:buNone/>
                      </a:pPr>
                      <a:r>
                        <a:rPr lang="en" sz="1800" b="0" i="0" u="none" strike="noStrike" cap="none" dirty="0">
                          <a:solidFill>
                            <a:schemeClr val="tx1"/>
                          </a:solidFill>
                          <a:latin typeface="+mn-lt"/>
                          <a:ea typeface="Arial"/>
                          <a:cs typeface="Arial"/>
                          <a:sym typeface="Arial"/>
                        </a:rPr>
                        <a:t>Product analysis is sufficient to communicate product performance to users relative to expectations (Performance Baseline).</a:t>
                      </a:r>
                      <a:endParaRPr lang="en" sz="18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0" i="0" u="none" strike="noStrike" cap="none" dirty="0">
                          <a:solidFill>
                            <a:schemeClr val="tx1"/>
                          </a:solidFill>
                          <a:latin typeface="+mn-lt"/>
                          <a:ea typeface="Arial"/>
                          <a:cs typeface="Arial"/>
                          <a:sym typeface="Arial"/>
                        </a:rPr>
                        <a:t>T</a:t>
                      </a:r>
                      <a:r>
                        <a:rPr lang="en" sz="1800" b="0" i="0" u="none" strike="noStrike" cap="none" dirty="0">
                          <a:solidFill>
                            <a:schemeClr val="tx1"/>
                          </a:solidFill>
                          <a:latin typeface="+mn-lt"/>
                          <a:ea typeface="Arial"/>
                          <a:cs typeface="Arial"/>
                          <a:sym typeface="Arial"/>
                        </a:rPr>
                        <a:t>his has been communicated</a:t>
                      </a:r>
                      <a:r>
                        <a:rPr lang="en" sz="1800" b="0" i="0" u="none" strike="noStrike" cap="none" baseline="0" dirty="0">
                          <a:solidFill>
                            <a:schemeClr val="tx1"/>
                          </a:solidFill>
                          <a:latin typeface="+mn-lt"/>
                          <a:ea typeface="Arial"/>
                          <a:cs typeface="Arial"/>
                          <a:sym typeface="Arial"/>
                        </a:rPr>
                        <a:t> in PS-PVR.</a:t>
                      </a:r>
                      <a:endParaRPr lang="en" sz="1800" u="none" strike="noStrike" cap="none" dirty="0">
                        <a:solidFill>
                          <a:schemeClr val="tx1"/>
                        </a:solidFill>
                      </a:endParaRPr>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2"/>
                  </a:ext>
                </a:extLst>
              </a:tr>
              <a:tr h="840605">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a:solidFill>
                            <a:schemeClr val="tx1"/>
                          </a:solidFill>
                          <a:latin typeface="+mn-lt"/>
                          <a:ea typeface="Arial"/>
                          <a:cs typeface="Arial"/>
                          <a:sym typeface="Arial"/>
                        </a:rPr>
                        <a:t>Documentation of product performance exists that includes recommended remediation strategies for all anomalies and weaknesses. Any algorithm changes associated with severe anomalies have been documented, implemented, tested, and shared with the user community.</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1800" b="0" i="0" u="none" strike="noStrike" cap="none" dirty="0">
                          <a:solidFill>
                            <a:schemeClr val="tx1"/>
                          </a:solidFill>
                          <a:latin typeface="+mn-lt"/>
                          <a:ea typeface="Arial"/>
                          <a:cs typeface="Arial"/>
                          <a:sym typeface="Arial"/>
                        </a:rPr>
                        <a:t>T</a:t>
                      </a:r>
                      <a:r>
                        <a:rPr lang="en" sz="1800" b="0" i="0" u="none" strike="noStrike" cap="none" dirty="0">
                          <a:solidFill>
                            <a:schemeClr val="tx1"/>
                          </a:solidFill>
                          <a:latin typeface="+mn-lt"/>
                          <a:ea typeface="Arial"/>
                          <a:cs typeface="Arial"/>
                          <a:sym typeface="Arial"/>
                        </a:rPr>
                        <a:t>hese</a:t>
                      </a:r>
                      <a:r>
                        <a:rPr lang="en" sz="1800" b="0" i="0" u="none" strike="noStrike" cap="none" baseline="0" dirty="0">
                          <a:solidFill>
                            <a:schemeClr val="tx1"/>
                          </a:solidFill>
                          <a:latin typeface="+mn-lt"/>
                          <a:ea typeface="Arial"/>
                          <a:cs typeface="Arial"/>
                          <a:sym typeface="Arial"/>
                        </a:rPr>
                        <a:t> are documented in this PS-PVR presentation and will be documented in a separate  ReadMe file.</a:t>
                      </a:r>
                      <a:endParaRPr lang="en" sz="1800" b="0" i="0" u="none" strike="noStrike" cap="none" dirty="0">
                        <a:solidFill>
                          <a:schemeClr val="tx1"/>
                        </a:solidFill>
                        <a:latin typeface="+mn-lt"/>
                        <a:ea typeface="Arial"/>
                        <a:cs typeface="Arial"/>
                        <a:sym typeface="Arial"/>
                      </a:endParaRPr>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3"/>
                  </a:ext>
                </a:extLst>
              </a:tr>
              <a:tr h="409100">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a:solidFill>
                            <a:schemeClr val="tx1"/>
                          </a:solidFill>
                          <a:latin typeface="+mn-lt"/>
                          <a:ea typeface="Arial"/>
                          <a:cs typeface="Arial"/>
                          <a:sym typeface="Arial"/>
                        </a:rPr>
                        <a:t>Product is ready for operational use and for use in comprehensive cal/val activities and product optimization.</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1800" b="0" i="0" u="none" strike="noStrike" cap="none" dirty="0">
                          <a:solidFill>
                            <a:srgbClr val="008000"/>
                          </a:solidFill>
                          <a:latin typeface="+mn-lt"/>
                          <a:ea typeface="Arial"/>
                          <a:cs typeface="Arial"/>
                          <a:sym typeface="Arial"/>
                        </a:rPr>
                        <a:t>W</a:t>
                      </a:r>
                      <a:r>
                        <a:rPr lang="en" sz="1800" b="0" i="0" u="none" strike="noStrike" cap="none" dirty="0">
                          <a:solidFill>
                            <a:srgbClr val="008000"/>
                          </a:solidFill>
                          <a:latin typeface="+mn-lt"/>
                          <a:ea typeface="Arial"/>
                          <a:cs typeface="Arial"/>
                          <a:sym typeface="Arial"/>
                        </a:rPr>
                        <a:t>e</a:t>
                      </a:r>
                      <a:r>
                        <a:rPr lang="en" sz="1800" b="0" i="0" u="none" strike="noStrike" cap="none" baseline="0" dirty="0">
                          <a:solidFill>
                            <a:srgbClr val="008000"/>
                          </a:solidFill>
                          <a:latin typeface="+mn-lt"/>
                          <a:ea typeface="Arial"/>
                          <a:cs typeface="Arial"/>
                          <a:sym typeface="Arial"/>
                        </a:rPr>
                        <a:t> concur.</a:t>
                      </a:r>
                      <a:endParaRPr lang="en" sz="1800" b="0" i="0" u="none" strike="noStrike" cap="none" dirty="0">
                        <a:solidFill>
                          <a:srgbClr val="008000"/>
                        </a:solidFill>
                        <a:latin typeface="+mn-lt"/>
                        <a:ea typeface="Arial"/>
                        <a:cs typeface="Arial"/>
                        <a:sym typeface="Aria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4"/>
                  </a:ext>
                </a:extLst>
              </a:tr>
            </a:tbl>
          </a:graphicData>
        </a:graphic>
      </p:graphicFrame>
      <p:sp>
        <p:nvSpPr>
          <p:cNvPr id="2" name="Slide Number Placeholder 1"/>
          <p:cNvSpPr>
            <a:spLocks noGrp="1"/>
          </p:cNvSpPr>
          <p:nvPr>
            <p:ph type="sldNum" idx="12"/>
          </p:nvPr>
        </p:nvSpPr>
        <p:spPr/>
        <p:txBody>
          <a:bodyPr/>
          <a:lstStyle/>
          <a:p>
            <a:pPr algn="l">
              <a:buClr>
                <a:srgbClr val="000000"/>
              </a:buClr>
              <a:buSzPct val="25000"/>
              <a:buFont typeface="Arial"/>
              <a:buNone/>
            </a:pPr>
            <a:fld id="{00000000-1234-1234-1234-123412341234}" type="slidenum">
              <a:rPr lang="en" sz="1400" smtClean="0">
                <a:solidFill>
                  <a:srgbClr val="000000"/>
                </a:solidFill>
                <a:latin typeface="Arial"/>
                <a:ea typeface="Arial"/>
                <a:cs typeface="Arial"/>
                <a:sym typeface="Arial"/>
              </a:rPr>
              <a:pPr algn="l">
                <a:buClr>
                  <a:srgbClr val="000000"/>
                </a:buClr>
                <a:buSzPct val="25000"/>
                <a:buFont typeface="Arial"/>
                <a:buNone/>
              </a:pPr>
              <a:t>77</a:t>
            </a:fld>
            <a:endParaRPr lang="en"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171127114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 to full Validation Maturity</a:t>
            </a:r>
          </a:p>
        </p:txBody>
      </p:sp>
      <p:sp>
        <p:nvSpPr>
          <p:cNvPr id="3" name="Text Placeholder 2"/>
          <p:cNvSpPr>
            <a:spLocks noGrp="1"/>
          </p:cNvSpPr>
          <p:nvPr>
            <p:ph type="body" idx="1"/>
          </p:nvPr>
        </p:nvSpPr>
        <p:spPr/>
        <p:txBody>
          <a:bodyPr/>
          <a:lstStyle/>
          <a:p>
            <a:r>
              <a:rPr lang="en-US" dirty="0"/>
              <a:t>GOES-16 Shortwave Radiation Budget L2 Product Provisional PS-PVR</a:t>
            </a:r>
          </a:p>
        </p:txBody>
      </p:sp>
      <p:sp>
        <p:nvSpPr>
          <p:cNvPr id="4" name="Slide Number Placeholder 3"/>
          <p:cNvSpPr>
            <a:spLocks noGrp="1"/>
          </p:cNvSpPr>
          <p:nvPr>
            <p:ph type="sldNum" sz="quarter" idx="12"/>
          </p:nvPr>
        </p:nvSpPr>
        <p:spPr/>
        <p:txBody>
          <a:bodyPr/>
          <a:lstStyle/>
          <a:p>
            <a:fld id="{4AB52BE0-4CA4-4BD3-BC9F-B41F86E8D2EE}" type="slidenum">
              <a:rPr lang="en-US" altLang="en-US" smtClean="0">
                <a:solidFill>
                  <a:prstClr val="white"/>
                </a:solidFill>
              </a:rPr>
              <a:pPr/>
              <a:t>78</a:t>
            </a:fld>
            <a:endParaRPr lang="en-US" altLang="en-US" dirty="0">
              <a:solidFill>
                <a:prstClr val="white"/>
              </a:solidFill>
            </a:endParaRPr>
          </a:p>
        </p:txBody>
      </p:sp>
    </p:spTree>
    <p:extLst>
      <p:ext uri="{BB962C8B-B14F-4D97-AF65-F5344CB8AC3E}">
        <p14:creationId xmlns:p14="http://schemas.microsoft.com/office/powerpoint/2010/main" val="114850159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605943277"/>
              </p:ext>
            </p:extLst>
          </p:nvPr>
        </p:nvGraphicFramePr>
        <p:xfrm>
          <a:off x="589387" y="1493227"/>
          <a:ext cx="7973246" cy="3613424"/>
        </p:xfrm>
        <a:graphic>
          <a:graphicData uri="http://schemas.openxmlformats.org/drawingml/2006/table">
            <a:tbl>
              <a:tblPr>
                <a:tableStyleId>{5C22544A-7EE6-4342-B048-85BDC9FD1C3A}</a:tableStyleId>
              </a:tblPr>
              <a:tblGrid>
                <a:gridCol w="1335666">
                  <a:extLst>
                    <a:ext uri="{9D8B030D-6E8A-4147-A177-3AD203B41FA5}">
                      <a16:colId xmlns:a16="http://schemas.microsoft.com/office/drawing/2014/main" val="20000"/>
                    </a:ext>
                  </a:extLst>
                </a:gridCol>
                <a:gridCol w="3952045">
                  <a:extLst>
                    <a:ext uri="{9D8B030D-6E8A-4147-A177-3AD203B41FA5}">
                      <a16:colId xmlns:a16="http://schemas.microsoft.com/office/drawing/2014/main" val="20001"/>
                    </a:ext>
                  </a:extLst>
                </a:gridCol>
                <a:gridCol w="1649858">
                  <a:extLst>
                    <a:ext uri="{9D8B030D-6E8A-4147-A177-3AD203B41FA5}">
                      <a16:colId xmlns:a16="http://schemas.microsoft.com/office/drawing/2014/main" val="20002"/>
                    </a:ext>
                  </a:extLst>
                </a:gridCol>
                <a:gridCol w="1035677">
                  <a:extLst>
                    <a:ext uri="{9D8B030D-6E8A-4147-A177-3AD203B41FA5}">
                      <a16:colId xmlns:a16="http://schemas.microsoft.com/office/drawing/2014/main" val="20003"/>
                    </a:ext>
                  </a:extLst>
                </a:gridCol>
              </a:tblGrid>
              <a:tr h="477308">
                <a:tc>
                  <a:txBody>
                    <a:bodyPr/>
                    <a:lstStyle/>
                    <a:p>
                      <a:pPr algn="ctr" fontAlgn="ctr"/>
                      <a:r>
                        <a:rPr lang="en-US" sz="1800" b="1" i="0" u="none" strike="noStrike" dirty="0">
                          <a:solidFill>
                            <a:schemeClr val="bg1"/>
                          </a:solidFill>
                          <a:effectLst/>
                          <a:latin typeface="+mn-lt"/>
                        </a:rPr>
                        <a:t>ADR</a:t>
                      </a: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ctr"/>
                      <a:r>
                        <a:rPr lang="en-US" sz="1800" b="1" i="0" u="none" strike="noStrike" dirty="0">
                          <a:solidFill>
                            <a:schemeClr val="bg1"/>
                          </a:solidFill>
                          <a:effectLst/>
                          <a:latin typeface="+mn-lt"/>
                        </a:rPr>
                        <a:t>Title</a:t>
                      </a: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ctr"/>
                      <a:r>
                        <a:rPr lang="en-US" sz="1800" b="1" i="0" u="none" strike="noStrike" dirty="0">
                          <a:solidFill>
                            <a:schemeClr val="bg1"/>
                          </a:solidFill>
                          <a:effectLst/>
                          <a:latin typeface="+mn-lt"/>
                        </a:rPr>
                        <a:t>Status</a:t>
                      </a: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ctr"/>
                      <a:r>
                        <a:rPr lang="en-US" sz="1800" b="1" i="0" u="none" strike="noStrike" dirty="0">
                          <a:solidFill>
                            <a:schemeClr val="bg1"/>
                          </a:solidFill>
                          <a:effectLst/>
                          <a:latin typeface="+mn-lt"/>
                        </a:rPr>
                        <a:t>Build</a:t>
                      </a: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576832">
                <a:tc>
                  <a:txBody>
                    <a:bodyPr/>
                    <a:lstStyle/>
                    <a:p>
                      <a:pPr algn="l"/>
                      <a:r>
                        <a:rPr lang="en-US" sz="1800" b="1" dirty="0">
                          <a:solidFill>
                            <a:schemeClr val="tx1"/>
                          </a:solidFill>
                          <a:latin typeface="+mn-lt"/>
                        </a:rPr>
                        <a:t>617</a:t>
                      </a: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800" b="1" dirty="0" err="1">
                          <a:latin typeface="Calibri" panose="020F0502020204030204" pitchFamily="34" charset="0"/>
                        </a:rPr>
                        <a:t>ClearCompAlb</a:t>
                      </a:r>
                      <a:r>
                        <a:rPr lang="en-US" sz="1800" b="1" baseline="0" dirty="0">
                          <a:latin typeface="Calibri" panose="020F0502020204030204" pitchFamily="34" charset="0"/>
                        </a:rPr>
                        <a:t> is incorrect in MESO product. Time series has only a single value (one day).</a:t>
                      </a:r>
                      <a:endParaRPr lang="en-US" sz="1800" b="1" dirty="0">
                        <a:latin typeface="Calibri" panose="020F0502020204030204" pitchFamily="34" charset="0"/>
                      </a:endParaRP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mn-lt"/>
                        </a:rPr>
                        <a:t>On hold</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mn-lt"/>
                        </a:rPr>
                        <a:t>--</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76832">
                <a:tc>
                  <a:txBody>
                    <a:bodyPr/>
                    <a:lstStyle/>
                    <a:p>
                      <a:pPr marL="0" algn="l" defTabSz="457200" rtl="0" eaLnBrk="1" latinLnBrk="0" hangingPunct="1"/>
                      <a:r>
                        <a:rPr lang="en-US" sz="1800" b="1" kern="1200" dirty="0">
                          <a:solidFill>
                            <a:schemeClr val="tx1"/>
                          </a:solidFill>
                          <a:latin typeface="+mn-lt"/>
                          <a:ea typeface="+mn-ea"/>
                          <a:cs typeface="+mn-cs"/>
                        </a:rPr>
                        <a:t>678</a:t>
                      </a: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rtl="0">
                        <a:spcBef>
                          <a:spcPts val="0"/>
                        </a:spcBef>
                        <a:buSzPct val="25000"/>
                        <a:buNone/>
                      </a:pPr>
                      <a:r>
                        <a:rPr lang="en-US" sz="1800" b="1" dirty="0">
                          <a:latin typeface="Calibri" panose="020F0502020204030204" pitchFamily="34" charset="0"/>
                        </a:rPr>
                        <a:t>Missing</a:t>
                      </a:r>
                      <a:r>
                        <a:rPr lang="en-US" sz="1800" b="1" baseline="0" dirty="0">
                          <a:latin typeface="Calibri" panose="020F0502020204030204" pitchFamily="34" charset="0"/>
                        </a:rPr>
                        <a:t> </a:t>
                      </a:r>
                      <a:r>
                        <a:rPr lang="en-US" sz="1800" b="1" baseline="0" dirty="0" err="1">
                          <a:latin typeface="Calibri" panose="020F0502020204030204" pitchFamily="34" charset="0"/>
                        </a:rPr>
                        <a:t>flag_meanings</a:t>
                      </a:r>
                      <a:r>
                        <a:rPr lang="en-US" sz="1800" b="1" baseline="0" dirty="0">
                          <a:latin typeface="Calibri" panose="020F0502020204030204" pitchFamily="34" charset="0"/>
                        </a:rPr>
                        <a:t> attribute for PQI3.</a:t>
                      </a:r>
                      <a:endParaRPr lang="en-US" sz="1800" b="1" dirty="0">
                        <a:latin typeface="Calibri" panose="020F0502020204030204" pitchFamily="34" charset="0"/>
                      </a:endParaRP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latin typeface="+mn-lt"/>
                          <a:ea typeface="+mn-ea"/>
                          <a:cs typeface="+mn-cs"/>
                        </a:rPr>
                        <a:t>Submitted</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mn-lt"/>
                        </a:rPr>
                        <a:t>--</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68597641"/>
                  </a:ext>
                </a:extLst>
              </a:tr>
              <a:tr h="576832">
                <a:tc>
                  <a:txBody>
                    <a:bodyPr/>
                    <a:lstStyle/>
                    <a:p>
                      <a:pPr marL="0" algn="l" defTabSz="457200" rtl="0" eaLnBrk="1" latinLnBrk="0" hangingPunct="1"/>
                      <a:r>
                        <a:rPr lang="en-US" sz="1800" b="1" kern="1200" dirty="0">
                          <a:solidFill>
                            <a:schemeClr val="tx1"/>
                          </a:solidFill>
                          <a:latin typeface="+mn-lt"/>
                          <a:ea typeface="+mn-ea"/>
                          <a:cs typeface="+mn-cs"/>
                        </a:rPr>
                        <a:t>743</a:t>
                      </a: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800" b="1" dirty="0">
                          <a:latin typeface="Calibri" panose="020F0502020204030204" pitchFamily="34" charset="0"/>
                        </a:rPr>
                        <a:t>PQIs are not initialized with _</a:t>
                      </a:r>
                      <a:r>
                        <a:rPr lang="en-US" sz="1800" b="1" dirty="0" err="1">
                          <a:latin typeface="Calibri" panose="020F0502020204030204" pitchFamily="34" charset="0"/>
                        </a:rPr>
                        <a:t>FillValue</a:t>
                      </a:r>
                      <a:r>
                        <a:rPr lang="en-US" sz="1800" b="1" dirty="0">
                          <a:latin typeface="Calibri" panose="020F0502020204030204" pitchFamily="34" charset="0"/>
                        </a:rPr>
                        <a:t>.</a:t>
                      </a: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latin typeface="+mn-lt"/>
                          <a:ea typeface="+mn-ea"/>
                          <a:cs typeface="+mn-cs"/>
                        </a:rPr>
                        <a:t>Submitted</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mn-lt"/>
                        </a:rPr>
                        <a:t>--</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76832">
                <a:tc>
                  <a:txBody>
                    <a:bodyPr/>
                    <a:lstStyle/>
                    <a:p>
                      <a:pPr marL="0" algn="l" defTabSz="457200" rtl="0" eaLnBrk="1" latinLnBrk="0" hangingPunct="1"/>
                      <a:r>
                        <a:rPr lang="en-US" sz="1800" b="1" kern="1200" dirty="0">
                          <a:solidFill>
                            <a:schemeClr val="tx1"/>
                          </a:solidFill>
                          <a:latin typeface="+mn-lt"/>
                          <a:ea typeface="+mn-ea"/>
                          <a:cs typeface="+mn-cs"/>
                        </a:rPr>
                        <a:t>408/393</a:t>
                      </a: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800" b="1" i="0" u="none" strike="noStrike" cap="none" dirty="0">
                          <a:solidFill>
                            <a:schemeClr val="dk1"/>
                          </a:solidFill>
                          <a:effectLst/>
                          <a:latin typeface="+mn-lt"/>
                          <a:ea typeface="+mn-ea"/>
                          <a:cs typeface="+mn-cs"/>
                          <a:sym typeface="Arial"/>
                        </a:rPr>
                        <a:t>Remove unnecessary </a:t>
                      </a:r>
                      <a:r>
                        <a:rPr lang="en-US" sz="1800" b="1" i="0" u="none" strike="noStrike" cap="none" dirty="0" err="1">
                          <a:solidFill>
                            <a:schemeClr val="dk1"/>
                          </a:solidFill>
                          <a:effectLst/>
                          <a:latin typeface="+mn-lt"/>
                          <a:ea typeface="+mn-ea"/>
                          <a:cs typeface="+mn-cs"/>
                          <a:sym typeface="Arial"/>
                        </a:rPr>
                        <a:t>lat</a:t>
                      </a:r>
                      <a:r>
                        <a:rPr lang="en-US" sz="1800" b="1" i="0" u="none" strike="noStrike" cap="none" dirty="0">
                          <a:solidFill>
                            <a:schemeClr val="dk1"/>
                          </a:solidFill>
                          <a:effectLst/>
                          <a:latin typeface="+mn-lt"/>
                          <a:ea typeface="+mn-ea"/>
                          <a:cs typeface="+mn-cs"/>
                          <a:sym typeface="Arial"/>
                        </a:rPr>
                        <a:t>/</a:t>
                      </a:r>
                      <a:r>
                        <a:rPr lang="en-US" sz="1800" b="1" i="0" u="none" strike="noStrike" cap="none" dirty="0" err="1">
                          <a:solidFill>
                            <a:schemeClr val="dk1"/>
                          </a:solidFill>
                          <a:effectLst/>
                          <a:latin typeface="+mn-lt"/>
                          <a:ea typeface="+mn-ea"/>
                          <a:cs typeface="+mn-cs"/>
                          <a:sym typeface="Arial"/>
                        </a:rPr>
                        <a:t>lon</a:t>
                      </a:r>
                      <a:r>
                        <a:rPr lang="en-US" sz="1800" b="1" i="0" u="none" strike="noStrike" cap="none" dirty="0">
                          <a:solidFill>
                            <a:schemeClr val="dk1"/>
                          </a:solidFill>
                          <a:effectLst/>
                          <a:latin typeface="+mn-lt"/>
                          <a:ea typeface="+mn-ea"/>
                          <a:cs typeface="+mn-cs"/>
                          <a:sym typeface="Arial"/>
                        </a:rPr>
                        <a:t> re-</a:t>
                      </a:r>
                      <a:r>
                        <a:rPr lang="en-US" sz="1800" b="1" i="0" u="none" strike="noStrike" cap="none" dirty="0" err="1">
                          <a:solidFill>
                            <a:schemeClr val="dk1"/>
                          </a:solidFill>
                          <a:effectLst/>
                          <a:latin typeface="+mn-lt"/>
                          <a:ea typeface="+mn-ea"/>
                          <a:cs typeface="+mn-cs"/>
                          <a:sym typeface="Arial"/>
                        </a:rPr>
                        <a:t>proj</a:t>
                      </a:r>
                      <a:r>
                        <a:rPr lang="en-US" sz="1800" b="1" i="0" u="none" strike="noStrike" cap="none" dirty="0">
                          <a:solidFill>
                            <a:schemeClr val="dk1"/>
                          </a:solidFill>
                          <a:effectLst/>
                          <a:latin typeface="+mn-lt"/>
                          <a:ea typeface="+mn-ea"/>
                          <a:cs typeface="+mn-cs"/>
                          <a:sym typeface="Arial"/>
                        </a:rPr>
                        <a:t> from Radiation</a:t>
                      </a:r>
                      <a:endParaRPr lang="en-US" sz="1800" b="1" dirty="0">
                        <a:latin typeface="Calibri" panose="020F0502020204030204" pitchFamily="34" charset="0"/>
                      </a:endParaRP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latin typeface="+mn-lt"/>
                          <a:ea typeface="+mn-ea"/>
                          <a:cs typeface="+mn-cs"/>
                        </a:rPr>
                        <a:t>On hold</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mn-lt"/>
                        </a:rPr>
                        <a:t>--</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8959221"/>
                  </a:ext>
                </a:extLst>
              </a:tr>
              <a:tr h="576832">
                <a:tc>
                  <a:txBody>
                    <a:bodyPr/>
                    <a:lstStyle/>
                    <a:p>
                      <a:pPr marL="0" algn="l" defTabSz="457200" rtl="0" eaLnBrk="1" latinLnBrk="0" hangingPunct="1"/>
                      <a:r>
                        <a:rPr lang="en-US" sz="1800" b="1" kern="1200" dirty="0">
                          <a:solidFill>
                            <a:schemeClr val="tx1"/>
                          </a:solidFill>
                          <a:latin typeface="+mn-lt"/>
                          <a:ea typeface="+mn-ea"/>
                          <a:cs typeface="+mn-cs"/>
                        </a:rPr>
                        <a:t>N/A</a:t>
                      </a: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800" b="1" i="0" u="none" strike="noStrike" cap="none" dirty="0">
                          <a:solidFill>
                            <a:schemeClr val="dk1"/>
                          </a:solidFill>
                          <a:effectLst/>
                          <a:latin typeface="+mn-lt"/>
                          <a:ea typeface="+mn-ea"/>
                          <a:cs typeface="+mn-cs"/>
                          <a:sym typeface="Arial"/>
                        </a:rPr>
                        <a:t>Incorrect statistics in CONUS metadata</a:t>
                      </a:r>
                      <a:endParaRPr lang="en-US" sz="1800" b="1" dirty="0">
                        <a:latin typeface="Calibri" panose="020F0502020204030204" pitchFamily="34" charset="0"/>
                      </a:endParaRP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latin typeface="+mn-lt"/>
                          <a:ea typeface="+mn-ea"/>
                          <a:cs typeface="+mn-cs"/>
                        </a:rPr>
                        <a:t>On hold</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mn-lt"/>
                        </a:rPr>
                        <a:t>--</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5113848"/>
                  </a:ext>
                </a:extLst>
              </a:tr>
            </a:tbl>
          </a:graphicData>
        </a:graphic>
      </p:graphicFrame>
      <p:sp>
        <p:nvSpPr>
          <p:cNvPr id="7" name="Title 1"/>
          <p:cNvSpPr>
            <a:spLocks noGrp="1"/>
          </p:cNvSpPr>
          <p:nvPr>
            <p:ph type="title"/>
          </p:nvPr>
        </p:nvSpPr>
        <p:spPr>
          <a:xfrm>
            <a:off x="1371600" y="128337"/>
            <a:ext cx="6408821" cy="968626"/>
          </a:xfrm>
        </p:spPr>
        <p:txBody>
          <a:bodyPr/>
          <a:lstStyle/>
          <a:p>
            <a:r>
              <a:rPr lang="en-US" sz="3200" b="1" dirty="0"/>
              <a:t>Issues and Status</a:t>
            </a:r>
            <a:br>
              <a:rPr lang="en-US" sz="3200" b="1" dirty="0"/>
            </a:br>
            <a:r>
              <a:rPr lang="en-US" sz="2000" b="1" i="1" dirty="0"/>
              <a:t>ADRs Needing Resolution for Full VAL</a:t>
            </a:r>
            <a:endParaRPr lang="en-US" sz="2000" i="1" dirty="0"/>
          </a:p>
        </p:txBody>
      </p:sp>
      <p:sp>
        <p:nvSpPr>
          <p:cNvPr id="2" name="Slide Number Placeholder 1"/>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79</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9274301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GOES-R </a:t>
            </a:r>
            <a:r>
              <a:rPr lang="en-US" dirty="0"/>
              <a:t>DSR/RSR</a:t>
            </a:r>
            <a:r>
              <a:rPr lang="en-US" b="1" dirty="0"/>
              <a:t> Product </a:t>
            </a:r>
            <a:br>
              <a:rPr lang="en-US" b="1" dirty="0"/>
            </a:br>
            <a:r>
              <a:rPr lang="en-US" b="1" dirty="0"/>
              <a:t>Precedence Chain</a:t>
            </a:r>
          </a:p>
        </p:txBody>
      </p:sp>
      <p:sp>
        <p:nvSpPr>
          <p:cNvPr id="6" name="Rounded Rectangle 5"/>
          <p:cNvSpPr/>
          <p:nvPr/>
        </p:nvSpPr>
        <p:spPr>
          <a:xfrm>
            <a:off x="3564833" y="1721694"/>
            <a:ext cx="2080564" cy="1033660"/>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4-level Cloud Mask</a:t>
            </a:r>
          </a:p>
        </p:txBody>
      </p:sp>
      <p:sp>
        <p:nvSpPr>
          <p:cNvPr id="7" name="Rounded Rectangle 6"/>
          <p:cNvSpPr/>
          <p:nvPr/>
        </p:nvSpPr>
        <p:spPr>
          <a:xfrm>
            <a:off x="6422679" y="2554781"/>
            <a:ext cx="2264115" cy="1867276"/>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b="1" dirty="0">
                <a:effectLst>
                  <a:outerShdw blurRad="38100" dist="38100" dir="2700000" algn="tl">
                    <a:srgbClr val="000000">
                      <a:alpha val="43137"/>
                    </a:srgbClr>
                  </a:outerShdw>
                </a:effectLst>
              </a:rPr>
              <a:t>Snow Mask</a:t>
            </a:r>
          </a:p>
          <a:p>
            <a:pPr marL="344488" indent="-344488">
              <a:buClr>
                <a:schemeClr val="bg1"/>
              </a:buClr>
              <a:buFont typeface="+mj-lt"/>
              <a:buAutoNum type="arabicPeriod"/>
            </a:pPr>
            <a:r>
              <a:rPr lang="en-US" sz="1800" b="1" dirty="0">
                <a:effectLst>
                  <a:outerShdw blurRad="38100" dist="38100" dir="2700000" algn="tl">
                    <a:srgbClr val="000000">
                      <a:alpha val="43137"/>
                    </a:srgbClr>
                  </a:outerShdw>
                </a:effectLst>
              </a:rPr>
              <a:t>ABI FSC product</a:t>
            </a:r>
          </a:p>
          <a:p>
            <a:pPr marL="344488" indent="-344488">
              <a:buClr>
                <a:schemeClr val="bg1"/>
              </a:buClr>
              <a:buFont typeface="+mj-lt"/>
              <a:buAutoNum type="arabicPeriod"/>
            </a:pPr>
            <a:r>
              <a:rPr lang="en-US" sz="1800" b="1" dirty="0">
                <a:effectLst>
                  <a:outerShdw blurRad="38100" dist="38100" dir="2700000" algn="tl">
                    <a:srgbClr val="000000">
                      <a:alpha val="43137"/>
                    </a:srgbClr>
                  </a:outerShdw>
                </a:effectLst>
              </a:rPr>
              <a:t>IMS/SSMI snow ice mask </a:t>
            </a:r>
          </a:p>
        </p:txBody>
      </p:sp>
      <p:sp>
        <p:nvSpPr>
          <p:cNvPr id="8" name="Rounded Rectangle 7"/>
          <p:cNvSpPr/>
          <p:nvPr/>
        </p:nvSpPr>
        <p:spPr>
          <a:xfrm>
            <a:off x="706986" y="4479214"/>
            <a:ext cx="2080564" cy="1582660"/>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b="1" dirty="0">
                <a:effectLst>
                  <a:outerShdw blurRad="38100" dist="38100" dir="2700000" algn="tl">
                    <a:srgbClr val="000000">
                      <a:alpha val="43137"/>
                    </a:srgbClr>
                  </a:outerShdw>
                </a:effectLst>
              </a:rPr>
              <a:t>TPW</a:t>
            </a:r>
          </a:p>
          <a:p>
            <a:pPr marL="285750" indent="-285750">
              <a:buClr>
                <a:schemeClr val="bg1"/>
              </a:buClr>
              <a:buFont typeface="+mj-lt"/>
              <a:buAutoNum type="arabicPeriod"/>
            </a:pPr>
            <a:r>
              <a:rPr lang="en-US" sz="1800" b="1" dirty="0">
                <a:effectLst>
                  <a:outerShdw blurRad="38100" dist="38100" dir="2700000" algn="tl">
                    <a:srgbClr val="000000">
                      <a:alpha val="43137"/>
                    </a:srgbClr>
                  </a:outerShdw>
                </a:effectLst>
              </a:rPr>
              <a:t>ABI product</a:t>
            </a:r>
          </a:p>
          <a:p>
            <a:pPr marL="285750" indent="-285750">
              <a:buClr>
                <a:schemeClr val="bg1"/>
              </a:buClr>
              <a:buFont typeface="+mj-lt"/>
              <a:buAutoNum type="arabicPeriod"/>
            </a:pPr>
            <a:r>
              <a:rPr lang="en-US" sz="1800" b="1" dirty="0">
                <a:effectLst>
                  <a:outerShdw blurRad="38100" dist="38100" dir="2700000" algn="tl">
                    <a:srgbClr val="000000">
                      <a:alpha val="43137"/>
                    </a:srgbClr>
                  </a:outerShdw>
                </a:effectLst>
              </a:rPr>
              <a:t>GFS product</a:t>
            </a:r>
          </a:p>
          <a:p>
            <a:pPr marL="285750" indent="-285750">
              <a:buClr>
                <a:schemeClr val="bg1"/>
              </a:buClr>
              <a:buFont typeface="+mj-lt"/>
              <a:buAutoNum type="arabicPeriod"/>
            </a:pPr>
            <a:r>
              <a:rPr lang="en-US" sz="1800" b="1" dirty="0">
                <a:effectLst>
                  <a:outerShdw blurRad="38100" dist="38100" dir="2700000" algn="tl">
                    <a:srgbClr val="000000">
                      <a:alpha val="43137"/>
                    </a:srgbClr>
                  </a:outerShdw>
                </a:effectLst>
              </a:rPr>
              <a:t>Climatology</a:t>
            </a:r>
          </a:p>
        </p:txBody>
      </p:sp>
      <p:sp>
        <p:nvSpPr>
          <p:cNvPr id="9" name="Rounded Rectangle 8"/>
          <p:cNvSpPr/>
          <p:nvPr/>
        </p:nvSpPr>
        <p:spPr>
          <a:xfrm>
            <a:off x="3564833" y="3753731"/>
            <a:ext cx="2080564" cy="1033660"/>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DSR</a:t>
            </a:r>
          </a:p>
          <a:p>
            <a:pPr algn="ctr"/>
            <a:r>
              <a:rPr lang="en-US" sz="2000" b="1" dirty="0">
                <a:effectLst>
                  <a:outerShdw blurRad="38100" dist="38100" dir="2700000" algn="tl">
                    <a:srgbClr val="000000">
                      <a:alpha val="43137"/>
                    </a:srgbClr>
                  </a:outerShdw>
                </a:effectLst>
              </a:rPr>
              <a:t>RSR</a:t>
            </a:r>
          </a:p>
        </p:txBody>
      </p:sp>
      <p:sp>
        <p:nvSpPr>
          <p:cNvPr id="13" name="Rounded Rectangle 5">
            <a:extLst>
              <a:ext uri="{FF2B5EF4-FFF2-40B4-BE49-F238E27FC236}">
                <a16:creationId xmlns:a16="http://schemas.microsoft.com/office/drawing/2014/main" id="{6371EDBC-201B-49C4-A5C0-54B6A8D1506A}"/>
              </a:ext>
            </a:extLst>
          </p:cNvPr>
          <p:cNvSpPr/>
          <p:nvPr/>
        </p:nvSpPr>
        <p:spPr>
          <a:xfrm>
            <a:off x="706986" y="2500463"/>
            <a:ext cx="2080564" cy="1033660"/>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Cloud &amp; Moisture Imagery</a:t>
            </a:r>
          </a:p>
        </p:txBody>
      </p:sp>
      <p:cxnSp>
        <p:nvCxnSpPr>
          <p:cNvPr id="5" name="Connector: Elbow 4">
            <a:extLst>
              <a:ext uri="{FF2B5EF4-FFF2-40B4-BE49-F238E27FC236}">
                <a16:creationId xmlns:a16="http://schemas.microsoft.com/office/drawing/2014/main" id="{E269EA97-0F08-4D18-83B7-8DD0CA50DC06}"/>
              </a:ext>
            </a:extLst>
          </p:cNvPr>
          <p:cNvCxnSpPr>
            <a:stCxn id="6" idx="3"/>
            <a:endCxn id="7" idx="0"/>
          </p:cNvCxnSpPr>
          <p:nvPr/>
        </p:nvCxnSpPr>
        <p:spPr>
          <a:xfrm>
            <a:off x="5645397" y="2238524"/>
            <a:ext cx="1909340" cy="316257"/>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Connector: Elbow 15">
            <a:extLst>
              <a:ext uri="{FF2B5EF4-FFF2-40B4-BE49-F238E27FC236}">
                <a16:creationId xmlns:a16="http://schemas.microsoft.com/office/drawing/2014/main" id="{F27BFA17-FEFE-4729-8264-6B43CBE03557}"/>
              </a:ext>
            </a:extLst>
          </p:cNvPr>
          <p:cNvCxnSpPr>
            <a:stCxn id="13" idx="0"/>
            <a:endCxn id="6" idx="1"/>
          </p:cNvCxnSpPr>
          <p:nvPr/>
        </p:nvCxnSpPr>
        <p:spPr>
          <a:xfrm rot="5400000" flipH="1" flipV="1">
            <a:off x="2525081" y="1460712"/>
            <a:ext cx="261939" cy="1817565"/>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8155671D-E3D4-48E4-B89B-23BD26BE71C7}"/>
              </a:ext>
            </a:extLst>
          </p:cNvPr>
          <p:cNvCxnSpPr>
            <a:stCxn id="6" idx="2"/>
            <a:endCxn id="9" idx="0"/>
          </p:cNvCxnSpPr>
          <p:nvPr/>
        </p:nvCxnSpPr>
        <p:spPr>
          <a:xfrm>
            <a:off x="4605115" y="2755354"/>
            <a:ext cx="0" cy="9983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Connector: Elbow 25">
            <a:extLst>
              <a:ext uri="{FF2B5EF4-FFF2-40B4-BE49-F238E27FC236}">
                <a16:creationId xmlns:a16="http://schemas.microsoft.com/office/drawing/2014/main" id="{9E68422B-7D70-4EC2-98F4-43E7894AFDB5}"/>
              </a:ext>
            </a:extLst>
          </p:cNvPr>
          <p:cNvCxnSpPr>
            <a:stCxn id="7" idx="1"/>
            <a:endCxn id="9" idx="3"/>
          </p:cNvCxnSpPr>
          <p:nvPr/>
        </p:nvCxnSpPr>
        <p:spPr>
          <a:xfrm rot="10800000" flipV="1">
            <a:off x="5645397" y="3488419"/>
            <a:ext cx="777282" cy="782142"/>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Connector: Elbow 27">
            <a:extLst>
              <a:ext uri="{FF2B5EF4-FFF2-40B4-BE49-F238E27FC236}">
                <a16:creationId xmlns:a16="http://schemas.microsoft.com/office/drawing/2014/main" id="{3A25AE25-1C66-4BE5-84A0-F8306924E14E}"/>
              </a:ext>
            </a:extLst>
          </p:cNvPr>
          <p:cNvCxnSpPr>
            <a:stCxn id="13" idx="3"/>
            <a:endCxn id="9" idx="1"/>
          </p:cNvCxnSpPr>
          <p:nvPr/>
        </p:nvCxnSpPr>
        <p:spPr>
          <a:xfrm>
            <a:off x="2787550" y="3017293"/>
            <a:ext cx="777283" cy="1253268"/>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Connector: Elbow 29">
            <a:extLst>
              <a:ext uri="{FF2B5EF4-FFF2-40B4-BE49-F238E27FC236}">
                <a16:creationId xmlns:a16="http://schemas.microsoft.com/office/drawing/2014/main" id="{0A289BEA-1679-45B5-8014-DA183617BF87}"/>
              </a:ext>
            </a:extLst>
          </p:cNvPr>
          <p:cNvCxnSpPr>
            <a:cxnSpLocks/>
            <a:stCxn id="8" idx="3"/>
            <a:endCxn id="9" idx="2"/>
          </p:cNvCxnSpPr>
          <p:nvPr/>
        </p:nvCxnSpPr>
        <p:spPr>
          <a:xfrm flipV="1">
            <a:off x="2787550" y="4787391"/>
            <a:ext cx="1817565" cy="483153"/>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Connector: Elbow 31">
            <a:extLst>
              <a:ext uri="{FF2B5EF4-FFF2-40B4-BE49-F238E27FC236}">
                <a16:creationId xmlns:a16="http://schemas.microsoft.com/office/drawing/2014/main" id="{9E9DE464-DE65-4FB6-9CAE-563EE047F29A}"/>
              </a:ext>
            </a:extLst>
          </p:cNvPr>
          <p:cNvCxnSpPr>
            <a:cxnSpLocks/>
            <a:stCxn id="6" idx="0"/>
            <a:endCxn id="8" idx="1"/>
          </p:cNvCxnSpPr>
          <p:nvPr/>
        </p:nvCxnSpPr>
        <p:spPr>
          <a:xfrm rot="16200000" flipH="1" flipV="1">
            <a:off x="881626" y="1547054"/>
            <a:ext cx="3548850" cy="3898129"/>
          </a:xfrm>
          <a:prstGeom prst="bentConnector4">
            <a:avLst>
              <a:gd name="adj1" fmla="val -6442"/>
              <a:gd name="adj2" fmla="val 105864"/>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615ADB79-25D6-47C0-AB51-22A13A0BBB50}" type="slidenum">
              <a:rPr lang="en-US" altLang="en-US" smtClean="0">
                <a:solidFill>
                  <a:prstClr val="white"/>
                </a:solidFill>
              </a:rPr>
              <a:pPr/>
              <a:t>8</a:t>
            </a:fld>
            <a:endParaRPr lang="en-US" altLang="en-US" dirty="0">
              <a:solidFill>
                <a:prstClr val="white"/>
              </a:solidFill>
            </a:endParaRPr>
          </a:p>
        </p:txBody>
      </p:sp>
    </p:spTree>
    <p:extLst>
      <p:ext uri="{BB962C8B-B14F-4D97-AF65-F5344CB8AC3E}">
        <p14:creationId xmlns:p14="http://schemas.microsoft.com/office/powerpoint/2010/main" val="120725689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675550186"/>
              </p:ext>
            </p:extLst>
          </p:nvPr>
        </p:nvGraphicFramePr>
        <p:xfrm>
          <a:off x="403413" y="1493225"/>
          <a:ext cx="8229600" cy="2760684"/>
        </p:xfrm>
        <a:graphic>
          <a:graphicData uri="http://schemas.openxmlformats.org/drawingml/2006/table">
            <a:tbl>
              <a:tblPr>
                <a:tableStyleId>{5C22544A-7EE6-4342-B048-85BDC9FD1C3A}</a:tableStyleId>
              </a:tblPr>
              <a:tblGrid>
                <a:gridCol w="1075763">
                  <a:extLst>
                    <a:ext uri="{9D8B030D-6E8A-4147-A177-3AD203B41FA5}">
                      <a16:colId xmlns:a16="http://schemas.microsoft.com/office/drawing/2014/main" val="20000"/>
                    </a:ext>
                  </a:extLst>
                </a:gridCol>
                <a:gridCol w="5222249">
                  <a:extLst>
                    <a:ext uri="{9D8B030D-6E8A-4147-A177-3AD203B41FA5}">
                      <a16:colId xmlns:a16="http://schemas.microsoft.com/office/drawing/2014/main" val="20001"/>
                    </a:ext>
                  </a:extLst>
                </a:gridCol>
                <a:gridCol w="1931588">
                  <a:extLst>
                    <a:ext uri="{9D8B030D-6E8A-4147-A177-3AD203B41FA5}">
                      <a16:colId xmlns:a16="http://schemas.microsoft.com/office/drawing/2014/main" val="20002"/>
                    </a:ext>
                  </a:extLst>
                </a:gridCol>
              </a:tblGrid>
              <a:tr h="568576">
                <a:tc>
                  <a:txBody>
                    <a:bodyPr/>
                    <a:lstStyle/>
                    <a:p>
                      <a:pPr algn="ctr" fontAlgn="ctr"/>
                      <a:r>
                        <a:rPr lang="en-US" sz="1800" b="1" i="0" u="none" strike="noStrike" dirty="0">
                          <a:solidFill>
                            <a:schemeClr val="bg1"/>
                          </a:solidFill>
                          <a:effectLst/>
                          <a:latin typeface="+mn-lt"/>
                        </a:rPr>
                        <a:t>Action </a:t>
                      </a:r>
                      <a:endParaRPr lang="en-US" sz="1800" b="1" i="0" u="none" strike="noStrike" dirty="0">
                        <a:solidFill>
                          <a:schemeClr val="bg1"/>
                        </a:solidFill>
                        <a:effectLst/>
                        <a:latin typeface="Calibri"/>
                      </a:endParaRP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ctr"/>
                      <a:r>
                        <a:rPr lang="en-US" sz="1800" b="1" i="0" u="none" strike="noStrike" dirty="0">
                          <a:solidFill>
                            <a:schemeClr val="bg1"/>
                          </a:solidFill>
                          <a:effectLst/>
                          <a:latin typeface="+mn-lt"/>
                        </a:rPr>
                        <a:t>Title</a:t>
                      </a:r>
                      <a:endParaRPr lang="en-US" sz="1800" b="1" i="0" u="none" strike="noStrike" dirty="0">
                        <a:solidFill>
                          <a:schemeClr val="bg1"/>
                        </a:solidFill>
                        <a:effectLst/>
                        <a:latin typeface="Calibri"/>
                      </a:endParaRP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ctr"/>
                      <a:r>
                        <a:rPr lang="en-US" sz="1800" b="1" i="0" u="none" strike="noStrike" dirty="0">
                          <a:solidFill>
                            <a:schemeClr val="bg1"/>
                          </a:solidFill>
                          <a:effectLst/>
                          <a:latin typeface="+mn-lt"/>
                        </a:rPr>
                        <a:t>Desired Implementation </a:t>
                      </a:r>
                    </a:p>
                    <a:p>
                      <a:pPr algn="ctr" fontAlgn="ctr"/>
                      <a:r>
                        <a:rPr lang="en-US" sz="1800" b="1" i="0" u="none" strike="noStrike" dirty="0">
                          <a:solidFill>
                            <a:schemeClr val="bg1"/>
                          </a:solidFill>
                          <a:effectLst/>
                          <a:latin typeface="+mn-lt"/>
                        </a:rPr>
                        <a:t>Date into OE</a:t>
                      </a: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568576">
                <a:tc>
                  <a:txBody>
                    <a:bodyPr/>
                    <a:lstStyle/>
                    <a:p>
                      <a:pPr algn="ctr"/>
                      <a:r>
                        <a:rPr lang="en-US" sz="1800" b="1" dirty="0">
                          <a:solidFill>
                            <a:schemeClr val="tx1"/>
                          </a:solidFill>
                        </a:rPr>
                        <a:t>New ADR(s)</a:t>
                      </a:r>
                    </a:p>
                    <a:p>
                      <a:pPr algn="ctr"/>
                      <a:r>
                        <a:rPr lang="en-US" sz="1800" b="1" dirty="0">
                          <a:solidFill>
                            <a:schemeClr val="tx1"/>
                          </a:solidFill>
                        </a:rPr>
                        <a:t>needed</a:t>
                      </a: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b="0" dirty="0">
                          <a:solidFill>
                            <a:schemeClr val="tx1"/>
                          </a:solidFill>
                        </a:rPr>
                        <a:t>L2 SRB algorithm -  further update</a:t>
                      </a:r>
                      <a:r>
                        <a:rPr lang="en-US" sz="1800" b="0" baseline="0" dirty="0">
                          <a:solidFill>
                            <a:schemeClr val="tx1"/>
                          </a:solidFill>
                        </a:rPr>
                        <a:t> of the narrow-to-broadband (NTB) albedo conversion</a:t>
                      </a:r>
                      <a:endParaRPr lang="en-US" sz="1800" b="0" u="sng" dirty="0">
                        <a:solidFill>
                          <a:schemeClr val="tx1"/>
                        </a:solidFill>
                      </a:endParaRP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0" i="0" u="none" strike="noStrike" dirty="0">
                          <a:solidFill>
                            <a:schemeClr val="tx1"/>
                          </a:solidFill>
                          <a:effectLst/>
                          <a:latin typeface="+mn-lt"/>
                        </a:rPr>
                        <a:t>≧6</a:t>
                      </a:r>
                      <a:r>
                        <a:rPr lang="en-US" sz="1800" b="0" i="0" u="none" strike="noStrike" baseline="0" dirty="0">
                          <a:solidFill>
                            <a:schemeClr val="tx1"/>
                          </a:solidFill>
                          <a:effectLst/>
                          <a:latin typeface="+mn-lt"/>
                        </a:rPr>
                        <a:t> month prior to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0" i="0" u="none" strike="noStrike" baseline="0" dirty="0">
                          <a:solidFill>
                            <a:schemeClr val="tx1"/>
                          </a:solidFill>
                          <a:effectLst/>
                          <a:latin typeface="+mn-lt"/>
                        </a:rPr>
                        <a:t>     PS-PVR FULL</a:t>
                      </a:r>
                      <a:r>
                        <a:rPr lang="en-US" sz="1800" b="0" dirty="0">
                          <a:solidFill>
                            <a:schemeClr val="tx1"/>
                          </a:solidFill>
                        </a:rPr>
                        <a:t> </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13447">
                <a:tc>
                  <a:txBody>
                    <a:bodyPr/>
                    <a:lstStyle/>
                    <a:p>
                      <a:pPr algn="ctr"/>
                      <a:r>
                        <a:rPr lang="en-US" sz="1800" b="1" dirty="0">
                          <a:solidFill>
                            <a:schemeClr val="tx1"/>
                          </a:solidFill>
                        </a:rPr>
                        <a:t>New ADR(s)</a:t>
                      </a:r>
                    </a:p>
                    <a:p>
                      <a:pPr algn="ctr"/>
                      <a:r>
                        <a:rPr lang="en-US" sz="1800" b="1" dirty="0">
                          <a:solidFill>
                            <a:schemeClr val="tx1"/>
                          </a:solidFill>
                        </a:rPr>
                        <a:t>needed</a:t>
                      </a:r>
                    </a:p>
                    <a:p>
                      <a:pPr algn="ctr"/>
                      <a:endParaRPr lang="en-US" sz="1800" b="1" dirty="0">
                        <a:solidFill>
                          <a:schemeClr val="tx1"/>
                        </a:solidFill>
                      </a:endParaRP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b="0" u="none" dirty="0">
                          <a:solidFill>
                            <a:schemeClr val="tx1"/>
                          </a:solidFill>
                        </a:rPr>
                        <a:t>Update, add more levels to quality flags using information currently only in IP.</a:t>
                      </a: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0" i="0" u="none" strike="noStrike" dirty="0">
                          <a:solidFill>
                            <a:schemeClr val="tx1"/>
                          </a:solidFill>
                          <a:effectLst/>
                          <a:latin typeface="+mn-lt"/>
                        </a:rPr>
                        <a:t>≧6</a:t>
                      </a:r>
                      <a:r>
                        <a:rPr lang="en-US" sz="1800" b="0" i="0" u="none" strike="noStrike" baseline="0" dirty="0">
                          <a:solidFill>
                            <a:schemeClr val="tx1"/>
                          </a:solidFill>
                          <a:effectLst/>
                          <a:latin typeface="+mn-lt"/>
                        </a:rPr>
                        <a:t> month prior to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0" i="0" u="none" strike="noStrike" baseline="0" dirty="0">
                          <a:solidFill>
                            <a:schemeClr val="tx1"/>
                          </a:solidFill>
                          <a:effectLst/>
                          <a:latin typeface="+mn-lt"/>
                        </a:rPr>
                        <a:t>     PS-PVR FULL</a:t>
                      </a:r>
                      <a:r>
                        <a:rPr lang="en-US" sz="1800" b="0" dirty="0">
                          <a:solidFill>
                            <a:schemeClr val="tx1"/>
                          </a:solidFill>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800" b="0" dirty="0">
                        <a:solidFill>
                          <a:schemeClr val="tx1"/>
                        </a:solidFill>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77371581"/>
                  </a:ext>
                </a:extLst>
              </a:tr>
            </a:tbl>
          </a:graphicData>
        </a:graphic>
      </p:graphicFrame>
      <p:sp>
        <p:nvSpPr>
          <p:cNvPr id="7" name="Title 1"/>
          <p:cNvSpPr>
            <a:spLocks noGrp="1"/>
          </p:cNvSpPr>
          <p:nvPr>
            <p:ph type="title"/>
          </p:nvPr>
        </p:nvSpPr>
        <p:spPr/>
        <p:txBody>
          <a:bodyPr/>
          <a:lstStyle/>
          <a:p>
            <a:r>
              <a:rPr lang="en-US" sz="3200" b="1" dirty="0"/>
              <a:t>Issues and Status</a:t>
            </a:r>
            <a:br>
              <a:rPr lang="en-US" sz="3200" b="1" dirty="0"/>
            </a:br>
            <a:r>
              <a:rPr lang="en-US" sz="2000" b="1" i="1" dirty="0"/>
              <a:t>Other Actions Needed for Full VAL</a:t>
            </a:r>
            <a:endParaRPr lang="en-US" sz="2000" i="1" dirty="0"/>
          </a:p>
        </p:txBody>
      </p:sp>
      <p:sp>
        <p:nvSpPr>
          <p:cNvPr id="2" name="Slide Number Placeholder 1"/>
          <p:cNvSpPr>
            <a:spLocks noGrp="1"/>
          </p:cNvSpPr>
          <p:nvPr>
            <p:ph type="sldNum" sz="quarter"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80</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25562315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Shape 632"/>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dirty="0"/>
              <a:t>Path to Full Validation - PLPTs</a:t>
            </a:r>
          </a:p>
        </p:txBody>
      </p:sp>
      <p:sp>
        <p:nvSpPr>
          <p:cNvPr id="635" name="Shape 635"/>
          <p:cNvSpPr txBox="1">
            <a:spLocks noGrp="1"/>
          </p:cNvSpPr>
          <p:nvPr>
            <p:ph type="sldNum" idx="12"/>
          </p:nvPr>
        </p:nvSpPr>
        <p:spPr>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pPr marL="0" marR="0" lvl="0" indent="0" algn="r" rtl="0">
                <a:spcBef>
                  <a:spcPts val="0"/>
                </a:spcBef>
                <a:buSzPct val="25000"/>
                <a:buNone/>
              </a:pPr>
              <a:t>81</a:t>
            </a:fld>
            <a:endParaRPr lang="en-US" sz="1200">
              <a:solidFill>
                <a:schemeClr val="lt1"/>
              </a:solidFill>
              <a:latin typeface="Calibri"/>
              <a:ea typeface="Calibri"/>
              <a:cs typeface="Calibri"/>
              <a:sym typeface="Calibri"/>
            </a:endParaRPr>
          </a:p>
        </p:txBody>
      </p:sp>
      <p:graphicFrame>
        <p:nvGraphicFramePr>
          <p:cNvPr id="633" name="Shape 633"/>
          <p:cNvGraphicFramePr/>
          <p:nvPr>
            <p:extLst>
              <p:ext uri="{D42A27DB-BD31-4B8C-83A1-F6EECF244321}">
                <p14:modId xmlns:p14="http://schemas.microsoft.com/office/powerpoint/2010/main" val="947927617"/>
              </p:ext>
            </p:extLst>
          </p:nvPr>
        </p:nvGraphicFramePr>
        <p:xfrm>
          <a:off x="350729" y="1204330"/>
          <a:ext cx="8492646" cy="3063623"/>
        </p:xfrm>
        <a:graphic>
          <a:graphicData uri="http://schemas.openxmlformats.org/drawingml/2006/table">
            <a:tbl>
              <a:tblPr firstRow="1" firstCol="1" bandRow="1">
                <a:noFill/>
              </a:tblPr>
              <a:tblGrid>
                <a:gridCol w="2110910">
                  <a:extLst>
                    <a:ext uri="{9D8B030D-6E8A-4147-A177-3AD203B41FA5}">
                      <a16:colId xmlns:a16="http://schemas.microsoft.com/office/drawing/2014/main" val="20000"/>
                    </a:ext>
                  </a:extLst>
                </a:gridCol>
                <a:gridCol w="6381736">
                  <a:extLst>
                    <a:ext uri="{9D8B030D-6E8A-4147-A177-3AD203B41FA5}">
                      <a16:colId xmlns:a16="http://schemas.microsoft.com/office/drawing/2014/main" val="20001"/>
                    </a:ext>
                  </a:extLst>
                </a:gridCol>
              </a:tblGrid>
              <a:tr h="422150">
                <a:tc>
                  <a:txBody>
                    <a:bodyPr/>
                    <a:lstStyle/>
                    <a:p>
                      <a:pPr marL="0" marR="0" lvl="0" indent="0" algn="ctr" rtl="0">
                        <a:lnSpc>
                          <a:spcPct val="107000"/>
                        </a:lnSpc>
                        <a:spcBef>
                          <a:spcPts val="0"/>
                        </a:spcBef>
                        <a:spcAft>
                          <a:spcPts val="0"/>
                        </a:spcAft>
                        <a:buSzPct val="25000"/>
                        <a:buNone/>
                      </a:pPr>
                      <a:r>
                        <a:rPr lang="en-US" sz="2000" b="1" dirty="0">
                          <a:solidFill>
                            <a:schemeClr val="bg1"/>
                          </a:solidFill>
                          <a:latin typeface="Calibri" panose="020F0502020204030204" pitchFamily="34" charset="0"/>
                        </a:rPr>
                        <a:t>PLPT ID</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bg2">
                        <a:lumMod val="60000"/>
                        <a:lumOff val="40000"/>
                      </a:schemeClr>
                    </a:solidFill>
                  </a:tcPr>
                </a:tc>
                <a:tc>
                  <a:txBody>
                    <a:bodyPr/>
                    <a:lstStyle/>
                    <a:p>
                      <a:pPr marL="0" marR="0" lvl="0" indent="0" algn="ctr" rtl="0">
                        <a:lnSpc>
                          <a:spcPct val="107000"/>
                        </a:lnSpc>
                        <a:spcBef>
                          <a:spcPts val="0"/>
                        </a:spcBef>
                        <a:spcAft>
                          <a:spcPts val="0"/>
                        </a:spcAft>
                        <a:buSzPct val="25000"/>
                        <a:buNone/>
                      </a:pPr>
                      <a:r>
                        <a:rPr lang="en-US" sz="2000" b="1" dirty="0">
                          <a:solidFill>
                            <a:schemeClr val="bg1"/>
                          </a:solidFill>
                          <a:latin typeface="Calibri" panose="020F0502020204030204" pitchFamily="34" charset="0"/>
                        </a:rPr>
                        <a:t>Descriptive Title</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bg2">
                        <a:lumMod val="60000"/>
                        <a:lumOff val="40000"/>
                      </a:schemeClr>
                    </a:solidFill>
                  </a:tcPr>
                </a:tc>
                <a:extLst>
                  <a:ext uri="{0D108BD9-81ED-4DB2-BD59-A6C34878D82A}">
                    <a16:rowId xmlns:a16="http://schemas.microsoft.com/office/drawing/2014/main" val="10000"/>
                  </a:ext>
                </a:extLst>
              </a:tr>
              <a:tr h="422150">
                <a:tc>
                  <a:txBody>
                    <a:bodyPr/>
                    <a:lstStyle/>
                    <a:p>
                      <a:pPr marL="0" marR="0" lvl="0" indent="0" algn="l" rtl="0">
                        <a:lnSpc>
                          <a:spcPct val="107000"/>
                        </a:lnSpc>
                        <a:spcBef>
                          <a:spcPts val="0"/>
                        </a:spcBef>
                        <a:spcAft>
                          <a:spcPts val="0"/>
                        </a:spcAft>
                        <a:buSzPct val="25000"/>
                        <a:buNone/>
                      </a:pPr>
                      <a:r>
                        <a:rPr lang="en-US" sz="1800" b="0" dirty="0">
                          <a:solidFill>
                            <a:schemeClr val="dk1"/>
                          </a:solidFill>
                          <a:latin typeface="Calibri" panose="020F0502020204030204" pitchFamily="34" charset="0"/>
                        </a:rPr>
                        <a:t>ABI-FD_DSR12</a:t>
                      </a:r>
                    </a:p>
                    <a:p>
                      <a:pPr marL="0" marR="0" lvl="0" indent="0" algn="l" rtl="0">
                        <a:lnSpc>
                          <a:spcPct val="107000"/>
                        </a:lnSpc>
                        <a:spcBef>
                          <a:spcPts val="0"/>
                        </a:spcBef>
                        <a:spcAft>
                          <a:spcPts val="0"/>
                        </a:spcAft>
                        <a:buSzPct val="25000"/>
                        <a:buNone/>
                      </a:pPr>
                      <a:r>
                        <a:rPr lang="en-US" sz="1800" b="0" dirty="0">
                          <a:solidFill>
                            <a:schemeClr val="dk1"/>
                          </a:solidFill>
                          <a:latin typeface="Calibri" panose="020F0502020204030204" pitchFamily="34" charset="0"/>
                        </a:rPr>
                        <a:t>ABI-FD_RSR12</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7000"/>
                        </a:lnSpc>
                        <a:spcBef>
                          <a:spcPts val="0"/>
                        </a:spcBef>
                        <a:spcAft>
                          <a:spcPts val="0"/>
                        </a:spcAft>
                        <a:buSzPct val="25000"/>
                        <a:buNone/>
                      </a:pPr>
                      <a:r>
                        <a:rPr lang="en-US" sz="1800" dirty="0">
                          <a:latin typeface="Calibri" panose="020F0502020204030204" pitchFamily="34" charset="0"/>
                        </a:rPr>
                        <a:t>Assess precision and accuracy of FD product for an extended period that includes seasonally representative number of independent measurements</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1"/>
                  </a:ext>
                </a:extLst>
              </a:tr>
              <a:tr h="422150">
                <a:tc>
                  <a:txBody>
                    <a:bodyPr/>
                    <a:lstStyle/>
                    <a:p>
                      <a:pPr marL="0" marR="0" lvl="0" indent="0" algn="l" rtl="0">
                        <a:lnSpc>
                          <a:spcPct val="107000"/>
                        </a:lnSpc>
                        <a:spcBef>
                          <a:spcPts val="0"/>
                        </a:spcBef>
                        <a:spcAft>
                          <a:spcPts val="0"/>
                        </a:spcAft>
                        <a:buSzPct val="25000"/>
                        <a:buNone/>
                      </a:pPr>
                      <a:r>
                        <a:rPr lang="en-US" sz="1800" b="0" dirty="0">
                          <a:solidFill>
                            <a:schemeClr val="dk1"/>
                          </a:solidFill>
                          <a:latin typeface="Calibri" panose="020F0502020204030204" pitchFamily="34" charset="0"/>
                        </a:rPr>
                        <a:t>ABI-CONUS_DSR13</a:t>
                      </a:r>
                    </a:p>
                    <a:p>
                      <a:pPr marL="0" marR="0" lvl="0" indent="0" algn="l" rtl="0">
                        <a:lnSpc>
                          <a:spcPct val="107000"/>
                        </a:lnSpc>
                        <a:spcBef>
                          <a:spcPts val="0"/>
                        </a:spcBef>
                        <a:spcAft>
                          <a:spcPts val="0"/>
                        </a:spcAft>
                        <a:buSzPct val="25000"/>
                        <a:buNone/>
                      </a:pPr>
                      <a:r>
                        <a:rPr lang="en-US" sz="1800" b="0" dirty="0">
                          <a:solidFill>
                            <a:schemeClr val="dk1"/>
                          </a:solidFill>
                          <a:latin typeface="Calibri" panose="020F0502020204030204" pitchFamily="34" charset="0"/>
                        </a:rPr>
                        <a:t>ABI-CONUS_RSR13</a:t>
                      </a:r>
                    </a:p>
                  </a:txBody>
                  <a:tcPr marL="68575" marR="68575" marT="0" marB="0" anchor="ctr">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defTabSz="914400" rtl="0" eaLnBrk="1" fontAlgn="auto" latinLnBrk="0" hangingPunct="1">
                        <a:lnSpc>
                          <a:spcPct val="107000"/>
                        </a:lnSpc>
                        <a:spcBef>
                          <a:spcPts val="0"/>
                        </a:spcBef>
                        <a:spcAft>
                          <a:spcPts val="0"/>
                        </a:spcAft>
                        <a:buClr>
                          <a:srgbClr val="000000"/>
                        </a:buClr>
                        <a:buSzPct val="25000"/>
                        <a:buFont typeface="Arial"/>
                        <a:buNone/>
                        <a:tabLst/>
                        <a:defRPr/>
                      </a:pPr>
                      <a:r>
                        <a:rPr lang="en-US" sz="1800" dirty="0">
                          <a:latin typeface="Calibri" panose="020F0502020204030204" pitchFamily="34" charset="0"/>
                        </a:rPr>
                        <a:t>Assess precision and accuracy of FD product for an extended period that includes seasonally representative number of independent measurements</a:t>
                      </a:r>
                    </a:p>
                  </a:txBody>
                  <a:tcPr marL="68575" marR="68575" marT="0" marB="0" anchor="ctr">
                    <a:lnL w="12700" cap="flat" cmpd="sng" algn="ctr">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3"/>
                  </a:ext>
                </a:extLst>
              </a:tr>
              <a:tr h="422150">
                <a:tc>
                  <a:txBody>
                    <a:bodyPr/>
                    <a:lstStyle/>
                    <a:p>
                      <a:pPr marL="0" marR="0" lvl="0" indent="0" algn="l" rtl="0">
                        <a:lnSpc>
                          <a:spcPct val="107000"/>
                        </a:lnSpc>
                        <a:spcBef>
                          <a:spcPts val="0"/>
                        </a:spcBef>
                        <a:spcAft>
                          <a:spcPts val="0"/>
                        </a:spcAft>
                        <a:buSzPct val="25000"/>
                        <a:buNone/>
                      </a:pPr>
                      <a:r>
                        <a:rPr lang="en-US" sz="1800" b="0" dirty="0">
                          <a:solidFill>
                            <a:schemeClr val="dk1"/>
                          </a:solidFill>
                          <a:latin typeface="Calibri" panose="020F0502020204030204" pitchFamily="34" charset="0"/>
                          <a:ea typeface="Times New Roman"/>
                          <a:cs typeface="Times New Roman"/>
                          <a:sym typeface="Times New Roman"/>
                        </a:rPr>
                        <a:t>ABI-MESO_DSR14</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l" defTabSz="914400" rtl="0" eaLnBrk="1" fontAlgn="auto" latinLnBrk="0" hangingPunct="1">
                        <a:lnSpc>
                          <a:spcPct val="107000"/>
                        </a:lnSpc>
                        <a:spcBef>
                          <a:spcPts val="0"/>
                        </a:spcBef>
                        <a:spcAft>
                          <a:spcPts val="0"/>
                        </a:spcAft>
                        <a:buClr>
                          <a:srgbClr val="000000"/>
                        </a:buClr>
                        <a:buSzPct val="25000"/>
                        <a:buFont typeface="Arial"/>
                        <a:buNone/>
                        <a:tabLst/>
                        <a:defRPr/>
                      </a:pPr>
                      <a:r>
                        <a:rPr lang="en-US" sz="1800" dirty="0">
                          <a:latin typeface="Calibri" panose="020F0502020204030204" pitchFamily="34" charset="0"/>
                        </a:rPr>
                        <a:t>Assess precision and accuracy of FD product for an extended period that includes seasonally representative number of independent measurements</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2"/>
                  </a:ext>
                </a:extLst>
              </a:tr>
            </a:tbl>
          </a:graphicData>
        </a:graphic>
      </p:graphicFrame>
      <p:sp>
        <p:nvSpPr>
          <p:cNvPr id="634" name="Shape 634"/>
          <p:cNvSpPr txBox="1"/>
          <p:nvPr/>
        </p:nvSpPr>
        <p:spPr>
          <a:xfrm>
            <a:off x="350729" y="4384412"/>
            <a:ext cx="8492646" cy="185547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dirty="0">
                <a:solidFill>
                  <a:schemeClr val="lt1"/>
                </a:solidFill>
                <a:latin typeface="Calibri"/>
                <a:ea typeface="Calibri"/>
                <a:cs typeface="Calibri"/>
                <a:sym typeface="Calibri"/>
              </a:rPr>
              <a:t>AWG SRB Team will conduct these tests to further evaluate the L2 SRB product quality.</a:t>
            </a:r>
          </a:p>
          <a:p>
            <a:pPr marL="0" marR="0" lvl="0" indent="0" algn="l" rtl="0">
              <a:spcBef>
                <a:spcPts val="0"/>
              </a:spcBef>
              <a:buNone/>
            </a:pPr>
            <a:endParaRPr sz="2000" dirty="0">
              <a:solidFill>
                <a:schemeClr val="lt1"/>
              </a:solidFill>
              <a:latin typeface="Calibri"/>
              <a:ea typeface="Calibri"/>
              <a:cs typeface="Calibri"/>
              <a:sym typeface="Calibri"/>
            </a:endParaRPr>
          </a:p>
          <a:p>
            <a:pPr lvl="0">
              <a:buSzPct val="25000"/>
            </a:pPr>
            <a:r>
              <a:rPr lang="en-US" sz="2000" dirty="0">
                <a:solidFill>
                  <a:schemeClr val="lt1"/>
                </a:solidFill>
                <a:latin typeface="Calibri"/>
                <a:ea typeface="Calibri"/>
                <a:cs typeface="Calibri"/>
                <a:sym typeface="Calibri"/>
              </a:rPr>
              <a:t>Full test plans and procedures are given in the ABI L2+ DSR and RSR Readiness, Implementation, and Management Plan (RIMP v1.0; 416-R-RIMP-0327)</a:t>
            </a:r>
          </a:p>
        </p:txBody>
      </p:sp>
    </p:spTree>
    <p:extLst>
      <p:ext uri="{BB962C8B-B14F-4D97-AF65-F5344CB8AC3E}">
        <p14:creationId xmlns:p14="http://schemas.microsoft.com/office/powerpoint/2010/main" val="118464509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Path to Full Validation – Risks</a:t>
            </a:r>
            <a:endParaRPr lang="en-US" dirty="0"/>
          </a:p>
        </p:txBody>
      </p:sp>
      <p:graphicFrame>
        <p:nvGraphicFramePr>
          <p:cNvPr id="7" name="Content Placeholder 5"/>
          <p:cNvGraphicFramePr>
            <a:graphicFrameLocks noGrp="1"/>
          </p:cNvGraphicFramePr>
          <p:nvPr>
            <p:ph idx="1"/>
            <p:extLst>
              <p:ext uri="{D42A27DB-BD31-4B8C-83A1-F6EECF244321}">
                <p14:modId xmlns:p14="http://schemas.microsoft.com/office/powerpoint/2010/main" val="1941072878"/>
              </p:ext>
            </p:extLst>
          </p:nvPr>
        </p:nvGraphicFramePr>
        <p:xfrm>
          <a:off x="139148" y="1671961"/>
          <a:ext cx="8865704" cy="3388360"/>
        </p:xfrm>
        <a:graphic>
          <a:graphicData uri="http://schemas.openxmlformats.org/drawingml/2006/table">
            <a:tbl>
              <a:tblPr firstRow="1" bandRow="1">
                <a:tableStyleId>{5C22544A-7EE6-4342-B048-85BDC9FD1C3A}</a:tableStyleId>
              </a:tblPr>
              <a:tblGrid>
                <a:gridCol w="1680027">
                  <a:extLst>
                    <a:ext uri="{9D8B030D-6E8A-4147-A177-3AD203B41FA5}">
                      <a16:colId xmlns:a16="http://schemas.microsoft.com/office/drawing/2014/main" val="20000"/>
                    </a:ext>
                  </a:extLst>
                </a:gridCol>
                <a:gridCol w="3016776">
                  <a:extLst>
                    <a:ext uri="{9D8B030D-6E8A-4147-A177-3AD203B41FA5}">
                      <a16:colId xmlns:a16="http://schemas.microsoft.com/office/drawing/2014/main" val="20001"/>
                    </a:ext>
                  </a:extLst>
                </a:gridCol>
                <a:gridCol w="1583703">
                  <a:extLst>
                    <a:ext uri="{9D8B030D-6E8A-4147-A177-3AD203B41FA5}">
                      <a16:colId xmlns:a16="http://schemas.microsoft.com/office/drawing/2014/main" val="20002"/>
                    </a:ext>
                  </a:extLst>
                </a:gridCol>
                <a:gridCol w="2585198">
                  <a:extLst>
                    <a:ext uri="{9D8B030D-6E8A-4147-A177-3AD203B41FA5}">
                      <a16:colId xmlns:a16="http://schemas.microsoft.com/office/drawing/2014/main" val="20003"/>
                    </a:ext>
                  </a:extLst>
                </a:gridCol>
              </a:tblGrid>
              <a:tr h="370840">
                <a:tc>
                  <a:txBody>
                    <a:bodyPr/>
                    <a:lstStyle/>
                    <a:p>
                      <a:pPr algn="ctr"/>
                      <a:r>
                        <a:rPr lang="en-US" sz="1800" dirty="0"/>
                        <a:t>Risk</a:t>
                      </a:r>
                      <a:r>
                        <a:rPr lang="en-US" sz="1800" baseline="0" dirty="0"/>
                        <a:t> Name</a:t>
                      </a:r>
                      <a:endParaRPr lang="en-US" sz="1800" dirty="0"/>
                    </a:p>
                  </a:txBody>
                  <a:tcPr anchor="ctr">
                    <a:lnB w="12700" cap="flat" cmpd="sng" algn="ctr">
                      <a:solidFill>
                        <a:schemeClr val="tx1"/>
                      </a:solidFill>
                      <a:prstDash val="solid"/>
                      <a:round/>
                      <a:headEnd type="none" w="med" len="med"/>
                      <a:tailEnd type="none" w="med" len="med"/>
                    </a:lnB>
                  </a:tcPr>
                </a:tc>
                <a:tc>
                  <a:txBody>
                    <a:bodyPr/>
                    <a:lstStyle/>
                    <a:p>
                      <a:pPr algn="ctr"/>
                      <a:r>
                        <a:rPr lang="en-US" sz="1800" dirty="0"/>
                        <a:t>Description</a:t>
                      </a:r>
                    </a:p>
                  </a:txBody>
                  <a:tcPr anchor="ctr">
                    <a:lnB w="12700" cap="flat" cmpd="sng" algn="ctr">
                      <a:solidFill>
                        <a:schemeClr val="tx1"/>
                      </a:solidFill>
                      <a:prstDash val="solid"/>
                      <a:round/>
                      <a:headEnd type="none" w="med" len="med"/>
                      <a:tailEnd type="none" w="med" len="med"/>
                    </a:lnB>
                  </a:tcPr>
                </a:tc>
                <a:tc>
                  <a:txBody>
                    <a:bodyPr/>
                    <a:lstStyle/>
                    <a:p>
                      <a:pPr algn="ctr"/>
                      <a:r>
                        <a:rPr lang="en-US" sz="1800" dirty="0"/>
                        <a:t>Impact</a:t>
                      </a:r>
                    </a:p>
                  </a:txBody>
                  <a:tcPr anchor="ctr">
                    <a:lnB w="12700" cap="flat" cmpd="sng" algn="ctr">
                      <a:solidFill>
                        <a:schemeClr val="tx1"/>
                      </a:solidFill>
                      <a:prstDash val="solid"/>
                      <a:round/>
                      <a:headEnd type="none" w="med" len="med"/>
                      <a:tailEnd type="none" w="med" len="med"/>
                    </a:lnB>
                  </a:tcPr>
                </a:tc>
                <a:tc>
                  <a:txBody>
                    <a:bodyPr/>
                    <a:lstStyle/>
                    <a:p>
                      <a:pPr algn="ctr"/>
                      <a:r>
                        <a:rPr lang="en-US" sz="1800" dirty="0"/>
                        <a:t>Mitigation</a:t>
                      </a:r>
                      <a:r>
                        <a:rPr lang="en-US" sz="1800" baseline="0" dirty="0"/>
                        <a:t> and Schedule</a:t>
                      </a:r>
                      <a:endParaRPr lang="en-US" sz="1800" dirty="0"/>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l"/>
                      <a:r>
                        <a:rPr lang="en-US" sz="1800" dirty="0"/>
                        <a:t>Update NTB coefficients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800" baseline="0" dirty="0"/>
                        <a:t>as discussed; </a:t>
                      </a:r>
                      <a:r>
                        <a:rPr lang="en-US" sz="1800" b="1" baseline="0" dirty="0"/>
                        <a:t>Priority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Moderate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indent="0">
                        <a:buFont typeface="Arial" pitchFamily="34" charset="0"/>
                        <a:buNone/>
                      </a:pPr>
                      <a:r>
                        <a:rPr lang="en-US" sz="1800" dirty="0"/>
                        <a:t>New WR/ADR</a:t>
                      </a:r>
                      <a:r>
                        <a:rPr lang="en-US" sz="1800" baseline="0" dirty="0"/>
                        <a:t> needed</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pPr algn="l"/>
                      <a:r>
                        <a:rPr lang="en-US" sz="1800" dirty="0"/>
                        <a:t>Update, expand quality flags</a:t>
                      </a:r>
                      <a:endParaRPr lang="en-US" sz="18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aseline="0" dirty="0"/>
                        <a:t>as discussed; </a:t>
                      </a:r>
                      <a:r>
                        <a:rPr lang="en-US" sz="1800" b="1" baseline="0" dirty="0"/>
                        <a:t>Priority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solidFill>
                            <a:schemeClr val="bg1"/>
                          </a:solidFill>
                        </a:rPr>
                        <a:t>Little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lang="en-US" sz="1800" dirty="0"/>
                        <a:t>New WR/ADR</a:t>
                      </a:r>
                      <a:r>
                        <a:rPr lang="en-US" sz="1800" baseline="0" dirty="0"/>
                        <a:t> needed</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pPr algn="l"/>
                      <a:r>
                        <a:rPr lang="en-US" sz="1800" b="0" dirty="0" smtClean="0">
                          <a:solidFill>
                            <a:schemeClr val="tx1"/>
                          </a:solidFill>
                        </a:rPr>
                        <a:t>No SRB product in Scan</a:t>
                      </a:r>
                      <a:r>
                        <a:rPr lang="en-US" sz="1800" b="0" baseline="0" dirty="0" smtClean="0">
                          <a:solidFill>
                            <a:schemeClr val="tx1"/>
                          </a:solidFill>
                        </a:rPr>
                        <a:t> Mode 6</a:t>
                      </a:r>
                      <a:endParaRPr lang="en-US" sz="18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0" baseline="0" dirty="0" smtClean="0"/>
                        <a:t>During G17 Mode 6 test no SRB products were generated. There is a risk that the same thing could happen if/when G16 is operated in Mode 6; </a:t>
                      </a:r>
                      <a:r>
                        <a:rPr lang="en-US" sz="1800" b="1" baseline="0" dirty="0" smtClean="0"/>
                        <a:t>Priority TBD</a:t>
                      </a:r>
                      <a:endParaRPr lang="en-US" sz="1800" b="1" baseline="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bg1"/>
                          </a:solidFill>
                        </a:rPr>
                        <a:t>Big Impact</a:t>
                      </a:r>
                      <a:endParaRPr lang="en-US" sz="18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lang="en-US" sz="1800" dirty="0" smtClean="0"/>
                        <a:t>New WR/ADR needed</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8110010"/>
                  </a:ext>
                </a:extLst>
              </a:tr>
            </a:tbl>
          </a:graphicData>
        </a:graphic>
      </p:graphicFrame>
      <p:grpSp>
        <p:nvGrpSpPr>
          <p:cNvPr id="9" name="Group 8"/>
          <p:cNvGrpSpPr/>
          <p:nvPr/>
        </p:nvGrpSpPr>
        <p:grpSpPr>
          <a:xfrm>
            <a:off x="2312127" y="6070479"/>
            <a:ext cx="4519746" cy="285874"/>
            <a:chOff x="148222" y="6494415"/>
            <a:chExt cx="8743983" cy="307777"/>
          </a:xfrm>
        </p:grpSpPr>
        <p:sp>
          <p:nvSpPr>
            <p:cNvPr id="14" name="TextBox 13"/>
            <p:cNvSpPr txBox="1"/>
            <p:nvPr/>
          </p:nvSpPr>
          <p:spPr>
            <a:xfrm>
              <a:off x="148222" y="6494415"/>
              <a:ext cx="3148280" cy="307777"/>
            </a:xfrm>
            <a:prstGeom prst="rect">
              <a:avLst/>
            </a:prstGeom>
            <a:solidFill>
              <a:srgbClr val="00B050"/>
            </a:solidFill>
          </p:spPr>
          <p:txBody>
            <a:bodyPr wrap="square" rtlCol="0">
              <a:spAutoFit/>
            </a:bodyPr>
            <a:lstStyle/>
            <a:p>
              <a:pPr algn="ctr"/>
              <a:r>
                <a:rPr lang="en-US" sz="1200" dirty="0">
                  <a:solidFill>
                    <a:schemeClr val="bg1"/>
                  </a:solidFill>
                </a:rPr>
                <a:t>Little Impact</a:t>
              </a:r>
            </a:p>
          </p:txBody>
        </p:sp>
        <p:sp>
          <p:nvSpPr>
            <p:cNvPr id="15" name="TextBox 14"/>
            <p:cNvSpPr txBox="1"/>
            <p:nvPr/>
          </p:nvSpPr>
          <p:spPr>
            <a:xfrm>
              <a:off x="3164282" y="6494415"/>
              <a:ext cx="2871215" cy="307777"/>
            </a:xfrm>
            <a:prstGeom prst="rect">
              <a:avLst/>
            </a:prstGeom>
            <a:solidFill>
              <a:srgbClr val="FFFF00"/>
            </a:solidFill>
          </p:spPr>
          <p:txBody>
            <a:bodyPr wrap="square" rtlCol="0">
              <a:spAutoFit/>
            </a:bodyPr>
            <a:lstStyle/>
            <a:p>
              <a:pPr algn="ctr"/>
              <a:r>
                <a:rPr lang="en-US" sz="1200" dirty="0"/>
                <a:t>Moderate Impact</a:t>
              </a:r>
            </a:p>
          </p:txBody>
        </p:sp>
        <p:sp>
          <p:nvSpPr>
            <p:cNvPr id="16" name="TextBox 15"/>
            <p:cNvSpPr txBox="1"/>
            <p:nvPr/>
          </p:nvSpPr>
          <p:spPr>
            <a:xfrm>
              <a:off x="6030133" y="6495709"/>
              <a:ext cx="2862072" cy="305185"/>
            </a:xfrm>
            <a:prstGeom prst="rect">
              <a:avLst/>
            </a:prstGeom>
            <a:solidFill>
              <a:srgbClr val="FF0000"/>
            </a:solidFill>
          </p:spPr>
          <p:txBody>
            <a:bodyPr wrap="square" rtlCol="0">
              <a:spAutoFit/>
            </a:bodyPr>
            <a:lstStyle/>
            <a:p>
              <a:pPr algn="ctr"/>
              <a:r>
                <a:rPr lang="en-US" sz="1200" dirty="0">
                  <a:solidFill>
                    <a:schemeClr val="bg1"/>
                  </a:solidFill>
                </a:rPr>
                <a:t>Big Impact</a:t>
              </a:r>
            </a:p>
          </p:txBody>
        </p:sp>
      </p:grpSp>
      <p:sp>
        <p:nvSpPr>
          <p:cNvPr id="3" name="Slide Number Placeholder 2"/>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82</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49207710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364845-AC99-49C3-ACE4-8ED45474F9F0}"/>
              </a:ext>
            </a:extLst>
          </p:cNvPr>
          <p:cNvSpPr>
            <a:spLocks noGrp="1"/>
          </p:cNvSpPr>
          <p:nvPr>
            <p:ph type="title"/>
          </p:nvPr>
        </p:nvSpPr>
        <p:spPr/>
        <p:txBody>
          <a:bodyPr/>
          <a:lstStyle/>
          <a:p>
            <a:r>
              <a:rPr lang="en-US" dirty="0"/>
              <a:t>Summary &amp; Recommendations</a:t>
            </a:r>
          </a:p>
        </p:txBody>
      </p:sp>
      <p:sp>
        <p:nvSpPr>
          <p:cNvPr id="6" name="Text Placeholder 5">
            <a:extLst>
              <a:ext uri="{FF2B5EF4-FFF2-40B4-BE49-F238E27FC236}">
                <a16:creationId xmlns:a16="http://schemas.microsoft.com/office/drawing/2014/main" id="{C45A90BF-9F3F-4864-B85A-222D1D3991DC}"/>
              </a:ext>
            </a:extLst>
          </p:cNvPr>
          <p:cNvSpPr>
            <a:spLocks noGrp="1"/>
          </p:cNvSpPr>
          <p:nvPr>
            <p:ph type="body" idx="1"/>
          </p:nvPr>
        </p:nvSpPr>
        <p:spPr/>
        <p:txBody>
          <a:bodyPr/>
          <a:lstStyle/>
          <a:p>
            <a:r>
              <a:rPr lang="en-US" dirty="0"/>
              <a:t>GOES-16 Shortwave Radiation Budget L2 Product Provisional PS-PVR</a:t>
            </a:r>
          </a:p>
        </p:txBody>
      </p:sp>
      <p:sp>
        <p:nvSpPr>
          <p:cNvPr id="4" name="Slide Number Placeholder 3">
            <a:extLst>
              <a:ext uri="{FF2B5EF4-FFF2-40B4-BE49-F238E27FC236}">
                <a16:creationId xmlns:a16="http://schemas.microsoft.com/office/drawing/2014/main" id="{7A1FB1D9-7809-4DA1-83BA-093117DF3647}"/>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83</a:t>
            </a:fld>
            <a:endParaRPr lang="en-US"/>
          </a:p>
        </p:txBody>
      </p:sp>
    </p:spTree>
    <p:extLst>
      <p:ext uri="{BB962C8B-B14F-4D97-AF65-F5344CB8AC3E}">
        <p14:creationId xmlns:p14="http://schemas.microsoft.com/office/powerpoint/2010/main" val="87736852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Shape 772"/>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dirty="0">
                <a:solidFill>
                  <a:schemeClr val="lt1"/>
                </a:solidFill>
                <a:latin typeface="Calibri"/>
                <a:ea typeface="Calibri"/>
                <a:cs typeface="Calibri"/>
                <a:sym typeface="Calibri"/>
              </a:rPr>
              <a:t>Summary</a:t>
            </a:r>
          </a:p>
        </p:txBody>
      </p:sp>
      <p:sp>
        <p:nvSpPr>
          <p:cNvPr id="773" name="Shape 773"/>
          <p:cNvSpPr txBox="1">
            <a:spLocks noGrp="1"/>
          </p:cNvSpPr>
          <p:nvPr>
            <p:ph type="body" idx="1"/>
          </p:nvPr>
        </p:nvSpPr>
        <p:spPr>
          <a:xfrm>
            <a:off x="457200" y="1280160"/>
            <a:ext cx="8229600" cy="5296004"/>
          </a:xfrm>
          <a:prstGeom prst="rect">
            <a:avLst/>
          </a:prstGeom>
          <a:noFill/>
          <a:ln>
            <a:noFill/>
          </a:ln>
        </p:spPr>
        <p:txBody>
          <a:bodyPr lIns="91425" tIns="45700" rIns="91425" bIns="45700" anchor="t" anchorCtr="0">
            <a:noAutofit/>
          </a:bodyPr>
          <a:lstStyle/>
          <a:p>
            <a:pPr marL="233361" lvl="0" indent="-233361">
              <a:spcBef>
                <a:spcPts val="0"/>
              </a:spcBef>
              <a:buSzPct val="100000"/>
            </a:pPr>
            <a:r>
              <a:rPr lang="en-US" sz="2400" dirty="0"/>
              <a:t>Overall, the RSR and DSR product performance is </a:t>
            </a:r>
            <a:r>
              <a:rPr lang="en-US" sz="2400" u="sng" dirty="0"/>
              <a:t>significantly improved</a:t>
            </a:r>
            <a:r>
              <a:rPr lang="en-US" sz="2400" dirty="0"/>
              <a:t> since the Beta PS-PVR (June 23, 2017). </a:t>
            </a:r>
          </a:p>
          <a:p>
            <a:pPr lvl="1" indent="-342900">
              <a:spcBef>
                <a:spcPts val="0"/>
              </a:spcBef>
              <a:buFont typeface="Calibri" panose="020F0502020204030204" pitchFamily="34" charset="0"/>
              <a:buChar char="‒"/>
            </a:pPr>
            <a:r>
              <a:rPr lang="en-US" sz="2000" dirty="0"/>
              <a:t>Improvements came with the PR.06.02, PR.06.10, PR.06.11, PR.06.17 and DO.07 builds.</a:t>
            </a:r>
          </a:p>
          <a:p>
            <a:pPr lvl="1" indent="-342900">
              <a:spcBef>
                <a:spcPts val="0"/>
              </a:spcBef>
              <a:buFont typeface="Calibri" panose="020F0502020204030204" pitchFamily="34" charset="0"/>
              <a:buChar char="‒"/>
            </a:pPr>
            <a:r>
              <a:rPr lang="en-US" sz="2000" dirty="0"/>
              <a:t>RSR and DSR products are useable starting 09/01/2018.</a:t>
            </a:r>
          </a:p>
          <a:p>
            <a:pPr lvl="1" indent="-342900">
              <a:spcBef>
                <a:spcPts val="0"/>
              </a:spcBef>
              <a:buFont typeface="Calibri" panose="020F0502020204030204" pitchFamily="34" charset="0"/>
              <a:buChar char="‒"/>
            </a:pPr>
            <a:r>
              <a:rPr lang="en-US" sz="2000" dirty="0">
                <a:solidFill>
                  <a:schemeClr val="bg1"/>
                </a:solidFill>
              </a:rPr>
              <a:t>In general, the good quality retrievals are recommended for quantitative applications due to their better overall performance. </a:t>
            </a:r>
            <a:endParaRPr lang="en-US" sz="2000" dirty="0"/>
          </a:p>
          <a:p>
            <a:pPr marL="233361" indent="-233361">
              <a:spcBef>
                <a:spcPts val="1200"/>
              </a:spcBef>
            </a:pPr>
            <a:r>
              <a:rPr lang="en-US" sz="2400" dirty="0"/>
              <a:t>Measured RSR and DSR performance against reference data</a:t>
            </a:r>
          </a:p>
          <a:p>
            <a:pPr marL="633411" lvl="1" indent="-233361">
              <a:spcBef>
                <a:spcPts val="0"/>
              </a:spcBef>
            </a:pPr>
            <a:r>
              <a:rPr lang="en-US" sz="2000" dirty="0"/>
              <a:t>Accuracy specs are met for all domains and ranges of RSR and DSR. </a:t>
            </a:r>
          </a:p>
          <a:p>
            <a:pPr marL="633411" lvl="1" indent="-233361">
              <a:spcBef>
                <a:spcPts val="0"/>
              </a:spcBef>
            </a:pPr>
            <a:r>
              <a:rPr lang="en-US" sz="2000" dirty="0"/>
              <a:t>Precision specs are met for all domains and ranges of </a:t>
            </a:r>
            <a:r>
              <a:rPr lang="en-US" sz="2000" dirty="0" smtClean="0"/>
              <a:t>RSR </a:t>
            </a:r>
            <a:r>
              <a:rPr lang="en-US" sz="2000" dirty="0"/>
              <a:t>and DSR except for high range of RSR and of MESO2 DSR.</a:t>
            </a:r>
          </a:p>
          <a:p>
            <a:pPr marL="633411" lvl="1" indent="-233361">
              <a:spcBef>
                <a:spcPts val="0"/>
              </a:spcBef>
            </a:pPr>
            <a:r>
              <a:rPr lang="en-US" sz="2000" dirty="0"/>
              <a:t>Low-quality clear-sky composite albedo negatively impacts quality of MESO DSR.</a:t>
            </a:r>
          </a:p>
          <a:p>
            <a:pPr marL="633411" lvl="1" indent="-233361">
              <a:spcBef>
                <a:spcPts val="0"/>
              </a:spcBef>
            </a:pPr>
            <a:r>
              <a:rPr lang="en-US" sz="2000" dirty="0"/>
              <a:t>Updates will be needed for the narrow-to-broadband (NTB) transformation to further improve performance. (The empirical NTB is promising, but requires collection of more ABI and CERES data.)</a:t>
            </a:r>
          </a:p>
        </p:txBody>
      </p:sp>
      <p:sp>
        <p:nvSpPr>
          <p:cNvPr id="774" name="Shape 774"/>
          <p:cNvSpPr txBox="1">
            <a:spLocks noGrp="1"/>
          </p:cNvSpPr>
          <p:nvPr>
            <p:ph type="sldNum" idx="12"/>
          </p:nvPr>
        </p:nvSpPr>
        <p:spPr>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84</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10884803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F7D93-053B-4151-8F1D-4CEFAECA800D}"/>
              </a:ext>
            </a:extLst>
          </p:cNvPr>
          <p:cNvSpPr>
            <a:spLocks noGrp="1"/>
          </p:cNvSpPr>
          <p:nvPr>
            <p:ph type="title"/>
          </p:nvPr>
        </p:nvSpPr>
        <p:spPr/>
        <p:txBody>
          <a:bodyPr/>
          <a:lstStyle/>
          <a:p>
            <a:r>
              <a:rPr lang="en-US" dirty="0"/>
              <a:t>Recommendation</a:t>
            </a:r>
          </a:p>
        </p:txBody>
      </p:sp>
      <p:sp>
        <p:nvSpPr>
          <p:cNvPr id="3" name="Text Placeholder 2">
            <a:extLst>
              <a:ext uri="{FF2B5EF4-FFF2-40B4-BE49-F238E27FC236}">
                <a16:creationId xmlns:a16="http://schemas.microsoft.com/office/drawing/2014/main" id="{B3E90389-5A78-4A51-8A8E-1B3FC5C51348}"/>
              </a:ext>
            </a:extLst>
          </p:cNvPr>
          <p:cNvSpPr>
            <a:spLocks noGrp="1"/>
          </p:cNvSpPr>
          <p:nvPr>
            <p:ph type="body" idx="1"/>
          </p:nvPr>
        </p:nvSpPr>
        <p:spPr/>
        <p:txBody>
          <a:bodyPr/>
          <a:lstStyle/>
          <a:p>
            <a:r>
              <a:rPr lang="en-US" sz="2800" dirty="0"/>
              <a:t>AWG SRB Team believes that the GOES-16 L2 RSR and DSR products have reached the Provisional Maturity as defined by the GOES-R Program for the Full Disk and CONUS domains.</a:t>
            </a:r>
          </a:p>
          <a:p>
            <a:pPr>
              <a:spcBef>
                <a:spcPts val="1800"/>
              </a:spcBef>
            </a:pPr>
            <a:r>
              <a:rPr lang="en-US" sz="2800" dirty="0"/>
              <a:t>MESO DSR products, although meet (or close to meeting) requirements, have known deficiencies related to the clear-sky composite albedo.</a:t>
            </a:r>
          </a:p>
        </p:txBody>
      </p:sp>
      <p:sp>
        <p:nvSpPr>
          <p:cNvPr id="4" name="Slide Number Placeholder 3">
            <a:extLst>
              <a:ext uri="{FF2B5EF4-FFF2-40B4-BE49-F238E27FC236}">
                <a16:creationId xmlns:a16="http://schemas.microsoft.com/office/drawing/2014/main" id="{557D1FC3-22D5-4714-8B29-DFA39A970556}"/>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85</a:t>
            </a:fld>
            <a:endParaRPr lang="en-US"/>
          </a:p>
        </p:txBody>
      </p:sp>
    </p:spTree>
    <p:extLst>
      <p:ext uri="{BB962C8B-B14F-4D97-AF65-F5344CB8AC3E}">
        <p14:creationId xmlns:p14="http://schemas.microsoft.com/office/powerpoint/2010/main" val="17129874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EB4AE-C3B1-465C-83B3-106B01F522F3}"/>
              </a:ext>
            </a:extLst>
          </p:cNvPr>
          <p:cNvSpPr>
            <a:spLocks noGrp="1"/>
          </p:cNvSpPr>
          <p:nvPr>
            <p:ph type="title"/>
          </p:nvPr>
        </p:nvSpPr>
        <p:spPr/>
        <p:txBody>
          <a:bodyPr/>
          <a:lstStyle/>
          <a:p>
            <a:r>
              <a:rPr lang="en-US" dirty="0"/>
              <a:t>Note Regarding Direct Path Retrieval</a:t>
            </a:r>
          </a:p>
        </p:txBody>
      </p:sp>
      <p:sp>
        <p:nvSpPr>
          <p:cNvPr id="3" name="Text Placeholder 2">
            <a:extLst>
              <a:ext uri="{FF2B5EF4-FFF2-40B4-BE49-F238E27FC236}">
                <a16:creationId xmlns:a16="http://schemas.microsoft.com/office/drawing/2014/main" id="{64198B92-2D91-4A56-A494-838D9C3D1001}"/>
              </a:ext>
            </a:extLst>
          </p:cNvPr>
          <p:cNvSpPr>
            <a:spLocks noGrp="1"/>
          </p:cNvSpPr>
          <p:nvPr>
            <p:ph type="body" idx="1"/>
          </p:nvPr>
        </p:nvSpPr>
        <p:spPr/>
        <p:txBody>
          <a:bodyPr>
            <a:normAutofit fontScale="77500" lnSpcReduction="20000"/>
          </a:bodyPr>
          <a:lstStyle/>
          <a:p>
            <a:r>
              <a:rPr lang="en-US" dirty="0"/>
              <a:t>It is expected the (previously day-2) surface albedo product will become available in the GS. </a:t>
            </a:r>
          </a:p>
          <a:p>
            <a:pPr>
              <a:spcBef>
                <a:spcPts val="1200"/>
              </a:spcBef>
            </a:pPr>
            <a:r>
              <a:rPr lang="en-US" dirty="0"/>
              <a:t>This is expected to have an impact on the radiation product, since the radiation algorithm will use the direct path whenever other products necessary to run it are also available. </a:t>
            </a:r>
          </a:p>
          <a:p>
            <a:pPr>
              <a:spcBef>
                <a:spcPts val="1200"/>
              </a:spcBef>
            </a:pPr>
            <a:r>
              <a:rPr lang="en-US" dirty="0"/>
              <a:t>RSR and DSR from the direct path may be viewed as a "mostly new" product that  did not go through the beta/provisional reviews. </a:t>
            </a:r>
          </a:p>
          <a:p>
            <a:pPr>
              <a:spcBef>
                <a:spcPts val="1200"/>
              </a:spcBef>
            </a:pPr>
            <a:r>
              <a:rPr lang="en-US" dirty="0"/>
              <a:t>Recommend preventing GS/OE to run the direct path by inputting only missing surface albedo values until AWG has a chance to evaluate the product generated with the direct path in the GS/DE or in the AWG Framework. </a:t>
            </a:r>
          </a:p>
        </p:txBody>
      </p:sp>
      <p:sp>
        <p:nvSpPr>
          <p:cNvPr id="4" name="Slide Number Placeholder 3">
            <a:extLst>
              <a:ext uri="{FF2B5EF4-FFF2-40B4-BE49-F238E27FC236}">
                <a16:creationId xmlns:a16="http://schemas.microsoft.com/office/drawing/2014/main" id="{0FB07FCA-050A-4AB4-8ADD-6368E6BA54A8}"/>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86</a:t>
            </a:fld>
            <a:endParaRPr lang="en-US"/>
          </a:p>
        </p:txBody>
      </p:sp>
    </p:spTree>
    <p:extLst>
      <p:ext uri="{BB962C8B-B14F-4D97-AF65-F5344CB8AC3E}">
        <p14:creationId xmlns:p14="http://schemas.microsoft.com/office/powerpoint/2010/main" val="272429828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a:t>Comments on spatial and temporal</a:t>
            </a:r>
            <a:br>
              <a:rPr lang="en-US" sz="2800" dirty="0"/>
            </a:br>
            <a:r>
              <a:rPr lang="en-US" sz="2800" dirty="0"/>
              <a:t>GOES-R DSR and RSR resolutions </a:t>
            </a:r>
          </a:p>
        </p:txBody>
      </p:sp>
      <p:sp>
        <p:nvSpPr>
          <p:cNvPr id="3" name="Text Placeholder 2"/>
          <p:cNvSpPr>
            <a:spLocks noGrp="1"/>
          </p:cNvSpPr>
          <p:nvPr>
            <p:ph type="body" idx="1"/>
          </p:nvPr>
        </p:nvSpPr>
        <p:spPr>
          <a:xfrm>
            <a:off x="457200" y="1280159"/>
            <a:ext cx="8229600" cy="5378335"/>
          </a:xfrm>
        </p:spPr>
        <p:txBody>
          <a:bodyPr>
            <a:normAutofit fontScale="70000" lnSpcReduction="20000"/>
          </a:bodyPr>
          <a:lstStyle/>
          <a:p>
            <a:pPr marL="461963" indent="-258763">
              <a:spcBef>
                <a:spcPts val="0"/>
              </a:spcBef>
            </a:pPr>
            <a:r>
              <a:rPr lang="en-US" dirty="0"/>
              <a:t>Spatial resolutions of GOES-R FD/CONUS DSR: 50/25 km.</a:t>
            </a:r>
          </a:p>
          <a:p>
            <a:pPr marL="461963" indent="-258763"/>
            <a:r>
              <a:rPr lang="en-US" dirty="0"/>
              <a:t>These represent a step back from the 4-km spatial resolution in current GSIP.</a:t>
            </a:r>
          </a:p>
          <a:p>
            <a:pPr marL="461963" indent="-258763"/>
            <a:r>
              <a:rPr lang="en-US" dirty="0"/>
              <a:t>Many users need higher resolution radiation products:</a:t>
            </a:r>
          </a:p>
          <a:p>
            <a:pPr marL="862013" lvl="1" indent="-258763"/>
            <a:r>
              <a:rPr lang="en-US" dirty="0"/>
              <a:t>North American Land Data Assimilation System (NLDAS): 0.125</a:t>
            </a:r>
            <a:r>
              <a:rPr lang="en-US" baseline="30000" dirty="0"/>
              <a:t>o </a:t>
            </a:r>
            <a:r>
              <a:rPr lang="en-US" dirty="0"/>
              <a:t> (~12.5 km) </a:t>
            </a:r>
            <a:r>
              <a:rPr lang="da-DK" dirty="0"/>
              <a:t>(Mitchell et al., 2004; Xia et al., 2012),</a:t>
            </a:r>
          </a:p>
          <a:p>
            <a:pPr marL="862013" lvl="1" indent="-258763"/>
            <a:r>
              <a:rPr lang="da-DK" dirty="0"/>
              <a:t>Coral reef health modeling: 5 km (</a:t>
            </a:r>
            <a:r>
              <a:rPr lang="en-US" b="1" dirty="0"/>
              <a:t>SPSRB  request #0905-0004, “Upgrades in GOES Solar Radiation Product Suite for Coral Reef Watch Products”</a:t>
            </a:r>
            <a:r>
              <a:rPr lang="en-US" dirty="0"/>
              <a:t>),</a:t>
            </a:r>
            <a:endParaRPr lang="da-DK" dirty="0"/>
          </a:p>
          <a:p>
            <a:pPr marL="862013" lvl="1" indent="-258763"/>
            <a:r>
              <a:rPr lang="da-DK" dirty="0"/>
              <a:t>Solar energy applications: 1-10 km.</a:t>
            </a:r>
          </a:p>
          <a:p>
            <a:pPr marL="461963" indent="-258763"/>
            <a:r>
              <a:rPr lang="da-DK" dirty="0"/>
              <a:t>Temporal resolution of GOES-R DSR and RSR product is 1 hour. Some applications (coral reef health modeling) use daily total values; more accurate values can be obtained using 15-min data.</a:t>
            </a:r>
          </a:p>
          <a:p>
            <a:pPr marL="461963" indent="-258763"/>
            <a:r>
              <a:rPr lang="en-US" dirty="0"/>
              <a:t>Going to 2 km in GOES-R DSR and RSR would:</a:t>
            </a:r>
          </a:p>
          <a:p>
            <a:pPr marL="919163" lvl="1" indent="-258763"/>
            <a:r>
              <a:rPr lang="en-US" dirty="0"/>
              <a:t>eliminate the need for the complex gridding/mapping done now,</a:t>
            </a:r>
          </a:p>
          <a:p>
            <a:pPr marL="919163" lvl="1" indent="-258763"/>
            <a:r>
              <a:rPr lang="da-DK" dirty="0"/>
              <a:t>allow </a:t>
            </a:r>
            <a:r>
              <a:rPr lang="en-US" dirty="0"/>
              <a:t>generation of the clear-composite TOA albedo needed for MESO.</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87</a:t>
            </a:fld>
            <a:endParaRPr lang="en-US" sz="12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57543006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Gridded vs. pixel-level DSR</a:t>
            </a:r>
            <a:br>
              <a:rPr lang="en-US" dirty="0"/>
            </a:br>
            <a:r>
              <a:rPr lang="en-US" dirty="0"/>
              <a:t>AWG Radiation Team Results</a:t>
            </a:r>
          </a:p>
        </p:txBody>
      </p:sp>
      <p:sp>
        <p:nvSpPr>
          <p:cNvPr id="3" name="Text Placeholder 2"/>
          <p:cNvSpPr>
            <a:spLocks noGrp="1"/>
          </p:cNvSpPr>
          <p:nvPr>
            <p:ph type="body" idx="1"/>
          </p:nvPr>
        </p:nvSpPr>
        <p:spPr/>
        <p:txBody>
          <a:bodyPr/>
          <a:lstStyle/>
          <a:p>
            <a:r>
              <a:rPr lang="en-US" dirty="0"/>
              <a:t>50 km FD DSR (GS)</a:t>
            </a:r>
          </a:p>
        </p:txBody>
      </p:sp>
      <p:sp>
        <p:nvSpPr>
          <p:cNvPr id="4" name="Text Placeholder 3"/>
          <p:cNvSpPr>
            <a:spLocks noGrp="1"/>
          </p:cNvSpPr>
          <p:nvPr>
            <p:ph type="body" idx="2"/>
          </p:nvPr>
        </p:nvSpPr>
        <p:spPr/>
        <p:txBody>
          <a:bodyPr/>
          <a:lstStyle/>
          <a:p>
            <a:r>
              <a:rPr lang="en-US" dirty="0"/>
              <a:t>2 km FD DSR (AWG)</a:t>
            </a:r>
          </a:p>
        </p:txBody>
      </p:sp>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88</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499" y="1853740"/>
            <a:ext cx="4572000" cy="4572000"/>
          </a:xfrm>
          <a:prstGeom prst="rect">
            <a:avLst/>
          </a:prstGeom>
        </p:spPr>
      </p:pic>
      <p:pic>
        <p:nvPicPr>
          <p:cNvPr id="7" name="Content Placeholder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1499" y="1853740"/>
            <a:ext cx="4572000" cy="4572000"/>
          </a:xfrm>
          <a:prstGeom prst="rect">
            <a:avLst/>
          </a:prstGeom>
          <a:noFill/>
          <a:ln>
            <a:noFill/>
          </a:ln>
        </p:spPr>
      </p:pic>
      <p:sp>
        <p:nvSpPr>
          <p:cNvPr id="8" name="TextBox 7">
            <a:extLst>
              <a:ext uri="{FF2B5EF4-FFF2-40B4-BE49-F238E27FC236}">
                <a16:creationId xmlns:a16="http://schemas.microsoft.com/office/drawing/2014/main" id="{89CB163B-1765-4167-8684-3EDF35C29E68}"/>
              </a:ext>
            </a:extLst>
          </p:cNvPr>
          <p:cNvSpPr txBox="1"/>
          <p:nvPr/>
        </p:nvSpPr>
        <p:spPr>
          <a:xfrm>
            <a:off x="1509583" y="6413698"/>
            <a:ext cx="1786066" cy="307777"/>
          </a:xfrm>
          <a:prstGeom prst="rect">
            <a:avLst/>
          </a:prstGeom>
          <a:noFill/>
        </p:spPr>
        <p:txBody>
          <a:bodyPr wrap="none" rtlCol="0">
            <a:spAutoFit/>
          </a:bodyPr>
          <a:lstStyle/>
          <a:p>
            <a:r>
              <a:rPr lang="en-US" dirty="0">
                <a:solidFill>
                  <a:schemeClr val="bg1"/>
                </a:solidFill>
              </a:rPr>
              <a:t>Retrieval every hour</a:t>
            </a:r>
          </a:p>
        </p:txBody>
      </p:sp>
      <p:sp>
        <p:nvSpPr>
          <p:cNvPr id="9" name="TextBox 8">
            <a:extLst>
              <a:ext uri="{FF2B5EF4-FFF2-40B4-BE49-F238E27FC236}">
                <a16:creationId xmlns:a16="http://schemas.microsoft.com/office/drawing/2014/main" id="{69C06CA9-1D51-403D-9DBA-F41539683879}"/>
              </a:ext>
            </a:extLst>
          </p:cNvPr>
          <p:cNvSpPr txBox="1"/>
          <p:nvPr/>
        </p:nvSpPr>
        <p:spPr>
          <a:xfrm>
            <a:off x="5848349" y="6385023"/>
            <a:ext cx="2303836" cy="307777"/>
          </a:xfrm>
          <a:prstGeom prst="rect">
            <a:avLst/>
          </a:prstGeom>
          <a:noFill/>
        </p:spPr>
        <p:txBody>
          <a:bodyPr wrap="none" rtlCol="0">
            <a:spAutoFit/>
          </a:bodyPr>
          <a:lstStyle/>
          <a:p>
            <a:r>
              <a:rPr lang="en-US" dirty="0">
                <a:solidFill>
                  <a:schemeClr val="bg1"/>
                </a:solidFill>
              </a:rPr>
              <a:t>Retrieval every 30 minutes</a:t>
            </a:r>
          </a:p>
        </p:txBody>
      </p:sp>
    </p:spTree>
    <p:extLst>
      <p:ext uri="{BB962C8B-B14F-4D97-AF65-F5344CB8AC3E}">
        <p14:creationId xmlns:p14="http://schemas.microsoft.com/office/powerpoint/2010/main" val="3969821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Pre-Beta Time-Line</a:t>
            </a:r>
          </a:p>
        </p:txBody>
      </p:sp>
      <p:sp>
        <p:nvSpPr>
          <p:cNvPr id="4" name="Text Placeholder 3"/>
          <p:cNvSpPr>
            <a:spLocks noGrp="1"/>
          </p:cNvSpPr>
          <p:nvPr>
            <p:ph type="body" idx="1"/>
          </p:nvPr>
        </p:nvSpPr>
        <p:spPr/>
        <p:txBody>
          <a:bodyPr/>
          <a:lstStyle/>
          <a:p>
            <a:pPr marL="285750" indent="-285750">
              <a:buFont typeface="Arial" charset="0"/>
              <a:buChar char="•"/>
            </a:pPr>
            <a:r>
              <a:rPr lang="en-US" sz="2400" kern="1200" dirty="0">
                <a:ln w="0"/>
                <a:solidFill>
                  <a:srgbClr val="FFFF00"/>
                </a:solidFill>
                <a:effectLst>
                  <a:outerShdw blurRad="38100" dist="19050" dir="2700000" algn="tl" rotWithShape="0">
                    <a:prstClr val="black">
                      <a:alpha val="40000"/>
                    </a:prstClr>
                  </a:outerShdw>
                </a:effectLst>
              </a:rPr>
              <a:t>19 Nov 2016  </a:t>
            </a:r>
            <a:r>
              <a:rPr lang="en-US" sz="2400" kern="1200" dirty="0">
                <a:ln w="0"/>
                <a:solidFill>
                  <a:prstClr val="white"/>
                </a:solidFill>
                <a:effectLst>
                  <a:outerShdw blurRad="38100" dist="19050" dir="2700000" algn="tl" rotWithShape="0">
                    <a:prstClr val="black">
                      <a:alpha val="40000"/>
                    </a:prstClr>
                  </a:outerShdw>
                </a:effectLst>
              </a:rPr>
              <a:t>GOES-R Launch</a:t>
            </a:r>
          </a:p>
          <a:p>
            <a:pPr marL="285750" indent="-285750">
              <a:buFont typeface="Arial" charset="0"/>
              <a:buChar char="•"/>
            </a:pPr>
            <a:r>
              <a:rPr lang="en-US" sz="2400" kern="1200" dirty="0">
                <a:ln w="0"/>
                <a:solidFill>
                  <a:srgbClr val="FFFF00"/>
                </a:solidFill>
                <a:effectLst>
                  <a:outerShdw blurRad="38100" dist="19050" dir="2700000" algn="tl" rotWithShape="0">
                    <a:prstClr val="black">
                      <a:alpha val="40000"/>
                    </a:prstClr>
                  </a:outerShdw>
                </a:effectLst>
              </a:rPr>
              <a:t>29 Nov 2016  </a:t>
            </a:r>
            <a:r>
              <a:rPr lang="en-US" sz="2400" kern="1200" dirty="0">
                <a:ln w="0"/>
                <a:solidFill>
                  <a:prstClr val="white"/>
                </a:solidFill>
                <a:effectLst>
                  <a:outerShdw blurRad="38100" dist="19050" dir="2700000" algn="tl" rotWithShape="0">
                    <a:prstClr val="black">
                      <a:alpha val="40000"/>
                    </a:prstClr>
                  </a:outerShdw>
                </a:effectLst>
              </a:rPr>
              <a:t>GEO orbit attained (became GOES-16)</a:t>
            </a:r>
          </a:p>
          <a:p>
            <a:pPr marL="285750" indent="-285750">
              <a:buFont typeface="Arial" charset="0"/>
              <a:buChar char="•"/>
            </a:pPr>
            <a:r>
              <a:rPr lang="en-US" sz="2400" kern="1200" dirty="0">
                <a:ln w="0"/>
                <a:solidFill>
                  <a:srgbClr val="FFFF00"/>
                </a:solidFill>
                <a:effectLst>
                  <a:outerShdw blurRad="38100" dist="19050" dir="2700000" algn="tl" rotWithShape="0">
                    <a:prstClr val="black">
                      <a:alpha val="40000"/>
                    </a:prstClr>
                  </a:outerShdw>
                </a:effectLst>
              </a:rPr>
              <a:t>03 Jan 2017   </a:t>
            </a:r>
            <a:r>
              <a:rPr lang="en-US" sz="2400" kern="1200" dirty="0">
                <a:ln w="0"/>
                <a:solidFill>
                  <a:schemeClr val="bg1"/>
                </a:solidFill>
                <a:effectLst>
                  <a:outerShdw blurRad="38100" dist="19050" dir="2700000" algn="tl" rotWithShape="0">
                    <a:prstClr val="black">
                      <a:alpha val="40000"/>
                    </a:prstClr>
                  </a:outerShdw>
                </a:effectLst>
              </a:rPr>
              <a:t>ABI aperture door opened; 1st light for visible/near-infrared channels</a:t>
            </a:r>
          </a:p>
          <a:p>
            <a:pPr marL="285750" indent="-285750">
              <a:buFont typeface="Arial" charset="0"/>
              <a:buChar char="•"/>
            </a:pPr>
            <a:r>
              <a:rPr lang="en-US" sz="2400" kern="1200" dirty="0">
                <a:ln w="0"/>
                <a:solidFill>
                  <a:srgbClr val="FFFF00"/>
                </a:solidFill>
                <a:effectLst>
                  <a:outerShdw blurRad="38100" dist="19050" dir="2700000" algn="tl" rotWithShape="0">
                    <a:prstClr val="black">
                      <a:alpha val="40000"/>
                    </a:prstClr>
                  </a:outerShdw>
                </a:effectLst>
              </a:rPr>
              <a:t>Mid Jan 2017: </a:t>
            </a:r>
            <a:r>
              <a:rPr lang="en-US" sz="2400" kern="1200" dirty="0">
                <a:ln w="0"/>
                <a:solidFill>
                  <a:prstClr val="white"/>
                </a:solidFill>
                <a:effectLst>
                  <a:outerShdw blurRad="38100" dist="19050" dir="2700000" algn="tl" rotWithShape="0">
                    <a:prstClr val="black">
                      <a:alpha val="40000"/>
                    </a:prstClr>
                  </a:outerShdw>
                </a:effectLst>
              </a:rPr>
              <a:t>AWG established access to GS L2 products. </a:t>
            </a:r>
            <a:endParaRPr lang="en-US" sz="2400" kern="1200" dirty="0">
              <a:ln w="0"/>
              <a:solidFill>
                <a:srgbClr val="99FF66"/>
              </a:solidFill>
              <a:effectLst>
                <a:outerShdw blurRad="38100" dist="19050" dir="2700000" algn="tl" rotWithShape="0">
                  <a:prstClr val="black">
                    <a:alpha val="40000"/>
                  </a:prstClr>
                </a:outerShdw>
              </a:effectLst>
            </a:endParaRPr>
          </a:p>
          <a:p>
            <a:pPr marL="285750" indent="-285750">
              <a:buFont typeface="Arial" charset="0"/>
              <a:buChar char="•"/>
            </a:pPr>
            <a:r>
              <a:rPr lang="en-US" sz="2400" kern="1200" dirty="0">
                <a:ln w="0"/>
                <a:solidFill>
                  <a:srgbClr val="FFFF00"/>
                </a:solidFill>
                <a:effectLst>
                  <a:outerShdw blurRad="38100" dist="19050" dir="2700000" algn="tl" rotWithShape="0">
                    <a:prstClr val="black">
                      <a:alpha val="40000"/>
                    </a:prstClr>
                  </a:outerShdw>
                </a:effectLst>
              </a:rPr>
              <a:t>01 Mar 2017: </a:t>
            </a:r>
            <a:r>
              <a:rPr lang="en-US" sz="2400" kern="1200" dirty="0">
                <a:ln w="0"/>
                <a:solidFill>
                  <a:schemeClr val="bg1"/>
                </a:solidFill>
                <a:effectLst>
                  <a:outerShdw blurRad="38100" dist="19050" dir="2700000" algn="tl" rotWithShape="0">
                    <a:prstClr val="black">
                      <a:alpha val="40000"/>
                    </a:prstClr>
                  </a:outerShdw>
                </a:effectLst>
              </a:rPr>
              <a:t>Cloud mask reached Beta and SRB product validation began.</a:t>
            </a:r>
            <a:endParaRPr lang="en-US" sz="2400" kern="1200" dirty="0">
              <a:ln w="0"/>
              <a:solidFill>
                <a:prstClr val="white"/>
              </a:solidFill>
              <a:effectLst>
                <a:outerShdw blurRad="38100" dist="19050" dir="2700000" algn="tl" rotWithShape="0">
                  <a:prstClr val="black">
                    <a:alpha val="40000"/>
                  </a:prstClr>
                </a:outerShdw>
              </a:effectLst>
            </a:endParaRPr>
          </a:p>
          <a:p>
            <a:pPr marL="285750" indent="-285750">
              <a:buFont typeface="Arial" charset="0"/>
              <a:buChar char="•"/>
            </a:pPr>
            <a:r>
              <a:rPr lang="en-US" sz="2800" b="1" kern="1200" dirty="0">
                <a:ln w="0"/>
                <a:solidFill>
                  <a:srgbClr val="FFFF00"/>
                </a:solidFill>
                <a:effectLst>
                  <a:outerShdw blurRad="38100" dist="19050" dir="2700000" algn="tl" rotWithShape="0">
                    <a:prstClr val="black">
                      <a:alpha val="40000"/>
                    </a:prstClr>
                  </a:outerShdw>
                </a:effectLst>
              </a:rPr>
              <a:t>23 June 2017</a:t>
            </a:r>
            <a:r>
              <a:rPr lang="en-US" sz="2800" b="1" kern="1200" dirty="0">
                <a:ln w="0"/>
                <a:solidFill>
                  <a:srgbClr val="99FF66"/>
                </a:solidFill>
                <a:effectLst>
                  <a:outerShdw blurRad="38100" dist="19050" dir="2700000" algn="tl" rotWithShape="0">
                    <a:prstClr val="black">
                      <a:alpha val="40000"/>
                    </a:prstClr>
                  </a:outerShdw>
                </a:effectLst>
              </a:rPr>
              <a:t> </a:t>
            </a:r>
            <a:r>
              <a:rPr lang="en-US" sz="2800" b="1" kern="1200" dirty="0">
                <a:ln w="0"/>
                <a:solidFill>
                  <a:schemeClr val="bg1"/>
                </a:solidFill>
                <a:effectLst>
                  <a:outerShdw blurRad="38100" dist="19050" dir="2700000" algn="tl" rotWithShape="0">
                    <a:prstClr val="black">
                      <a:alpha val="40000"/>
                    </a:prstClr>
                  </a:outerShdw>
                </a:effectLst>
              </a:rPr>
              <a:t>DSR/RSR </a:t>
            </a:r>
            <a:r>
              <a:rPr lang="en-US" sz="2800" b="1" kern="1200" dirty="0">
                <a:ln w="0"/>
                <a:solidFill>
                  <a:prstClr val="white"/>
                </a:solidFill>
                <a:effectLst>
                  <a:outerShdw blurRad="38100" dist="19050" dir="2700000" algn="tl" rotWithShape="0">
                    <a:prstClr val="black">
                      <a:alpha val="40000"/>
                    </a:prstClr>
                  </a:outerShdw>
                </a:effectLst>
              </a:rPr>
              <a:t>PS-PVR Beta</a:t>
            </a:r>
          </a:p>
          <a:p>
            <a:endParaRPr lang="en-US" dirty="0"/>
          </a:p>
        </p:txBody>
      </p:sp>
      <p:sp>
        <p:nvSpPr>
          <p:cNvPr id="3" name="Slide Number Placeholder 2"/>
          <p:cNvSpPr>
            <a:spLocks noGrp="1"/>
          </p:cNvSpPr>
          <p:nvPr>
            <p:ph type="sldNum" idx="12"/>
          </p:nvPr>
        </p:nvSpPr>
        <p:spPr/>
        <p:txBody>
          <a:bodyPr/>
          <a:lstStyle/>
          <a:p>
            <a:fld id="{615ADB79-25D6-47C0-AB51-22A13A0BBB50}" type="slidenum">
              <a:rPr lang="en-US" altLang="en-US" smtClean="0">
                <a:solidFill>
                  <a:prstClr val="white"/>
                </a:solidFill>
              </a:rPr>
              <a:pPr/>
              <a:t>9</a:t>
            </a:fld>
            <a:endParaRPr lang="en-US" altLang="en-US" dirty="0">
              <a:solidFill>
                <a:prstClr val="white"/>
              </a:solidFill>
            </a:endParaRPr>
          </a:p>
        </p:txBody>
      </p:sp>
    </p:spTree>
    <p:extLst>
      <p:ext uri="{BB962C8B-B14F-4D97-AF65-F5344CB8AC3E}">
        <p14:creationId xmlns:p14="http://schemas.microsoft.com/office/powerpoint/2010/main" val="3244457685"/>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157250</TotalTime>
  <Words>6560</Words>
  <Application>Microsoft Office PowerPoint</Application>
  <PresentationFormat>On-screen Show (4:3)</PresentationFormat>
  <Paragraphs>1127</Paragraphs>
  <Slides>88</Slides>
  <Notes>67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88</vt:i4>
      </vt:variant>
    </vt:vector>
  </HeadingPairs>
  <TitlesOfParts>
    <vt:vector size="92" baseType="lpstr">
      <vt:lpstr>Arial</vt:lpstr>
      <vt:lpstr>Times New Roman</vt:lpstr>
      <vt:lpstr>Calibri</vt:lpstr>
      <vt:lpstr>Custom Design</vt:lpstr>
      <vt:lpstr>GOES-16 ABI L2+ SW Radiation Budget (SRB) Provisional PS-PVR</vt:lpstr>
      <vt:lpstr>Outline</vt:lpstr>
      <vt:lpstr>Product Overview: RSR</vt:lpstr>
      <vt:lpstr>Product Overview: DSR</vt:lpstr>
      <vt:lpstr>SRB Algorithm Overview</vt:lpstr>
      <vt:lpstr>Determining A in Indirect Path Narrow-to-Broadband Conversion</vt:lpstr>
      <vt:lpstr>Clear-Sky Composite TOA Albedo</vt:lpstr>
      <vt:lpstr>GOES-R DSR/RSR Product  Precedence Chain</vt:lpstr>
      <vt:lpstr>Pre-Beta Time-Line</vt:lpstr>
      <vt:lpstr>Review of Beta Maturity </vt:lpstr>
      <vt:lpstr>Beta PLPTs Under Review</vt:lpstr>
      <vt:lpstr>Risks to Reaching Provisional (Summary Status at PS-PVR Beta)</vt:lpstr>
      <vt:lpstr>Risks to Reaching Provisional (Summary Status at PS-PVR Beta)</vt:lpstr>
      <vt:lpstr>Issues Needing Resolution for  Provisional Maturity (1/3)</vt:lpstr>
      <vt:lpstr>Issues Needing Resolution for  Provisional Maturity (2/3)</vt:lpstr>
      <vt:lpstr>Issues Needing Resolution for  Provisional Maturity (3/3)</vt:lpstr>
      <vt:lpstr>Post-Beta Timeline</vt:lpstr>
      <vt:lpstr>Algorithm Update for Provisional    </vt:lpstr>
      <vt:lpstr>SRB algorithm update</vt:lpstr>
      <vt:lpstr>Displaced M4 CONUS</vt:lpstr>
      <vt:lpstr>Clear-sky Composite TOA Albedo</vt:lpstr>
      <vt:lpstr>Clear-sky Composite TOA Albedo</vt:lpstr>
      <vt:lpstr>NTB update (1)</vt:lpstr>
      <vt:lpstr>NTB update (2)</vt:lpstr>
      <vt:lpstr>Input cloud mask quality flag</vt:lpstr>
      <vt:lpstr>Other changes since Beta: Product Quality Indicator</vt:lpstr>
      <vt:lpstr>Product Quality Evaluation</vt:lpstr>
      <vt:lpstr>Provisional PLPTs</vt:lpstr>
      <vt:lpstr>Application of PLPT Analysis  Tests to Domains</vt:lpstr>
      <vt:lpstr>GOES-16 Data Used in this Review</vt:lpstr>
      <vt:lpstr>GOES-16 Data Used in this Review: Data Availability</vt:lpstr>
      <vt:lpstr>Quantitative Comparison</vt:lpstr>
      <vt:lpstr>Definitions of Metrics for Quantitative Comparisons</vt:lpstr>
      <vt:lpstr>Quantitative Comparison of RSR with CERES</vt:lpstr>
      <vt:lpstr>PLPT Task ABI-FD_RSR09</vt:lpstr>
      <vt:lpstr>PLPT Task ABI-FD_RSR09</vt:lpstr>
      <vt:lpstr>PLPT Task ABI-FD_RSR09</vt:lpstr>
      <vt:lpstr>PLPT Task ABI-FD_RSR09</vt:lpstr>
      <vt:lpstr>PLPT Task ABI-CONUS_RSR10</vt:lpstr>
      <vt:lpstr>PLPT Task ABI-CONUS_RSR10</vt:lpstr>
      <vt:lpstr>PLPT Task ABI-CONUS_RSR10</vt:lpstr>
      <vt:lpstr>Quantitative Comparison of DSR with SURFRAD and SOLRAD</vt:lpstr>
      <vt:lpstr>Reference Data for  Quantitative Evaluation of DSR</vt:lpstr>
      <vt:lpstr>PLPT Task ABI-FD_DSR09</vt:lpstr>
      <vt:lpstr>PLPT Task ABI-CONUS_DSR10</vt:lpstr>
      <vt:lpstr>PLPT Task ABI-MESO_DSR11</vt:lpstr>
      <vt:lpstr>PLPT Task ABI-MESO_DSR11</vt:lpstr>
      <vt:lpstr>Summary Statistics</vt:lpstr>
      <vt:lpstr>Diurnal Cycle of DSRC - Clear</vt:lpstr>
      <vt:lpstr>Diurnal Cycle of  DSRC - Cloudy</vt:lpstr>
      <vt:lpstr>Diurnal Cycle of Hourly DSR</vt:lpstr>
      <vt:lpstr>Comparison with GSIP</vt:lpstr>
      <vt:lpstr>Geostationary Surface and Insolation Product (GSIP)</vt:lpstr>
      <vt:lpstr>GSIP vs. G16 RSR</vt:lpstr>
      <vt:lpstr>GSIP vs. G16 DSR</vt:lpstr>
      <vt:lpstr>GSIP/G15 and G16 DSR vs. SURFRAD DSR</vt:lpstr>
      <vt:lpstr>Summary of G16 vs. Reference RSR and DSR Comparison</vt:lpstr>
      <vt:lpstr>Empirical NTB coefficients</vt:lpstr>
      <vt:lpstr>Empirical NTB coefficients from CERES/ABI matchup </vt:lpstr>
      <vt:lpstr>Empirical NTB coefficient test:  RSR and DSR with Current NTB</vt:lpstr>
      <vt:lpstr>Empirical NTB coefficient test:  RSR and DSR with Empirical NTB</vt:lpstr>
      <vt:lpstr>Empirical NTB coefficient test:  Empirical - Current Difference</vt:lpstr>
      <vt:lpstr>Empirical NTB coefficient test:  G16 RSR vs. CERES RSR</vt:lpstr>
      <vt:lpstr>Empirical NTB coefficient test:  G16 DSR vs. SURFRAD DSR</vt:lpstr>
      <vt:lpstr>Empirical NTB coefficient test:  G16 DSR vs. SOLRAD DSR</vt:lpstr>
      <vt:lpstr>Summary of Empirical NTB Coefficients Test</vt:lpstr>
      <vt:lpstr>Upstream Algorithm Issue Confirmed After Beta PS-PVR  Impact of 7% ABI Band 2 Bias</vt:lpstr>
      <vt:lpstr>Methodology</vt:lpstr>
      <vt:lpstr>Impact of Band 2 bias on SRB:  SRB from “current” Band 2 reflectance</vt:lpstr>
      <vt:lpstr>Impact of Band 2 bias on SRB:  SRB from “reduced” Band 2 reflectance</vt:lpstr>
      <vt:lpstr>Impact of Band 2 bias on SRB: Reduced-Current SRB Difference</vt:lpstr>
      <vt:lpstr>Impact of Band 2 bias on SRB: Scatter plot for FD</vt:lpstr>
      <vt:lpstr>Impact of Band 2 bias on SRB: G16 DSR vs. SURFRAD DSR</vt:lpstr>
      <vt:lpstr>Summary of Band 2 L1b Reflectance Impact on SRB</vt:lpstr>
      <vt:lpstr>Provisional Maturity Assessment</vt:lpstr>
      <vt:lpstr>Provisional Validation</vt:lpstr>
      <vt:lpstr>Provisional Validation</vt:lpstr>
      <vt:lpstr>Path to full Validation Maturity</vt:lpstr>
      <vt:lpstr>Issues and Status ADRs Needing Resolution for Full VAL</vt:lpstr>
      <vt:lpstr>Issues and Status Other Actions Needed for Full VAL</vt:lpstr>
      <vt:lpstr>Path to Full Validation - PLPTs</vt:lpstr>
      <vt:lpstr>Path to Full Validation – Risks</vt:lpstr>
      <vt:lpstr>Summary &amp; Recommendations</vt:lpstr>
      <vt:lpstr>Summary</vt:lpstr>
      <vt:lpstr>Recommendation</vt:lpstr>
      <vt:lpstr>Note Regarding Direct Path Retrieval</vt:lpstr>
      <vt:lpstr>Comments on spatial and temporal GOES-R DSR and RSR resolutions </vt:lpstr>
      <vt:lpstr>Gridded vs. pixel-level DSR AWG Radiation Team Results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MacKenzie, Wayne M. (GSFC-4160)[NOAA]</dc:creator>
  <cp:lastModifiedBy>Kline, Elizabeth (GSFC-416.0)[SGT, INC]</cp:lastModifiedBy>
  <cp:revision>651</cp:revision>
  <dcterms:modified xsi:type="dcterms:W3CDTF">2018-10-22T17:37:51Z</dcterms:modified>
</cp:coreProperties>
</file>