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52"/>
  </p:notesMasterIdLst>
  <p:sldIdLst>
    <p:sldId id="257" r:id="rId2"/>
    <p:sldId id="258" r:id="rId3"/>
    <p:sldId id="670" r:id="rId4"/>
    <p:sldId id="829" r:id="rId5"/>
    <p:sldId id="831" r:id="rId6"/>
    <p:sldId id="522" r:id="rId7"/>
    <p:sldId id="572" r:id="rId8"/>
    <p:sldId id="830" r:id="rId9"/>
    <p:sldId id="860" r:id="rId10"/>
    <p:sldId id="861" r:id="rId11"/>
    <p:sldId id="832" r:id="rId12"/>
    <p:sldId id="833" r:id="rId13"/>
    <p:sldId id="524" r:id="rId14"/>
    <p:sldId id="822" r:id="rId15"/>
    <p:sldId id="862" r:id="rId16"/>
    <p:sldId id="859" r:id="rId17"/>
    <p:sldId id="719" r:id="rId18"/>
    <p:sldId id="835" r:id="rId19"/>
    <p:sldId id="836" r:id="rId20"/>
    <p:sldId id="837" r:id="rId21"/>
    <p:sldId id="838" r:id="rId22"/>
    <p:sldId id="839" r:id="rId23"/>
    <p:sldId id="840" r:id="rId24"/>
    <p:sldId id="850" r:id="rId25"/>
    <p:sldId id="842" r:id="rId26"/>
    <p:sldId id="845" r:id="rId27"/>
    <p:sldId id="846" r:id="rId28"/>
    <p:sldId id="847" r:id="rId29"/>
    <p:sldId id="848" r:id="rId30"/>
    <p:sldId id="849" r:id="rId31"/>
    <p:sldId id="804" r:id="rId32"/>
    <p:sldId id="760" r:id="rId33"/>
    <p:sldId id="797" r:id="rId34"/>
    <p:sldId id="807" r:id="rId35"/>
    <p:sldId id="813" r:id="rId36"/>
    <p:sldId id="809" r:id="rId37"/>
    <p:sldId id="810" r:id="rId38"/>
    <p:sldId id="811" r:id="rId39"/>
    <p:sldId id="812" r:id="rId40"/>
    <p:sldId id="802" r:id="rId41"/>
    <p:sldId id="863" r:id="rId42"/>
    <p:sldId id="538" r:id="rId43"/>
    <p:sldId id="856" r:id="rId44"/>
    <p:sldId id="857" r:id="rId45"/>
    <p:sldId id="552" r:id="rId46"/>
    <p:sldId id="852" r:id="rId47"/>
    <p:sldId id="853" r:id="rId48"/>
    <p:sldId id="854" r:id="rId49"/>
    <p:sldId id="858" r:id="rId50"/>
    <p:sldId id="855"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an Rodriguez" initials="JR" lastIdx="3" clrIdx="0">
    <p:extLst/>
  </p:cmAuthor>
  <p:cmAuthor id="2" name="Fulbright, Jon P. (GSFC-416.0)[COLUMBUS TECHNOLOGIES AND SERVICES INC]" initials="FJP(TASI" lastIdx="33" clrIdx="1">
    <p:extLst/>
  </p:cmAuthor>
  <p:cmAuthor id="3" name="Juan Rodriguez" initials="JVR" lastIdx="2" clrIdx="2">
    <p:extLst/>
  </p:cmAuthor>
  <p:cmAuthor id="4" name="" initials="" lastIdx="1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00"/>
    <a:srgbClr val="009900"/>
    <a:srgbClr val="008000"/>
    <a:srgbClr val="C00000"/>
    <a:srgbClr val="000000"/>
    <a:srgbClr val="99FF66"/>
    <a:srgbClr val="FF3399"/>
    <a:srgbClr val="006600"/>
    <a:srgbClr val="9C37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51" autoAdjust="0"/>
    <p:restoredTop sz="89663" autoAdjust="0"/>
  </p:normalViewPr>
  <p:slideViewPr>
    <p:cSldViewPr>
      <p:cViewPr varScale="1">
        <p:scale>
          <a:sx n="55" d="100"/>
          <a:sy n="55" d="100"/>
        </p:scale>
        <p:origin x="96" y="5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B0F8A6-59ED-4CA0-85FA-2B051A81B926}" type="datetimeFigureOut">
              <a:rPr lang="en-US" smtClean="0"/>
              <a:pPr/>
              <a:t>5/13/2020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03C173-D336-4429-BE64-F6CFCEA9010A}" type="slidenum">
              <a:rPr lang="en-US" smtClean="0"/>
              <a:pPr/>
              <a:t>‹#›</a:t>
            </a:fld>
            <a:endParaRPr lang="en-US" dirty="0"/>
          </a:p>
        </p:txBody>
      </p:sp>
    </p:spTree>
    <p:extLst>
      <p:ext uri="{BB962C8B-B14F-4D97-AF65-F5344CB8AC3E}">
        <p14:creationId xmlns:p14="http://schemas.microsoft.com/office/powerpoint/2010/main" val="2941317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03C173-D336-4429-BE64-F6CFCEA9010A}" type="slidenum">
              <a:rPr lang="en-US" smtClean="0"/>
              <a:pPr/>
              <a:t>1</a:t>
            </a:fld>
            <a:endParaRPr lang="en-US" dirty="0"/>
          </a:p>
        </p:txBody>
      </p:sp>
    </p:spTree>
    <p:extLst>
      <p:ext uri="{BB962C8B-B14F-4D97-AF65-F5344CB8AC3E}">
        <p14:creationId xmlns:p14="http://schemas.microsoft.com/office/powerpoint/2010/main" val="7772586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Shape 331"/>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32" name="Shape 3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2300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39" name="Shape 3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10378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Shape 346"/>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47" name="Shape 3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10428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Shape 354"/>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55" name="Shape 3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348650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Shape 362"/>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63" name="Shape 3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6909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303C173-D336-4429-BE64-F6CFCEA9010A}" type="slidenum">
              <a:rPr lang="en-US" smtClean="0"/>
              <a:pPr/>
              <a:t>31</a:t>
            </a:fld>
            <a:endParaRPr lang="en-US"/>
          </a:p>
        </p:txBody>
      </p:sp>
    </p:spTree>
    <p:extLst>
      <p:ext uri="{BB962C8B-B14F-4D97-AF65-F5344CB8AC3E}">
        <p14:creationId xmlns:p14="http://schemas.microsoft.com/office/powerpoint/2010/main" val="8949221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303C173-D336-4429-BE64-F6CFCEA9010A}" type="slidenum">
              <a:rPr lang="en-US" smtClean="0"/>
              <a:pPr/>
              <a:t>38</a:t>
            </a:fld>
            <a:endParaRPr lang="en-US"/>
          </a:p>
        </p:txBody>
      </p:sp>
    </p:spTree>
    <p:extLst>
      <p:ext uri="{BB962C8B-B14F-4D97-AF65-F5344CB8AC3E}">
        <p14:creationId xmlns:p14="http://schemas.microsoft.com/office/powerpoint/2010/main" val="36513071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303C173-D336-4429-BE64-F6CFCEA9010A}" type="slidenum">
              <a:rPr lang="en-US" smtClean="0"/>
              <a:pPr/>
              <a:t>39</a:t>
            </a:fld>
            <a:endParaRPr lang="en-US"/>
          </a:p>
        </p:txBody>
      </p:sp>
    </p:spTree>
    <p:extLst>
      <p:ext uri="{BB962C8B-B14F-4D97-AF65-F5344CB8AC3E}">
        <p14:creationId xmlns:p14="http://schemas.microsoft.com/office/powerpoint/2010/main" val="33773389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03C173-D336-4429-BE64-F6CFCEA9010A}" type="slidenum">
              <a:rPr lang="en-US" smtClean="0"/>
              <a:pPr/>
              <a:t>41</a:t>
            </a:fld>
            <a:endParaRPr lang="en-US"/>
          </a:p>
        </p:txBody>
      </p:sp>
    </p:spTree>
    <p:extLst>
      <p:ext uri="{BB962C8B-B14F-4D97-AF65-F5344CB8AC3E}">
        <p14:creationId xmlns:p14="http://schemas.microsoft.com/office/powerpoint/2010/main" val="14473090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Shape 401"/>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402" name="Shape 4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32038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03C173-D336-4429-BE64-F6CFCEA9010A}" type="slidenum">
              <a:rPr lang="en-US" smtClean="0"/>
              <a:pPr/>
              <a:t>2</a:t>
            </a:fld>
            <a:endParaRPr lang="en-US" dirty="0"/>
          </a:p>
        </p:txBody>
      </p:sp>
    </p:spTree>
    <p:extLst>
      <p:ext uri="{BB962C8B-B14F-4D97-AF65-F5344CB8AC3E}">
        <p14:creationId xmlns:p14="http://schemas.microsoft.com/office/powerpoint/2010/main" val="362597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Shape 408"/>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409" name="Shape 4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16046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03C173-D336-4429-BE64-F6CFCEA9010A}" type="slidenum">
              <a:rPr lang="en-US" smtClean="0"/>
              <a:pPr/>
              <a:t>3</a:t>
            </a:fld>
            <a:endParaRPr lang="en-US"/>
          </a:p>
        </p:txBody>
      </p:sp>
    </p:spTree>
    <p:extLst>
      <p:ext uri="{BB962C8B-B14F-4D97-AF65-F5344CB8AC3E}">
        <p14:creationId xmlns:p14="http://schemas.microsoft.com/office/powerpoint/2010/main" val="1116799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10F7AC-F688-084A-85B7-DF6C284752B4}" type="slidenum">
              <a:rPr lang="en-US" altLang="en-US"/>
              <a:pPr/>
              <a:t>4</a:t>
            </a:fld>
            <a:endParaRPr lang="en-US" altLang="en-US"/>
          </a:p>
        </p:txBody>
      </p:sp>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920363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Shape 87"/>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88" name="Shape 88"/>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7875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98" name="Shape 1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5009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9063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61" name="Shape 1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2256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11" name="Shape 3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6900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226124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r>
              <a:rPr lang="en-US" altLang="en-US" dirty="0"/>
              <a:t>2/28/2017</a:t>
            </a:r>
          </a:p>
        </p:txBody>
      </p:sp>
      <p:sp>
        <p:nvSpPr>
          <p:cNvPr id="6" name="Slide Number Placeholder 5"/>
          <p:cNvSpPr>
            <a:spLocks noGrp="1"/>
          </p:cNvSpPr>
          <p:nvPr>
            <p:ph type="sldNum" sz="quarter" idx="12"/>
          </p:nvPr>
        </p:nvSpPr>
        <p:spPr/>
        <p:txBody>
          <a:bodyPr/>
          <a:lstStyle>
            <a:lvl1pPr>
              <a:defRPr/>
            </a:lvl1pPr>
          </a:lstStyle>
          <a:p>
            <a:fld id="{4AB52BE0-4CA4-4BD3-BC9F-B41F86E8D2EE}" type="slidenum">
              <a:rPr lang="en-US" altLang="en-US"/>
              <a:pPr/>
              <a:t>‹#›</a:t>
            </a:fld>
            <a:endParaRPr lang="en-US" altLang="en-US" dirty="0"/>
          </a:p>
        </p:txBody>
      </p:sp>
    </p:spTree>
    <p:extLst>
      <p:ext uri="{BB962C8B-B14F-4D97-AF65-F5344CB8AC3E}">
        <p14:creationId xmlns:p14="http://schemas.microsoft.com/office/powerpoint/2010/main" val="409095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40632" y="6356350"/>
            <a:ext cx="914400" cy="365125"/>
          </a:xfrm>
        </p:spPr>
        <p:txBody>
          <a:bodyPr/>
          <a:lstStyle>
            <a:lvl1pPr>
              <a:defRPr smtClean="0"/>
            </a:lvl1pPr>
          </a:lstStyle>
          <a:p>
            <a:r>
              <a:rPr lang="en-US" altLang="en-US" dirty="0"/>
              <a:t>2/28/2017</a:t>
            </a:r>
          </a:p>
        </p:txBody>
      </p:sp>
      <p:sp>
        <p:nvSpPr>
          <p:cNvPr id="6" name="Slide Number Placeholder 5"/>
          <p:cNvSpPr>
            <a:spLocks noGrp="1"/>
          </p:cNvSpPr>
          <p:nvPr>
            <p:ph type="sldNum" sz="quarter" idx="12"/>
          </p:nvPr>
        </p:nvSpPr>
        <p:spPr/>
        <p:txBody>
          <a:bodyPr/>
          <a:lstStyle>
            <a:lvl1pPr>
              <a:defRPr/>
            </a:lvl1pPr>
          </a:lstStyle>
          <a:p>
            <a:fld id="{615ADB79-25D6-47C0-AB51-22A13A0BBB50}" type="slidenum">
              <a:rPr lang="en-US" altLang="en-US"/>
              <a:pPr/>
              <a:t>‹#›</a:t>
            </a:fld>
            <a:endParaRPr lang="en-US" altLang="en-US" dirty="0"/>
          </a:p>
        </p:txBody>
      </p:sp>
    </p:spTree>
    <p:extLst>
      <p:ext uri="{BB962C8B-B14F-4D97-AF65-F5344CB8AC3E}">
        <p14:creationId xmlns:p14="http://schemas.microsoft.com/office/powerpoint/2010/main" val="2287504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smtClean="0"/>
            </a:lvl1pPr>
          </a:lstStyle>
          <a:p>
            <a:r>
              <a:rPr lang="en-US" altLang="en-US" dirty="0"/>
              <a:t>2/28/2017</a:t>
            </a:r>
          </a:p>
        </p:txBody>
      </p:sp>
      <p:sp>
        <p:nvSpPr>
          <p:cNvPr id="4" name="Slide Number Placeholder 5"/>
          <p:cNvSpPr>
            <a:spLocks noGrp="1"/>
          </p:cNvSpPr>
          <p:nvPr>
            <p:ph type="sldNum" sz="quarter" idx="12"/>
          </p:nvPr>
        </p:nvSpPr>
        <p:spPr/>
        <p:txBody>
          <a:bodyPr/>
          <a:lstStyle>
            <a:lvl1pPr>
              <a:defRPr/>
            </a:lvl1pPr>
          </a:lstStyle>
          <a:p>
            <a:fld id="{3121078A-E944-47F9-B7BA-CEAF4D470424}" type="slidenum">
              <a:rPr lang="en-US" altLang="en-US"/>
              <a:pPr/>
              <a:t>‹#›</a:t>
            </a:fld>
            <a:endParaRPr lang="en-US" altLang="en-US" dirty="0"/>
          </a:p>
        </p:txBody>
      </p:sp>
    </p:spTree>
    <p:extLst>
      <p:ext uri="{BB962C8B-B14F-4D97-AF65-F5344CB8AC3E}">
        <p14:creationId xmlns:p14="http://schemas.microsoft.com/office/powerpoint/2010/main" val="4162146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le and two content">
    <p:spTree>
      <p:nvGrpSpPr>
        <p:cNvPr id="1" name=""/>
        <p:cNvGrpSpPr/>
        <p:nvPr/>
      </p:nvGrpSpPr>
      <p:grpSpPr>
        <a:xfrm>
          <a:off x="0" y="0"/>
          <a:ext cx="0" cy="0"/>
          <a:chOff x="0" y="0"/>
          <a:chExt cx="0" cy="0"/>
        </a:xfrm>
      </p:grpSpPr>
      <p:sp>
        <p:nvSpPr>
          <p:cNvPr id="5" name="Content Placeholder 7"/>
          <p:cNvSpPr>
            <a:spLocks noGrp="1"/>
          </p:cNvSpPr>
          <p:nvPr>
            <p:ph sz="quarter" idx="12"/>
          </p:nvPr>
        </p:nvSpPr>
        <p:spPr>
          <a:xfrm>
            <a:off x="4680523" y="958850"/>
            <a:ext cx="4111455" cy="5281613"/>
          </a:xfrm>
          <a:prstGeom prst="rect">
            <a:avLst/>
          </a:prstGeom>
        </p:spPr>
        <p:txBody>
          <a:bodyPr/>
          <a:lstStyle>
            <a:lvl1pPr marL="0" indent="0">
              <a:buNone/>
              <a:defRPr sz="2000" b="1">
                <a:latin typeface="Arial" panose="020B0604020202020204" pitchFamily="34" charset="0"/>
                <a:cs typeface="Arial" panose="020B0604020202020204" pitchFamily="34" charset="0"/>
              </a:defRPr>
            </a:lvl1pPr>
            <a:lvl2pPr marL="231775" indent="-231775">
              <a:buFont typeface="Arial" panose="020B0604020202020204" pitchFamily="34" charset="0"/>
              <a:buChar char="•"/>
              <a:defRPr sz="2000">
                <a:latin typeface="Arial" panose="020B0604020202020204" pitchFamily="34" charset="0"/>
                <a:cs typeface="Arial" panose="020B0604020202020204" pitchFamily="34" charset="0"/>
              </a:defRPr>
            </a:lvl2pPr>
            <a:lvl3pPr marL="457200" indent="-225425">
              <a:buFont typeface="Arial" panose="020B0604020202020204" pitchFamily="34" charset="0"/>
              <a:buChar char="‒"/>
              <a:defRPr sz="1800">
                <a:latin typeface="Arial" panose="020B0604020202020204" pitchFamily="34" charset="0"/>
                <a:cs typeface="Arial" panose="020B0604020202020204" pitchFamily="34" charset="0"/>
              </a:defRPr>
            </a:lvl3pPr>
            <a:lvl4pPr marL="688975" indent="-231775">
              <a:buFont typeface="Arial" panose="020B0604020202020204" pitchFamily="34" charset="0"/>
              <a:buChar char="•"/>
              <a:defRPr sz="1600">
                <a:latin typeface="Arial" panose="020B0604020202020204" pitchFamily="34" charset="0"/>
                <a:cs typeface="Arial" panose="020B0604020202020204" pitchFamily="34" charset="0"/>
              </a:defRPr>
            </a:lvl4pPr>
            <a:lvl5pPr marL="914400" indent="-225425">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p:cNvSpPr>
            <a:spLocks noGrp="1"/>
          </p:cNvSpPr>
          <p:nvPr>
            <p:ph type="title" hasCustomPrompt="1"/>
          </p:nvPr>
        </p:nvSpPr>
        <p:spPr>
          <a:xfrm>
            <a:off x="353441" y="88777"/>
            <a:ext cx="6675120" cy="727969"/>
          </a:xfrm>
          <a:prstGeom prst="rect">
            <a:avLst/>
          </a:prstGeom>
        </p:spPr>
        <p:txBody>
          <a:bodyPr anchor="ctr">
            <a:normAutofit/>
          </a:bodyPr>
          <a:lstStyle>
            <a:lvl1pPr>
              <a:defRPr sz="2400" b="0">
                <a:solidFill>
                  <a:srgbClr val="CF102D"/>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0" name="Content Placeholder 7"/>
          <p:cNvSpPr>
            <a:spLocks noGrp="1"/>
          </p:cNvSpPr>
          <p:nvPr>
            <p:ph sz="quarter" idx="10"/>
          </p:nvPr>
        </p:nvSpPr>
        <p:spPr>
          <a:xfrm>
            <a:off x="354013" y="958850"/>
            <a:ext cx="4111455" cy="5281613"/>
          </a:xfrm>
          <a:prstGeom prst="rect">
            <a:avLst/>
          </a:prstGeom>
        </p:spPr>
        <p:txBody>
          <a:bodyPr/>
          <a:lstStyle>
            <a:lvl1pPr marL="0" indent="0">
              <a:buNone/>
              <a:defRPr sz="2000" b="1">
                <a:latin typeface="Arial" panose="020B0604020202020204" pitchFamily="34" charset="0"/>
                <a:cs typeface="Arial" panose="020B0604020202020204" pitchFamily="34" charset="0"/>
              </a:defRPr>
            </a:lvl1pPr>
            <a:lvl2pPr marL="231775" indent="-231775">
              <a:buFont typeface="Arial" panose="020B0604020202020204" pitchFamily="34" charset="0"/>
              <a:buChar char="•"/>
              <a:defRPr sz="2000">
                <a:latin typeface="Arial" panose="020B0604020202020204" pitchFamily="34" charset="0"/>
                <a:cs typeface="Arial" panose="020B0604020202020204" pitchFamily="34" charset="0"/>
              </a:defRPr>
            </a:lvl2pPr>
            <a:lvl3pPr marL="457200" indent="-225425">
              <a:buFont typeface="Arial" panose="020B0604020202020204" pitchFamily="34" charset="0"/>
              <a:buChar char="‒"/>
              <a:defRPr sz="1800">
                <a:latin typeface="Arial" panose="020B0604020202020204" pitchFamily="34" charset="0"/>
                <a:cs typeface="Arial" panose="020B0604020202020204" pitchFamily="34" charset="0"/>
              </a:defRPr>
            </a:lvl3pPr>
            <a:lvl4pPr marL="688975" indent="-231775">
              <a:buFont typeface="Arial" panose="020B0604020202020204" pitchFamily="34" charset="0"/>
              <a:buChar char="•"/>
              <a:defRPr sz="1600">
                <a:latin typeface="Arial" panose="020B0604020202020204" pitchFamily="34" charset="0"/>
                <a:cs typeface="Arial" panose="020B0604020202020204" pitchFamily="34" charset="0"/>
              </a:defRPr>
            </a:lvl4pPr>
            <a:lvl5pPr marL="914400" indent="-225425">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01324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353441" y="88777"/>
            <a:ext cx="6675120" cy="727969"/>
          </a:xfrm>
          <a:prstGeom prst="rect">
            <a:avLst/>
          </a:prstGeom>
        </p:spPr>
        <p:txBody>
          <a:bodyPr anchor="ctr">
            <a:normAutofit/>
          </a:bodyPr>
          <a:lstStyle>
            <a:lvl1pPr>
              <a:defRPr sz="2400" b="0">
                <a:solidFill>
                  <a:srgbClr val="CF102D"/>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451667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1564350" y="288575"/>
            <a:ext cx="5961300" cy="8537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FFFFFF"/>
              </a:buClr>
              <a:buFont typeface="Arial"/>
              <a:buNone/>
              <a:defRPr sz="2800" b="0" i="0" u="none" strike="noStrike" cap="none">
                <a:solidFill>
                  <a:srgbClr val="FFFFFF"/>
                </a:solidFill>
                <a:latin typeface="Arial"/>
                <a:ea typeface="Arial"/>
                <a:cs typeface="Arial"/>
                <a:sym typeface="Arial"/>
              </a:defRPr>
            </a:lvl1pPr>
            <a:lvl2pPr lvl="1" indent="0">
              <a:spcBef>
                <a:spcPts val="0"/>
              </a:spcBef>
              <a:buClr>
                <a:srgbClr val="FFFFFF"/>
              </a:buClr>
              <a:buFont typeface="Arial"/>
              <a:buNone/>
              <a:defRPr sz="2800">
                <a:solidFill>
                  <a:srgbClr val="FFFFFF"/>
                </a:solidFill>
              </a:defRPr>
            </a:lvl2pPr>
            <a:lvl3pPr lvl="2" indent="0">
              <a:spcBef>
                <a:spcPts val="0"/>
              </a:spcBef>
              <a:buClr>
                <a:srgbClr val="FFFFFF"/>
              </a:buClr>
              <a:buFont typeface="Arial"/>
              <a:buNone/>
              <a:defRPr sz="2800">
                <a:solidFill>
                  <a:srgbClr val="FFFFFF"/>
                </a:solidFill>
              </a:defRPr>
            </a:lvl3pPr>
            <a:lvl4pPr lvl="3" indent="0">
              <a:spcBef>
                <a:spcPts val="0"/>
              </a:spcBef>
              <a:buClr>
                <a:srgbClr val="FFFFFF"/>
              </a:buClr>
              <a:buFont typeface="Arial"/>
              <a:buNone/>
              <a:defRPr sz="2800">
                <a:solidFill>
                  <a:srgbClr val="FFFFFF"/>
                </a:solidFill>
              </a:defRPr>
            </a:lvl4pPr>
            <a:lvl5pPr lvl="4" indent="0">
              <a:spcBef>
                <a:spcPts val="0"/>
              </a:spcBef>
              <a:buClr>
                <a:srgbClr val="FFFFFF"/>
              </a:buClr>
              <a:buFont typeface="Arial"/>
              <a:buNone/>
              <a:defRPr sz="2800">
                <a:solidFill>
                  <a:srgbClr val="FFFFFF"/>
                </a:solidFill>
              </a:defRPr>
            </a:lvl5pPr>
            <a:lvl6pPr lvl="5" indent="0">
              <a:spcBef>
                <a:spcPts val="0"/>
              </a:spcBef>
              <a:buClr>
                <a:srgbClr val="FFFFFF"/>
              </a:buClr>
              <a:buFont typeface="Arial"/>
              <a:buNone/>
              <a:defRPr sz="2800">
                <a:solidFill>
                  <a:srgbClr val="FFFFFF"/>
                </a:solidFill>
              </a:defRPr>
            </a:lvl6pPr>
            <a:lvl7pPr lvl="6" indent="0">
              <a:spcBef>
                <a:spcPts val="0"/>
              </a:spcBef>
              <a:buClr>
                <a:srgbClr val="FFFFFF"/>
              </a:buClr>
              <a:buFont typeface="Arial"/>
              <a:buNone/>
              <a:defRPr sz="2800">
                <a:solidFill>
                  <a:srgbClr val="FFFFFF"/>
                </a:solidFill>
              </a:defRPr>
            </a:lvl7pPr>
            <a:lvl8pPr lvl="7" indent="0">
              <a:spcBef>
                <a:spcPts val="0"/>
              </a:spcBef>
              <a:buClr>
                <a:srgbClr val="FFFFFF"/>
              </a:buClr>
              <a:buFont typeface="Arial"/>
              <a:buNone/>
              <a:defRPr sz="2800">
                <a:solidFill>
                  <a:srgbClr val="FFFFFF"/>
                </a:solidFill>
              </a:defRPr>
            </a:lvl8pPr>
            <a:lvl9pPr lvl="8" indent="0">
              <a:spcBef>
                <a:spcPts val="0"/>
              </a:spcBef>
              <a:buClr>
                <a:srgbClr val="FFFFFF"/>
              </a:buClr>
              <a:buFont typeface="Arial"/>
              <a:buNone/>
              <a:defRPr sz="2800">
                <a:solidFill>
                  <a:srgbClr val="FFFFFF"/>
                </a:solidFill>
              </a:defRPr>
            </a:lvl9pPr>
          </a:lstStyle>
          <a:p>
            <a:endParaRPr/>
          </a:p>
        </p:txBody>
      </p:sp>
      <p:sp>
        <p:nvSpPr>
          <p:cNvPr id="15" name="Shape 15"/>
          <p:cNvSpPr txBox="1">
            <a:spLocks noGrp="1"/>
          </p:cNvSpPr>
          <p:nvPr>
            <p:ph type="body" idx="1"/>
          </p:nvPr>
        </p:nvSpPr>
        <p:spPr>
          <a:xfrm>
            <a:off x="311700" y="1536633"/>
            <a:ext cx="8520599" cy="4555199"/>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rgbClr val="FFFFFF"/>
              </a:buClr>
              <a:buFont typeface="Arial"/>
              <a:buNone/>
              <a:defRPr sz="1800" b="0" i="0" u="none" strike="noStrike" cap="none">
                <a:solidFill>
                  <a:srgbClr val="FFFFFF"/>
                </a:solidFill>
                <a:latin typeface="Arial"/>
                <a:ea typeface="Arial"/>
                <a:cs typeface="Arial"/>
                <a:sym typeface="Arial"/>
              </a:defRPr>
            </a:lvl1pPr>
            <a:lvl2pPr marL="457200" marR="0" lvl="1" indent="0" algn="l"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2pPr>
            <a:lvl3pPr marL="914400" marR="0" lvl="2" indent="0" algn="l"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3pPr>
            <a:lvl4pPr marL="1371600" marR="0" lvl="3" indent="0" algn="l"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4pPr>
            <a:lvl5pPr marL="1828800" marR="0" lvl="4" indent="0" algn="l"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5pPr>
            <a:lvl6pPr marL="2286000" marR="0" lvl="5" indent="0" algn="l"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6pPr>
            <a:lvl7pPr marL="2743200" marR="0" lvl="6" indent="0" algn="l"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7pPr>
            <a:lvl8pPr marL="3200400" marR="0" lvl="7" indent="0" algn="l"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8pPr>
            <a:lvl9pPr marL="3657600" marR="0" lvl="8" indent="0" algn="l"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9pPr>
          </a:lstStyle>
          <a:p>
            <a:endParaRPr/>
          </a:p>
        </p:txBody>
      </p:sp>
      <p:sp>
        <p:nvSpPr>
          <p:cNvPr id="16" name="Shape 16"/>
          <p:cNvSpPr txBox="1">
            <a:spLocks noGrp="1"/>
          </p:cNvSpPr>
          <p:nvPr>
            <p:ph type="sldNum" idx="12"/>
          </p:nvPr>
        </p:nvSpPr>
        <p:spPr>
          <a:xfrm>
            <a:off x="8472457" y="6217621"/>
            <a:ext cx="548699" cy="5246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pPr marL="0" marR="0" lvl="0" indent="0" algn="l" rtl="0">
                <a:lnSpc>
                  <a:spcPct val="100000"/>
                </a:lnSpc>
                <a:spcBef>
                  <a:spcPts val="0"/>
                </a:spcBef>
                <a:spcAft>
                  <a:spcPts val="0"/>
                </a:spcAft>
                <a:buClr>
                  <a:srgbClr val="000000"/>
                </a:buClr>
                <a:buSzPct val="25000"/>
                <a:buFont typeface="Arial"/>
                <a:buNone/>
              </a:pPr>
              <a:t>‹#›</a:t>
            </a:fld>
            <a:endParaRPr lang="en" sz="1400" b="0" i="0" u="none" strike="noStrike" cap="none" dirty="0">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smtClean="0"/>
            </a:lvl1pPr>
          </a:lstStyle>
          <a:p>
            <a:fld id="{E830F9AD-B0CA-47A0-A405-A9EABD5BF0AA}" type="datetime1">
              <a:rPr lang="en-US" altLang="en-US" smtClean="0"/>
              <a:t>5/13/2020</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r>
              <a:rPr lang="en-US" dirty="0"/>
              <a:t>These GOES-16 data are preliminary, non-operational data and are undergoing testing. Users bear all responsibility for inspecting the data prior to use and for the manner in which the data are utilized.</a:t>
            </a:r>
          </a:p>
        </p:txBody>
      </p:sp>
      <p:sp>
        <p:nvSpPr>
          <p:cNvPr id="7" name="Slide Number Placeholder 5"/>
          <p:cNvSpPr>
            <a:spLocks noGrp="1"/>
          </p:cNvSpPr>
          <p:nvPr>
            <p:ph type="sldNum" sz="quarter" idx="12"/>
          </p:nvPr>
        </p:nvSpPr>
        <p:spPr/>
        <p:txBody>
          <a:bodyPr/>
          <a:lstStyle>
            <a:lvl1pPr>
              <a:defRPr/>
            </a:lvl1pPr>
          </a:lstStyle>
          <a:p>
            <a:fld id="{A5D0E245-9D50-4F3E-AC26-7B9CB19F70AC}" type="slidenum">
              <a:rPr lang="en-US" altLang="en-US"/>
              <a:pPr/>
              <a:t>‹#›</a:t>
            </a:fld>
            <a:endParaRPr lang="en-US" altLang="en-US" dirty="0"/>
          </a:p>
        </p:txBody>
      </p:sp>
    </p:spTree>
    <p:extLst>
      <p:ext uri="{BB962C8B-B14F-4D97-AF65-F5344CB8AC3E}">
        <p14:creationId xmlns:p14="http://schemas.microsoft.com/office/powerpoint/2010/main" val="2324577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240632" y="6356350"/>
            <a:ext cx="9144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defRPr/>
            </a:pPr>
            <a:r>
              <a:rPr lang="en-US" altLang="en-US" dirty="0"/>
              <a:t>2/28/2017</a:t>
            </a:r>
          </a:p>
        </p:txBody>
      </p:sp>
      <p:sp>
        <p:nvSpPr>
          <p:cNvPr id="5" name="Footer Placeholder 4"/>
          <p:cNvSpPr>
            <a:spLocks noGrp="1"/>
          </p:cNvSpPr>
          <p:nvPr>
            <p:ph type="ftr" sz="quarter" idx="3"/>
          </p:nvPr>
        </p:nvSpPr>
        <p:spPr>
          <a:xfrm>
            <a:off x="922421" y="6356350"/>
            <a:ext cx="7331242"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defRPr/>
            </a:pPr>
            <a:endParaRPr lang="en-US" dirty="0"/>
          </a:p>
        </p:txBody>
      </p:sp>
      <p:sp>
        <p:nvSpPr>
          <p:cNvPr id="6" name="Slide Number Placeholder 5"/>
          <p:cNvSpPr>
            <a:spLocks noGrp="1"/>
          </p:cNvSpPr>
          <p:nvPr>
            <p:ph type="sldNum" sz="quarter" idx="4"/>
          </p:nvPr>
        </p:nvSpPr>
        <p:spPr>
          <a:xfrm>
            <a:off x="8253662" y="6356350"/>
            <a:ext cx="681791"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9D60F4D7-1FAC-41F5-8B13-40B192A29539}" type="slidenum">
              <a:rPr lang="en-US" altLang="en-US"/>
              <a:pPr/>
              <a:t>‹#›</a:t>
            </a:fld>
            <a:endParaRPr lang="en-US" altLang="en-US" dirty="0"/>
          </a:p>
        </p:txBody>
      </p:sp>
    </p:spTree>
    <p:extLst>
      <p:ext uri="{BB962C8B-B14F-4D97-AF65-F5344CB8AC3E}">
        <p14:creationId xmlns:p14="http://schemas.microsoft.com/office/powerpoint/2010/main" val="70036484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Lst>
  <p:hf hdr="0" ft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30.tiff"/><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1.tiff"/><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36.png"/></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044755"/>
            <a:ext cx="8458200" cy="1765245"/>
          </a:xfrm>
        </p:spPr>
        <p:txBody>
          <a:bodyPr>
            <a:noAutofit/>
          </a:bodyPr>
          <a:lstStyle/>
          <a:p>
            <a:r>
              <a:rPr lang="en-US" sz="1800" dirty="0"/>
              <a:t>Peer Stakeholder-Product Validation Review (PS-PVR) </a:t>
            </a:r>
            <a:br>
              <a:rPr lang="en-US" sz="1800" dirty="0"/>
            </a:br>
            <a:r>
              <a:rPr lang="en-US" sz="4400" dirty="0"/>
              <a:t>For the </a:t>
            </a:r>
            <a:r>
              <a:rPr lang="en-US" sz="4400" dirty="0" smtClean="0"/>
              <a:t>Full </a:t>
            </a:r>
            <a:r>
              <a:rPr lang="en-US" sz="4400" dirty="0"/>
              <a:t>Maturity </a:t>
            </a:r>
            <a:r>
              <a:rPr lang="en-US" sz="4400"/>
              <a:t>of </a:t>
            </a:r>
            <a:r>
              <a:rPr lang="en-US" sz="4400" smtClean="0"/>
              <a:t>GOES-16 </a:t>
            </a:r>
            <a:r>
              <a:rPr lang="en-US" sz="4400" dirty="0"/>
              <a:t>SEISS </a:t>
            </a:r>
            <a:r>
              <a:rPr lang="en-US" sz="4400" dirty="0" smtClean="0"/>
              <a:t>EHIS </a:t>
            </a:r>
            <a:r>
              <a:rPr lang="en-US" sz="4400" dirty="0"/>
              <a:t>L1b Product</a:t>
            </a:r>
          </a:p>
        </p:txBody>
      </p:sp>
      <p:sp>
        <p:nvSpPr>
          <p:cNvPr id="3" name="Subtitle 2"/>
          <p:cNvSpPr>
            <a:spLocks noGrp="1"/>
          </p:cNvSpPr>
          <p:nvPr>
            <p:ph type="subTitle" idx="1"/>
          </p:nvPr>
        </p:nvSpPr>
        <p:spPr>
          <a:xfrm>
            <a:off x="609600" y="3886200"/>
            <a:ext cx="8077200" cy="2438400"/>
          </a:xfrm>
        </p:spPr>
        <p:txBody>
          <a:bodyPr>
            <a:normAutofit fontScale="85000" lnSpcReduction="20000"/>
          </a:bodyPr>
          <a:lstStyle/>
          <a:p>
            <a:endParaRPr lang="en-US" dirty="0">
              <a:solidFill>
                <a:srgbClr val="FFFF00"/>
              </a:solidFill>
            </a:endParaRPr>
          </a:p>
          <a:p>
            <a:r>
              <a:rPr lang="en-US" dirty="0">
                <a:solidFill>
                  <a:srgbClr val="FFFF00"/>
                </a:solidFill>
              </a:rPr>
              <a:t>May </a:t>
            </a:r>
            <a:r>
              <a:rPr lang="en-US" dirty="0" smtClean="0">
                <a:solidFill>
                  <a:srgbClr val="FFFF00"/>
                </a:solidFill>
              </a:rPr>
              <a:t>13, 2020</a:t>
            </a:r>
            <a:endParaRPr lang="en-US" dirty="0">
              <a:solidFill>
                <a:srgbClr val="FFFF00"/>
              </a:solidFill>
            </a:endParaRPr>
          </a:p>
          <a:p>
            <a:r>
              <a:rPr lang="en-US" dirty="0">
                <a:solidFill>
                  <a:srgbClr val="FFFF00"/>
                </a:solidFill>
              </a:rPr>
              <a:t>GOES-R Calibration Working Group (CWG)</a:t>
            </a:r>
          </a:p>
          <a:p>
            <a:endParaRPr lang="en-US" dirty="0"/>
          </a:p>
          <a:p>
            <a:r>
              <a:rPr lang="en-US" sz="2900" dirty="0" smtClean="0">
                <a:solidFill>
                  <a:srgbClr val="FF9900"/>
                </a:solidFill>
              </a:rPr>
              <a:t>Brian Kress and Juan Rodriguez </a:t>
            </a:r>
            <a:endParaRPr lang="en-US" sz="2900" dirty="0">
              <a:solidFill>
                <a:srgbClr val="FF9900"/>
              </a:solidFill>
            </a:endParaRPr>
          </a:p>
          <a:p>
            <a:r>
              <a:rPr lang="en-US" sz="2900" dirty="0">
                <a:solidFill>
                  <a:srgbClr val="FF9900"/>
                </a:solidFill>
              </a:rPr>
              <a:t>NOAA NCEI / CIRES</a:t>
            </a:r>
          </a:p>
          <a:p>
            <a:endParaRPr lang="en-US" dirty="0"/>
          </a:p>
        </p:txBody>
      </p:sp>
      <p:sp>
        <p:nvSpPr>
          <p:cNvPr id="4" name="TextBox 3"/>
          <p:cNvSpPr txBox="1"/>
          <p:nvPr/>
        </p:nvSpPr>
        <p:spPr>
          <a:xfrm>
            <a:off x="152400" y="6400800"/>
            <a:ext cx="8763000" cy="338554"/>
          </a:xfrm>
          <a:prstGeom prst="rect">
            <a:avLst/>
          </a:prstGeom>
          <a:solidFill>
            <a:schemeClr val="bg1"/>
          </a:solidFill>
        </p:spPr>
        <p:txBody>
          <a:bodyPr wrap="square" rtlCol="0">
            <a:spAutoFit/>
          </a:bodyPr>
          <a:lstStyle/>
          <a:p>
            <a:pPr algn="ctr"/>
            <a:r>
              <a:rPr lang="en-US" sz="1600" i="1" dirty="0">
                <a:solidFill>
                  <a:srgbClr val="008000"/>
                </a:solidFill>
              </a:rPr>
              <a:t>We thank the University of New Hampshire for their guidance in the analysis of the pulse-height data.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133D9-CF77-1648-B087-971D87F5F1CD}"/>
              </a:ext>
            </a:extLst>
          </p:cNvPr>
          <p:cNvSpPr>
            <a:spLocks noGrp="1"/>
          </p:cNvSpPr>
          <p:nvPr>
            <p:ph type="title"/>
          </p:nvPr>
        </p:nvSpPr>
        <p:spPr>
          <a:xfrm>
            <a:off x="1371600" y="174374"/>
            <a:ext cx="6408821" cy="968626"/>
          </a:xfrm>
        </p:spPr>
        <p:txBody>
          <a:bodyPr/>
          <a:lstStyle/>
          <a:p>
            <a:r>
              <a:rPr lang="en-US"/>
              <a:t>ADR 727: Evaluation of Alternatives</a:t>
            </a:r>
          </a:p>
        </p:txBody>
      </p:sp>
      <p:sp>
        <p:nvSpPr>
          <p:cNvPr id="3" name="Content Placeholder 2">
            <a:extLst>
              <a:ext uri="{FF2B5EF4-FFF2-40B4-BE49-F238E27FC236}">
                <a16:creationId xmlns:a16="http://schemas.microsoft.com/office/drawing/2014/main" id="{49CA69DA-CA8E-3943-B28D-03A4ED502529}"/>
              </a:ext>
            </a:extLst>
          </p:cNvPr>
          <p:cNvSpPr>
            <a:spLocks noGrp="1"/>
          </p:cNvSpPr>
          <p:nvPr>
            <p:ph idx="1"/>
          </p:nvPr>
        </p:nvSpPr>
        <p:spPr>
          <a:xfrm>
            <a:off x="457200" y="1295400"/>
            <a:ext cx="8229600" cy="5334000"/>
          </a:xfrm>
        </p:spPr>
        <p:txBody>
          <a:bodyPr/>
          <a:lstStyle/>
          <a:p>
            <a:pPr>
              <a:buFont typeface="Arial" charset="0"/>
              <a:buChar char="•"/>
            </a:pPr>
            <a:r>
              <a:rPr lang="en-US" sz="2000" dirty="0"/>
              <a:t>The lowest-energy GOES-16 EHIS helium channel (HE1) registered fluxes a factor of 6-7 low during the 10 Sept 2017 SEP event</a:t>
            </a:r>
          </a:p>
          <a:p>
            <a:pPr lvl="1">
              <a:buFont typeface=".AppleSystemUIFont" charset="-120"/>
              <a:buChar char="-"/>
            </a:pPr>
            <a:r>
              <a:rPr lang="en-US" sz="1600" dirty="0"/>
              <a:t>There is evidence for this internal to the instrument (UNH) and by cross-comparison with other helium measurements (NCEI)</a:t>
            </a:r>
          </a:p>
          <a:p>
            <a:pPr>
              <a:buFont typeface="Arial" charset="0"/>
              <a:buChar char="•"/>
            </a:pPr>
            <a:r>
              <a:rPr lang="en-US" sz="2000" dirty="0"/>
              <a:t>This violates 25% accuracy requirements in PORD (SEISSPORD160) and MRD (1983)</a:t>
            </a:r>
          </a:p>
          <a:p>
            <a:pPr>
              <a:buFont typeface="Arial" charset="0"/>
              <a:buChar char="•"/>
            </a:pPr>
            <a:r>
              <a:rPr lang="en-US" sz="2000" dirty="0"/>
              <a:t>Despite extensive investigations by UNH, the root cause has not been identified</a:t>
            </a:r>
          </a:p>
          <a:p>
            <a:pPr>
              <a:buFont typeface="Arial" charset="0"/>
              <a:buChar char="•"/>
            </a:pPr>
            <a:r>
              <a:rPr lang="en-US" sz="2000" dirty="0"/>
              <a:t>In September 2018, UNH recommended attractive algorithmic fixes that use helium PHA samples</a:t>
            </a:r>
          </a:p>
          <a:p>
            <a:pPr>
              <a:buFont typeface="Arial" charset="0"/>
              <a:buChar char="•"/>
            </a:pPr>
            <a:r>
              <a:rPr lang="en-US" sz="2000" dirty="0"/>
              <a:t>This approach relies on the PHA packets during every 5-minute interval containing a significant number of helium samples (295 PHA packets per 5 minute interval)</a:t>
            </a:r>
          </a:p>
          <a:p>
            <a:pPr>
              <a:buFont typeface="Arial" charset="0"/>
              <a:buChar char="•"/>
            </a:pPr>
            <a:r>
              <a:rPr lang="en-US" sz="2000" dirty="0"/>
              <a:t>Heavy ion counts take first priority in the PHA </a:t>
            </a:r>
            <a:r>
              <a:rPr lang="en-US" sz="2000" dirty="0" smtClean="0"/>
              <a:t>packets</a:t>
            </a:r>
            <a:r>
              <a:rPr lang="en-US" sz="2000" dirty="0"/>
              <a:t> </a:t>
            </a:r>
            <a:r>
              <a:rPr lang="en-US" sz="2000" dirty="0" smtClean="0"/>
              <a:t>- Analysis presented in G17 EHIS Provisional PS-PVR showed that there will not </a:t>
            </a:r>
            <a:r>
              <a:rPr lang="en-US" sz="2000" dirty="0"/>
              <a:t>be sufficient helium samples in the PHA packets in </a:t>
            </a:r>
            <a:r>
              <a:rPr lang="en-US" sz="2000" dirty="0" smtClean="0"/>
              <a:t>a </a:t>
            </a:r>
            <a:r>
              <a:rPr lang="en-US" sz="2000" dirty="0"/>
              <a:t>5-minute </a:t>
            </a:r>
            <a:r>
              <a:rPr lang="en-US" sz="2000" dirty="0" smtClean="0"/>
              <a:t>period.</a:t>
            </a:r>
          </a:p>
        </p:txBody>
      </p:sp>
      <p:sp>
        <p:nvSpPr>
          <p:cNvPr id="4" name="Slide Number Placeholder 3">
            <a:extLst>
              <a:ext uri="{FF2B5EF4-FFF2-40B4-BE49-F238E27FC236}">
                <a16:creationId xmlns:a16="http://schemas.microsoft.com/office/drawing/2014/main" id="{59314926-B0AB-F045-A074-2FD20A23245D}"/>
              </a:ext>
            </a:extLst>
          </p:cNvPr>
          <p:cNvSpPr>
            <a:spLocks noGrp="1"/>
          </p:cNvSpPr>
          <p:nvPr>
            <p:ph type="sldNum" sz="quarter" idx="12"/>
          </p:nvPr>
        </p:nvSpPr>
        <p:spPr/>
        <p:txBody>
          <a:bodyPr/>
          <a:lstStyle/>
          <a:p>
            <a:fld id="{615ADB79-25D6-47C0-AB51-22A13A0BBB50}" type="slidenum">
              <a:rPr lang="en-US" altLang="en-US" smtClean="0"/>
              <a:pPr/>
              <a:t>10</a:t>
            </a:fld>
            <a:endParaRPr lang="en-US" altLang="en-US"/>
          </a:p>
        </p:txBody>
      </p:sp>
    </p:spTree>
    <p:extLst>
      <p:ext uri="{BB962C8B-B14F-4D97-AF65-F5344CB8AC3E}">
        <p14:creationId xmlns:p14="http://schemas.microsoft.com/office/powerpoint/2010/main" val="1442082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1371600" y="128337"/>
            <a:ext cx="6408821" cy="96862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0" i="0" u="none" strike="noStrike" cap="none">
                <a:solidFill>
                  <a:schemeClr val="lt1"/>
                </a:solidFill>
                <a:latin typeface="Calibri"/>
                <a:ea typeface="Calibri"/>
                <a:cs typeface="Calibri"/>
                <a:sym typeface="Calibri"/>
              </a:rPr>
              <a:t>Changes to FM1 EHIS Tables Resulting from PLT</a:t>
            </a:r>
            <a:endParaRPr/>
          </a:p>
        </p:txBody>
      </p:sp>
      <mc:AlternateContent xmlns:mc="http://schemas.openxmlformats.org/markup-compatibility/2006" xmlns:a14="http://schemas.microsoft.com/office/drawing/2010/main">
        <mc:Choice Requires="a14">
          <p:graphicFrame>
            <p:nvGraphicFramePr>
              <p:cNvPr id="124" name="Shape 124"/>
              <p:cNvGraphicFramePr/>
              <p:nvPr>
                <p:extLst>
                  <p:ext uri="{D42A27DB-BD31-4B8C-83A1-F6EECF244321}">
                    <p14:modId xmlns:p14="http://schemas.microsoft.com/office/powerpoint/2010/main" val="1868298034"/>
                  </p:ext>
                </p:extLst>
              </p:nvPr>
            </p:nvGraphicFramePr>
            <p:xfrm>
              <a:off x="457200" y="1295400"/>
              <a:ext cx="8458200" cy="2352080"/>
            </p:xfrm>
            <a:graphic>
              <a:graphicData uri="http://schemas.openxmlformats.org/drawingml/2006/table">
                <a:tbl>
                  <a:tblPr firstRow="1" bandRow="1">
                    <a:tableStyleId>{3C2FFA5D-87B4-456A-9821-1D502468CF0F}</a:tableStyleId>
                  </a:tblPr>
                  <a:tblGrid>
                    <a:gridCol w="1371600">
                      <a:extLst>
                        <a:ext uri="{9D8B030D-6E8A-4147-A177-3AD203B41FA5}">
                          <a16:colId xmlns:a16="http://schemas.microsoft.com/office/drawing/2014/main" val="20000"/>
                        </a:ext>
                      </a:extLst>
                    </a:gridCol>
                    <a:gridCol w="4343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533400">
                      <a:extLst>
                        <a:ext uri="{9D8B030D-6E8A-4147-A177-3AD203B41FA5}">
                          <a16:colId xmlns:a16="http://schemas.microsoft.com/office/drawing/2014/main" val="20003"/>
                        </a:ext>
                      </a:extLst>
                    </a:gridCol>
                    <a:gridCol w="533400">
                      <a:extLst>
                        <a:ext uri="{9D8B030D-6E8A-4147-A177-3AD203B41FA5}">
                          <a16:colId xmlns:a16="http://schemas.microsoft.com/office/drawing/2014/main" val="20004"/>
                        </a:ext>
                      </a:extLst>
                    </a:gridCol>
                  </a:tblGrid>
                  <a:tr h="370850">
                    <a:tc>
                      <a:txBody>
                        <a:bodyPr/>
                        <a:lstStyle/>
                        <a:p>
                          <a:pPr marL="0" marR="0" lvl="0" indent="0" algn="l" rtl="0">
                            <a:spcBef>
                              <a:spcPts val="0"/>
                            </a:spcBef>
                            <a:spcAft>
                              <a:spcPts val="0"/>
                            </a:spcAft>
                            <a:buNone/>
                          </a:pPr>
                          <a:r>
                            <a:rPr lang="en-US" sz="1600" u="none" strike="noStrike" cap="none"/>
                            <a:t>Date</a:t>
                          </a:r>
                          <a:endParaRPr sz="1600"/>
                        </a:p>
                      </a:txBody>
                      <a:tcPr marL="91450" marR="91450" marT="45725" marB="45725"/>
                    </a:tc>
                    <a:tc>
                      <a:txBody>
                        <a:bodyPr/>
                        <a:lstStyle/>
                        <a:p>
                          <a:pPr marL="0" marR="0" lvl="0" indent="0" algn="l" rtl="0">
                            <a:spcBef>
                              <a:spcPts val="0"/>
                            </a:spcBef>
                            <a:spcAft>
                              <a:spcPts val="0"/>
                            </a:spcAft>
                            <a:buNone/>
                          </a:pPr>
                          <a:r>
                            <a:rPr lang="en-US" sz="1600"/>
                            <a:t>Rationale</a:t>
                          </a:r>
                          <a:endParaRPr sz="1600"/>
                        </a:p>
                      </a:txBody>
                      <a:tcPr marL="91450" marR="91450" marT="45725" marB="45725"/>
                    </a:tc>
                    <a:tc>
                      <a:txBody>
                        <a:bodyPr/>
                        <a:lstStyle/>
                        <a:p>
                          <a:pPr marL="0" marR="0" lvl="0" indent="0" algn="l" rtl="0">
                            <a:spcBef>
                              <a:spcPts val="0"/>
                            </a:spcBef>
                            <a:spcAft>
                              <a:spcPts val="0"/>
                            </a:spcAft>
                            <a:buNone/>
                          </a:pPr>
                          <a:r>
                            <a:rPr lang="en-US" sz="1600"/>
                            <a:t>Changed</a:t>
                          </a:r>
                          <a:endParaRPr sz="1600"/>
                        </a:p>
                      </a:txBody>
                      <a:tcPr marL="91450" marR="91450" marT="45725" marB="45725"/>
                    </a:tc>
                    <a:tc>
                      <a:txBody>
                        <a:bodyPr/>
                        <a:lstStyle/>
                        <a:p>
                          <a:pPr marL="0" marR="0" lvl="0" indent="0" algn="ctr" rtl="0">
                            <a:spcBef>
                              <a:spcPts val="0"/>
                            </a:spcBef>
                            <a:spcAft>
                              <a:spcPts val="0"/>
                            </a:spcAft>
                            <a:buNone/>
                          </a:pPr>
                          <a:r>
                            <a:rPr lang="en-US" sz="1600"/>
                            <a:t>L0</a:t>
                          </a:r>
                          <a:endParaRPr sz="1600"/>
                        </a:p>
                      </a:txBody>
                      <a:tcPr marL="91450" marR="91450" marT="45725" marB="45725"/>
                    </a:tc>
                    <a:tc>
                      <a:txBody>
                        <a:bodyPr/>
                        <a:lstStyle/>
                        <a:p>
                          <a:pPr marL="0" marR="0" lvl="0" indent="0" algn="ctr" rtl="0">
                            <a:spcBef>
                              <a:spcPts val="0"/>
                            </a:spcBef>
                            <a:spcAft>
                              <a:spcPts val="0"/>
                            </a:spcAft>
                            <a:buNone/>
                          </a:pPr>
                          <a:r>
                            <a:rPr lang="en-US" sz="1600"/>
                            <a:t>L1b</a:t>
                          </a:r>
                          <a:endParaRPr sz="1600"/>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600" dirty="0"/>
                            <a:t>10 Mar 2017</a:t>
                          </a:r>
                          <a:endParaRPr sz="1600" dirty="0"/>
                        </a:p>
                      </a:txBody>
                      <a:tcPr marL="91450" marR="91450" marT="45725" marB="45725"/>
                    </a:tc>
                    <a:tc>
                      <a:txBody>
                        <a:bodyPr/>
                        <a:lstStyle/>
                        <a:p>
                          <a:pPr marL="0" marR="0" lvl="0" indent="0" algn="l" rtl="0">
                            <a:spcBef>
                              <a:spcPts val="0"/>
                            </a:spcBef>
                            <a:spcAft>
                              <a:spcPts val="0"/>
                            </a:spcAft>
                            <a:buNone/>
                          </a:pPr>
                          <a:r>
                            <a:rPr lang="en-US" sz="1600" dirty="0"/>
                            <a:t>Logic changes: remove </a:t>
                          </a:r>
                          <a14:m>
                            <m:oMath xmlns:m="http://schemas.openxmlformats.org/officeDocument/2006/math">
                              <m:r>
                                <a:rPr lang="en-US" sz="1600" i="1" dirty="0" smtClean="0">
                                  <a:latin typeface="Cambria Math" charset="0"/>
                                  <a:ea typeface="Cambria Math" charset="0"/>
                                  <a:cs typeface="Cambria Math" charset="0"/>
                                </a:rPr>
                                <m:t>~</m:t>
                              </m:r>
                            </m:oMath>
                          </a14:m>
                          <a:r>
                            <a:rPr lang="en-US" sz="1600" dirty="0"/>
                            <a:t>1.5-6.0 MeV electron contamination in H1; remove noisy D2A trigger level from logic (affects H &amp; He).</a:t>
                          </a:r>
                          <a:endParaRPr sz="1600" dirty="0"/>
                        </a:p>
                      </a:txBody>
                      <a:tcPr marL="91450" marR="91450" marT="45725" marB="45725"/>
                    </a:tc>
                    <a:tc>
                      <a:txBody>
                        <a:bodyPr/>
                        <a:lstStyle/>
                        <a:p>
                          <a:pPr marL="0" marR="0" lvl="0" indent="0" algn="l" rtl="0">
                            <a:spcBef>
                              <a:spcPts val="0"/>
                            </a:spcBef>
                            <a:spcAft>
                              <a:spcPts val="0"/>
                            </a:spcAft>
                            <a:buNone/>
                          </a:pPr>
                          <a:r>
                            <a:rPr lang="en-US" sz="1600"/>
                            <a:t>Flight science tables</a:t>
                          </a:r>
                          <a:endParaRPr sz="1600"/>
                        </a:p>
                      </a:txBody>
                      <a:tcPr marL="91450" marR="91450" marT="45725" marB="45725"/>
                    </a:tc>
                    <a:tc>
                      <a:txBody>
                        <a:bodyPr/>
                        <a:lstStyle/>
                        <a:p>
                          <a:pPr marL="0" marR="0" lvl="0" indent="0" algn="ctr" rtl="0">
                            <a:spcBef>
                              <a:spcPts val="0"/>
                            </a:spcBef>
                            <a:spcAft>
                              <a:spcPts val="0"/>
                            </a:spcAft>
                            <a:buNone/>
                          </a:pPr>
                          <a:r>
                            <a:rPr lang="en-US" sz="1600"/>
                            <a:t>x</a:t>
                          </a:r>
                          <a:endParaRPr sz="1600"/>
                        </a:p>
                      </a:txBody>
                      <a:tcPr marL="91450" marR="91450" marT="45725" marB="45725"/>
                    </a:tc>
                    <a:tc>
                      <a:txBody>
                        <a:bodyPr/>
                        <a:lstStyle/>
                        <a:p>
                          <a:pPr marL="0" marR="0" lvl="0" indent="0" algn="ctr" rtl="0">
                            <a:spcBef>
                              <a:spcPts val="0"/>
                            </a:spcBef>
                            <a:spcAft>
                              <a:spcPts val="0"/>
                            </a:spcAft>
                            <a:buNone/>
                          </a:pPr>
                          <a:r>
                            <a:rPr lang="en-US" sz="1600"/>
                            <a:t>x</a:t>
                          </a:r>
                          <a:endParaRPr sz="1600"/>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1600"/>
                            <a:t>20 Jun 2017</a:t>
                          </a:r>
                          <a:endParaRPr sz="1600"/>
                        </a:p>
                      </a:txBody>
                      <a:tcPr marL="91450" marR="91450" marT="45725" marB="45725"/>
                    </a:tc>
                    <a:tc>
                      <a:txBody>
                        <a:bodyPr/>
                        <a:lstStyle/>
                        <a:p>
                          <a:pPr marL="0" marR="0" lvl="0" indent="0" algn="l" rtl="0">
                            <a:spcBef>
                              <a:spcPts val="0"/>
                            </a:spcBef>
                            <a:spcAft>
                              <a:spcPts val="0"/>
                            </a:spcAft>
                            <a:buNone/>
                          </a:pPr>
                          <a:r>
                            <a:rPr lang="en-US" sz="1600"/>
                            <a:t>Incorporate on-orbit PLT calibration results (ZCAL, prime trigger condition)</a:t>
                          </a:r>
                          <a:endParaRPr sz="1600"/>
                        </a:p>
                      </a:txBody>
                      <a:tcPr marL="91450" marR="91450" marT="45725" marB="45725"/>
                    </a:tc>
                    <a:tc>
                      <a:txBody>
                        <a:bodyPr/>
                        <a:lstStyle/>
                        <a:p>
                          <a:pPr marL="0" marR="0" lvl="0" indent="0" algn="l" rtl="0">
                            <a:spcBef>
                              <a:spcPts val="0"/>
                            </a:spcBef>
                            <a:spcAft>
                              <a:spcPts val="0"/>
                            </a:spcAft>
                            <a:buNone/>
                          </a:pPr>
                          <a:r>
                            <a:rPr lang="en-US" sz="1600"/>
                            <a:t>Flight science tables</a:t>
                          </a:r>
                          <a:endParaRPr sz="1600"/>
                        </a:p>
                      </a:txBody>
                      <a:tcPr marL="91450" marR="91450" marT="45725" marB="45725"/>
                    </a:tc>
                    <a:tc>
                      <a:txBody>
                        <a:bodyPr/>
                        <a:lstStyle/>
                        <a:p>
                          <a:pPr marL="0" marR="0" lvl="0" indent="0" algn="ctr" rtl="0">
                            <a:spcBef>
                              <a:spcPts val="0"/>
                            </a:spcBef>
                            <a:spcAft>
                              <a:spcPts val="0"/>
                            </a:spcAft>
                            <a:buNone/>
                          </a:pPr>
                          <a:r>
                            <a:rPr lang="en-US" sz="1600"/>
                            <a:t>x</a:t>
                          </a:r>
                          <a:endParaRPr sz="1600"/>
                        </a:p>
                      </a:txBody>
                      <a:tcPr marL="91450" marR="91450" marT="45725" marB="45725"/>
                    </a:tc>
                    <a:tc>
                      <a:txBody>
                        <a:bodyPr/>
                        <a:lstStyle/>
                        <a:p>
                          <a:pPr marL="0" marR="0" lvl="0" indent="0" algn="ctr" rtl="0">
                            <a:spcBef>
                              <a:spcPts val="0"/>
                            </a:spcBef>
                            <a:spcAft>
                              <a:spcPts val="0"/>
                            </a:spcAft>
                            <a:buNone/>
                          </a:pPr>
                          <a:r>
                            <a:rPr lang="en-US" sz="1600"/>
                            <a:t>x</a:t>
                          </a:r>
                          <a:endParaRPr sz="1600"/>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US" sz="1600"/>
                            <a:t>26 Jan 2018</a:t>
                          </a:r>
                          <a:endParaRPr sz="1600"/>
                        </a:p>
                      </a:txBody>
                      <a:tcPr marL="91450" marR="91450" marT="45725" marB="45725"/>
                    </a:tc>
                    <a:tc>
                      <a:txBody>
                        <a:bodyPr/>
                        <a:lstStyle/>
                        <a:p>
                          <a:pPr marL="0" marR="0" lvl="0" indent="0" algn="l" rtl="0">
                            <a:spcBef>
                              <a:spcPts val="0"/>
                            </a:spcBef>
                            <a:spcAft>
                              <a:spcPts val="0"/>
                            </a:spcAft>
                            <a:buNone/>
                          </a:pPr>
                          <a:r>
                            <a:rPr lang="en-US" sz="1600"/>
                            <a:t>Bring L1b in line with FSW table changes</a:t>
                          </a:r>
                          <a:endParaRPr sz="1600"/>
                        </a:p>
                      </a:txBody>
                      <a:tcPr marL="91450" marR="91450" marT="45725" marB="45725"/>
                    </a:tc>
                    <a:tc>
                      <a:txBody>
                        <a:bodyPr/>
                        <a:lstStyle/>
                        <a:p>
                          <a:pPr marL="0" marR="0" lvl="0" indent="0" algn="l" rtl="0">
                            <a:spcBef>
                              <a:spcPts val="0"/>
                            </a:spcBef>
                            <a:spcAft>
                              <a:spcPts val="0"/>
                            </a:spcAft>
                            <a:buNone/>
                          </a:pPr>
                          <a:r>
                            <a:rPr lang="en-US" sz="1600"/>
                            <a:t>Ground LUT in OE (ADR 428)</a:t>
                          </a:r>
                          <a:endParaRPr sz="1600"/>
                        </a:p>
                      </a:txBody>
                      <a:tcPr marL="91450" marR="91450" marT="45725" marB="45725"/>
                    </a:tc>
                    <a:tc>
                      <a:txBody>
                        <a:bodyPr/>
                        <a:lstStyle/>
                        <a:p>
                          <a:pPr marL="0" marR="0" lvl="0" indent="0" algn="ctr" rtl="0">
                            <a:spcBef>
                              <a:spcPts val="0"/>
                            </a:spcBef>
                            <a:spcAft>
                              <a:spcPts val="0"/>
                            </a:spcAft>
                            <a:buNone/>
                          </a:pPr>
                          <a:endParaRPr sz="1600"/>
                        </a:p>
                      </a:txBody>
                      <a:tcPr marL="91450" marR="91450" marT="45725" marB="45725"/>
                    </a:tc>
                    <a:tc>
                      <a:txBody>
                        <a:bodyPr/>
                        <a:lstStyle/>
                        <a:p>
                          <a:pPr marL="0" marR="0" lvl="0" indent="0" algn="ctr" rtl="0">
                            <a:spcBef>
                              <a:spcPts val="0"/>
                            </a:spcBef>
                            <a:spcAft>
                              <a:spcPts val="0"/>
                            </a:spcAft>
                            <a:buNone/>
                          </a:pPr>
                          <a:r>
                            <a:rPr lang="en-US" sz="1600" dirty="0"/>
                            <a:t>x</a:t>
                          </a:r>
                          <a:endParaRPr sz="1600" dirty="0"/>
                        </a:p>
                      </a:txBody>
                      <a:tcPr marL="91450" marR="91450" marT="45725" marB="45725"/>
                    </a:tc>
                    <a:extLst>
                      <a:ext uri="{0D108BD9-81ED-4DB2-BD59-A6C34878D82A}">
                        <a16:rowId xmlns:a16="http://schemas.microsoft.com/office/drawing/2014/main" val="10003"/>
                      </a:ext>
                    </a:extLst>
                  </a:tr>
                </a:tbl>
              </a:graphicData>
            </a:graphic>
          </p:graphicFrame>
        </mc:Choice>
        <mc:Fallback xmlns="">
          <p:graphicFrame>
            <p:nvGraphicFramePr>
              <p:cNvPr id="124" name="Shape 124"/>
              <p:cNvGraphicFramePr/>
              <p:nvPr>
                <p:extLst>
                  <p:ext uri="{D42A27DB-BD31-4B8C-83A1-F6EECF244321}">
                    <p14:modId xmlns:p14="http://schemas.microsoft.com/office/powerpoint/2010/main" val="1868298034"/>
                  </p:ext>
                </p:extLst>
              </p:nvPr>
            </p:nvGraphicFramePr>
            <p:xfrm>
              <a:off x="457200" y="1295400"/>
              <a:ext cx="8458200" cy="2352080"/>
            </p:xfrm>
            <a:graphic>
              <a:graphicData uri="http://schemas.openxmlformats.org/drawingml/2006/table">
                <a:tbl>
                  <a:tblPr firstRow="1" bandRow="1">
                    <a:tableStyleId>{3C2FFA5D-87B4-456A-9821-1D502468CF0F}</a:tableStyleId>
                  </a:tblPr>
                  <a:tblGrid>
                    <a:gridCol w="1371600"/>
                    <a:gridCol w="4343400"/>
                    <a:gridCol w="1676400"/>
                    <a:gridCol w="533400"/>
                    <a:gridCol w="533400"/>
                  </a:tblGrid>
                  <a:tr h="370850">
                    <a:tc>
                      <a:txBody>
                        <a:bodyPr/>
                        <a:lstStyle/>
                        <a:p>
                          <a:pPr marL="0" marR="0" lvl="0" indent="0" algn="l" rtl="0">
                            <a:spcBef>
                              <a:spcPts val="0"/>
                            </a:spcBef>
                            <a:spcAft>
                              <a:spcPts val="0"/>
                            </a:spcAft>
                            <a:buNone/>
                          </a:pPr>
                          <a:r>
                            <a:rPr lang="en-US" sz="1600" u="none" strike="noStrike" cap="none"/>
                            <a:t>Date</a:t>
                          </a:r>
                          <a:endParaRPr sz="1600"/>
                        </a:p>
                      </a:txBody>
                      <a:tcPr marL="91450" marR="91450" marT="45725" marB="45725"/>
                    </a:tc>
                    <a:tc>
                      <a:txBody>
                        <a:bodyPr/>
                        <a:lstStyle/>
                        <a:p>
                          <a:pPr marL="0" marR="0" lvl="0" indent="0" algn="l" rtl="0">
                            <a:spcBef>
                              <a:spcPts val="0"/>
                            </a:spcBef>
                            <a:spcAft>
                              <a:spcPts val="0"/>
                            </a:spcAft>
                            <a:buNone/>
                          </a:pPr>
                          <a:r>
                            <a:rPr lang="en-US" sz="1600"/>
                            <a:t>Rationale</a:t>
                          </a:r>
                          <a:endParaRPr sz="1600"/>
                        </a:p>
                      </a:txBody>
                      <a:tcPr marL="91450" marR="91450" marT="45725" marB="45725"/>
                    </a:tc>
                    <a:tc>
                      <a:txBody>
                        <a:bodyPr/>
                        <a:lstStyle/>
                        <a:p>
                          <a:pPr marL="0" marR="0" lvl="0" indent="0" algn="l" rtl="0">
                            <a:spcBef>
                              <a:spcPts val="0"/>
                            </a:spcBef>
                            <a:spcAft>
                              <a:spcPts val="0"/>
                            </a:spcAft>
                            <a:buNone/>
                          </a:pPr>
                          <a:r>
                            <a:rPr lang="en-US" sz="1600"/>
                            <a:t>Changed</a:t>
                          </a:r>
                          <a:endParaRPr sz="1600"/>
                        </a:p>
                      </a:txBody>
                      <a:tcPr marL="91450" marR="91450" marT="45725" marB="45725"/>
                    </a:tc>
                    <a:tc>
                      <a:txBody>
                        <a:bodyPr/>
                        <a:lstStyle/>
                        <a:p>
                          <a:pPr marL="0" marR="0" lvl="0" indent="0" algn="ctr" rtl="0">
                            <a:spcBef>
                              <a:spcPts val="0"/>
                            </a:spcBef>
                            <a:spcAft>
                              <a:spcPts val="0"/>
                            </a:spcAft>
                            <a:buNone/>
                          </a:pPr>
                          <a:r>
                            <a:rPr lang="en-US" sz="1600"/>
                            <a:t>L0</a:t>
                          </a:r>
                          <a:endParaRPr sz="1600"/>
                        </a:p>
                      </a:txBody>
                      <a:tcPr marL="91450" marR="91450" marT="45725" marB="45725"/>
                    </a:tc>
                    <a:tc>
                      <a:txBody>
                        <a:bodyPr/>
                        <a:lstStyle/>
                        <a:p>
                          <a:pPr marL="0" marR="0" lvl="0" indent="0" algn="ctr" rtl="0">
                            <a:spcBef>
                              <a:spcPts val="0"/>
                            </a:spcBef>
                            <a:spcAft>
                              <a:spcPts val="0"/>
                            </a:spcAft>
                            <a:buNone/>
                          </a:pPr>
                          <a:r>
                            <a:rPr lang="en-US" sz="1600"/>
                            <a:t>L1b</a:t>
                          </a:r>
                          <a:endParaRPr sz="1600"/>
                        </a:p>
                      </a:txBody>
                      <a:tcPr marL="91450" marR="91450" marT="45725" marB="45725"/>
                    </a:tc>
                  </a:tr>
                  <a:tr h="822970">
                    <a:tc>
                      <a:txBody>
                        <a:bodyPr/>
                        <a:lstStyle/>
                        <a:p>
                          <a:pPr marL="0" marR="0" lvl="0" indent="0" algn="l" rtl="0">
                            <a:spcBef>
                              <a:spcPts val="0"/>
                            </a:spcBef>
                            <a:spcAft>
                              <a:spcPts val="0"/>
                            </a:spcAft>
                            <a:buNone/>
                          </a:pPr>
                          <a:r>
                            <a:rPr lang="en-US" sz="1600"/>
                            <a:t>10 Mar 2017</a:t>
                          </a:r>
                          <a:endParaRPr sz="1600"/>
                        </a:p>
                      </a:txBody>
                      <a:tcPr marL="91450" marR="91450" marT="45725" marB="45725"/>
                    </a:tc>
                    <a:tc>
                      <a:txBody>
                        <a:bodyPr/>
                        <a:lstStyle/>
                        <a:p>
                          <a:endParaRPr lang="en-US"/>
                        </a:p>
                      </a:txBody>
                      <a:tcPr marL="91450" marR="91450" marT="45725" marB="45725">
                        <a:blipFill rotWithShape="0">
                          <a:blip r:embed="rId3"/>
                          <a:stretch>
                            <a:fillRect l="-32679" t="-48148" r="-64376" b="-150370"/>
                          </a:stretch>
                        </a:blipFill>
                      </a:tcPr>
                    </a:tc>
                    <a:tc>
                      <a:txBody>
                        <a:bodyPr/>
                        <a:lstStyle/>
                        <a:p>
                          <a:pPr marL="0" marR="0" lvl="0" indent="0" algn="l" rtl="0">
                            <a:spcBef>
                              <a:spcPts val="0"/>
                            </a:spcBef>
                            <a:spcAft>
                              <a:spcPts val="0"/>
                            </a:spcAft>
                            <a:buNone/>
                          </a:pPr>
                          <a:r>
                            <a:rPr lang="en-US" sz="1600"/>
                            <a:t>Flight science tables</a:t>
                          </a:r>
                          <a:endParaRPr sz="1600"/>
                        </a:p>
                      </a:txBody>
                      <a:tcPr marL="91450" marR="91450" marT="45725" marB="45725"/>
                    </a:tc>
                    <a:tc>
                      <a:txBody>
                        <a:bodyPr/>
                        <a:lstStyle/>
                        <a:p>
                          <a:pPr marL="0" marR="0" lvl="0" indent="0" algn="ctr" rtl="0">
                            <a:spcBef>
                              <a:spcPts val="0"/>
                            </a:spcBef>
                            <a:spcAft>
                              <a:spcPts val="0"/>
                            </a:spcAft>
                            <a:buNone/>
                          </a:pPr>
                          <a:r>
                            <a:rPr lang="en-US" sz="1600"/>
                            <a:t>x</a:t>
                          </a:r>
                          <a:endParaRPr sz="1600"/>
                        </a:p>
                      </a:txBody>
                      <a:tcPr marL="91450" marR="91450" marT="45725" marB="45725"/>
                    </a:tc>
                    <a:tc>
                      <a:txBody>
                        <a:bodyPr/>
                        <a:lstStyle/>
                        <a:p>
                          <a:pPr marL="0" marR="0" lvl="0" indent="0" algn="ctr" rtl="0">
                            <a:spcBef>
                              <a:spcPts val="0"/>
                            </a:spcBef>
                            <a:spcAft>
                              <a:spcPts val="0"/>
                            </a:spcAft>
                            <a:buNone/>
                          </a:pPr>
                          <a:r>
                            <a:rPr lang="en-US" sz="1600"/>
                            <a:t>x</a:t>
                          </a:r>
                          <a:endParaRPr sz="1600"/>
                        </a:p>
                      </a:txBody>
                      <a:tcPr marL="91450" marR="91450" marT="45725" marB="45725"/>
                    </a:tc>
                  </a:tr>
                  <a:tr h="579130">
                    <a:tc>
                      <a:txBody>
                        <a:bodyPr/>
                        <a:lstStyle/>
                        <a:p>
                          <a:pPr marL="0" marR="0" lvl="0" indent="0" algn="l" rtl="0">
                            <a:spcBef>
                              <a:spcPts val="0"/>
                            </a:spcBef>
                            <a:spcAft>
                              <a:spcPts val="0"/>
                            </a:spcAft>
                            <a:buNone/>
                          </a:pPr>
                          <a:r>
                            <a:rPr lang="en-US" sz="1600"/>
                            <a:t>20 Jun 2017</a:t>
                          </a:r>
                          <a:endParaRPr sz="1600"/>
                        </a:p>
                      </a:txBody>
                      <a:tcPr marL="91450" marR="91450" marT="45725" marB="45725"/>
                    </a:tc>
                    <a:tc>
                      <a:txBody>
                        <a:bodyPr/>
                        <a:lstStyle/>
                        <a:p>
                          <a:pPr marL="0" marR="0" lvl="0" indent="0" algn="l" rtl="0">
                            <a:spcBef>
                              <a:spcPts val="0"/>
                            </a:spcBef>
                            <a:spcAft>
                              <a:spcPts val="0"/>
                            </a:spcAft>
                            <a:buNone/>
                          </a:pPr>
                          <a:r>
                            <a:rPr lang="en-US" sz="1600"/>
                            <a:t>Incorporate on-orbit PLT calibration results (ZCAL, prime trigger condition)</a:t>
                          </a:r>
                          <a:endParaRPr sz="1600"/>
                        </a:p>
                      </a:txBody>
                      <a:tcPr marL="91450" marR="91450" marT="45725" marB="45725"/>
                    </a:tc>
                    <a:tc>
                      <a:txBody>
                        <a:bodyPr/>
                        <a:lstStyle/>
                        <a:p>
                          <a:pPr marL="0" marR="0" lvl="0" indent="0" algn="l" rtl="0">
                            <a:spcBef>
                              <a:spcPts val="0"/>
                            </a:spcBef>
                            <a:spcAft>
                              <a:spcPts val="0"/>
                            </a:spcAft>
                            <a:buNone/>
                          </a:pPr>
                          <a:r>
                            <a:rPr lang="en-US" sz="1600"/>
                            <a:t>Flight science tables</a:t>
                          </a:r>
                          <a:endParaRPr sz="1600"/>
                        </a:p>
                      </a:txBody>
                      <a:tcPr marL="91450" marR="91450" marT="45725" marB="45725"/>
                    </a:tc>
                    <a:tc>
                      <a:txBody>
                        <a:bodyPr/>
                        <a:lstStyle/>
                        <a:p>
                          <a:pPr marL="0" marR="0" lvl="0" indent="0" algn="ctr" rtl="0">
                            <a:spcBef>
                              <a:spcPts val="0"/>
                            </a:spcBef>
                            <a:spcAft>
                              <a:spcPts val="0"/>
                            </a:spcAft>
                            <a:buNone/>
                          </a:pPr>
                          <a:r>
                            <a:rPr lang="en-US" sz="1600"/>
                            <a:t>x</a:t>
                          </a:r>
                          <a:endParaRPr sz="1600"/>
                        </a:p>
                      </a:txBody>
                      <a:tcPr marL="91450" marR="91450" marT="45725" marB="45725"/>
                    </a:tc>
                    <a:tc>
                      <a:txBody>
                        <a:bodyPr/>
                        <a:lstStyle/>
                        <a:p>
                          <a:pPr marL="0" marR="0" lvl="0" indent="0" algn="ctr" rtl="0">
                            <a:spcBef>
                              <a:spcPts val="0"/>
                            </a:spcBef>
                            <a:spcAft>
                              <a:spcPts val="0"/>
                            </a:spcAft>
                            <a:buNone/>
                          </a:pPr>
                          <a:r>
                            <a:rPr lang="en-US" sz="1600"/>
                            <a:t>x</a:t>
                          </a:r>
                          <a:endParaRPr sz="1600"/>
                        </a:p>
                      </a:txBody>
                      <a:tcPr marL="91450" marR="91450" marT="45725" marB="45725"/>
                    </a:tc>
                  </a:tr>
                  <a:tr h="579130">
                    <a:tc>
                      <a:txBody>
                        <a:bodyPr/>
                        <a:lstStyle/>
                        <a:p>
                          <a:pPr marL="0" marR="0" lvl="0" indent="0" algn="l" rtl="0">
                            <a:spcBef>
                              <a:spcPts val="0"/>
                            </a:spcBef>
                            <a:spcAft>
                              <a:spcPts val="0"/>
                            </a:spcAft>
                            <a:buNone/>
                          </a:pPr>
                          <a:r>
                            <a:rPr lang="en-US" sz="1600"/>
                            <a:t>26 Jan 2018</a:t>
                          </a:r>
                          <a:endParaRPr sz="1600"/>
                        </a:p>
                      </a:txBody>
                      <a:tcPr marL="91450" marR="91450" marT="45725" marB="45725"/>
                    </a:tc>
                    <a:tc>
                      <a:txBody>
                        <a:bodyPr/>
                        <a:lstStyle/>
                        <a:p>
                          <a:pPr marL="0" marR="0" lvl="0" indent="0" algn="l" rtl="0">
                            <a:spcBef>
                              <a:spcPts val="0"/>
                            </a:spcBef>
                            <a:spcAft>
                              <a:spcPts val="0"/>
                            </a:spcAft>
                            <a:buNone/>
                          </a:pPr>
                          <a:r>
                            <a:rPr lang="en-US" sz="1600"/>
                            <a:t>Bring L1b in line with FSW table changes</a:t>
                          </a:r>
                          <a:endParaRPr sz="1600"/>
                        </a:p>
                      </a:txBody>
                      <a:tcPr marL="91450" marR="91450" marT="45725" marB="45725"/>
                    </a:tc>
                    <a:tc>
                      <a:txBody>
                        <a:bodyPr/>
                        <a:lstStyle/>
                        <a:p>
                          <a:pPr marL="0" marR="0" lvl="0" indent="0" algn="l" rtl="0">
                            <a:spcBef>
                              <a:spcPts val="0"/>
                            </a:spcBef>
                            <a:spcAft>
                              <a:spcPts val="0"/>
                            </a:spcAft>
                            <a:buNone/>
                          </a:pPr>
                          <a:r>
                            <a:rPr lang="en-US" sz="1600"/>
                            <a:t>Ground LUT in OE (ADR 428)</a:t>
                          </a:r>
                          <a:endParaRPr sz="1600"/>
                        </a:p>
                      </a:txBody>
                      <a:tcPr marL="91450" marR="91450" marT="45725" marB="45725"/>
                    </a:tc>
                    <a:tc>
                      <a:txBody>
                        <a:bodyPr/>
                        <a:lstStyle/>
                        <a:p>
                          <a:pPr marL="0" marR="0" lvl="0" indent="0" algn="ctr" rtl="0">
                            <a:spcBef>
                              <a:spcPts val="0"/>
                            </a:spcBef>
                            <a:spcAft>
                              <a:spcPts val="0"/>
                            </a:spcAft>
                            <a:buNone/>
                          </a:pPr>
                          <a:endParaRPr sz="1600"/>
                        </a:p>
                      </a:txBody>
                      <a:tcPr marL="91450" marR="91450" marT="45725" marB="45725"/>
                    </a:tc>
                    <a:tc>
                      <a:txBody>
                        <a:bodyPr/>
                        <a:lstStyle/>
                        <a:p>
                          <a:pPr marL="0" marR="0" lvl="0" indent="0" algn="ctr" rtl="0">
                            <a:spcBef>
                              <a:spcPts val="0"/>
                            </a:spcBef>
                            <a:spcAft>
                              <a:spcPts val="0"/>
                            </a:spcAft>
                            <a:buNone/>
                          </a:pPr>
                          <a:r>
                            <a:rPr lang="en-US" sz="1600" dirty="0"/>
                            <a:t>x</a:t>
                          </a:r>
                          <a:endParaRPr sz="1600" dirty="0"/>
                        </a:p>
                      </a:txBody>
                      <a:tcPr marL="91450" marR="91450" marT="45725" marB="45725"/>
                    </a:tc>
                  </a:tr>
                </a:tbl>
              </a:graphicData>
            </a:graphic>
          </p:graphicFrame>
        </mc:Fallback>
      </mc:AlternateContent>
      <p:sp>
        <p:nvSpPr>
          <p:cNvPr id="125" name="Shape 125"/>
          <p:cNvSpPr txBox="1">
            <a:spLocks noGrp="1"/>
          </p:cNvSpPr>
          <p:nvPr>
            <p:ph type="sldNum" idx="12"/>
          </p:nvPr>
        </p:nvSpPr>
        <p:spPr>
          <a:xfrm>
            <a:off x="8253662" y="6356350"/>
            <a:ext cx="681791"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lt1"/>
                </a:solidFill>
                <a:latin typeface="Calibri"/>
                <a:ea typeface="Calibri"/>
                <a:cs typeface="Calibri"/>
                <a:sym typeface="Calibri"/>
              </a:rPr>
              <a:t>11</a:t>
            </a:fld>
            <a:endParaRPr sz="1200" b="0" i="0" u="none" strike="noStrike" cap="none">
              <a:solidFill>
                <a:schemeClr val="lt1"/>
              </a:solidFill>
              <a:latin typeface="Calibri"/>
              <a:ea typeface="Calibri"/>
              <a:cs typeface="Calibri"/>
              <a:sym typeface="Calibri"/>
            </a:endParaRPr>
          </a:p>
        </p:txBody>
      </p:sp>
      <p:grpSp>
        <p:nvGrpSpPr>
          <p:cNvPr id="126" name="Shape 126"/>
          <p:cNvGrpSpPr/>
          <p:nvPr/>
        </p:nvGrpSpPr>
        <p:grpSpPr>
          <a:xfrm>
            <a:off x="7371854" y="5715000"/>
            <a:ext cx="1467346" cy="857250"/>
            <a:chOff x="6781979" y="5656472"/>
            <a:chExt cx="1467346" cy="857250"/>
          </a:xfrm>
        </p:grpSpPr>
        <p:sp>
          <p:nvSpPr>
            <p:cNvPr id="127" name="Shape 127"/>
            <p:cNvSpPr txBox="1"/>
            <p:nvPr/>
          </p:nvSpPr>
          <p:spPr>
            <a:xfrm>
              <a:off x="7491942" y="5730236"/>
              <a:ext cx="757383" cy="5334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28" name="Shape 128"/>
            <p:cNvGrpSpPr/>
            <p:nvPr/>
          </p:nvGrpSpPr>
          <p:grpSpPr>
            <a:xfrm>
              <a:off x="7549986" y="5908776"/>
              <a:ext cx="639763" cy="179387"/>
              <a:chOff x="126" y="4260"/>
              <a:chExt cx="417" cy="117"/>
            </a:xfrm>
          </p:grpSpPr>
          <p:sp>
            <p:nvSpPr>
              <p:cNvPr id="129" name="Shape 129"/>
              <p:cNvSpPr/>
              <p:nvPr/>
            </p:nvSpPr>
            <p:spPr>
              <a:xfrm>
                <a:off x="126" y="4260"/>
                <a:ext cx="157" cy="115"/>
              </a:xfrm>
              <a:custGeom>
                <a:avLst/>
                <a:gdLst/>
                <a:ahLst/>
                <a:cxnLst/>
                <a:rect l="0" t="0" r="0" b="0"/>
                <a:pathLst>
                  <a:path w="157" h="115" extrusionOk="0">
                    <a:moveTo>
                      <a:pt x="0" y="113"/>
                    </a:moveTo>
                    <a:lnTo>
                      <a:pt x="70" y="0"/>
                    </a:lnTo>
                    <a:lnTo>
                      <a:pt x="87" y="0"/>
                    </a:lnTo>
                    <a:lnTo>
                      <a:pt x="156" y="114"/>
                    </a:lnTo>
                    <a:lnTo>
                      <a:pt x="132" y="114"/>
                    </a:lnTo>
                    <a:lnTo>
                      <a:pt x="121" y="99"/>
                    </a:lnTo>
                    <a:lnTo>
                      <a:pt x="36" y="99"/>
                    </a:lnTo>
                    <a:lnTo>
                      <a:pt x="27" y="113"/>
                    </a:lnTo>
                    <a:lnTo>
                      <a:pt x="0" y="113"/>
                    </a:lnTo>
                  </a:path>
                </a:pathLst>
              </a:custGeom>
              <a:solidFill>
                <a:srgbClr val="002AA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Arial"/>
                  <a:ea typeface="Arial"/>
                  <a:cs typeface="Arial"/>
                  <a:sym typeface="Arial"/>
                </a:endParaRPr>
              </a:p>
            </p:txBody>
          </p:sp>
          <p:sp>
            <p:nvSpPr>
              <p:cNvPr id="130" name="Shape 130"/>
              <p:cNvSpPr/>
              <p:nvPr/>
            </p:nvSpPr>
            <p:spPr>
              <a:xfrm>
                <a:off x="245" y="4260"/>
                <a:ext cx="180" cy="117"/>
              </a:xfrm>
              <a:custGeom>
                <a:avLst/>
                <a:gdLst/>
                <a:ahLst/>
                <a:cxnLst/>
                <a:rect l="0" t="0" r="0" b="0"/>
                <a:pathLst>
                  <a:path w="178" h="117" extrusionOk="0">
                    <a:moveTo>
                      <a:pt x="0" y="0"/>
                    </a:moveTo>
                    <a:lnTo>
                      <a:pt x="177" y="0"/>
                    </a:lnTo>
                    <a:lnTo>
                      <a:pt x="164" y="25"/>
                    </a:lnTo>
                    <a:lnTo>
                      <a:pt x="150" y="25"/>
                    </a:lnTo>
                    <a:lnTo>
                      <a:pt x="96" y="116"/>
                    </a:lnTo>
                    <a:lnTo>
                      <a:pt x="85" y="116"/>
                    </a:lnTo>
                    <a:lnTo>
                      <a:pt x="26" y="25"/>
                    </a:lnTo>
                    <a:lnTo>
                      <a:pt x="14" y="25"/>
                    </a:lnTo>
                    <a:lnTo>
                      <a:pt x="0" y="0"/>
                    </a:lnTo>
                  </a:path>
                </a:pathLst>
              </a:custGeom>
              <a:solidFill>
                <a:srgbClr val="002AA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Arial"/>
                  <a:ea typeface="Arial"/>
                  <a:cs typeface="Arial"/>
                  <a:sym typeface="Arial"/>
                </a:endParaRPr>
              </a:p>
            </p:txBody>
          </p:sp>
          <p:sp>
            <p:nvSpPr>
              <p:cNvPr id="131" name="Shape 131"/>
              <p:cNvSpPr/>
              <p:nvPr/>
            </p:nvSpPr>
            <p:spPr>
              <a:xfrm>
                <a:off x="384" y="4260"/>
                <a:ext cx="159" cy="115"/>
              </a:xfrm>
              <a:custGeom>
                <a:avLst/>
                <a:gdLst/>
                <a:ahLst/>
                <a:cxnLst/>
                <a:rect l="0" t="0" r="0" b="0"/>
                <a:pathLst>
                  <a:path w="159" h="115" extrusionOk="0">
                    <a:moveTo>
                      <a:pt x="0" y="114"/>
                    </a:moveTo>
                    <a:lnTo>
                      <a:pt x="69" y="0"/>
                    </a:lnTo>
                    <a:lnTo>
                      <a:pt x="88" y="0"/>
                    </a:lnTo>
                    <a:lnTo>
                      <a:pt x="102" y="24"/>
                    </a:lnTo>
                    <a:lnTo>
                      <a:pt x="90" y="24"/>
                    </a:lnTo>
                    <a:lnTo>
                      <a:pt x="130" y="92"/>
                    </a:lnTo>
                    <a:lnTo>
                      <a:pt x="143" y="92"/>
                    </a:lnTo>
                    <a:lnTo>
                      <a:pt x="158" y="114"/>
                    </a:lnTo>
                    <a:lnTo>
                      <a:pt x="0" y="114"/>
                    </a:lnTo>
                  </a:path>
                </a:pathLst>
              </a:custGeom>
              <a:solidFill>
                <a:srgbClr val="002AA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Arial"/>
                  <a:ea typeface="Arial"/>
                  <a:cs typeface="Arial"/>
                  <a:sym typeface="Arial"/>
                </a:endParaRPr>
              </a:p>
            </p:txBody>
          </p:sp>
        </p:grpSp>
        <p:pic>
          <p:nvPicPr>
            <p:cNvPr id="132" name="Shape 132"/>
            <p:cNvPicPr preferRelativeResize="0"/>
            <p:nvPr/>
          </p:nvPicPr>
          <p:blipFill rotWithShape="1">
            <a:blip r:embed="rId4">
              <a:alphaModFix/>
            </a:blip>
            <a:srcRect/>
            <a:stretch/>
          </p:blipFill>
          <p:spPr>
            <a:xfrm>
              <a:off x="6781979" y="5656472"/>
              <a:ext cx="647700" cy="857250"/>
            </a:xfrm>
            <a:prstGeom prst="rect">
              <a:avLst/>
            </a:prstGeom>
            <a:noFill/>
            <a:ln>
              <a:noFill/>
            </a:ln>
          </p:spPr>
        </p:pic>
      </p:grpSp>
      <p:sp>
        <p:nvSpPr>
          <p:cNvPr id="133" name="Shape 133"/>
          <p:cNvSpPr txBox="1"/>
          <p:nvPr/>
        </p:nvSpPr>
        <p:spPr>
          <a:xfrm>
            <a:off x="453887" y="4038600"/>
            <a:ext cx="6639339" cy="2308324"/>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i="1">
                <a:solidFill>
                  <a:schemeClr val="dk1"/>
                </a:solidFill>
                <a:latin typeface="Calibri"/>
                <a:ea typeface="Calibri"/>
                <a:cs typeface="Calibri"/>
                <a:sym typeface="Calibri"/>
              </a:rPr>
              <a:t>Notes for FM2:</a:t>
            </a:r>
            <a:endParaRPr sz="1600"/>
          </a:p>
          <a:p>
            <a:pPr marL="0" marR="0" lvl="0" indent="0" algn="l" rtl="0">
              <a:spcBef>
                <a:spcPts val="0"/>
              </a:spcBef>
              <a:spcAft>
                <a:spcPts val="0"/>
              </a:spcAft>
              <a:buNone/>
            </a:pPr>
            <a:r>
              <a:rPr lang="en-US" sz="1600">
                <a:solidFill>
                  <a:schemeClr val="dk1"/>
                </a:solidFill>
                <a:latin typeface="Calibri"/>
                <a:ea typeface="Calibri"/>
                <a:cs typeface="Calibri"/>
                <a:sym typeface="Calibri"/>
              </a:rPr>
              <a:t>1. FM2 launched with same logic as FM1 configured on 10 Mar 2017 -- removed electron contamination from the start.  However, FM2 does not have a noisy D2A.  Removal of D2A from logic complicates the H and He energy passbands. Consider reconfiguring FM2 logic to only address electron contamination.</a:t>
            </a:r>
            <a:endParaRPr sz="1600"/>
          </a:p>
          <a:p>
            <a:pPr marL="0" marR="0" lvl="0" indent="0" algn="l" rtl="0">
              <a:spcBef>
                <a:spcPts val="0"/>
              </a:spcBef>
              <a:spcAft>
                <a:spcPts val="0"/>
              </a:spcAft>
              <a:buNone/>
            </a:pPr>
            <a:r>
              <a:rPr lang="en-US" sz="1600">
                <a:solidFill>
                  <a:schemeClr val="dk1"/>
                </a:solidFill>
                <a:latin typeface="Calibri"/>
                <a:ea typeface="Calibri"/>
                <a:cs typeface="Calibri"/>
                <a:sym typeface="Calibri"/>
              </a:rPr>
              <a:t>2. Make sure to coordinate GPA LUT change to be simultaneous with incorporation of PLT results into flight tables.</a:t>
            </a:r>
            <a:endParaRPr sz="1600"/>
          </a:p>
        </p:txBody>
      </p:sp>
    </p:spTree>
    <p:extLst>
      <p:ext uri="{BB962C8B-B14F-4D97-AF65-F5344CB8AC3E}">
        <p14:creationId xmlns:p14="http://schemas.microsoft.com/office/powerpoint/2010/main" val="1126363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1371600" y="128337"/>
            <a:ext cx="6408821" cy="96862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0" i="0" u="none" strike="noStrike" cap="none" smtClean="0">
                <a:solidFill>
                  <a:schemeClr val="lt1"/>
                </a:solidFill>
                <a:latin typeface="Calibri"/>
                <a:ea typeface="Calibri"/>
                <a:cs typeface="Calibri"/>
                <a:sym typeface="Calibri"/>
              </a:rPr>
              <a:t>Provisional PLPTs</a:t>
            </a:r>
            <a:endParaRPr/>
          </a:p>
        </p:txBody>
      </p:sp>
      <p:graphicFrame>
        <p:nvGraphicFramePr>
          <p:cNvPr id="164" name="Shape 164"/>
          <p:cNvGraphicFramePr/>
          <p:nvPr>
            <p:extLst>
              <p:ext uri="{D42A27DB-BD31-4B8C-83A1-F6EECF244321}">
                <p14:modId xmlns:p14="http://schemas.microsoft.com/office/powerpoint/2010/main" val="244767060"/>
              </p:ext>
            </p:extLst>
          </p:nvPr>
        </p:nvGraphicFramePr>
        <p:xfrm>
          <a:off x="304799" y="1096963"/>
          <a:ext cx="8630650" cy="2987040"/>
        </p:xfrm>
        <a:graphic>
          <a:graphicData uri="http://schemas.openxmlformats.org/drawingml/2006/table">
            <a:tbl>
              <a:tblPr firstRow="1" firstCol="1" bandRow="1">
                <a:tableStyleId>{3C2FFA5D-87B4-456A-9821-1D502468CF0F}</a:tableStyleId>
              </a:tblPr>
              <a:tblGrid>
                <a:gridCol w="1524001">
                  <a:extLst>
                    <a:ext uri="{9D8B030D-6E8A-4147-A177-3AD203B41FA5}">
                      <a16:colId xmlns:a16="http://schemas.microsoft.com/office/drawing/2014/main" val="20000"/>
                    </a:ext>
                  </a:extLst>
                </a:gridCol>
                <a:gridCol w="35814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2001249">
                  <a:extLst>
                    <a:ext uri="{9D8B030D-6E8A-4147-A177-3AD203B41FA5}">
                      <a16:colId xmlns:a16="http://schemas.microsoft.com/office/drawing/2014/main" val="20003"/>
                    </a:ext>
                  </a:extLst>
                </a:gridCol>
              </a:tblGrid>
              <a:tr h="141425">
                <a:tc>
                  <a:txBody>
                    <a:bodyPr/>
                    <a:lstStyle/>
                    <a:p>
                      <a:pPr marL="0" marR="0" lvl="0" indent="0" algn="l" rtl="0">
                        <a:lnSpc>
                          <a:spcPct val="100000"/>
                        </a:lnSpc>
                        <a:spcBef>
                          <a:spcPts val="0"/>
                        </a:spcBef>
                        <a:spcAft>
                          <a:spcPts val="0"/>
                        </a:spcAft>
                        <a:buNone/>
                      </a:pPr>
                      <a:r>
                        <a:rPr lang="en-US" sz="1400">
                          <a:sym typeface="Calibri"/>
                        </a:rPr>
                        <a:t>Title</a:t>
                      </a:r>
                      <a:endParaRPr sz="1400">
                        <a:latin typeface="Calibri"/>
                        <a:ea typeface="Calibri"/>
                        <a:cs typeface="Calibri"/>
                        <a:sym typeface="Calibri"/>
                      </a:endParaRPr>
                    </a:p>
                  </a:txBody>
                  <a:tcPr marL="55350" marR="55350" marT="0" marB="0"/>
                </a:tc>
                <a:tc>
                  <a:txBody>
                    <a:bodyPr/>
                    <a:lstStyle/>
                    <a:p>
                      <a:pPr marL="0" marR="0" lvl="0" indent="0" algn="l" rtl="0">
                        <a:lnSpc>
                          <a:spcPct val="100000"/>
                        </a:lnSpc>
                        <a:spcBef>
                          <a:spcPts val="0"/>
                        </a:spcBef>
                        <a:spcAft>
                          <a:spcPts val="0"/>
                        </a:spcAft>
                        <a:buNone/>
                      </a:pPr>
                      <a:r>
                        <a:rPr lang="en-US" sz="1400">
                          <a:sym typeface="Calibri"/>
                        </a:rPr>
                        <a:t>Activity</a:t>
                      </a:r>
                      <a:endParaRPr sz="1400">
                        <a:latin typeface="Calibri"/>
                        <a:ea typeface="Calibri"/>
                        <a:cs typeface="Calibri"/>
                        <a:sym typeface="Calibri"/>
                      </a:endParaRPr>
                    </a:p>
                  </a:txBody>
                  <a:tcPr marL="55350" marR="55350" marT="0" marB="0"/>
                </a:tc>
                <a:tc>
                  <a:txBody>
                    <a:bodyPr/>
                    <a:lstStyle/>
                    <a:p>
                      <a:pPr marL="0" marR="0" lvl="0" indent="0" algn="l" rtl="0">
                        <a:lnSpc>
                          <a:spcPct val="100000"/>
                        </a:lnSpc>
                        <a:spcBef>
                          <a:spcPts val="0"/>
                        </a:spcBef>
                        <a:spcAft>
                          <a:spcPts val="0"/>
                        </a:spcAft>
                        <a:buNone/>
                      </a:pPr>
                      <a:r>
                        <a:rPr lang="en-US" sz="1400">
                          <a:sym typeface="Calibri"/>
                        </a:rPr>
                        <a:t>Data Needed</a:t>
                      </a:r>
                      <a:endParaRPr sz="1400">
                        <a:latin typeface="Calibri"/>
                        <a:ea typeface="Calibri"/>
                        <a:cs typeface="Calibri"/>
                        <a:sym typeface="Calibri"/>
                      </a:endParaRPr>
                    </a:p>
                  </a:txBody>
                  <a:tcPr marL="55350" marR="55350" marT="0" marB="0"/>
                </a:tc>
                <a:tc>
                  <a:txBody>
                    <a:bodyPr/>
                    <a:lstStyle/>
                    <a:p>
                      <a:pPr marL="0" marR="0" lvl="0" indent="0" algn="l" rtl="0">
                        <a:lnSpc>
                          <a:spcPct val="100000"/>
                        </a:lnSpc>
                        <a:spcBef>
                          <a:spcPts val="0"/>
                        </a:spcBef>
                        <a:spcAft>
                          <a:spcPts val="0"/>
                        </a:spcAft>
                        <a:buNone/>
                      </a:pPr>
                      <a:r>
                        <a:rPr lang="en-US" sz="1400">
                          <a:sym typeface="Calibri"/>
                        </a:rPr>
                        <a:t>Success Criteria</a:t>
                      </a:r>
                      <a:endParaRPr sz="1400">
                        <a:latin typeface="Calibri"/>
                        <a:ea typeface="Calibri"/>
                        <a:cs typeface="Calibri"/>
                        <a:sym typeface="Calibri"/>
                      </a:endParaRPr>
                    </a:p>
                  </a:txBody>
                  <a:tcPr marL="55350" marR="55350" marT="0" marB="0"/>
                </a:tc>
                <a:extLst>
                  <a:ext uri="{0D108BD9-81ED-4DB2-BD59-A6C34878D82A}">
                    <a16:rowId xmlns:a16="http://schemas.microsoft.com/office/drawing/2014/main" val="10000"/>
                  </a:ext>
                </a:extLst>
              </a:tr>
              <a:tr h="565750">
                <a:tc>
                  <a:txBody>
                    <a:bodyPr/>
                    <a:lstStyle/>
                    <a:p>
                      <a:pPr marL="0" marR="0" lvl="0" indent="0" algn="l" rtl="0">
                        <a:lnSpc>
                          <a:spcPct val="100000"/>
                        </a:lnSpc>
                        <a:spcBef>
                          <a:spcPts val="0"/>
                        </a:spcBef>
                        <a:spcAft>
                          <a:spcPts val="0"/>
                        </a:spcAft>
                        <a:buNone/>
                      </a:pPr>
                      <a:r>
                        <a:rPr lang="en-US" sz="1400">
                          <a:sym typeface="Calibri"/>
                        </a:rPr>
                        <a:t>A.2.4 SEP Channel Cross-Comparison [PLPT-SEI-004]</a:t>
                      </a:r>
                      <a:endParaRPr sz="1400">
                        <a:latin typeface="Calibri"/>
                        <a:ea typeface="Calibri"/>
                        <a:cs typeface="Calibri"/>
                        <a:sym typeface="Calibri"/>
                      </a:endParaRPr>
                    </a:p>
                  </a:txBody>
                  <a:tcPr marL="55350" marR="55350" marT="0" marB="0"/>
                </a:tc>
                <a:tc>
                  <a:txBody>
                    <a:bodyPr/>
                    <a:lstStyle/>
                    <a:p>
                      <a:pPr marL="0" marR="0" lvl="0" indent="0" algn="l" rtl="0">
                        <a:lnSpc>
                          <a:spcPct val="100000"/>
                        </a:lnSpc>
                        <a:spcBef>
                          <a:spcPts val="0"/>
                        </a:spcBef>
                        <a:spcAft>
                          <a:spcPts val="0"/>
                        </a:spcAft>
                        <a:buNone/>
                      </a:pPr>
                      <a:r>
                        <a:rPr lang="en-US" sz="1400">
                          <a:sym typeface="Calibri"/>
                        </a:rPr>
                        <a:t>On-orbit cross-calibration of EHIS with SGPS above 10 MeV, and with GOES 13-15 EPEAD.</a:t>
                      </a:r>
                      <a:endParaRPr sz="1400">
                        <a:latin typeface="Calibri"/>
                        <a:ea typeface="Calibri"/>
                        <a:cs typeface="Calibri"/>
                        <a:sym typeface="Calibri"/>
                      </a:endParaRPr>
                    </a:p>
                  </a:txBody>
                  <a:tcPr marL="55350" marR="55350" marT="0" marB="0"/>
                </a:tc>
                <a:tc>
                  <a:txBody>
                    <a:bodyPr/>
                    <a:lstStyle/>
                    <a:p>
                      <a:pPr marL="0" marR="0" lvl="0" indent="0" algn="l" rtl="0">
                        <a:lnSpc>
                          <a:spcPct val="100000"/>
                        </a:lnSpc>
                        <a:spcBef>
                          <a:spcPts val="0"/>
                        </a:spcBef>
                        <a:spcAft>
                          <a:spcPts val="0"/>
                        </a:spcAft>
                        <a:buNone/>
                      </a:pPr>
                      <a:r>
                        <a:rPr lang="en-US" sz="1400">
                          <a:sym typeface="Calibri"/>
                        </a:rPr>
                        <a:t>One Solar Energetic Particle (SEP) event.</a:t>
                      </a:r>
                      <a:endParaRPr sz="1400">
                        <a:latin typeface="Calibri"/>
                        <a:ea typeface="Calibri"/>
                        <a:cs typeface="Calibri"/>
                        <a:sym typeface="Calibri"/>
                      </a:endParaRPr>
                    </a:p>
                  </a:txBody>
                  <a:tcPr marL="55350" marR="55350" marT="0" marB="0"/>
                </a:tc>
                <a:tc>
                  <a:txBody>
                    <a:bodyPr/>
                    <a:lstStyle/>
                    <a:p>
                      <a:pPr marL="0" marR="0" lvl="0" indent="0" algn="l" rtl="0">
                        <a:lnSpc>
                          <a:spcPct val="100000"/>
                        </a:lnSpc>
                        <a:spcBef>
                          <a:spcPts val="0"/>
                        </a:spcBef>
                        <a:spcAft>
                          <a:spcPts val="0"/>
                        </a:spcAft>
                        <a:buNone/>
                      </a:pPr>
                      <a:r>
                        <a:rPr lang="en-US" sz="1400">
                          <a:sym typeface="Calibri"/>
                        </a:rPr>
                        <a:t>[Provisional] Differences quantified on data taken through Provisional phase.</a:t>
                      </a:r>
                      <a:endParaRPr sz="1400">
                        <a:latin typeface="Calibri"/>
                        <a:ea typeface="Calibri"/>
                        <a:cs typeface="Calibri"/>
                        <a:sym typeface="Calibri"/>
                      </a:endParaRPr>
                    </a:p>
                  </a:txBody>
                  <a:tcPr marL="55350" marR="55350" marT="0" marB="0"/>
                </a:tc>
                <a:extLst>
                  <a:ext uri="{0D108BD9-81ED-4DB2-BD59-A6C34878D82A}">
                    <a16:rowId xmlns:a16="http://schemas.microsoft.com/office/drawing/2014/main" val="10001"/>
                  </a:ext>
                </a:extLst>
              </a:tr>
              <a:tr h="990050">
                <a:tc>
                  <a:txBody>
                    <a:bodyPr/>
                    <a:lstStyle/>
                    <a:p>
                      <a:pPr marL="0" marR="0" lvl="0" indent="0" algn="l" rtl="0">
                        <a:lnSpc>
                          <a:spcPct val="100000"/>
                        </a:lnSpc>
                        <a:spcBef>
                          <a:spcPts val="0"/>
                        </a:spcBef>
                        <a:spcAft>
                          <a:spcPts val="0"/>
                        </a:spcAft>
                        <a:buNone/>
                      </a:pPr>
                      <a:r>
                        <a:rPr lang="en-US" sz="1400">
                          <a:sym typeface="Calibri"/>
                        </a:rPr>
                        <a:t>A.2.6 Backgrounds Trending [PLPT-SEI-006]</a:t>
                      </a:r>
                      <a:endParaRPr sz="1400">
                        <a:latin typeface="Calibri"/>
                        <a:ea typeface="Calibri"/>
                        <a:cs typeface="Calibri"/>
                        <a:sym typeface="Calibri"/>
                      </a:endParaRPr>
                    </a:p>
                  </a:txBody>
                  <a:tcPr marL="55350" marR="55350" marT="0" marB="0"/>
                </a:tc>
                <a:tc>
                  <a:txBody>
                    <a:bodyPr/>
                    <a:lstStyle/>
                    <a:p>
                      <a:pPr marL="0" marR="0" lvl="0" indent="0" algn="l" rtl="0">
                        <a:lnSpc>
                          <a:spcPct val="100000"/>
                        </a:lnSpc>
                        <a:spcBef>
                          <a:spcPts val="0"/>
                        </a:spcBef>
                        <a:spcAft>
                          <a:spcPts val="0"/>
                        </a:spcAft>
                        <a:buNone/>
                      </a:pPr>
                      <a:r>
                        <a:rPr lang="en-US" sz="1400">
                          <a:sym typeface="Calibri"/>
                        </a:rPr>
                        <a:t>Evaluate EHIS backgrounds in terms of expected galactic cosmic ray (GCR) fluxes. The analysis of EHIS heavy ion data will require long-term averages of L0 histograms. </a:t>
                      </a:r>
                      <a:r>
                        <a:rPr lang="en-US" sz="1400" smtClean="0">
                          <a:sym typeface="Calibri"/>
                        </a:rPr>
                        <a:t>The</a:t>
                      </a:r>
                      <a:r>
                        <a:rPr lang="en-US" sz="1400" baseline="0" smtClean="0">
                          <a:sym typeface="Calibri"/>
                        </a:rPr>
                        <a:t> A</a:t>
                      </a:r>
                      <a:r>
                        <a:rPr lang="en-US" sz="1400" smtClean="0">
                          <a:sym typeface="Calibri"/>
                        </a:rPr>
                        <a:t>nalysis </a:t>
                      </a:r>
                      <a:r>
                        <a:rPr lang="en-US" sz="1400">
                          <a:sym typeface="Calibri"/>
                        </a:rPr>
                        <a:t>of EHIS proton and alpha particle rates </a:t>
                      </a:r>
                      <a:r>
                        <a:rPr lang="en-US" sz="1400" smtClean="0">
                          <a:sym typeface="Calibri"/>
                        </a:rPr>
                        <a:t>and SGPS</a:t>
                      </a:r>
                      <a:r>
                        <a:rPr lang="en-US" sz="1400" baseline="0" smtClean="0">
                          <a:sym typeface="Calibri"/>
                        </a:rPr>
                        <a:t> </a:t>
                      </a:r>
                      <a:r>
                        <a:rPr lang="en-US" sz="1400" smtClean="0">
                          <a:sym typeface="Calibri"/>
                        </a:rPr>
                        <a:t>rates </a:t>
                      </a:r>
                      <a:r>
                        <a:rPr lang="en-US" sz="1400">
                          <a:sym typeface="Calibri"/>
                        </a:rPr>
                        <a:t>from the other two instruments could </a:t>
                      </a:r>
                      <a:r>
                        <a:rPr lang="en-US" sz="1400" smtClean="0">
                          <a:sym typeface="Calibri"/>
                        </a:rPr>
                        <a:t>be used to convert </a:t>
                      </a:r>
                      <a:r>
                        <a:rPr lang="en-US" sz="1400">
                          <a:sym typeface="Calibri"/>
                        </a:rPr>
                        <a:t>L1b fluxes back to counts, but it would be less ambiguous </a:t>
                      </a:r>
                      <a:r>
                        <a:rPr lang="en-US" sz="1400" smtClean="0">
                          <a:sym typeface="Calibri"/>
                        </a:rPr>
                        <a:t>to simply average </a:t>
                      </a:r>
                      <a:r>
                        <a:rPr lang="en-US" sz="1400">
                          <a:sym typeface="Calibri"/>
                        </a:rPr>
                        <a:t>the </a:t>
                      </a:r>
                      <a:r>
                        <a:rPr lang="en-US" sz="1400" smtClean="0">
                          <a:sym typeface="Calibri"/>
                        </a:rPr>
                        <a:t>EHIS L0 </a:t>
                      </a:r>
                      <a:r>
                        <a:rPr lang="en-US" sz="1400">
                          <a:sym typeface="Calibri"/>
                        </a:rPr>
                        <a:t>count rates.</a:t>
                      </a:r>
                      <a:endParaRPr sz="1400">
                        <a:latin typeface="Calibri"/>
                        <a:ea typeface="Calibri"/>
                        <a:cs typeface="Calibri"/>
                        <a:sym typeface="Calibri"/>
                      </a:endParaRPr>
                    </a:p>
                  </a:txBody>
                  <a:tcPr marL="55350" marR="55350" marT="0" marB="0"/>
                </a:tc>
                <a:tc>
                  <a:txBody>
                    <a:bodyPr/>
                    <a:lstStyle/>
                    <a:p>
                      <a:pPr marL="0" marR="0" lvl="0" indent="0" algn="l" rtl="0">
                        <a:lnSpc>
                          <a:spcPct val="100000"/>
                        </a:lnSpc>
                        <a:spcBef>
                          <a:spcPts val="0"/>
                        </a:spcBef>
                        <a:spcAft>
                          <a:spcPts val="0"/>
                        </a:spcAft>
                        <a:buNone/>
                      </a:pPr>
                      <a:r>
                        <a:rPr lang="en-US" sz="1400">
                          <a:sym typeface="Calibri"/>
                        </a:rPr>
                        <a:t>Two months of continuous data.</a:t>
                      </a:r>
                      <a:endParaRPr sz="1400">
                        <a:latin typeface="Calibri"/>
                        <a:ea typeface="Calibri"/>
                        <a:cs typeface="Calibri"/>
                        <a:sym typeface="Calibri"/>
                      </a:endParaRPr>
                    </a:p>
                  </a:txBody>
                  <a:tcPr marL="55350" marR="55350" marT="0" marB="0"/>
                </a:tc>
                <a:tc>
                  <a:txBody>
                    <a:bodyPr/>
                    <a:lstStyle/>
                    <a:p>
                      <a:pPr marL="0" marR="0" lvl="0" indent="0" algn="l" rtl="0">
                        <a:lnSpc>
                          <a:spcPct val="100000"/>
                        </a:lnSpc>
                        <a:spcBef>
                          <a:spcPts val="0"/>
                        </a:spcBef>
                        <a:spcAft>
                          <a:spcPts val="0"/>
                        </a:spcAft>
                        <a:buNone/>
                      </a:pPr>
                      <a:r>
                        <a:rPr lang="en-US" sz="1400">
                          <a:sym typeface="Calibri"/>
                        </a:rPr>
                        <a:t>[Provisional] Natural backgrounds preliminarily correlated with solar protons and GCRs.</a:t>
                      </a:r>
                      <a:endParaRPr sz="1400">
                        <a:latin typeface="Calibri"/>
                        <a:ea typeface="Calibri"/>
                        <a:cs typeface="Calibri"/>
                        <a:sym typeface="Calibri"/>
                      </a:endParaRPr>
                    </a:p>
                  </a:txBody>
                  <a:tcPr marL="55350" marR="55350" marT="0" marB="0"/>
                </a:tc>
                <a:extLst>
                  <a:ext uri="{0D108BD9-81ED-4DB2-BD59-A6C34878D82A}">
                    <a16:rowId xmlns:a16="http://schemas.microsoft.com/office/drawing/2014/main" val="10002"/>
                  </a:ext>
                </a:extLst>
              </a:tr>
            </a:tbl>
          </a:graphicData>
        </a:graphic>
      </p:graphicFrame>
      <p:sp>
        <p:nvSpPr>
          <p:cNvPr id="165" name="Shape 165"/>
          <p:cNvSpPr txBox="1">
            <a:spLocks noGrp="1"/>
          </p:cNvSpPr>
          <p:nvPr>
            <p:ph type="sldNum" idx="12"/>
          </p:nvPr>
        </p:nvSpPr>
        <p:spPr>
          <a:xfrm>
            <a:off x="8253662" y="6356350"/>
            <a:ext cx="681791"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chemeClr val="lt1"/>
                </a:solidFill>
                <a:latin typeface="Calibri"/>
                <a:ea typeface="Calibri"/>
                <a:cs typeface="Calibri"/>
                <a:sym typeface="Calibri"/>
              </a:rPr>
              <a:t>12</a:t>
            </a:fld>
            <a:endParaRPr sz="1200">
              <a:solidFill>
                <a:schemeClr val="lt1"/>
              </a:solidFill>
              <a:latin typeface="Calibri"/>
              <a:ea typeface="Calibri"/>
              <a:cs typeface="Calibri"/>
              <a:sym typeface="Calibri"/>
            </a:endParaRPr>
          </a:p>
        </p:txBody>
      </p:sp>
      <p:sp>
        <p:nvSpPr>
          <p:cNvPr id="2" name="TextBox 1"/>
          <p:cNvSpPr txBox="1"/>
          <p:nvPr/>
        </p:nvSpPr>
        <p:spPr>
          <a:xfrm>
            <a:off x="304799" y="4191000"/>
            <a:ext cx="8630650" cy="2277547"/>
          </a:xfrm>
          <a:prstGeom prst="rect">
            <a:avLst/>
          </a:prstGeom>
          <a:noFill/>
        </p:spPr>
        <p:txBody>
          <a:bodyPr wrap="square" rtlCol="0">
            <a:spAutoFit/>
          </a:bodyPr>
          <a:lstStyle/>
          <a:p>
            <a:pPr marL="285750" indent="-285750">
              <a:spcAft>
                <a:spcPts val="600"/>
              </a:spcAft>
              <a:buFont typeface="Arial" charset="0"/>
              <a:buChar char="•"/>
            </a:pPr>
            <a:r>
              <a:rPr lang="en-US" dirty="0" smtClean="0">
                <a:solidFill>
                  <a:srgbClr val="FFFFFF"/>
                </a:solidFill>
                <a:latin typeface="Calibri" charset="0"/>
              </a:rPr>
              <a:t>Note</a:t>
            </a:r>
            <a:r>
              <a:rPr lang="en-US" dirty="0">
                <a:solidFill>
                  <a:srgbClr val="FFFFFF"/>
                </a:solidFill>
                <a:latin typeface="Calibri" charset="0"/>
              </a:rPr>
              <a:t>: </a:t>
            </a:r>
            <a:r>
              <a:rPr lang="en-US" i="1" dirty="0" smtClean="0">
                <a:solidFill>
                  <a:srgbClr val="FFFFFF"/>
                </a:solidFill>
                <a:latin typeface="Calibri" charset="0"/>
              </a:rPr>
              <a:t>Data </a:t>
            </a:r>
            <a:r>
              <a:rPr lang="en-US" i="1" dirty="0">
                <a:solidFill>
                  <a:srgbClr val="FFFFFF"/>
                </a:solidFill>
                <a:latin typeface="Calibri" charset="0"/>
              </a:rPr>
              <a:t>requirements for Full Validation have been exceeded in Provisional </a:t>
            </a:r>
            <a:r>
              <a:rPr lang="en-US" i="1" dirty="0" smtClean="0">
                <a:solidFill>
                  <a:srgbClr val="FFFFFF"/>
                </a:solidFill>
                <a:latin typeface="Calibri" charset="0"/>
              </a:rPr>
              <a:t>analysis.</a:t>
            </a:r>
            <a:endParaRPr lang="en-US" i="1" dirty="0">
              <a:solidFill>
                <a:srgbClr val="FFFFFF"/>
              </a:solidFill>
              <a:latin typeface="ArialMT" charset="0"/>
            </a:endParaRPr>
          </a:p>
          <a:p>
            <a:pPr marL="742950" lvl="1" indent="-285750">
              <a:spcAft>
                <a:spcPts val="600"/>
              </a:spcAft>
              <a:buFont typeface=".AppleSystemUIFont" charset="-120"/>
              <a:buChar char="-"/>
            </a:pPr>
            <a:r>
              <a:rPr lang="en-US" sz="1600" dirty="0">
                <a:solidFill>
                  <a:srgbClr val="FFFFFF"/>
                </a:solidFill>
                <a:latin typeface="Calibri" charset="0"/>
              </a:rPr>
              <a:t>A.3.3: 2 SEP events required vs. </a:t>
            </a:r>
            <a:r>
              <a:rPr lang="en-US" sz="1600" dirty="0" smtClean="0">
                <a:solidFill>
                  <a:srgbClr val="FFFFFF"/>
                </a:solidFill>
                <a:latin typeface="Calibri" charset="0"/>
              </a:rPr>
              <a:t>3 </a:t>
            </a:r>
            <a:r>
              <a:rPr lang="en-US" sz="1600" dirty="0">
                <a:solidFill>
                  <a:srgbClr val="FFFFFF"/>
                </a:solidFill>
                <a:latin typeface="Calibri" charset="0"/>
              </a:rPr>
              <a:t>SEP events analyzed </a:t>
            </a:r>
            <a:r>
              <a:rPr lang="en-US" sz="1600" dirty="0" smtClean="0">
                <a:solidFill>
                  <a:srgbClr val="FFFFFF"/>
                </a:solidFill>
                <a:latin typeface="Calibri" charset="0"/>
              </a:rPr>
              <a:t>(14-16 July and 5-8, 10-14 Sept. 2017)</a:t>
            </a:r>
            <a:endParaRPr lang="en-US" sz="1600" dirty="0">
              <a:solidFill>
                <a:srgbClr val="FFFFFF"/>
              </a:solidFill>
              <a:latin typeface="ArialMT" charset="0"/>
            </a:endParaRPr>
          </a:p>
          <a:p>
            <a:pPr marL="742950" lvl="1" indent="-285750">
              <a:spcAft>
                <a:spcPts val="600"/>
              </a:spcAft>
              <a:buFont typeface=".AppleSystemUIFont" charset="-120"/>
              <a:buChar char="-"/>
            </a:pPr>
            <a:r>
              <a:rPr lang="en-US" sz="1600" dirty="0">
                <a:solidFill>
                  <a:srgbClr val="FFFFFF"/>
                </a:solidFill>
                <a:latin typeface="Calibri" charset="0"/>
              </a:rPr>
              <a:t>A.3.5: 4 months of data required vs. 5.5 months analyzed </a:t>
            </a:r>
            <a:endParaRPr lang="en-US" sz="1600" dirty="0">
              <a:solidFill>
                <a:srgbClr val="FFFFFF"/>
              </a:solidFill>
              <a:latin typeface="ArialMT" charset="0"/>
            </a:endParaRPr>
          </a:p>
          <a:p>
            <a:pPr marL="285750" indent="-285750">
              <a:spcAft>
                <a:spcPts val="600"/>
              </a:spcAft>
              <a:buFont typeface="Arial" charset="0"/>
              <a:buChar char="•"/>
            </a:pPr>
            <a:r>
              <a:rPr lang="en-US" dirty="0">
                <a:solidFill>
                  <a:srgbClr val="FFFFFF"/>
                </a:solidFill>
                <a:latin typeface="Calibri" charset="0"/>
              </a:rPr>
              <a:t>Provisional success criteria require quantification of calibration differences without necessarily resolving </a:t>
            </a:r>
            <a:r>
              <a:rPr lang="en-US" dirty="0" smtClean="0">
                <a:solidFill>
                  <a:srgbClr val="FFFFFF"/>
                </a:solidFill>
                <a:latin typeface="Calibri" charset="0"/>
              </a:rPr>
              <a:t>them.</a:t>
            </a:r>
            <a:endParaRPr lang="en-US" dirty="0">
              <a:solidFill>
                <a:srgbClr val="FFFFFF"/>
              </a:solidFill>
              <a:latin typeface="ArialMT" charset="0"/>
            </a:endParaRPr>
          </a:p>
          <a:p>
            <a:pPr marL="285750" indent="-285750">
              <a:spcAft>
                <a:spcPts val="600"/>
              </a:spcAft>
              <a:buFont typeface="Arial" charset="0"/>
              <a:buChar char="•"/>
            </a:pPr>
            <a:r>
              <a:rPr lang="en-US" dirty="0" smtClean="0">
                <a:solidFill>
                  <a:srgbClr val="FFFFFF"/>
                </a:solidFill>
                <a:latin typeface="Calibri" charset="0"/>
              </a:rPr>
              <a:t>Success </a:t>
            </a:r>
            <a:r>
              <a:rPr lang="en-US" dirty="0">
                <a:solidFill>
                  <a:srgbClr val="FFFFFF"/>
                </a:solidFill>
                <a:latin typeface="Calibri" charset="0"/>
              </a:rPr>
              <a:t>requires sufficient analysis to reveal the important issues that need to be pursued in Full Validation </a:t>
            </a:r>
            <a:r>
              <a:rPr lang="en-US" dirty="0" smtClean="0">
                <a:solidFill>
                  <a:srgbClr val="FFFFFF"/>
                </a:solidFill>
                <a:latin typeface="Calibri" charset="0"/>
              </a:rPr>
              <a:t>phase.</a:t>
            </a:r>
            <a:endParaRPr lang="en-US" dirty="0"/>
          </a:p>
        </p:txBody>
      </p:sp>
      <p:sp>
        <p:nvSpPr>
          <p:cNvPr id="7" name="Shape 166"/>
          <p:cNvSpPr txBox="1"/>
          <p:nvPr/>
        </p:nvSpPr>
        <p:spPr>
          <a:xfrm>
            <a:off x="5638800" y="3212068"/>
            <a:ext cx="3048000" cy="750332"/>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i="1">
                <a:solidFill>
                  <a:srgbClr val="008000"/>
                </a:solidFill>
                <a:latin typeface="Calibri"/>
                <a:ea typeface="Calibri"/>
                <a:cs typeface="Calibri"/>
                <a:sym typeface="Calibri"/>
              </a:rPr>
              <a:t>EHIS PLPTs from RIMP v 1.0 (02 June 2016)</a:t>
            </a:r>
            <a:endParaRPr/>
          </a:p>
        </p:txBody>
      </p:sp>
    </p:spTree>
    <p:extLst>
      <p:ext uri="{BB962C8B-B14F-4D97-AF65-F5344CB8AC3E}">
        <p14:creationId xmlns:p14="http://schemas.microsoft.com/office/powerpoint/2010/main" val="9480188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Product quality assessment</a:t>
            </a:r>
          </a:p>
        </p:txBody>
      </p:sp>
      <p:sp>
        <p:nvSpPr>
          <p:cNvPr id="3" name="Text Placeholder 2"/>
          <p:cNvSpPr>
            <a:spLocks noGrp="1"/>
          </p:cNvSpPr>
          <p:nvPr>
            <p:ph type="body" idx="1"/>
          </p:nvPr>
        </p:nvSpPr>
        <p:spPr/>
        <p:txBody>
          <a:bodyPr/>
          <a:lstStyle/>
          <a:p>
            <a:r>
              <a:rPr lang="en-US"/>
              <a:t>GOES-17 EHIS L1b Product Provisional PS-PVR</a:t>
            </a:r>
          </a:p>
        </p:txBody>
      </p:sp>
      <p:sp>
        <p:nvSpPr>
          <p:cNvPr id="5" name="Slide Number Placeholder 4"/>
          <p:cNvSpPr>
            <a:spLocks noGrp="1"/>
          </p:cNvSpPr>
          <p:nvPr>
            <p:ph type="sldNum" sz="quarter" idx="12"/>
          </p:nvPr>
        </p:nvSpPr>
        <p:spPr/>
        <p:txBody>
          <a:bodyPr/>
          <a:lstStyle/>
          <a:p>
            <a:fld id="{4AB52BE0-4CA4-4BD3-BC9F-B41F86E8D2EE}" type="slidenum">
              <a:rPr lang="en-US" altLang="en-US" smtClean="0"/>
              <a:pPr/>
              <a:t>13</a:t>
            </a:fld>
            <a:endParaRPr lang="en-US"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Product Quality Assessment</a:t>
            </a:r>
          </a:p>
        </p:txBody>
      </p:sp>
      <p:sp>
        <p:nvSpPr>
          <p:cNvPr id="3" name="Content Placeholder 2"/>
          <p:cNvSpPr>
            <a:spLocks noGrp="1"/>
          </p:cNvSpPr>
          <p:nvPr>
            <p:ph idx="1"/>
          </p:nvPr>
        </p:nvSpPr>
        <p:spPr>
          <a:xfrm>
            <a:off x="457200" y="1493838"/>
            <a:ext cx="8229600" cy="3306762"/>
          </a:xfrm>
        </p:spPr>
        <p:txBody>
          <a:bodyPr/>
          <a:lstStyle/>
          <a:p>
            <a:pPr marL="342900" lvl="1" indent="-342900">
              <a:buFont typeface="Arial" panose="020B0604020202020204" pitchFamily="34" charset="0"/>
              <a:buChar char="•"/>
            </a:pPr>
            <a:r>
              <a:rPr lang="en-US" dirty="0"/>
              <a:t>Summary of </a:t>
            </a:r>
            <a:r>
              <a:rPr lang="en-US" dirty="0" smtClean="0"/>
              <a:t>EHIS </a:t>
            </a:r>
            <a:r>
              <a:rPr lang="en-US" dirty="0"/>
              <a:t>Anomalies and Resolution </a:t>
            </a:r>
            <a:r>
              <a:rPr lang="en-US" dirty="0" smtClean="0"/>
              <a:t>Status</a:t>
            </a:r>
          </a:p>
          <a:p>
            <a:pPr>
              <a:buFont typeface="Arial" panose="020B0604020202020204" pitchFamily="34" charset="0"/>
              <a:buChar char="•"/>
            </a:pPr>
            <a:r>
              <a:rPr lang="en-US" sz="2800" dirty="0" smtClean="0"/>
              <a:t>PLPTs </a:t>
            </a:r>
            <a:r>
              <a:rPr lang="en-US" sz="2800" dirty="0"/>
              <a:t>for </a:t>
            </a:r>
            <a:r>
              <a:rPr lang="en-US" sz="2800" dirty="0" smtClean="0"/>
              <a:t>Provisional</a:t>
            </a:r>
          </a:p>
          <a:p>
            <a:pPr>
              <a:buFont typeface="Arial" panose="020B0604020202020204" pitchFamily="34" charset="0"/>
              <a:buChar char="•"/>
            </a:pPr>
            <a:r>
              <a:rPr lang="en-US" sz="2800" dirty="0" smtClean="0"/>
              <a:t>Performance </a:t>
            </a:r>
            <a:r>
              <a:rPr lang="en-US" sz="2800" dirty="0"/>
              <a:t>Baseline Status</a:t>
            </a:r>
          </a:p>
        </p:txBody>
      </p:sp>
      <p:sp>
        <p:nvSpPr>
          <p:cNvPr id="5" name="Slide Number Placeholder 4"/>
          <p:cNvSpPr>
            <a:spLocks noGrp="1"/>
          </p:cNvSpPr>
          <p:nvPr>
            <p:ph type="sldNum" sz="quarter" idx="12"/>
          </p:nvPr>
        </p:nvSpPr>
        <p:spPr/>
        <p:txBody>
          <a:bodyPr/>
          <a:lstStyle/>
          <a:p>
            <a:fld id="{615ADB79-25D6-47C0-AB51-22A13A0BBB50}" type="slidenum">
              <a:rPr lang="en-US" altLang="en-US" smtClean="0"/>
              <a:pPr/>
              <a:t>14</a:t>
            </a:fld>
            <a:endParaRPr lang="en-US" altLang="en-US"/>
          </a:p>
        </p:txBody>
      </p:sp>
    </p:spTree>
    <p:extLst>
      <p:ext uri="{BB962C8B-B14F-4D97-AF65-F5344CB8AC3E}">
        <p14:creationId xmlns:p14="http://schemas.microsoft.com/office/powerpoint/2010/main" val="1897654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26774"/>
            <a:ext cx="6408821" cy="968626"/>
          </a:xfrm>
        </p:spPr>
        <p:txBody>
          <a:bodyPr/>
          <a:lstStyle/>
          <a:p>
            <a:r>
              <a:rPr lang="en-US" sz="3200" dirty="0" smtClean="0"/>
              <a:t>Overview of Some Important Anomalies, Fixes and Analysis</a:t>
            </a:r>
            <a:endParaRPr lang="en-US" sz="3200" dirty="0"/>
          </a:p>
        </p:txBody>
      </p:sp>
      <p:sp>
        <p:nvSpPr>
          <p:cNvPr id="3" name="Content Placeholder 2"/>
          <p:cNvSpPr>
            <a:spLocks noGrp="1"/>
          </p:cNvSpPr>
          <p:nvPr>
            <p:ph idx="1"/>
          </p:nvPr>
        </p:nvSpPr>
        <p:spPr>
          <a:xfrm>
            <a:off x="533400" y="1341438"/>
            <a:ext cx="8077200" cy="5135562"/>
          </a:xfrm>
        </p:spPr>
        <p:txBody>
          <a:bodyPr/>
          <a:lstStyle/>
          <a:p>
            <a:pPr>
              <a:buFont typeface="Arial" charset="0"/>
              <a:buChar char="•"/>
            </a:pPr>
            <a:r>
              <a:rPr lang="en-US" sz="2400" dirty="0" smtClean="0"/>
              <a:t>Anomalies and Fixes</a:t>
            </a:r>
          </a:p>
          <a:p>
            <a:pPr lvl="1">
              <a:buFont typeface=".AppleSystemUIFont" charset="-120"/>
              <a:buChar char="-"/>
            </a:pPr>
            <a:r>
              <a:rPr lang="en-US" sz="1800" dirty="0" smtClean="0"/>
              <a:t>Electron </a:t>
            </a:r>
            <a:r>
              <a:rPr lang="en-US" sz="1800" dirty="0"/>
              <a:t>contamination in H1 </a:t>
            </a:r>
            <a:r>
              <a:rPr lang="mr-IN" sz="1800" dirty="0" smtClean="0"/>
              <a:t>–</a:t>
            </a:r>
            <a:r>
              <a:rPr lang="en-US" sz="1800" dirty="0" smtClean="0"/>
              <a:t> Fixed with </a:t>
            </a:r>
            <a:r>
              <a:rPr lang="en-US" sz="1800" dirty="0"/>
              <a:t>upward adjustment of H1 lower energy </a:t>
            </a:r>
            <a:r>
              <a:rPr lang="en-US" sz="1800" dirty="0" smtClean="0"/>
              <a:t>bound; Flight science table update, </a:t>
            </a:r>
            <a:r>
              <a:rPr lang="is-IS" sz="1800" dirty="0" smtClean="0"/>
              <a:t>10 </a:t>
            </a:r>
            <a:r>
              <a:rPr lang="is-IS" sz="1800" dirty="0"/>
              <a:t>Mar </a:t>
            </a:r>
            <a:r>
              <a:rPr lang="is-IS" sz="1800" dirty="0" smtClean="0"/>
              <a:t>2017.</a:t>
            </a:r>
            <a:r>
              <a:rPr lang="en-US" sz="1800" dirty="0"/>
              <a:t> </a:t>
            </a:r>
            <a:endParaRPr lang="en-US" sz="1800" dirty="0" smtClean="0"/>
          </a:p>
          <a:p>
            <a:pPr lvl="1">
              <a:buFont typeface=".AppleSystemUIFont" charset="-120"/>
              <a:buChar char="-"/>
            </a:pPr>
            <a:r>
              <a:rPr lang="en-US" sz="1800" dirty="0" err="1" smtClean="0"/>
              <a:t>HFR_Flag</a:t>
            </a:r>
            <a:r>
              <a:rPr lang="en-US" sz="1800" dirty="0"/>
              <a:t>, </a:t>
            </a:r>
            <a:r>
              <a:rPr lang="en-US" sz="1800" dirty="0" err="1"/>
              <a:t>IFC_Flag</a:t>
            </a:r>
            <a:r>
              <a:rPr lang="en-US" sz="1800" dirty="0"/>
              <a:t>, and </a:t>
            </a:r>
            <a:r>
              <a:rPr lang="en-US" sz="1800" dirty="0" err="1"/>
              <a:t>SCC_Flag</a:t>
            </a:r>
            <a:r>
              <a:rPr lang="en-US" sz="1800" dirty="0"/>
              <a:t> not read correctly </a:t>
            </a:r>
            <a:r>
              <a:rPr lang="en-US" sz="1800" dirty="0" smtClean="0"/>
              <a:t>(ground processing issue) </a:t>
            </a:r>
            <a:r>
              <a:rPr lang="mr-IN" sz="1800" dirty="0" smtClean="0"/>
              <a:t>–</a:t>
            </a:r>
            <a:r>
              <a:rPr lang="en-US" sz="1800" dirty="0" smtClean="0"/>
              <a:t> Fixed </a:t>
            </a:r>
            <a:r>
              <a:rPr lang="en-US" sz="1800" dirty="0"/>
              <a:t>with ADR 582. </a:t>
            </a:r>
          </a:p>
          <a:p>
            <a:pPr lvl="1">
              <a:buFont typeface=".AppleSystemUIFont" charset="-120"/>
              <a:buChar char="-"/>
            </a:pPr>
            <a:r>
              <a:rPr lang="en-US" sz="1800" dirty="0"/>
              <a:t>Low He flux </a:t>
            </a:r>
            <a:r>
              <a:rPr lang="en-US" sz="1800" dirty="0" smtClean="0"/>
              <a:t>measurement </a:t>
            </a:r>
            <a:r>
              <a:rPr lang="mr-IN" sz="1800" dirty="0" smtClean="0"/>
              <a:t>–</a:t>
            </a:r>
            <a:r>
              <a:rPr lang="en-US" sz="1800" dirty="0" smtClean="0"/>
              <a:t> Will be addressed with ADRs 1025 </a:t>
            </a:r>
            <a:r>
              <a:rPr lang="en-US" sz="1800" dirty="0"/>
              <a:t>and 1064; </a:t>
            </a:r>
            <a:r>
              <a:rPr lang="en-US" sz="1800" dirty="0" smtClean="0"/>
              <a:t>SEISS vendor is making rapid progress on</a:t>
            </a:r>
            <a:r>
              <a:rPr lang="en-US" sz="1800" dirty="0"/>
              <a:t> </a:t>
            </a:r>
            <a:r>
              <a:rPr lang="en-US" sz="1800" dirty="0" smtClean="0"/>
              <a:t>SGPS Helium modeling and GPA update (SEA38).</a:t>
            </a:r>
          </a:p>
          <a:p>
            <a:pPr>
              <a:buFont typeface="Arial" charset="0"/>
              <a:buChar char="•"/>
            </a:pPr>
            <a:r>
              <a:rPr lang="en-US" sz="2400" dirty="0" smtClean="0"/>
              <a:t>PLPT Analysis</a:t>
            </a:r>
          </a:p>
          <a:p>
            <a:pPr lvl="1">
              <a:buFont typeface=".AppleSystemUIFont" charset="-120"/>
              <a:buChar char="-"/>
            </a:pPr>
            <a:r>
              <a:rPr lang="en-US" sz="1800" dirty="0" smtClean="0"/>
              <a:t>PLPT-SEI-004: EHIS September </a:t>
            </a:r>
            <a:r>
              <a:rPr lang="en-US" sz="1800" dirty="0"/>
              <a:t>2017 SEP event </a:t>
            </a:r>
            <a:r>
              <a:rPr lang="en-US" sz="1800" dirty="0" smtClean="0"/>
              <a:t>H, He and heavy ion fluences </a:t>
            </a:r>
            <a:r>
              <a:rPr lang="en-US" sz="1800" dirty="0"/>
              <a:t>compared with GOES-13, -15, </a:t>
            </a:r>
            <a:r>
              <a:rPr lang="en-US" sz="1800" dirty="0" smtClean="0"/>
              <a:t>SGPS </a:t>
            </a:r>
            <a:r>
              <a:rPr lang="en-US" sz="1800" dirty="0"/>
              <a:t>and </a:t>
            </a:r>
            <a:r>
              <a:rPr lang="en-US" sz="1800" dirty="0" smtClean="0"/>
              <a:t>ACE.</a:t>
            </a:r>
          </a:p>
          <a:p>
            <a:pPr lvl="1">
              <a:buFont typeface=".AppleSystemUIFont" charset="-120"/>
              <a:buChar char="-"/>
            </a:pPr>
            <a:r>
              <a:rPr lang="en-US" sz="1800" dirty="0"/>
              <a:t>PLPT-SEI-004: </a:t>
            </a:r>
            <a:r>
              <a:rPr lang="en-US" sz="1800" dirty="0" smtClean="0"/>
              <a:t>EHIS </a:t>
            </a:r>
            <a:r>
              <a:rPr lang="en-US" sz="1800" dirty="0"/>
              <a:t>H and He measurement cross correlations with GOES-13 and -</a:t>
            </a:r>
            <a:r>
              <a:rPr lang="en-US" sz="1800" dirty="0" smtClean="0"/>
              <a:t>15.</a:t>
            </a:r>
          </a:p>
          <a:p>
            <a:pPr lvl="1">
              <a:buFont typeface=".AppleSystemUIFont" charset="-120"/>
              <a:buChar char="-"/>
            </a:pPr>
            <a:r>
              <a:rPr lang="en-US" sz="1800" dirty="0" smtClean="0"/>
              <a:t>Developed NCEI in-house pulse height </a:t>
            </a:r>
            <a:r>
              <a:rPr lang="en-US" sz="1800" dirty="0"/>
              <a:t>analysis (not part of operational use/processing) to evaluate heavy ion Backgrounds for PLPT-SEI-006</a:t>
            </a:r>
            <a:r>
              <a:rPr lang="en-US" sz="1800" dirty="0" smtClean="0"/>
              <a:t>, </a:t>
            </a:r>
            <a:r>
              <a:rPr lang="en-US" sz="1800" dirty="0"/>
              <a:t>and to test heavy ion measurement by FM2 </a:t>
            </a:r>
            <a:r>
              <a:rPr lang="en-US" sz="1800" dirty="0" smtClean="0"/>
              <a:t>(with no </a:t>
            </a:r>
            <a:r>
              <a:rPr lang="en-US" sz="1800" dirty="0"/>
              <a:t>SEP event</a:t>
            </a:r>
            <a:r>
              <a:rPr lang="en-US" sz="1800" dirty="0" smtClean="0"/>
              <a:t>).</a:t>
            </a:r>
          </a:p>
        </p:txBody>
      </p:sp>
      <p:sp>
        <p:nvSpPr>
          <p:cNvPr id="4" name="Slide Number Placeholder 3"/>
          <p:cNvSpPr>
            <a:spLocks noGrp="1"/>
          </p:cNvSpPr>
          <p:nvPr>
            <p:ph type="sldNum" sz="quarter" idx="12"/>
          </p:nvPr>
        </p:nvSpPr>
        <p:spPr/>
        <p:txBody>
          <a:bodyPr/>
          <a:lstStyle/>
          <a:p>
            <a:fld id="{615ADB79-25D6-47C0-AB51-22A13A0BBB50}" type="slidenum">
              <a:rPr lang="en-US" altLang="en-US" smtClean="0"/>
              <a:pPr/>
              <a:t>15</a:t>
            </a:fld>
            <a:endParaRPr lang="en-US" altLang="en-US" dirty="0"/>
          </a:p>
        </p:txBody>
      </p:sp>
    </p:spTree>
    <p:extLst>
      <p:ext uri="{BB962C8B-B14F-4D97-AF65-F5344CB8AC3E}">
        <p14:creationId xmlns:p14="http://schemas.microsoft.com/office/powerpoint/2010/main" val="768980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0B2BD-CE96-F84B-8786-4DB2436EAAD0}"/>
              </a:ext>
            </a:extLst>
          </p:cNvPr>
          <p:cNvSpPr>
            <a:spLocks noGrp="1"/>
          </p:cNvSpPr>
          <p:nvPr>
            <p:ph type="title"/>
          </p:nvPr>
        </p:nvSpPr>
        <p:spPr>
          <a:xfrm>
            <a:off x="1371600" y="250574"/>
            <a:ext cx="6408821" cy="968626"/>
          </a:xfrm>
        </p:spPr>
        <p:txBody>
          <a:bodyPr/>
          <a:lstStyle/>
          <a:p>
            <a:r>
              <a:rPr lang="en-US" sz="3200" dirty="0" smtClean="0"/>
              <a:t>ADRs 1025 and 1064</a:t>
            </a:r>
            <a:endParaRPr lang="en-US" sz="3200" dirty="0"/>
          </a:p>
        </p:txBody>
      </p:sp>
      <p:sp>
        <p:nvSpPr>
          <p:cNvPr id="3" name="Content Placeholder 2">
            <a:extLst>
              <a:ext uri="{FF2B5EF4-FFF2-40B4-BE49-F238E27FC236}">
                <a16:creationId xmlns:a16="http://schemas.microsoft.com/office/drawing/2014/main" id="{0CE21011-B1EC-FC46-8007-A4019CE252ED}"/>
              </a:ext>
            </a:extLst>
          </p:cNvPr>
          <p:cNvSpPr>
            <a:spLocks noGrp="1"/>
          </p:cNvSpPr>
          <p:nvPr>
            <p:ph idx="1"/>
          </p:nvPr>
        </p:nvSpPr>
        <p:spPr>
          <a:xfrm>
            <a:off x="381000" y="1219200"/>
            <a:ext cx="8305800" cy="5119687"/>
          </a:xfrm>
        </p:spPr>
        <p:txBody>
          <a:bodyPr/>
          <a:lstStyle/>
          <a:p>
            <a:pPr marL="0" indent="0">
              <a:spcBef>
                <a:spcPts val="0"/>
              </a:spcBef>
              <a:spcAft>
                <a:spcPts val="900"/>
              </a:spcAft>
              <a:buNone/>
            </a:pPr>
            <a:r>
              <a:rPr lang="en-US" sz="2000" dirty="0" smtClean="0"/>
              <a:t>ADRs 1025 and 1064 submitted to address EHIS He measurement problem (seen on slide 9). Path forward is to process He counts currently reported in SGPS L0 data and include in SGPS and EHIS L1b:</a:t>
            </a:r>
          </a:p>
          <a:p>
            <a:pPr>
              <a:spcBef>
                <a:spcPts val="0"/>
              </a:spcBef>
              <a:spcAft>
                <a:spcPts val="300"/>
              </a:spcAft>
              <a:buFont typeface="Arial" charset="0"/>
              <a:buChar char="•"/>
            </a:pPr>
            <a:r>
              <a:rPr lang="en-US" sz="1800" dirty="0" smtClean="0"/>
              <a:t>Flight/Vendor</a:t>
            </a:r>
            <a:endParaRPr lang="en-US" sz="1800" dirty="0"/>
          </a:p>
          <a:p>
            <a:pPr lvl="1">
              <a:spcBef>
                <a:spcPts val="0"/>
              </a:spcBef>
              <a:spcAft>
                <a:spcPts val="300"/>
              </a:spcAft>
            </a:pPr>
            <a:r>
              <a:rPr lang="en-US" sz="1600" dirty="0"/>
              <a:t>Add demonstrated algorithm to CDRL 80</a:t>
            </a:r>
          </a:p>
          <a:p>
            <a:pPr lvl="1">
              <a:spcBef>
                <a:spcPts val="0"/>
              </a:spcBef>
              <a:spcAft>
                <a:spcPts val="300"/>
              </a:spcAft>
            </a:pPr>
            <a:r>
              <a:rPr lang="en-US" sz="1600" dirty="0"/>
              <a:t>Calibrate SGPS alpha channels (geometric factors, proton contamination)</a:t>
            </a:r>
          </a:p>
          <a:p>
            <a:pPr>
              <a:spcBef>
                <a:spcPts val="0"/>
              </a:spcBef>
              <a:spcAft>
                <a:spcPts val="300"/>
              </a:spcAft>
              <a:buFont typeface="Arial" charset="0"/>
              <a:buChar char="•"/>
            </a:pPr>
            <a:r>
              <a:rPr lang="en-US" sz="1800" dirty="0" smtClean="0"/>
              <a:t>Ground</a:t>
            </a:r>
            <a:endParaRPr lang="en-US" sz="1800" dirty="0"/>
          </a:p>
          <a:p>
            <a:pPr lvl="1">
              <a:spcBef>
                <a:spcPts val="0"/>
              </a:spcBef>
              <a:spcAft>
                <a:spcPts val="300"/>
              </a:spcAft>
            </a:pPr>
            <a:r>
              <a:rPr lang="en-US" sz="1600" dirty="0"/>
              <a:t>Implement Flight algorithm to add helium variables to existing SGPS product</a:t>
            </a:r>
          </a:p>
          <a:p>
            <a:pPr lvl="1">
              <a:spcBef>
                <a:spcPts val="0"/>
              </a:spcBef>
              <a:spcAft>
                <a:spcPts val="300"/>
              </a:spcAft>
            </a:pPr>
            <a:r>
              <a:rPr lang="en-US" sz="1600" dirty="0"/>
              <a:t>Additional data volume in GRB</a:t>
            </a:r>
          </a:p>
          <a:p>
            <a:pPr>
              <a:spcBef>
                <a:spcPts val="0"/>
              </a:spcBef>
              <a:spcAft>
                <a:spcPts val="300"/>
              </a:spcAft>
              <a:buFont typeface="Arial" charset="0"/>
              <a:buChar char="•"/>
            </a:pPr>
            <a:r>
              <a:rPr lang="en-US" sz="1800" dirty="0" smtClean="0"/>
              <a:t>NCEI</a:t>
            </a:r>
            <a:endParaRPr lang="en-US" sz="1800" dirty="0"/>
          </a:p>
          <a:p>
            <a:pPr lvl="1">
              <a:spcBef>
                <a:spcPts val="0"/>
              </a:spcBef>
              <a:spcAft>
                <a:spcPts val="300"/>
              </a:spcAft>
            </a:pPr>
            <a:r>
              <a:rPr lang="en-US" sz="1600" dirty="0"/>
              <a:t>Develop algorithm &amp; software to calculate Level 2 5-minute averages of SGPS helium fluxes (adaptation/extension of existing averaging software)</a:t>
            </a:r>
          </a:p>
          <a:p>
            <a:pPr lvl="1">
              <a:spcBef>
                <a:spcPts val="0"/>
              </a:spcBef>
              <a:spcAft>
                <a:spcPts val="300"/>
              </a:spcAft>
            </a:pPr>
            <a:r>
              <a:rPr lang="en-US" sz="1600" dirty="0"/>
              <a:t>Modify existing Level 2 LET algorithm &amp; code to ingest SGPS helium fluxes and create LET spectrum from SGPS data</a:t>
            </a:r>
          </a:p>
          <a:p>
            <a:pPr lvl="1">
              <a:spcBef>
                <a:spcPts val="0"/>
              </a:spcBef>
              <a:spcAft>
                <a:spcPts val="300"/>
              </a:spcAft>
            </a:pPr>
            <a:r>
              <a:rPr lang="en-US" sz="1600" dirty="0"/>
              <a:t>Deliver as part of Phase 3 to NWS/SWPC (work planned 2020-06-30 through 2020-12-31)</a:t>
            </a:r>
          </a:p>
          <a:p>
            <a:pPr>
              <a:spcBef>
                <a:spcPts val="0"/>
              </a:spcBef>
              <a:spcAft>
                <a:spcPts val="300"/>
              </a:spcAft>
              <a:buFont typeface="Arial" charset="0"/>
              <a:buChar char="•"/>
            </a:pPr>
            <a:r>
              <a:rPr lang="en-US" sz="1800" dirty="0" smtClean="0"/>
              <a:t>NWS/SWPC</a:t>
            </a:r>
            <a:endParaRPr lang="en-US" sz="1800" dirty="0"/>
          </a:p>
          <a:p>
            <a:pPr lvl="1">
              <a:spcBef>
                <a:spcPts val="0"/>
              </a:spcBef>
              <a:spcAft>
                <a:spcPts val="300"/>
              </a:spcAft>
            </a:pPr>
            <a:r>
              <a:rPr lang="en-US" sz="1600" dirty="0"/>
              <a:t>Transition NCEI-developed code to operations</a:t>
            </a:r>
          </a:p>
        </p:txBody>
      </p:sp>
      <p:sp>
        <p:nvSpPr>
          <p:cNvPr id="4" name="Slide Number Placeholder 3">
            <a:extLst>
              <a:ext uri="{FF2B5EF4-FFF2-40B4-BE49-F238E27FC236}">
                <a16:creationId xmlns:a16="http://schemas.microsoft.com/office/drawing/2014/main" id="{FA1F098C-C139-F740-B69F-15192495DC42}"/>
              </a:ext>
            </a:extLst>
          </p:cNvPr>
          <p:cNvSpPr>
            <a:spLocks noGrp="1"/>
          </p:cNvSpPr>
          <p:nvPr>
            <p:ph type="sldNum" sz="quarter" idx="12"/>
          </p:nvPr>
        </p:nvSpPr>
        <p:spPr/>
        <p:txBody>
          <a:bodyPr/>
          <a:lstStyle/>
          <a:p>
            <a:fld id="{615ADB79-25D6-47C0-AB51-22A13A0BBB50}" type="slidenum">
              <a:rPr lang="en-US" altLang="en-US" smtClean="0"/>
              <a:pPr/>
              <a:t>16</a:t>
            </a:fld>
            <a:endParaRPr lang="en-US" altLang="en-US" dirty="0"/>
          </a:p>
        </p:txBody>
      </p:sp>
    </p:spTree>
    <p:extLst>
      <p:ext uri="{BB962C8B-B14F-4D97-AF65-F5344CB8AC3E}">
        <p14:creationId xmlns:p14="http://schemas.microsoft.com/office/powerpoint/2010/main" val="10780825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PLPTs for Provisional</a:t>
            </a:r>
          </a:p>
        </p:txBody>
      </p:sp>
      <p:sp>
        <p:nvSpPr>
          <p:cNvPr id="3" name="Content Placeholder 2"/>
          <p:cNvSpPr>
            <a:spLocks noGrp="1"/>
          </p:cNvSpPr>
          <p:nvPr>
            <p:ph idx="1"/>
          </p:nvPr>
        </p:nvSpPr>
        <p:spPr>
          <a:xfrm>
            <a:off x="457200" y="1617662"/>
            <a:ext cx="8229600" cy="2573338"/>
          </a:xfrm>
        </p:spPr>
        <p:txBody>
          <a:bodyPr/>
          <a:lstStyle/>
          <a:p>
            <a:pPr>
              <a:buFont typeface="Arial" charset="0"/>
              <a:buChar char="•"/>
            </a:pPr>
            <a:r>
              <a:rPr lang="en-US" dirty="0"/>
              <a:t>PLPT-SEI-004 SEP Channel Cross-Comparison</a:t>
            </a:r>
          </a:p>
          <a:p>
            <a:pPr>
              <a:buFont typeface="Arial" charset="0"/>
              <a:buChar char="•"/>
            </a:pPr>
            <a:r>
              <a:rPr lang="en-US" dirty="0"/>
              <a:t>PLPT-SEI-006 Backgrounds Trending</a:t>
            </a:r>
          </a:p>
        </p:txBody>
      </p:sp>
      <p:sp>
        <p:nvSpPr>
          <p:cNvPr id="4" name="Slide Number Placeholder 3"/>
          <p:cNvSpPr>
            <a:spLocks noGrp="1"/>
          </p:cNvSpPr>
          <p:nvPr>
            <p:ph type="sldNum" sz="quarter" idx="12"/>
          </p:nvPr>
        </p:nvSpPr>
        <p:spPr/>
        <p:txBody>
          <a:bodyPr/>
          <a:lstStyle/>
          <a:p>
            <a:fld id="{615ADB79-25D6-47C0-AB51-22A13A0BBB50}" type="slidenum">
              <a:rPr lang="en-US" altLang="en-US" smtClean="0"/>
              <a:pPr/>
              <a:t>17</a:t>
            </a:fld>
            <a:endParaRPr lang="en-US" altLang="en-US"/>
          </a:p>
        </p:txBody>
      </p:sp>
    </p:spTree>
    <p:extLst>
      <p:ext uri="{BB962C8B-B14F-4D97-AF65-F5344CB8AC3E}">
        <p14:creationId xmlns:p14="http://schemas.microsoft.com/office/powerpoint/2010/main" val="7557602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374"/>
            <a:ext cx="6408821" cy="968626"/>
          </a:xfrm>
        </p:spPr>
        <p:txBody>
          <a:bodyPr/>
          <a:lstStyle/>
          <a:p>
            <a:r>
              <a:rPr lang="en-US" sz="3200"/>
              <a:t>PLPT-SEI-004 SEP Channel </a:t>
            </a:r>
            <a:r>
              <a:rPr lang="en-US" sz="3200" smtClean="0"/>
              <a:t>Cross Comparison </a:t>
            </a:r>
            <a:r>
              <a:rPr lang="mr-IN" sz="3200" smtClean="0"/>
              <a:t>–</a:t>
            </a:r>
            <a:r>
              <a:rPr lang="en-US" sz="3200" smtClean="0"/>
              <a:t> Hydrogen Ions</a:t>
            </a:r>
            <a:endParaRPr lang="en-US" sz="320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09103" y="1295400"/>
            <a:ext cx="6325794" cy="4525962"/>
          </a:xfrm>
        </p:spPr>
      </p:pic>
      <p:sp>
        <p:nvSpPr>
          <p:cNvPr id="4" name="Slide Number Placeholder 3"/>
          <p:cNvSpPr>
            <a:spLocks noGrp="1"/>
          </p:cNvSpPr>
          <p:nvPr>
            <p:ph type="sldNum" sz="quarter" idx="12"/>
          </p:nvPr>
        </p:nvSpPr>
        <p:spPr/>
        <p:txBody>
          <a:bodyPr/>
          <a:lstStyle/>
          <a:p>
            <a:fld id="{615ADB79-25D6-47C0-AB51-22A13A0BBB50}" type="slidenum">
              <a:rPr lang="en-US" altLang="en-US" smtClean="0"/>
              <a:pPr/>
              <a:t>18</a:t>
            </a:fld>
            <a:endParaRPr lang="en-US" altLang="en-US"/>
          </a:p>
        </p:txBody>
      </p:sp>
      <p:sp>
        <p:nvSpPr>
          <p:cNvPr id="6" name="TextBox 5"/>
          <p:cNvSpPr txBox="1"/>
          <p:nvPr/>
        </p:nvSpPr>
        <p:spPr>
          <a:xfrm>
            <a:off x="533400" y="5909846"/>
            <a:ext cx="8077200" cy="338554"/>
          </a:xfrm>
          <a:prstGeom prst="rect">
            <a:avLst/>
          </a:prstGeom>
          <a:noFill/>
        </p:spPr>
        <p:txBody>
          <a:bodyPr wrap="square" rtlCol="0">
            <a:spAutoFit/>
          </a:bodyPr>
          <a:lstStyle/>
          <a:p>
            <a:r>
              <a:rPr lang="en-US" sz="1600" smtClean="0">
                <a:solidFill>
                  <a:schemeClr val="bg1"/>
                </a:solidFill>
              </a:rPr>
              <a:t>G13, G15, SGPS, and EHIS hydrogen ion event fluences from Sept. 2017 SEP ground level event. </a:t>
            </a:r>
            <a:endParaRPr lang="en-US" sz="1600">
              <a:solidFill>
                <a:schemeClr val="bg1"/>
              </a:solidFill>
            </a:endParaRPr>
          </a:p>
        </p:txBody>
      </p:sp>
    </p:spTree>
    <p:extLst>
      <p:ext uri="{BB962C8B-B14F-4D97-AF65-F5344CB8AC3E}">
        <p14:creationId xmlns:p14="http://schemas.microsoft.com/office/powerpoint/2010/main" val="3283079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374"/>
            <a:ext cx="6408821" cy="968626"/>
          </a:xfrm>
        </p:spPr>
        <p:txBody>
          <a:bodyPr/>
          <a:lstStyle/>
          <a:p>
            <a:r>
              <a:rPr lang="en-US" sz="3200"/>
              <a:t>PLPT-SEI-004 SEP Channel Cross Comparison </a:t>
            </a:r>
            <a:r>
              <a:rPr lang="mr-IN" sz="3200"/>
              <a:t>–</a:t>
            </a:r>
            <a:r>
              <a:rPr lang="en-US" sz="3200"/>
              <a:t> Hydrogen Ions</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77528" y="1219200"/>
            <a:ext cx="6788943" cy="4525962"/>
          </a:xfrm>
        </p:spPr>
      </p:pic>
      <p:sp>
        <p:nvSpPr>
          <p:cNvPr id="4" name="Slide Number Placeholder 3"/>
          <p:cNvSpPr>
            <a:spLocks noGrp="1"/>
          </p:cNvSpPr>
          <p:nvPr>
            <p:ph type="sldNum" sz="quarter" idx="12"/>
          </p:nvPr>
        </p:nvSpPr>
        <p:spPr/>
        <p:txBody>
          <a:bodyPr/>
          <a:lstStyle/>
          <a:p>
            <a:fld id="{615ADB79-25D6-47C0-AB51-22A13A0BBB50}" type="slidenum">
              <a:rPr lang="en-US" altLang="en-US" smtClean="0"/>
              <a:pPr/>
              <a:t>19</a:t>
            </a:fld>
            <a:endParaRPr lang="en-US" altLang="en-US"/>
          </a:p>
        </p:txBody>
      </p:sp>
      <mc:AlternateContent xmlns:mc="http://schemas.openxmlformats.org/markup-compatibility/2006" xmlns:a14="http://schemas.microsoft.com/office/drawing/2010/main">
        <mc:Choice Requires="a14">
          <p:sp>
            <p:nvSpPr>
              <p:cNvPr id="6" name="TextBox 5"/>
              <p:cNvSpPr txBox="1"/>
              <p:nvPr/>
            </p:nvSpPr>
            <p:spPr>
              <a:xfrm>
                <a:off x="609600" y="5791200"/>
                <a:ext cx="8229600" cy="830997"/>
              </a:xfrm>
              <a:prstGeom prst="rect">
                <a:avLst/>
              </a:prstGeom>
              <a:noFill/>
            </p:spPr>
            <p:txBody>
              <a:bodyPr wrap="square" rtlCol="0">
                <a:spAutoFit/>
              </a:bodyPr>
              <a:lstStyle/>
              <a:p>
                <a:r>
                  <a:rPr lang="en-US" sz="1600" dirty="0" smtClean="0">
                    <a:solidFill>
                      <a:schemeClr val="bg1"/>
                    </a:solidFill>
                  </a:rPr>
                  <a:t>Example of G13, G15, SGPS, and EHIS hydrogen ion energy spectra, at 7:30 UT, during 11 Sept. 2017 SEP ground level event. EHIS H1 and H2 channels are here lower than G13, G15, and SGPS measurements by a factor of </a:t>
                </a:r>
                <a14:m>
                  <m:oMath xmlns:m="http://schemas.openxmlformats.org/officeDocument/2006/math">
                    <m:r>
                      <a:rPr lang="en-US" sz="1600" i="1" smtClean="0">
                        <a:solidFill>
                          <a:schemeClr val="bg1"/>
                        </a:solidFill>
                        <a:latin typeface="Cambria Math" charset="0"/>
                        <a:ea typeface="Cambria Math" charset="0"/>
                        <a:cs typeface="Cambria Math" charset="0"/>
                      </a:rPr>
                      <m:t>≈</m:t>
                    </m:r>
                    <m:r>
                      <a:rPr lang="en-US" sz="1600" b="0" i="1" smtClean="0">
                        <a:solidFill>
                          <a:schemeClr val="bg1"/>
                        </a:solidFill>
                        <a:latin typeface="Cambria Math" charset="0"/>
                        <a:ea typeface="Cambria Math" charset="0"/>
                        <a:cs typeface="Cambria Math" charset="0"/>
                      </a:rPr>
                      <m:t>5</m:t>
                    </m:r>
                  </m:oMath>
                </a14:m>
                <a:r>
                  <a:rPr lang="en-US" sz="1600" dirty="0" smtClean="0">
                    <a:solidFill>
                      <a:schemeClr val="bg1"/>
                    </a:solidFill>
                  </a:rPr>
                  <a:t>. Operational Hydrogen fluxes are obtained from SGPS.</a:t>
                </a:r>
                <a:endParaRPr lang="en-US" sz="1600" dirty="0">
                  <a:solidFill>
                    <a:schemeClr val="bg1"/>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609600" y="5791200"/>
                <a:ext cx="8229600" cy="830997"/>
              </a:xfrm>
              <a:prstGeom prst="rect">
                <a:avLst/>
              </a:prstGeom>
              <a:blipFill rotWithShape="0">
                <a:blip r:embed="rId3"/>
                <a:stretch>
                  <a:fillRect l="-370" t="-2206" b="-8824"/>
                </a:stretch>
              </a:blipFill>
            </p:spPr>
            <p:txBody>
              <a:bodyPr/>
              <a:lstStyle/>
              <a:p>
                <a:r>
                  <a:rPr lang="en-US">
                    <a:noFill/>
                  </a:rPr>
                  <a:t> </a:t>
                </a:r>
              </a:p>
            </p:txBody>
          </p:sp>
        </mc:Fallback>
      </mc:AlternateContent>
      <p:sp>
        <p:nvSpPr>
          <p:cNvPr id="7" name="TextBox 6"/>
          <p:cNvSpPr txBox="1"/>
          <p:nvPr/>
        </p:nvSpPr>
        <p:spPr>
          <a:xfrm>
            <a:off x="4038600" y="5334000"/>
            <a:ext cx="1179425" cy="307777"/>
          </a:xfrm>
          <a:prstGeom prst="rect">
            <a:avLst/>
          </a:prstGeom>
          <a:noFill/>
        </p:spPr>
        <p:txBody>
          <a:bodyPr wrap="none" rtlCol="0">
            <a:spAutoFit/>
          </a:bodyPr>
          <a:lstStyle/>
          <a:p>
            <a:r>
              <a:rPr lang="en-US" sz="1400" smtClean="0"/>
              <a:t>Energy (MeV)</a:t>
            </a:r>
            <a:endParaRPr lang="en-US" sz="1400"/>
          </a:p>
        </p:txBody>
      </p:sp>
    </p:spTree>
    <p:extLst>
      <p:ext uri="{BB962C8B-B14F-4D97-AF65-F5344CB8AC3E}">
        <p14:creationId xmlns:p14="http://schemas.microsoft.com/office/powerpoint/2010/main" val="440094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a:xfrm>
            <a:off x="457200" y="1541462"/>
            <a:ext cx="8229600" cy="4478338"/>
          </a:xfrm>
        </p:spPr>
        <p:txBody>
          <a:bodyPr>
            <a:noAutofit/>
          </a:bodyPr>
          <a:lstStyle/>
          <a:p>
            <a:pPr>
              <a:buFont typeface="Arial" panose="020B0604020202020204" pitchFamily="34" charset="0"/>
              <a:buChar char="•"/>
            </a:pPr>
            <a:r>
              <a:rPr lang="en-US" sz="2800" dirty="0" smtClean="0"/>
              <a:t>EHIS Overview / Introductory Material</a:t>
            </a:r>
          </a:p>
          <a:p>
            <a:pPr>
              <a:buFont typeface="Arial" panose="020B0604020202020204" pitchFamily="34" charset="0"/>
              <a:buChar char="•"/>
            </a:pPr>
            <a:r>
              <a:rPr lang="en-US" sz="2800" dirty="0" smtClean="0"/>
              <a:t>Review of </a:t>
            </a:r>
            <a:r>
              <a:rPr lang="en-US" sz="2800" dirty="0"/>
              <a:t>Provisional Maturity Assessment </a:t>
            </a:r>
            <a:endParaRPr lang="en-US" sz="2800" dirty="0" smtClean="0"/>
          </a:p>
          <a:p>
            <a:pPr lvl="0">
              <a:buFont typeface="Arial" charset="0"/>
              <a:buChar char="•"/>
            </a:pPr>
            <a:r>
              <a:rPr lang="en-US" sz="2800" dirty="0"/>
              <a:t>Product Quality Evaluation</a:t>
            </a:r>
          </a:p>
          <a:p>
            <a:pPr lvl="1">
              <a:buFont typeface=".AppleSystemUIFont" charset="-120"/>
              <a:buChar char="-"/>
            </a:pPr>
            <a:r>
              <a:rPr lang="en-US" sz="2400" dirty="0"/>
              <a:t>Summary of </a:t>
            </a:r>
            <a:r>
              <a:rPr lang="en-US" sz="2400" dirty="0" smtClean="0"/>
              <a:t>EHIS </a:t>
            </a:r>
            <a:r>
              <a:rPr lang="en-US" sz="2400" dirty="0"/>
              <a:t>Anomalies and Resolution Status</a:t>
            </a:r>
          </a:p>
          <a:p>
            <a:pPr lvl="1">
              <a:buFont typeface=".AppleSystemUIFont" charset="-120"/>
              <a:buChar char="-"/>
            </a:pPr>
            <a:r>
              <a:rPr lang="en-US" sz="2400" dirty="0"/>
              <a:t>PLPTs Supporting Assessment for Full Status </a:t>
            </a:r>
            <a:endParaRPr lang="en-US" sz="2400" dirty="0" smtClean="0"/>
          </a:p>
          <a:p>
            <a:pPr marL="457200" lvl="0" indent="-431800" defTabSz="914400" fontAlgn="auto">
              <a:spcBef>
                <a:spcPts val="640"/>
              </a:spcBef>
              <a:spcAft>
                <a:spcPts val="0"/>
              </a:spcAft>
              <a:buClr>
                <a:srgbClr val="FFFFFF"/>
              </a:buClr>
              <a:buSzPts val="3200"/>
              <a:buFont typeface="Arial" charset="0"/>
              <a:buChar char="•"/>
            </a:pPr>
            <a:r>
              <a:rPr lang="en-US" sz="2800" kern="0" dirty="0">
                <a:solidFill>
                  <a:srgbClr val="FFFFFF"/>
                </a:solidFill>
                <a:ea typeface="Calibri"/>
                <a:cs typeface="Calibri"/>
                <a:sym typeface="Calibri"/>
              </a:rPr>
              <a:t>Full Maturity </a:t>
            </a:r>
            <a:r>
              <a:rPr lang="en-US" sz="2800" kern="0" dirty="0" smtClean="0">
                <a:solidFill>
                  <a:srgbClr val="FFFFFF"/>
                </a:solidFill>
                <a:ea typeface="Calibri"/>
                <a:cs typeface="Calibri"/>
                <a:sym typeface="Calibri"/>
              </a:rPr>
              <a:t>Assessment</a:t>
            </a:r>
          </a:p>
          <a:p>
            <a:pPr marL="457200" lvl="0" indent="-431800" defTabSz="914400" fontAlgn="auto">
              <a:spcBef>
                <a:spcPts val="640"/>
              </a:spcBef>
              <a:spcAft>
                <a:spcPts val="0"/>
              </a:spcAft>
              <a:buClr>
                <a:srgbClr val="FFFFFF"/>
              </a:buClr>
              <a:buSzPts val="3200"/>
              <a:buFont typeface="Arial" charset="0"/>
              <a:buChar char="•"/>
            </a:pPr>
            <a:r>
              <a:rPr lang="en-US" sz="2800" kern="0" dirty="0" smtClean="0">
                <a:solidFill>
                  <a:srgbClr val="FFFFFF"/>
                </a:solidFill>
                <a:ea typeface="Calibri"/>
                <a:cs typeface="Calibri"/>
                <a:sym typeface="Calibri"/>
              </a:rPr>
              <a:t>Summary </a:t>
            </a:r>
            <a:r>
              <a:rPr lang="en-US" sz="2800" kern="0" dirty="0">
                <a:solidFill>
                  <a:srgbClr val="FFFFFF"/>
                </a:solidFill>
                <a:ea typeface="Calibri"/>
                <a:cs typeface="Calibri"/>
                <a:sym typeface="Calibri"/>
              </a:rPr>
              <a:t>and Recommendations</a:t>
            </a:r>
          </a:p>
        </p:txBody>
      </p:sp>
      <p:sp>
        <p:nvSpPr>
          <p:cNvPr id="5" name="Slide Number Placeholder 4"/>
          <p:cNvSpPr>
            <a:spLocks noGrp="1"/>
          </p:cNvSpPr>
          <p:nvPr>
            <p:ph type="sldNum" sz="quarter" idx="12"/>
          </p:nvPr>
        </p:nvSpPr>
        <p:spPr/>
        <p:txBody>
          <a:bodyPr/>
          <a:lstStyle/>
          <a:p>
            <a:fld id="{615ADB79-25D6-47C0-AB51-22A13A0BBB50}" type="slidenum">
              <a:rPr lang="en-US" altLang="en-US" smtClean="0"/>
              <a:pPr/>
              <a:t>2</a:t>
            </a:fld>
            <a:endParaRPr lang="en-US"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54350" y="1219200"/>
            <a:ext cx="4474261" cy="3279775"/>
          </a:xfrm>
          <a:prstGeom prst="rect">
            <a:avLst/>
          </a:prstGeom>
        </p:spPr>
      </p:pic>
      <p:sp>
        <p:nvSpPr>
          <p:cNvPr id="2" name="Title 1"/>
          <p:cNvSpPr>
            <a:spLocks noGrp="1"/>
          </p:cNvSpPr>
          <p:nvPr>
            <p:ph type="title"/>
          </p:nvPr>
        </p:nvSpPr>
        <p:spPr>
          <a:xfrm>
            <a:off x="1371600" y="174374"/>
            <a:ext cx="6408821" cy="968626"/>
          </a:xfrm>
        </p:spPr>
        <p:txBody>
          <a:bodyPr/>
          <a:lstStyle/>
          <a:p>
            <a:r>
              <a:rPr lang="en-US" sz="3200"/>
              <a:t>PLPT-SEI-004 SEP Channel Cross Comparison </a:t>
            </a:r>
            <a:r>
              <a:rPr lang="mr-IN" sz="3200"/>
              <a:t>–</a:t>
            </a:r>
            <a:r>
              <a:rPr lang="en-US" sz="3200"/>
              <a:t> Hydrogen Ions</a:t>
            </a:r>
          </a:p>
        </p:txBody>
      </p:sp>
      <p:sp>
        <p:nvSpPr>
          <p:cNvPr id="4" name="Slide Number Placeholder 3"/>
          <p:cNvSpPr>
            <a:spLocks noGrp="1"/>
          </p:cNvSpPr>
          <p:nvPr>
            <p:ph type="sldNum" sz="quarter" idx="12"/>
          </p:nvPr>
        </p:nvSpPr>
        <p:spPr/>
        <p:txBody>
          <a:bodyPr/>
          <a:lstStyle/>
          <a:p>
            <a:fld id="{615ADB79-25D6-47C0-AB51-22A13A0BBB50}" type="slidenum">
              <a:rPr lang="en-US" altLang="en-US" smtClean="0"/>
              <a:pPr/>
              <a:t>20</a:t>
            </a:fld>
            <a:endParaRPr lang="en-US" altLang="en-US"/>
          </a:p>
        </p:txBody>
      </p:sp>
      <p:graphicFrame>
        <p:nvGraphicFramePr>
          <p:cNvPr id="9" name="Table 8"/>
          <p:cNvGraphicFramePr>
            <a:graphicFrameLocks noGrp="1"/>
          </p:cNvGraphicFramePr>
          <p:nvPr>
            <p:extLst>
              <p:ext uri="{D42A27DB-BD31-4B8C-83A1-F6EECF244321}">
                <p14:modId xmlns:p14="http://schemas.microsoft.com/office/powerpoint/2010/main" val="31656508"/>
              </p:ext>
            </p:extLst>
          </p:nvPr>
        </p:nvGraphicFramePr>
        <p:xfrm>
          <a:off x="140364" y="4709160"/>
          <a:ext cx="4297680" cy="1920240"/>
        </p:xfrm>
        <a:graphic>
          <a:graphicData uri="http://schemas.openxmlformats.org/drawingml/2006/table">
            <a:tbl>
              <a:tblPr firstRow="1" bandRow="1">
                <a:tableStyleId>{5C22544A-7EE6-4342-B048-85BDC9FD1C3A}</a:tableStyleId>
              </a:tblPr>
              <a:tblGrid>
                <a:gridCol w="1151164">
                  <a:extLst>
                    <a:ext uri="{9D8B030D-6E8A-4147-A177-3AD203B41FA5}">
                      <a16:colId xmlns:a16="http://schemas.microsoft.com/office/drawing/2014/main" val="20000"/>
                    </a:ext>
                  </a:extLst>
                </a:gridCol>
                <a:gridCol w="767443">
                  <a:extLst>
                    <a:ext uri="{9D8B030D-6E8A-4147-A177-3AD203B41FA5}">
                      <a16:colId xmlns:a16="http://schemas.microsoft.com/office/drawing/2014/main" val="20001"/>
                    </a:ext>
                  </a:extLst>
                </a:gridCol>
                <a:gridCol w="844187">
                  <a:extLst>
                    <a:ext uri="{9D8B030D-6E8A-4147-A177-3AD203B41FA5}">
                      <a16:colId xmlns:a16="http://schemas.microsoft.com/office/drawing/2014/main" val="20002"/>
                    </a:ext>
                  </a:extLst>
                </a:gridCol>
                <a:gridCol w="675350">
                  <a:extLst>
                    <a:ext uri="{9D8B030D-6E8A-4147-A177-3AD203B41FA5}">
                      <a16:colId xmlns:a16="http://schemas.microsoft.com/office/drawing/2014/main" val="20003"/>
                    </a:ext>
                  </a:extLst>
                </a:gridCol>
                <a:gridCol w="859536">
                  <a:extLst>
                    <a:ext uri="{9D8B030D-6E8A-4147-A177-3AD203B41FA5}">
                      <a16:colId xmlns:a16="http://schemas.microsoft.com/office/drawing/2014/main" val="20004"/>
                    </a:ext>
                  </a:extLst>
                </a:gridCol>
              </a:tblGrid>
              <a:tr h="261257">
                <a:tc>
                  <a:txBody>
                    <a:bodyPr/>
                    <a:lstStyle/>
                    <a:p>
                      <a:r>
                        <a:rPr lang="en-US" sz="1200" smtClean="0"/>
                        <a:t>Chan. (MeV/n)</a:t>
                      </a:r>
                      <a:endParaRPr lang="en-US" sz="1200"/>
                    </a:p>
                  </a:txBody>
                  <a:tcPr/>
                </a:tc>
                <a:tc gridSpan="2">
                  <a:txBody>
                    <a:bodyPr/>
                    <a:lstStyle/>
                    <a:p>
                      <a:pPr algn="ctr"/>
                      <a:r>
                        <a:rPr lang="en-US" sz="1200" smtClean="0"/>
                        <a:t>G13</a:t>
                      </a:r>
                      <a:endParaRPr lang="en-US" sz="1200"/>
                    </a:p>
                  </a:txBody>
                  <a:tcPr/>
                </a:tc>
                <a:tc hMerge="1">
                  <a:txBody>
                    <a:bodyPr/>
                    <a:lstStyle/>
                    <a:p>
                      <a:endParaRPr lang="en-US" sz="1200" dirty="0"/>
                    </a:p>
                  </a:txBody>
                  <a:tcPr/>
                </a:tc>
                <a:tc gridSpan="2">
                  <a:txBody>
                    <a:bodyPr/>
                    <a:lstStyle/>
                    <a:p>
                      <a:pPr algn="ctr"/>
                      <a:r>
                        <a:rPr lang="en-US" sz="1200" smtClean="0"/>
                        <a:t>G15</a:t>
                      </a:r>
                      <a:endParaRPr lang="en-US" sz="1200"/>
                    </a:p>
                  </a:txBody>
                  <a:tcPr/>
                </a:tc>
                <a:tc hMerge="1">
                  <a:txBody>
                    <a:bodyPr/>
                    <a:lstStyle/>
                    <a:p>
                      <a:endParaRPr lang="en-US" sz="1200" dirty="0"/>
                    </a:p>
                  </a:txBody>
                  <a:tcPr/>
                </a:tc>
                <a:extLst>
                  <a:ext uri="{0D108BD9-81ED-4DB2-BD59-A6C34878D82A}">
                    <a16:rowId xmlns:a16="http://schemas.microsoft.com/office/drawing/2014/main" val="10000"/>
                  </a:ext>
                </a:extLst>
              </a:tr>
              <a:tr h="261257">
                <a:tc>
                  <a:txBody>
                    <a:bodyPr/>
                    <a:lstStyle/>
                    <a:p>
                      <a:pPr algn="l"/>
                      <a:r>
                        <a:rPr lang="en-US" sz="1200" smtClean="0"/>
                        <a:t>Fit to:</a:t>
                      </a:r>
                      <a:endParaRPr lang="en-US" sz="1200"/>
                    </a:p>
                  </a:txBody>
                  <a:tcPr/>
                </a:tc>
                <a:tc>
                  <a:txBody>
                    <a:bodyPr/>
                    <a:lstStyle/>
                    <a:p>
                      <a:pPr algn="ctr"/>
                      <a:r>
                        <a:rPr lang="en-US" sz="1200" smtClean="0"/>
                        <a:t>flux</a:t>
                      </a:r>
                      <a:endParaRPr lang="en-US" sz="1200"/>
                    </a:p>
                  </a:txBody>
                  <a:tcPr/>
                </a:tc>
                <a:tc>
                  <a:txBody>
                    <a:bodyPr/>
                    <a:lstStyle/>
                    <a:p>
                      <a:pPr algn="ctr"/>
                      <a:r>
                        <a:rPr lang="en-US" sz="1200" smtClean="0"/>
                        <a:t>Log</a:t>
                      </a:r>
                      <a:r>
                        <a:rPr lang="en-US" sz="1200" baseline="0" smtClean="0"/>
                        <a:t> </a:t>
                      </a:r>
                      <a:r>
                        <a:rPr lang="en-US" sz="1200" smtClean="0"/>
                        <a:t>flux</a:t>
                      </a:r>
                      <a:endParaRPr lang="en-US" sz="1200"/>
                    </a:p>
                  </a:txBody>
                  <a:tcPr/>
                </a:tc>
                <a:tc>
                  <a:txBody>
                    <a:bodyPr/>
                    <a:lstStyle/>
                    <a:p>
                      <a:pPr algn="ctr"/>
                      <a:r>
                        <a:rPr lang="en-US" sz="1200" smtClean="0"/>
                        <a:t>flux</a:t>
                      </a:r>
                      <a:endParaRPr lang="en-US" sz="1200"/>
                    </a:p>
                  </a:txBody>
                  <a:tcPr/>
                </a:tc>
                <a:tc>
                  <a:txBody>
                    <a:bodyPr/>
                    <a:lstStyle/>
                    <a:p>
                      <a:pPr algn="ctr"/>
                      <a:r>
                        <a:rPr lang="en-US" sz="1200" smtClean="0"/>
                        <a:t>Log flux</a:t>
                      </a:r>
                      <a:endParaRPr lang="en-US" sz="1200"/>
                    </a:p>
                  </a:txBody>
                  <a:tcPr/>
                </a:tc>
                <a:extLst>
                  <a:ext uri="{0D108BD9-81ED-4DB2-BD59-A6C34878D82A}">
                    <a16:rowId xmlns:a16="http://schemas.microsoft.com/office/drawing/2014/main" val="10001"/>
                  </a:ext>
                </a:extLst>
              </a:tr>
              <a:tr h="261257">
                <a:tc>
                  <a:txBody>
                    <a:bodyPr/>
                    <a:lstStyle/>
                    <a:p>
                      <a:r>
                        <a:rPr lang="en-US" sz="1200" smtClean="0"/>
                        <a:t>H1P (</a:t>
                      </a:r>
                      <a:r>
                        <a:rPr lang="hr-HR" sz="1200" smtClean="0"/>
                        <a:t>16.8</a:t>
                      </a:r>
                      <a:r>
                        <a:rPr lang="en-US" sz="1200" smtClean="0"/>
                        <a:t>)</a:t>
                      </a:r>
                      <a:endParaRPr lang="en-US" sz="1200"/>
                    </a:p>
                  </a:txBody>
                  <a:tcPr/>
                </a:tc>
                <a:tc>
                  <a:txBody>
                    <a:bodyPr/>
                    <a:lstStyle/>
                    <a:p>
                      <a:r>
                        <a:rPr lang="en-US" sz="1200" smtClean="0"/>
                        <a:t>3.8</a:t>
                      </a:r>
                      <a:endParaRPr lang="en-US" sz="1200"/>
                    </a:p>
                  </a:txBody>
                  <a:tcPr/>
                </a:tc>
                <a:tc>
                  <a:txBody>
                    <a:bodyPr/>
                    <a:lstStyle/>
                    <a:p>
                      <a:r>
                        <a:rPr lang="en-US" sz="1200" smtClean="0"/>
                        <a:t>3.2</a:t>
                      </a:r>
                      <a:endParaRPr lang="en-US" sz="1200"/>
                    </a:p>
                  </a:txBody>
                  <a:tcPr/>
                </a:tc>
                <a:tc>
                  <a:txBody>
                    <a:bodyPr/>
                    <a:lstStyle/>
                    <a:p>
                      <a:r>
                        <a:rPr lang="en-US" sz="1200" smtClean="0"/>
                        <a:t>5.2</a:t>
                      </a:r>
                      <a:endParaRPr lang="en-US" sz="1200"/>
                    </a:p>
                  </a:txBody>
                  <a:tcPr/>
                </a:tc>
                <a:tc>
                  <a:txBody>
                    <a:bodyPr/>
                    <a:lstStyle/>
                    <a:p>
                      <a:r>
                        <a:rPr lang="en-US" sz="1200" smtClean="0"/>
                        <a:t>4.6</a:t>
                      </a:r>
                      <a:endParaRPr lang="en-US" sz="1200"/>
                    </a:p>
                  </a:txBody>
                  <a:tcPr/>
                </a:tc>
                <a:extLst>
                  <a:ext uri="{0D108BD9-81ED-4DB2-BD59-A6C34878D82A}">
                    <a16:rowId xmlns:a16="http://schemas.microsoft.com/office/drawing/2014/main" val="10002"/>
                  </a:ext>
                </a:extLst>
              </a:tr>
              <a:tr h="261257">
                <a:tc>
                  <a:txBody>
                    <a:bodyPr/>
                    <a:lstStyle/>
                    <a:p>
                      <a:r>
                        <a:rPr lang="en-US" sz="1200" smtClean="0"/>
                        <a:t>H2P (</a:t>
                      </a:r>
                      <a:r>
                        <a:rPr lang="hr-HR" sz="1200" smtClean="0"/>
                        <a:t>36.0</a:t>
                      </a:r>
                      <a:r>
                        <a:rPr lang="en-US" sz="1200" smtClean="0"/>
                        <a:t>)</a:t>
                      </a:r>
                      <a:endParaRPr lang="en-US" sz="1200"/>
                    </a:p>
                  </a:txBody>
                  <a:tcPr/>
                </a:tc>
                <a:tc>
                  <a:txBody>
                    <a:bodyPr/>
                    <a:lstStyle/>
                    <a:p>
                      <a:r>
                        <a:rPr lang="en-US" sz="1200" smtClean="0"/>
                        <a:t>3.2</a:t>
                      </a:r>
                      <a:endParaRPr lang="en-US" sz="1200"/>
                    </a:p>
                  </a:txBody>
                  <a:tcPr/>
                </a:tc>
                <a:tc>
                  <a:txBody>
                    <a:bodyPr/>
                    <a:lstStyle/>
                    <a:p>
                      <a:r>
                        <a:rPr lang="en-US" sz="1200" smtClean="0"/>
                        <a:t>2.7</a:t>
                      </a:r>
                      <a:endParaRPr lang="en-US" sz="1200"/>
                    </a:p>
                  </a:txBody>
                  <a:tcPr/>
                </a:tc>
                <a:tc>
                  <a:txBody>
                    <a:bodyPr/>
                    <a:lstStyle/>
                    <a:p>
                      <a:r>
                        <a:rPr lang="en-US" sz="1200" smtClean="0"/>
                        <a:t>3.5</a:t>
                      </a:r>
                      <a:endParaRPr lang="en-US" sz="1200"/>
                    </a:p>
                  </a:txBody>
                  <a:tcPr/>
                </a:tc>
                <a:tc>
                  <a:txBody>
                    <a:bodyPr/>
                    <a:lstStyle/>
                    <a:p>
                      <a:r>
                        <a:rPr lang="en-US" sz="1200" smtClean="0"/>
                        <a:t>3.0</a:t>
                      </a:r>
                      <a:endParaRPr lang="en-US" sz="1200"/>
                    </a:p>
                  </a:txBody>
                  <a:tcPr/>
                </a:tc>
                <a:extLst>
                  <a:ext uri="{0D108BD9-81ED-4DB2-BD59-A6C34878D82A}">
                    <a16:rowId xmlns:a16="http://schemas.microsoft.com/office/drawing/2014/main" val="10003"/>
                  </a:ext>
                </a:extLst>
              </a:tr>
              <a:tr h="261257">
                <a:tc>
                  <a:txBody>
                    <a:bodyPr/>
                    <a:lstStyle/>
                    <a:p>
                      <a:r>
                        <a:rPr lang="en-US" sz="1200" smtClean="0"/>
                        <a:t>H3P (</a:t>
                      </a:r>
                      <a:r>
                        <a:rPr lang="hr-HR" sz="1200" smtClean="0"/>
                        <a:t>60.9</a:t>
                      </a:r>
                      <a:r>
                        <a:rPr lang="en-US" sz="1200" smtClean="0"/>
                        <a:t>)</a:t>
                      </a:r>
                      <a:endParaRPr lang="en-US" sz="1200"/>
                    </a:p>
                  </a:txBody>
                  <a:tcPr/>
                </a:tc>
                <a:tc>
                  <a:txBody>
                    <a:bodyPr/>
                    <a:lstStyle/>
                    <a:p>
                      <a:r>
                        <a:rPr lang="en-US" sz="1200" smtClean="0"/>
                        <a:t>3.5</a:t>
                      </a:r>
                      <a:endParaRPr lang="en-US" sz="1200"/>
                    </a:p>
                  </a:txBody>
                  <a:tcPr/>
                </a:tc>
                <a:tc>
                  <a:txBody>
                    <a:bodyPr/>
                    <a:lstStyle/>
                    <a:p>
                      <a:r>
                        <a:rPr lang="en-US" sz="1200" smtClean="0"/>
                        <a:t>4.6</a:t>
                      </a:r>
                      <a:endParaRPr lang="en-US" sz="1200"/>
                    </a:p>
                  </a:txBody>
                  <a:tcPr/>
                </a:tc>
                <a:tc>
                  <a:txBody>
                    <a:bodyPr/>
                    <a:lstStyle/>
                    <a:p>
                      <a:r>
                        <a:rPr lang="en-US" sz="1200" smtClean="0"/>
                        <a:t>3.8</a:t>
                      </a:r>
                      <a:endParaRPr lang="en-US" sz="1200"/>
                    </a:p>
                  </a:txBody>
                  <a:tcPr/>
                </a:tc>
                <a:tc>
                  <a:txBody>
                    <a:bodyPr/>
                    <a:lstStyle/>
                    <a:p>
                      <a:r>
                        <a:rPr lang="en-US" sz="1200" smtClean="0"/>
                        <a:t>5.0</a:t>
                      </a:r>
                      <a:endParaRPr lang="en-US" sz="1200"/>
                    </a:p>
                  </a:txBody>
                  <a:tcPr/>
                </a:tc>
                <a:extLst>
                  <a:ext uri="{0D108BD9-81ED-4DB2-BD59-A6C34878D82A}">
                    <a16:rowId xmlns:a16="http://schemas.microsoft.com/office/drawing/2014/main" val="10004"/>
                  </a:ext>
                </a:extLst>
              </a:tr>
              <a:tr h="261257">
                <a:tc>
                  <a:txBody>
                    <a:bodyPr/>
                    <a:lstStyle/>
                    <a:p>
                      <a:r>
                        <a:rPr lang="en-US" sz="1200" smtClean="0"/>
                        <a:t>H4P (</a:t>
                      </a:r>
                      <a:r>
                        <a:rPr lang="hr-HR" sz="1200" smtClean="0"/>
                        <a:t>132.)</a:t>
                      </a:r>
                      <a:endParaRPr lang="en-US" sz="1200"/>
                    </a:p>
                  </a:txBody>
                  <a:tcPr/>
                </a:tc>
                <a:tc>
                  <a:txBody>
                    <a:bodyPr/>
                    <a:lstStyle/>
                    <a:p>
                      <a:r>
                        <a:rPr lang="en-US" sz="1200" smtClean="0"/>
                        <a:t>3.1</a:t>
                      </a:r>
                      <a:endParaRPr lang="en-US" sz="1200"/>
                    </a:p>
                  </a:txBody>
                  <a:tcPr/>
                </a:tc>
                <a:tc>
                  <a:txBody>
                    <a:bodyPr/>
                    <a:lstStyle/>
                    <a:p>
                      <a:r>
                        <a:rPr lang="en-US" sz="1200" smtClean="0"/>
                        <a:t>4.5</a:t>
                      </a:r>
                      <a:endParaRPr lang="en-US" sz="1200"/>
                    </a:p>
                  </a:txBody>
                  <a:tcPr/>
                </a:tc>
                <a:tc>
                  <a:txBody>
                    <a:bodyPr/>
                    <a:lstStyle/>
                    <a:p>
                      <a:r>
                        <a:rPr lang="en-US" sz="1200" smtClean="0"/>
                        <a:t>3.0</a:t>
                      </a:r>
                      <a:endParaRPr lang="en-US" sz="1200"/>
                    </a:p>
                  </a:txBody>
                  <a:tcPr/>
                </a:tc>
                <a:tc>
                  <a:txBody>
                    <a:bodyPr/>
                    <a:lstStyle/>
                    <a:p>
                      <a:r>
                        <a:rPr lang="en-US" sz="1200" smtClean="0"/>
                        <a:t>4.8</a:t>
                      </a:r>
                      <a:endParaRPr lang="en-US" sz="1200"/>
                    </a:p>
                  </a:txBody>
                  <a:tcPr/>
                </a:tc>
                <a:extLst>
                  <a:ext uri="{0D108BD9-81ED-4DB2-BD59-A6C34878D82A}">
                    <a16:rowId xmlns:a16="http://schemas.microsoft.com/office/drawing/2014/main" val="10005"/>
                  </a:ext>
                </a:extLst>
              </a:tr>
              <a:tr h="261257">
                <a:tc>
                  <a:txBody>
                    <a:bodyPr/>
                    <a:lstStyle/>
                    <a:p>
                      <a:r>
                        <a:rPr lang="en-US" sz="1200" smtClean="0"/>
                        <a:t>H5P (206.)</a:t>
                      </a:r>
                      <a:endParaRPr lang="en-US" sz="1200"/>
                    </a:p>
                  </a:txBody>
                  <a:tcPr/>
                </a:tc>
                <a:tc>
                  <a:txBody>
                    <a:bodyPr/>
                    <a:lstStyle/>
                    <a:p>
                      <a:r>
                        <a:rPr lang="en-US" sz="1200" smtClean="0"/>
                        <a:t>0.27</a:t>
                      </a:r>
                      <a:endParaRPr lang="en-US" sz="1200"/>
                    </a:p>
                  </a:txBody>
                  <a:tcPr/>
                </a:tc>
                <a:tc>
                  <a:txBody>
                    <a:bodyPr/>
                    <a:lstStyle/>
                    <a:p>
                      <a:r>
                        <a:rPr lang="en-US" sz="1200" smtClean="0"/>
                        <a:t>0.44</a:t>
                      </a:r>
                      <a:endParaRPr lang="en-US" sz="1200"/>
                    </a:p>
                  </a:txBody>
                  <a:tcPr/>
                </a:tc>
                <a:tc>
                  <a:txBody>
                    <a:bodyPr/>
                    <a:lstStyle/>
                    <a:p>
                      <a:r>
                        <a:rPr lang="en-US" sz="1200" smtClean="0"/>
                        <a:t>0.30</a:t>
                      </a:r>
                      <a:endParaRPr lang="en-US" sz="1200"/>
                    </a:p>
                  </a:txBody>
                  <a:tcPr/>
                </a:tc>
                <a:tc>
                  <a:txBody>
                    <a:bodyPr/>
                    <a:lstStyle/>
                    <a:p>
                      <a:r>
                        <a:rPr lang="en-US" sz="1200" smtClean="0"/>
                        <a:t>0.59</a:t>
                      </a:r>
                      <a:endParaRPr lang="en-US" sz="1200"/>
                    </a:p>
                  </a:txBody>
                  <a:tcPr/>
                </a:tc>
                <a:extLst>
                  <a:ext uri="{0D108BD9-81ED-4DB2-BD59-A6C34878D82A}">
                    <a16:rowId xmlns:a16="http://schemas.microsoft.com/office/drawing/2014/main" val="10006"/>
                  </a:ext>
                </a:extLst>
              </a:tr>
            </a:tbl>
          </a:graphicData>
        </a:graphic>
      </p:graphicFrame>
      <mc:AlternateContent xmlns:mc="http://schemas.openxmlformats.org/markup-compatibility/2006" xmlns:a14="http://schemas.microsoft.com/office/drawing/2010/main">
        <mc:Choice Requires="a14">
          <p:sp>
            <p:nvSpPr>
              <p:cNvPr id="14" name="TextBox 13"/>
              <p:cNvSpPr txBox="1"/>
              <p:nvPr/>
            </p:nvSpPr>
            <p:spPr>
              <a:xfrm>
                <a:off x="4800601" y="4654261"/>
                <a:ext cx="3962400" cy="2062103"/>
              </a:xfrm>
              <a:prstGeom prst="rect">
                <a:avLst/>
              </a:prstGeom>
              <a:noFill/>
            </p:spPr>
            <p:txBody>
              <a:bodyPr wrap="square" rtlCol="0">
                <a:spAutoFit/>
              </a:bodyPr>
              <a:lstStyle/>
              <a:p>
                <a:r>
                  <a:rPr lang="en-US" sz="1600" smtClean="0">
                    <a:solidFill>
                      <a:schemeClr val="bg1"/>
                    </a:solidFill>
                  </a:rPr>
                  <a:t>Scaling needed to obtain G-13, -15 from EHIS</a:t>
                </a:r>
              </a:p>
              <a:p>
                <a:pPr marL="285750" indent="-285750">
                  <a:buFont typeface="Arial" charset="0"/>
                  <a:buChar char="•"/>
                </a:pPr>
                <a:r>
                  <a:rPr lang="en-US" sz="1400" smtClean="0">
                    <a:solidFill>
                      <a:schemeClr val="bg1"/>
                    </a:solidFill>
                  </a:rPr>
                  <a:t>Significant difference in scale factor, between fit to log(flux) and fit in linear space, indicates nonlinear relation.</a:t>
                </a:r>
              </a:p>
              <a:p>
                <a:pPr marL="285750" indent="-285750">
                  <a:buFont typeface="Arial" charset="0"/>
                  <a:buChar char="•"/>
                </a:pPr>
                <a:r>
                  <a:rPr lang="en-US" sz="1400" smtClean="0">
                    <a:solidFill>
                      <a:schemeClr val="bg1"/>
                    </a:solidFill>
                  </a:rPr>
                  <a:t>For log flux fit, scale factor taken as =10</a:t>
                </a:r>
                <a:r>
                  <a:rPr lang="en-US" sz="1400" baseline="30000" smtClean="0">
                    <a:solidFill>
                      <a:schemeClr val="bg1"/>
                    </a:solidFill>
                  </a:rPr>
                  <a:t>(intercept)</a:t>
                </a:r>
                <a:r>
                  <a:rPr lang="en-US" sz="1400" smtClean="0">
                    <a:solidFill>
                      <a:schemeClr val="bg1"/>
                    </a:solidFill>
                  </a:rPr>
                  <a:t>, i.e., slope (exponent) </a:t>
                </a:r>
                <a14:m>
                  <m:oMath xmlns:m="http://schemas.openxmlformats.org/officeDocument/2006/math">
                    <m:r>
                      <a:rPr lang="en-US" sz="1400" i="1" smtClean="0">
                        <a:solidFill>
                          <a:schemeClr val="bg1"/>
                        </a:solidFill>
                        <a:latin typeface="Cambria Math" charset="0"/>
                        <a:ea typeface="Cambria Math" charset="0"/>
                        <a:cs typeface="Cambria Math" charset="0"/>
                      </a:rPr>
                      <m:t>≈</m:t>
                    </m:r>
                    <m:r>
                      <a:rPr lang="en-US" sz="1400" b="0" i="1" smtClean="0">
                        <a:solidFill>
                          <a:schemeClr val="bg1"/>
                        </a:solidFill>
                        <a:latin typeface="Cambria Math" charset="0"/>
                        <a:ea typeface="Cambria Math" charset="0"/>
                        <a:cs typeface="Cambria Math" charset="0"/>
                      </a:rPr>
                      <m:t>1.</m:t>
                    </m:r>
                  </m:oMath>
                </a14:m>
                <a:endParaRPr lang="en-US" sz="1400" smtClean="0">
                  <a:solidFill>
                    <a:schemeClr val="bg1"/>
                  </a:solidFill>
                </a:endParaRPr>
              </a:p>
              <a:p>
                <a:pPr marL="285750" indent="-285750">
                  <a:buFont typeface="Arial" charset="0"/>
                  <a:buChar char="•"/>
                </a:pPr>
                <a:r>
                  <a:rPr lang="en-US" sz="1400" smtClean="0">
                    <a:solidFill>
                      <a:schemeClr val="bg1"/>
                    </a:solidFill>
                  </a:rPr>
                  <a:t>G13, 15 hydrogen ion flux is a factor of 3-5 higher than EHIS</a:t>
                </a:r>
                <a:r>
                  <a:rPr lang="en-US" sz="1400">
                    <a:solidFill>
                      <a:schemeClr val="bg1"/>
                    </a:solidFill>
                  </a:rPr>
                  <a:t> </a:t>
                </a:r>
                <a:r>
                  <a:rPr lang="en-US" sz="1400" smtClean="0">
                    <a:solidFill>
                      <a:schemeClr val="bg1"/>
                    </a:solidFill>
                  </a:rPr>
                  <a:t>H1-H4</a:t>
                </a:r>
                <a:r>
                  <a:rPr lang="en-US" sz="1400">
                    <a:solidFill>
                      <a:schemeClr val="bg1"/>
                    </a:solidFill>
                  </a:rPr>
                  <a:t>.</a:t>
                </a:r>
                <a:r>
                  <a:rPr lang="en-US" sz="1400" smtClean="0">
                    <a:solidFill>
                      <a:schemeClr val="bg1"/>
                    </a:solidFill>
                  </a:rPr>
                  <a:t> EHIS H5 is 2-3 times higher than G13, 15.</a:t>
                </a:r>
                <a:endParaRPr lang="en-US" sz="1400">
                  <a:solidFill>
                    <a:schemeClr val="bg1"/>
                  </a:solidFill>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4800601" y="4654261"/>
                <a:ext cx="3962400" cy="2062103"/>
              </a:xfrm>
              <a:prstGeom prst="rect">
                <a:avLst/>
              </a:prstGeom>
              <a:blipFill rotWithShape="0">
                <a:blip r:embed="rId3"/>
                <a:stretch>
                  <a:fillRect l="-923" t="-885" r="-462" b="-2065"/>
                </a:stretch>
              </a:blipFill>
            </p:spPr>
            <p:txBody>
              <a:bodyPr/>
              <a:lstStyle/>
              <a:p>
                <a:r>
                  <a:rPr lang="en-US">
                    <a:noFill/>
                  </a:rPr>
                  <a:t> </a:t>
                </a:r>
              </a:p>
            </p:txBody>
          </p:sp>
        </mc:Fallback>
      </mc:AlternateContent>
      <p:sp>
        <p:nvSpPr>
          <p:cNvPr id="15" name="TextBox 14"/>
          <p:cNvSpPr txBox="1"/>
          <p:nvPr/>
        </p:nvSpPr>
        <p:spPr>
          <a:xfrm>
            <a:off x="6655885" y="1634234"/>
            <a:ext cx="409086" cy="276999"/>
          </a:xfrm>
          <a:prstGeom prst="rect">
            <a:avLst/>
          </a:prstGeom>
          <a:solidFill>
            <a:schemeClr val="bg1"/>
          </a:solidFill>
        </p:spPr>
        <p:txBody>
          <a:bodyPr wrap="none" rtlCol="0">
            <a:spAutoFit/>
          </a:bodyPr>
          <a:lstStyle/>
          <a:p>
            <a:r>
              <a:rPr lang="en-US" sz="1200" smtClean="0"/>
              <a:t>x10</a:t>
            </a:r>
            <a:endParaRPr lang="en-US" sz="1200"/>
          </a:p>
        </p:txBody>
      </p:sp>
      <p:cxnSp>
        <p:nvCxnSpPr>
          <p:cNvPr id="17" name="Straight Arrow Connector 16"/>
          <p:cNvCxnSpPr/>
          <p:nvPr/>
        </p:nvCxnSpPr>
        <p:spPr>
          <a:xfrm flipH="1">
            <a:off x="4508863" y="4837611"/>
            <a:ext cx="266303" cy="0"/>
          </a:xfrm>
          <a:prstGeom prst="straightConnector1">
            <a:avLst/>
          </a:prstGeom>
          <a:ln w="38100">
            <a:solidFill>
              <a:schemeClr val="bg1"/>
            </a:solidFill>
            <a:tailEnd type="triangle"/>
          </a:ln>
        </p:spPr>
        <p:style>
          <a:lnRef idx="2">
            <a:schemeClr val="accent1"/>
          </a:lnRef>
          <a:fillRef idx="0">
            <a:schemeClr val="accent1"/>
          </a:fillRef>
          <a:effectRef idx="1">
            <a:schemeClr val="accent1"/>
          </a:effectRef>
          <a:fontRef idx="minor">
            <a:schemeClr val="tx1"/>
          </a:fontRef>
        </p:style>
      </p:cxn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750" y="1219200"/>
            <a:ext cx="4369641" cy="3276600"/>
          </a:xfrm>
          <a:prstGeom prst="rect">
            <a:avLst/>
          </a:prstGeom>
        </p:spPr>
      </p:pic>
      <p:sp>
        <p:nvSpPr>
          <p:cNvPr id="21" name="TextBox 20"/>
          <p:cNvSpPr txBox="1"/>
          <p:nvPr/>
        </p:nvSpPr>
        <p:spPr>
          <a:xfrm>
            <a:off x="1295400" y="1676400"/>
            <a:ext cx="1067472" cy="369332"/>
          </a:xfrm>
          <a:prstGeom prst="rect">
            <a:avLst/>
          </a:prstGeom>
          <a:noFill/>
        </p:spPr>
        <p:txBody>
          <a:bodyPr wrap="none" rtlCol="0">
            <a:spAutoFit/>
          </a:bodyPr>
          <a:lstStyle/>
          <a:p>
            <a:r>
              <a:rPr lang="en-US" smtClean="0"/>
              <a:t>Fit to flux</a:t>
            </a:r>
            <a:endParaRPr lang="en-US"/>
          </a:p>
        </p:txBody>
      </p:sp>
      <p:sp>
        <p:nvSpPr>
          <p:cNvPr id="22" name="TextBox 21"/>
          <p:cNvSpPr txBox="1"/>
          <p:nvPr/>
        </p:nvSpPr>
        <p:spPr>
          <a:xfrm>
            <a:off x="6825498" y="2362200"/>
            <a:ext cx="1404102" cy="369332"/>
          </a:xfrm>
          <a:prstGeom prst="rect">
            <a:avLst/>
          </a:prstGeom>
          <a:solidFill>
            <a:schemeClr val="bg1"/>
          </a:solidFill>
        </p:spPr>
        <p:txBody>
          <a:bodyPr wrap="none" rtlCol="0">
            <a:spAutoFit/>
          </a:bodyPr>
          <a:lstStyle/>
          <a:p>
            <a:r>
              <a:rPr lang="en-US" smtClean="0"/>
              <a:t>Fit to log flux</a:t>
            </a:r>
            <a:endParaRPr lang="en-US"/>
          </a:p>
        </p:txBody>
      </p:sp>
    </p:spTree>
    <p:extLst>
      <p:ext uri="{BB962C8B-B14F-4D97-AF65-F5344CB8AC3E}">
        <p14:creationId xmlns:p14="http://schemas.microsoft.com/office/powerpoint/2010/main" val="7423628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a:solidFill>
                  <a:prstClr val="white"/>
                </a:solidFill>
              </a:rPr>
              <a:t>PLPT-SEI-004 SEP Channel Cross Comparison </a:t>
            </a:r>
            <a:r>
              <a:rPr lang="mr-IN" sz="3200">
                <a:solidFill>
                  <a:prstClr val="white"/>
                </a:solidFill>
              </a:rPr>
              <a:t>–</a:t>
            </a:r>
            <a:r>
              <a:rPr lang="en-US" sz="3200">
                <a:solidFill>
                  <a:prstClr val="white"/>
                </a:solidFill>
              </a:rPr>
              <a:t> </a:t>
            </a:r>
            <a:r>
              <a:rPr lang="en-US" sz="3200" smtClean="0">
                <a:solidFill>
                  <a:prstClr val="white"/>
                </a:solidFill>
              </a:rPr>
              <a:t>Helium </a:t>
            </a:r>
            <a:r>
              <a:rPr lang="en-US" sz="3200">
                <a:solidFill>
                  <a:prstClr val="white"/>
                </a:solidFill>
              </a:rPr>
              <a:t>Ions</a:t>
            </a:r>
            <a:endParaRPr lang="en-US"/>
          </a:p>
        </p:txBody>
      </p:sp>
      <p:sp>
        <p:nvSpPr>
          <p:cNvPr id="4" name="Slide Number Placeholder 3"/>
          <p:cNvSpPr>
            <a:spLocks noGrp="1"/>
          </p:cNvSpPr>
          <p:nvPr>
            <p:ph type="sldNum" sz="quarter" idx="12"/>
          </p:nvPr>
        </p:nvSpPr>
        <p:spPr/>
        <p:txBody>
          <a:bodyPr/>
          <a:lstStyle/>
          <a:p>
            <a:fld id="{615ADB79-25D6-47C0-AB51-22A13A0BBB50}" type="slidenum">
              <a:rPr lang="en-US" altLang="en-US" smtClean="0"/>
              <a:pPr/>
              <a:t>21</a:t>
            </a:fld>
            <a:endParaRPr lang="en-US" alt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600" y="1295400"/>
            <a:ext cx="6324600" cy="4528437"/>
          </a:xfrm>
          <a:prstGeom prst="rect">
            <a:avLst/>
          </a:prstGeom>
        </p:spPr>
      </p:pic>
      <p:sp>
        <p:nvSpPr>
          <p:cNvPr id="7" name="TextBox 6"/>
          <p:cNvSpPr txBox="1"/>
          <p:nvPr/>
        </p:nvSpPr>
        <p:spPr>
          <a:xfrm>
            <a:off x="533400" y="5943600"/>
            <a:ext cx="7872662" cy="338554"/>
          </a:xfrm>
          <a:prstGeom prst="rect">
            <a:avLst/>
          </a:prstGeom>
          <a:noFill/>
        </p:spPr>
        <p:txBody>
          <a:bodyPr wrap="square" rtlCol="0">
            <a:spAutoFit/>
          </a:bodyPr>
          <a:lstStyle/>
          <a:p>
            <a:r>
              <a:rPr lang="en-US" sz="1600" smtClean="0">
                <a:solidFill>
                  <a:schemeClr val="bg1"/>
                </a:solidFill>
              </a:rPr>
              <a:t>G13, G15, SGPS, and EHIS helium ion event fluences from Sept. 2017 SEP ground level event. </a:t>
            </a:r>
            <a:endParaRPr lang="en-US" sz="1600">
              <a:solidFill>
                <a:schemeClr val="bg1"/>
              </a:solidFill>
            </a:endParaRPr>
          </a:p>
        </p:txBody>
      </p:sp>
    </p:spTree>
    <p:extLst>
      <p:ext uri="{BB962C8B-B14F-4D97-AF65-F5344CB8AC3E}">
        <p14:creationId xmlns:p14="http://schemas.microsoft.com/office/powerpoint/2010/main" val="17326674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a:solidFill>
                  <a:prstClr val="white"/>
                </a:solidFill>
              </a:rPr>
              <a:t>PLPT-SEI-004 SEP Channel Cross Comparison </a:t>
            </a:r>
            <a:r>
              <a:rPr lang="mr-IN" sz="3200">
                <a:solidFill>
                  <a:prstClr val="white"/>
                </a:solidFill>
              </a:rPr>
              <a:t>–</a:t>
            </a:r>
            <a:r>
              <a:rPr lang="en-US" sz="3200">
                <a:solidFill>
                  <a:prstClr val="white"/>
                </a:solidFill>
              </a:rPr>
              <a:t> Helium Ions</a:t>
            </a:r>
            <a:endParaRPr lang="en-US"/>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77528" y="1265238"/>
            <a:ext cx="6788943" cy="4525962"/>
          </a:xfrm>
        </p:spPr>
      </p:pic>
      <p:sp>
        <p:nvSpPr>
          <p:cNvPr id="4" name="Slide Number Placeholder 3"/>
          <p:cNvSpPr>
            <a:spLocks noGrp="1"/>
          </p:cNvSpPr>
          <p:nvPr>
            <p:ph type="sldNum" sz="quarter" idx="12"/>
          </p:nvPr>
        </p:nvSpPr>
        <p:spPr/>
        <p:txBody>
          <a:bodyPr/>
          <a:lstStyle/>
          <a:p>
            <a:fld id="{615ADB79-25D6-47C0-AB51-22A13A0BBB50}" type="slidenum">
              <a:rPr lang="en-US" altLang="en-US" smtClean="0"/>
              <a:pPr/>
              <a:t>22</a:t>
            </a:fld>
            <a:endParaRPr lang="en-US" altLang="en-US"/>
          </a:p>
        </p:txBody>
      </p:sp>
      <mc:AlternateContent xmlns:mc="http://schemas.openxmlformats.org/markup-compatibility/2006" xmlns:a14="http://schemas.microsoft.com/office/drawing/2010/main">
        <mc:Choice Requires="a14">
          <p:sp>
            <p:nvSpPr>
              <p:cNvPr id="6" name="TextBox 5"/>
              <p:cNvSpPr txBox="1"/>
              <p:nvPr/>
            </p:nvSpPr>
            <p:spPr>
              <a:xfrm>
                <a:off x="609600" y="5791200"/>
                <a:ext cx="8229600" cy="830997"/>
              </a:xfrm>
              <a:prstGeom prst="rect">
                <a:avLst/>
              </a:prstGeom>
              <a:noFill/>
            </p:spPr>
            <p:txBody>
              <a:bodyPr wrap="square" rtlCol="0">
                <a:spAutoFit/>
              </a:bodyPr>
              <a:lstStyle/>
              <a:p>
                <a:r>
                  <a:rPr lang="en-US" sz="1600" dirty="0" smtClean="0">
                    <a:solidFill>
                      <a:schemeClr val="bg1"/>
                    </a:solidFill>
                  </a:rPr>
                  <a:t>Example of G13, G15, SGPS, and EHIS helium ion energy spectra, at 7:30 UT, during 11 Sept. 2017 SEP ground level event. EHIS HE1 and HE2 channels are here lower than G13, G15, and SGPS measurements by a factor of </a:t>
                </a:r>
                <a14:m>
                  <m:oMath xmlns:m="http://schemas.openxmlformats.org/officeDocument/2006/math">
                    <m:r>
                      <a:rPr lang="en-US" sz="1600" i="1" smtClean="0">
                        <a:solidFill>
                          <a:schemeClr val="bg1"/>
                        </a:solidFill>
                        <a:latin typeface="Cambria Math" charset="0"/>
                        <a:ea typeface="Cambria Math" charset="0"/>
                        <a:cs typeface="Cambria Math" charset="0"/>
                      </a:rPr>
                      <m:t>≈</m:t>
                    </m:r>
                    <m:r>
                      <a:rPr lang="en-US" sz="1600" b="0" i="1" smtClean="0">
                        <a:solidFill>
                          <a:schemeClr val="bg1"/>
                        </a:solidFill>
                        <a:latin typeface="Cambria Math" charset="0"/>
                        <a:ea typeface="Cambria Math" charset="0"/>
                        <a:cs typeface="Cambria Math" charset="0"/>
                      </a:rPr>
                      <m:t>7</m:t>
                    </m:r>
                  </m:oMath>
                </a14:m>
                <a:r>
                  <a:rPr lang="en-US" sz="1600" dirty="0" smtClean="0">
                    <a:solidFill>
                      <a:schemeClr val="bg1"/>
                    </a:solidFill>
                  </a:rPr>
                  <a:t>. Operational Helium fluxes will be obtained from SGPS.</a:t>
                </a:r>
                <a:endParaRPr lang="en-US" sz="1600" dirty="0">
                  <a:solidFill>
                    <a:schemeClr val="bg1"/>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609600" y="5791200"/>
                <a:ext cx="8229600" cy="830997"/>
              </a:xfrm>
              <a:prstGeom prst="rect">
                <a:avLst/>
              </a:prstGeom>
              <a:blipFill rotWithShape="0">
                <a:blip r:embed="rId3"/>
                <a:stretch>
                  <a:fillRect l="-370" t="-2206" r="-148" b="-8824"/>
                </a:stretch>
              </a:blipFill>
            </p:spPr>
            <p:txBody>
              <a:bodyPr/>
              <a:lstStyle/>
              <a:p>
                <a:r>
                  <a:rPr lang="en-US">
                    <a:noFill/>
                  </a:rPr>
                  <a:t> </a:t>
                </a:r>
              </a:p>
            </p:txBody>
          </p:sp>
        </mc:Fallback>
      </mc:AlternateContent>
    </p:spTree>
    <p:extLst>
      <p:ext uri="{BB962C8B-B14F-4D97-AF65-F5344CB8AC3E}">
        <p14:creationId xmlns:p14="http://schemas.microsoft.com/office/powerpoint/2010/main" val="10628729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a:solidFill>
                  <a:prstClr val="white"/>
                </a:solidFill>
              </a:rPr>
              <a:t>PLPT-SEI-004 SEP Channel Cross Comparison </a:t>
            </a:r>
            <a:r>
              <a:rPr lang="mr-IN" sz="3200">
                <a:solidFill>
                  <a:prstClr val="white"/>
                </a:solidFill>
              </a:rPr>
              <a:t>–</a:t>
            </a:r>
            <a:r>
              <a:rPr lang="en-US" sz="3200">
                <a:solidFill>
                  <a:prstClr val="white"/>
                </a:solidFill>
              </a:rPr>
              <a:t> Helium Ions</a:t>
            </a:r>
            <a:endParaRPr lang="en-US"/>
          </a:p>
        </p:txBody>
      </p:sp>
      <p:sp>
        <p:nvSpPr>
          <p:cNvPr id="4" name="Slide Number Placeholder 3"/>
          <p:cNvSpPr>
            <a:spLocks noGrp="1"/>
          </p:cNvSpPr>
          <p:nvPr>
            <p:ph type="sldNum" sz="quarter" idx="12"/>
          </p:nvPr>
        </p:nvSpPr>
        <p:spPr/>
        <p:txBody>
          <a:bodyPr/>
          <a:lstStyle/>
          <a:p>
            <a:fld id="{615ADB79-25D6-47C0-AB51-22A13A0BBB50}" type="slidenum">
              <a:rPr lang="en-US" altLang="en-US" smtClean="0"/>
              <a:pPr/>
              <a:t>23</a:t>
            </a:fld>
            <a:endParaRPr lang="en-US" altLang="en-US"/>
          </a:p>
        </p:txBody>
      </p:sp>
      <p:graphicFrame>
        <p:nvGraphicFramePr>
          <p:cNvPr id="5" name="Table 4"/>
          <p:cNvGraphicFramePr>
            <a:graphicFrameLocks noGrp="1"/>
          </p:cNvGraphicFramePr>
          <p:nvPr>
            <p:extLst>
              <p:ext uri="{D42A27DB-BD31-4B8C-83A1-F6EECF244321}">
                <p14:modId xmlns:p14="http://schemas.microsoft.com/office/powerpoint/2010/main" val="384893822"/>
              </p:ext>
            </p:extLst>
          </p:nvPr>
        </p:nvGraphicFramePr>
        <p:xfrm>
          <a:off x="100148" y="4737463"/>
          <a:ext cx="4425675" cy="1920240"/>
        </p:xfrm>
        <a:graphic>
          <a:graphicData uri="http://schemas.openxmlformats.org/drawingml/2006/table">
            <a:tbl>
              <a:tblPr firstRow="1" bandRow="1">
                <a:tableStyleId>{5C22544A-7EE6-4342-B048-85BDC9FD1C3A}</a:tableStyleId>
              </a:tblPr>
              <a:tblGrid>
                <a:gridCol w="1258389">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822960">
                  <a:extLst>
                    <a:ext uri="{9D8B030D-6E8A-4147-A177-3AD203B41FA5}">
                      <a16:colId xmlns:a16="http://schemas.microsoft.com/office/drawing/2014/main" val="20002"/>
                    </a:ext>
                  </a:extLst>
                </a:gridCol>
                <a:gridCol w="727671">
                  <a:extLst>
                    <a:ext uri="{9D8B030D-6E8A-4147-A177-3AD203B41FA5}">
                      <a16:colId xmlns:a16="http://schemas.microsoft.com/office/drawing/2014/main" val="20003"/>
                    </a:ext>
                  </a:extLst>
                </a:gridCol>
                <a:gridCol w="885135">
                  <a:extLst>
                    <a:ext uri="{9D8B030D-6E8A-4147-A177-3AD203B41FA5}">
                      <a16:colId xmlns:a16="http://schemas.microsoft.com/office/drawing/2014/main" val="20004"/>
                    </a:ext>
                  </a:extLst>
                </a:gridCol>
              </a:tblGrid>
              <a:tr h="261257">
                <a:tc>
                  <a:txBody>
                    <a:bodyPr/>
                    <a:lstStyle/>
                    <a:p>
                      <a:r>
                        <a:rPr lang="en-US" sz="1200" smtClean="0"/>
                        <a:t>Chan. (MeV/n)</a:t>
                      </a:r>
                      <a:endParaRPr lang="en-US" sz="1200"/>
                    </a:p>
                  </a:txBody>
                  <a:tcPr/>
                </a:tc>
                <a:tc gridSpan="2">
                  <a:txBody>
                    <a:bodyPr/>
                    <a:lstStyle/>
                    <a:p>
                      <a:pPr algn="ctr"/>
                      <a:r>
                        <a:rPr lang="en-US" sz="1200" smtClean="0"/>
                        <a:t>G13</a:t>
                      </a:r>
                      <a:endParaRPr lang="en-US" sz="1200"/>
                    </a:p>
                  </a:txBody>
                  <a:tcPr/>
                </a:tc>
                <a:tc hMerge="1">
                  <a:txBody>
                    <a:bodyPr/>
                    <a:lstStyle/>
                    <a:p>
                      <a:endParaRPr lang="en-US" sz="1200" dirty="0"/>
                    </a:p>
                  </a:txBody>
                  <a:tcPr/>
                </a:tc>
                <a:tc gridSpan="2">
                  <a:txBody>
                    <a:bodyPr/>
                    <a:lstStyle/>
                    <a:p>
                      <a:pPr algn="ctr"/>
                      <a:r>
                        <a:rPr lang="en-US" sz="1200" smtClean="0"/>
                        <a:t>G15</a:t>
                      </a:r>
                      <a:endParaRPr lang="en-US" sz="1200"/>
                    </a:p>
                  </a:txBody>
                  <a:tcPr/>
                </a:tc>
                <a:tc hMerge="1">
                  <a:txBody>
                    <a:bodyPr/>
                    <a:lstStyle/>
                    <a:p>
                      <a:endParaRPr lang="en-US" sz="1200" dirty="0"/>
                    </a:p>
                  </a:txBody>
                  <a:tcPr/>
                </a:tc>
                <a:extLst>
                  <a:ext uri="{0D108BD9-81ED-4DB2-BD59-A6C34878D82A}">
                    <a16:rowId xmlns:a16="http://schemas.microsoft.com/office/drawing/2014/main" val="10000"/>
                  </a:ext>
                </a:extLst>
              </a:tr>
              <a:tr h="261257">
                <a:tc>
                  <a:txBody>
                    <a:bodyPr/>
                    <a:lstStyle/>
                    <a:p>
                      <a:r>
                        <a:rPr lang="en-US" sz="1200" smtClean="0"/>
                        <a:t>Fit to:</a:t>
                      </a:r>
                      <a:endParaRPr lang="en-US" sz="1200"/>
                    </a:p>
                  </a:txBody>
                  <a:tcPr/>
                </a:tc>
                <a:tc>
                  <a:txBody>
                    <a:bodyPr/>
                    <a:lstStyle/>
                    <a:p>
                      <a:pPr algn="ctr"/>
                      <a:r>
                        <a:rPr lang="en-US" sz="1200" smtClean="0"/>
                        <a:t>flux</a:t>
                      </a:r>
                      <a:endParaRPr lang="en-US" sz="1200"/>
                    </a:p>
                  </a:txBody>
                  <a:tcPr/>
                </a:tc>
                <a:tc>
                  <a:txBody>
                    <a:bodyPr/>
                    <a:lstStyle/>
                    <a:p>
                      <a:pPr algn="ctr"/>
                      <a:r>
                        <a:rPr lang="en-US" sz="1200" smtClean="0"/>
                        <a:t>Log</a:t>
                      </a:r>
                      <a:r>
                        <a:rPr lang="en-US" sz="1200" baseline="0" smtClean="0"/>
                        <a:t> </a:t>
                      </a:r>
                      <a:r>
                        <a:rPr lang="en-US" sz="1200" smtClean="0"/>
                        <a:t>flux</a:t>
                      </a:r>
                      <a:endParaRPr lang="en-US" sz="1200"/>
                    </a:p>
                  </a:txBody>
                  <a:tcPr/>
                </a:tc>
                <a:tc>
                  <a:txBody>
                    <a:bodyPr/>
                    <a:lstStyle/>
                    <a:p>
                      <a:pPr algn="ctr"/>
                      <a:r>
                        <a:rPr lang="en-US" sz="1200" smtClean="0"/>
                        <a:t>flux</a:t>
                      </a:r>
                      <a:endParaRPr lang="en-US" sz="1200"/>
                    </a:p>
                  </a:txBody>
                  <a:tcPr/>
                </a:tc>
                <a:tc>
                  <a:txBody>
                    <a:bodyPr/>
                    <a:lstStyle/>
                    <a:p>
                      <a:pPr algn="ctr"/>
                      <a:r>
                        <a:rPr lang="en-US" sz="1200" smtClean="0"/>
                        <a:t>Log flux</a:t>
                      </a:r>
                      <a:endParaRPr lang="en-US" sz="1200"/>
                    </a:p>
                  </a:txBody>
                  <a:tcPr/>
                </a:tc>
                <a:extLst>
                  <a:ext uri="{0D108BD9-81ED-4DB2-BD59-A6C34878D82A}">
                    <a16:rowId xmlns:a16="http://schemas.microsoft.com/office/drawing/2014/main" val="10001"/>
                  </a:ext>
                </a:extLst>
              </a:tr>
              <a:tr h="261257">
                <a:tc>
                  <a:txBody>
                    <a:bodyPr/>
                    <a:lstStyle/>
                    <a:p>
                      <a:r>
                        <a:rPr lang="en-US" sz="1200" smtClean="0"/>
                        <a:t>HE1P (16.8)</a:t>
                      </a:r>
                      <a:endParaRPr lang="en-US" sz="1200"/>
                    </a:p>
                  </a:txBody>
                  <a:tcPr/>
                </a:tc>
                <a:tc>
                  <a:txBody>
                    <a:bodyPr/>
                    <a:lstStyle/>
                    <a:p>
                      <a:r>
                        <a:rPr lang="en-US" sz="1200" smtClean="0"/>
                        <a:t>7.5</a:t>
                      </a:r>
                      <a:endParaRPr lang="en-US" sz="1200"/>
                    </a:p>
                  </a:txBody>
                  <a:tcPr/>
                </a:tc>
                <a:tc>
                  <a:txBody>
                    <a:bodyPr/>
                    <a:lstStyle/>
                    <a:p>
                      <a:r>
                        <a:rPr lang="en-US" sz="1200" smtClean="0"/>
                        <a:t>6.8</a:t>
                      </a:r>
                      <a:endParaRPr lang="en-US" sz="1200"/>
                    </a:p>
                  </a:txBody>
                  <a:tcPr/>
                </a:tc>
                <a:tc>
                  <a:txBody>
                    <a:bodyPr/>
                    <a:lstStyle/>
                    <a:p>
                      <a:r>
                        <a:rPr lang="en-US" sz="1200" smtClean="0"/>
                        <a:t>4.8</a:t>
                      </a:r>
                      <a:endParaRPr lang="en-US" sz="1200"/>
                    </a:p>
                  </a:txBody>
                  <a:tcPr/>
                </a:tc>
                <a:tc>
                  <a:txBody>
                    <a:bodyPr/>
                    <a:lstStyle/>
                    <a:p>
                      <a:r>
                        <a:rPr lang="en-US" sz="1200" smtClean="0"/>
                        <a:t>4.1</a:t>
                      </a:r>
                      <a:endParaRPr lang="en-US" sz="1200"/>
                    </a:p>
                  </a:txBody>
                  <a:tcPr/>
                </a:tc>
                <a:extLst>
                  <a:ext uri="{0D108BD9-81ED-4DB2-BD59-A6C34878D82A}">
                    <a16:rowId xmlns:a16="http://schemas.microsoft.com/office/drawing/2014/main" val="10002"/>
                  </a:ext>
                </a:extLst>
              </a:tr>
              <a:tr h="261257">
                <a:tc>
                  <a:txBody>
                    <a:bodyPr/>
                    <a:lstStyle/>
                    <a:p>
                      <a:r>
                        <a:rPr lang="en-US" sz="1200" smtClean="0"/>
                        <a:t>HE2P (36.4)</a:t>
                      </a:r>
                      <a:endParaRPr lang="en-US" sz="1200"/>
                    </a:p>
                  </a:txBody>
                  <a:tcPr/>
                </a:tc>
                <a:tc>
                  <a:txBody>
                    <a:bodyPr/>
                    <a:lstStyle/>
                    <a:p>
                      <a:r>
                        <a:rPr lang="en-US" sz="1200" smtClean="0"/>
                        <a:t>3.6</a:t>
                      </a:r>
                      <a:endParaRPr lang="en-US" sz="1200"/>
                    </a:p>
                  </a:txBody>
                  <a:tcPr/>
                </a:tc>
                <a:tc>
                  <a:txBody>
                    <a:bodyPr/>
                    <a:lstStyle/>
                    <a:p>
                      <a:r>
                        <a:rPr lang="en-US" sz="1200" smtClean="0"/>
                        <a:t>2.7</a:t>
                      </a:r>
                      <a:endParaRPr lang="en-US" sz="1200"/>
                    </a:p>
                  </a:txBody>
                  <a:tcPr/>
                </a:tc>
                <a:tc>
                  <a:txBody>
                    <a:bodyPr/>
                    <a:lstStyle/>
                    <a:p>
                      <a:r>
                        <a:rPr lang="en-US" sz="1200" smtClean="0"/>
                        <a:t>2.9</a:t>
                      </a:r>
                      <a:endParaRPr lang="en-US" sz="1200"/>
                    </a:p>
                  </a:txBody>
                  <a:tcPr/>
                </a:tc>
                <a:tc>
                  <a:txBody>
                    <a:bodyPr/>
                    <a:lstStyle/>
                    <a:p>
                      <a:r>
                        <a:rPr lang="en-US" sz="1200" smtClean="0"/>
                        <a:t>2.1</a:t>
                      </a:r>
                      <a:endParaRPr lang="en-US" sz="1200"/>
                    </a:p>
                  </a:txBody>
                  <a:tcPr/>
                </a:tc>
                <a:extLst>
                  <a:ext uri="{0D108BD9-81ED-4DB2-BD59-A6C34878D82A}">
                    <a16:rowId xmlns:a16="http://schemas.microsoft.com/office/drawing/2014/main" val="10003"/>
                  </a:ext>
                </a:extLst>
              </a:tr>
              <a:tr h="261257">
                <a:tc>
                  <a:txBody>
                    <a:bodyPr/>
                    <a:lstStyle/>
                    <a:p>
                      <a:r>
                        <a:rPr lang="en-US" sz="1200" smtClean="0"/>
                        <a:t>HE3P (48.1)</a:t>
                      </a:r>
                      <a:endParaRPr lang="en-US" sz="1200"/>
                    </a:p>
                  </a:txBody>
                  <a:tcPr/>
                </a:tc>
                <a:tc>
                  <a:txBody>
                    <a:bodyPr/>
                    <a:lstStyle/>
                    <a:p>
                      <a:r>
                        <a:rPr lang="en-US" sz="1200" smtClean="0"/>
                        <a:t>2.4</a:t>
                      </a:r>
                      <a:endParaRPr lang="en-US" sz="1200"/>
                    </a:p>
                  </a:txBody>
                  <a:tcPr/>
                </a:tc>
                <a:tc>
                  <a:txBody>
                    <a:bodyPr/>
                    <a:lstStyle/>
                    <a:p>
                      <a:r>
                        <a:rPr lang="en-US" sz="1200" smtClean="0"/>
                        <a:t>1.7</a:t>
                      </a:r>
                      <a:endParaRPr lang="en-US" sz="1200"/>
                    </a:p>
                  </a:txBody>
                  <a:tcPr/>
                </a:tc>
                <a:tc>
                  <a:txBody>
                    <a:bodyPr/>
                    <a:lstStyle/>
                    <a:p>
                      <a:r>
                        <a:rPr lang="en-US" sz="1200" smtClean="0"/>
                        <a:t>2.0</a:t>
                      </a:r>
                      <a:endParaRPr lang="en-US" sz="1200"/>
                    </a:p>
                  </a:txBody>
                  <a:tcPr/>
                </a:tc>
                <a:tc>
                  <a:txBody>
                    <a:bodyPr/>
                    <a:lstStyle/>
                    <a:p>
                      <a:r>
                        <a:rPr lang="en-US" sz="1200" smtClean="0"/>
                        <a:t>1.4</a:t>
                      </a:r>
                      <a:endParaRPr lang="en-US" sz="1200"/>
                    </a:p>
                  </a:txBody>
                  <a:tcPr/>
                </a:tc>
                <a:extLst>
                  <a:ext uri="{0D108BD9-81ED-4DB2-BD59-A6C34878D82A}">
                    <a16:rowId xmlns:a16="http://schemas.microsoft.com/office/drawing/2014/main" val="10004"/>
                  </a:ext>
                </a:extLst>
              </a:tr>
              <a:tr h="261257">
                <a:tc>
                  <a:txBody>
                    <a:bodyPr/>
                    <a:lstStyle/>
                    <a:p>
                      <a:r>
                        <a:rPr lang="en-US" sz="1200" smtClean="0"/>
                        <a:t>HE4P (76.2)</a:t>
                      </a:r>
                      <a:endParaRPr lang="en-US" sz="1200"/>
                    </a:p>
                  </a:txBody>
                  <a:tcPr/>
                </a:tc>
                <a:tc>
                  <a:txBody>
                    <a:bodyPr/>
                    <a:lstStyle/>
                    <a:p>
                      <a:r>
                        <a:rPr lang="en-US" sz="1200" smtClean="0"/>
                        <a:t>3.2</a:t>
                      </a:r>
                      <a:endParaRPr lang="en-US" sz="1200"/>
                    </a:p>
                  </a:txBody>
                  <a:tcPr/>
                </a:tc>
                <a:tc>
                  <a:txBody>
                    <a:bodyPr/>
                    <a:lstStyle/>
                    <a:p>
                      <a:r>
                        <a:rPr lang="en-US" sz="1200" smtClean="0"/>
                        <a:t>2.2</a:t>
                      </a:r>
                      <a:endParaRPr lang="en-US" sz="1200"/>
                    </a:p>
                  </a:txBody>
                  <a:tcPr/>
                </a:tc>
                <a:tc>
                  <a:txBody>
                    <a:bodyPr/>
                    <a:lstStyle/>
                    <a:p>
                      <a:r>
                        <a:rPr lang="en-US" sz="1200" smtClean="0"/>
                        <a:t>2.9</a:t>
                      </a:r>
                      <a:endParaRPr lang="en-US" sz="1200"/>
                    </a:p>
                  </a:txBody>
                  <a:tcPr/>
                </a:tc>
                <a:tc>
                  <a:txBody>
                    <a:bodyPr/>
                    <a:lstStyle/>
                    <a:p>
                      <a:r>
                        <a:rPr lang="en-US" sz="1200" smtClean="0"/>
                        <a:t>1.9</a:t>
                      </a:r>
                      <a:endParaRPr lang="en-US" sz="1200"/>
                    </a:p>
                  </a:txBody>
                  <a:tcPr/>
                </a:tc>
                <a:extLst>
                  <a:ext uri="{0D108BD9-81ED-4DB2-BD59-A6C34878D82A}">
                    <a16:rowId xmlns:a16="http://schemas.microsoft.com/office/drawing/2014/main" val="10005"/>
                  </a:ext>
                </a:extLst>
              </a:tr>
              <a:tr h="261257">
                <a:tc>
                  <a:txBody>
                    <a:bodyPr/>
                    <a:lstStyle/>
                    <a:p>
                      <a:r>
                        <a:rPr lang="en-US" sz="1200" smtClean="0"/>
                        <a:t>HE5P (145.)</a:t>
                      </a:r>
                      <a:endParaRPr lang="en-US" sz="1200"/>
                    </a:p>
                  </a:txBody>
                  <a:tcPr/>
                </a:tc>
                <a:tc>
                  <a:txBody>
                    <a:bodyPr/>
                    <a:lstStyle/>
                    <a:p>
                      <a:r>
                        <a:rPr lang="en-US" sz="1200" smtClean="0"/>
                        <a:t>N/A</a:t>
                      </a:r>
                      <a:endParaRPr lang="en-US" sz="1200"/>
                    </a:p>
                  </a:txBody>
                  <a:tcPr/>
                </a:tc>
                <a:tc>
                  <a:txBody>
                    <a:bodyPr/>
                    <a:lstStyle/>
                    <a:p>
                      <a:r>
                        <a:rPr lang="en-US" sz="1200" smtClean="0"/>
                        <a:t>N/A</a:t>
                      </a:r>
                      <a:endParaRPr lang="en-US" sz="120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smtClean="0"/>
                        <a:t>N/A</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smtClean="0"/>
                        <a:t>N/A</a:t>
                      </a:r>
                    </a:p>
                  </a:txBody>
                  <a:tcPr/>
                </a:tc>
                <a:extLst>
                  <a:ext uri="{0D108BD9-81ED-4DB2-BD59-A6C34878D82A}">
                    <a16:rowId xmlns:a16="http://schemas.microsoft.com/office/drawing/2014/main" val="10006"/>
                  </a:ext>
                </a:extLst>
              </a:tr>
            </a:tbl>
          </a:graphicData>
        </a:graphic>
      </p:graphicFrame>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55690" y="1245326"/>
            <a:ext cx="4512110" cy="333266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1" y="1248045"/>
            <a:ext cx="4449622" cy="3335264"/>
          </a:xfrm>
          <a:prstGeom prst="rect">
            <a:avLst/>
          </a:prstGeom>
        </p:spPr>
      </p:pic>
      <p:sp>
        <p:nvSpPr>
          <p:cNvPr id="8" name="TextBox 7"/>
          <p:cNvSpPr txBox="1"/>
          <p:nvPr/>
        </p:nvSpPr>
        <p:spPr>
          <a:xfrm>
            <a:off x="1066800" y="1688068"/>
            <a:ext cx="1067472" cy="369332"/>
          </a:xfrm>
          <a:prstGeom prst="rect">
            <a:avLst/>
          </a:prstGeom>
          <a:noFill/>
        </p:spPr>
        <p:txBody>
          <a:bodyPr wrap="none" rtlCol="0">
            <a:spAutoFit/>
          </a:bodyPr>
          <a:lstStyle/>
          <a:p>
            <a:r>
              <a:rPr lang="en-US" smtClean="0"/>
              <a:t>Fit to flux</a:t>
            </a:r>
            <a:endParaRPr lang="en-US"/>
          </a:p>
        </p:txBody>
      </p:sp>
      <p:sp>
        <p:nvSpPr>
          <p:cNvPr id="9" name="TextBox 8"/>
          <p:cNvSpPr txBox="1"/>
          <p:nvPr/>
        </p:nvSpPr>
        <p:spPr>
          <a:xfrm>
            <a:off x="6858000" y="2286000"/>
            <a:ext cx="1404102" cy="369332"/>
          </a:xfrm>
          <a:prstGeom prst="rect">
            <a:avLst/>
          </a:prstGeom>
          <a:solidFill>
            <a:schemeClr val="bg1"/>
          </a:solidFill>
        </p:spPr>
        <p:txBody>
          <a:bodyPr wrap="none" rtlCol="0">
            <a:spAutoFit/>
          </a:bodyPr>
          <a:lstStyle/>
          <a:p>
            <a:r>
              <a:rPr lang="en-US" smtClean="0"/>
              <a:t>Fit to log flux</a:t>
            </a:r>
            <a:endParaRPr lang="en-US"/>
          </a:p>
        </p:txBody>
      </p:sp>
      <p:sp>
        <p:nvSpPr>
          <p:cNvPr id="10" name="TextBox 9"/>
          <p:cNvSpPr txBox="1"/>
          <p:nvPr/>
        </p:nvSpPr>
        <p:spPr>
          <a:xfrm>
            <a:off x="6677514" y="1704201"/>
            <a:ext cx="409086" cy="276999"/>
          </a:xfrm>
          <a:prstGeom prst="rect">
            <a:avLst/>
          </a:prstGeom>
          <a:solidFill>
            <a:schemeClr val="bg1"/>
          </a:solidFill>
        </p:spPr>
        <p:txBody>
          <a:bodyPr wrap="none" rtlCol="0">
            <a:spAutoFit/>
          </a:bodyPr>
          <a:lstStyle/>
          <a:p>
            <a:r>
              <a:rPr lang="en-US" sz="1200" smtClean="0"/>
              <a:t>x10</a:t>
            </a:r>
            <a:endParaRPr lang="en-US" sz="1200"/>
          </a:p>
        </p:txBody>
      </p:sp>
      <mc:AlternateContent xmlns:mc="http://schemas.openxmlformats.org/markup-compatibility/2006" xmlns:a14="http://schemas.microsoft.com/office/drawing/2010/main">
        <mc:Choice Requires="a14">
          <p:sp>
            <p:nvSpPr>
              <p:cNvPr id="11" name="TextBox 10"/>
              <p:cNvSpPr txBox="1"/>
              <p:nvPr/>
            </p:nvSpPr>
            <p:spPr>
              <a:xfrm>
                <a:off x="4876800" y="4654261"/>
                <a:ext cx="3962400" cy="2062103"/>
              </a:xfrm>
              <a:prstGeom prst="rect">
                <a:avLst/>
              </a:prstGeom>
              <a:noFill/>
            </p:spPr>
            <p:txBody>
              <a:bodyPr wrap="square" rtlCol="0">
                <a:spAutoFit/>
              </a:bodyPr>
              <a:lstStyle/>
              <a:p>
                <a:r>
                  <a:rPr lang="en-US" sz="1600" smtClean="0">
                    <a:solidFill>
                      <a:schemeClr val="bg1"/>
                    </a:solidFill>
                  </a:rPr>
                  <a:t>Scaling needed to obtain G-13, -15 from EHIS</a:t>
                </a:r>
              </a:p>
              <a:p>
                <a:pPr marL="285750" indent="-285750">
                  <a:buFont typeface="Arial" charset="0"/>
                  <a:buChar char="•"/>
                </a:pPr>
                <a:r>
                  <a:rPr lang="en-US" sz="1400" smtClean="0">
                    <a:solidFill>
                      <a:schemeClr val="bg1"/>
                    </a:solidFill>
                  </a:rPr>
                  <a:t>Significant difference in scale factor, between fit to log(flux) and fit in linear space, indicates nonlinear relation.</a:t>
                </a:r>
              </a:p>
              <a:p>
                <a:pPr marL="285750" indent="-285750">
                  <a:buFont typeface="Arial" charset="0"/>
                  <a:buChar char="•"/>
                </a:pPr>
                <a:r>
                  <a:rPr lang="en-US" sz="1400" smtClean="0">
                    <a:solidFill>
                      <a:schemeClr val="bg1"/>
                    </a:solidFill>
                  </a:rPr>
                  <a:t>For log flux fit, scale factor taken as =10</a:t>
                </a:r>
                <a:r>
                  <a:rPr lang="en-US" sz="1400" baseline="30000" smtClean="0">
                    <a:solidFill>
                      <a:schemeClr val="bg1"/>
                    </a:solidFill>
                  </a:rPr>
                  <a:t>(intercept)</a:t>
                </a:r>
                <a:r>
                  <a:rPr lang="en-US" sz="1400" smtClean="0">
                    <a:solidFill>
                      <a:schemeClr val="bg1"/>
                    </a:solidFill>
                  </a:rPr>
                  <a:t>, i.e., slope (exponent) </a:t>
                </a:r>
                <a14:m>
                  <m:oMath xmlns:m="http://schemas.openxmlformats.org/officeDocument/2006/math">
                    <m:r>
                      <a:rPr lang="en-US" sz="1400" i="1" smtClean="0">
                        <a:solidFill>
                          <a:schemeClr val="bg1"/>
                        </a:solidFill>
                        <a:latin typeface="Cambria Math" charset="0"/>
                        <a:ea typeface="Cambria Math" charset="0"/>
                        <a:cs typeface="Cambria Math" charset="0"/>
                      </a:rPr>
                      <m:t>≈</m:t>
                    </m:r>
                    <m:r>
                      <a:rPr lang="en-US" sz="1400" b="0" i="1" smtClean="0">
                        <a:solidFill>
                          <a:schemeClr val="bg1"/>
                        </a:solidFill>
                        <a:latin typeface="Cambria Math" charset="0"/>
                        <a:ea typeface="Cambria Math" charset="0"/>
                        <a:cs typeface="Cambria Math" charset="0"/>
                      </a:rPr>
                      <m:t>1.</m:t>
                    </m:r>
                  </m:oMath>
                </a14:m>
                <a:endParaRPr lang="en-US" sz="1400" smtClean="0">
                  <a:solidFill>
                    <a:schemeClr val="bg1"/>
                  </a:solidFill>
                </a:endParaRPr>
              </a:p>
              <a:p>
                <a:pPr marL="285750" indent="-285750">
                  <a:buFont typeface="Arial" charset="0"/>
                  <a:buChar char="•"/>
                </a:pPr>
                <a:r>
                  <a:rPr lang="en-US" sz="1400" smtClean="0">
                    <a:solidFill>
                      <a:schemeClr val="bg1"/>
                    </a:solidFill>
                  </a:rPr>
                  <a:t>G13, 15 helium ion flux is a factor of 3-7 higher than EHIS</a:t>
                </a:r>
                <a:r>
                  <a:rPr lang="en-US" sz="1400">
                    <a:solidFill>
                      <a:schemeClr val="bg1"/>
                    </a:solidFill>
                  </a:rPr>
                  <a:t> </a:t>
                </a:r>
                <a:r>
                  <a:rPr lang="en-US" sz="1400" smtClean="0">
                    <a:solidFill>
                      <a:schemeClr val="bg1"/>
                    </a:solidFill>
                  </a:rPr>
                  <a:t>HE1-HE4. H5 is outside range of </a:t>
                </a:r>
                <a:r>
                  <a:rPr lang="en-US" sz="1400">
                    <a:solidFill>
                      <a:schemeClr val="bg1"/>
                    </a:solidFill>
                  </a:rPr>
                  <a:t>G13, 15 helium ion </a:t>
                </a:r>
                <a:r>
                  <a:rPr lang="en-US" sz="1400" smtClean="0">
                    <a:solidFill>
                      <a:schemeClr val="bg1"/>
                    </a:solidFill>
                  </a:rPr>
                  <a:t>energies.</a:t>
                </a:r>
                <a:endParaRPr lang="en-US" sz="1400">
                  <a:solidFill>
                    <a:schemeClr val="bg1"/>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876800" y="4654261"/>
                <a:ext cx="3962400" cy="2062103"/>
              </a:xfrm>
              <a:prstGeom prst="rect">
                <a:avLst/>
              </a:prstGeom>
              <a:blipFill rotWithShape="0">
                <a:blip r:embed="rId4"/>
                <a:stretch>
                  <a:fillRect l="-769" t="-885" r="-615" b="-2065"/>
                </a:stretch>
              </a:blipFill>
            </p:spPr>
            <p:txBody>
              <a:bodyPr/>
              <a:lstStyle/>
              <a:p>
                <a:r>
                  <a:rPr lang="en-US">
                    <a:noFill/>
                  </a:rPr>
                  <a:t> </a:t>
                </a:r>
              </a:p>
            </p:txBody>
          </p:sp>
        </mc:Fallback>
      </mc:AlternateContent>
      <p:cxnSp>
        <p:nvCxnSpPr>
          <p:cNvPr id="12" name="Straight Arrow Connector 11"/>
          <p:cNvCxnSpPr/>
          <p:nvPr/>
        </p:nvCxnSpPr>
        <p:spPr>
          <a:xfrm flipH="1">
            <a:off x="4585062" y="4837611"/>
            <a:ext cx="266303" cy="0"/>
          </a:xfrm>
          <a:prstGeom prst="straightConnector1">
            <a:avLst/>
          </a:prstGeom>
          <a:ln w="38100">
            <a:solidFill>
              <a:schemeClr val="bg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64596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4800" y="1262259"/>
            <a:ext cx="7162800" cy="3183467"/>
          </a:xfrm>
        </p:spPr>
      </p:pic>
      <p:sp>
        <p:nvSpPr>
          <p:cNvPr id="4" name="Slide Number Placeholder 3"/>
          <p:cNvSpPr>
            <a:spLocks noGrp="1"/>
          </p:cNvSpPr>
          <p:nvPr>
            <p:ph type="sldNum" sz="quarter" idx="12"/>
          </p:nvPr>
        </p:nvSpPr>
        <p:spPr/>
        <p:txBody>
          <a:bodyPr/>
          <a:lstStyle/>
          <a:p>
            <a:fld id="{615ADB79-25D6-47C0-AB51-22A13A0BBB50}" type="slidenum">
              <a:rPr lang="en-US" altLang="en-US" smtClean="0"/>
              <a:pPr/>
              <a:t>24</a:t>
            </a:fld>
            <a:endParaRPr lang="en-US" altLang="en-US"/>
          </a:p>
        </p:txBody>
      </p:sp>
      <p:sp>
        <p:nvSpPr>
          <p:cNvPr id="5" name="Title 1"/>
          <p:cNvSpPr>
            <a:spLocks noGrp="1"/>
          </p:cNvSpPr>
          <p:nvPr>
            <p:ph type="title"/>
          </p:nvPr>
        </p:nvSpPr>
        <p:spPr>
          <a:xfrm>
            <a:off x="1371600" y="174374"/>
            <a:ext cx="6408821" cy="968626"/>
          </a:xfrm>
        </p:spPr>
        <p:txBody>
          <a:bodyPr/>
          <a:lstStyle/>
          <a:p>
            <a:r>
              <a:rPr lang="en-US" sz="3200">
                <a:solidFill>
                  <a:prstClr val="white"/>
                </a:solidFill>
              </a:rPr>
              <a:t>PLPT-SEI-004 SEP Channel Cross Comparison </a:t>
            </a:r>
            <a:r>
              <a:rPr lang="mr-IN" sz="3200">
                <a:solidFill>
                  <a:prstClr val="white"/>
                </a:solidFill>
              </a:rPr>
              <a:t>–</a:t>
            </a:r>
            <a:r>
              <a:rPr lang="en-US" sz="3200">
                <a:solidFill>
                  <a:prstClr val="white"/>
                </a:solidFill>
              </a:rPr>
              <a:t> </a:t>
            </a:r>
            <a:r>
              <a:rPr lang="en-US" sz="3200" smtClean="0">
                <a:solidFill>
                  <a:prstClr val="white"/>
                </a:solidFill>
              </a:rPr>
              <a:t>Heavy </a:t>
            </a:r>
            <a:r>
              <a:rPr lang="en-US" sz="3200">
                <a:solidFill>
                  <a:prstClr val="white"/>
                </a:solidFill>
              </a:rPr>
              <a:t>Ions</a:t>
            </a:r>
            <a:endParaRPr lang="en-US"/>
          </a:p>
        </p:txBody>
      </p:sp>
      <p:sp>
        <p:nvSpPr>
          <p:cNvPr id="7" name="TextBox 6"/>
          <p:cNvSpPr txBox="1"/>
          <p:nvPr/>
        </p:nvSpPr>
        <p:spPr>
          <a:xfrm>
            <a:off x="171452" y="4541861"/>
            <a:ext cx="8645977" cy="1969770"/>
          </a:xfrm>
          <a:prstGeom prst="rect">
            <a:avLst/>
          </a:prstGeom>
          <a:noFill/>
        </p:spPr>
        <p:txBody>
          <a:bodyPr wrap="square" rtlCol="0">
            <a:spAutoFit/>
          </a:bodyPr>
          <a:lstStyle/>
          <a:p>
            <a:pPr>
              <a:spcAft>
                <a:spcPts val="1200"/>
              </a:spcAft>
            </a:pPr>
            <a:r>
              <a:rPr lang="en-US" sz="1600" smtClean="0">
                <a:solidFill>
                  <a:schemeClr val="bg1"/>
                </a:solidFill>
              </a:rPr>
              <a:t>EHIS </a:t>
            </a:r>
            <a:r>
              <a:rPr lang="en-US" sz="1600">
                <a:solidFill>
                  <a:schemeClr val="bg1"/>
                </a:solidFill>
              </a:rPr>
              <a:t>histogram of E1 (lowest energy) channel counts accumulated during the </a:t>
            </a:r>
            <a:r>
              <a:rPr lang="en-US" sz="1600" smtClean="0">
                <a:solidFill>
                  <a:schemeClr val="bg1"/>
                </a:solidFill>
              </a:rPr>
              <a:t>10-14 </a:t>
            </a:r>
            <a:r>
              <a:rPr lang="en-US" sz="1600">
                <a:solidFill>
                  <a:schemeClr val="bg1"/>
                </a:solidFill>
              </a:rPr>
              <a:t>Sept. 2017 SEP </a:t>
            </a:r>
            <a:r>
              <a:rPr lang="en-US" sz="1600" smtClean="0">
                <a:solidFill>
                  <a:schemeClr val="bg1"/>
                </a:solidFill>
              </a:rPr>
              <a:t>event. The </a:t>
            </a:r>
            <a:r>
              <a:rPr lang="en-US" sz="1600">
                <a:solidFill>
                  <a:schemeClr val="bg1"/>
                </a:solidFill>
              </a:rPr>
              <a:t>prominent peaks correspond to the most abundant elements ejected by the </a:t>
            </a:r>
            <a:r>
              <a:rPr lang="en-US" sz="1600" smtClean="0">
                <a:solidFill>
                  <a:schemeClr val="bg1"/>
                </a:solidFill>
              </a:rPr>
              <a:t>sun.</a:t>
            </a:r>
          </a:p>
          <a:p>
            <a:pPr>
              <a:spcAft>
                <a:spcPts val="1200"/>
              </a:spcAft>
            </a:pPr>
            <a:r>
              <a:rPr lang="en-US" sz="1600" smtClean="0">
                <a:solidFill>
                  <a:schemeClr val="bg1"/>
                </a:solidFill>
              </a:rPr>
              <a:t>Heavy </a:t>
            </a:r>
            <a:r>
              <a:rPr lang="en-US" sz="1600">
                <a:solidFill>
                  <a:schemeClr val="bg1"/>
                </a:solidFill>
              </a:rPr>
              <a:t>ion counts are </a:t>
            </a:r>
            <a:r>
              <a:rPr lang="en-US" sz="1600" smtClean="0">
                <a:solidFill>
                  <a:schemeClr val="bg1"/>
                </a:solidFill>
              </a:rPr>
              <a:t>sorted into </a:t>
            </a:r>
            <a:r>
              <a:rPr lang="en-US" sz="1600">
                <a:solidFill>
                  <a:schemeClr val="bg1"/>
                </a:solidFill>
              </a:rPr>
              <a:t>fractional Z histogram </a:t>
            </a:r>
            <a:r>
              <a:rPr lang="en-US" sz="1600" smtClean="0">
                <a:solidFill>
                  <a:schemeClr val="bg1"/>
                </a:solidFill>
              </a:rPr>
              <a:t>bins </a:t>
            </a:r>
            <a:r>
              <a:rPr lang="en-US" sz="1600">
                <a:solidFill>
                  <a:schemeClr val="bg1"/>
                </a:solidFill>
              </a:rPr>
              <a:t>on a 1 minute cadence</a:t>
            </a:r>
            <a:r>
              <a:rPr lang="en-US" sz="1600" smtClean="0">
                <a:solidFill>
                  <a:schemeClr val="bg1"/>
                </a:solidFill>
              </a:rPr>
              <a:t> </a:t>
            </a:r>
            <a:r>
              <a:rPr lang="en-US" sz="1600">
                <a:solidFill>
                  <a:schemeClr val="bg1"/>
                </a:solidFill>
              </a:rPr>
              <a:t>(20 bins per atomic </a:t>
            </a:r>
            <a:r>
              <a:rPr lang="en-US" sz="1600" smtClean="0">
                <a:solidFill>
                  <a:schemeClr val="bg1"/>
                </a:solidFill>
              </a:rPr>
              <a:t>number, above He). </a:t>
            </a:r>
            <a:r>
              <a:rPr lang="en-US" sz="1600">
                <a:solidFill>
                  <a:schemeClr val="bg1"/>
                </a:solidFill>
              </a:rPr>
              <a:t>This is </a:t>
            </a:r>
            <a:r>
              <a:rPr lang="en-US" sz="1600" smtClean="0">
                <a:solidFill>
                  <a:schemeClr val="bg1"/>
                </a:solidFill>
              </a:rPr>
              <a:t>done</a:t>
            </a:r>
            <a:r>
              <a:rPr lang="en-US" sz="1600">
                <a:solidFill>
                  <a:schemeClr val="bg1"/>
                </a:solidFill>
              </a:rPr>
              <a:t> by flight software</a:t>
            </a:r>
            <a:r>
              <a:rPr lang="en-US" sz="1600" smtClean="0">
                <a:solidFill>
                  <a:schemeClr val="bg1"/>
                </a:solidFill>
              </a:rPr>
              <a:t> on-orbit. </a:t>
            </a:r>
            <a:r>
              <a:rPr lang="en-US" sz="1600">
                <a:solidFill>
                  <a:schemeClr val="bg1"/>
                </a:solidFill>
              </a:rPr>
              <a:t>In L1b processing, a maximum likelihood method is used to fit 26 (Be-Cu) Gaussian functions to the binned counts. E</a:t>
            </a:r>
            <a:r>
              <a:rPr lang="en-US" sz="1600" smtClean="0">
                <a:solidFill>
                  <a:schemeClr val="bg1"/>
                </a:solidFill>
              </a:rPr>
              <a:t>lemental </a:t>
            </a:r>
            <a:r>
              <a:rPr lang="en-US" sz="1600">
                <a:solidFill>
                  <a:schemeClr val="bg1"/>
                </a:solidFill>
              </a:rPr>
              <a:t>fluxes are computed by multiplying the total heavy ion counts by the ratio of each corresponding Gaussian area to the total area </a:t>
            </a:r>
            <a:r>
              <a:rPr lang="en-US" sz="1600" smtClean="0">
                <a:solidFill>
                  <a:schemeClr val="bg1"/>
                </a:solidFill>
              </a:rPr>
              <a:t>(under </a:t>
            </a:r>
            <a:r>
              <a:rPr lang="en-US" sz="1600">
                <a:solidFill>
                  <a:schemeClr val="bg1"/>
                </a:solidFill>
              </a:rPr>
              <a:t>all 26 </a:t>
            </a:r>
            <a:r>
              <a:rPr lang="en-US" sz="1600" smtClean="0">
                <a:solidFill>
                  <a:schemeClr val="bg1"/>
                </a:solidFill>
              </a:rPr>
              <a:t>Gaussians), </a:t>
            </a:r>
            <a:r>
              <a:rPr lang="en-US" sz="1600">
                <a:solidFill>
                  <a:schemeClr val="bg1"/>
                </a:solidFill>
              </a:rPr>
              <a:t>then dividing the result by </a:t>
            </a:r>
            <a:r>
              <a:rPr lang="en-US" sz="1600" smtClean="0">
                <a:solidFill>
                  <a:schemeClr val="bg1"/>
                </a:solidFill>
              </a:rPr>
              <a:t>a  </a:t>
            </a:r>
            <a:r>
              <a:rPr lang="en-US" sz="1600">
                <a:solidFill>
                  <a:schemeClr val="bg1"/>
                </a:solidFill>
              </a:rPr>
              <a:t>geometric factor</a:t>
            </a:r>
            <a:r>
              <a:rPr lang="en-US" sz="1600" smtClean="0">
                <a:solidFill>
                  <a:schemeClr val="bg1"/>
                </a:solidFill>
              </a:rPr>
              <a:t>.</a:t>
            </a:r>
            <a:endParaRPr lang="en-US" sz="1600">
              <a:solidFill>
                <a:schemeClr val="bg1"/>
              </a:solidFill>
            </a:endParaRPr>
          </a:p>
        </p:txBody>
      </p:sp>
      <p:grpSp>
        <p:nvGrpSpPr>
          <p:cNvPr id="18" name="Group 17"/>
          <p:cNvGrpSpPr/>
          <p:nvPr/>
        </p:nvGrpSpPr>
        <p:grpSpPr>
          <a:xfrm>
            <a:off x="1332411" y="1652452"/>
            <a:ext cx="4907189" cy="2033453"/>
            <a:chOff x="1332411" y="1626326"/>
            <a:chExt cx="4907189" cy="2033453"/>
          </a:xfrm>
        </p:grpSpPr>
        <p:sp>
          <p:nvSpPr>
            <p:cNvPr id="9" name="TextBox 8"/>
            <p:cNvSpPr txBox="1"/>
            <p:nvPr/>
          </p:nvSpPr>
          <p:spPr>
            <a:xfrm>
              <a:off x="1332411" y="1626326"/>
              <a:ext cx="328936" cy="369332"/>
            </a:xfrm>
            <a:prstGeom prst="rect">
              <a:avLst/>
            </a:prstGeom>
            <a:noFill/>
          </p:spPr>
          <p:txBody>
            <a:bodyPr wrap="none" rtlCol="0">
              <a:spAutoFit/>
            </a:bodyPr>
            <a:lstStyle/>
            <a:p>
              <a:r>
                <a:rPr lang="en-US" b="1" smtClean="0"/>
                <a:t>H</a:t>
              </a:r>
              <a:endParaRPr lang="en-US" b="1"/>
            </a:p>
          </p:txBody>
        </p:sp>
        <p:sp>
          <p:nvSpPr>
            <p:cNvPr id="10" name="TextBox 9"/>
            <p:cNvSpPr txBox="1"/>
            <p:nvPr/>
          </p:nvSpPr>
          <p:spPr>
            <a:xfrm>
              <a:off x="1561011" y="2018994"/>
              <a:ext cx="445956" cy="369332"/>
            </a:xfrm>
            <a:prstGeom prst="rect">
              <a:avLst/>
            </a:prstGeom>
            <a:noFill/>
          </p:spPr>
          <p:txBody>
            <a:bodyPr wrap="none" rtlCol="0">
              <a:spAutoFit/>
            </a:bodyPr>
            <a:lstStyle/>
            <a:p>
              <a:r>
                <a:rPr lang="en-US" b="1" smtClean="0"/>
                <a:t>He</a:t>
              </a:r>
              <a:endParaRPr lang="en-US" b="1"/>
            </a:p>
          </p:txBody>
        </p:sp>
        <p:sp>
          <p:nvSpPr>
            <p:cNvPr id="11" name="TextBox 10"/>
            <p:cNvSpPr txBox="1"/>
            <p:nvPr/>
          </p:nvSpPr>
          <p:spPr>
            <a:xfrm>
              <a:off x="2172789" y="2795452"/>
              <a:ext cx="306494" cy="369332"/>
            </a:xfrm>
            <a:prstGeom prst="rect">
              <a:avLst/>
            </a:prstGeom>
            <a:noFill/>
          </p:spPr>
          <p:txBody>
            <a:bodyPr wrap="none" rtlCol="0">
              <a:spAutoFit/>
            </a:bodyPr>
            <a:lstStyle/>
            <a:p>
              <a:r>
                <a:rPr lang="en-US" b="1" smtClean="0"/>
                <a:t>C</a:t>
              </a:r>
              <a:endParaRPr lang="en-US" b="1"/>
            </a:p>
          </p:txBody>
        </p:sp>
        <p:sp>
          <p:nvSpPr>
            <p:cNvPr id="12" name="TextBox 11"/>
            <p:cNvSpPr txBox="1"/>
            <p:nvPr/>
          </p:nvSpPr>
          <p:spPr>
            <a:xfrm>
              <a:off x="2362200" y="2907268"/>
              <a:ext cx="336952" cy="369332"/>
            </a:xfrm>
            <a:prstGeom prst="rect">
              <a:avLst/>
            </a:prstGeom>
            <a:noFill/>
          </p:spPr>
          <p:txBody>
            <a:bodyPr wrap="none" rtlCol="0">
              <a:spAutoFit/>
            </a:bodyPr>
            <a:lstStyle/>
            <a:p>
              <a:r>
                <a:rPr lang="en-US" b="1" smtClean="0"/>
                <a:t>N</a:t>
              </a:r>
              <a:endParaRPr lang="en-US" b="1"/>
            </a:p>
          </p:txBody>
        </p:sp>
        <p:sp>
          <p:nvSpPr>
            <p:cNvPr id="13" name="TextBox 12"/>
            <p:cNvSpPr txBox="1"/>
            <p:nvPr/>
          </p:nvSpPr>
          <p:spPr>
            <a:xfrm>
              <a:off x="2551611" y="2665605"/>
              <a:ext cx="340158" cy="369332"/>
            </a:xfrm>
            <a:prstGeom prst="rect">
              <a:avLst/>
            </a:prstGeom>
            <a:noFill/>
          </p:spPr>
          <p:txBody>
            <a:bodyPr wrap="none" rtlCol="0">
              <a:spAutoFit/>
            </a:bodyPr>
            <a:lstStyle/>
            <a:p>
              <a:r>
                <a:rPr lang="en-US" b="1" smtClean="0"/>
                <a:t>O</a:t>
              </a:r>
              <a:endParaRPr lang="en-US" b="1"/>
            </a:p>
          </p:txBody>
        </p:sp>
        <p:sp>
          <p:nvSpPr>
            <p:cNvPr id="14" name="TextBox 13"/>
            <p:cNvSpPr txBox="1"/>
            <p:nvPr/>
          </p:nvSpPr>
          <p:spPr>
            <a:xfrm>
              <a:off x="2862944" y="2942102"/>
              <a:ext cx="452368" cy="369332"/>
            </a:xfrm>
            <a:prstGeom prst="rect">
              <a:avLst/>
            </a:prstGeom>
            <a:noFill/>
          </p:spPr>
          <p:txBody>
            <a:bodyPr wrap="none" rtlCol="0">
              <a:spAutoFit/>
            </a:bodyPr>
            <a:lstStyle/>
            <a:p>
              <a:r>
                <a:rPr lang="en-US" b="1" smtClean="0"/>
                <a:t>Ne</a:t>
              </a:r>
              <a:endParaRPr lang="en-US" b="1"/>
            </a:p>
          </p:txBody>
        </p:sp>
        <p:sp>
          <p:nvSpPr>
            <p:cNvPr id="15" name="TextBox 14"/>
            <p:cNvSpPr txBox="1"/>
            <p:nvPr/>
          </p:nvSpPr>
          <p:spPr>
            <a:xfrm>
              <a:off x="3202577" y="2994354"/>
              <a:ext cx="495649" cy="369332"/>
            </a:xfrm>
            <a:prstGeom prst="rect">
              <a:avLst/>
            </a:prstGeom>
            <a:noFill/>
          </p:spPr>
          <p:txBody>
            <a:bodyPr wrap="none" rtlCol="0">
              <a:spAutoFit/>
            </a:bodyPr>
            <a:lstStyle/>
            <a:p>
              <a:r>
                <a:rPr lang="en-US" b="1" smtClean="0"/>
                <a:t>Mg</a:t>
              </a:r>
              <a:endParaRPr lang="en-US" b="1"/>
            </a:p>
          </p:txBody>
        </p:sp>
        <p:sp>
          <p:nvSpPr>
            <p:cNvPr id="16" name="TextBox 15"/>
            <p:cNvSpPr txBox="1"/>
            <p:nvPr/>
          </p:nvSpPr>
          <p:spPr>
            <a:xfrm>
              <a:off x="3616237" y="3042250"/>
              <a:ext cx="349776" cy="369332"/>
            </a:xfrm>
            <a:prstGeom prst="rect">
              <a:avLst/>
            </a:prstGeom>
            <a:noFill/>
          </p:spPr>
          <p:txBody>
            <a:bodyPr wrap="none" rtlCol="0">
              <a:spAutoFit/>
            </a:bodyPr>
            <a:lstStyle/>
            <a:p>
              <a:r>
                <a:rPr lang="en-US" b="1" smtClean="0"/>
                <a:t>Si</a:t>
              </a:r>
              <a:endParaRPr lang="en-US" b="1"/>
            </a:p>
          </p:txBody>
        </p:sp>
        <p:sp>
          <p:nvSpPr>
            <p:cNvPr id="17" name="TextBox 16"/>
            <p:cNvSpPr txBox="1"/>
            <p:nvPr/>
          </p:nvSpPr>
          <p:spPr>
            <a:xfrm>
              <a:off x="5836926" y="3290447"/>
              <a:ext cx="402674" cy="369332"/>
            </a:xfrm>
            <a:prstGeom prst="rect">
              <a:avLst/>
            </a:prstGeom>
            <a:noFill/>
          </p:spPr>
          <p:txBody>
            <a:bodyPr wrap="none" rtlCol="0">
              <a:spAutoFit/>
            </a:bodyPr>
            <a:lstStyle/>
            <a:p>
              <a:r>
                <a:rPr lang="en-US" b="1"/>
                <a:t>F</a:t>
              </a:r>
              <a:r>
                <a:rPr lang="en-US" b="1" smtClean="0"/>
                <a:t>e</a:t>
              </a:r>
              <a:endParaRPr lang="en-US" b="1"/>
            </a:p>
          </p:txBody>
        </p:sp>
      </p:grpSp>
      <p:sp>
        <p:nvSpPr>
          <p:cNvPr id="19" name="TextBox 18"/>
          <p:cNvSpPr txBox="1"/>
          <p:nvPr/>
        </p:nvSpPr>
        <p:spPr>
          <a:xfrm>
            <a:off x="3993624" y="3352800"/>
            <a:ext cx="293670" cy="369332"/>
          </a:xfrm>
          <a:prstGeom prst="rect">
            <a:avLst/>
          </a:prstGeom>
          <a:noFill/>
        </p:spPr>
        <p:txBody>
          <a:bodyPr wrap="none" rtlCol="0">
            <a:spAutoFit/>
          </a:bodyPr>
          <a:lstStyle/>
          <a:p>
            <a:r>
              <a:rPr lang="en-US" b="1" smtClean="0"/>
              <a:t>S</a:t>
            </a:r>
            <a:endParaRPr lang="en-US" b="1"/>
          </a:p>
        </p:txBody>
      </p:sp>
    </p:spTree>
    <p:extLst>
      <p:ext uri="{BB962C8B-B14F-4D97-AF65-F5344CB8AC3E}">
        <p14:creationId xmlns:p14="http://schemas.microsoft.com/office/powerpoint/2010/main" val="18951932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Shape 313"/>
          <p:cNvSpPr txBox="1">
            <a:spLocks noGrp="1"/>
          </p:cNvSpPr>
          <p:nvPr>
            <p:ph type="title"/>
          </p:nvPr>
        </p:nvSpPr>
        <p:spPr>
          <a:xfrm>
            <a:off x="1371600" y="326774"/>
            <a:ext cx="6408821" cy="968626"/>
          </a:xfrm>
          <a:prstGeom prst="rect">
            <a:avLst/>
          </a:prstGeom>
          <a:noFill/>
          <a:ln>
            <a:noFill/>
          </a:ln>
        </p:spPr>
        <p:txBody>
          <a:bodyPr spcFirstLastPara="1" wrap="square" lIns="91425" tIns="45700" rIns="91425" bIns="45700" anchor="ctr" anchorCtr="0">
            <a:noAutofit/>
          </a:bodyPr>
          <a:lstStyle/>
          <a:p>
            <a:pPr lvl="0">
              <a:spcBef>
                <a:spcPts val="0"/>
              </a:spcBef>
              <a:spcAft>
                <a:spcPts val="0"/>
              </a:spcAft>
            </a:pPr>
            <a:r>
              <a:rPr lang="en-US" sz="3200">
                <a:solidFill>
                  <a:prstClr val="white"/>
                </a:solidFill>
              </a:rPr>
              <a:t>PLPT-SEI-004 SEP Channel Cross Comparison </a:t>
            </a:r>
            <a:r>
              <a:rPr lang="mr-IN" sz="3200">
                <a:solidFill>
                  <a:prstClr val="white"/>
                </a:solidFill>
              </a:rPr>
              <a:t>–</a:t>
            </a:r>
            <a:r>
              <a:rPr lang="en-US" sz="3200">
                <a:solidFill>
                  <a:prstClr val="white"/>
                </a:solidFill>
              </a:rPr>
              <a:t> Heavy Ions</a:t>
            </a:r>
            <a:endParaRPr sz="3200"/>
          </a:p>
        </p:txBody>
      </p:sp>
      <p:sp>
        <p:nvSpPr>
          <p:cNvPr id="314" name="Shape 314"/>
          <p:cNvSpPr txBox="1">
            <a:spLocks noGrp="1"/>
          </p:cNvSpPr>
          <p:nvPr>
            <p:ph type="body" idx="1"/>
          </p:nvPr>
        </p:nvSpPr>
        <p:spPr>
          <a:xfrm>
            <a:off x="457200" y="1828800"/>
            <a:ext cx="8229600" cy="3792537"/>
          </a:xfrm>
          <a:prstGeom prst="rect">
            <a:avLst/>
          </a:prstGeom>
          <a:noFill/>
          <a:ln>
            <a:noFill/>
          </a:ln>
        </p:spPr>
        <p:txBody>
          <a:bodyPr spcFirstLastPara="1" wrap="square" lIns="91425" tIns="45700" rIns="91425" bIns="45700" anchor="t" anchorCtr="0">
            <a:noAutofit/>
          </a:bodyPr>
          <a:lstStyle/>
          <a:p>
            <a:pPr marL="0" lvl="0" indent="0">
              <a:lnSpc>
                <a:spcPct val="80000"/>
              </a:lnSpc>
              <a:spcBef>
                <a:spcPts val="0"/>
              </a:spcBef>
              <a:spcAft>
                <a:spcPts val="1200"/>
              </a:spcAft>
              <a:buClr>
                <a:schemeClr val="lt1"/>
              </a:buClr>
              <a:buSzPts val="2960"/>
              <a:buNone/>
            </a:pPr>
            <a:r>
              <a:rPr lang="en-US" sz="3600">
                <a:solidFill>
                  <a:schemeClr val="lt1"/>
                </a:solidFill>
                <a:ea typeface="Calibri"/>
                <a:cs typeface="Calibri"/>
                <a:sym typeface="Calibri"/>
              </a:rPr>
              <a:t>Priority 1 (Heavy Ion) Histogram Deep Dive</a:t>
            </a:r>
            <a:endParaRPr lang="en-US" sz="3600" b="0" i="0" u="none" strike="noStrike" cap="none" smtClean="0">
              <a:solidFill>
                <a:schemeClr val="lt1"/>
              </a:solidFill>
              <a:latin typeface="Calibri"/>
              <a:ea typeface="Calibri"/>
              <a:cs typeface="Calibri"/>
              <a:sym typeface="Calibri"/>
            </a:endParaRPr>
          </a:p>
          <a:p>
            <a:pPr marR="0" lvl="0" algn="l" rtl="0">
              <a:lnSpc>
                <a:spcPct val="80000"/>
              </a:lnSpc>
              <a:spcBef>
                <a:spcPts val="0"/>
              </a:spcBef>
              <a:spcAft>
                <a:spcPts val="1200"/>
              </a:spcAft>
              <a:buClr>
                <a:schemeClr val="lt1"/>
              </a:buClr>
              <a:buSzPts val="2960"/>
              <a:buFont typeface="Arial" charset="0"/>
              <a:buChar char="•"/>
            </a:pPr>
            <a:r>
              <a:rPr lang="en-US" sz="2800" b="0" i="0" u="none" strike="noStrike" cap="none" smtClean="0">
                <a:solidFill>
                  <a:schemeClr val="lt1"/>
                </a:solidFill>
                <a:latin typeface="Calibri"/>
                <a:ea typeface="Calibri"/>
                <a:cs typeface="Calibri"/>
                <a:sym typeface="Calibri"/>
              </a:rPr>
              <a:t>Summed </a:t>
            </a:r>
            <a:r>
              <a:rPr lang="en-US" sz="2800" b="0" i="0" u="none" strike="noStrike" cap="none">
                <a:solidFill>
                  <a:schemeClr val="lt1"/>
                </a:solidFill>
                <a:latin typeface="Calibri"/>
                <a:ea typeface="Calibri"/>
                <a:cs typeface="Calibri"/>
                <a:sym typeface="Calibri"/>
              </a:rPr>
              <a:t>all 1,440 Prime histograms from 10 Sept. 2017 (day 253</a:t>
            </a:r>
            <a:r>
              <a:rPr lang="en-US" sz="2800" b="0" i="0" u="none" strike="noStrike" cap="none" smtClean="0">
                <a:solidFill>
                  <a:schemeClr val="lt1"/>
                </a:solidFill>
                <a:latin typeface="Calibri"/>
                <a:ea typeface="Calibri"/>
                <a:cs typeface="Calibri"/>
                <a:sym typeface="Calibri"/>
              </a:rPr>
              <a:t>).</a:t>
            </a:r>
            <a:endParaRPr sz="2800"/>
          </a:p>
          <a:p>
            <a:pPr marR="0" lvl="1" algn="l" rtl="0">
              <a:lnSpc>
                <a:spcPct val="80000"/>
              </a:lnSpc>
              <a:spcBef>
                <a:spcPts val="518"/>
              </a:spcBef>
              <a:spcAft>
                <a:spcPts val="1200"/>
              </a:spcAft>
              <a:buClr>
                <a:schemeClr val="lt1"/>
              </a:buClr>
              <a:buSzPts val="2590"/>
              <a:buFont typeface=".AppleSystemUIFont" charset="-120"/>
              <a:buChar char="-"/>
            </a:pPr>
            <a:r>
              <a:rPr lang="en-US" sz="2400" b="0" i="0" u="none" strike="noStrike" cap="none">
                <a:solidFill>
                  <a:schemeClr val="lt1"/>
                </a:solidFill>
                <a:latin typeface="Calibri"/>
                <a:ea typeface="Calibri"/>
                <a:cs typeface="Calibri"/>
                <a:sym typeface="Calibri"/>
              </a:rPr>
              <a:t>Dominated by SEP event (GLE) starting ~1618 </a:t>
            </a:r>
            <a:r>
              <a:rPr lang="en-US" sz="2400" b="0" i="0" u="none" strike="noStrike" cap="none" smtClean="0">
                <a:solidFill>
                  <a:schemeClr val="lt1"/>
                </a:solidFill>
                <a:latin typeface="Calibri"/>
                <a:ea typeface="Calibri"/>
                <a:cs typeface="Calibri"/>
                <a:sym typeface="Calibri"/>
              </a:rPr>
              <a:t>UT.</a:t>
            </a:r>
            <a:endParaRPr sz="2400"/>
          </a:p>
          <a:p>
            <a:pPr marR="0" lvl="0" algn="l" rtl="0">
              <a:lnSpc>
                <a:spcPct val="80000"/>
              </a:lnSpc>
              <a:spcBef>
                <a:spcPts val="592"/>
              </a:spcBef>
              <a:spcAft>
                <a:spcPts val="1200"/>
              </a:spcAft>
              <a:buClr>
                <a:schemeClr val="lt1"/>
              </a:buClr>
              <a:buSzPts val="2960"/>
              <a:buFont typeface="Arial" charset="0"/>
              <a:buChar char="•"/>
            </a:pPr>
            <a:r>
              <a:rPr lang="en-US" sz="2800" b="0" i="0" u="none" strike="noStrike" cap="none">
                <a:solidFill>
                  <a:schemeClr val="lt1"/>
                </a:solidFill>
                <a:latin typeface="Calibri"/>
                <a:ea typeface="Calibri"/>
                <a:cs typeface="Calibri"/>
                <a:sym typeface="Calibri"/>
              </a:rPr>
              <a:t>Analyzed summed histogram following CDRL80 Rev F </a:t>
            </a:r>
            <a:r>
              <a:rPr lang="en-US" sz="2800" b="0" i="0" u="none" strike="noStrike" cap="none" smtClean="0">
                <a:solidFill>
                  <a:schemeClr val="lt1"/>
                </a:solidFill>
                <a:latin typeface="Calibri"/>
                <a:ea typeface="Calibri"/>
                <a:cs typeface="Calibri"/>
                <a:sym typeface="Calibri"/>
              </a:rPr>
              <a:t>algorithm.</a:t>
            </a:r>
            <a:endParaRPr sz="2800"/>
          </a:p>
          <a:p>
            <a:pPr marR="0" lvl="1" algn="l" rtl="0">
              <a:lnSpc>
                <a:spcPct val="80000"/>
              </a:lnSpc>
              <a:spcBef>
                <a:spcPts val="518"/>
              </a:spcBef>
              <a:spcAft>
                <a:spcPts val="1200"/>
              </a:spcAft>
              <a:buClr>
                <a:schemeClr val="lt1"/>
              </a:buClr>
              <a:buSzPts val="2590"/>
              <a:buFont typeface=".AppleSystemUIFont" charset="-120"/>
              <a:buChar char="-"/>
            </a:pPr>
            <a:r>
              <a:rPr lang="en-US" sz="2400" b="0" i="0" u="none" strike="noStrike" cap="none">
                <a:solidFill>
                  <a:schemeClr val="lt1"/>
                </a:solidFill>
                <a:latin typeface="Calibri"/>
                <a:ea typeface="Calibri"/>
                <a:cs typeface="Calibri"/>
                <a:sym typeface="Calibri"/>
              </a:rPr>
              <a:t>Used ‘EHIS_CALINR_Parameters-V1.1.h5’ dated 12/14/2017, delivered </a:t>
            </a:r>
            <a:r>
              <a:rPr lang="en-US" sz="2400" b="0" i="0" u="none" strike="noStrike" cap="none" smtClean="0">
                <a:solidFill>
                  <a:schemeClr val="lt1"/>
                </a:solidFill>
                <a:latin typeface="Calibri"/>
                <a:ea typeface="Calibri"/>
                <a:cs typeface="Calibri"/>
                <a:sym typeface="Calibri"/>
              </a:rPr>
              <a:t>1/8/2018.</a:t>
            </a:r>
            <a:endParaRPr sz="2400"/>
          </a:p>
        </p:txBody>
      </p:sp>
    </p:spTree>
    <p:extLst>
      <p:ext uri="{BB962C8B-B14F-4D97-AF65-F5344CB8AC3E}">
        <p14:creationId xmlns:p14="http://schemas.microsoft.com/office/powerpoint/2010/main" val="17301282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Shape 334"/>
          <p:cNvSpPr txBox="1">
            <a:spLocks noGrp="1"/>
          </p:cNvSpPr>
          <p:nvPr>
            <p:ph type="title"/>
          </p:nvPr>
        </p:nvSpPr>
        <p:spPr>
          <a:xfrm>
            <a:off x="1371600" y="304800"/>
            <a:ext cx="6408821" cy="968626"/>
          </a:xfrm>
          <a:prstGeom prst="rect">
            <a:avLst/>
          </a:prstGeom>
          <a:noFill/>
          <a:ln>
            <a:noFill/>
          </a:ln>
        </p:spPr>
        <p:txBody>
          <a:bodyPr spcFirstLastPara="1" wrap="square" lIns="91425" tIns="45700" rIns="91425" bIns="45700" anchor="ctr" anchorCtr="0">
            <a:noAutofit/>
          </a:bodyPr>
          <a:lstStyle/>
          <a:p>
            <a:pPr>
              <a:spcBef>
                <a:spcPts val="0"/>
              </a:spcBef>
              <a:spcAft>
                <a:spcPts val="0"/>
              </a:spcAft>
            </a:pPr>
            <a:r>
              <a:rPr lang="en-US" sz="3200">
                <a:solidFill>
                  <a:prstClr val="white"/>
                </a:solidFill>
              </a:rPr>
              <a:t>PLPT-SEI-004 SEP Channel Cross Comparison </a:t>
            </a:r>
            <a:r>
              <a:rPr lang="mr-IN" sz="3200">
                <a:solidFill>
                  <a:prstClr val="white"/>
                </a:solidFill>
              </a:rPr>
              <a:t>–</a:t>
            </a:r>
            <a:r>
              <a:rPr lang="en-US" sz="3200">
                <a:solidFill>
                  <a:prstClr val="white"/>
                </a:solidFill>
              </a:rPr>
              <a:t> Heavy Ions</a:t>
            </a:r>
            <a:endParaRPr/>
          </a:p>
        </p:txBody>
      </p:sp>
      <mc:AlternateContent xmlns:mc="http://schemas.openxmlformats.org/markup-compatibility/2006" xmlns:a14="http://schemas.microsoft.com/office/drawing/2010/main">
        <mc:Choice Requires="a14">
          <p:sp>
            <p:nvSpPr>
              <p:cNvPr id="335" name="Shape 335"/>
              <p:cNvSpPr txBox="1">
                <a:spLocks noGrp="1"/>
              </p:cNvSpPr>
              <p:nvPr>
                <p:ph type="body" idx="1"/>
              </p:nvPr>
            </p:nvSpPr>
            <p:spPr>
              <a:xfrm>
                <a:off x="461210" y="1371600"/>
                <a:ext cx="8229600" cy="5314533"/>
              </a:xfrm>
              <a:prstGeom prst="rect">
                <a:avLst/>
              </a:prstGeom>
              <a:noFill/>
              <a:ln>
                <a:noFill/>
              </a:ln>
            </p:spPr>
            <p:txBody>
              <a:bodyPr spcFirstLastPara="1" wrap="square" lIns="91425" tIns="45700" rIns="91425" bIns="45700" anchor="t" anchorCtr="0">
                <a:noAutofit/>
              </a:bodyPr>
              <a:lstStyle/>
              <a:p>
                <a:pPr marL="0" lvl="0" indent="0">
                  <a:spcBef>
                    <a:spcPts val="0"/>
                  </a:spcBef>
                  <a:spcAft>
                    <a:spcPts val="0"/>
                  </a:spcAft>
                  <a:buClr>
                    <a:schemeClr val="lt1"/>
                  </a:buClr>
                  <a:buSzPts val="2000"/>
                  <a:buNone/>
                </a:pPr>
                <a:r>
                  <a:rPr lang="en-US" sz="2400" dirty="0">
                    <a:solidFill>
                      <a:schemeClr val="lt1"/>
                    </a:solidFill>
                    <a:ea typeface="Calibri"/>
                    <a:cs typeface="Calibri"/>
                    <a:sym typeface="Calibri"/>
                  </a:rPr>
                  <a:t>EHIS Cross-Comparison w/ ACE </a:t>
                </a:r>
                <a:r>
                  <a:rPr lang="en-US" sz="2400" dirty="0" smtClean="0"/>
                  <a:t>Solar </a:t>
                </a:r>
                <a:r>
                  <a:rPr lang="en-US" sz="2400" dirty="0"/>
                  <a:t>Isotope Spectrometer (SIS)</a:t>
                </a:r>
                <a:endParaRPr lang="en-US" sz="2400" b="0" i="0" u="none" strike="noStrike" cap="none" dirty="0" smtClean="0">
                  <a:solidFill>
                    <a:schemeClr val="lt1"/>
                  </a:solidFill>
                  <a:latin typeface="Calibri"/>
                  <a:ea typeface="Calibri"/>
                  <a:cs typeface="Calibri"/>
                  <a:sym typeface="Calibri"/>
                </a:endParaRPr>
              </a:p>
              <a:p>
                <a:pPr marR="0" lvl="0" algn="l" rtl="0">
                  <a:spcBef>
                    <a:spcPts val="0"/>
                  </a:spcBef>
                  <a:spcAft>
                    <a:spcPts val="0"/>
                  </a:spcAft>
                  <a:buClr>
                    <a:schemeClr val="lt1"/>
                  </a:buClr>
                  <a:buSzPts val="2000"/>
                  <a:buFont typeface="Arial" charset="0"/>
                  <a:buChar char="•"/>
                </a:pPr>
                <a:r>
                  <a:rPr lang="en-US" sz="2000" b="0" i="0" u="none" strike="noStrike" cap="none" dirty="0" smtClean="0">
                    <a:solidFill>
                      <a:schemeClr val="lt1"/>
                    </a:solidFill>
                    <a:latin typeface="Calibri"/>
                    <a:ea typeface="Calibri"/>
                    <a:cs typeface="Calibri"/>
                    <a:sym typeface="Calibri"/>
                  </a:rPr>
                  <a:t>SIS geometric </a:t>
                </a:r>
                <a:r>
                  <a:rPr lang="en-US" sz="2000" b="0" i="0" u="none" strike="noStrike" cap="none" dirty="0">
                    <a:solidFill>
                      <a:schemeClr val="lt1"/>
                    </a:solidFill>
                    <a:latin typeface="Calibri"/>
                    <a:ea typeface="Calibri"/>
                    <a:cs typeface="Calibri"/>
                    <a:sym typeface="Calibri"/>
                  </a:rPr>
                  <a:t>factor </a:t>
                </a:r>
                <a14:m>
                  <m:oMath xmlns:m="http://schemas.openxmlformats.org/officeDocument/2006/math">
                    <m:r>
                      <a:rPr lang="en-US" sz="2000" b="0" i="1" u="none" strike="noStrike" cap="none" smtClean="0">
                        <a:solidFill>
                          <a:schemeClr val="lt1"/>
                        </a:solidFill>
                        <a:latin typeface="Cambria Math" charset="0"/>
                        <a:ea typeface="Cambria Math" charset="0"/>
                        <a:cs typeface="Cambria Math" charset="0"/>
                        <a:sym typeface="Calibri"/>
                      </a:rPr>
                      <m:t>~</m:t>
                    </m:r>
                  </m:oMath>
                </a14:m>
                <a:r>
                  <a:rPr lang="en-US" sz="2000" b="0" i="0" u="none" strike="noStrike" cap="none" dirty="0" smtClean="0">
                    <a:solidFill>
                      <a:schemeClr val="lt1"/>
                    </a:solidFill>
                    <a:latin typeface="Calibri"/>
                    <a:ea typeface="Calibri"/>
                    <a:cs typeface="Calibri"/>
                    <a:sym typeface="Calibri"/>
                  </a:rPr>
                  <a:t>25-100 times greater then EHIS.</a:t>
                </a:r>
                <a:endParaRPr dirty="0"/>
              </a:p>
              <a:p>
                <a:pPr marR="0" lvl="0" algn="l" rtl="0">
                  <a:spcBef>
                    <a:spcPts val="400"/>
                  </a:spcBef>
                  <a:spcAft>
                    <a:spcPts val="0"/>
                  </a:spcAft>
                  <a:buClr>
                    <a:schemeClr val="lt1"/>
                  </a:buClr>
                  <a:buSzPts val="2000"/>
                  <a:buFont typeface="Arial" charset="0"/>
                  <a:buChar char="•"/>
                </a:pPr>
                <a:r>
                  <a:rPr lang="en-US" sz="2000" b="0" i="0" u="none" strike="noStrike" cap="none" dirty="0">
                    <a:solidFill>
                      <a:schemeClr val="lt1"/>
                    </a:solidFill>
                    <a:latin typeface="Calibri"/>
                    <a:ea typeface="Calibri"/>
                    <a:cs typeface="Calibri"/>
                    <a:sym typeface="Calibri"/>
                  </a:rPr>
                  <a:t>Therefore, comparison performed using event fluences</a:t>
                </a:r>
                <a:endParaRPr dirty="0"/>
              </a:p>
              <a:p>
                <a:pPr marR="0" lvl="1" algn="l" rtl="0">
                  <a:spcBef>
                    <a:spcPts val="360"/>
                  </a:spcBef>
                  <a:spcAft>
                    <a:spcPts val="0"/>
                  </a:spcAft>
                  <a:buClr>
                    <a:schemeClr val="lt1"/>
                  </a:buClr>
                  <a:buSzPts val="1800"/>
                  <a:buFont typeface=".AppleSystemUIFont" charset="-120"/>
                  <a:buChar char="-"/>
                </a:pPr>
                <a:r>
                  <a:rPr lang="en-US" sz="1800" b="0" i="0" u="none" strike="noStrike" cap="none" dirty="0" err="1">
                    <a:solidFill>
                      <a:schemeClr val="lt1"/>
                    </a:solidFill>
                    <a:latin typeface="Calibri"/>
                    <a:ea typeface="Calibri"/>
                    <a:cs typeface="Calibri"/>
                    <a:sym typeface="Calibri"/>
                  </a:rPr>
                  <a:t>Fluence</a:t>
                </a:r>
                <a:r>
                  <a:rPr lang="en-US" sz="1800" b="0" i="0" u="none" strike="noStrike" cap="none" dirty="0">
                    <a:solidFill>
                      <a:schemeClr val="lt1"/>
                    </a:solidFill>
                    <a:latin typeface="Calibri"/>
                    <a:ea typeface="Calibri"/>
                    <a:cs typeface="Calibri"/>
                    <a:sym typeface="Calibri"/>
                  </a:rPr>
                  <a:t> = flux * time (seconds)</a:t>
                </a:r>
                <a:endParaRPr dirty="0"/>
              </a:p>
              <a:p>
                <a:pPr marR="0" lvl="1" algn="l" rtl="0">
                  <a:spcBef>
                    <a:spcPts val="360"/>
                  </a:spcBef>
                  <a:spcAft>
                    <a:spcPts val="0"/>
                  </a:spcAft>
                  <a:buClr>
                    <a:schemeClr val="lt1"/>
                  </a:buClr>
                  <a:buSzPts val="1800"/>
                  <a:buFont typeface=".AppleSystemUIFont" charset="-120"/>
                  <a:buChar char="-"/>
                </a:pPr>
                <a:r>
                  <a:rPr lang="en-US" sz="1800" b="0" i="0" u="none" strike="noStrike" cap="none" dirty="0">
                    <a:solidFill>
                      <a:schemeClr val="lt1"/>
                    </a:solidFill>
                    <a:latin typeface="Calibri"/>
                    <a:ea typeface="Calibri"/>
                    <a:cs typeface="Calibri"/>
                    <a:sym typeface="Calibri"/>
                  </a:rPr>
                  <a:t>Standard technique</a:t>
                </a:r>
                <a:endParaRPr dirty="0"/>
              </a:p>
              <a:p>
                <a:pPr marR="0" lvl="1" algn="l" rtl="0">
                  <a:spcBef>
                    <a:spcPts val="360"/>
                  </a:spcBef>
                  <a:spcAft>
                    <a:spcPts val="0"/>
                  </a:spcAft>
                  <a:buClr>
                    <a:schemeClr val="lt1"/>
                  </a:buClr>
                  <a:buSzPts val="1800"/>
                  <a:buFont typeface=".AppleSystemUIFont" charset="-120"/>
                  <a:buChar char="-"/>
                </a:pPr>
                <a:r>
                  <a:rPr lang="en-US" sz="1800" b="0" i="0" u="none" strike="noStrike" cap="none" dirty="0">
                    <a:solidFill>
                      <a:schemeClr val="lt1"/>
                    </a:solidFill>
                    <a:latin typeface="Calibri"/>
                    <a:ea typeface="Calibri"/>
                    <a:cs typeface="Calibri"/>
                    <a:sym typeface="Calibri"/>
                  </a:rPr>
                  <a:t>SIS: ACE Science Center Level-2 one-hour average fluxes converted to </a:t>
                </a:r>
                <a:r>
                  <a:rPr lang="en-US" sz="1800" b="0" i="0" u="none" strike="noStrike" cap="none" dirty="0" err="1">
                    <a:solidFill>
                      <a:schemeClr val="lt1"/>
                    </a:solidFill>
                    <a:latin typeface="Calibri"/>
                    <a:ea typeface="Calibri"/>
                    <a:cs typeface="Calibri"/>
                    <a:sym typeface="Calibri"/>
                  </a:rPr>
                  <a:t>fluence</a:t>
                </a:r>
                <a:r>
                  <a:rPr lang="en-US" sz="1800" b="0" i="0" u="none" strike="noStrike" cap="none" dirty="0">
                    <a:solidFill>
                      <a:schemeClr val="lt1"/>
                    </a:solidFill>
                    <a:latin typeface="Calibri"/>
                    <a:ea typeface="Calibri"/>
                    <a:cs typeface="Calibri"/>
                    <a:sym typeface="Calibri"/>
                  </a:rPr>
                  <a:t> and summed over event </a:t>
                </a:r>
                <a:r>
                  <a:rPr lang="en-US" sz="1800" b="0" i="0" u="none" strike="noStrike" cap="none" dirty="0" smtClean="0">
                    <a:solidFill>
                      <a:schemeClr val="lt1"/>
                    </a:solidFill>
                    <a:latin typeface="Calibri"/>
                    <a:ea typeface="Calibri"/>
                    <a:cs typeface="Calibri"/>
                    <a:sym typeface="Calibri"/>
                  </a:rPr>
                  <a:t>period.</a:t>
                </a:r>
                <a:endParaRPr dirty="0"/>
              </a:p>
              <a:p>
                <a:pPr marR="0" lvl="1" algn="l" rtl="0">
                  <a:spcBef>
                    <a:spcPts val="360"/>
                  </a:spcBef>
                  <a:spcAft>
                    <a:spcPts val="0"/>
                  </a:spcAft>
                  <a:buClr>
                    <a:schemeClr val="lt1"/>
                  </a:buClr>
                  <a:buSzPts val="1800"/>
                  <a:buFont typeface=".AppleSystemUIFont" charset="-120"/>
                  <a:buChar char="-"/>
                </a:pPr>
                <a:r>
                  <a:rPr lang="en-US" sz="1800" b="0" i="0" u="none" strike="noStrike" cap="none" dirty="0">
                    <a:solidFill>
                      <a:schemeClr val="lt1"/>
                    </a:solidFill>
                    <a:latin typeface="Calibri"/>
                    <a:ea typeface="Calibri"/>
                    <a:cs typeface="Calibri"/>
                    <a:sym typeface="Calibri"/>
                  </a:rPr>
                  <a:t>EHIS: L1b algorithm applied to L0 histograms and Priority 1 rates that have been summed over event </a:t>
                </a:r>
                <a:r>
                  <a:rPr lang="en-US" sz="1800" b="0" i="0" u="none" strike="noStrike" cap="none" dirty="0" smtClean="0">
                    <a:solidFill>
                      <a:schemeClr val="lt1"/>
                    </a:solidFill>
                    <a:latin typeface="Calibri"/>
                    <a:ea typeface="Calibri"/>
                    <a:cs typeface="Calibri"/>
                    <a:sym typeface="Calibri"/>
                  </a:rPr>
                  <a:t>period.</a:t>
                </a:r>
                <a:endParaRPr dirty="0"/>
              </a:p>
              <a:p>
                <a:pPr marR="0" lvl="0" algn="l" rtl="0">
                  <a:spcBef>
                    <a:spcPts val="400"/>
                  </a:spcBef>
                  <a:spcAft>
                    <a:spcPts val="0"/>
                  </a:spcAft>
                  <a:buClr>
                    <a:schemeClr val="lt1"/>
                  </a:buClr>
                  <a:buSzPts val="2000"/>
                  <a:buFont typeface="Arial" charset="0"/>
                  <a:buChar char="•"/>
                </a:pPr>
                <a:r>
                  <a:rPr lang="en-US" sz="2000" b="0" i="0" u="none" strike="noStrike" cap="none" dirty="0">
                    <a:solidFill>
                      <a:schemeClr val="lt1"/>
                    </a:solidFill>
                    <a:latin typeface="Calibri"/>
                    <a:ea typeface="Calibri"/>
                    <a:cs typeface="Calibri"/>
                    <a:sym typeface="Calibri"/>
                  </a:rPr>
                  <a:t>Error bars:</a:t>
                </a:r>
                <a:endParaRPr dirty="0"/>
              </a:p>
              <a:p>
                <a:pPr marR="0" lvl="1" algn="l" rtl="0">
                  <a:spcBef>
                    <a:spcPts val="360"/>
                  </a:spcBef>
                  <a:spcAft>
                    <a:spcPts val="0"/>
                  </a:spcAft>
                  <a:buClr>
                    <a:schemeClr val="lt1"/>
                  </a:buClr>
                  <a:buSzPts val="1800"/>
                  <a:buFont typeface=".AppleSystemUIFont" charset="-120"/>
                  <a:buChar char="-"/>
                </a:pPr>
                <a:r>
                  <a:rPr lang="en-US" sz="1800" b="0" i="0" u="none" strike="noStrike" cap="none" dirty="0">
                    <a:solidFill>
                      <a:schemeClr val="lt1"/>
                    </a:solidFill>
                    <a:latin typeface="Calibri"/>
                    <a:ea typeface="Calibri"/>
                    <a:cs typeface="Calibri"/>
                    <a:sym typeface="Calibri"/>
                  </a:rPr>
                  <a:t>SIS: 1-sigma Poisson statistics (usually obscured by plotting symbol)</a:t>
                </a:r>
                <a:endParaRPr dirty="0"/>
              </a:p>
              <a:p>
                <a:pPr marR="0" lvl="1" algn="l" rtl="0">
                  <a:spcBef>
                    <a:spcPts val="360"/>
                  </a:spcBef>
                  <a:spcAft>
                    <a:spcPts val="0"/>
                  </a:spcAft>
                  <a:buClr>
                    <a:schemeClr val="lt1"/>
                  </a:buClr>
                  <a:buSzPts val="1800"/>
                  <a:buFont typeface=".AppleSystemUIFont" charset="-120"/>
                  <a:buChar char="-"/>
                </a:pPr>
                <a:r>
                  <a:rPr lang="en-US" sz="1800" b="0" i="0" u="none" strike="noStrike" cap="none" dirty="0">
                    <a:solidFill>
                      <a:schemeClr val="lt1"/>
                    </a:solidFill>
                    <a:latin typeface="Calibri"/>
                    <a:ea typeface="Calibri"/>
                    <a:cs typeface="Calibri"/>
                    <a:sym typeface="Calibri"/>
                  </a:rPr>
                  <a:t>EHIS: 1-sigma upper and lower errors from L1b algorithm</a:t>
                </a:r>
                <a:endParaRPr dirty="0"/>
              </a:p>
              <a:p>
                <a:pPr marL="914400" marR="0" lvl="2" indent="0" algn="l" rtl="0">
                  <a:spcBef>
                    <a:spcPts val="320"/>
                  </a:spcBef>
                  <a:spcAft>
                    <a:spcPts val="0"/>
                  </a:spcAft>
                  <a:buClr>
                    <a:schemeClr val="lt1"/>
                  </a:buClr>
                  <a:buSzPts val="1600"/>
                  <a:buNone/>
                </a:pPr>
                <a:r>
                  <a:rPr lang="en-US" sz="1600" b="0" i="0" u="none" strike="noStrike" cap="none" dirty="0">
                    <a:solidFill>
                      <a:schemeClr val="lt1"/>
                    </a:solidFill>
                    <a:latin typeface="Calibri"/>
                    <a:ea typeface="Calibri"/>
                    <a:cs typeface="Calibri"/>
                    <a:sym typeface="Calibri"/>
                  </a:rPr>
                  <a:t>‘Upper limit’ fluxes masked out, not shown</a:t>
                </a:r>
                <a:endParaRPr dirty="0"/>
              </a:p>
              <a:p>
                <a:pPr marR="0" lvl="0" algn="l" rtl="0">
                  <a:spcBef>
                    <a:spcPts val="400"/>
                  </a:spcBef>
                  <a:spcAft>
                    <a:spcPts val="0"/>
                  </a:spcAft>
                  <a:buClr>
                    <a:schemeClr val="lt1"/>
                  </a:buClr>
                  <a:buSzPts val="2000"/>
                  <a:buFont typeface="Arial" charset="0"/>
                  <a:buChar char="•"/>
                </a:pPr>
                <a:r>
                  <a:rPr lang="en-US" sz="2000" b="0" i="0" u="none" strike="noStrike" cap="none" dirty="0">
                    <a:solidFill>
                      <a:schemeClr val="lt1"/>
                    </a:solidFill>
                    <a:latin typeface="Calibri"/>
                    <a:ea typeface="Calibri"/>
                    <a:cs typeface="Calibri"/>
                    <a:sym typeface="Calibri"/>
                  </a:rPr>
                  <a:t>Elements evaluated:  C, N, O, Ne, Mg, Si, S, Fe</a:t>
                </a:r>
                <a:endParaRPr dirty="0"/>
              </a:p>
              <a:p>
                <a:pPr marR="0" lvl="0" algn="l" rtl="0">
                  <a:spcBef>
                    <a:spcPts val="400"/>
                  </a:spcBef>
                  <a:spcAft>
                    <a:spcPts val="0"/>
                  </a:spcAft>
                  <a:buClr>
                    <a:schemeClr val="lt1"/>
                  </a:buClr>
                  <a:buSzPts val="2000"/>
                  <a:buFont typeface="Arial" charset="0"/>
                  <a:buChar char="•"/>
                </a:pPr>
                <a:r>
                  <a:rPr lang="en-US" sz="2000" b="0" i="0" u="none" strike="noStrike" cap="none" dirty="0">
                    <a:solidFill>
                      <a:schemeClr val="lt1"/>
                    </a:solidFill>
                    <a:latin typeface="Calibri"/>
                    <a:ea typeface="Calibri"/>
                    <a:cs typeface="Calibri"/>
                    <a:sym typeface="Calibri"/>
                  </a:rPr>
                  <a:t>Did not subtract pre-event GCR background: retrieved fluxes are combination of SEP and </a:t>
                </a:r>
                <a:r>
                  <a:rPr lang="en-US" sz="2000" b="0" i="0" u="none" strike="noStrike" cap="none" dirty="0" smtClean="0">
                    <a:solidFill>
                      <a:schemeClr val="lt1"/>
                    </a:solidFill>
                    <a:latin typeface="Calibri"/>
                    <a:ea typeface="Calibri"/>
                    <a:cs typeface="Calibri"/>
                    <a:sym typeface="Calibri"/>
                  </a:rPr>
                  <a:t>GCR.</a:t>
                </a:r>
                <a:endParaRPr dirty="0"/>
              </a:p>
            </p:txBody>
          </p:sp>
        </mc:Choice>
        <mc:Fallback xmlns="">
          <p:sp>
            <p:nvSpPr>
              <p:cNvPr id="335" name="Shape 335"/>
              <p:cNvSpPr txBox="1">
                <a:spLocks noGrp="1" noRot="1" noChangeAspect="1" noMove="1" noResize="1" noEditPoints="1" noAdjustHandles="1" noChangeArrowheads="1" noChangeShapeType="1" noTextEdit="1"/>
              </p:cNvSpPr>
              <p:nvPr>
                <p:ph type="body" idx="1"/>
              </p:nvPr>
            </p:nvSpPr>
            <p:spPr>
              <a:xfrm>
                <a:off x="461210" y="1371600"/>
                <a:ext cx="8229600" cy="5314533"/>
              </a:xfrm>
              <a:prstGeom prst="rect">
                <a:avLst/>
              </a:prstGeom>
              <a:blipFill rotWithShape="0">
                <a:blip r:embed="rId3"/>
                <a:stretch>
                  <a:fillRect l="-1185" t="-917" b="-1261"/>
                </a:stretch>
              </a:blipFill>
              <a:ln>
                <a:noFill/>
              </a:ln>
            </p:spPr>
            <p:txBody>
              <a:bodyPr/>
              <a:lstStyle/>
              <a:p>
                <a:r>
                  <a:rPr lang="en-US">
                    <a:noFill/>
                  </a:rPr>
                  <a:t> </a:t>
                </a:r>
              </a:p>
            </p:txBody>
          </p:sp>
        </mc:Fallback>
      </mc:AlternateContent>
      <p:sp>
        <p:nvSpPr>
          <p:cNvPr id="336" name="Shape 336"/>
          <p:cNvSpPr txBox="1">
            <a:spLocks noGrp="1"/>
          </p:cNvSpPr>
          <p:nvPr>
            <p:ph type="sldNum" idx="12"/>
          </p:nvPr>
        </p:nvSpPr>
        <p:spPr>
          <a:xfrm>
            <a:off x="8253662" y="6356350"/>
            <a:ext cx="681791"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chemeClr val="lt1"/>
                </a:solidFill>
                <a:latin typeface="Calibri"/>
                <a:ea typeface="Calibri"/>
                <a:cs typeface="Calibri"/>
                <a:sym typeface="Calibri"/>
              </a:rPr>
              <a:t>26</a:t>
            </a:fld>
            <a:endParaRPr sz="12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3835886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Shape 341"/>
          <p:cNvSpPr txBox="1">
            <a:spLocks noGrp="1"/>
          </p:cNvSpPr>
          <p:nvPr>
            <p:ph type="title"/>
          </p:nvPr>
        </p:nvSpPr>
        <p:spPr>
          <a:xfrm>
            <a:off x="1371600" y="250574"/>
            <a:ext cx="6408821" cy="968626"/>
          </a:xfrm>
          <a:prstGeom prst="rect">
            <a:avLst/>
          </a:prstGeom>
          <a:noFill/>
          <a:ln>
            <a:noFill/>
          </a:ln>
        </p:spPr>
        <p:txBody>
          <a:bodyPr spcFirstLastPara="1" wrap="square" lIns="91425" tIns="45700" rIns="91425" bIns="45700" anchor="ctr" anchorCtr="0">
            <a:noAutofit/>
          </a:bodyPr>
          <a:lstStyle/>
          <a:p>
            <a:pPr lvl="0">
              <a:spcBef>
                <a:spcPts val="0"/>
              </a:spcBef>
              <a:spcAft>
                <a:spcPts val="0"/>
              </a:spcAft>
            </a:pPr>
            <a:r>
              <a:rPr lang="en-US" sz="3200">
                <a:solidFill>
                  <a:prstClr val="white"/>
                </a:solidFill>
              </a:rPr>
              <a:t>PLPT-SEI-004 SEP Channel Cross Comparison </a:t>
            </a:r>
            <a:r>
              <a:rPr lang="mr-IN" sz="3200">
                <a:solidFill>
                  <a:prstClr val="white"/>
                </a:solidFill>
              </a:rPr>
              <a:t>–</a:t>
            </a:r>
            <a:r>
              <a:rPr lang="en-US" sz="3200">
                <a:solidFill>
                  <a:prstClr val="white"/>
                </a:solidFill>
              </a:rPr>
              <a:t> Heavy Ions</a:t>
            </a:r>
            <a:endParaRPr/>
          </a:p>
        </p:txBody>
      </p:sp>
      <p:pic>
        <p:nvPicPr>
          <p:cNvPr id="342" name="Shape 342"/>
          <p:cNvPicPr preferRelativeResize="0">
            <a:picLocks noGrp="1"/>
          </p:cNvPicPr>
          <p:nvPr>
            <p:ph type="body" idx="1"/>
          </p:nvPr>
        </p:nvPicPr>
        <p:blipFill rotWithShape="1">
          <a:blip r:embed="rId3">
            <a:alphaModFix/>
          </a:blip>
          <a:srcRect/>
          <a:stretch/>
        </p:blipFill>
        <p:spPr>
          <a:xfrm>
            <a:off x="0" y="2247741"/>
            <a:ext cx="4572000" cy="3657600"/>
          </a:xfrm>
          <a:prstGeom prst="rect">
            <a:avLst/>
          </a:prstGeom>
          <a:noFill/>
          <a:ln>
            <a:noFill/>
          </a:ln>
        </p:spPr>
      </p:pic>
      <p:pic>
        <p:nvPicPr>
          <p:cNvPr id="343" name="Shape 343"/>
          <p:cNvPicPr preferRelativeResize="0">
            <a:picLocks noGrp="1"/>
          </p:cNvPicPr>
          <p:nvPr>
            <p:ph type="body" idx="2"/>
          </p:nvPr>
        </p:nvPicPr>
        <p:blipFill rotWithShape="1">
          <a:blip r:embed="rId4">
            <a:alphaModFix/>
          </a:blip>
          <a:srcRect/>
          <a:stretch/>
        </p:blipFill>
        <p:spPr>
          <a:xfrm>
            <a:off x="4572000" y="2247741"/>
            <a:ext cx="4572000" cy="3657600"/>
          </a:xfrm>
          <a:prstGeom prst="rect">
            <a:avLst/>
          </a:prstGeom>
          <a:noFill/>
          <a:ln>
            <a:noFill/>
          </a:ln>
        </p:spPr>
      </p:pic>
      <p:sp>
        <p:nvSpPr>
          <p:cNvPr id="344" name="Shape 344"/>
          <p:cNvSpPr txBox="1">
            <a:spLocks noGrp="1"/>
          </p:cNvSpPr>
          <p:nvPr>
            <p:ph type="sldNum" idx="12"/>
          </p:nvPr>
        </p:nvSpPr>
        <p:spPr>
          <a:xfrm>
            <a:off x="8253662" y="6356350"/>
            <a:ext cx="681791"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chemeClr val="lt1"/>
                </a:solidFill>
                <a:latin typeface="Calibri"/>
                <a:ea typeface="Calibri"/>
                <a:cs typeface="Calibri"/>
                <a:sym typeface="Calibri"/>
              </a:rPr>
              <a:t>27</a:t>
            </a:fld>
            <a:endParaRPr sz="1200">
              <a:solidFill>
                <a:schemeClr val="lt1"/>
              </a:solidFill>
              <a:latin typeface="Calibri"/>
              <a:ea typeface="Calibri"/>
              <a:cs typeface="Calibri"/>
              <a:sym typeface="Calibri"/>
            </a:endParaRPr>
          </a:p>
        </p:txBody>
      </p:sp>
      <p:sp>
        <p:nvSpPr>
          <p:cNvPr id="2" name="TextBox 1"/>
          <p:cNvSpPr txBox="1"/>
          <p:nvPr/>
        </p:nvSpPr>
        <p:spPr>
          <a:xfrm>
            <a:off x="3048000" y="1501914"/>
            <a:ext cx="3110147" cy="646331"/>
          </a:xfrm>
          <a:prstGeom prst="rect">
            <a:avLst/>
          </a:prstGeom>
          <a:noFill/>
        </p:spPr>
        <p:txBody>
          <a:bodyPr wrap="none" rtlCol="0">
            <a:spAutoFit/>
          </a:bodyPr>
          <a:lstStyle/>
          <a:p>
            <a:r>
              <a:rPr lang="en-US" sz="3600">
                <a:solidFill>
                  <a:schemeClr val="lt1"/>
                </a:solidFill>
                <a:ea typeface="Calibri"/>
                <a:cs typeface="Calibri"/>
                <a:sym typeface="Calibri"/>
              </a:rPr>
              <a:t>14-16 July 2017</a:t>
            </a:r>
            <a:endParaRPr lang="en-US" sz="3600"/>
          </a:p>
        </p:txBody>
      </p:sp>
    </p:spTree>
    <p:extLst>
      <p:ext uri="{BB962C8B-B14F-4D97-AF65-F5344CB8AC3E}">
        <p14:creationId xmlns:p14="http://schemas.microsoft.com/office/powerpoint/2010/main" val="19397477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Shape 349"/>
          <p:cNvSpPr txBox="1">
            <a:spLocks noGrp="1"/>
          </p:cNvSpPr>
          <p:nvPr>
            <p:ph type="title"/>
          </p:nvPr>
        </p:nvSpPr>
        <p:spPr>
          <a:xfrm>
            <a:off x="1371600" y="250574"/>
            <a:ext cx="6408821" cy="968626"/>
          </a:xfrm>
          <a:prstGeom prst="rect">
            <a:avLst/>
          </a:prstGeom>
          <a:noFill/>
          <a:ln>
            <a:noFill/>
          </a:ln>
        </p:spPr>
        <p:txBody>
          <a:bodyPr spcFirstLastPara="1" wrap="square" lIns="91425" tIns="45700" rIns="91425" bIns="45700" anchor="ctr" anchorCtr="0">
            <a:noAutofit/>
          </a:bodyPr>
          <a:lstStyle/>
          <a:p>
            <a:pPr lvl="0">
              <a:spcBef>
                <a:spcPts val="0"/>
              </a:spcBef>
              <a:spcAft>
                <a:spcPts val="0"/>
              </a:spcAft>
            </a:pPr>
            <a:r>
              <a:rPr lang="en-US" sz="3200">
                <a:solidFill>
                  <a:prstClr val="white"/>
                </a:solidFill>
              </a:rPr>
              <a:t>PLPT-SEI-004 SEP Channel Cross Comparison </a:t>
            </a:r>
            <a:r>
              <a:rPr lang="mr-IN" sz="3200">
                <a:solidFill>
                  <a:prstClr val="white"/>
                </a:solidFill>
              </a:rPr>
              <a:t>–</a:t>
            </a:r>
            <a:r>
              <a:rPr lang="en-US" sz="3200">
                <a:solidFill>
                  <a:prstClr val="white"/>
                </a:solidFill>
              </a:rPr>
              <a:t> Heavy Ions</a:t>
            </a:r>
            <a:endParaRPr/>
          </a:p>
        </p:txBody>
      </p:sp>
      <p:pic>
        <p:nvPicPr>
          <p:cNvPr id="350" name="Shape 350"/>
          <p:cNvPicPr preferRelativeResize="0">
            <a:picLocks noGrp="1"/>
          </p:cNvPicPr>
          <p:nvPr>
            <p:ph type="body" idx="1"/>
          </p:nvPr>
        </p:nvPicPr>
        <p:blipFill rotWithShape="1">
          <a:blip r:embed="rId3">
            <a:alphaModFix/>
          </a:blip>
          <a:srcRect/>
          <a:stretch/>
        </p:blipFill>
        <p:spPr>
          <a:xfrm>
            <a:off x="0" y="2247741"/>
            <a:ext cx="4572000" cy="3657600"/>
          </a:xfrm>
          <a:prstGeom prst="rect">
            <a:avLst/>
          </a:prstGeom>
          <a:noFill/>
          <a:ln>
            <a:noFill/>
          </a:ln>
        </p:spPr>
      </p:pic>
      <p:pic>
        <p:nvPicPr>
          <p:cNvPr id="351" name="Shape 351"/>
          <p:cNvPicPr preferRelativeResize="0">
            <a:picLocks noGrp="1"/>
          </p:cNvPicPr>
          <p:nvPr>
            <p:ph type="body" idx="2"/>
          </p:nvPr>
        </p:nvPicPr>
        <p:blipFill rotWithShape="1">
          <a:blip r:embed="rId4">
            <a:alphaModFix/>
          </a:blip>
          <a:srcRect/>
          <a:stretch/>
        </p:blipFill>
        <p:spPr>
          <a:xfrm>
            <a:off x="4572000" y="2247741"/>
            <a:ext cx="4572000" cy="3657600"/>
          </a:xfrm>
          <a:prstGeom prst="rect">
            <a:avLst/>
          </a:prstGeom>
          <a:noFill/>
          <a:ln>
            <a:noFill/>
          </a:ln>
        </p:spPr>
      </p:pic>
      <p:sp>
        <p:nvSpPr>
          <p:cNvPr id="352" name="Shape 352"/>
          <p:cNvSpPr txBox="1">
            <a:spLocks noGrp="1"/>
          </p:cNvSpPr>
          <p:nvPr>
            <p:ph type="sldNum" idx="12"/>
          </p:nvPr>
        </p:nvSpPr>
        <p:spPr>
          <a:xfrm>
            <a:off x="8253662" y="6356350"/>
            <a:ext cx="681791"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chemeClr val="lt1"/>
                </a:solidFill>
                <a:latin typeface="Calibri"/>
                <a:ea typeface="Calibri"/>
                <a:cs typeface="Calibri"/>
                <a:sym typeface="Calibri"/>
              </a:rPr>
              <a:t>28</a:t>
            </a:fld>
            <a:endParaRPr sz="1200">
              <a:solidFill>
                <a:schemeClr val="lt1"/>
              </a:solidFill>
              <a:latin typeface="Calibri"/>
              <a:ea typeface="Calibri"/>
              <a:cs typeface="Calibri"/>
              <a:sym typeface="Calibri"/>
            </a:endParaRPr>
          </a:p>
        </p:txBody>
      </p:sp>
      <p:sp>
        <p:nvSpPr>
          <p:cNvPr id="6" name="TextBox 5"/>
          <p:cNvSpPr txBox="1"/>
          <p:nvPr/>
        </p:nvSpPr>
        <p:spPr>
          <a:xfrm>
            <a:off x="2631254" y="1501914"/>
            <a:ext cx="3998146" cy="646331"/>
          </a:xfrm>
          <a:prstGeom prst="rect">
            <a:avLst/>
          </a:prstGeom>
          <a:noFill/>
        </p:spPr>
        <p:txBody>
          <a:bodyPr wrap="none" rtlCol="0">
            <a:spAutoFit/>
          </a:bodyPr>
          <a:lstStyle/>
          <a:p>
            <a:r>
              <a:rPr lang="en-US" sz="3600">
                <a:solidFill>
                  <a:schemeClr val="lt1"/>
                </a:solidFill>
                <a:ea typeface="Calibri"/>
                <a:cs typeface="Calibri"/>
                <a:sym typeface="Calibri"/>
              </a:rPr>
              <a:t>5-8 September 2017</a:t>
            </a:r>
            <a:endParaRPr lang="en-US" sz="3600"/>
          </a:p>
        </p:txBody>
      </p:sp>
    </p:spTree>
    <p:extLst>
      <p:ext uri="{BB962C8B-B14F-4D97-AF65-F5344CB8AC3E}">
        <p14:creationId xmlns:p14="http://schemas.microsoft.com/office/powerpoint/2010/main" val="8736893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Shape 357"/>
          <p:cNvSpPr txBox="1">
            <a:spLocks noGrp="1"/>
          </p:cNvSpPr>
          <p:nvPr>
            <p:ph type="title"/>
          </p:nvPr>
        </p:nvSpPr>
        <p:spPr>
          <a:xfrm>
            <a:off x="1371600" y="250574"/>
            <a:ext cx="6408821" cy="968626"/>
          </a:xfrm>
          <a:prstGeom prst="rect">
            <a:avLst/>
          </a:prstGeom>
          <a:noFill/>
          <a:ln>
            <a:noFill/>
          </a:ln>
        </p:spPr>
        <p:txBody>
          <a:bodyPr spcFirstLastPara="1" wrap="square" lIns="91425" tIns="45700" rIns="91425" bIns="45700" anchor="ctr" anchorCtr="0">
            <a:noAutofit/>
          </a:bodyPr>
          <a:lstStyle/>
          <a:p>
            <a:pPr lvl="0">
              <a:spcBef>
                <a:spcPts val="0"/>
              </a:spcBef>
              <a:spcAft>
                <a:spcPts val="0"/>
              </a:spcAft>
            </a:pPr>
            <a:r>
              <a:rPr lang="en-US" sz="3200">
                <a:solidFill>
                  <a:prstClr val="white"/>
                </a:solidFill>
              </a:rPr>
              <a:t>PLPT-SEI-004 SEP Channel Cross Comparison </a:t>
            </a:r>
            <a:r>
              <a:rPr lang="mr-IN" sz="3200">
                <a:solidFill>
                  <a:prstClr val="white"/>
                </a:solidFill>
              </a:rPr>
              <a:t>–</a:t>
            </a:r>
            <a:r>
              <a:rPr lang="en-US" sz="3200">
                <a:solidFill>
                  <a:prstClr val="white"/>
                </a:solidFill>
              </a:rPr>
              <a:t> Heavy Ions</a:t>
            </a:r>
            <a:endParaRPr/>
          </a:p>
        </p:txBody>
      </p:sp>
      <p:pic>
        <p:nvPicPr>
          <p:cNvPr id="358" name="Shape 358"/>
          <p:cNvPicPr preferRelativeResize="0">
            <a:picLocks noGrp="1"/>
          </p:cNvPicPr>
          <p:nvPr>
            <p:ph type="body" idx="1"/>
          </p:nvPr>
        </p:nvPicPr>
        <p:blipFill rotWithShape="1">
          <a:blip r:embed="rId3">
            <a:alphaModFix/>
          </a:blip>
          <a:srcRect/>
          <a:stretch/>
        </p:blipFill>
        <p:spPr>
          <a:xfrm>
            <a:off x="0" y="2209800"/>
            <a:ext cx="4572000" cy="3657600"/>
          </a:xfrm>
          <a:prstGeom prst="rect">
            <a:avLst/>
          </a:prstGeom>
          <a:noFill/>
          <a:ln>
            <a:noFill/>
          </a:ln>
        </p:spPr>
      </p:pic>
      <p:pic>
        <p:nvPicPr>
          <p:cNvPr id="359" name="Shape 359"/>
          <p:cNvPicPr preferRelativeResize="0">
            <a:picLocks noGrp="1"/>
          </p:cNvPicPr>
          <p:nvPr>
            <p:ph type="body" idx="2"/>
          </p:nvPr>
        </p:nvPicPr>
        <p:blipFill rotWithShape="1">
          <a:blip r:embed="rId4">
            <a:alphaModFix/>
          </a:blip>
          <a:srcRect/>
          <a:stretch/>
        </p:blipFill>
        <p:spPr>
          <a:xfrm>
            <a:off x="4576010" y="2209800"/>
            <a:ext cx="4572000" cy="3657600"/>
          </a:xfrm>
          <a:prstGeom prst="rect">
            <a:avLst/>
          </a:prstGeom>
          <a:noFill/>
          <a:ln>
            <a:noFill/>
          </a:ln>
        </p:spPr>
      </p:pic>
      <p:sp>
        <p:nvSpPr>
          <p:cNvPr id="360" name="Shape 360"/>
          <p:cNvSpPr txBox="1">
            <a:spLocks noGrp="1"/>
          </p:cNvSpPr>
          <p:nvPr>
            <p:ph type="sldNum" idx="12"/>
          </p:nvPr>
        </p:nvSpPr>
        <p:spPr>
          <a:xfrm>
            <a:off x="8253662" y="6356350"/>
            <a:ext cx="681791"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chemeClr val="lt1"/>
                </a:solidFill>
                <a:latin typeface="Calibri"/>
                <a:ea typeface="Calibri"/>
                <a:cs typeface="Calibri"/>
                <a:sym typeface="Calibri"/>
              </a:rPr>
              <a:t>29</a:t>
            </a:fld>
            <a:endParaRPr sz="1200">
              <a:solidFill>
                <a:schemeClr val="lt1"/>
              </a:solidFill>
              <a:latin typeface="Calibri"/>
              <a:ea typeface="Calibri"/>
              <a:cs typeface="Calibri"/>
              <a:sym typeface="Calibri"/>
            </a:endParaRPr>
          </a:p>
        </p:txBody>
      </p:sp>
      <p:sp>
        <p:nvSpPr>
          <p:cNvPr id="6" name="TextBox 5"/>
          <p:cNvSpPr txBox="1"/>
          <p:nvPr/>
        </p:nvSpPr>
        <p:spPr>
          <a:xfrm>
            <a:off x="2362200" y="1501914"/>
            <a:ext cx="4466223" cy="646331"/>
          </a:xfrm>
          <a:prstGeom prst="rect">
            <a:avLst/>
          </a:prstGeom>
          <a:noFill/>
        </p:spPr>
        <p:txBody>
          <a:bodyPr wrap="none" rtlCol="0">
            <a:spAutoFit/>
          </a:bodyPr>
          <a:lstStyle/>
          <a:p>
            <a:r>
              <a:rPr lang="en-US" sz="3600">
                <a:solidFill>
                  <a:schemeClr val="lt1"/>
                </a:solidFill>
                <a:ea typeface="Calibri"/>
                <a:cs typeface="Calibri"/>
                <a:sym typeface="Calibri"/>
              </a:rPr>
              <a:t>10-14 September 2017</a:t>
            </a:r>
            <a:endParaRPr lang="en-US" sz="3600"/>
          </a:p>
        </p:txBody>
      </p:sp>
    </p:spTree>
    <p:extLst>
      <p:ext uri="{BB962C8B-B14F-4D97-AF65-F5344CB8AC3E}">
        <p14:creationId xmlns:p14="http://schemas.microsoft.com/office/powerpoint/2010/main" val="661130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dirty="0"/>
              <a:t>Energetic Heavy Ion Sensor (EHIS)</a:t>
            </a:r>
          </a:p>
        </p:txBody>
      </p:sp>
      <p:sp>
        <p:nvSpPr>
          <p:cNvPr id="4" name="Slide Number Placeholder 3"/>
          <p:cNvSpPr>
            <a:spLocks noGrp="1"/>
          </p:cNvSpPr>
          <p:nvPr>
            <p:ph type="sldNum" sz="quarter" idx="12"/>
          </p:nvPr>
        </p:nvSpPr>
        <p:spPr/>
        <p:txBody>
          <a:bodyPr/>
          <a:lstStyle/>
          <a:p>
            <a:fld id="{4AB52BE0-4CA4-4BD3-BC9F-B41F86E8D2EE}" type="slidenum">
              <a:rPr lang="en-US" altLang="en-US" smtClean="0"/>
              <a:pPr/>
              <a:t>3</a:t>
            </a:fld>
            <a:endParaRPr lang="en-US" altLang="en-US" dirty="0"/>
          </a:p>
        </p:txBody>
      </p:sp>
      <p:sp>
        <p:nvSpPr>
          <p:cNvPr id="11" name="TextBox 10"/>
          <p:cNvSpPr txBox="1"/>
          <p:nvPr/>
        </p:nvSpPr>
        <p:spPr>
          <a:xfrm>
            <a:off x="1202871" y="6079351"/>
            <a:ext cx="3886200" cy="276999"/>
          </a:xfrm>
          <a:prstGeom prst="rect">
            <a:avLst/>
          </a:prstGeom>
          <a:solidFill>
            <a:schemeClr val="bg1"/>
          </a:solidFill>
        </p:spPr>
        <p:txBody>
          <a:bodyPr wrap="square" rtlCol="0">
            <a:spAutoFit/>
          </a:bodyPr>
          <a:lstStyle/>
          <a:p>
            <a:pPr algn="ctr"/>
            <a:r>
              <a:rPr lang="en-US" sz="1200" i="1" dirty="0">
                <a:solidFill>
                  <a:srgbClr val="008000"/>
                </a:solidFill>
              </a:rPr>
              <a:t>Credit: SEISS-D-SY079_EHIS_CALTIM_Update-1-6-14</a:t>
            </a:r>
          </a:p>
        </p:txBody>
      </p:sp>
      <p:sp>
        <p:nvSpPr>
          <p:cNvPr id="12" name="Text Placeholder 6"/>
          <p:cNvSpPr txBox="1">
            <a:spLocks/>
          </p:cNvSpPr>
          <p:nvPr/>
        </p:nvSpPr>
        <p:spPr>
          <a:xfrm>
            <a:off x="5653264" y="1295399"/>
            <a:ext cx="3282189" cy="5060951"/>
          </a:xfrm>
          <a:prstGeom prst="rect">
            <a:avLst/>
          </a:prstGeom>
        </p:spPr>
        <p:txBody>
          <a:bodyPr/>
          <a:lst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r>
              <a:rPr lang="en-US" sz="1600" dirty="0"/>
              <a:t>Primary purpose: measure fluxes of solar energetic particles (SEPs) and galactic cosmic rays (GCRs) responsible for Single Event Effects (SEE) in electronics</a:t>
            </a:r>
          </a:p>
          <a:p>
            <a:pPr>
              <a:buFont typeface="Arial" panose="020B0604020202020204" pitchFamily="34" charset="0"/>
              <a:buChar char="•"/>
            </a:pPr>
            <a:r>
              <a:rPr lang="en-US" sz="1600" dirty="0"/>
              <a:t>Single solid-state telescope using angle-detecting inclined sensor (ADIS) system to discriminate heavy ions by atomic number (Z)</a:t>
            </a:r>
          </a:p>
          <a:p>
            <a:pPr>
              <a:buFont typeface="Arial" panose="020B0604020202020204" pitchFamily="34" charset="0"/>
              <a:buChar char="•"/>
            </a:pPr>
            <a:r>
              <a:rPr lang="en-US" sz="1600" dirty="0"/>
              <a:t>L1b cadence is 5 minutes</a:t>
            </a:r>
          </a:p>
          <a:p>
            <a:pPr>
              <a:buFont typeface="Arial" panose="020B0604020202020204" pitchFamily="34" charset="0"/>
              <a:buChar char="•"/>
            </a:pPr>
            <a:r>
              <a:rPr lang="en-US" sz="1600" dirty="0" smtClean="0"/>
              <a:t>FM1 </a:t>
            </a:r>
            <a:r>
              <a:rPr lang="en-US" sz="1600" dirty="0"/>
              <a:t>(</a:t>
            </a:r>
            <a:r>
              <a:rPr lang="en-US" sz="1600" dirty="0" smtClean="0"/>
              <a:t>SN101) </a:t>
            </a:r>
            <a:r>
              <a:rPr lang="en-US" sz="1600" dirty="0"/>
              <a:t>CDRL79 release: </a:t>
            </a:r>
            <a:r>
              <a:rPr lang="en-US" sz="1600" dirty="0" smtClean="0"/>
              <a:t>SEISS-D-EH079-1, </a:t>
            </a:r>
            <a:r>
              <a:rPr lang="en-US" sz="1600" dirty="0"/>
              <a:t>Rev </a:t>
            </a:r>
            <a:r>
              <a:rPr lang="en-US" sz="1600" dirty="0" smtClean="0"/>
              <a:t>D (</a:t>
            </a:r>
            <a:r>
              <a:rPr lang="en-US" sz="1600" dirty="0"/>
              <a:t>3</a:t>
            </a:r>
            <a:r>
              <a:rPr lang="en-US" sz="1600" dirty="0" smtClean="0"/>
              <a:t> May 2016)</a:t>
            </a:r>
            <a:r>
              <a:rPr lang="en-US" sz="1600" dirty="0"/>
              <a:t> </a:t>
            </a:r>
            <a:r>
              <a:rPr lang="mr-IN" sz="1600" dirty="0" smtClean="0"/>
              <a:t>–</a:t>
            </a:r>
            <a:r>
              <a:rPr lang="en-US" sz="1600" dirty="0" smtClean="0"/>
              <a:t> Contains </a:t>
            </a:r>
            <a:r>
              <a:rPr lang="en-US" sz="1600" dirty="0"/>
              <a:t>constants used in L1b LUT and in flight tables</a:t>
            </a:r>
          </a:p>
          <a:p>
            <a:pPr>
              <a:buFont typeface="Arial" panose="020B0604020202020204" pitchFamily="34" charset="0"/>
              <a:buChar char="•"/>
            </a:pPr>
            <a:r>
              <a:rPr lang="en-US" sz="1600" dirty="0" smtClean="0"/>
              <a:t>Current </a:t>
            </a:r>
            <a:r>
              <a:rPr lang="en-US" sz="1600" dirty="0"/>
              <a:t>EHIS </a:t>
            </a:r>
            <a:r>
              <a:rPr lang="en-US" sz="1600" dirty="0" smtClean="0"/>
              <a:t>FM1 </a:t>
            </a:r>
            <a:r>
              <a:rPr lang="en-US" sz="1600" dirty="0"/>
              <a:t>LUT: </a:t>
            </a:r>
            <a:r>
              <a:rPr lang="en-US" sz="1600" dirty="0" smtClean="0"/>
              <a:t>"</a:t>
            </a:r>
            <a:r>
              <a:rPr lang="en-US" sz="1600" dirty="0" err="1"/>
              <a:t>SeissEhisCalInrParameters</a:t>
            </a:r>
            <a:r>
              <a:rPr lang="en-US" sz="1600" dirty="0"/>
              <a:t>(FM1A_CDRL79RevD_DO_07_00_00)-582860861.0.h5" </a:t>
            </a:r>
          </a:p>
          <a:p>
            <a:pPr marL="0" indent="0">
              <a:buNone/>
            </a:pPr>
            <a:endParaRPr lang="en-US" sz="1800" dirty="0"/>
          </a:p>
        </p:txBody>
      </p:sp>
      <p:sp>
        <p:nvSpPr>
          <p:cNvPr id="13" name="TextBox 12"/>
          <p:cNvSpPr txBox="1"/>
          <p:nvPr/>
        </p:nvSpPr>
        <p:spPr>
          <a:xfrm>
            <a:off x="1333500" y="1126123"/>
            <a:ext cx="3429000" cy="338554"/>
          </a:xfrm>
          <a:prstGeom prst="rect">
            <a:avLst/>
          </a:prstGeom>
          <a:solidFill>
            <a:schemeClr val="bg1"/>
          </a:solidFill>
        </p:spPr>
        <p:txBody>
          <a:bodyPr wrap="square" rtlCol="0">
            <a:spAutoFit/>
          </a:bodyPr>
          <a:lstStyle/>
          <a:p>
            <a:pPr algn="ctr"/>
            <a:r>
              <a:rPr lang="en-US" sz="1600" b="1" i="1"/>
              <a:t>MRD 3.3.6.1.1 Energetic Heavy Ions</a:t>
            </a:r>
          </a:p>
        </p:txBody>
      </p:sp>
      <p:pic>
        <p:nvPicPr>
          <p:cNvPr id="3" name="Content Placeholder 2"/>
          <p:cNvPicPr>
            <a:picLocks noGrp="1" noChangeAspect="1"/>
          </p:cNvPicPr>
          <p:nvPr>
            <p:ph idx="1"/>
          </p:nvPr>
        </p:nvPicPr>
        <p:blipFill>
          <a:blip r:embed="rId3"/>
          <a:stretch>
            <a:fillRect/>
          </a:stretch>
        </p:blipFill>
        <p:spPr>
          <a:xfrm>
            <a:off x="457200" y="1662163"/>
            <a:ext cx="5181600" cy="4103586"/>
          </a:xfrm>
          <a:prstGeom prst="rect">
            <a:avLst/>
          </a:prstGeom>
        </p:spPr>
      </p:pic>
      <p:sp>
        <p:nvSpPr>
          <p:cNvPr id="2" name="TextBox 1">
            <a:extLst>
              <a:ext uri="{FF2B5EF4-FFF2-40B4-BE49-F238E27FC236}">
                <a16:creationId xmlns:a16="http://schemas.microsoft.com/office/drawing/2014/main" id="{B2C91336-F577-B345-A294-5C60AE36CBAC}"/>
              </a:ext>
            </a:extLst>
          </p:cNvPr>
          <p:cNvSpPr txBox="1"/>
          <p:nvPr/>
        </p:nvSpPr>
        <p:spPr>
          <a:xfrm>
            <a:off x="533400" y="1778279"/>
            <a:ext cx="1066800" cy="646331"/>
          </a:xfrm>
          <a:prstGeom prst="rect">
            <a:avLst/>
          </a:prstGeom>
          <a:noFill/>
        </p:spPr>
        <p:txBody>
          <a:bodyPr wrap="square" rtlCol="0">
            <a:spAutoFit/>
          </a:bodyPr>
          <a:lstStyle/>
          <a:p>
            <a:pPr algn="ctr"/>
            <a:r>
              <a:rPr lang="en-US"/>
              <a:t>inclined detectors</a:t>
            </a:r>
          </a:p>
        </p:txBody>
      </p:sp>
      <p:cxnSp>
        <p:nvCxnSpPr>
          <p:cNvPr id="7" name="Straight Arrow Connector 6">
            <a:extLst>
              <a:ext uri="{FF2B5EF4-FFF2-40B4-BE49-F238E27FC236}">
                <a16:creationId xmlns:a16="http://schemas.microsoft.com/office/drawing/2014/main" id="{D5E75F44-B74A-BA4E-8B3C-E9495671CC41}"/>
              </a:ext>
            </a:extLst>
          </p:cNvPr>
          <p:cNvCxnSpPr/>
          <p:nvPr/>
        </p:nvCxnSpPr>
        <p:spPr>
          <a:xfrm>
            <a:off x="1333500" y="2424610"/>
            <a:ext cx="952500" cy="138539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77C96160-2C39-0D47-AD85-0EA962EABB36}"/>
              </a:ext>
            </a:extLst>
          </p:cNvPr>
          <p:cNvSpPr txBox="1"/>
          <p:nvPr/>
        </p:nvSpPr>
        <p:spPr>
          <a:xfrm>
            <a:off x="3824464" y="5181600"/>
            <a:ext cx="1265465" cy="369332"/>
          </a:xfrm>
          <a:prstGeom prst="rect">
            <a:avLst/>
          </a:prstGeom>
          <a:noFill/>
        </p:spPr>
        <p:txBody>
          <a:bodyPr wrap="square" rtlCol="0">
            <a:spAutoFit/>
          </a:bodyPr>
          <a:lstStyle/>
          <a:p>
            <a:pPr algn="ctr"/>
            <a:r>
              <a:rPr lang="en-US"/>
              <a:t>scintillator</a:t>
            </a:r>
          </a:p>
        </p:txBody>
      </p:sp>
      <p:cxnSp>
        <p:nvCxnSpPr>
          <p:cNvPr id="15" name="Straight Arrow Connector 14">
            <a:extLst>
              <a:ext uri="{FF2B5EF4-FFF2-40B4-BE49-F238E27FC236}">
                <a16:creationId xmlns:a16="http://schemas.microsoft.com/office/drawing/2014/main" id="{77ECA7EA-9052-244B-B66D-AF21A9F054B2}"/>
              </a:ext>
            </a:extLst>
          </p:cNvPr>
          <p:cNvCxnSpPr>
            <a:cxnSpLocks/>
            <a:stCxn id="14" idx="1"/>
          </p:cNvCxnSpPr>
          <p:nvPr/>
        </p:nvCxnSpPr>
        <p:spPr>
          <a:xfrm flipH="1" flipV="1">
            <a:off x="3156710" y="4191000"/>
            <a:ext cx="667754" cy="117526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B852DBB4-A3A3-B94D-B850-A8047BED1C88}"/>
              </a:ext>
            </a:extLst>
          </p:cNvPr>
          <p:cNvCxnSpPr>
            <a:cxnSpLocks/>
          </p:cNvCxnSpPr>
          <p:nvPr/>
        </p:nvCxnSpPr>
        <p:spPr>
          <a:xfrm>
            <a:off x="1524000" y="2378246"/>
            <a:ext cx="1431470" cy="112695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5987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Shape 365"/>
          <p:cNvSpPr txBox="1">
            <a:spLocks noGrp="1"/>
          </p:cNvSpPr>
          <p:nvPr>
            <p:ph type="title"/>
          </p:nvPr>
        </p:nvSpPr>
        <p:spPr>
          <a:xfrm>
            <a:off x="1371600" y="128337"/>
            <a:ext cx="6408821" cy="96862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0" i="0" u="none" strike="noStrike" cap="none">
                <a:solidFill>
                  <a:schemeClr val="lt1"/>
                </a:solidFill>
                <a:latin typeface="Calibri"/>
                <a:ea typeface="Calibri"/>
                <a:cs typeface="Calibri"/>
                <a:sym typeface="Calibri"/>
              </a:rPr>
              <a:t>Summary of PLPT-SEI-004</a:t>
            </a:r>
            <a:endParaRPr/>
          </a:p>
        </p:txBody>
      </p:sp>
      <p:sp>
        <p:nvSpPr>
          <p:cNvPr id="367" name="Shape 367"/>
          <p:cNvSpPr txBox="1">
            <a:spLocks noGrp="1"/>
          </p:cNvSpPr>
          <p:nvPr>
            <p:ph type="sldNum" idx="12"/>
          </p:nvPr>
        </p:nvSpPr>
        <p:spPr>
          <a:xfrm>
            <a:off x="8253662" y="6356350"/>
            <a:ext cx="681791"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chemeClr val="lt1"/>
                </a:solidFill>
                <a:latin typeface="Calibri"/>
                <a:ea typeface="Calibri"/>
                <a:cs typeface="Calibri"/>
                <a:sym typeface="Calibri"/>
              </a:rPr>
              <a:t>30</a:t>
            </a:fld>
            <a:endParaRPr sz="1200">
              <a:solidFill>
                <a:schemeClr val="lt1"/>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2" name="TextBox 1"/>
              <p:cNvSpPr txBox="1"/>
              <p:nvPr/>
            </p:nvSpPr>
            <p:spPr>
              <a:xfrm>
                <a:off x="228600" y="1246287"/>
                <a:ext cx="8630653" cy="5078313"/>
              </a:xfrm>
              <a:prstGeom prst="rect">
                <a:avLst/>
              </a:prstGeom>
              <a:noFill/>
            </p:spPr>
            <p:txBody>
              <a:bodyPr wrap="square" rtlCol="0">
                <a:spAutoFit/>
              </a:bodyPr>
              <a:lstStyle/>
              <a:p>
                <a:pPr marL="285750" indent="-285750">
                  <a:buFont typeface="Arial" charset="0"/>
                  <a:buChar char="•"/>
                </a:pPr>
                <a:r>
                  <a:rPr lang="en-US" sz="2400" smtClean="0">
                    <a:solidFill>
                      <a:schemeClr val="bg1"/>
                    </a:solidFill>
                  </a:rPr>
                  <a:t>Hydrogen</a:t>
                </a:r>
                <a:endParaRPr lang="en-US" sz="2400">
                  <a:solidFill>
                    <a:schemeClr val="bg1"/>
                  </a:solidFill>
                </a:endParaRPr>
              </a:p>
              <a:p>
                <a:pPr marL="742950" lvl="1" indent="-285750">
                  <a:buFont typeface=".AppleSystemUIFont" charset="-120"/>
                  <a:buChar char="-"/>
                </a:pPr>
                <a:r>
                  <a:rPr lang="en-US" smtClean="0">
                    <a:solidFill>
                      <a:schemeClr val="bg1"/>
                    </a:solidFill>
                  </a:rPr>
                  <a:t>EHIS H1-H4 flux is lower than G13 and G15 Hydrogen ion flux by a factor of </a:t>
                </a:r>
                <a:r>
                  <a:rPr lang="en-US">
                    <a:solidFill>
                      <a:schemeClr val="bg1"/>
                    </a:solidFill>
                  </a:rPr>
                  <a:t>3-5</a:t>
                </a:r>
                <a:r>
                  <a:rPr lang="en-US" smtClean="0">
                    <a:solidFill>
                      <a:schemeClr val="bg1"/>
                    </a:solidFill>
                  </a:rPr>
                  <a:t>. </a:t>
                </a:r>
                <a:r>
                  <a:rPr lang="en-US">
                    <a:solidFill>
                      <a:schemeClr val="bg1"/>
                    </a:solidFill>
                  </a:rPr>
                  <a:t>EHIS H5 is 2-3 times higher than </a:t>
                </a:r>
                <a:r>
                  <a:rPr lang="en-US" smtClean="0">
                    <a:solidFill>
                      <a:schemeClr val="bg1"/>
                    </a:solidFill>
                  </a:rPr>
                  <a:t>G13 and G15</a:t>
                </a:r>
                <a:r>
                  <a:rPr lang="en-US">
                    <a:solidFill>
                      <a:schemeClr val="bg1"/>
                    </a:solidFill>
                  </a:rPr>
                  <a:t>.</a:t>
                </a:r>
              </a:p>
              <a:p>
                <a:pPr marL="742950" lvl="1" indent="-285750">
                  <a:buFont typeface=".AppleSystemUIFont" charset="-120"/>
                  <a:buChar char="-"/>
                </a:pPr>
                <a:r>
                  <a:rPr lang="en-US">
                    <a:solidFill>
                      <a:schemeClr val="bg1"/>
                    </a:solidFill>
                  </a:rPr>
                  <a:t>Operational Hydrogen fluxes will be obtained from SGPS</a:t>
                </a:r>
                <a:r>
                  <a:rPr lang="en-US" smtClean="0">
                    <a:solidFill>
                      <a:schemeClr val="bg1"/>
                    </a:solidFill>
                  </a:rPr>
                  <a:t>.</a:t>
                </a:r>
              </a:p>
              <a:p>
                <a:pPr marL="285750" indent="-285750">
                  <a:buFont typeface="Arial" charset="0"/>
                  <a:buChar char="•"/>
                </a:pPr>
                <a:r>
                  <a:rPr lang="en-US" sz="2400" smtClean="0">
                    <a:solidFill>
                      <a:schemeClr val="bg1"/>
                    </a:solidFill>
                  </a:rPr>
                  <a:t>Helium</a:t>
                </a:r>
              </a:p>
              <a:p>
                <a:pPr marL="742950" lvl="1" indent="-285750">
                  <a:buFont typeface=".AppleSystemUIFont" charset="-120"/>
                  <a:buChar char="-"/>
                </a:pPr>
                <a:r>
                  <a:rPr lang="en-US">
                    <a:solidFill>
                      <a:schemeClr val="bg1"/>
                    </a:solidFill>
                  </a:rPr>
                  <a:t>G13, 15 helium ion flux is a factor of 3-7 higher than EHIS </a:t>
                </a:r>
                <a:r>
                  <a:rPr lang="en-US" smtClean="0">
                    <a:solidFill>
                      <a:schemeClr val="bg1"/>
                    </a:solidFill>
                  </a:rPr>
                  <a:t>HE1-HE4 flux is lower than G13 and G15 helium flux by a factor of 3-7. (H5 </a:t>
                </a:r>
                <a:r>
                  <a:rPr lang="en-US">
                    <a:solidFill>
                      <a:schemeClr val="bg1"/>
                    </a:solidFill>
                  </a:rPr>
                  <a:t>is outside range of G13, 15 helium ion energies</a:t>
                </a:r>
                <a:r>
                  <a:rPr lang="en-US" smtClean="0">
                    <a:solidFill>
                      <a:schemeClr val="bg1"/>
                    </a:solidFill>
                  </a:rPr>
                  <a:t>.)</a:t>
                </a:r>
                <a:endParaRPr lang="en-US">
                  <a:solidFill>
                    <a:schemeClr val="bg1"/>
                  </a:solidFill>
                </a:endParaRPr>
              </a:p>
              <a:p>
                <a:pPr marL="742950" lvl="1" indent="-285750">
                  <a:buFont typeface=".AppleSystemUIFont" charset="-120"/>
                  <a:buChar char="-"/>
                </a:pPr>
                <a:r>
                  <a:rPr lang="en-US" i="1" smtClean="0">
                    <a:solidFill>
                      <a:srgbClr val="FFFF00"/>
                    </a:solidFill>
                  </a:rPr>
                  <a:t>EHIS HE1 Sept. 2017 SEP event </a:t>
                </a:r>
                <a:r>
                  <a:rPr lang="en-US" i="1" err="1" smtClean="0">
                    <a:solidFill>
                      <a:srgbClr val="FFFF00"/>
                    </a:solidFill>
                  </a:rPr>
                  <a:t>fluence</a:t>
                </a:r>
                <a:r>
                  <a:rPr lang="en-US" i="1" smtClean="0">
                    <a:solidFill>
                      <a:srgbClr val="FFFF00"/>
                    </a:solidFill>
                  </a:rPr>
                  <a:t> is low by a factor of </a:t>
                </a:r>
                <a14:m>
                  <m:oMath xmlns:m="http://schemas.openxmlformats.org/officeDocument/2006/math">
                    <m:r>
                      <a:rPr lang="en-US" i="1" smtClean="0">
                        <a:solidFill>
                          <a:srgbClr val="FFFF00"/>
                        </a:solidFill>
                        <a:latin typeface="Cambria Math" charset="0"/>
                        <a:ea typeface="Cambria Math" charset="0"/>
                        <a:cs typeface="Cambria Math" charset="0"/>
                      </a:rPr>
                      <m:t>≈</m:t>
                    </m:r>
                  </m:oMath>
                </a14:m>
                <a:r>
                  <a:rPr lang="en-US" i="1" smtClean="0">
                    <a:solidFill>
                      <a:srgbClr val="FFFF00"/>
                    </a:solidFill>
                  </a:rPr>
                  <a:t>7 in </a:t>
                </a:r>
                <a:r>
                  <a:rPr lang="en-US" i="1">
                    <a:solidFill>
                      <a:srgbClr val="FFFF00"/>
                    </a:solidFill>
                  </a:rPr>
                  <a:t>comparison with SGPS, G13-15, and ACE measurements, which are </a:t>
                </a:r>
                <a:r>
                  <a:rPr lang="en-US" i="1" smtClean="0">
                    <a:solidFill>
                      <a:srgbClr val="FFFF00"/>
                    </a:solidFill>
                  </a:rPr>
                  <a:t>approximately </a:t>
                </a:r>
                <a:r>
                  <a:rPr lang="en-US" i="1">
                    <a:solidFill>
                      <a:srgbClr val="FFFF00"/>
                    </a:solidFill>
                  </a:rPr>
                  <a:t>in agreement.</a:t>
                </a:r>
                <a:r>
                  <a:rPr lang="en-US">
                    <a:solidFill>
                      <a:schemeClr val="bg1"/>
                    </a:solidFill>
                  </a:rPr>
                  <a:t> </a:t>
                </a:r>
              </a:p>
              <a:p>
                <a:pPr marL="285750" indent="-285750">
                  <a:buFont typeface="Arial" charset="0"/>
                  <a:buChar char="•"/>
                </a:pPr>
                <a:r>
                  <a:rPr lang="en-US" sz="2400" smtClean="0">
                    <a:solidFill>
                      <a:schemeClr val="bg1"/>
                    </a:solidFill>
                  </a:rPr>
                  <a:t>Heavy Ions</a:t>
                </a:r>
                <a:endParaRPr lang="en-US" sz="2400">
                  <a:solidFill>
                    <a:schemeClr val="bg1"/>
                  </a:solidFill>
                </a:endParaRPr>
              </a:p>
              <a:p>
                <a:pPr marL="742950" lvl="1" indent="-285750">
                  <a:buFont typeface=".AppleSystemUIFont" charset="-120"/>
                  <a:buChar char="-"/>
                </a:pPr>
                <a:r>
                  <a:rPr lang="en-US">
                    <a:solidFill>
                      <a:schemeClr val="bg1"/>
                    </a:solidFill>
                  </a:rPr>
                  <a:t>The July and September 2017 SEP events were small for the purpose of heavy ion </a:t>
                </a:r>
                <a:r>
                  <a:rPr lang="en-US" smtClean="0">
                    <a:solidFill>
                      <a:schemeClr val="bg1"/>
                    </a:solidFill>
                  </a:rPr>
                  <a:t>cross-comparisons.</a:t>
                </a:r>
                <a:endParaRPr lang="en-US">
                  <a:solidFill>
                    <a:schemeClr val="bg1"/>
                  </a:solidFill>
                </a:endParaRPr>
              </a:p>
              <a:p>
                <a:pPr marL="742950" lvl="1" indent="-285750">
                  <a:buFont typeface=".AppleSystemUIFont" charset="-120"/>
                  <a:buChar char="-"/>
                </a:pPr>
                <a:r>
                  <a:rPr lang="en-US">
                    <a:solidFill>
                      <a:schemeClr val="bg1"/>
                    </a:solidFill>
                  </a:rPr>
                  <a:t>Even in the 10-14 Sept 2017 event, only the lowest-energy EHIS channel had ample counts (when summed over the event</a:t>
                </a:r>
                <a:r>
                  <a:rPr lang="en-US" smtClean="0">
                    <a:solidFill>
                      <a:schemeClr val="bg1"/>
                    </a:solidFill>
                  </a:rPr>
                  <a:t>).</a:t>
                </a:r>
                <a:endParaRPr lang="en-US">
                  <a:solidFill>
                    <a:schemeClr val="bg1"/>
                  </a:solidFill>
                </a:endParaRPr>
              </a:p>
              <a:p>
                <a:pPr marL="742950" lvl="1" indent="-285750">
                  <a:buFont typeface=".AppleSystemUIFont" charset="-120"/>
                  <a:buChar char="-"/>
                </a:pPr>
                <a:r>
                  <a:rPr lang="en-US">
                    <a:solidFill>
                      <a:schemeClr val="bg1"/>
                    </a:solidFill>
                  </a:rPr>
                  <a:t>EHIS fluxes are systematically low but within a factor of 2-4 of SIS </a:t>
                </a:r>
                <a:r>
                  <a:rPr lang="en-US" smtClean="0">
                    <a:solidFill>
                      <a:schemeClr val="bg1"/>
                    </a:solidFill>
                  </a:rPr>
                  <a:t>fluxes.</a:t>
                </a:r>
                <a:endParaRPr lang="en-US">
                  <a:solidFill>
                    <a:schemeClr val="bg1"/>
                  </a:solidFill>
                </a:endParaRPr>
              </a:p>
              <a:p>
                <a:pPr marL="742950" lvl="1" indent="-285750">
                  <a:buFont typeface=".AppleSystemUIFont" charset="-120"/>
                  <a:buChar char="-"/>
                </a:pPr>
                <a:r>
                  <a:rPr lang="en-US">
                    <a:solidFill>
                      <a:schemeClr val="bg1"/>
                    </a:solidFill>
                  </a:rPr>
                  <a:t>For a first comparison of two very different instruments, this is a promising </a:t>
                </a:r>
                <a:r>
                  <a:rPr lang="en-US" smtClean="0">
                    <a:solidFill>
                      <a:schemeClr val="bg1"/>
                    </a:solidFill>
                  </a:rPr>
                  <a:t>result.</a:t>
                </a:r>
                <a:endParaRPr lang="en-US">
                  <a:solidFill>
                    <a:schemeClr val="bg1"/>
                  </a:solidFill>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228600" y="1246287"/>
                <a:ext cx="8630653" cy="5078313"/>
              </a:xfrm>
              <a:prstGeom prst="rect">
                <a:avLst/>
              </a:prstGeom>
              <a:blipFill rotWithShape="0">
                <a:blip r:embed="rId3"/>
                <a:stretch>
                  <a:fillRect l="-989" t="-959" r="-1201" b="-839"/>
                </a:stretch>
              </a:blipFill>
            </p:spPr>
            <p:txBody>
              <a:bodyPr/>
              <a:lstStyle/>
              <a:p>
                <a:r>
                  <a:rPr lang="en-US">
                    <a:noFill/>
                  </a:rPr>
                  <a:t> </a:t>
                </a:r>
              </a:p>
            </p:txBody>
          </p:sp>
        </mc:Fallback>
      </mc:AlternateContent>
    </p:spTree>
    <p:extLst>
      <p:ext uri="{BB962C8B-B14F-4D97-AF65-F5344CB8AC3E}">
        <p14:creationId xmlns:p14="http://schemas.microsoft.com/office/powerpoint/2010/main" val="1097607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02A08-2E45-EC41-882E-C10C7F0DE99F}"/>
              </a:ext>
            </a:extLst>
          </p:cNvPr>
          <p:cNvSpPr>
            <a:spLocks noGrp="1"/>
          </p:cNvSpPr>
          <p:nvPr>
            <p:ph type="title"/>
          </p:nvPr>
        </p:nvSpPr>
        <p:spPr>
          <a:xfrm>
            <a:off x="1371600" y="174374"/>
            <a:ext cx="6408821" cy="968626"/>
          </a:xfrm>
        </p:spPr>
        <p:txBody>
          <a:bodyPr/>
          <a:lstStyle/>
          <a:p>
            <a:r>
              <a:rPr lang="en-US" dirty="0" smtClean="0"/>
              <a:t>PLPT-SEI-006 </a:t>
            </a:r>
            <a:r>
              <a:rPr lang="mr-IN" dirty="0" smtClean="0"/>
              <a:t>–</a:t>
            </a:r>
            <a:r>
              <a:rPr lang="en-US" dirty="0" smtClean="0"/>
              <a:t> </a:t>
            </a:r>
            <a:br>
              <a:rPr lang="en-US" dirty="0" smtClean="0"/>
            </a:br>
            <a:r>
              <a:rPr lang="en-US" dirty="0" smtClean="0"/>
              <a:t>Backgrounds Trending</a:t>
            </a:r>
            <a:endParaRPr lang="en-US" dirty="0"/>
          </a:p>
        </p:txBody>
      </p:sp>
      <p:sp>
        <p:nvSpPr>
          <p:cNvPr id="3" name="Content Placeholder 2">
            <a:extLst>
              <a:ext uri="{FF2B5EF4-FFF2-40B4-BE49-F238E27FC236}">
                <a16:creationId xmlns:a16="http://schemas.microsoft.com/office/drawing/2014/main" id="{ECF77043-0C95-364B-ABD9-CEFD141FC50C}"/>
              </a:ext>
            </a:extLst>
          </p:cNvPr>
          <p:cNvSpPr>
            <a:spLocks noGrp="1"/>
          </p:cNvSpPr>
          <p:nvPr>
            <p:ph idx="1"/>
          </p:nvPr>
        </p:nvSpPr>
        <p:spPr>
          <a:xfrm>
            <a:off x="457200" y="1447800"/>
            <a:ext cx="8229600" cy="4343400"/>
          </a:xfrm>
        </p:spPr>
        <p:txBody>
          <a:bodyPr/>
          <a:lstStyle/>
          <a:p>
            <a:pPr>
              <a:buFont typeface="Arial" charset="0"/>
              <a:buChar char="•"/>
            </a:pPr>
            <a:r>
              <a:rPr lang="en-US" sz="2000"/>
              <a:t>Evaluate EHIS backgrounds in terms of expected galactic cosmic ray (GCR) </a:t>
            </a:r>
            <a:r>
              <a:rPr lang="en-US" sz="2000" smtClean="0"/>
              <a:t>fluxes.</a:t>
            </a:r>
            <a:endParaRPr lang="en-US" sz="2000"/>
          </a:p>
          <a:p>
            <a:pPr>
              <a:buFont typeface="Arial" charset="0"/>
              <a:buChar char="•"/>
            </a:pPr>
            <a:r>
              <a:rPr lang="en-US" sz="2000"/>
              <a:t>Average months of data [during which flight tables did not change] to construct average spectrum (GCR fluxes are slowly-varying</a:t>
            </a:r>
            <a:r>
              <a:rPr lang="en-US" sz="2000" smtClean="0"/>
              <a:t>).</a:t>
            </a:r>
            <a:endParaRPr lang="en-US" sz="2000"/>
          </a:p>
          <a:p>
            <a:pPr>
              <a:buFont typeface="Arial" charset="0"/>
              <a:buChar char="•"/>
            </a:pPr>
            <a:r>
              <a:rPr lang="en-US" sz="2000"/>
              <a:t>Hydrogen (proton) and helium (alpha) rates:</a:t>
            </a:r>
          </a:p>
          <a:p>
            <a:pPr lvl="1">
              <a:buFont typeface=".AppleSystemUIFont" charset="-120"/>
              <a:buChar char="-"/>
            </a:pPr>
            <a:r>
              <a:rPr lang="en-US" sz="1800"/>
              <a:t>Average L0 rates or L1b fluxes over </a:t>
            </a:r>
            <a:r>
              <a:rPr lang="en-US" sz="1800" smtClean="0"/>
              <a:t>months.</a:t>
            </a:r>
            <a:endParaRPr lang="en-US" sz="1800"/>
          </a:p>
          <a:p>
            <a:pPr>
              <a:buFont typeface="Arial" charset="0"/>
              <a:buChar char="•"/>
            </a:pPr>
            <a:r>
              <a:rPr lang="en-US" sz="2000"/>
              <a:t>Baseline approach to analysis of EHIS heavy ion GCRs requires long-term averages of L0 histograms (ELF packets), followed by reprocessing using L1b </a:t>
            </a:r>
            <a:r>
              <a:rPr lang="en-US" sz="2000" smtClean="0"/>
              <a:t>algorithm.</a:t>
            </a:r>
            <a:endParaRPr lang="en-US" sz="2000"/>
          </a:p>
          <a:p>
            <a:pPr lvl="1">
              <a:buFont typeface=".AppleSystemUIFont" charset="-120"/>
              <a:buChar char="-"/>
            </a:pPr>
            <a:r>
              <a:rPr lang="en-US" sz="1800"/>
              <a:t>This approach did not work for GOES-16 Provisional PS-PVR due to elevated, Z-dependent backgrounds (Prime, NO S</a:t>
            </a:r>
            <a:r>
              <a:rPr lang="en-US" sz="1800" smtClean="0"/>
              <a:t>).</a:t>
            </a:r>
            <a:endParaRPr lang="en-US" sz="1800"/>
          </a:p>
          <a:p>
            <a:pPr lvl="1">
              <a:buFont typeface=".AppleSystemUIFont" charset="-120"/>
              <a:buChar char="-"/>
            </a:pPr>
            <a:r>
              <a:rPr lang="en-US" sz="1800"/>
              <a:t>Alternative approach has been applied with some success: analysis of pulse-height (PHA) packets (Non-Prime</a:t>
            </a:r>
            <a:r>
              <a:rPr lang="en-US" sz="1800" smtClean="0"/>
              <a:t>).</a:t>
            </a:r>
            <a:endParaRPr lang="en-US" sz="1800"/>
          </a:p>
        </p:txBody>
      </p:sp>
      <p:sp>
        <p:nvSpPr>
          <p:cNvPr id="4" name="Slide Number Placeholder 3">
            <a:extLst>
              <a:ext uri="{FF2B5EF4-FFF2-40B4-BE49-F238E27FC236}">
                <a16:creationId xmlns:a16="http://schemas.microsoft.com/office/drawing/2014/main" id="{C9E30044-A9B3-3642-AC91-2B5FBB7E5D33}"/>
              </a:ext>
            </a:extLst>
          </p:cNvPr>
          <p:cNvSpPr>
            <a:spLocks noGrp="1"/>
          </p:cNvSpPr>
          <p:nvPr>
            <p:ph type="sldNum" sz="quarter" idx="12"/>
          </p:nvPr>
        </p:nvSpPr>
        <p:spPr/>
        <p:txBody>
          <a:bodyPr/>
          <a:lstStyle/>
          <a:p>
            <a:fld id="{615ADB79-25D6-47C0-AB51-22A13A0BBB50}" type="slidenum">
              <a:rPr lang="en-US" altLang="en-US" smtClean="0"/>
              <a:pPr/>
              <a:t>31</a:t>
            </a:fld>
            <a:endParaRPr lang="en-US" altLang="en-US"/>
          </a:p>
        </p:txBody>
      </p:sp>
      <p:sp>
        <p:nvSpPr>
          <p:cNvPr id="6" name="Rectangle 5">
            <a:extLst>
              <a:ext uri="{FF2B5EF4-FFF2-40B4-BE49-F238E27FC236}">
                <a16:creationId xmlns:a16="http://schemas.microsoft.com/office/drawing/2014/main" id="{419AADA4-1BC9-6041-83F8-E755E2A1A00E}"/>
              </a:ext>
            </a:extLst>
          </p:cNvPr>
          <p:cNvSpPr/>
          <p:nvPr/>
        </p:nvSpPr>
        <p:spPr>
          <a:xfrm>
            <a:off x="1074821" y="6002337"/>
            <a:ext cx="6705600" cy="646331"/>
          </a:xfrm>
          <a:prstGeom prst="rect">
            <a:avLst/>
          </a:prstGeom>
          <a:solidFill>
            <a:schemeClr val="tx2">
              <a:lumMod val="20000"/>
              <a:lumOff val="80000"/>
            </a:schemeClr>
          </a:solidFill>
        </p:spPr>
        <p:txBody>
          <a:bodyPr wrap="square">
            <a:spAutoFit/>
          </a:bodyPr>
          <a:lstStyle/>
          <a:p>
            <a:pPr algn="ctr"/>
            <a:r>
              <a:rPr lang="en-US" b="1" i="1"/>
              <a:t>Period used for GCR analyses: 2018-11-28 through 2019-04-11: </a:t>
            </a:r>
          </a:p>
          <a:p>
            <a:pPr algn="ctr"/>
            <a:r>
              <a:rPr lang="en-US" b="1" i="1"/>
              <a:t>five 27-d Bartels solar rotations, no major data gaps, no SEP events</a:t>
            </a:r>
          </a:p>
        </p:txBody>
      </p:sp>
    </p:spTree>
    <p:extLst>
      <p:ext uri="{BB962C8B-B14F-4D97-AF65-F5344CB8AC3E}">
        <p14:creationId xmlns:p14="http://schemas.microsoft.com/office/powerpoint/2010/main" val="22156836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29253-8476-944A-AE3C-32F7DB64575B}"/>
              </a:ext>
            </a:extLst>
          </p:cNvPr>
          <p:cNvSpPr>
            <a:spLocks noGrp="1"/>
          </p:cNvSpPr>
          <p:nvPr>
            <p:ph type="title"/>
          </p:nvPr>
        </p:nvSpPr>
        <p:spPr/>
        <p:txBody>
          <a:bodyPr/>
          <a:lstStyle/>
          <a:p>
            <a:r>
              <a:rPr lang="en-US"/>
              <a:t>PLPT-SEI-006: H and He</a:t>
            </a:r>
          </a:p>
        </p:txBody>
      </p:sp>
      <p:sp>
        <p:nvSpPr>
          <p:cNvPr id="5" name="Content Placeholder 4">
            <a:extLst>
              <a:ext uri="{FF2B5EF4-FFF2-40B4-BE49-F238E27FC236}">
                <a16:creationId xmlns:a16="http://schemas.microsoft.com/office/drawing/2014/main" id="{74223AE6-1E80-BA4C-8A9B-DC73D4ACFD5F}"/>
              </a:ext>
            </a:extLst>
          </p:cNvPr>
          <p:cNvSpPr>
            <a:spLocks noGrp="1"/>
          </p:cNvSpPr>
          <p:nvPr>
            <p:ph sz="half" idx="2"/>
          </p:nvPr>
        </p:nvSpPr>
        <p:spPr>
          <a:xfrm>
            <a:off x="241485" y="4708525"/>
            <a:ext cx="8693968" cy="1692275"/>
          </a:xfrm>
        </p:spPr>
        <p:txBody>
          <a:bodyPr/>
          <a:lstStyle/>
          <a:p>
            <a:pPr>
              <a:buFont typeface="Arial" charset="0"/>
              <a:buChar char="•"/>
            </a:pPr>
            <a:r>
              <a:rPr lang="en-US" sz="1800"/>
              <a:t>Poisson error &lt;= 1%: 135 days (5 solar rotations) of data used</a:t>
            </a:r>
          </a:p>
          <a:p>
            <a:pPr>
              <a:buFont typeface="Arial" charset="0"/>
              <a:buChar char="•"/>
            </a:pPr>
            <a:r>
              <a:rPr lang="en-US" sz="1800"/>
              <a:t>Compared to </a:t>
            </a:r>
            <a:r>
              <a:rPr lang="en-US" sz="1800" err="1"/>
              <a:t>Matthiä</a:t>
            </a:r>
            <a:r>
              <a:rPr lang="en-US" sz="1800"/>
              <a:t> GCR model fluxes for the same period</a:t>
            </a:r>
          </a:p>
          <a:p>
            <a:pPr>
              <a:buFont typeface="Arial" charset="0"/>
              <a:buChar char="•"/>
            </a:pPr>
            <a:r>
              <a:rPr lang="en-US" sz="1800"/>
              <a:t>Because LUT geometric factors (GFs) were derived for SEPs, not GCRs:</a:t>
            </a:r>
          </a:p>
          <a:p>
            <a:pPr lvl="1">
              <a:buFont typeface=".AppleSystemUIFont" charset="-120"/>
              <a:buChar char="-"/>
            </a:pPr>
            <a:r>
              <a:rPr lang="en-US" sz="1400"/>
              <a:t>GCR fluxes are high with respect to model (as with SGPS) – high-energy tails in response curves</a:t>
            </a:r>
          </a:p>
          <a:p>
            <a:pPr lvl="1">
              <a:buFont typeface=".AppleSystemUIFont" charset="-120"/>
              <a:buChar char="-"/>
            </a:pPr>
            <a:r>
              <a:rPr lang="en-US" sz="1400"/>
              <a:t>Differences between G16 and G17 are not </a:t>
            </a:r>
            <a:r>
              <a:rPr lang="en-US" sz="1400" smtClean="0"/>
              <a:t>conclusive.</a:t>
            </a:r>
            <a:endParaRPr lang="en-US" sz="1400"/>
          </a:p>
        </p:txBody>
      </p:sp>
      <p:sp>
        <p:nvSpPr>
          <p:cNvPr id="4" name="Slide Number Placeholder 3">
            <a:extLst>
              <a:ext uri="{FF2B5EF4-FFF2-40B4-BE49-F238E27FC236}">
                <a16:creationId xmlns:a16="http://schemas.microsoft.com/office/drawing/2014/main" id="{0D6D842B-018B-814A-9C48-3C6747CB66E4}"/>
              </a:ext>
            </a:extLst>
          </p:cNvPr>
          <p:cNvSpPr>
            <a:spLocks noGrp="1"/>
          </p:cNvSpPr>
          <p:nvPr>
            <p:ph type="sldNum" sz="quarter" idx="12"/>
          </p:nvPr>
        </p:nvSpPr>
        <p:spPr/>
        <p:txBody>
          <a:bodyPr/>
          <a:lstStyle/>
          <a:p>
            <a:fld id="{615ADB79-25D6-47C0-AB51-22A13A0BBB50}" type="slidenum">
              <a:rPr lang="en-US" altLang="en-US" smtClean="0"/>
              <a:pPr/>
              <a:t>32</a:t>
            </a:fld>
            <a:endParaRPr lang="en-US" altLang="en-US"/>
          </a:p>
        </p:txBody>
      </p:sp>
      <p:pic>
        <p:nvPicPr>
          <p:cNvPr id="8" name="Content Placeholder 7">
            <a:extLst>
              <a:ext uri="{FF2B5EF4-FFF2-40B4-BE49-F238E27FC236}">
                <a16:creationId xmlns:a16="http://schemas.microsoft.com/office/drawing/2014/main" id="{ADDA0679-DA2F-8D40-B714-33160C636077}"/>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54803" y="1508760"/>
            <a:ext cx="4288536" cy="3063240"/>
          </a:xfrm>
        </p:spPr>
      </p:pic>
      <p:pic>
        <p:nvPicPr>
          <p:cNvPr id="6" name="Picture 5">
            <a:extLst>
              <a:ext uri="{FF2B5EF4-FFF2-40B4-BE49-F238E27FC236}">
                <a16:creationId xmlns:a16="http://schemas.microsoft.com/office/drawing/2014/main" id="{998AA0AA-3732-3146-AC07-5DB3B3BB79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90872" y="1529764"/>
            <a:ext cx="4224528" cy="3017520"/>
          </a:xfrm>
          <a:prstGeom prst="rect">
            <a:avLst/>
          </a:prstGeom>
        </p:spPr>
      </p:pic>
      <p:sp>
        <p:nvSpPr>
          <p:cNvPr id="9" name="Rectangle 8">
            <a:extLst>
              <a:ext uri="{FF2B5EF4-FFF2-40B4-BE49-F238E27FC236}">
                <a16:creationId xmlns:a16="http://schemas.microsoft.com/office/drawing/2014/main" id="{35C0F8FA-1FFD-E440-81A9-47876A4389E3}"/>
              </a:ext>
            </a:extLst>
          </p:cNvPr>
          <p:cNvSpPr/>
          <p:nvPr/>
        </p:nvSpPr>
        <p:spPr>
          <a:xfrm>
            <a:off x="1702603" y="1280160"/>
            <a:ext cx="1406843" cy="369332"/>
          </a:xfrm>
          <a:prstGeom prst="rect">
            <a:avLst/>
          </a:prstGeom>
          <a:solidFill>
            <a:schemeClr val="tx2">
              <a:lumMod val="20000"/>
              <a:lumOff val="80000"/>
            </a:schemeClr>
          </a:solidFill>
        </p:spPr>
        <p:txBody>
          <a:bodyPr wrap="square">
            <a:spAutoFit/>
          </a:bodyPr>
          <a:lstStyle/>
          <a:p>
            <a:pPr algn="ctr"/>
            <a:r>
              <a:rPr lang="en-US" b="1" i="1"/>
              <a:t>GOES-16</a:t>
            </a:r>
          </a:p>
        </p:txBody>
      </p:sp>
      <p:sp>
        <p:nvSpPr>
          <p:cNvPr id="10" name="Rectangle 9">
            <a:extLst>
              <a:ext uri="{FF2B5EF4-FFF2-40B4-BE49-F238E27FC236}">
                <a16:creationId xmlns:a16="http://schemas.microsoft.com/office/drawing/2014/main" id="{7530B6F9-C7B1-0641-AF41-D1A239E37667}"/>
              </a:ext>
            </a:extLst>
          </p:cNvPr>
          <p:cNvSpPr/>
          <p:nvPr/>
        </p:nvSpPr>
        <p:spPr>
          <a:xfrm>
            <a:off x="6293557" y="1280160"/>
            <a:ext cx="1330643" cy="369332"/>
          </a:xfrm>
          <a:prstGeom prst="rect">
            <a:avLst/>
          </a:prstGeom>
          <a:solidFill>
            <a:schemeClr val="tx2">
              <a:lumMod val="20000"/>
              <a:lumOff val="80000"/>
            </a:schemeClr>
          </a:solidFill>
        </p:spPr>
        <p:txBody>
          <a:bodyPr wrap="square">
            <a:spAutoFit/>
          </a:bodyPr>
          <a:lstStyle/>
          <a:p>
            <a:pPr algn="ctr"/>
            <a:r>
              <a:rPr lang="en-US" b="1" i="1"/>
              <a:t>GOES-17</a:t>
            </a:r>
          </a:p>
        </p:txBody>
      </p:sp>
    </p:spTree>
    <p:extLst>
      <p:ext uri="{BB962C8B-B14F-4D97-AF65-F5344CB8AC3E}">
        <p14:creationId xmlns:p14="http://schemas.microsoft.com/office/powerpoint/2010/main" val="41438682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B2C8FAE8-1E0A-9A4C-AEFF-80355554135C}"/>
              </a:ext>
            </a:extLst>
          </p:cNvPr>
          <p:cNvSpPr>
            <a:spLocks noGrp="1"/>
          </p:cNvSpPr>
          <p:nvPr>
            <p:ph type="title"/>
          </p:nvPr>
        </p:nvSpPr>
        <p:spPr>
          <a:xfrm>
            <a:off x="1371600" y="128337"/>
            <a:ext cx="6408821" cy="968626"/>
          </a:xfrm>
        </p:spPr>
        <p:txBody>
          <a:bodyPr/>
          <a:lstStyle/>
          <a:p>
            <a:r>
              <a:rPr lang="en-US"/>
              <a:t>PLPT-SEI-006: Angle-Detecting Inclined Sensor (ADIS) Theory</a:t>
            </a:r>
          </a:p>
        </p:txBody>
      </p:sp>
      <p:pic>
        <p:nvPicPr>
          <p:cNvPr id="11" name="Content Placeholder 10">
            <a:extLst>
              <a:ext uri="{FF2B5EF4-FFF2-40B4-BE49-F238E27FC236}">
                <a16:creationId xmlns:a16="http://schemas.microsoft.com/office/drawing/2014/main" id="{B0EB1288-ED7F-B245-B8CB-643144604504}"/>
              </a:ext>
            </a:extLst>
          </p:cNvPr>
          <p:cNvPicPr>
            <a:picLocks noGrp="1" noChangeAspect="1"/>
          </p:cNvPicPr>
          <p:nvPr>
            <p:ph sz="half" idx="1"/>
          </p:nvPr>
        </p:nvPicPr>
        <p:blipFill>
          <a:blip r:embed="rId2"/>
          <a:stretch>
            <a:fillRect/>
          </a:stretch>
        </p:blipFill>
        <p:spPr>
          <a:xfrm>
            <a:off x="685800" y="1100276"/>
            <a:ext cx="3124200" cy="5581904"/>
          </a:xfrm>
          <a:prstGeom prst="rect">
            <a:avLst/>
          </a:prstGeom>
        </p:spPr>
      </p:pic>
      <p:sp>
        <p:nvSpPr>
          <p:cNvPr id="13" name="Content Placeholder 12">
            <a:extLst>
              <a:ext uri="{FF2B5EF4-FFF2-40B4-BE49-F238E27FC236}">
                <a16:creationId xmlns:a16="http://schemas.microsoft.com/office/drawing/2014/main" id="{651D66B9-F825-614D-8A39-F7F1DB23C76D}"/>
              </a:ext>
            </a:extLst>
          </p:cNvPr>
          <p:cNvSpPr>
            <a:spLocks noGrp="1"/>
          </p:cNvSpPr>
          <p:nvPr>
            <p:ph sz="half" idx="2"/>
          </p:nvPr>
        </p:nvSpPr>
        <p:spPr>
          <a:xfrm>
            <a:off x="4063448" y="1341437"/>
            <a:ext cx="4858753" cy="5014913"/>
          </a:xfrm>
        </p:spPr>
        <p:txBody>
          <a:bodyPr/>
          <a:lstStyle/>
          <a:p>
            <a:r>
              <a:rPr lang="en-US" sz="2000"/>
              <a:t>Substantial science processing performed by EHIS flight software (FSW)</a:t>
            </a:r>
          </a:p>
          <a:p>
            <a:r>
              <a:rPr lang="en-US" sz="2000"/>
              <a:t>EHIS ADIS equations have more terms for more detectors than those at left</a:t>
            </a:r>
          </a:p>
          <a:p>
            <a:r>
              <a:rPr lang="en-US" sz="2000"/>
              <a:t>Using ADIS equations and others, FSW sorts heavy ions by Z (atomic number, nuclear charge) into a histogram</a:t>
            </a:r>
          </a:p>
          <a:p>
            <a:r>
              <a:rPr lang="en-US" sz="2000"/>
              <a:t>Uses </a:t>
            </a:r>
            <a:r>
              <a:rPr lang="en-US" sz="2000" err="1"/>
              <a:t>uploadable</a:t>
            </a:r>
            <a:r>
              <a:rPr lang="en-US" sz="2000"/>
              <a:t> flight science tables (‘</a:t>
            </a:r>
            <a:r>
              <a:rPr lang="en-US" sz="2000" err="1"/>
              <a:t>ele_engy</a:t>
            </a:r>
            <a:r>
              <a:rPr lang="en-US" sz="2000"/>
              <a:t>’, ‘</a:t>
            </a:r>
            <a:r>
              <a:rPr lang="en-US" sz="2000" err="1"/>
              <a:t>inst_cal</a:t>
            </a:r>
            <a:r>
              <a:rPr lang="en-US" sz="2000"/>
              <a:t>’, ’</a:t>
            </a:r>
            <a:r>
              <a:rPr lang="en-US" sz="2000" err="1"/>
              <a:t>sci_cnfg</a:t>
            </a:r>
            <a:r>
              <a:rPr lang="en-US" sz="2000"/>
              <a:t>’)</a:t>
            </a:r>
          </a:p>
          <a:p>
            <a:r>
              <a:rPr lang="en-US" sz="2000"/>
              <a:t>Produces a 600 x 5 (ZCAL*20 x energy) histogram reported in L0 every minute</a:t>
            </a:r>
          </a:p>
          <a:p>
            <a:pPr lvl="1"/>
            <a:r>
              <a:rPr lang="en-US" sz="1800"/>
              <a:t>ZCAL is the calculated estimate of Z</a:t>
            </a:r>
          </a:p>
          <a:p>
            <a:pPr lvl="1"/>
            <a:r>
              <a:rPr lang="en-US" sz="1800"/>
              <a:t>Histogram bin widths are 0.05e (Z = bin number / 20)</a:t>
            </a:r>
          </a:p>
        </p:txBody>
      </p:sp>
      <p:sp>
        <p:nvSpPr>
          <p:cNvPr id="4" name="Slide Number Placeholder 3">
            <a:extLst>
              <a:ext uri="{FF2B5EF4-FFF2-40B4-BE49-F238E27FC236}">
                <a16:creationId xmlns:a16="http://schemas.microsoft.com/office/drawing/2014/main" id="{73BB7C82-0C57-264F-9C4C-010AB5171388}"/>
              </a:ext>
            </a:extLst>
          </p:cNvPr>
          <p:cNvSpPr>
            <a:spLocks noGrp="1"/>
          </p:cNvSpPr>
          <p:nvPr>
            <p:ph type="sldNum" sz="quarter" idx="12"/>
          </p:nvPr>
        </p:nvSpPr>
        <p:spPr/>
        <p:txBody>
          <a:bodyPr/>
          <a:lstStyle/>
          <a:p>
            <a:fld id="{615ADB79-25D6-47C0-AB51-22A13A0BBB50}" type="slidenum">
              <a:rPr lang="en-US" altLang="en-US" smtClean="0"/>
              <a:pPr/>
              <a:t>33</a:t>
            </a:fld>
            <a:endParaRPr lang="en-US" altLang="en-US"/>
          </a:p>
        </p:txBody>
      </p:sp>
      <p:sp>
        <p:nvSpPr>
          <p:cNvPr id="14" name="TextBox 13">
            <a:extLst>
              <a:ext uri="{FF2B5EF4-FFF2-40B4-BE49-F238E27FC236}">
                <a16:creationId xmlns:a16="http://schemas.microsoft.com/office/drawing/2014/main" id="{B75A7192-7091-F649-BE66-57308B353B96}"/>
              </a:ext>
            </a:extLst>
          </p:cNvPr>
          <p:cNvSpPr txBox="1"/>
          <p:nvPr/>
        </p:nvSpPr>
        <p:spPr>
          <a:xfrm rot="16200000">
            <a:off x="-1866900" y="3721951"/>
            <a:ext cx="4572002" cy="33855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defRPr/>
            </a:pPr>
            <a:r>
              <a:rPr lang="en-US" sz="1600" b="1" i="1">
                <a:solidFill>
                  <a:schemeClr val="tx1"/>
                </a:solidFill>
              </a:rPr>
              <a:t>From Connell et al., NIMS A, v. 837, pp. 11-15, 2016</a:t>
            </a:r>
            <a:endParaRPr lang="en-US" sz="1600" b="1" i="1" baseline="30000">
              <a:solidFill>
                <a:schemeClr val="tx1"/>
              </a:solidFill>
            </a:endParaRPr>
          </a:p>
        </p:txBody>
      </p:sp>
    </p:spTree>
    <p:extLst>
      <p:ext uri="{BB962C8B-B14F-4D97-AF65-F5344CB8AC3E}">
        <p14:creationId xmlns:p14="http://schemas.microsoft.com/office/powerpoint/2010/main" val="36080308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7CAFC-D67F-0A40-B875-E364F24AB2A6}"/>
              </a:ext>
            </a:extLst>
          </p:cNvPr>
          <p:cNvSpPr>
            <a:spLocks noGrp="1"/>
          </p:cNvSpPr>
          <p:nvPr>
            <p:ph type="title"/>
          </p:nvPr>
        </p:nvSpPr>
        <p:spPr>
          <a:xfrm>
            <a:off x="1371600" y="228600"/>
            <a:ext cx="6408821" cy="968626"/>
          </a:xfrm>
        </p:spPr>
        <p:txBody>
          <a:bodyPr/>
          <a:lstStyle/>
          <a:p>
            <a:r>
              <a:rPr lang="en-US"/>
              <a:t>PLPT-SEI-006 </a:t>
            </a:r>
            <a:r>
              <a:rPr lang="mr-IN"/>
              <a:t>–</a:t>
            </a:r>
            <a:r>
              <a:rPr lang="en-US"/>
              <a:t> </a:t>
            </a:r>
            <a:r>
              <a:rPr lang="en-US" smtClean="0"/>
              <a:t>Pulse </a:t>
            </a:r>
            <a:r>
              <a:rPr lang="en-US"/>
              <a:t>Height Analysis (</a:t>
            </a:r>
            <a:r>
              <a:rPr lang="en-US" smtClean="0"/>
              <a:t>PHA) Packets</a:t>
            </a:r>
            <a:endParaRPr lang="en-US"/>
          </a:p>
        </p:txBody>
      </p:sp>
      <p:sp>
        <p:nvSpPr>
          <p:cNvPr id="3" name="Content Placeholder 2">
            <a:extLst>
              <a:ext uri="{FF2B5EF4-FFF2-40B4-BE49-F238E27FC236}">
                <a16:creationId xmlns:a16="http://schemas.microsoft.com/office/drawing/2014/main" id="{3A46181F-EBCF-9B43-BCDB-D2C3AE493B4D}"/>
              </a:ext>
            </a:extLst>
          </p:cNvPr>
          <p:cNvSpPr>
            <a:spLocks noGrp="1"/>
          </p:cNvSpPr>
          <p:nvPr>
            <p:ph idx="1"/>
          </p:nvPr>
        </p:nvSpPr>
        <p:spPr>
          <a:xfrm>
            <a:off x="457200" y="1371600"/>
            <a:ext cx="8229600" cy="5087937"/>
          </a:xfrm>
        </p:spPr>
        <p:txBody>
          <a:bodyPr/>
          <a:lstStyle/>
          <a:p>
            <a:pPr>
              <a:buFont typeface="Arial" charset="0"/>
              <a:buChar char="•"/>
            </a:pPr>
            <a:r>
              <a:rPr lang="en-US" sz="2400"/>
              <a:t>Designed to support recalculation of flight software quantities on the ground as a check</a:t>
            </a:r>
          </a:p>
          <a:p>
            <a:pPr>
              <a:buFont typeface="Arial" charset="0"/>
              <a:buChar char="•"/>
            </a:pPr>
            <a:r>
              <a:rPr lang="en-US" sz="2400"/>
              <a:t>Produced once per second</a:t>
            </a:r>
          </a:p>
          <a:p>
            <a:pPr lvl="1"/>
            <a:r>
              <a:rPr lang="en-US" sz="1800"/>
              <a:t>In place of first SCI-PHA packet each minute: SCI-PEC packet</a:t>
            </a:r>
          </a:p>
          <a:p>
            <a:pPr lvl="1"/>
            <a:r>
              <a:rPr lang="en-US" sz="1800"/>
              <a:t>Preempted by ENG-DMP (Memory Dump, e.g. IFC download) and ENG-MOP (Memory Operation) packets</a:t>
            </a:r>
          </a:p>
          <a:p>
            <a:pPr>
              <a:buFont typeface="Arial" charset="0"/>
              <a:buChar char="•"/>
            </a:pPr>
            <a:r>
              <a:rPr lang="en-US" sz="2400"/>
              <a:t>Contain highest-priority particle detected during that second</a:t>
            </a:r>
          </a:p>
          <a:p>
            <a:pPr lvl="1"/>
            <a:r>
              <a:rPr lang="en-US" sz="1800"/>
              <a:t>Highest priority is Priority 1 (heavy ion) Non-Prime </a:t>
            </a:r>
          </a:p>
          <a:p>
            <a:pPr lvl="1"/>
            <a:r>
              <a:rPr lang="en-US" sz="1800"/>
              <a:t>Under GCR conditions, large fraction of PHA packets are zeros (empty)</a:t>
            </a:r>
          </a:p>
          <a:p>
            <a:pPr>
              <a:buFont typeface="Arial" charset="0"/>
              <a:buChar char="•"/>
            </a:pPr>
            <a:r>
              <a:rPr lang="en-US" sz="2400"/>
              <a:t>Contents:</a:t>
            </a:r>
          </a:p>
          <a:p>
            <a:pPr lvl="1"/>
            <a:r>
              <a:rPr lang="en-US" sz="1800"/>
              <a:t>ADC digital numbers from detectors D1-D6</a:t>
            </a:r>
          </a:p>
          <a:p>
            <a:pPr lvl="1"/>
            <a:r>
              <a:rPr lang="en-US" sz="1800"/>
              <a:t>Trigger status of all thresholds on each detector</a:t>
            </a:r>
          </a:p>
          <a:p>
            <a:pPr lvl="1"/>
            <a:r>
              <a:rPr lang="en-US" sz="1800"/>
              <a:t>Various status flags including priorities 1-3, prime, non-prime</a:t>
            </a:r>
          </a:p>
          <a:p>
            <a:pPr lvl="1"/>
            <a:r>
              <a:rPr lang="en-US" sz="1800"/>
              <a:t>ADIS </a:t>
            </a:r>
            <a:r>
              <a:rPr lang="en-US" sz="1800" err="1"/>
              <a:t>Dx</a:t>
            </a:r>
            <a:r>
              <a:rPr lang="en-US" sz="1800"/>
              <a:t> and </a:t>
            </a:r>
            <a:r>
              <a:rPr lang="en-US" sz="1800" err="1"/>
              <a:t>Dy</a:t>
            </a:r>
            <a:r>
              <a:rPr lang="en-US" sz="1800"/>
              <a:t>, </a:t>
            </a:r>
            <a:r>
              <a:rPr lang="en-US" sz="1800" err="1"/>
              <a:t>Zcal</a:t>
            </a:r>
            <a:endParaRPr lang="en-US" sz="1800"/>
          </a:p>
          <a:p>
            <a:pPr lvl="1"/>
            <a:endParaRPr lang="en-US" sz="1800"/>
          </a:p>
        </p:txBody>
      </p:sp>
      <p:sp>
        <p:nvSpPr>
          <p:cNvPr id="4" name="Slide Number Placeholder 3">
            <a:extLst>
              <a:ext uri="{FF2B5EF4-FFF2-40B4-BE49-F238E27FC236}">
                <a16:creationId xmlns:a16="http://schemas.microsoft.com/office/drawing/2014/main" id="{DF28283E-6545-2948-80D4-EAD5209BDE7F}"/>
              </a:ext>
            </a:extLst>
          </p:cNvPr>
          <p:cNvSpPr>
            <a:spLocks noGrp="1"/>
          </p:cNvSpPr>
          <p:nvPr>
            <p:ph type="sldNum" sz="quarter" idx="12"/>
          </p:nvPr>
        </p:nvSpPr>
        <p:spPr/>
        <p:txBody>
          <a:bodyPr/>
          <a:lstStyle/>
          <a:p>
            <a:fld id="{615ADB79-25D6-47C0-AB51-22A13A0BBB50}" type="slidenum">
              <a:rPr lang="en-US" altLang="en-US" smtClean="0"/>
              <a:pPr/>
              <a:t>34</a:t>
            </a:fld>
            <a:endParaRPr lang="en-US" altLang="en-US"/>
          </a:p>
        </p:txBody>
      </p:sp>
    </p:spTree>
    <p:extLst>
      <p:ext uri="{BB962C8B-B14F-4D97-AF65-F5344CB8AC3E}">
        <p14:creationId xmlns:p14="http://schemas.microsoft.com/office/powerpoint/2010/main" val="215589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F0D3B-0ACE-B446-8E00-2659EC66A312}"/>
              </a:ext>
            </a:extLst>
          </p:cNvPr>
          <p:cNvSpPr>
            <a:spLocks noGrp="1"/>
          </p:cNvSpPr>
          <p:nvPr>
            <p:ph type="title"/>
          </p:nvPr>
        </p:nvSpPr>
        <p:spPr>
          <a:xfrm>
            <a:off x="1371600" y="250574"/>
            <a:ext cx="6408821" cy="968626"/>
          </a:xfrm>
        </p:spPr>
        <p:txBody>
          <a:bodyPr/>
          <a:lstStyle/>
          <a:p>
            <a:r>
              <a:rPr lang="en-US" sz="3000"/>
              <a:t>PLPT-SEI-006 </a:t>
            </a:r>
            <a:r>
              <a:rPr lang="mr-IN" sz="3000"/>
              <a:t>–</a:t>
            </a:r>
            <a:r>
              <a:rPr lang="en-US" sz="3000"/>
              <a:t> Outline of FSW-based Algorithm Used for this PHA Analysis</a:t>
            </a:r>
          </a:p>
        </p:txBody>
      </p:sp>
      <p:sp>
        <p:nvSpPr>
          <p:cNvPr id="5" name="Content Placeholder 4">
            <a:extLst>
              <a:ext uri="{FF2B5EF4-FFF2-40B4-BE49-F238E27FC236}">
                <a16:creationId xmlns:a16="http://schemas.microsoft.com/office/drawing/2014/main" id="{F192F1A8-44C0-F94F-833A-20FDBF5771FD}"/>
              </a:ext>
            </a:extLst>
          </p:cNvPr>
          <p:cNvSpPr>
            <a:spLocks noGrp="1"/>
          </p:cNvSpPr>
          <p:nvPr>
            <p:ph sz="half" idx="1"/>
          </p:nvPr>
        </p:nvSpPr>
        <p:spPr>
          <a:xfrm>
            <a:off x="228600" y="1413289"/>
            <a:ext cx="5486401" cy="4953000"/>
          </a:xfrm>
        </p:spPr>
        <p:txBody>
          <a:bodyPr/>
          <a:lstStyle/>
          <a:p>
            <a:pPr>
              <a:buFont typeface="Arial" charset="0"/>
              <a:buChar char="•"/>
            </a:pPr>
            <a:r>
              <a:rPr lang="en-US" sz="2000"/>
              <a:t>Construct P1 (Non-Prime) histogram</a:t>
            </a:r>
          </a:p>
          <a:p>
            <a:pPr>
              <a:buFont typeface="Arial" charset="0"/>
              <a:buChar char="•"/>
            </a:pPr>
            <a:r>
              <a:rPr lang="en-US" sz="2000"/>
              <a:t>For P1, convert ADC DNs to deposited energy in MeV using slopes and intercept from flight table ‘</a:t>
            </a:r>
            <a:r>
              <a:rPr lang="en-US" sz="2000" err="1"/>
              <a:t>inst_cal</a:t>
            </a:r>
            <a:r>
              <a:rPr lang="en-US" sz="2000"/>
              <a:t>’</a:t>
            </a:r>
          </a:p>
          <a:p>
            <a:pPr>
              <a:buFont typeface="Arial" charset="0"/>
              <a:buChar char="•"/>
            </a:pPr>
            <a:r>
              <a:rPr lang="en-US" sz="2000"/>
              <a:t>Calculate departing energy </a:t>
            </a:r>
            <a:r>
              <a:rPr lang="en-US" sz="2000" err="1"/>
              <a:t>Eo</a:t>
            </a:r>
            <a:r>
              <a:rPr lang="en-US" sz="2000"/>
              <a:t> and total energy </a:t>
            </a:r>
            <a:r>
              <a:rPr lang="en-US" sz="2000" err="1"/>
              <a:t>Etot</a:t>
            </a:r>
            <a:r>
              <a:rPr lang="en-US" sz="2000"/>
              <a:t> from energies deposited in detectors</a:t>
            </a:r>
          </a:p>
          <a:p>
            <a:pPr>
              <a:buFont typeface="Arial" charset="0"/>
              <a:buChar char="•"/>
            </a:pPr>
            <a:r>
              <a:rPr lang="en-US" sz="2000"/>
              <a:t>Construct E1, E2 and E3 histograms using threshold logic</a:t>
            </a:r>
          </a:p>
          <a:p>
            <a:pPr>
              <a:buFont typeface="Arial" charset="0"/>
              <a:buChar char="•"/>
            </a:pPr>
            <a:r>
              <a:rPr lang="en-US" sz="2000"/>
              <a:t>Construct E4 and E5 histograms using threshold logic, </a:t>
            </a:r>
            <a:r>
              <a:rPr lang="en-US" sz="2000" err="1"/>
              <a:t>Etot</a:t>
            </a:r>
            <a:r>
              <a:rPr lang="en-US" sz="2000"/>
              <a:t> and flight table ‘</a:t>
            </a:r>
            <a:r>
              <a:rPr lang="en-US" sz="2000" err="1"/>
              <a:t>ele_engy</a:t>
            </a:r>
            <a:r>
              <a:rPr lang="en-US" sz="2000"/>
              <a:t>’</a:t>
            </a:r>
          </a:p>
          <a:p>
            <a:pPr>
              <a:buFont typeface="Arial" charset="0"/>
              <a:buChar char="•"/>
            </a:pPr>
            <a:r>
              <a:rPr lang="en-US" sz="2000"/>
              <a:t>Calculate total P1 counts from histogram</a:t>
            </a:r>
          </a:p>
          <a:p>
            <a:pPr>
              <a:buFont typeface="Arial" charset="0"/>
              <a:buChar char="•"/>
            </a:pPr>
            <a:r>
              <a:rPr lang="en-US" sz="2000"/>
              <a:t>Correct P1 counts for counts in R that are not included in E4 or E5</a:t>
            </a:r>
          </a:p>
          <a:p>
            <a:pPr>
              <a:buFont typeface="Arial" charset="0"/>
              <a:buChar char="•"/>
            </a:pPr>
            <a:r>
              <a:rPr lang="en-US" sz="2000"/>
              <a:t>Dead-time correction is insignificant for GCRs</a:t>
            </a:r>
          </a:p>
          <a:p>
            <a:pPr>
              <a:buFont typeface="Arial" charset="0"/>
              <a:buChar char="•"/>
            </a:pPr>
            <a:r>
              <a:rPr lang="en-US" sz="2000"/>
              <a:t>The rest of the algorithm follows CDRL80</a:t>
            </a:r>
          </a:p>
          <a:p>
            <a:pPr>
              <a:buFont typeface="Arial" charset="0"/>
              <a:buChar char="•"/>
            </a:pPr>
            <a:endParaRPr lang="en-US" sz="2000"/>
          </a:p>
        </p:txBody>
      </p:sp>
      <p:pic>
        <p:nvPicPr>
          <p:cNvPr id="7" name="Content Placeholder 6">
            <a:extLst>
              <a:ext uri="{FF2B5EF4-FFF2-40B4-BE49-F238E27FC236}">
                <a16:creationId xmlns:a16="http://schemas.microsoft.com/office/drawing/2014/main" id="{ED5096C6-D6AD-CA48-AC7C-B36D4328AD17}"/>
              </a:ext>
            </a:extLst>
          </p:cNvPr>
          <p:cNvPicPr>
            <a:picLocks noGrp="1" noChangeAspect="1"/>
          </p:cNvPicPr>
          <p:nvPr>
            <p:ph sz="half" idx="2"/>
          </p:nvPr>
        </p:nvPicPr>
        <p:blipFill>
          <a:blip r:embed="rId2"/>
          <a:stretch>
            <a:fillRect/>
          </a:stretch>
        </p:blipFill>
        <p:spPr>
          <a:xfrm>
            <a:off x="5920350" y="3429000"/>
            <a:ext cx="2946400" cy="1130300"/>
          </a:xfrm>
          <a:prstGeom prst="rect">
            <a:avLst/>
          </a:prstGeom>
        </p:spPr>
      </p:pic>
      <p:sp>
        <p:nvSpPr>
          <p:cNvPr id="4" name="Slide Number Placeholder 3">
            <a:extLst>
              <a:ext uri="{FF2B5EF4-FFF2-40B4-BE49-F238E27FC236}">
                <a16:creationId xmlns:a16="http://schemas.microsoft.com/office/drawing/2014/main" id="{D1B7C2DE-0E22-D546-A2DB-BEFF5BC3C29F}"/>
              </a:ext>
            </a:extLst>
          </p:cNvPr>
          <p:cNvSpPr>
            <a:spLocks noGrp="1"/>
          </p:cNvSpPr>
          <p:nvPr>
            <p:ph type="sldNum" sz="quarter" idx="12"/>
          </p:nvPr>
        </p:nvSpPr>
        <p:spPr/>
        <p:txBody>
          <a:bodyPr/>
          <a:lstStyle/>
          <a:p>
            <a:fld id="{615ADB79-25D6-47C0-AB51-22A13A0BBB50}" type="slidenum">
              <a:rPr lang="en-US" altLang="en-US" smtClean="0"/>
              <a:pPr/>
              <a:t>35</a:t>
            </a:fld>
            <a:endParaRPr lang="en-US" altLang="en-US"/>
          </a:p>
        </p:txBody>
      </p:sp>
      <p:sp>
        <p:nvSpPr>
          <p:cNvPr id="3" name="Oval 2">
            <a:extLst>
              <a:ext uri="{FF2B5EF4-FFF2-40B4-BE49-F238E27FC236}">
                <a16:creationId xmlns:a16="http://schemas.microsoft.com/office/drawing/2014/main" id="{A2214F94-E38B-C944-8040-99054B8E57F0}"/>
              </a:ext>
            </a:extLst>
          </p:cNvPr>
          <p:cNvSpPr/>
          <p:nvPr/>
        </p:nvSpPr>
        <p:spPr>
          <a:xfrm>
            <a:off x="6458428" y="3613150"/>
            <a:ext cx="780572" cy="381000"/>
          </a:xfrm>
          <a:prstGeom prst="ellipse">
            <a:avLst/>
          </a:prstGeom>
          <a:noFill/>
          <a:ln w="57150">
            <a:solidFill>
              <a:srgbClr val="FF0000">
                <a:alpha val="45098"/>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FFE0C42-5597-CC4E-9CFE-5F6EE21A524F}"/>
              </a:ext>
            </a:extLst>
          </p:cNvPr>
          <p:cNvSpPr/>
          <p:nvPr/>
        </p:nvSpPr>
        <p:spPr>
          <a:xfrm>
            <a:off x="7315199" y="3384550"/>
            <a:ext cx="1551549" cy="1219200"/>
          </a:xfrm>
          <a:prstGeom prst="ellipse">
            <a:avLst/>
          </a:prstGeom>
          <a:noFill/>
          <a:ln w="57150">
            <a:solidFill>
              <a:srgbClr val="FF0000">
                <a:alpha val="45098"/>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58FF7AB4-6102-E940-912B-E09DE6017E5F}"/>
              </a:ext>
            </a:extLst>
          </p:cNvPr>
          <p:cNvSpPr txBox="1"/>
          <p:nvPr/>
        </p:nvSpPr>
        <p:spPr>
          <a:xfrm>
            <a:off x="7393550" y="1600200"/>
            <a:ext cx="1461574" cy="107721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defRPr/>
            </a:pPr>
            <a:r>
              <a:rPr lang="en-US" sz="1600" b="1" i="1">
                <a:solidFill>
                  <a:schemeClr val="tx1"/>
                </a:solidFill>
              </a:rPr>
              <a:t>Fits to P1 (Non-Prime) Histogram for E1-E5</a:t>
            </a:r>
            <a:endParaRPr lang="en-US" sz="1600" b="1" i="1" baseline="30000">
              <a:solidFill>
                <a:schemeClr val="tx1"/>
              </a:solidFill>
            </a:endParaRPr>
          </a:p>
        </p:txBody>
      </p:sp>
      <p:sp>
        <p:nvSpPr>
          <p:cNvPr id="12" name="TextBox 11">
            <a:extLst>
              <a:ext uri="{FF2B5EF4-FFF2-40B4-BE49-F238E27FC236}">
                <a16:creationId xmlns:a16="http://schemas.microsoft.com/office/drawing/2014/main" id="{1D568AB7-F509-B14B-9B42-736A4F63E684}"/>
              </a:ext>
            </a:extLst>
          </p:cNvPr>
          <p:cNvSpPr txBox="1"/>
          <p:nvPr/>
        </p:nvSpPr>
        <p:spPr>
          <a:xfrm>
            <a:off x="6164410" y="2063016"/>
            <a:ext cx="1150789" cy="58477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defRPr/>
            </a:pPr>
            <a:r>
              <a:rPr lang="en-US" sz="1600" b="1" i="1">
                <a:solidFill>
                  <a:schemeClr val="tx1"/>
                </a:solidFill>
              </a:rPr>
              <a:t>Corrected P1 counts</a:t>
            </a:r>
            <a:endParaRPr lang="en-US" sz="1600" b="1" i="1" baseline="30000">
              <a:solidFill>
                <a:schemeClr val="tx1"/>
              </a:solidFill>
            </a:endParaRPr>
          </a:p>
        </p:txBody>
      </p:sp>
      <p:cxnSp>
        <p:nvCxnSpPr>
          <p:cNvPr id="14" name="Straight Arrow Connector 13">
            <a:extLst>
              <a:ext uri="{FF2B5EF4-FFF2-40B4-BE49-F238E27FC236}">
                <a16:creationId xmlns:a16="http://schemas.microsoft.com/office/drawing/2014/main" id="{E55B91C1-D6AB-1844-AF17-47CFDC33886C}"/>
              </a:ext>
            </a:extLst>
          </p:cNvPr>
          <p:cNvCxnSpPr/>
          <p:nvPr/>
        </p:nvCxnSpPr>
        <p:spPr>
          <a:xfrm>
            <a:off x="6747504" y="2700337"/>
            <a:ext cx="0" cy="684213"/>
          </a:xfrm>
          <a:prstGeom prst="straightConnector1">
            <a:avLst/>
          </a:prstGeom>
          <a:ln w="38100">
            <a:solidFill>
              <a:srgbClr val="FFFF00"/>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0C6455C7-0729-EA47-9266-E6D1866F9DA7}"/>
              </a:ext>
            </a:extLst>
          </p:cNvPr>
          <p:cNvCxnSpPr/>
          <p:nvPr/>
        </p:nvCxnSpPr>
        <p:spPr>
          <a:xfrm>
            <a:off x="8124337" y="2700337"/>
            <a:ext cx="0" cy="684213"/>
          </a:xfrm>
          <a:prstGeom prst="straightConnector1">
            <a:avLst/>
          </a:prstGeom>
          <a:ln w="38100">
            <a:solidFill>
              <a:srgbClr val="FFFF00"/>
            </a:solidFill>
            <a:tailEnd type="triangle"/>
          </a:ln>
        </p:spPr>
        <p:style>
          <a:lnRef idx="2">
            <a:schemeClr val="accent1"/>
          </a:lnRef>
          <a:fillRef idx="0">
            <a:schemeClr val="accent1"/>
          </a:fillRef>
          <a:effectRef idx="1">
            <a:schemeClr val="accent1"/>
          </a:effectRef>
          <a:fontRef idx="minor">
            <a:schemeClr val="tx1"/>
          </a:fontRef>
        </p:style>
      </p:cxnSp>
      <p:sp>
        <p:nvSpPr>
          <p:cNvPr id="21" name="Oval 20">
            <a:extLst>
              <a:ext uri="{FF2B5EF4-FFF2-40B4-BE49-F238E27FC236}">
                <a16:creationId xmlns:a16="http://schemas.microsoft.com/office/drawing/2014/main" id="{2B105EE8-C8F7-8D4F-AE52-2971E62F8E36}"/>
              </a:ext>
            </a:extLst>
          </p:cNvPr>
          <p:cNvSpPr/>
          <p:nvPr/>
        </p:nvSpPr>
        <p:spPr>
          <a:xfrm>
            <a:off x="6473236" y="3909667"/>
            <a:ext cx="289077" cy="381000"/>
          </a:xfrm>
          <a:prstGeom prst="ellipse">
            <a:avLst/>
          </a:prstGeom>
          <a:noFill/>
          <a:ln w="57150">
            <a:solidFill>
              <a:srgbClr val="FF0000">
                <a:alpha val="45098"/>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Straight Arrow Connector 21">
            <a:extLst>
              <a:ext uri="{FF2B5EF4-FFF2-40B4-BE49-F238E27FC236}">
                <a16:creationId xmlns:a16="http://schemas.microsoft.com/office/drawing/2014/main" id="{4B0B3CD5-A071-E24A-8408-4A8D3FF24B39}"/>
              </a:ext>
            </a:extLst>
          </p:cNvPr>
          <p:cNvCxnSpPr>
            <a:cxnSpLocks/>
          </p:cNvCxnSpPr>
          <p:nvPr/>
        </p:nvCxnSpPr>
        <p:spPr>
          <a:xfrm flipH="1" flipV="1">
            <a:off x="6593970" y="4549361"/>
            <a:ext cx="4479" cy="731837"/>
          </a:xfrm>
          <a:prstGeom prst="straightConnector1">
            <a:avLst/>
          </a:prstGeom>
          <a:ln w="38100">
            <a:solidFill>
              <a:srgbClr val="FFFF00"/>
            </a:solidFill>
            <a:tailEnd type="triangle"/>
          </a:ln>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8FD1D4F9-22E3-C74A-B988-3166E906D8C3}"/>
              </a:ext>
            </a:extLst>
          </p:cNvPr>
          <p:cNvSpPr txBox="1"/>
          <p:nvPr/>
        </p:nvSpPr>
        <p:spPr>
          <a:xfrm>
            <a:off x="6018575" y="5341028"/>
            <a:ext cx="1150789" cy="107721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defRPr/>
            </a:pPr>
            <a:r>
              <a:rPr lang="en-US" sz="1600" b="1" i="1">
                <a:solidFill>
                  <a:schemeClr val="tx1"/>
                </a:solidFill>
              </a:rPr>
              <a:t>Changed to duration of period in seconds</a:t>
            </a:r>
            <a:endParaRPr lang="en-US" sz="1600" b="1" i="1" baseline="30000">
              <a:solidFill>
                <a:schemeClr val="tx1"/>
              </a:solidFill>
            </a:endParaRPr>
          </a:p>
        </p:txBody>
      </p:sp>
      <p:cxnSp>
        <p:nvCxnSpPr>
          <p:cNvPr id="25" name="Straight Arrow Connector 24">
            <a:extLst>
              <a:ext uri="{FF2B5EF4-FFF2-40B4-BE49-F238E27FC236}">
                <a16:creationId xmlns:a16="http://schemas.microsoft.com/office/drawing/2014/main" id="{BA032942-A28C-3946-87B1-4A747F668C42}"/>
              </a:ext>
            </a:extLst>
          </p:cNvPr>
          <p:cNvCxnSpPr>
            <a:cxnSpLocks/>
          </p:cNvCxnSpPr>
          <p:nvPr/>
        </p:nvCxnSpPr>
        <p:spPr>
          <a:xfrm flipV="1">
            <a:off x="4940904" y="4603750"/>
            <a:ext cx="1211342" cy="1749612"/>
          </a:xfrm>
          <a:prstGeom prst="straightConnector1">
            <a:avLst/>
          </a:prstGeom>
          <a:ln w="38100">
            <a:solidFill>
              <a:srgbClr val="FFFF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7311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5D265-D0A3-0A43-85A6-50B3F6E2600B}"/>
              </a:ext>
            </a:extLst>
          </p:cNvPr>
          <p:cNvSpPr>
            <a:spLocks noGrp="1"/>
          </p:cNvSpPr>
          <p:nvPr>
            <p:ph type="title"/>
          </p:nvPr>
        </p:nvSpPr>
        <p:spPr/>
        <p:txBody>
          <a:bodyPr/>
          <a:lstStyle/>
          <a:p>
            <a:r>
              <a:rPr lang="en-US" sz="3200"/>
              <a:t>PLPT-SEI-006: ELF (operational) vs. PHA (reconstructed) histograms</a:t>
            </a:r>
          </a:p>
        </p:txBody>
      </p:sp>
      <p:pic>
        <p:nvPicPr>
          <p:cNvPr id="7" name="Content Placeholder 6">
            <a:extLst>
              <a:ext uri="{FF2B5EF4-FFF2-40B4-BE49-F238E27FC236}">
                <a16:creationId xmlns:a16="http://schemas.microsoft.com/office/drawing/2014/main" id="{E1792D70-4417-584A-B0BF-3EA4F808B5C7}"/>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52400" y="2578608"/>
            <a:ext cx="4361688" cy="2907792"/>
          </a:xfrm>
        </p:spPr>
      </p:pic>
      <p:pic>
        <p:nvPicPr>
          <p:cNvPr id="9" name="Content Placeholder 8">
            <a:extLst>
              <a:ext uri="{FF2B5EF4-FFF2-40B4-BE49-F238E27FC236}">
                <a16:creationId xmlns:a16="http://schemas.microsoft.com/office/drawing/2014/main" id="{151C96C6-3F80-5745-B433-F880082949B5}"/>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578608"/>
            <a:ext cx="4361688" cy="2907792"/>
          </a:xfrm>
        </p:spPr>
      </p:pic>
      <p:sp>
        <p:nvSpPr>
          <p:cNvPr id="5" name="Slide Number Placeholder 4">
            <a:extLst>
              <a:ext uri="{FF2B5EF4-FFF2-40B4-BE49-F238E27FC236}">
                <a16:creationId xmlns:a16="http://schemas.microsoft.com/office/drawing/2014/main" id="{CEA7D051-2795-7A4D-B175-773F954231B4}"/>
              </a:ext>
            </a:extLst>
          </p:cNvPr>
          <p:cNvSpPr>
            <a:spLocks noGrp="1"/>
          </p:cNvSpPr>
          <p:nvPr>
            <p:ph type="sldNum" sz="quarter" idx="12"/>
          </p:nvPr>
        </p:nvSpPr>
        <p:spPr/>
        <p:txBody>
          <a:bodyPr/>
          <a:lstStyle/>
          <a:p>
            <a:fld id="{A5D0E245-9D50-4F3E-AC26-7B9CB19F70AC}" type="slidenum">
              <a:rPr lang="en-US" altLang="en-US" smtClean="0"/>
              <a:pPr/>
              <a:t>36</a:t>
            </a:fld>
            <a:endParaRPr lang="en-US" altLang="en-US"/>
          </a:p>
        </p:txBody>
      </p:sp>
      <p:sp>
        <p:nvSpPr>
          <p:cNvPr id="10" name="Rectangle 9">
            <a:extLst>
              <a:ext uri="{FF2B5EF4-FFF2-40B4-BE49-F238E27FC236}">
                <a16:creationId xmlns:a16="http://schemas.microsoft.com/office/drawing/2014/main" id="{A74C161D-6434-734E-BB9E-0E541563A55F}"/>
              </a:ext>
            </a:extLst>
          </p:cNvPr>
          <p:cNvSpPr/>
          <p:nvPr/>
        </p:nvSpPr>
        <p:spPr>
          <a:xfrm>
            <a:off x="237744" y="1447800"/>
            <a:ext cx="4191000" cy="923330"/>
          </a:xfrm>
          <a:prstGeom prst="rect">
            <a:avLst/>
          </a:prstGeom>
          <a:solidFill>
            <a:schemeClr val="tx2">
              <a:lumMod val="20000"/>
              <a:lumOff val="80000"/>
            </a:schemeClr>
          </a:solidFill>
        </p:spPr>
        <p:txBody>
          <a:bodyPr wrap="square">
            <a:spAutoFit/>
          </a:bodyPr>
          <a:lstStyle/>
          <a:p>
            <a:pPr algn="ctr"/>
            <a:r>
              <a:rPr lang="en-US" b="1" i="1"/>
              <a:t>Co-added ELF histograms (used for L1b):</a:t>
            </a:r>
          </a:p>
          <a:p>
            <a:pPr algn="ctr"/>
            <a:r>
              <a:rPr lang="en-US" b="1" i="1"/>
              <a:t>Dominated by Prime conditions: elevated, Z-dependent backgrounds in E1-E3</a:t>
            </a:r>
          </a:p>
        </p:txBody>
      </p:sp>
      <p:sp>
        <p:nvSpPr>
          <p:cNvPr id="11" name="Rectangle 10">
            <a:extLst>
              <a:ext uri="{FF2B5EF4-FFF2-40B4-BE49-F238E27FC236}">
                <a16:creationId xmlns:a16="http://schemas.microsoft.com/office/drawing/2014/main" id="{1D92B5E8-FDC3-5B43-B810-EB365534FB22}"/>
              </a:ext>
            </a:extLst>
          </p:cNvPr>
          <p:cNvSpPr/>
          <p:nvPr/>
        </p:nvSpPr>
        <p:spPr>
          <a:xfrm>
            <a:off x="4733544" y="1447800"/>
            <a:ext cx="4191000" cy="923330"/>
          </a:xfrm>
          <a:prstGeom prst="rect">
            <a:avLst/>
          </a:prstGeom>
          <a:solidFill>
            <a:schemeClr val="tx2">
              <a:lumMod val="20000"/>
              <a:lumOff val="80000"/>
            </a:schemeClr>
          </a:solidFill>
        </p:spPr>
        <p:txBody>
          <a:bodyPr wrap="square">
            <a:spAutoFit/>
          </a:bodyPr>
          <a:lstStyle/>
          <a:p>
            <a:pPr algn="ctr"/>
            <a:r>
              <a:rPr lang="en-US" b="1" i="1"/>
              <a:t>Histogram constructed from PHA Non-Prime packets: backgrounds reduced by order-of-magnitude in E1-E3</a:t>
            </a:r>
          </a:p>
        </p:txBody>
      </p:sp>
      <p:cxnSp>
        <p:nvCxnSpPr>
          <p:cNvPr id="13" name="Straight Arrow Connector 12">
            <a:extLst>
              <a:ext uri="{FF2B5EF4-FFF2-40B4-BE49-F238E27FC236}">
                <a16:creationId xmlns:a16="http://schemas.microsoft.com/office/drawing/2014/main" id="{647B8E23-130B-E64D-B16D-766FD622966A}"/>
              </a:ext>
            </a:extLst>
          </p:cNvPr>
          <p:cNvCxnSpPr>
            <a:cxnSpLocks/>
          </p:cNvCxnSpPr>
          <p:nvPr/>
        </p:nvCxnSpPr>
        <p:spPr>
          <a:xfrm flipH="1">
            <a:off x="1447800" y="2371130"/>
            <a:ext cx="381000" cy="75307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13E2FEBE-181D-F04A-81B8-344BA543A8B6}"/>
              </a:ext>
            </a:extLst>
          </p:cNvPr>
          <p:cNvCxnSpPr/>
          <p:nvPr/>
        </p:nvCxnSpPr>
        <p:spPr>
          <a:xfrm flipH="1">
            <a:off x="5943600" y="2371130"/>
            <a:ext cx="381000" cy="75307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a16="http://schemas.microsoft.com/office/drawing/2014/main" id="{D7497D04-E4DD-C745-8EF7-02F5D4FABBAE}"/>
              </a:ext>
            </a:extLst>
          </p:cNvPr>
          <p:cNvSpPr/>
          <p:nvPr/>
        </p:nvSpPr>
        <p:spPr>
          <a:xfrm>
            <a:off x="2661104" y="5736709"/>
            <a:ext cx="3829812" cy="369332"/>
          </a:xfrm>
          <a:prstGeom prst="rect">
            <a:avLst/>
          </a:prstGeom>
          <a:solidFill>
            <a:schemeClr val="tx2">
              <a:lumMod val="20000"/>
              <a:lumOff val="80000"/>
            </a:schemeClr>
          </a:solidFill>
        </p:spPr>
        <p:txBody>
          <a:bodyPr wrap="square">
            <a:spAutoFit/>
          </a:bodyPr>
          <a:lstStyle/>
          <a:p>
            <a:pPr algn="ctr"/>
            <a:r>
              <a:rPr lang="en-US" b="1" i="1"/>
              <a:t>Similar effect with </a:t>
            </a:r>
            <a:r>
              <a:rPr lang="en-US" b="1" i="1" smtClean="0"/>
              <a:t>GOES-17 </a:t>
            </a:r>
            <a:r>
              <a:rPr lang="en-US" b="1" i="1"/>
              <a:t>data</a:t>
            </a:r>
          </a:p>
        </p:txBody>
      </p:sp>
    </p:spTree>
    <p:extLst>
      <p:ext uri="{BB962C8B-B14F-4D97-AF65-F5344CB8AC3E}">
        <p14:creationId xmlns:p14="http://schemas.microsoft.com/office/powerpoint/2010/main" val="35154661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2B3EE2B1-89D8-154B-AA3C-03DC6D12763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6934" y="1219200"/>
            <a:ext cx="7738152" cy="5158768"/>
          </a:xfrm>
        </p:spPr>
      </p:pic>
      <p:sp>
        <p:nvSpPr>
          <p:cNvPr id="6" name="Title 5">
            <a:extLst>
              <a:ext uri="{FF2B5EF4-FFF2-40B4-BE49-F238E27FC236}">
                <a16:creationId xmlns:a16="http://schemas.microsoft.com/office/drawing/2014/main" id="{5D7D6854-B7E4-9B41-B43D-B0484AC35C28}"/>
              </a:ext>
            </a:extLst>
          </p:cNvPr>
          <p:cNvSpPr>
            <a:spLocks noGrp="1"/>
          </p:cNvSpPr>
          <p:nvPr>
            <p:ph type="title"/>
          </p:nvPr>
        </p:nvSpPr>
        <p:spPr/>
        <p:txBody>
          <a:bodyPr/>
          <a:lstStyle/>
          <a:p>
            <a:r>
              <a:rPr lang="en-US"/>
              <a:t>PLPT-SEI-006: </a:t>
            </a:r>
            <a:br>
              <a:rPr lang="en-US"/>
            </a:br>
            <a:r>
              <a:rPr lang="en-US"/>
              <a:t>GOES-17 Histogram Fit</a:t>
            </a:r>
          </a:p>
        </p:txBody>
      </p:sp>
      <p:sp>
        <p:nvSpPr>
          <p:cNvPr id="5" name="Slide Number Placeholder 4">
            <a:extLst>
              <a:ext uri="{FF2B5EF4-FFF2-40B4-BE49-F238E27FC236}">
                <a16:creationId xmlns:a16="http://schemas.microsoft.com/office/drawing/2014/main" id="{FF4873E0-9982-3843-AF3F-16526DF71D49}"/>
              </a:ext>
            </a:extLst>
          </p:cNvPr>
          <p:cNvSpPr>
            <a:spLocks noGrp="1"/>
          </p:cNvSpPr>
          <p:nvPr>
            <p:ph type="sldNum" sz="quarter" idx="12"/>
          </p:nvPr>
        </p:nvSpPr>
        <p:spPr/>
        <p:txBody>
          <a:bodyPr/>
          <a:lstStyle/>
          <a:p>
            <a:fld id="{A5D0E245-9D50-4F3E-AC26-7B9CB19F70AC}" type="slidenum">
              <a:rPr lang="en-US" altLang="en-US" smtClean="0"/>
              <a:pPr/>
              <a:t>37</a:t>
            </a:fld>
            <a:endParaRPr lang="en-US" altLang="en-US"/>
          </a:p>
        </p:txBody>
      </p:sp>
      <p:sp>
        <p:nvSpPr>
          <p:cNvPr id="10" name="TextBox 9">
            <a:extLst>
              <a:ext uri="{FF2B5EF4-FFF2-40B4-BE49-F238E27FC236}">
                <a16:creationId xmlns:a16="http://schemas.microsoft.com/office/drawing/2014/main" id="{7B574AF0-7506-BC4A-874D-2BC00CA736BF}"/>
              </a:ext>
            </a:extLst>
          </p:cNvPr>
          <p:cNvSpPr txBox="1"/>
          <p:nvPr/>
        </p:nvSpPr>
        <p:spPr>
          <a:xfrm>
            <a:off x="2819400" y="2027381"/>
            <a:ext cx="425116" cy="400110"/>
          </a:xfrm>
          <a:prstGeom prst="rect">
            <a:avLst/>
          </a:prstGeom>
          <a:noFill/>
        </p:spPr>
        <p:txBody>
          <a:bodyPr wrap="square" rtlCol="0">
            <a:spAutoFit/>
          </a:bodyPr>
          <a:lstStyle/>
          <a:p>
            <a:r>
              <a:rPr lang="en-US" sz="2000" b="1">
                <a:solidFill>
                  <a:srgbClr val="7030A0"/>
                </a:solidFill>
              </a:rPr>
              <a:t>C</a:t>
            </a:r>
          </a:p>
        </p:txBody>
      </p:sp>
      <p:sp>
        <p:nvSpPr>
          <p:cNvPr id="11" name="TextBox 10">
            <a:extLst>
              <a:ext uri="{FF2B5EF4-FFF2-40B4-BE49-F238E27FC236}">
                <a16:creationId xmlns:a16="http://schemas.microsoft.com/office/drawing/2014/main" id="{77DE10DE-01E5-F84A-89C2-AECE3C8EA655}"/>
              </a:ext>
            </a:extLst>
          </p:cNvPr>
          <p:cNvSpPr txBox="1"/>
          <p:nvPr/>
        </p:nvSpPr>
        <p:spPr>
          <a:xfrm>
            <a:off x="3003884" y="2027381"/>
            <a:ext cx="425116" cy="400110"/>
          </a:xfrm>
          <a:prstGeom prst="rect">
            <a:avLst/>
          </a:prstGeom>
          <a:noFill/>
        </p:spPr>
        <p:txBody>
          <a:bodyPr wrap="square" rtlCol="0">
            <a:spAutoFit/>
          </a:bodyPr>
          <a:lstStyle/>
          <a:p>
            <a:r>
              <a:rPr lang="en-US" sz="2000" b="1">
                <a:solidFill>
                  <a:srgbClr val="7030A0"/>
                </a:solidFill>
              </a:rPr>
              <a:t>N</a:t>
            </a:r>
          </a:p>
        </p:txBody>
      </p:sp>
      <p:sp>
        <p:nvSpPr>
          <p:cNvPr id="12" name="TextBox 11">
            <a:extLst>
              <a:ext uri="{FF2B5EF4-FFF2-40B4-BE49-F238E27FC236}">
                <a16:creationId xmlns:a16="http://schemas.microsoft.com/office/drawing/2014/main" id="{EB0D9206-F6C1-8C4C-9B9A-182F5C095B1E}"/>
              </a:ext>
            </a:extLst>
          </p:cNvPr>
          <p:cNvSpPr txBox="1"/>
          <p:nvPr/>
        </p:nvSpPr>
        <p:spPr>
          <a:xfrm>
            <a:off x="3200400" y="2027381"/>
            <a:ext cx="338104" cy="400110"/>
          </a:xfrm>
          <a:prstGeom prst="rect">
            <a:avLst/>
          </a:prstGeom>
          <a:noFill/>
        </p:spPr>
        <p:txBody>
          <a:bodyPr wrap="square" rtlCol="0">
            <a:spAutoFit/>
          </a:bodyPr>
          <a:lstStyle/>
          <a:p>
            <a:r>
              <a:rPr lang="en-US" sz="2000" b="1">
                <a:solidFill>
                  <a:srgbClr val="7030A0"/>
                </a:solidFill>
              </a:rPr>
              <a:t>O</a:t>
            </a:r>
          </a:p>
        </p:txBody>
      </p:sp>
      <p:sp>
        <p:nvSpPr>
          <p:cNvPr id="13" name="TextBox 12">
            <a:extLst>
              <a:ext uri="{FF2B5EF4-FFF2-40B4-BE49-F238E27FC236}">
                <a16:creationId xmlns:a16="http://schemas.microsoft.com/office/drawing/2014/main" id="{4C1E9B25-C43E-5641-9A97-641A86BAB02E}"/>
              </a:ext>
            </a:extLst>
          </p:cNvPr>
          <p:cNvSpPr txBox="1"/>
          <p:nvPr/>
        </p:nvSpPr>
        <p:spPr>
          <a:xfrm>
            <a:off x="3484963" y="1752600"/>
            <a:ext cx="624408" cy="400110"/>
          </a:xfrm>
          <a:prstGeom prst="rect">
            <a:avLst/>
          </a:prstGeom>
          <a:noFill/>
        </p:spPr>
        <p:txBody>
          <a:bodyPr wrap="square" rtlCol="0">
            <a:spAutoFit/>
          </a:bodyPr>
          <a:lstStyle/>
          <a:p>
            <a:r>
              <a:rPr lang="en-US" sz="2000" b="1">
                <a:solidFill>
                  <a:srgbClr val="7030A0"/>
                </a:solidFill>
              </a:rPr>
              <a:t>Ne</a:t>
            </a:r>
          </a:p>
        </p:txBody>
      </p:sp>
      <p:sp>
        <p:nvSpPr>
          <p:cNvPr id="14" name="TextBox 13">
            <a:extLst>
              <a:ext uri="{FF2B5EF4-FFF2-40B4-BE49-F238E27FC236}">
                <a16:creationId xmlns:a16="http://schemas.microsoft.com/office/drawing/2014/main" id="{64A98447-84B4-5A4D-813E-F62B5FB6520B}"/>
              </a:ext>
            </a:extLst>
          </p:cNvPr>
          <p:cNvSpPr txBox="1"/>
          <p:nvPr/>
        </p:nvSpPr>
        <p:spPr>
          <a:xfrm>
            <a:off x="3863208" y="1752600"/>
            <a:ext cx="624408" cy="400110"/>
          </a:xfrm>
          <a:prstGeom prst="rect">
            <a:avLst/>
          </a:prstGeom>
          <a:noFill/>
        </p:spPr>
        <p:txBody>
          <a:bodyPr wrap="square" rtlCol="0">
            <a:spAutoFit/>
          </a:bodyPr>
          <a:lstStyle/>
          <a:p>
            <a:r>
              <a:rPr lang="en-US" sz="2000" b="1">
                <a:solidFill>
                  <a:srgbClr val="7030A0"/>
                </a:solidFill>
              </a:rPr>
              <a:t>Mg</a:t>
            </a:r>
          </a:p>
        </p:txBody>
      </p:sp>
      <p:sp>
        <p:nvSpPr>
          <p:cNvPr id="15" name="TextBox 14">
            <a:extLst>
              <a:ext uri="{FF2B5EF4-FFF2-40B4-BE49-F238E27FC236}">
                <a16:creationId xmlns:a16="http://schemas.microsoft.com/office/drawing/2014/main" id="{53014D11-F173-534B-99B7-9603404B15AF}"/>
              </a:ext>
            </a:extLst>
          </p:cNvPr>
          <p:cNvSpPr txBox="1"/>
          <p:nvPr/>
        </p:nvSpPr>
        <p:spPr>
          <a:xfrm>
            <a:off x="4267200" y="1752600"/>
            <a:ext cx="380684" cy="400110"/>
          </a:xfrm>
          <a:prstGeom prst="rect">
            <a:avLst/>
          </a:prstGeom>
          <a:noFill/>
        </p:spPr>
        <p:txBody>
          <a:bodyPr wrap="square" rtlCol="0">
            <a:spAutoFit/>
          </a:bodyPr>
          <a:lstStyle/>
          <a:p>
            <a:r>
              <a:rPr lang="en-US" sz="2000" b="1">
                <a:solidFill>
                  <a:srgbClr val="7030A0"/>
                </a:solidFill>
              </a:rPr>
              <a:t>Si</a:t>
            </a:r>
          </a:p>
        </p:txBody>
      </p:sp>
      <p:sp>
        <p:nvSpPr>
          <p:cNvPr id="16" name="TextBox 15">
            <a:extLst>
              <a:ext uri="{FF2B5EF4-FFF2-40B4-BE49-F238E27FC236}">
                <a16:creationId xmlns:a16="http://schemas.microsoft.com/office/drawing/2014/main" id="{58501797-29BE-8B47-AFFB-9F35A547B475}"/>
              </a:ext>
            </a:extLst>
          </p:cNvPr>
          <p:cNvSpPr txBox="1"/>
          <p:nvPr/>
        </p:nvSpPr>
        <p:spPr>
          <a:xfrm>
            <a:off x="4689353" y="1752600"/>
            <a:ext cx="353296" cy="400110"/>
          </a:xfrm>
          <a:prstGeom prst="rect">
            <a:avLst/>
          </a:prstGeom>
          <a:noFill/>
        </p:spPr>
        <p:txBody>
          <a:bodyPr wrap="square" rtlCol="0">
            <a:spAutoFit/>
          </a:bodyPr>
          <a:lstStyle/>
          <a:p>
            <a:r>
              <a:rPr lang="en-US" sz="2000" b="1">
                <a:solidFill>
                  <a:srgbClr val="7030A0"/>
                </a:solidFill>
              </a:rPr>
              <a:t>S</a:t>
            </a:r>
          </a:p>
        </p:txBody>
      </p:sp>
      <p:sp>
        <p:nvSpPr>
          <p:cNvPr id="17" name="TextBox 16">
            <a:extLst>
              <a:ext uri="{FF2B5EF4-FFF2-40B4-BE49-F238E27FC236}">
                <a16:creationId xmlns:a16="http://schemas.microsoft.com/office/drawing/2014/main" id="{EAD7C704-52F8-004A-96B3-CF514F085FA4}"/>
              </a:ext>
            </a:extLst>
          </p:cNvPr>
          <p:cNvSpPr txBox="1"/>
          <p:nvPr/>
        </p:nvSpPr>
        <p:spPr>
          <a:xfrm>
            <a:off x="6477000" y="1752600"/>
            <a:ext cx="450384" cy="400110"/>
          </a:xfrm>
          <a:prstGeom prst="rect">
            <a:avLst/>
          </a:prstGeom>
          <a:noFill/>
        </p:spPr>
        <p:txBody>
          <a:bodyPr wrap="square" rtlCol="0">
            <a:spAutoFit/>
          </a:bodyPr>
          <a:lstStyle/>
          <a:p>
            <a:r>
              <a:rPr lang="en-US" sz="2000" b="1">
                <a:solidFill>
                  <a:srgbClr val="7030A0"/>
                </a:solidFill>
              </a:rPr>
              <a:t>Fe</a:t>
            </a:r>
          </a:p>
        </p:txBody>
      </p:sp>
      <p:sp>
        <p:nvSpPr>
          <p:cNvPr id="19" name="TextBox 18">
            <a:extLst>
              <a:ext uri="{FF2B5EF4-FFF2-40B4-BE49-F238E27FC236}">
                <a16:creationId xmlns:a16="http://schemas.microsoft.com/office/drawing/2014/main" id="{1D568AB7-F509-B14B-9B42-736A4F63E684}"/>
              </a:ext>
            </a:extLst>
          </p:cNvPr>
          <p:cNvSpPr txBox="1"/>
          <p:nvPr/>
        </p:nvSpPr>
        <p:spPr>
          <a:xfrm>
            <a:off x="7909675" y="929005"/>
            <a:ext cx="1150789" cy="83099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defRPr/>
            </a:pPr>
            <a:r>
              <a:rPr lang="en-US" sz="1600" b="1" i="1">
                <a:solidFill>
                  <a:schemeClr val="tx1"/>
                </a:solidFill>
              </a:rPr>
              <a:t>2,564 valid P1 counts in 135 days </a:t>
            </a:r>
            <a:endParaRPr lang="en-US" sz="1600" b="1" i="1" baseline="30000">
              <a:solidFill>
                <a:schemeClr val="tx1"/>
              </a:solidFill>
            </a:endParaRPr>
          </a:p>
        </p:txBody>
      </p:sp>
    </p:spTree>
    <p:extLst>
      <p:ext uri="{BB962C8B-B14F-4D97-AF65-F5344CB8AC3E}">
        <p14:creationId xmlns:p14="http://schemas.microsoft.com/office/powerpoint/2010/main" val="27754466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0B539BE-EE51-5A4F-B6C5-B326DDA75540}"/>
              </a:ext>
            </a:extLst>
          </p:cNvPr>
          <p:cNvSpPr>
            <a:spLocks noGrp="1"/>
          </p:cNvSpPr>
          <p:nvPr>
            <p:ph type="title"/>
          </p:nvPr>
        </p:nvSpPr>
        <p:spPr/>
        <p:txBody>
          <a:bodyPr/>
          <a:lstStyle/>
          <a:p>
            <a:r>
              <a:rPr lang="en-US"/>
              <a:t>PLPT-SEI-006: GOES-16 and GOES-17 C, N, O, Fe GCR Fluxes</a:t>
            </a:r>
          </a:p>
        </p:txBody>
      </p:sp>
      <p:sp>
        <p:nvSpPr>
          <p:cNvPr id="4" name="Slide Number Placeholder 3">
            <a:extLst>
              <a:ext uri="{FF2B5EF4-FFF2-40B4-BE49-F238E27FC236}">
                <a16:creationId xmlns:a16="http://schemas.microsoft.com/office/drawing/2014/main" id="{4D9BE16A-73B7-0948-AFC3-339D020B1AA3}"/>
              </a:ext>
            </a:extLst>
          </p:cNvPr>
          <p:cNvSpPr>
            <a:spLocks noGrp="1"/>
          </p:cNvSpPr>
          <p:nvPr>
            <p:ph type="sldNum" sz="quarter" idx="12"/>
          </p:nvPr>
        </p:nvSpPr>
        <p:spPr/>
        <p:txBody>
          <a:bodyPr/>
          <a:lstStyle/>
          <a:p>
            <a:fld id="{615ADB79-25D6-47C0-AB51-22A13A0BBB50}" type="slidenum">
              <a:rPr lang="en-US" altLang="en-US" smtClean="0"/>
              <a:pPr/>
              <a:t>38</a:t>
            </a:fld>
            <a:endParaRPr lang="en-US" altLang="en-US"/>
          </a:p>
        </p:txBody>
      </p:sp>
      <p:sp>
        <p:nvSpPr>
          <p:cNvPr id="20" name="Rectangle 19">
            <a:extLst>
              <a:ext uri="{FF2B5EF4-FFF2-40B4-BE49-F238E27FC236}">
                <a16:creationId xmlns:a16="http://schemas.microsoft.com/office/drawing/2014/main" id="{5F55BF91-4EE5-8D4C-A189-9D4BE4F1ADB7}"/>
              </a:ext>
            </a:extLst>
          </p:cNvPr>
          <p:cNvSpPr/>
          <p:nvPr/>
        </p:nvSpPr>
        <p:spPr>
          <a:xfrm>
            <a:off x="2476500" y="5806626"/>
            <a:ext cx="4305300" cy="523220"/>
          </a:xfrm>
          <a:prstGeom prst="rect">
            <a:avLst/>
          </a:prstGeom>
          <a:solidFill>
            <a:schemeClr val="tx2">
              <a:lumMod val="20000"/>
              <a:lumOff val="80000"/>
            </a:schemeClr>
          </a:solidFill>
        </p:spPr>
        <p:txBody>
          <a:bodyPr wrap="square">
            <a:spAutoFit/>
          </a:bodyPr>
          <a:lstStyle/>
          <a:p>
            <a:pPr algn="ctr"/>
            <a:r>
              <a:rPr lang="en-US" sz="1400" b="1" i="1"/>
              <a:t>Fluxes retrieved either as zero or a statistical upper limit (as defined by CDRL80) are not plotted </a:t>
            </a:r>
          </a:p>
        </p:txBody>
      </p:sp>
      <p:pic>
        <p:nvPicPr>
          <p:cNvPr id="10" name="Content Placeholder 9">
            <a:extLst>
              <a:ext uri="{FF2B5EF4-FFF2-40B4-BE49-F238E27FC236}">
                <a16:creationId xmlns:a16="http://schemas.microsoft.com/office/drawing/2014/main" id="{D25DB35C-8821-DE49-AE9B-8CD4DF1A4D74}"/>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76200" y="2203110"/>
            <a:ext cx="4416552" cy="3154680"/>
          </a:xfrm>
        </p:spPr>
      </p:pic>
      <p:pic>
        <p:nvPicPr>
          <p:cNvPr id="12" name="Content Placeholder 11">
            <a:extLst>
              <a:ext uri="{FF2B5EF4-FFF2-40B4-BE49-F238E27FC236}">
                <a16:creationId xmlns:a16="http://schemas.microsoft.com/office/drawing/2014/main" id="{2A3CD10C-2DF0-D047-B508-CADE581C1215}"/>
              </a:ext>
            </a:extLst>
          </p:cNvPr>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648200" y="2203110"/>
            <a:ext cx="4416552" cy="3154680"/>
          </a:xfrm>
        </p:spPr>
      </p:pic>
      <p:sp>
        <p:nvSpPr>
          <p:cNvPr id="8" name="Rectangle 7">
            <a:extLst>
              <a:ext uri="{FF2B5EF4-FFF2-40B4-BE49-F238E27FC236}">
                <a16:creationId xmlns:a16="http://schemas.microsoft.com/office/drawing/2014/main" id="{BFFA1023-F26C-E846-8814-6CD9AC06E49D}"/>
              </a:ext>
            </a:extLst>
          </p:cNvPr>
          <p:cNvSpPr/>
          <p:nvPr/>
        </p:nvSpPr>
        <p:spPr>
          <a:xfrm>
            <a:off x="1600200" y="1688068"/>
            <a:ext cx="1406843" cy="369332"/>
          </a:xfrm>
          <a:prstGeom prst="rect">
            <a:avLst/>
          </a:prstGeom>
          <a:solidFill>
            <a:schemeClr val="tx2">
              <a:lumMod val="20000"/>
              <a:lumOff val="80000"/>
            </a:schemeClr>
          </a:solidFill>
        </p:spPr>
        <p:txBody>
          <a:bodyPr wrap="square">
            <a:spAutoFit/>
          </a:bodyPr>
          <a:lstStyle/>
          <a:p>
            <a:pPr algn="ctr"/>
            <a:r>
              <a:rPr lang="en-US" b="1" i="1"/>
              <a:t>GOES-16</a:t>
            </a:r>
          </a:p>
        </p:txBody>
      </p:sp>
      <p:sp>
        <p:nvSpPr>
          <p:cNvPr id="9" name="Rectangle 8">
            <a:extLst>
              <a:ext uri="{FF2B5EF4-FFF2-40B4-BE49-F238E27FC236}">
                <a16:creationId xmlns:a16="http://schemas.microsoft.com/office/drawing/2014/main" id="{5A19DEA5-610F-A343-BD78-937847BDA194}"/>
              </a:ext>
            </a:extLst>
          </p:cNvPr>
          <p:cNvSpPr/>
          <p:nvPr/>
        </p:nvSpPr>
        <p:spPr>
          <a:xfrm>
            <a:off x="6191154" y="1688068"/>
            <a:ext cx="1330643" cy="369332"/>
          </a:xfrm>
          <a:prstGeom prst="rect">
            <a:avLst/>
          </a:prstGeom>
          <a:solidFill>
            <a:schemeClr val="tx2">
              <a:lumMod val="20000"/>
              <a:lumOff val="80000"/>
            </a:schemeClr>
          </a:solidFill>
        </p:spPr>
        <p:txBody>
          <a:bodyPr wrap="square">
            <a:spAutoFit/>
          </a:bodyPr>
          <a:lstStyle/>
          <a:p>
            <a:pPr algn="ctr"/>
            <a:r>
              <a:rPr lang="en-US" b="1" i="1"/>
              <a:t>GOES-17</a:t>
            </a:r>
          </a:p>
        </p:txBody>
      </p:sp>
    </p:spTree>
    <p:extLst>
      <p:ext uri="{BB962C8B-B14F-4D97-AF65-F5344CB8AC3E}">
        <p14:creationId xmlns:p14="http://schemas.microsoft.com/office/powerpoint/2010/main" val="28211477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0B539BE-EE51-5A4F-B6C5-B326DDA75540}"/>
              </a:ext>
            </a:extLst>
          </p:cNvPr>
          <p:cNvSpPr>
            <a:spLocks noGrp="1"/>
          </p:cNvSpPr>
          <p:nvPr>
            <p:ph type="title"/>
          </p:nvPr>
        </p:nvSpPr>
        <p:spPr/>
        <p:txBody>
          <a:bodyPr/>
          <a:lstStyle/>
          <a:p>
            <a:r>
              <a:rPr lang="en-US"/>
              <a:t>PLPT-SEI-006: GOES-16 and GOES-17 Ne, Mg, Si, S GCR Fluxes</a:t>
            </a:r>
          </a:p>
        </p:txBody>
      </p:sp>
      <p:sp>
        <p:nvSpPr>
          <p:cNvPr id="4" name="Slide Number Placeholder 3">
            <a:extLst>
              <a:ext uri="{FF2B5EF4-FFF2-40B4-BE49-F238E27FC236}">
                <a16:creationId xmlns:a16="http://schemas.microsoft.com/office/drawing/2014/main" id="{4D9BE16A-73B7-0948-AFC3-339D020B1AA3}"/>
              </a:ext>
            </a:extLst>
          </p:cNvPr>
          <p:cNvSpPr>
            <a:spLocks noGrp="1"/>
          </p:cNvSpPr>
          <p:nvPr>
            <p:ph type="sldNum" sz="quarter" idx="12"/>
          </p:nvPr>
        </p:nvSpPr>
        <p:spPr/>
        <p:txBody>
          <a:bodyPr/>
          <a:lstStyle/>
          <a:p>
            <a:fld id="{615ADB79-25D6-47C0-AB51-22A13A0BBB50}" type="slidenum">
              <a:rPr lang="en-US" altLang="en-US" smtClean="0"/>
              <a:pPr/>
              <a:t>39</a:t>
            </a:fld>
            <a:endParaRPr lang="en-US" altLang="en-US"/>
          </a:p>
        </p:txBody>
      </p:sp>
      <p:pic>
        <p:nvPicPr>
          <p:cNvPr id="12" name="Content Placeholder 11">
            <a:extLst>
              <a:ext uri="{FF2B5EF4-FFF2-40B4-BE49-F238E27FC236}">
                <a16:creationId xmlns:a16="http://schemas.microsoft.com/office/drawing/2014/main" id="{5BD483DA-D17C-2444-8322-6D23457D59CE}"/>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76200" y="2209800"/>
            <a:ext cx="4416552" cy="3154680"/>
          </a:xfrm>
        </p:spPr>
      </p:pic>
      <p:pic>
        <p:nvPicPr>
          <p:cNvPr id="15" name="Content Placeholder 14">
            <a:extLst>
              <a:ext uri="{FF2B5EF4-FFF2-40B4-BE49-F238E27FC236}">
                <a16:creationId xmlns:a16="http://schemas.microsoft.com/office/drawing/2014/main" id="{49A50918-2C37-7D49-A54F-402D46A03208}"/>
              </a:ext>
            </a:extLst>
          </p:cNvPr>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648200" y="2209800"/>
            <a:ext cx="4416552" cy="3154680"/>
          </a:xfrm>
        </p:spPr>
      </p:pic>
      <p:sp>
        <p:nvSpPr>
          <p:cNvPr id="16" name="Rectangle 15">
            <a:extLst>
              <a:ext uri="{FF2B5EF4-FFF2-40B4-BE49-F238E27FC236}">
                <a16:creationId xmlns:a16="http://schemas.microsoft.com/office/drawing/2014/main" id="{644D2559-B686-A446-A6C7-DB077AD63806}"/>
              </a:ext>
            </a:extLst>
          </p:cNvPr>
          <p:cNvSpPr/>
          <p:nvPr/>
        </p:nvSpPr>
        <p:spPr>
          <a:xfrm>
            <a:off x="2476500" y="5806626"/>
            <a:ext cx="4305300" cy="523220"/>
          </a:xfrm>
          <a:prstGeom prst="rect">
            <a:avLst/>
          </a:prstGeom>
          <a:solidFill>
            <a:schemeClr val="tx2">
              <a:lumMod val="20000"/>
              <a:lumOff val="80000"/>
            </a:schemeClr>
          </a:solidFill>
        </p:spPr>
        <p:txBody>
          <a:bodyPr wrap="square">
            <a:spAutoFit/>
          </a:bodyPr>
          <a:lstStyle/>
          <a:p>
            <a:pPr algn="ctr"/>
            <a:r>
              <a:rPr lang="en-US" sz="1400" b="1" i="1"/>
              <a:t>Fluxes retrieved either as zero or a statistical upper limit (as defined by CDRL80) are not plotted </a:t>
            </a:r>
          </a:p>
        </p:txBody>
      </p:sp>
      <p:sp>
        <p:nvSpPr>
          <p:cNvPr id="8" name="Rectangle 7">
            <a:extLst>
              <a:ext uri="{FF2B5EF4-FFF2-40B4-BE49-F238E27FC236}">
                <a16:creationId xmlns:a16="http://schemas.microsoft.com/office/drawing/2014/main" id="{1A4DBB3D-FF99-3241-AFFF-DCAF442C8669}"/>
              </a:ext>
            </a:extLst>
          </p:cNvPr>
          <p:cNvSpPr/>
          <p:nvPr/>
        </p:nvSpPr>
        <p:spPr>
          <a:xfrm>
            <a:off x="1600200" y="1688068"/>
            <a:ext cx="1406843" cy="369332"/>
          </a:xfrm>
          <a:prstGeom prst="rect">
            <a:avLst/>
          </a:prstGeom>
          <a:solidFill>
            <a:schemeClr val="tx2">
              <a:lumMod val="20000"/>
              <a:lumOff val="80000"/>
            </a:schemeClr>
          </a:solidFill>
        </p:spPr>
        <p:txBody>
          <a:bodyPr wrap="square">
            <a:spAutoFit/>
          </a:bodyPr>
          <a:lstStyle/>
          <a:p>
            <a:pPr algn="ctr"/>
            <a:r>
              <a:rPr lang="en-US" b="1" i="1"/>
              <a:t>GOES-16</a:t>
            </a:r>
          </a:p>
        </p:txBody>
      </p:sp>
      <p:sp>
        <p:nvSpPr>
          <p:cNvPr id="9" name="Rectangle 8">
            <a:extLst>
              <a:ext uri="{FF2B5EF4-FFF2-40B4-BE49-F238E27FC236}">
                <a16:creationId xmlns:a16="http://schemas.microsoft.com/office/drawing/2014/main" id="{D1C4F034-6E5F-DB4E-8597-B294FAC34118}"/>
              </a:ext>
            </a:extLst>
          </p:cNvPr>
          <p:cNvSpPr/>
          <p:nvPr/>
        </p:nvSpPr>
        <p:spPr>
          <a:xfrm>
            <a:off x="6191154" y="1688068"/>
            <a:ext cx="1330643" cy="369332"/>
          </a:xfrm>
          <a:prstGeom prst="rect">
            <a:avLst/>
          </a:prstGeom>
          <a:solidFill>
            <a:schemeClr val="tx2">
              <a:lumMod val="20000"/>
              <a:lumOff val="80000"/>
            </a:schemeClr>
          </a:solidFill>
        </p:spPr>
        <p:txBody>
          <a:bodyPr wrap="square">
            <a:spAutoFit/>
          </a:bodyPr>
          <a:lstStyle/>
          <a:p>
            <a:pPr algn="ctr"/>
            <a:r>
              <a:rPr lang="en-US" b="1" i="1"/>
              <a:t>GOES-17</a:t>
            </a:r>
          </a:p>
        </p:txBody>
      </p:sp>
    </p:spTree>
    <p:extLst>
      <p:ext uri="{BB962C8B-B14F-4D97-AF65-F5344CB8AC3E}">
        <p14:creationId xmlns:p14="http://schemas.microsoft.com/office/powerpoint/2010/main" val="3395779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3" name="Text Box 3"/>
          <p:cNvSpPr txBox="1">
            <a:spLocks noChangeArrowheads="1"/>
          </p:cNvSpPr>
          <p:nvPr/>
        </p:nvSpPr>
        <p:spPr bwMode="auto">
          <a:xfrm>
            <a:off x="387126" y="1143000"/>
            <a:ext cx="3775393"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3000">
                <a:solidFill>
                  <a:schemeClr val="bg1"/>
                </a:solidFill>
                <a:latin typeface="Calibri" charset="0"/>
                <a:ea typeface="Calibri" charset="0"/>
                <a:cs typeface="Calibri" charset="0"/>
              </a:rPr>
              <a:t>Energetic I</a:t>
            </a:r>
            <a:r>
              <a:rPr lang="en-US" altLang="en-US" sz="3000" smtClean="0">
                <a:solidFill>
                  <a:schemeClr val="bg1"/>
                </a:solidFill>
                <a:latin typeface="Calibri" charset="0"/>
                <a:ea typeface="Calibri" charset="0"/>
                <a:cs typeface="Calibri" charset="0"/>
              </a:rPr>
              <a:t>ons </a:t>
            </a:r>
            <a:r>
              <a:rPr lang="en-US" altLang="en-US" sz="3000">
                <a:solidFill>
                  <a:schemeClr val="bg1"/>
                </a:solidFill>
                <a:latin typeface="Calibri" charset="0"/>
                <a:ea typeface="Calibri" charset="0"/>
                <a:cs typeface="Calibri" charset="0"/>
              </a:rPr>
              <a:t>I</a:t>
            </a:r>
            <a:r>
              <a:rPr lang="en-US" altLang="en-US" sz="3000" smtClean="0">
                <a:solidFill>
                  <a:schemeClr val="bg1"/>
                </a:solidFill>
                <a:latin typeface="Calibri" charset="0"/>
                <a:ea typeface="Calibri" charset="0"/>
                <a:cs typeface="Calibri" charset="0"/>
              </a:rPr>
              <a:t>n </a:t>
            </a:r>
            <a:r>
              <a:rPr lang="en-US" altLang="en-US" sz="3000">
                <a:solidFill>
                  <a:schemeClr val="bg1"/>
                </a:solidFill>
                <a:latin typeface="Calibri" charset="0"/>
                <a:ea typeface="Calibri" charset="0"/>
                <a:cs typeface="Calibri" charset="0"/>
              </a:rPr>
              <a:t>S</a:t>
            </a:r>
            <a:r>
              <a:rPr lang="en-US" altLang="en-US" sz="3000" smtClean="0">
                <a:solidFill>
                  <a:schemeClr val="bg1"/>
                </a:solidFill>
                <a:latin typeface="Calibri" charset="0"/>
                <a:ea typeface="Calibri" charset="0"/>
                <a:cs typeface="Calibri" charset="0"/>
              </a:rPr>
              <a:t>pace</a:t>
            </a:r>
            <a:endParaRPr lang="en-US" altLang="en-US" sz="3000">
              <a:solidFill>
                <a:schemeClr val="bg1"/>
              </a:solidFill>
              <a:latin typeface="Calibri" charset="0"/>
              <a:ea typeface="Calibri" charset="0"/>
              <a:cs typeface="Calibri" charset="0"/>
            </a:endParaRPr>
          </a:p>
        </p:txBody>
      </p:sp>
      <p:sp>
        <p:nvSpPr>
          <p:cNvPr id="245766" name="Rectangle 6"/>
          <p:cNvSpPr>
            <a:spLocks noChangeArrowheads="1"/>
          </p:cNvSpPr>
          <p:nvPr/>
        </p:nvSpPr>
        <p:spPr bwMode="auto">
          <a:xfrm>
            <a:off x="367060" y="1676400"/>
            <a:ext cx="3924300" cy="215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fontAlgn="base">
              <a:spcBef>
                <a:spcPct val="20000"/>
              </a:spcBef>
              <a:spcAft>
                <a:spcPct val="0"/>
              </a:spcAft>
              <a:buChar char="»"/>
              <a:defRPr>
                <a:solidFill>
                  <a:schemeClr val="tx1"/>
                </a:solidFill>
                <a:latin typeface="Arial" charset="0"/>
              </a:defRPr>
            </a:lvl6pPr>
            <a:lvl7pPr marL="2971800" indent="-228600" fontAlgn="base">
              <a:spcBef>
                <a:spcPct val="20000"/>
              </a:spcBef>
              <a:spcAft>
                <a:spcPct val="0"/>
              </a:spcAft>
              <a:buChar char="»"/>
              <a:defRPr>
                <a:solidFill>
                  <a:schemeClr val="tx1"/>
                </a:solidFill>
                <a:latin typeface="Arial" charset="0"/>
              </a:defRPr>
            </a:lvl7pPr>
            <a:lvl8pPr marL="3429000" indent="-228600" fontAlgn="base">
              <a:spcBef>
                <a:spcPct val="20000"/>
              </a:spcBef>
              <a:spcAft>
                <a:spcPct val="0"/>
              </a:spcAft>
              <a:buChar char="»"/>
              <a:defRPr>
                <a:solidFill>
                  <a:schemeClr val="tx1"/>
                </a:solidFill>
                <a:latin typeface="Arial" charset="0"/>
              </a:defRPr>
            </a:lvl8pPr>
            <a:lvl9pPr marL="3886200" indent="-228600" fontAlgn="base">
              <a:spcBef>
                <a:spcPct val="20000"/>
              </a:spcBef>
              <a:spcAft>
                <a:spcPct val="0"/>
              </a:spcAft>
              <a:buChar char="»"/>
              <a:defRPr>
                <a:solidFill>
                  <a:schemeClr val="tx1"/>
                </a:solidFill>
                <a:latin typeface="Arial" charset="0"/>
              </a:defRPr>
            </a:lvl9pPr>
          </a:lstStyle>
          <a:p>
            <a:pPr marL="0" indent="0">
              <a:spcBef>
                <a:spcPts val="0"/>
              </a:spcBef>
              <a:spcAft>
                <a:spcPts val="600"/>
              </a:spcAft>
              <a:buClr>
                <a:schemeClr val="bg1"/>
              </a:buClr>
              <a:buNone/>
            </a:pPr>
            <a:r>
              <a:rPr lang="en-US" altLang="en-US" sz="2400" dirty="0">
                <a:solidFill>
                  <a:schemeClr val="bg1"/>
                </a:solidFill>
                <a:latin typeface="Calibri" charset="0"/>
                <a:ea typeface="Calibri" charset="0"/>
                <a:cs typeface="Calibri" charset="0"/>
              </a:rPr>
              <a:t>GCRs</a:t>
            </a:r>
            <a:r>
              <a:rPr lang="en-US" altLang="en-US" sz="1800" dirty="0">
                <a:solidFill>
                  <a:schemeClr val="bg1"/>
                </a:solidFill>
                <a:latin typeface="Calibri" charset="0"/>
                <a:ea typeface="Calibri" charset="0"/>
                <a:cs typeface="Calibri" charset="0"/>
              </a:rPr>
              <a:t> </a:t>
            </a:r>
            <a:r>
              <a:rPr lang="en-US" altLang="en-US" sz="1800" dirty="0" smtClean="0">
                <a:solidFill>
                  <a:schemeClr val="bg1"/>
                </a:solidFill>
                <a:latin typeface="Calibri" charset="0"/>
                <a:ea typeface="Calibri" charset="0"/>
                <a:cs typeface="Calibri" charset="0"/>
              </a:rPr>
              <a:t>(</a:t>
            </a:r>
            <a:r>
              <a:rPr lang="en-US" altLang="en-US" sz="1800" dirty="0" err="1">
                <a:solidFill>
                  <a:schemeClr val="bg1"/>
                </a:solidFill>
                <a:latin typeface="Calibri" charset="0"/>
                <a:ea typeface="Calibri" charset="0"/>
                <a:cs typeface="Calibri" charset="0"/>
              </a:rPr>
              <a:t>G</a:t>
            </a:r>
            <a:r>
              <a:rPr lang="en-US" altLang="en-US" sz="1800" dirty="0" err="1" smtClean="0">
                <a:solidFill>
                  <a:schemeClr val="bg1"/>
                </a:solidFill>
                <a:latin typeface="Calibri" charset="0"/>
                <a:ea typeface="Calibri" charset="0"/>
                <a:cs typeface="Calibri" charset="0"/>
              </a:rPr>
              <a:t>alatic</a:t>
            </a:r>
            <a:r>
              <a:rPr lang="en-US" altLang="en-US" sz="1800" dirty="0" smtClean="0">
                <a:solidFill>
                  <a:schemeClr val="bg1"/>
                </a:solidFill>
                <a:latin typeface="Calibri" charset="0"/>
                <a:ea typeface="Calibri" charset="0"/>
                <a:cs typeface="Calibri" charset="0"/>
              </a:rPr>
              <a:t> </a:t>
            </a:r>
            <a:r>
              <a:rPr lang="en-US" altLang="en-US" sz="1800" dirty="0">
                <a:solidFill>
                  <a:schemeClr val="bg1"/>
                </a:solidFill>
                <a:latin typeface="Calibri" charset="0"/>
                <a:ea typeface="Calibri" charset="0"/>
                <a:cs typeface="Calibri" charset="0"/>
              </a:rPr>
              <a:t>C</a:t>
            </a:r>
            <a:r>
              <a:rPr lang="en-US" altLang="en-US" sz="1800" dirty="0" smtClean="0">
                <a:solidFill>
                  <a:schemeClr val="bg1"/>
                </a:solidFill>
                <a:latin typeface="Calibri" charset="0"/>
                <a:ea typeface="Calibri" charset="0"/>
                <a:cs typeface="Calibri" charset="0"/>
              </a:rPr>
              <a:t>osmic </a:t>
            </a:r>
            <a:r>
              <a:rPr lang="en-US" altLang="en-US" sz="1800" dirty="0">
                <a:solidFill>
                  <a:schemeClr val="bg1"/>
                </a:solidFill>
                <a:latin typeface="Calibri" charset="0"/>
                <a:ea typeface="Calibri" charset="0"/>
                <a:cs typeface="Calibri" charset="0"/>
              </a:rPr>
              <a:t>R</a:t>
            </a:r>
            <a:r>
              <a:rPr lang="en-US" altLang="en-US" sz="1800" dirty="0" smtClean="0">
                <a:solidFill>
                  <a:schemeClr val="bg1"/>
                </a:solidFill>
                <a:latin typeface="Calibri" charset="0"/>
                <a:ea typeface="Calibri" charset="0"/>
                <a:cs typeface="Calibri" charset="0"/>
              </a:rPr>
              <a:t>ays</a:t>
            </a:r>
            <a:r>
              <a:rPr lang="en-US" altLang="en-US" sz="1800" dirty="0">
                <a:solidFill>
                  <a:schemeClr val="bg1"/>
                </a:solidFill>
                <a:latin typeface="Calibri" charset="0"/>
                <a:ea typeface="Calibri" charset="0"/>
                <a:cs typeface="Calibri" charset="0"/>
              </a:rPr>
              <a:t>)</a:t>
            </a:r>
          </a:p>
          <a:p>
            <a:pPr>
              <a:spcBef>
                <a:spcPts val="0"/>
              </a:spcBef>
              <a:spcAft>
                <a:spcPts val="600"/>
              </a:spcAft>
              <a:buClr>
                <a:schemeClr val="bg1"/>
              </a:buClr>
            </a:pPr>
            <a:r>
              <a:rPr lang="en-US" altLang="en-US" sz="1800" dirty="0">
                <a:solidFill>
                  <a:schemeClr val="bg1"/>
                </a:solidFill>
                <a:latin typeface="Calibri" charset="0"/>
                <a:ea typeface="Calibri" charset="0"/>
                <a:cs typeface="Calibri" charset="0"/>
              </a:rPr>
              <a:t>Always present in space</a:t>
            </a:r>
          </a:p>
          <a:p>
            <a:pPr>
              <a:spcBef>
                <a:spcPts val="0"/>
              </a:spcBef>
              <a:spcAft>
                <a:spcPts val="600"/>
              </a:spcAft>
              <a:buClr>
                <a:schemeClr val="bg1"/>
              </a:buClr>
            </a:pPr>
            <a:r>
              <a:rPr lang="en-US" altLang="en-US" sz="1800" dirty="0">
                <a:solidFill>
                  <a:schemeClr val="bg1"/>
                </a:solidFill>
                <a:latin typeface="Calibri" charset="0"/>
                <a:ea typeface="Calibri" charset="0"/>
                <a:cs typeface="Calibri" charset="0"/>
              </a:rPr>
              <a:t>Energies up to and &gt; 10</a:t>
            </a:r>
            <a:r>
              <a:rPr lang="en-US" altLang="en-US" sz="1800" baseline="30000" dirty="0">
                <a:solidFill>
                  <a:schemeClr val="bg1"/>
                </a:solidFill>
                <a:latin typeface="Calibri" charset="0"/>
                <a:ea typeface="Calibri" charset="0"/>
                <a:cs typeface="Calibri" charset="0"/>
              </a:rPr>
              <a:t>11</a:t>
            </a:r>
            <a:r>
              <a:rPr lang="en-US" altLang="en-US" sz="1800" dirty="0">
                <a:solidFill>
                  <a:schemeClr val="bg1"/>
                </a:solidFill>
                <a:latin typeface="Calibri" charset="0"/>
                <a:ea typeface="Calibri" charset="0"/>
                <a:cs typeface="Calibri" charset="0"/>
              </a:rPr>
              <a:t> </a:t>
            </a:r>
            <a:r>
              <a:rPr lang="en-US" altLang="en-US" sz="1600" dirty="0">
                <a:solidFill>
                  <a:schemeClr val="bg1"/>
                </a:solidFill>
                <a:latin typeface="Calibri" charset="0"/>
                <a:ea typeface="Calibri" charset="0"/>
                <a:cs typeface="Calibri" charset="0"/>
              </a:rPr>
              <a:t>GeV</a:t>
            </a:r>
          </a:p>
          <a:p>
            <a:pPr>
              <a:spcBef>
                <a:spcPts val="0"/>
              </a:spcBef>
              <a:spcAft>
                <a:spcPts val="600"/>
              </a:spcAft>
              <a:buClr>
                <a:schemeClr val="bg1"/>
              </a:buClr>
            </a:pPr>
            <a:r>
              <a:rPr lang="en-US" altLang="en-US" sz="1800" dirty="0">
                <a:solidFill>
                  <a:schemeClr val="bg1"/>
                </a:solidFill>
                <a:latin typeface="Calibri" charset="0"/>
                <a:ea typeface="Calibri" charset="0"/>
                <a:cs typeface="Calibri" charset="0"/>
              </a:rPr>
              <a:t>Flux ≈ 0.6 </a:t>
            </a:r>
            <a:r>
              <a:rPr lang="en-US" altLang="en-US" sz="1600" dirty="0">
                <a:solidFill>
                  <a:schemeClr val="bg1"/>
                </a:solidFill>
                <a:latin typeface="Calibri" charset="0"/>
                <a:ea typeface="Calibri" charset="0"/>
                <a:cs typeface="Calibri" charset="0"/>
              </a:rPr>
              <a:t>particles / cm</a:t>
            </a:r>
            <a:r>
              <a:rPr lang="en-US" altLang="en-US" sz="1600" baseline="30000" dirty="0">
                <a:solidFill>
                  <a:schemeClr val="bg1"/>
                </a:solidFill>
                <a:latin typeface="Calibri" charset="0"/>
                <a:ea typeface="Calibri" charset="0"/>
                <a:cs typeface="Calibri" charset="0"/>
              </a:rPr>
              <a:t>2</a:t>
            </a:r>
            <a:r>
              <a:rPr lang="en-US" altLang="en-US" sz="1600" dirty="0">
                <a:solidFill>
                  <a:schemeClr val="bg1"/>
                </a:solidFill>
                <a:latin typeface="Calibri" charset="0"/>
                <a:ea typeface="Calibri" charset="0"/>
                <a:cs typeface="Calibri" charset="0"/>
              </a:rPr>
              <a:t> / sec</a:t>
            </a:r>
          </a:p>
          <a:p>
            <a:pPr>
              <a:spcBef>
                <a:spcPts val="0"/>
              </a:spcBef>
              <a:spcAft>
                <a:spcPts val="600"/>
              </a:spcAft>
              <a:buClr>
                <a:schemeClr val="bg1"/>
              </a:buClr>
            </a:pPr>
            <a:r>
              <a:rPr lang="en-US" altLang="en-US" sz="1800" dirty="0">
                <a:solidFill>
                  <a:schemeClr val="bg1"/>
                </a:solidFill>
                <a:latin typeface="Calibri" charset="0"/>
                <a:ea typeface="Calibri" charset="0"/>
                <a:cs typeface="Calibri" charset="0"/>
              </a:rPr>
              <a:t>≈ 99.5% </a:t>
            </a:r>
            <a:r>
              <a:rPr lang="en-US" altLang="en-US" sz="1800" dirty="0" smtClean="0">
                <a:solidFill>
                  <a:schemeClr val="bg1"/>
                </a:solidFill>
                <a:latin typeface="Calibri" charset="0"/>
                <a:ea typeface="Calibri" charset="0"/>
                <a:cs typeface="Calibri" charset="0"/>
              </a:rPr>
              <a:t>Hydrogen </a:t>
            </a:r>
            <a:r>
              <a:rPr lang="en-US" altLang="en-US" sz="1800" dirty="0">
                <a:solidFill>
                  <a:schemeClr val="bg1"/>
                </a:solidFill>
                <a:latin typeface="Calibri" charset="0"/>
                <a:ea typeface="Calibri" charset="0"/>
                <a:cs typeface="Calibri" charset="0"/>
              </a:rPr>
              <a:t>&amp; </a:t>
            </a:r>
            <a:r>
              <a:rPr lang="en-US" altLang="en-US" sz="1800" dirty="0" smtClean="0">
                <a:solidFill>
                  <a:schemeClr val="bg1"/>
                </a:solidFill>
                <a:latin typeface="Calibri" charset="0"/>
                <a:ea typeface="Calibri" charset="0"/>
                <a:cs typeface="Calibri" charset="0"/>
              </a:rPr>
              <a:t>Helium ions (protons and alphas) </a:t>
            </a:r>
            <a:endParaRPr lang="en-US" altLang="en-US" sz="1800" dirty="0">
              <a:solidFill>
                <a:schemeClr val="bg1"/>
              </a:solidFill>
              <a:latin typeface="Calibri" charset="0"/>
              <a:ea typeface="Calibri" charset="0"/>
              <a:cs typeface="Calibri" charset="0"/>
            </a:endParaRPr>
          </a:p>
        </p:txBody>
      </p:sp>
      <p:sp>
        <p:nvSpPr>
          <p:cNvPr id="245767" name="Rectangle 7"/>
          <p:cNvSpPr>
            <a:spLocks noChangeArrowheads="1"/>
          </p:cNvSpPr>
          <p:nvPr/>
        </p:nvSpPr>
        <p:spPr bwMode="auto">
          <a:xfrm>
            <a:off x="367060" y="3844766"/>
            <a:ext cx="3753780" cy="2708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fontAlgn="base">
              <a:spcBef>
                <a:spcPct val="20000"/>
              </a:spcBef>
              <a:spcAft>
                <a:spcPct val="0"/>
              </a:spcAft>
              <a:buChar char="»"/>
              <a:defRPr>
                <a:solidFill>
                  <a:schemeClr val="tx1"/>
                </a:solidFill>
                <a:latin typeface="Arial" charset="0"/>
              </a:defRPr>
            </a:lvl6pPr>
            <a:lvl7pPr marL="2971800" indent="-228600" fontAlgn="base">
              <a:spcBef>
                <a:spcPct val="20000"/>
              </a:spcBef>
              <a:spcAft>
                <a:spcPct val="0"/>
              </a:spcAft>
              <a:buChar char="»"/>
              <a:defRPr>
                <a:solidFill>
                  <a:schemeClr val="tx1"/>
                </a:solidFill>
                <a:latin typeface="Arial" charset="0"/>
              </a:defRPr>
            </a:lvl7pPr>
            <a:lvl8pPr marL="3429000" indent="-228600" fontAlgn="base">
              <a:spcBef>
                <a:spcPct val="20000"/>
              </a:spcBef>
              <a:spcAft>
                <a:spcPct val="0"/>
              </a:spcAft>
              <a:buChar char="»"/>
              <a:defRPr>
                <a:solidFill>
                  <a:schemeClr val="tx1"/>
                </a:solidFill>
                <a:latin typeface="Arial" charset="0"/>
              </a:defRPr>
            </a:lvl8pPr>
            <a:lvl9pPr marL="3886200" indent="-228600" fontAlgn="base">
              <a:spcBef>
                <a:spcPct val="20000"/>
              </a:spcBef>
              <a:spcAft>
                <a:spcPct val="0"/>
              </a:spcAft>
              <a:buChar char="»"/>
              <a:defRPr>
                <a:solidFill>
                  <a:schemeClr val="tx1"/>
                </a:solidFill>
                <a:latin typeface="Arial" charset="0"/>
              </a:defRPr>
            </a:lvl9pPr>
          </a:lstStyle>
          <a:p>
            <a:pPr marL="0" indent="0">
              <a:spcBef>
                <a:spcPts val="0"/>
              </a:spcBef>
              <a:spcAft>
                <a:spcPts val="600"/>
              </a:spcAft>
              <a:buClr>
                <a:schemeClr val="bg1"/>
              </a:buClr>
              <a:buNone/>
            </a:pPr>
            <a:r>
              <a:rPr lang="en-US" altLang="en-US" sz="2400">
                <a:solidFill>
                  <a:schemeClr val="bg1"/>
                </a:solidFill>
                <a:latin typeface="Calibri" charset="0"/>
                <a:ea typeface="Calibri" charset="0"/>
                <a:cs typeface="Calibri" charset="0"/>
              </a:rPr>
              <a:t>SEPs</a:t>
            </a:r>
            <a:r>
              <a:rPr lang="en-US" altLang="en-US" sz="1800">
                <a:solidFill>
                  <a:schemeClr val="bg1"/>
                </a:solidFill>
                <a:latin typeface="Calibri" charset="0"/>
                <a:ea typeface="Calibri" charset="0"/>
                <a:cs typeface="Calibri" charset="0"/>
              </a:rPr>
              <a:t> </a:t>
            </a:r>
            <a:r>
              <a:rPr lang="en-US" altLang="en-US" sz="1800" smtClean="0">
                <a:solidFill>
                  <a:schemeClr val="bg1"/>
                </a:solidFill>
                <a:latin typeface="Calibri" charset="0"/>
                <a:ea typeface="Calibri" charset="0"/>
                <a:cs typeface="Calibri" charset="0"/>
              </a:rPr>
              <a:t>(</a:t>
            </a:r>
            <a:r>
              <a:rPr lang="en-US" altLang="en-US" sz="1800">
                <a:solidFill>
                  <a:schemeClr val="bg1"/>
                </a:solidFill>
                <a:latin typeface="Calibri" charset="0"/>
                <a:ea typeface="Calibri" charset="0"/>
                <a:cs typeface="Calibri" charset="0"/>
              </a:rPr>
              <a:t>S</a:t>
            </a:r>
            <a:r>
              <a:rPr lang="en-US" altLang="en-US" sz="1800" smtClean="0">
                <a:solidFill>
                  <a:schemeClr val="bg1"/>
                </a:solidFill>
                <a:latin typeface="Calibri" charset="0"/>
                <a:ea typeface="Calibri" charset="0"/>
                <a:cs typeface="Calibri" charset="0"/>
              </a:rPr>
              <a:t>olar </a:t>
            </a:r>
            <a:r>
              <a:rPr lang="en-US" altLang="en-US" sz="1800">
                <a:solidFill>
                  <a:schemeClr val="bg1"/>
                </a:solidFill>
                <a:latin typeface="Calibri" charset="0"/>
                <a:ea typeface="Calibri" charset="0"/>
                <a:cs typeface="Calibri" charset="0"/>
              </a:rPr>
              <a:t>E</a:t>
            </a:r>
            <a:r>
              <a:rPr lang="en-US" altLang="en-US" sz="1800" smtClean="0">
                <a:solidFill>
                  <a:schemeClr val="bg1"/>
                </a:solidFill>
                <a:latin typeface="Calibri" charset="0"/>
                <a:ea typeface="Calibri" charset="0"/>
                <a:cs typeface="Calibri" charset="0"/>
              </a:rPr>
              <a:t>nergetic </a:t>
            </a:r>
            <a:r>
              <a:rPr lang="en-US" altLang="en-US" sz="1800">
                <a:solidFill>
                  <a:schemeClr val="bg1"/>
                </a:solidFill>
                <a:latin typeface="Calibri" charset="0"/>
                <a:ea typeface="Calibri" charset="0"/>
                <a:cs typeface="Calibri" charset="0"/>
              </a:rPr>
              <a:t>P</a:t>
            </a:r>
            <a:r>
              <a:rPr lang="en-US" altLang="en-US" sz="1800" smtClean="0">
                <a:solidFill>
                  <a:schemeClr val="bg1"/>
                </a:solidFill>
                <a:latin typeface="Calibri" charset="0"/>
                <a:ea typeface="Calibri" charset="0"/>
                <a:cs typeface="Calibri" charset="0"/>
              </a:rPr>
              <a:t>articles</a:t>
            </a:r>
            <a:r>
              <a:rPr lang="en-US" altLang="en-US" sz="1800">
                <a:solidFill>
                  <a:schemeClr val="bg1"/>
                </a:solidFill>
                <a:latin typeface="Calibri" charset="0"/>
                <a:ea typeface="Calibri" charset="0"/>
                <a:cs typeface="Calibri" charset="0"/>
              </a:rPr>
              <a:t>)</a:t>
            </a:r>
          </a:p>
          <a:p>
            <a:pPr>
              <a:spcBef>
                <a:spcPts val="0"/>
              </a:spcBef>
              <a:spcAft>
                <a:spcPts val="600"/>
              </a:spcAft>
              <a:buClr>
                <a:schemeClr val="bg1"/>
              </a:buClr>
            </a:pPr>
            <a:r>
              <a:rPr lang="en-US" altLang="en-US" sz="1800">
                <a:solidFill>
                  <a:schemeClr val="bg1"/>
                </a:solidFill>
                <a:latin typeface="Calibri" charset="0"/>
                <a:ea typeface="Calibri" charset="0"/>
                <a:cs typeface="Calibri" charset="0"/>
              </a:rPr>
              <a:t>Produced during </a:t>
            </a:r>
            <a:r>
              <a:rPr lang="en-US" altLang="en-US" sz="1800" smtClean="0">
                <a:solidFill>
                  <a:schemeClr val="bg1"/>
                </a:solidFill>
                <a:latin typeface="Calibri" charset="0"/>
                <a:ea typeface="Calibri" charset="0"/>
                <a:cs typeface="Calibri" charset="0"/>
              </a:rPr>
              <a:t>Solar Particle Events (SPEs) lasting one </a:t>
            </a:r>
            <a:r>
              <a:rPr lang="en-US" altLang="en-US" sz="1800">
                <a:solidFill>
                  <a:schemeClr val="bg1"/>
                </a:solidFill>
                <a:latin typeface="Calibri" charset="0"/>
                <a:ea typeface="Calibri" charset="0"/>
                <a:cs typeface="Calibri" charset="0"/>
              </a:rPr>
              <a:t>to several days.</a:t>
            </a:r>
          </a:p>
          <a:p>
            <a:pPr>
              <a:spcBef>
                <a:spcPts val="0"/>
              </a:spcBef>
              <a:spcAft>
                <a:spcPts val="600"/>
              </a:spcAft>
              <a:buClr>
                <a:schemeClr val="bg1"/>
              </a:buClr>
            </a:pPr>
            <a:r>
              <a:rPr lang="en-US" altLang="en-US" sz="1800">
                <a:solidFill>
                  <a:schemeClr val="bg1"/>
                </a:solidFill>
                <a:latin typeface="Calibri" charset="0"/>
                <a:ea typeface="Calibri" charset="0"/>
                <a:cs typeface="Calibri" charset="0"/>
              </a:rPr>
              <a:t>Mostly &lt; 500 MeV protons</a:t>
            </a:r>
          </a:p>
          <a:p>
            <a:pPr>
              <a:spcBef>
                <a:spcPts val="0"/>
              </a:spcBef>
              <a:spcAft>
                <a:spcPts val="600"/>
              </a:spcAft>
              <a:buClr>
                <a:schemeClr val="bg1"/>
              </a:buClr>
            </a:pPr>
            <a:r>
              <a:rPr lang="en-US" altLang="en-US" sz="1800">
                <a:solidFill>
                  <a:schemeClr val="bg1"/>
                </a:solidFill>
                <a:latin typeface="Calibri" charset="0"/>
                <a:ea typeface="Calibri" charset="0"/>
                <a:cs typeface="Calibri" charset="0"/>
              </a:rPr>
              <a:t>Flux up </a:t>
            </a:r>
            <a:r>
              <a:rPr lang="en-US" altLang="en-US" sz="1800" smtClean="0">
                <a:solidFill>
                  <a:schemeClr val="bg1"/>
                </a:solidFill>
                <a:latin typeface="Calibri" charset="0"/>
                <a:ea typeface="Calibri" charset="0"/>
                <a:cs typeface="Calibri" charset="0"/>
              </a:rPr>
              <a:t>to </a:t>
            </a:r>
            <a:r>
              <a:rPr lang="en-US" altLang="en-US" sz="1800">
                <a:solidFill>
                  <a:schemeClr val="bg1"/>
                </a:solidFill>
                <a:latin typeface="Calibri" charset="0"/>
                <a:ea typeface="Calibri" charset="0"/>
                <a:cs typeface="Calibri" charset="0"/>
              </a:rPr>
              <a:t>10</a:t>
            </a:r>
            <a:r>
              <a:rPr lang="en-US" altLang="en-US" sz="1800" baseline="30000">
                <a:solidFill>
                  <a:schemeClr val="bg1"/>
                </a:solidFill>
                <a:latin typeface="Calibri" charset="0"/>
                <a:ea typeface="Calibri" charset="0"/>
                <a:cs typeface="Calibri" charset="0"/>
              </a:rPr>
              <a:t>5</a:t>
            </a:r>
            <a:r>
              <a:rPr lang="en-US" altLang="en-US" sz="1800">
                <a:solidFill>
                  <a:schemeClr val="bg1"/>
                </a:solidFill>
                <a:latin typeface="Calibri" charset="0"/>
                <a:ea typeface="Calibri" charset="0"/>
                <a:cs typeface="Calibri" charset="0"/>
              </a:rPr>
              <a:t> </a:t>
            </a:r>
            <a:r>
              <a:rPr lang="en-US" altLang="en-US" sz="1600">
                <a:solidFill>
                  <a:schemeClr val="bg1"/>
                </a:solidFill>
                <a:latin typeface="Calibri" charset="0"/>
                <a:ea typeface="Calibri" charset="0"/>
                <a:cs typeface="Calibri" charset="0"/>
              </a:rPr>
              <a:t>particles / cm</a:t>
            </a:r>
            <a:r>
              <a:rPr lang="en-US" altLang="en-US" sz="1600" baseline="30000">
                <a:solidFill>
                  <a:schemeClr val="bg1"/>
                </a:solidFill>
                <a:latin typeface="Calibri" charset="0"/>
                <a:ea typeface="Calibri" charset="0"/>
                <a:cs typeface="Calibri" charset="0"/>
              </a:rPr>
              <a:t>2</a:t>
            </a:r>
            <a:r>
              <a:rPr lang="en-US" altLang="en-US" sz="1600">
                <a:solidFill>
                  <a:schemeClr val="bg1"/>
                </a:solidFill>
                <a:latin typeface="Calibri" charset="0"/>
                <a:ea typeface="Calibri" charset="0"/>
                <a:cs typeface="Calibri" charset="0"/>
              </a:rPr>
              <a:t> / sec</a:t>
            </a:r>
          </a:p>
          <a:p>
            <a:pPr>
              <a:spcBef>
                <a:spcPts val="0"/>
              </a:spcBef>
              <a:spcAft>
                <a:spcPts val="600"/>
              </a:spcAft>
              <a:buClr>
                <a:schemeClr val="bg1"/>
              </a:buClr>
            </a:pPr>
            <a:r>
              <a:rPr lang="en-US" altLang="en-US" sz="1800">
                <a:solidFill>
                  <a:schemeClr val="bg1"/>
                </a:solidFill>
                <a:latin typeface="Calibri" charset="0"/>
                <a:ea typeface="Calibri" charset="0"/>
                <a:cs typeface="Calibri" charset="0"/>
              </a:rPr>
              <a:t>Most are shielded by the earths magnetic field at latitudes &lt; 60</a:t>
            </a:r>
            <a:r>
              <a:rPr lang="en-US" altLang="en-US" sz="1800" baseline="30000">
                <a:solidFill>
                  <a:schemeClr val="bg1"/>
                </a:solidFill>
                <a:latin typeface="Calibri" charset="0"/>
                <a:ea typeface="Calibri" charset="0"/>
                <a:cs typeface="Calibri" charset="0"/>
              </a:rPr>
              <a:t>o</a:t>
            </a:r>
            <a:r>
              <a:rPr lang="en-US" altLang="en-US" sz="1800">
                <a:solidFill>
                  <a:schemeClr val="bg1"/>
                </a:solidFill>
                <a:latin typeface="Calibri" charset="0"/>
                <a:ea typeface="Calibri" charset="0"/>
                <a:cs typeface="Calibri" charset="0"/>
              </a:rPr>
              <a:t>.</a:t>
            </a:r>
          </a:p>
        </p:txBody>
      </p:sp>
      <p:grpSp>
        <p:nvGrpSpPr>
          <p:cNvPr id="2" name="Group 1"/>
          <p:cNvGrpSpPr/>
          <p:nvPr/>
        </p:nvGrpSpPr>
        <p:grpSpPr>
          <a:xfrm>
            <a:off x="4395440" y="936702"/>
            <a:ext cx="4215160" cy="5921297"/>
            <a:chOff x="4354667" y="885944"/>
            <a:chExt cx="4209469" cy="5972055"/>
          </a:xfrm>
        </p:grpSpPr>
        <p:pic>
          <p:nvPicPr>
            <p:cNvPr id="245762" name="Picture 2" descr="page023_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4354667" y="885944"/>
              <a:ext cx="4209469" cy="59720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245768" name="Text Box 8"/>
            <p:cNvSpPr txBox="1">
              <a:spLocks noChangeArrowheads="1"/>
            </p:cNvSpPr>
            <p:nvPr/>
          </p:nvSpPr>
          <p:spPr bwMode="auto">
            <a:xfrm>
              <a:off x="5990994" y="1087241"/>
              <a:ext cx="2273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200"/>
                <a:t>From Solar Terrestrial Physics,</a:t>
              </a:r>
            </a:p>
            <a:p>
              <a:r>
                <a:rPr lang="en-US" altLang="en-US" sz="1200" err="1"/>
                <a:t>Akasofu</a:t>
              </a:r>
              <a:r>
                <a:rPr lang="en-US" altLang="en-US" sz="1200"/>
                <a:t> and Chapman, 1972.</a:t>
              </a:r>
            </a:p>
          </p:txBody>
        </p:sp>
      </p:grpSp>
      <p:sp>
        <p:nvSpPr>
          <p:cNvPr id="9" name="Title 1"/>
          <p:cNvSpPr>
            <a:spLocks noGrp="1"/>
          </p:cNvSpPr>
          <p:nvPr>
            <p:ph type="title"/>
          </p:nvPr>
        </p:nvSpPr>
        <p:spPr>
          <a:xfrm>
            <a:off x="1371600" y="128337"/>
            <a:ext cx="6408821" cy="968626"/>
          </a:xfrm>
        </p:spPr>
        <p:txBody>
          <a:bodyPr/>
          <a:lstStyle/>
          <a:p>
            <a:r>
              <a:rPr lang="en-US" smtClean="0"/>
              <a:t>Introductory Material</a:t>
            </a:r>
            <a:endParaRPr lang="en-US"/>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4</a:t>
            </a:fld>
            <a:endParaRPr lang="uk-UA"/>
          </a:p>
        </p:txBody>
      </p:sp>
    </p:spTree>
    <p:extLst>
      <p:ext uri="{BB962C8B-B14F-4D97-AF65-F5344CB8AC3E}">
        <p14:creationId xmlns:p14="http://schemas.microsoft.com/office/powerpoint/2010/main" val="20501069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CD6AB-4A10-4D4C-928B-572B157AE8AC}"/>
              </a:ext>
            </a:extLst>
          </p:cNvPr>
          <p:cNvSpPr>
            <a:spLocks noGrp="1"/>
          </p:cNvSpPr>
          <p:nvPr>
            <p:ph type="title"/>
          </p:nvPr>
        </p:nvSpPr>
        <p:spPr/>
        <p:txBody>
          <a:bodyPr/>
          <a:lstStyle/>
          <a:p>
            <a:r>
              <a:rPr lang="en-US"/>
              <a:t>PLPT-SEI-006: Assessment</a:t>
            </a:r>
          </a:p>
        </p:txBody>
      </p:sp>
      <p:sp>
        <p:nvSpPr>
          <p:cNvPr id="8" name="Content Placeholder 7">
            <a:extLst>
              <a:ext uri="{FF2B5EF4-FFF2-40B4-BE49-F238E27FC236}">
                <a16:creationId xmlns:a16="http://schemas.microsoft.com/office/drawing/2014/main" id="{802D15CA-940F-E64B-8B50-DBF4B6129804}"/>
              </a:ext>
            </a:extLst>
          </p:cNvPr>
          <p:cNvSpPr>
            <a:spLocks noGrp="1"/>
          </p:cNvSpPr>
          <p:nvPr>
            <p:ph idx="1"/>
          </p:nvPr>
        </p:nvSpPr>
        <p:spPr>
          <a:xfrm>
            <a:off x="461210" y="1425300"/>
            <a:ext cx="8229600" cy="4365900"/>
          </a:xfrm>
        </p:spPr>
        <p:txBody>
          <a:bodyPr/>
          <a:lstStyle/>
          <a:p>
            <a:pPr>
              <a:buFont typeface="Arial" charset="0"/>
              <a:buChar char="•"/>
            </a:pPr>
            <a:r>
              <a:rPr lang="en-US" sz="2400" dirty="0"/>
              <a:t>H and </a:t>
            </a:r>
            <a:r>
              <a:rPr lang="en-US" sz="2400" dirty="0" smtClean="0"/>
              <a:t>He</a:t>
            </a:r>
            <a:endParaRPr lang="en-US" sz="2400" dirty="0"/>
          </a:p>
          <a:p>
            <a:pPr lvl="1"/>
            <a:r>
              <a:rPr lang="en-US" sz="2000" dirty="0"/>
              <a:t>L1b results are high with respect to model, as </a:t>
            </a:r>
            <a:r>
              <a:rPr lang="en-US" sz="2000" dirty="0" smtClean="0"/>
              <a:t>before.</a:t>
            </a:r>
            <a:endParaRPr lang="en-US" sz="2000" dirty="0"/>
          </a:p>
          <a:p>
            <a:pPr>
              <a:buFont typeface="Arial" charset="0"/>
              <a:buChar char="•"/>
            </a:pPr>
            <a:r>
              <a:rPr lang="en-US" sz="2400" dirty="0"/>
              <a:t>Heavy ions (C-Fe</a:t>
            </a:r>
            <a:r>
              <a:rPr lang="en-US" sz="2400" dirty="0" smtClean="0"/>
              <a:t>)</a:t>
            </a:r>
            <a:endParaRPr lang="en-US" sz="2400" dirty="0"/>
          </a:p>
          <a:p>
            <a:pPr lvl="1"/>
            <a:r>
              <a:rPr lang="en-US" sz="2000" dirty="0"/>
              <a:t>G16 and G17 Non-Prime histograms have been constructed from L0 PHA data using analysis implementation of EHIS flight software </a:t>
            </a:r>
            <a:r>
              <a:rPr lang="en-US" sz="2000" dirty="0" smtClean="0"/>
              <a:t>algorithm.</a:t>
            </a:r>
            <a:endParaRPr lang="en-US" sz="2000" dirty="0"/>
          </a:p>
          <a:p>
            <a:pPr lvl="1"/>
            <a:r>
              <a:rPr lang="en-US" sz="2000" dirty="0"/>
              <a:t>Resulting averaged fluxes agree reasonably well with GCR </a:t>
            </a:r>
            <a:r>
              <a:rPr lang="en-US" sz="2000" dirty="0" smtClean="0"/>
              <a:t>model.</a:t>
            </a:r>
            <a:endParaRPr lang="en-US" sz="2000" dirty="0"/>
          </a:p>
          <a:p>
            <a:pPr lvl="2">
              <a:buFont typeface="Courier New" charset="0"/>
              <a:buChar char="o"/>
            </a:pPr>
            <a:r>
              <a:rPr lang="en-US" sz="1600" dirty="0"/>
              <a:t>Discrepancies may be reduced with improved alpha-kappa (flight) </a:t>
            </a:r>
            <a:r>
              <a:rPr lang="en-US" sz="1600" dirty="0" smtClean="0"/>
              <a:t>tables.</a:t>
            </a:r>
            <a:endParaRPr lang="en-US" sz="1600" dirty="0"/>
          </a:p>
          <a:p>
            <a:pPr lvl="2">
              <a:buFont typeface="Courier New" charset="0"/>
              <a:buChar char="o"/>
            </a:pPr>
            <a:r>
              <a:rPr lang="en-US" sz="1600" dirty="0"/>
              <a:t>Updated flight tables exist for GOES-16, not yet </a:t>
            </a:r>
            <a:r>
              <a:rPr lang="en-US" sz="1600" dirty="0" smtClean="0"/>
              <a:t>uploaded.</a:t>
            </a:r>
            <a:endParaRPr lang="en-US" sz="1600" dirty="0"/>
          </a:p>
          <a:p>
            <a:pPr>
              <a:buFont typeface="Arial" charset="0"/>
              <a:buChar char="•"/>
            </a:pPr>
            <a:r>
              <a:rPr lang="en-US" sz="2400" dirty="0"/>
              <a:t>Comparisons of GOES-16 and GOES-17 data indicate reasonable consistency of </a:t>
            </a:r>
            <a:r>
              <a:rPr lang="en-US" sz="2400" dirty="0" smtClean="0"/>
              <a:t>performance.</a:t>
            </a:r>
            <a:endParaRPr lang="en-US" sz="2400" dirty="0"/>
          </a:p>
          <a:p>
            <a:pPr lvl="1"/>
            <a:endParaRPr lang="en-US" sz="2000" dirty="0"/>
          </a:p>
          <a:p>
            <a:pPr lvl="1"/>
            <a:endParaRPr lang="en-US" sz="2800" dirty="0"/>
          </a:p>
          <a:p>
            <a:pPr lvl="1"/>
            <a:endParaRPr lang="en-US" sz="2000" dirty="0"/>
          </a:p>
        </p:txBody>
      </p:sp>
      <p:sp>
        <p:nvSpPr>
          <p:cNvPr id="5" name="Slide Number Placeholder 4">
            <a:extLst>
              <a:ext uri="{FF2B5EF4-FFF2-40B4-BE49-F238E27FC236}">
                <a16:creationId xmlns:a16="http://schemas.microsoft.com/office/drawing/2014/main" id="{6171F8B7-29F5-3043-B13B-2E1021238CBB}"/>
              </a:ext>
            </a:extLst>
          </p:cNvPr>
          <p:cNvSpPr>
            <a:spLocks noGrp="1"/>
          </p:cNvSpPr>
          <p:nvPr>
            <p:ph type="sldNum" sz="quarter" idx="12"/>
          </p:nvPr>
        </p:nvSpPr>
        <p:spPr/>
        <p:txBody>
          <a:bodyPr/>
          <a:lstStyle/>
          <a:p>
            <a:fld id="{A5D0E245-9D50-4F3E-AC26-7B9CB19F70AC}" type="slidenum">
              <a:rPr lang="en-US" altLang="en-US" smtClean="0"/>
              <a:pPr/>
              <a:t>40</a:t>
            </a:fld>
            <a:endParaRPr lang="en-US" altLang="en-US"/>
          </a:p>
        </p:txBody>
      </p:sp>
    </p:spTree>
    <p:extLst>
      <p:ext uri="{BB962C8B-B14F-4D97-AF65-F5344CB8AC3E}">
        <p14:creationId xmlns:p14="http://schemas.microsoft.com/office/powerpoint/2010/main" val="32367705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solidFill>
                  <a:schemeClr val="bg1"/>
                </a:solidFill>
              </a:rPr>
              <a:pPr lvl="0">
                <a:spcBef>
                  <a:spcPts val="0"/>
                </a:spcBef>
                <a:buNone/>
              </a:pPr>
              <a:t>41</a:t>
            </a:fld>
            <a:endParaRPr lang="en">
              <a:solidFill>
                <a:schemeClr val="bg1"/>
              </a:solidFill>
            </a:endParaRPr>
          </a:p>
        </p:txBody>
      </p:sp>
      <p:sp>
        <p:nvSpPr>
          <p:cNvPr id="3" name="Title 1"/>
          <p:cNvSpPr txBox="1">
            <a:spLocks/>
          </p:cNvSpPr>
          <p:nvPr/>
        </p:nvSpPr>
        <p:spPr>
          <a:xfrm>
            <a:off x="1543050" y="304800"/>
            <a:ext cx="6019038" cy="786078"/>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pPr algn="ctr"/>
            <a:r>
              <a:rPr lang="en-US" sz="2400" dirty="0">
                <a:solidFill>
                  <a:schemeClr val="bg1"/>
                </a:solidFill>
                <a:latin typeface="+mj-lt"/>
              </a:rPr>
              <a:t>GOES-17 EHIS </a:t>
            </a:r>
          </a:p>
          <a:p>
            <a:pPr algn="ctr"/>
            <a:r>
              <a:rPr lang="en-US" sz="2400" dirty="0">
                <a:solidFill>
                  <a:schemeClr val="bg1"/>
                </a:solidFill>
                <a:latin typeface="+mj-lt"/>
              </a:rPr>
              <a:t>Performance Baseline </a:t>
            </a:r>
            <a:r>
              <a:rPr lang="en-US" sz="2400" dirty="0" smtClean="0">
                <a:solidFill>
                  <a:schemeClr val="bg1"/>
                </a:solidFill>
                <a:latin typeface="+mj-lt"/>
              </a:rPr>
              <a:t>Status</a:t>
            </a:r>
            <a:endParaRPr lang="en-US" sz="2400" dirty="0">
              <a:solidFill>
                <a:schemeClr val="bg1"/>
              </a:solidFill>
              <a:latin typeface="+mj-lt"/>
            </a:endParaRPr>
          </a:p>
        </p:txBody>
      </p:sp>
      <p:graphicFrame>
        <p:nvGraphicFramePr>
          <p:cNvPr id="4" name="Content Placeholder 3"/>
          <p:cNvGraphicFramePr>
            <a:graphicFrameLocks/>
          </p:cNvGraphicFramePr>
          <p:nvPr>
            <p:extLst/>
          </p:nvPr>
        </p:nvGraphicFramePr>
        <p:xfrm>
          <a:off x="152400" y="1219200"/>
          <a:ext cx="8783055" cy="4632960"/>
        </p:xfrm>
        <a:graphic>
          <a:graphicData uri="http://schemas.openxmlformats.org/drawingml/2006/table">
            <a:tbl>
              <a:tblPr firstRow="1" bandRow="1">
                <a:tableStyleId>{5940675A-B579-460E-94D1-54222C63F5DA}</a:tableStyleId>
              </a:tblPr>
              <a:tblGrid>
                <a:gridCol w="295501">
                  <a:extLst>
                    <a:ext uri="{9D8B030D-6E8A-4147-A177-3AD203B41FA5}">
                      <a16:colId xmlns:a16="http://schemas.microsoft.com/office/drawing/2014/main" val="20000"/>
                    </a:ext>
                  </a:extLst>
                </a:gridCol>
                <a:gridCol w="1304699">
                  <a:extLst>
                    <a:ext uri="{9D8B030D-6E8A-4147-A177-3AD203B41FA5}">
                      <a16:colId xmlns:a16="http://schemas.microsoft.com/office/drawing/2014/main" val="20001"/>
                    </a:ext>
                  </a:extLst>
                </a:gridCol>
                <a:gridCol w="1698142">
                  <a:extLst>
                    <a:ext uri="{9D8B030D-6E8A-4147-A177-3AD203B41FA5}">
                      <a16:colId xmlns:a16="http://schemas.microsoft.com/office/drawing/2014/main" val="2286325374"/>
                    </a:ext>
                  </a:extLst>
                </a:gridCol>
                <a:gridCol w="1883258">
                  <a:extLst>
                    <a:ext uri="{9D8B030D-6E8A-4147-A177-3AD203B41FA5}">
                      <a16:colId xmlns:a16="http://schemas.microsoft.com/office/drawing/2014/main" val="1228089856"/>
                    </a:ext>
                  </a:extLst>
                </a:gridCol>
                <a:gridCol w="1386970">
                  <a:extLst>
                    <a:ext uri="{9D8B030D-6E8A-4147-A177-3AD203B41FA5}">
                      <a16:colId xmlns:a16="http://schemas.microsoft.com/office/drawing/2014/main" val="2169976079"/>
                    </a:ext>
                  </a:extLst>
                </a:gridCol>
                <a:gridCol w="937355">
                  <a:extLst>
                    <a:ext uri="{9D8B030D-6E8A-4147-A177-3AD203B41FA5}">
                      <a16:colId xmlns:a16="http://schemas.microsoft.com/office/drawing/2014/main" val="20002"/>
                    </a:ext>
                  </a:extLst>
                </a:gridCol>
                <a:gridCol w="1277130">
                  <a:extLst>
                    <a:ext uri="{9D8B030D-6E8A-4147-A177-3AD203B41FA5}">
                      <a16:colId xmlns:a16="http://schemas.microsoft.com/office/drawing/2014/main" val="20003"/>
                    </a:ext>
                  </a:extLst>
                </a:gridCol>
              </a:tblGrid>
              <a:tr h="1104900">
                <a:tc>
                  <a:txBody>
                    <a:bodyPr/>
                    <a:lstStyle/>
                    <a:p>
                      <a:pPr algn="ctr"/>
                      <a:r>
                        <a:rPr lang="en-US" sz="1400" b="1">
                          <a:solidFill>
                            <a:schemeClr val="tx1"/>
                          </a:solidFill>
                        </a:rPr>
                        <a:t>MRD 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a:r>
                        <a:rPr lang="en-US" sz="1400" b="1">
                          <a:solidFill>
                            <a:schemeClr val="tx1"/>
                          </a:solidFill>
                        </a:rPr>
                        <a:t>Description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b="1">
                          <a:solidFill>
                            <a:schemeClr val="tx1"/>
                          </a:solidFill>
                        </a:rPr>
                        <a:t>MRD Requirement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b="1">
                          <a:solidFill>
                            <a:schemeClr val="tx1"/>
                          </a:solidFill>
                        </a:rPr>
                        <a:t>Predicted Performance</a:t>
                      </a:r>
                      <a:r>
                        <a:rPr lang="en-US" sz="1400" b="1" baseline="0">
                          <a:solidFill>
                            <a:schemeClr val="tx1"/>
                          </a:solidFill>
                        </a:rPr>
                        <a:t> Baseline </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b="1" baseline="0">
                          <a:solidFill>
                            <a:schemeClr val="tx1"/>
                          </a:solidFill>
                        </a:rPr>
                        <a:t>(CDRL 79 or RVRs)</a:t>
                      </a:r>
                      <a:endParaRPr lang="en-US" sz="14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NCEI Assessment at Provisional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b="1">
                          <a:solidFill>
                            <a:schemeClr val="tx1"/>
                          </a:solidFill>
                        </a:rPr>
                        <a:t>Related PLPTs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b="1">
                          <a:solidFill>
                            <a:schemeClr val="tx1"/>
                          </a:solidFill>
                        </a:rPr>
                        <a:t>Status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0"/>
                  </a:ext>
                </a:extLst>
              </a:tr>
              <a:tr h="901366">
                <a:tc>
                  <a:txBody>
                    <a:bodyPr/>
                    <a:lstStyle/>
                    <a:p>
                      <a:pPr algn="ctr"/>
                      <a:r>
                        <a:rPr lang="en-US" sz="1400"/>
                        <a:t>1978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a:t>EHIS</a:t>
                      </a:r>
                      <a:r>
                        <a:rPr lang="en-US" sz="1400" baseline="0"/>
                        <a:t> </a:t>
                      </a:r>
                      <a:r>
                        <a:rPr lang="en-US" sz="1400"/>
                        <a:t>Orthogonality/Coverage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a:t>1 direction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a:t>1 direction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a:t>1 direction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a:t>-04, -06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smtClean="0"/>
                        <a:t>Requirement</a:t>
                      </a:r>
                      <a:r>
                        <a:rPr lang="en-US" sz="1400" baseline="0" smtClean="0"/>
                        <a:t> </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baseline="0" smtClean="0"/>
                        <a:t>met</a:t>
                      </a:r>
                      <a:endParaRPr lang="en-US"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511968">
                <a:tc>
                  <a:txBody>
                    <a:bodyPr/>
                    <a:lstStyle/>
                    <a:p>
                      <a:pPr algn="ctr"/>
                      <a:r>
                        <a:rPr lang="en-US" sz="1400"/>
                        <a:t>1982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a:t>EHIS Measurement Range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a:t>10-200 MeV/n 5 mass groups: H, He, (C,N,O), Ne-S, &amp; Fe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aseline="0"/>
                        <a:t>(MeV/n)</a:t>
                      </a:r>
                    </a:p>
                    <a:p>
                      <a:pPr algn="ctr"/>
                      <a:r>
                        <a:rPr lang="en-US" sz="1400"/>
                        <a:t>H: 11.0-240</a:t>
                      </a:r>
                      <a:r>
                        <a:rPr lang="en-US" sz="1400" baseline="0"/>
                        <a:t> </a:t>
                      </a:r>
                    </a:p>
                    <a:p>
                      <a:pPr algn="ctr"/>
                      <a:r>
                        <a:rPr lang="en-US" sz="1400" baseline="0"/>
                        <a:t>He: 11.0-173</a:t>
                      </a:r>
                    </a:p>
                    <a:p>
                      <a:pPr algn="ctr"/>
                      <a:r>
                        <a:rPr lang="en-US" sz="1400" baseline="0"/>
                        <a:t>C: 18.5-373</a:t>
                      </a:r>
                    </a:p>
                    <a:p>
                      <a:pPr algn="ctr"/>
                      <a:r>
                        <a:rPr lang="en-US" sz="1400" baseline="0"/>
                        <a:t>O: 22.0-465</a:t>
                      </a:r>
                    </a:p>
                    <a:p>
                      <a:pPr algn="ctr"/>
                      <a:r>
                        <a:rPr lang="en-US" sz="1400" baseline="0"/>
                        <a:t>Mg: 26.2-578</a:t>
                      </a:r>
                    </a:p>
                    <a:p>
                      <a:pPr algn="ctr"/>
                      <a:r>
                        <a:rPr lang="en-US" sz="1400" baseline="0"/>
                        <a:t>Fe: 37.5-977</a:t>
                      </a:r>
                      <a:endParaRPr lang="en-US"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a:t>NCEI reviewed calibration analysis used to populate CDRL</a:t>
                      </a:r>
                      <a:r>
                        <a:rPr lang="en-US" sz="1400" baseline="0"/>
                        <a:t> 79</a:t>
                      </a:r>
                      <a:endParaRPr lang="en-US"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a:t>-04, -06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smtClean="0"/>
                        <a:t>Requirement</a:t>
                      </a:r>
                      <a:r>
                        <a:rPr lang="en-US" sz="1400" baseline="0" smtClean="0"/>
                        <a:t> </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baseline="0" smtClean="0"/>
                        <a:t>met</a:t>
                      </a:r>
                      <a:endParaRPr lang="en-US"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901366">
                <a:tc>
                  <a:txBody>
                    <a:bodyPr/>
                    <a:lstStyle/>
                    <a:p>
                      <a:pPr algn="ctr"/>
                      <a:r>
                        <a:rPr lang="en-US" sz="1400"/>
                        <a:t>1983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a:t>EHIS</a:t>
                      </a:r>
                      <a:r>
                        <a:rPr lang="en-US" sz="1400" baseline="0"/>
                        <a:t> Measurement Accuracy</a:t>
                      </a:r>
                      <a:endParaRPr lang="en-US"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a:t>45% @min flux,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a:t>25% @10X min flux </a:t>
                      </a:r>
                    </a:p>
                    <a:p>
                      <a:endParaRPr lang="en-US"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i="0" u="none" strike="noStrike" cap="none" dirty="0">
                          <a:solidFill>
                            <a:schemeClr val="tx1"/>
                          </a:solidFill>
                          <a:effectLst/>
                          <a:latin typeface="+mn-lt"/>
                          <a:ea typeface="+mn-ea"/>
                          <a:cs typeface="+mn-cs"/>
                          <a:sym typeface="Arial"/>
                        </a:rPr>
                        <a:t>15.5-24.3%</a:t>
                      </a:r>
                      <a:r>
                        <a:rPr lang="en-US" sz="1200" b="0" i="0" u="none" strike="noStrike" cap="none" baseline="0" dirty="0">
                          <a:solidFill>
                            <a:schemeClr val="tx1"/>
                          </a:solidFill>
                          <a:effectLst/>
                          <a:latin typeface="+mn-lt"/>
                          <a:ea typeface="+mn-ea"/>
                          <a:cs typeface="+mn-cs"/>
                          <a:sym typeface="Arial"/>
                        </a:rPr>
                        <a:t> depending on species, energy band and Non-Prime/Prime status</a:t>
                      </a:r>
                      <a:endParaRPr lang="en-US" sz="1200" b="0" i="0" u="none" strike="noStrike" cap="none" dirty="0">
                        <a:solidFill>
                          <a:schemeClr val="tx1"/>
                        </a:solidFill>
                        <a:effectLst/>
                        <a:latin typeface="+mn-lt"/>
                        <a:ea typeface="+mn-ea"/>
                        <a:cs typeface="+mn-cs"/>
                        <a:sym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u="sng" dirty="0" smtClean="0"/>
                        <a:t>*Absolute </a:t>
                      </a:r>
                      <a:r>
                        <a:rPr lang="en-US" sz="1400" u="sng" dirty="0"/>
                        <a:t>accuracy cannot be verified on-orbit.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a:t>-04, -06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dirty="0"/>
                        <a:t>GCR fluxes are below PORD Minimum flux level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5" name="TextBox 4"/>
          <p:cNvSpPr txBox="1"/>
          <p:nvPr/>
        </p:nvSpPr>
        <p:spPr>
          <a:xfrm>
            <a:off x="152400" y="5943599"/>
            <a:ext cx="8686800" cy="738664"/>
          </a:xfrm>
          <a:prstGeom prst="rect">
            <a:avLst/>
          </a:prstGeom>
          <a:noFill/>
        </p:spPr>
        <p:txBody>
          <a:bodyPr wrap="square" rtlCol="0">
            <a:spAutoFit/>
          </a:bodyPr>
          <a:lstStyle/>
          <a:p>
            <a:r>
              <a:rPr lang="en-US" sz="1400" i="1" dirty="0" smtClean="0">
                <a:solidFill>
                  <a:srgbClr val="FFFF00"/>
                </a:solidFill>
              </a:rPr>
              <a:t>* Although it’s not possible to directly test absolute accuracy on orbit, comparisons with G13-15, SGPS, and ACE measurements (which are approximately in agreement</a:t>
            </a:r>
            <a:r>
              <a:rPr lang="en-US" sz="1400" i="1" dirty="0">
                <a:solidFill>
                  <a:srgbClr val="FFFF00"/>
                </a:solidFill>
              </a:rPr>
              <a:t>)</a:t>
            </a:r>
            <a:r>
              <a:rPr lang="en-US" sz="1400" i="1" dirty="0" smtClean="0">
                <a:solidFill>
                  <a:srgbClr val="FFFF00"/>
                </a:solidFill>
              </a:rPr>
              <a:t> show that the EHIS He measurement is up to an order of magnitude low, thus does not meet requirements. The GOES-R program submitted ADR 1064 to address this. </a:t>
            </a:r>
            <a:endParaRPr lang="en-US" sz="1400" i="1" dirty="0">
              <a:solidFill>
                <a:srgbClr val="FFFF00"/>
              </a:solidFill>
            </a:endParaRPr>
          </a:p>
        </p:txBody>
      </p:sp>
    </p:spTree>
    <p:extLst>
      <p:ext uri="{BB962C8B-B14F-4D97-AF65-F5344CB8AC3E}">
        <p14:creationId xmlns:p14="http://schemas.microsoft.com/office/powerpoint/2010/main" val="10499982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Full </a:t>
            </a:r>
            <a:r>
              <a:rPr lang="en-US"/>
              <a:t>Maturity Assessment</a:t>
            </a:r>
          </a:p>
        </p:txBody>
      </p:sp>
      <p:sp>
        <p:nvSpPr>
          <p:cNvPr id="3" name="Text Placeholder 2"/>
          <p:cNvSpPr>
            <a:spLocks noGrp="1"/>
          </p:cNvSpPr>
          <p:nvPr>
            <p:ph type="body" idx="1"/>
          </p:nvPr>
        </p:nvSpPr>
        <p:spPr/>
        <p:txBody>
          <a:bodyPr/>
          <a:lstStyle/>
          <a:p>
            <a:r>
              <a:rPr lang="en-US"/>
              <a:t>GOES-17 EHIS L1b Product Provisional PS-PVR</a:t>
            </a:r>
          </a:p>
        </p:txBody>
      </p:sp>
      <p:sp>
        <p:nvSpPr>
          <p:cNvPr id="5" name="Slide Number Placeholder 4"/>
          <p:cNvSpPr>
            <a:spLocks noGrp="1"/>
          </p:cNvSpPr>
          <p:nvPr>
            <p:ph type="sldNum" sz="quarter" idx="12"/>
          </p:nvPr>
        </p:nvSpPr>
        <p:spPr/>
        <p:txBody>
          <a:bodyPr/>
          <a:lstStyle/>
          <a:p>
            <a:fld id="{4AB52BE0-4CA4-4BD3-BC9F-B41F86E8D2EE}" type="slidenum">
              <a:rPr lang="en-US" altLang="en-US" smtClean="0"/>
              <a:pPr/>
              <a:t>42</a:t>
            </a:fld>
            <a:endParaRPr lang="en-US" alt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Shape 404"/>
          <p:cNvSpPr txBox="1">
            <a:spLocks noGrp="1"/>
          </p:cNvSpPr>
          <p:nvPr>
            <p:ph type="title"/>
          </p:nvPr>
        </p:nvSpPr>
        <p:spPr>
          <a:xfrm>
            <a:off x="1599862" y="226429"/>
            <a:ext cx="5961300" cy="853799"/>
          </a:xfrm>
          <a:prstGeom prst="rect">
            <a:avLst/>
          </a:prstGeom>
          <a:noFill/>
          <a:ln>
            <a:noFill/>
          </a:ln>
        </p:spPr>
        <p:txBody>
          <a:bodyPr spcFirstLastPara="1" wrap="square" lIns="91425" tIns="91425" rIns="91425" bIns="91425" anchor="ctr" anchorCtr="0">
            <a:noAutofit/>
          </a:bodyPr>
          <a:lstStyle/>
          <a:p>
            <a:pPr lvl="0" algn="ctr">
              <a:buSzPts val="700"/>
            </a:pPr>
            <a:r>
              <a:rPr lang="en-US" sz="3600" b="0" i="0" u="none" strike="noStrike" cap="none" smtClean="0">
                <a:solidFill>
                  <a:srgbClr val="FFFFFF"/>
                </a:solidFill>
                <a:latin typeface="Calibri" charset="0"/>
                <a:ea typeface="Calibri" charset="0"/>
                <a:cs typeface="Calibri" charset="0"/>
                <a:sym typeface="Arial"/>
              </a:rPr>
              <a:t>Full Validation Assessment</a:t>
            </a:r>
            <a:endParaRPr sz="3600">
              <a:latin typeface="Calibri" charset="0"/>
              <a:ea typeface="Calibri" charset="0"/>
              <a:cs typeface="Calibri" charset="0"/>
            </a:endParaRPr>
          </a:p>
        </p:txBody>
      </p:sp>
      <p:sp>
        <p:nvSpPr>
          <p:cNvPr id="405" name="Shape 405"/>
          <p:cNvSpPr txBox="1">
            <a:spLocks noGrp="1"/>
          </p:cNvSpPr>
          <p:nvPr>
            <p:ph type="sldNum" idx="12"/>
          </p:nvPr>
        </p:nvSpPr>
        <p:spPr>
          <a:xfrm>
            <a:off x="8472457" y="6217621"/>
            <a:ext cx="548699" cy="52469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350"/>
              <a:buFont typeface="Arial"/>
              <a:buNone/>
            </a:pPr>
            <a:fld id="{00000000-1234-1234-1234-123412341234}" type="slidenum">
              <a:rPr lang="en-US" sz="1400" b="0" i="0" u="none" strike="noStrike" cap="none">
                <a:solidFill>
                  <a:schemeClr val="lt1"/>
                </a:solidFill>
                <a:latin typeface="Arial"/>
                <a:ea typeface="Arial"/>
                <a:cs typeface="Arial"/>
                <a:sym typeface="Arial"/>
              </a:rPr>
              <a:t>43</a:t>
            </a:fld>
            <a:endParaRPr sz="1400" b="0" i="0" u="none" strike="noStrike" cap="none">
              <a:solidFill>
                <a:schemeClr val="lt1"/>
              </a:solidFill>
              <a:latin typeface="Arial"/>
              <a:ea typeface="Arial"/>
              <a:cs typeface="Arial"/>
              <a:sym typeface="Arial"/>
            </a:endParaRPr>
          </a:p>
        </p:txBody>
      </p:sp>
      <p:graphicFrame>
        <p:nvGraphicFramePr>
          <p:cNvPr id="406" name="Shape 406"/>
          <p:cNvGraphicFramePr/>
          <p:nvPr>
            <p:extLst>
              <p:ext uri="{D42A27DB-BD31-4B8C-83A1-F6EECF244321}">
                <p14:modId xmlns:p14="http://schemas.microsoft.com/office/powerpoint/2010/main" val="38203866"/>
              </p:ext>
            </p:extLst>
          </p:nvPr>
        </p:nvGraphicFramePr>
        <p:xfrm>
          <a:off x="228600" y="1968310"/>
          <a:ext cx="8686800" cy="2603690"/>
        </p:xfrm>
        <a:graphic>
          <a:graphicData uri="http://schemas.openxmlformats.org/drawingml/2006/table">
            <a:tbl>
              <a:tblPr>
                <a:noFill/>
              </a:tblPr>
              <a:tblGrid>
                <a:gridCol w="4343400">
                  <a:extLst>
                    <a:ext uri="{9D8B030D-6E8A-4147-A177-3AD203B41FA5}">
                      <a16:colId xmlns:a16="http://schemas.microsoft.com/office/drawing/2014/main" val="20000"/>
                    </a:ext>
                  </a:extLst>
                </a:gridCol>
                <a:gridCol w="4343400">
                  <a:extLst>
                    <a:ext uri="{9D8B030D-6E8A-4147-A177-3AD203B41FA5}">
                      <a16:colId xmlns:a16="http://schemas.microsoft.com/office/drawing/2014/main" val="20001"/>
                    </a:ext>
                  </a:extLst>
                </a:gridCol>
              </a:tblGrid>
              <a:tr h="409100">
                <a:tc>
                  <a:txBody>
                    <a:bodyPr/>
                    <a:lstStyle/>
                    <a:p>
                      <a:pPr marL="0" marR="0" lvl="0" indent="0" algn="ctr" rtl="0">
                        <a:lnSpc>
                          <a:spcPct val="100000"/>
                        </a:lnSpc>
                        <a:spcBef>
                          <a:spcPts val="0"/>
                        </a:spcBef>
                        <a:spcAft>
                          <a:spcPts val="0"/>
                        </a:spcAft>
                        <a:buClr>
                          <a:srgbClr val="000000"/>
                        </a:buClr>
                        <a:buSzPts val="700"/>
                        <a:buFont typeface="Arial"/>
                        <a:buNone/>
                      </a:pPr>
                      <a:r>
                        <a:rPr lang="en-US" sz="1800" b="1" u="none" strike="noStrike" cap="none">
                          <a:solidFill>
                            <a:srgbClr val="FFFFFF"/>
                          </a:solidFill>
                        </a:rPr>
                        <a:t>Preparation Activities</a:t>
                      </a:r>
                      <a:endParaRPr sz="1800"/>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4F81BD"/>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US" sz="1800" b="1" u="none" strike="noStrike" cap="none">
                          <a:solidFill>
                            <a:srgbClr val="FFFFFF"/>
                          </a:solidFill>
                        </a:rPr>
                        <a:t>Assessment</a:t>
                      </a:r>
                      <a:endParaRPr sz="1800"/>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4F81BD"/>
                    </a:solidFill>
                  </a:tcPr>
                </a:tc>
                <a:extLst>
                  <a:ext uri="{0D108BD9-81ED-4DB2-BD59-A6C34878D82A}">
                    <a16:rowId xmlns:a16="http://schemas.microsoft.com/office/drawing/2014/main" val="10000"/>
                  </a:ext>
                </a:extLst>
              </a:tr>
              <a:tr h="470750">
                <a:tc>
                  <a:txBody>
                    <a:bodyPr/>
                    <a:lstStyle/>
                    <a:p>
                      <a:pPr marL="0" marR="0" lvl="0" indent="0" algn="l" rtl="0">
                        <a:lnSpc>
                          <a:spcPct val="100000"/>
                        </a:lnSpc>
                        <a:spcBef>
                          <a:spcPts val="0"/>
                        </a:spcBef>
                        <a:spcAft>
                          <a:spcPts val="0"/>
                        </a:spcAft>
                        <a:buClr>
                          <a:srgbClr val="000000"/>
                        </a:buClr>
                        <a:buSzPts val="500"/>
                        <a:buFont typeface="Arial"/>
                        <a:buNone/>
                      </a:pPr>
                      <a:r>
                        <a:rPr lang="en-US" sz="1800" b="0" i="0" u="none" strike="noStrike" cap="none" smtClean="0">
                          <a:solidFill>
                            <a:schemeClr val="dk1"/>
                          </a:solidFill>
                          <a:latin typeface="Calibri"/>
                          <a:ea typeface="Calibri"/>
                          <a:cs typeface="Calibri"/>
                          <a:sym typeface="Calibri"/>
                        </a:rPr>
                        <a:t>Validation, QA, and anomaly resolution activities are ongoing. </a:t>
                      </a:r>
                      <a:endParaRPr sz="1800" u="none" strike="noStrike" cap="none">
                        <a:solidFill>
                          <a:schemeClr val="dk1"/>
                        </a:solidFil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D7E7"/>
                    </a:solidFill>
                  </a:tcPr>
                </a:tc>
                <a:tc>
                  <a:txBody>
                    <a:bodyPr/>
                    <a:lstStyle/>
                    <a:p>
                      <a:pPr marL="0" marR="0" lvl="0" indent="0" algn="l" rtl="0">
                        <a:lnSpc>
                          <a:spcPct val="100000"/>
                        </a:lnSpc>
                        <a:spcBef>
                          <a:spcPts val="0"/>
                        </a:spcBef>
                        <a:spcAft>
                          <a:spcPts val="0"/>
                        </a:spcAft>
                        <a:buClr>
                          <a:srgbClr val="000000"/>
                        </a:buClr>
                        <a:buSzPts val="500"/>
                        <a:buFont typeface="Arial"/>
                        <a:buNone/>
                      </a:pPr>
                      <a:r>
                        <a:rPr lang="en-US" sz="1800" b="0" i="0" u="none" strike="noStrike" cap="none" dirty="0">
                          <a:solidFill>
                            <a:schemeClr val="dk1"/>
                          </a:solidFill>
                          <a:latin typeface="Calibri"/>
                          <a:ea typeface="Calibri"/>
                          <a:cs typeface="Calibri"/>
                          <a:sym typeface="Calibri"/>
                        </a:rPr>
                        <a:t>Validation activities are ongoing. Results have been discussed with SWPC. </a:t>
                      </a:r>
                      <a:r>
                        <a:rPr lang="en-US" sz="1800" b="0" i="0" u="none" strike="noStrike" cap="none" dirty="0" smtClean="0">
                          <a:solidFill>
                            <a:schemeClr val="dk1"/>
                          </a:solidFill>
                          <a:latin typeface="Calibri"/>
                          <a:ea typeface="Calibri"/>
                          <a:cs typeface="Calibri"/>
                          <a:sym typeface="Calibri"/>
                        </a:rPr>
                        <a:t>Research </a:t>
                      </a:r>
                      <a:r>
                        <a:rPr lang="en-US" sz="1800" b="0" i="0" u="none" strike="noStrike" cap="none" dirty="0">
                          <a:solidFill>
                            <a:schemeClr val="dk1"/>
                          </a:solidFill>
                          <a:latin typeface="Calibri"/>
                          <a:ea typeface="Calibri"/>
                          <a:cs typeface="Calibri"/>
                          <a:sym typeface="Calibri"/>
                        </a:rPr>
                        <a:t>community </a:t>
                      </a:r>
                      <a:r>
                        <a:rPr lang="en-US" sz="1800" b="0" i="0" u="none" strike="noStrike" cap="none" dirty="0" smtClean="0">
                          <a:solidFill>
                            <a:schemeClr val="dk1"/>
                          </a:solidFill>
                          <a:latin typeface="Calibri"/>
                          <a:ea typeface="Calibri"/>
                          <a:cs typeface="Calibri"/>
                          <a:sym typeface="Calibri"/>
                        </a:rPr>
                        <a:t>participation is ongoing.</a:t>
                      </a:r>
                      <a:endParaRPr sz="1800" u="none" strike="noStrike" cap="none" dirty="0">
                        <a:solidFill>
                          <a:schemeClr val="dk1"/>
                        </a:solidFil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D7E7"/>
                    </a:solidFill>
                  </a:tcPr>
                </a:tc>
                <a:extLst>
                  <a:ext uri="{0D108BD9-81ED-4DB2-BD59-A6C34878D82A}">
                    <a16:rowId xmlns:a16="http://schemas.microsoft.com/office/drawing/2014/main" val="10001"/>
                  </a:ext>
                </a:extLst>
              </a:tr>
              <a:tr h="470750">
                <a:tc>
                  <a:txBody>
                    <a:bodyPr/>
                    <a:lstStyle/>
                    <a:p>
                      <a:pPr marL="0" marR="0" lvl="0" indent="0" algn="l" rtl="0">
                        <a:lnSpc>
                          <a:spcPct val="100000"/>
                        </a:lnSpc>
                        <a:spcBef>
                          <a:spcPts val="0"/>
                        </a:spcBef>
                        <a:spcAft>
                          <a:spcPts val="0"/>
                        </a:spcAft>
                        <a:buClr>
                          <a:srgbClr val="000000"/>
                        </a:buClr>
                        <a:buSzPts val="500"/>
                        <a:buFont typeface="Arial"/>
                        <a:buNone/>
                      </a:pPr>
                      <a:r>
                        <a:rPr lang="en-US" sz="1800" b="0" i="0" u="none" strike="noStrike" cap="none" dirty="0" smtClean="0">
                          <a:solidFill>
                            <a:schemeClr val="dk1"/>
                          </a:solidFill>
                          <a:latin typeface="Calibri"/>
                          <a:ea typeface="Calibri"/>
                          <a:cs typeface="Calibri"/>
                          <a:sym typeface="Calibri"/>
                        </a:rPr>
                        <a:t>Incremental product improvements may still be occurring.</a:t>
                      </a: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CF4"/>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500"/>
                        <a:buFont typeface=".AppleSystemUIFont" charset="-120"/>
                        <a:buNone/>
                        <a:tabLst/>
                        <a:defRPr/>
                      </a:pPr>
                      <a:r>
                        <a:rPr kumimoji="0" lang="en-US" sz="1800" b="0" i="0" u="none" strike="noStrike" kern="0" cap="none" spc="0" normalizeH="0" baseline="0" noProof="0" dirty="0" smtClean="0">
                          <a:ln>
                            <a:noFill/>
                          </a:ln>
                          <a:solidFill>
                            <a:srgbClr val="000000"/>
                          </a:solidFill>
                          <a:effectLst/>
                          <a:uLnTx/>
                          <a:uFillTx/>
                          <a:latin typeface="Calibri"/>
                          <a:ea typeface="Calibri"/>
                          <a:cs typeface="Calibri"/>
                          <a:sym typeface="Calibri"/>
                        </a:rPr>
                        <a:t>Substantial product improvements are in-work.</a:t>
                      </a:r>
                      <a:endParaRPr sz="1800" dirty="0"/>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CF4"/>
                    </a:solidFill>
                  </a:tcPr>
                </a:tc>
                <a:extLst>
                  <a:ext uri="{0D108BD9-81ED-4DB2-BD59-A6C34878D82A}">
                    <a16:rowId xmlns:a16="http://schemas.microsoft.com/office/drawing/2014/main" val="10002"/>
                  </a:ext>
                </a:extLst>
              </a:tr>
              <a:tr h="409100">
                <a:tc>
                  <a:txBody>
                    <a:bodyPr/>
                    <a:lstStyle/>
                    <a:p>
                      <a:pPr marL="0" marR="0" lvl="0" indent="0" algn="l" rtl="0">
                        <a:lnSpc>
                          <a:spcPct val="100000"/>
                        </a:lnSpc>
                        <a:spcBef>
                          <a:spcPts val="0"/>
                        </a:spcBef>
                        <a:spcAft>
                          <a:spcPts val="0"/>
                        </a:spcAft>
                        <a:buClr>
                          <a:srgbClr val="000000"/>
                        </a:buClr>
                        <a:buSzPts val="500"/>
                        <a:buFont typeface="Arial"/>
                        <a:buNone/>
                      </a:pPr>
                      <a:r>
                        <a:rPr lang="en-US" sz="1800" b="0" i="0" u="none" strike="noStrike" cap="none" dirty="0" smtClean="0">
                          <a:solidFill>
                            <a:schemeClr val="dk1"/>
                          </a:solidFill>
                          <a:latin typeface="Calibri"/>
                          <a:ea typeface="Calibri"/>
                          <a:cs typeface="Calibri"/>
                          <a:sym typeface="Calibri"/>
                        </a:rPr>
                        <a:t>Users are engaged and user feedback is assessed. </a:t>
                      </a:r>
                      <a:endParaRPr sz="1800" u="none" strike="noStrike" cap="none" dirty="0">
                        <a:solidFill>
                          <a:schemeClr val="dk1"/>
                        </a:solidFil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D7E7"/>
                    </a:solidFill>
                  </a:tcPr>
                </a:tc>
                <a:tc>
                  <a:txBody>
                    <a:bodyPr/>
                    <a:lstStyle/>
                    <a:p>
                      <a:pPr marL="0" marR="0" lvl="0" indent="0" algn="l" rtl="0">
                        <a:lnSpc>
                          <a:spcPct val="100000"/>
                        </a:lnSpc>
                        <a:spcBef>
                          <a:spcPts val="0"/>
                        </a:spcBef>
                        <a:spcAft>
                          <a:spcPts val="0"/>
                        </a:spcAft>
                        <a:buClr>
                          <a:srgbClr val="000000"/>
                        </a:buClr>
                        <a:buSzPts val="500"/>
                        <a:buFont typeface="Arial"/>
                        <a:buNone/>
                      </a:pPr>
                      <a:r>
                        <a:rPr lang="en-US" sz="1800" b="0" i="0" u="none" strike="noStrike" cap="none" dirty="0" smtClean="0">
                          <a:solidFill>
                            <a:schemeClr val="dk1"/>
                          </a:solidFill>
                          <a:latin typeface="Calibri"/>
                          <a:ea typeface="Calibri"/>
                          <a:cs typeface="Calibri"/>
                          <a:sym typeface="Calibri"/>
                        </a:rPr>
                        <a:t>Discussions with SWPC are ongoing. </a:t>
                      </a:r>
                      <a:endParaRPr sz="1800" i="0" u="none" strike="noStrike" cap="none" dirty="0">
                        <a:solidFill>
                          <a:schemeClr val="dk1"/>
                        </a:solidFil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D7E7"/>
                    </a:solidFill>
                  </a:tcPr>
                </a:tc>
                <a:extLst>
                  <a:ext uri="{0D108BD9-81ED-4DB2-BD59-A6C34878D82A}">
                    <a16:rowId xmlns:a16="http://schemas.microsoft.com/office/drawing/2014/main" val="10003"/>
                  </a:ext>
                </a:extLst>
              </a:tr>
            </a:tbl>
          </a:graphicData>
        </a:graphic>
      </p:graphicFrame>
      <p:sp>
        <p:nvSpPr>
          <p:cNvPr id="2" name="TextBox 1"/>
          <p:cNvSpPr txBox="1"/>
          <p:nvPr/>
        </p:nvSpPr>
        <p:spPr>
          <a:xfrm>
            <a:off x="304801" y="4724400"/>
            <a:ext cx="4495800" cy="1169551"/>
          </a:xfrm>
          <a:prstGeom prst="rect">
            <a:avLst/>
          </a:prstGeom>
          <a:noFill/>
        </p:spPr>
        <p:txBody>
          <a:bodyPr wrap="square" rtlCol="0">
            <a:spAutoFit/>
          </a:bodyPr>
          <a:lstStyle/>
          <a:p>
            <a:r>
              <a:rPr lang="en-US" dirty="0" smtClean="0">
                <a:solidFill>
                  <a:schemeClr val="bg1"/>
                </a:solidFill>
              </a:rPr>
              <a:t>* GOES-R </a:t>
            </a:r>
            <a:r>
              <a:rPr lang="en-US" dirty="0">
                <a:solidFill>
                  <a:schemeClr val="bg1"/>
                </a:solidFill>
              </a:rPr>
              <a:t>product maturity </a:t>
            </a:r>
            <a:r>
              <a:rPr lang="en-US" dirty="0" smtClean="0">
                <a:solidFill>
                  <a:schemeClr val="bg1"/>
                </a:solidFill>
              </a:rPr>
              <a:t>level preparation activities from 416-R-RIMP-0318 </a:t>
            </a:r>
            <a:r>
              <a:rPr lang="en-US" dirty="0">
                <a:solidFill>
                  <a:schemeClr val="bg1"/>
                </a:solidFill>
              </a:rPr>
              <a:t>Version 1.0 </a:t>
            </a:r>
            <a:r>
              <a:rPr lang="en-US" dirty="0" smtClean="0">
                <a:solidFill>
                  <a:schemeClr val="bg1"/>
                </a:solidFill>
              </a:rPr>
              <a:t>06/02/2016,</a:t>
            </a:r>
            <a:endParaRPr lang="en-US" dirty="0">
              <a:solidFill>
                <a:schemeClr val="bg1"/>
              </a:solidFill>
            </a:endParaRPr>
          </a:p>
          <a:p>
            <a:r>
              <a:rPr lang="en-US" dirty="0">
                <a:solidFill>
                  <a:schemeClr val="bg1"/>
                </a:solidFill>
              </a:rPr>
              <a:t>Responsible Organization: GOES-R Ground Segment/Code 416 </a:t>
            </a:r>
          </a:p>
          <a:p>
            <a:endParaRPr lang="en-US" dirty="0">
              <a:solidFill>
                <a:schemeClr val="bg1"/>
              </a:solidFill>
            </a:endParaRPr>
          </a:p>
        </p:txBody>
      </p:sp>
    </p:spTree>
    <p:extLst>
      <p:ext uri="{BB962C8B-B14F-4D97-AF65-F5344CB8AC3E}">
        <p14:creationId xmlns:p14="http://schemas.microsoft.com/office/powerpoint/2010/main" val="71462251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Shape 411"/>
          <p:cNvSpPr txBox="1">
            <a:spLocks noGrp="1"/>
          </p:cNvSpPr>
          <p:nvPr>
            <p:ph type="title"/>
          </p:nvPr>
        </p:nvSpPr>
        <p:spPr>
          <a:xfrm>
            <a:off x="1599862" y="226429"/>
            <a:ext cx="5961300" cy="853799"/>
          </a:xfrm>
          <a:prstGeom prst="rect">
            <a:avLst/>
          </a:prstGeom>
          <a:noFill/>
          <a:ln>
            <a:noFill/>
          </a:ln>
        </p:spPr>
        <p:txBody>
          <a:bodyPr spcFirstLastPara="1" wrap="square" lIns="91425" tIns="91425" rIns="91425" bIns="91425" anchor="ctr" anchorCtr="0">
            <a:noAutofit/>
          </a:bodyPr>
          <a:lstStyle/>
          <a:p>
            <a:pPr lvl="0" algn="ctr">
              <a:buSzPts val="700"/>
            </a:pPr>
            <a:r>
              <a:rPr lang="en-US" sz="3600" dirty="0">
                <a:latin typeface="Calibri" charset="0"/>
                <a:ea typeface="Calibri" charset="0"/>
                <a:cs typeface="Calibri" charset="0"/>
              </a:rPr>
              <a:t>Full Validation Assessment</a:t>
            </a:r>
            <a:endParaRPr sz="3600" dirty="0">
              <a:latin typeface="Calibri" charset="0"/>
              <a:ea typeface="Calibri" charset="0"/>
              <a:cs typeface="Calibri" charset="0"/>
            </a:endParaRPr>
          </a:p>
        </p:txBody>
      </p:sp>
      <p:sp>
        <p:nvSpPr>
          <p:cNvPr id="412" name="Shape 412"/>
          <p:cNvSpPr txBox="1">
            <a:spLocks noGrp="1"/>
          </p:cNvSpPr>
          <p:nvPr>
            <p:ph type="sldNum" idx="12"/>
          </p:nvPr>
        </p:nvSpPr>
        <p:spPr>
          <a:xfrm>
            <a:off x="8472457" y="6217621"/>
            <a:ext cx="548699" cy="52469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350"/>
              <a:buFont typeface="Arial"/>
              <a:buNone/>
            </a:pPr>
            <a:fld id="{00000000-1234-1234-1234-123412341234}" type="slidenum">
              <a:rPr lang="en-US" sz="1400" b="0" i="0" u="none" strike="noStrike" cap="none">
                <a:solidFill>
                  <a:schemeClr val="lt1"/>
                </a:solidFill>
                <a:latin typeface="Arial"/>
                <a:ea typeface="Arial"/>
                <a:cs typeface="Arial"/>
                <a:sym typeface="Arial"/>
              </a:rPr>
              <a:t>44</a:t>
            </a:fld>
            <a:endParaRPr sz="1400" b="0" i="0" u="none" strike="noStrike" cap="none">
              <a:solidFill>
                <a:schemeClr val="lt1"/>
              </a:solidFill>
              <a:latin typeface="Arial"/>
              <a:ea typeface="Arial"/>
              <a:cs typeface="Arial"/>
              <a:sym typeface="Arial"/>
            </a:endParaRPr>
          </a:p>
        </p:txBody>
      </p:sp>
      <p:graphicFrame>
        <p:nvGraphicFramePr>
          <p:cNvPr id="413" name="Shape 413"/>
          <p:cNvGraphicFramePr/>
          <p:nvPr>
            <p:extLst>
              <p:ext uri="{D42A27DB-BD31-4B8C-83A1-F6EECF244321}">
                <p14:modId xmlns:p14="http://schemas.microsoft.com/office/powerpoint/2010/main" val="1827441541"/>
              </p:ext>
            </p:extLst>
          </p:nvPr>
        </p:nvGraphicFramePr>
        <p:xfrm>
          <a:off x="228600" y="1284880"/>
          <a:ext cx="8686800" cy="3744320"/>
        </p:xfrm>
        <a:graphic>
          <a:graphicData uri="http://schemas.openxmlformats.org/drawingml/2006/table">
            <a:tbl>
              <a:tblPr>
                <a:noFill/>
              </a:tblPr>
              <a:tblGrid>
                <a:gridCol w="5715000">
                  <a:extLst>
                    <a:ext uri="{9D8B030D-6E8A-4147-A177-3AD203B41FA5}">
                      <a16:colId xmlns:a16="http://schemas.microsoft.com/office/drawing/2014/main" val="20000"/>
                    </a:ext>
                  </a:extLst>
                </a:gridCol>
                <a:gridCol w="2971800">
                  <a:extLst>
                    <a:ext uri="{9D8B030D-6E8A-4147-A177-3AD203B41FA5}">
                      <a16:colId xmlns:a16="http://schemas.microsoft.com/office/drawing/2014/main" val="20001"/>
                    </a:ext>
                  </a:extLst>
                </a:gridCol>
              </a:tblGrid>
              <a:tr h="409100">
                <a:tc>
                  <a:txBody>
                    <a:bodyPr/>
                    <a:lstStyle/>
                    <a:p>
                      <a:pPr marL="0" marR="0" lvl="0" indent="0" algn="ctr" rtl="0">
                        <a:lnSpc>
                          <a:spcPct val="100000"/>
                        </a:lnSpc>
                        <a:spcBef>
                          <a:spcPts val="0"/>
                        </a:spcBef>
                        <a:spcAft>
                          <a:spcPts val="0"/>
                        </a:spcAft>
                        <a:buClr>
                          <a:schemeClr val="lt1"/>
                        </a:buClr>
                        <a:buSzPts val="600"/>
                        <a:buFont typeface="Arial"/>
                        <a:buNone/>
                      </a:pPr>
                      <a:r>
                        <a:rPr lang="en-US" sz="1600" b="1" u="none" strike="noStrike" cap="none" dirty="0">
                          <a:solidFill>
                            <a:schemeClr val="lt1"/>
                          </a:solidFill>
                          <a:latin typeface="Calibri" charset="0"/>
                          <a:ea typeface="Calibri" charset="0"/>
                          <a:cs typeface="Calibri" charset="0"/>
                        </a:rPr>
                        <a:t>End State</a:t>
                      </a:r>
                      <a:endParaRPr sz="1600" dirty="0">
                        <a:latin typeface="Calibri" charset="0"/>
                        <a:ea typeface="Calibri" charset="0"/>
                        <a:cs typeface="Calibri" charset="0"/>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4F81BD"/>
                    </a:solidFill>
                  </a:tcPr>
                </a:tc>
                <a:tc>
                  <a:txBody>
                    <a:bodyPr/>
                    <a:lstStyle/>
                    <a:p>
                      <a:pPr marL="0" marR="0" lvl="0" indent="0" algn="ctr" rtl="0">
                        <a:lnSpc>
                          <a:spcPct val="100000"/>
                        </a:lnSpc>
                        <a:spcBef>
                          <a:spcPts val="0"/>
                        </a:spcBef>
                        <a:spcAft>
                          <a:spcPts val="0"/>
                        </a:spcAft>
                        <a:buClr>
                          <a:schemeClr val="lt1"/>
                        </a:buClr>
                        <a:buSzPts val="600"/>
                        <a:buFont typeface="Arial"/>
                        <a:buNone/>
                      </a:pPr>
                      <a:r>
                        <a:rPr lang="en-US" sz="1600" b="1" u="none" strike="noStrike" cap="none" dirty="0">
                          <a:solidFill>
                            <a:schemeClr val="lt1"/>
                          </a:solidFill>
                          <a:latin typeface="Calibri" charset="0"/>
                          <a:ea typeface="Calibri" charset="0"/>
                          <a:cs typeface="Calibri" charset="0"/>
                        </a:rPr>
                        <a:t>Assessment</a:t>
                      </a:r>
                      <a:endParaRPr sz="1600" dirty="0">
                        <a:latin typeface="Calibri" charset="0"/>
                        <a:ea typeface="Calibri" charset="0"/>
                        <a:cs typeface="Calibri" charset="0"/>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4F81BD"/>
                    </a:solidFill>
                  </a:tcPr>
                </a:tc>
                <a:extLst>
                  <a:ext uri="{0D108BD9-81ED-4DB2-BD59-A6C34878D82A}">
                    <a16:rowId xmlns:a16="http://schemas.microsoft.com/office/drawing/2014/main" val="10000"/>
                  </a:ext>
                </a:extLst>
              </a:tr>
              <a:tr h="655675">
                <a:tc>
                  <a:txBody>
                    <a:bodyPr/>
                    <a:lstStyle/>
                    <a:p>
                      <a:pPr marL="0" marR="0" lvl="0" indent="0" algn="l" rtl="0">
                        <a:lnSpc>
                          <a:spcPct val="100000"/>
                        </a:lnSpc>
                        <a:spcBef>
                          <a:spcPts val="0"/>
                        </a:spcBef>
                        <a:spcAft>
                          <a:spcPts val="0"/>
                        </a:spcAft>
                        <a:buClr>
                          <a:schemeClr val="lt1"/>
                        </a:buClr>
                        <a:buSzPts val="1800"/>
                        <a:buFont typeface="Arial"/>
                        <a:buNone/>
                      </a:pPr>
                      <a:r>
                        <a:rPr lang="en-US" sz="1600" b="0" i="0" u="none" strike="noStrike" cap="none" dirty="0" smtClean="0">
                          <a:solidFill>
                            <a:schemeClr val="dk1"/>
                          </a:solidFill>
                          <a:latin typeface="Calibri" charset="0"/>
                          <a:ea typeface="Calibri" charset="0"/>
                          <a:cs typeface="Calibri" charset="0"/>
                          <a:sym typeface="Calibri"/>
                        </a:rPr>
                        <a:t>Product performance for all products is defined and documented over a </a:t>
                      </a:r>
                      <a:r>
                        <a:rPr lang="en-US" sz="1600" b="0" i="0" u="none" strike="noStrike" cap="none" baseline="0" dirty="0" smtClean="0">
                          <a:solidFill>
                            <a:schemeClr val="tx1"/>
                          </a:solidFill>
                          <a:latin typeface="Calibri" charset="0"/>
                          <a:ea typeface="Calibri" charset="0"/>
                          <a:cs typeface="Calibri" charset="0"/>
                          <a:sym typeface="Calibri"/>
                        </a:rPr>
                        <a:t>wide</a:t>
                      </a:r>
                      <a:r>
                        <a:rPr lang="en-US" sz="1600" b="0" i="0" u="none" strike="noStrike" cap="none" dirty="0" smtClean="0">
                          <a:solidFill>
                            <a:schemeClr val="dk1"/>
                          </a:solidFill>
                          <a:latin typeface="Calibri" charset="0"/>
                          <a:ea typeface="Calibri" charset="0"/>
                          <a:cs typeface="Calibri" charset="0"/>
                          <a:sym typeface="Calibri"/>
                        </a:rPr>
                        <a:t> range of representative conditions via ongoing ground truth and validation efforts. </a:t>
                      </a:r>
                      <a:endParaRPr sz="1600" dirty="0">
                        <a:latin typeface="Calibri" charset="0"/>
                        <a:ea typeface="Calibri" charset="0"/>
                        <a:cs typeface="Calibri" charset="0"/>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CF4"/>
                    </a:solidFill>
                  </a:tcPr>
                </a:tc>
                <a:tc>
                  <a:txBody>
                    <a:bodyPr/>
                    <a:lstStyle/>
                    <a:p>
                      <a:pPr marL="285750" marR="0" lvl="0" indent="-285750" algn="l" rtl="0">
                        <a:lnSpc>
                          <a:spcPct val="100000"/>
                        </a:lnSpc>
                        <a:spcBef>
                          <a:spcPts val="0"/>
                        </a:spcBef>
                        <a:spcAft>
                          <a:spcPts val="0"/>
                        </a:spcAft>
                        <a:buClr>
                          <a:schemeClr val="tx1"/>
                        </a:buClr>
                        <a:buSzPts val="1800"/>
                        <a:buFont typeface="Arial" charset="0"/>
                        <a:buChar char="•"/>
                      </a:pPr>
                      <a:r>
                        <a:rPr lang="en-US" sz="1600" b="0" i="0" u="none" strike="noStrike" cap="none" dirty="0" smtClean="0">
                          <a:solidFill>
                            <a:schemeClr val="dk1"/>
                          </a:solidFill>
                          <a:latin typeface="Calibri" charset="0"/>
                          <a:ea typeface="Calibri" charset="0"/>
                          <a:cs typeface="Calibri" charset="0"/>
                          <a:sym typeface="Calibri"/>
                        </a:rPr>
                        <a:t>EHIS </a:t>
                      </a:r>
                      <a:r>
                        <a:rPr lang="en-US" sz="1600" b="0" i="0" u="none" strike="noStrike" cap="none" dirty="0">
                          <a:solidFill>
                            <a:schemeClr val="dk1"/>
                          </a:solidFill>
                          <a:latin typeface="Calibri" charset="0"/>
                          <a:ea typeface="Calibri" charset="0"/>
                          <a:cs typeface="Calibri" charset="0"/>
                          <a:sym typeface="Calibri"/>
                        </a:rPr>
                        <a:t>fluxes compared with observations from </a:t>
                      </a:r>
                      <a:r>
                        <a:rPr lang="en-US" sz="1600" b="0" i="0" u="none" strike="noStrike" cap="none" dirty="0" smtClean="0">
                          <a:solidFill>
                            <a:schemeClr val="dk1"/>
                          </a:solidFill>
                          <a:latin typeface="Calibri" charset="0"/>
                          <a:ea typeface="Calibri" charset="0"/>
                          <a:cs typeface="Calibri" charset="0"/>
                          <a:sym typeface="Calibri"/>
                        </a:rPr>
                        <a:t>SGPS,</a:t>
                      </a:r>
                      <a:r>
                        <a:rPr lang="en-US" sz="1600" b="0" i="0" u="none" strike="noStrike" cap="none" baseline="0" dirty="0" smtClean="0">
                          <a:solidFill>
                            <a:schemeClr val="dk1"/>
                          </a:solidFill>
                          <a:latin typeface="Calibri" charset="0"/>
                          <a:ea typeface="Calibri" charset="0"/>
                          <a:cs typeface="Calibri" charset="0"/>
                          <a:sym typeface="Calibri"/>
                        </a:rPr>
                        <a:t> </a:t>
                      </a:r>
                      <a:r>
                        <a:rPr lang="en-US" sz="1600" b="0" i="0" u="none" strike="noStrike" cap="none" dirty="0" smtClean="0">
                          <a:solidFill>
                            <a:schemeClr val="dk1"/>
                          </a:solidFill>
                          <a:latin typeface="Calibri" charset="0"/>
                          <a:ea typeface="Calibri" charset="0"/>
                          <a:cs typeface="Calibri" charset="0"/>
                          <a:sym typeface="Calibri"/>
                        </a:rPr>
                        <a:t>GOES-13</a:t>
                      </a:r>
                      <a:r>
                        <a:rPr lang="en-US" sz="1600" b="0" i="0" u="none" strike="noStrike" cap="none" dirty="0">
                          <a:solidFill>
                            <a:schemeClr val="dk1"/>
                          </a:solidFill>
                          <a:latin typeface="Calibri" charset="0"/>
                          <a:ea typeface="Calibri" charset="0"/>
                          <a:cs typeface="Calibri" charset="0"/>
                          <a:sym typeface="Calibri"/>
                        </a:rPr>
                        <a:t>, </a:t>
                      </a:r>
                      <a:r>
                        <a:rPr lang="en-US" sz="1600" b="0" i="0" u="none" strike="noStrike" cap="none" dirty="0" smtClean="0">
                          <a:solidFill>
                            <a:schemeClr val="dk1"/>
                          </a:solidFill>
                          <a:latin typeface="Calibri" charset="0"/>
                          <a:ea typeface="Calibri" charset="0"/>
                          <a:cs typeface="Calibri" charset="0"/>
                          <a:sym typeface="Calibri"/>
                        </a:rPr>
                        <a:t>and -15.</a:t>
                      </a:r>
                    </a:p>
                    <a:p>
                      <a:pPr marL="285750" marR="0" lvl="0" indent="-285750" algn="l" rtl="0">
                        <a:lnSpc>
                          <a:spcPct val="100000"/>
                        </a:lnSpc>
                        <a:spcBef>
                          <a:spcPts val="0"/>
                        </a:spcBef>
                        <a:spcAft>
                          <a:spcPts val="0"/>
                        </a:spcAft>
                        <a:buClr>
                          <a:schemeClr val="tx1"/>
                        </a:buClr>
                        <a:buSzPts val="1800"/>
                        <a:buFont typeface="Arial" charset="0"/>
                        <a:buChar char="•"/>
                      </a:pPr>
                      <a:r>
                        <a:rPr lang="en-US" sz="1600" b="0" i="0" u="none" strike="noStrike" cap="none" dirty="0" smtClean="0">
                          <a:solidFill>
                            <a:schemeClr val="dk1"/>
                          </a:solidFill>
                          <a:latin typeface="Calibri" charset="0"/>
                          <a:ea typeface="Calibri" charset="0"/>
                          <a:cs typeface="Calibri" charset="0"/>
                          <a:sym typeface="Calibri"/>
                        </a:rPr>
                        <a:t>EHIS FM1 and FM2 units </a:t>
                      </a:r>
                      <a:r>
                        <a:rPr lang="en-US" sz="1600" b="0" i="0" u="none" strike="noStrike" cap="none" baseline="0" dirty="0" smtClean="0">
                          <a:solidFill>
                            <a:schemeClr val="dk1"/>
                          </a:solidFill>
                          <a:latin typeface="Calibri" charset="0"/>
                          <a:ea typeface="Calibri" charset="0"/>
                          <a:cs typeface="Calibri" charset="0"/>
                          <a:sym typeface="Calibri"/>
                        </a:rPr>
                        <a:t>ground/beam calibrated.</a:t>
                      </a:r>
                      <a:endParaRPr sz="1600" dirty="0">
                        <a:latin typeface="Calibri" charset="0"/>
                        <a:ea typeface="Calibri" charset="0"/>
                        <a:cs typeface="Calibri" charset="0"/>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CF4"/>
                    </a:solidFill>
                  </a:tcPr>
                </a:tc>
                <a:extLst>
                  <a:ext uri="{0D108BD9-81ED-4DB2-BD59-A6C34878D82A}">
                    <a16:rowId xmlns:a16="http://schemas.microsoft.com/office/drawing/2014/main" val="10001"/>
                  </a:ext>
                </a:extLst>
              </a:tr>
              <a:tr h="470750">
                <a:tc>
                  <a:txBody>
                    <a:bodyPr/>
                    <a:lstStyle/>
                    <a:p>
                      <a:pPr marL="0" marR="0" lvl="0" indent="0" algn="l" rtl="0">
                        <a:lnSpc>
                          <a:spcPct val="100000"/>
                        </a:lnSpc>
                        <a:spcBef>
                          <a:spcPts val="0"/>
                        </a:spcBef>
                        <a:spcAft>
                          <a:spcPts val="0"/>
                        </a:spcAft>
                        <a:buClr>
                          <a:srgbClr val="000000"/>
                        </a:buClr>
                        <a:buSzPts val="450"/>
                        <a:buFont typeface="Arial"/>
                        <a:buNone/>
                      </a:pPr>
                      <a:r>
                        <a:rPr lang="en-US" sz="1600" b="0" i="0" u="none" strike="noStrike" cap="none" dirty="0" smtClean="0">
                          <a:solidFill>
                            <a:schemeClr val="dk1"/>
                          </a:solidFill>
                          <a:latin typeface="Calibri" charset="0"/>
                          <a:ea typeface="Calibri" charset="0"/>
                          <a:cs typeface="Calibri" charset="0"/>
                          <a:sym typeface="Calibri"/>
                        </a:rPr>
                        <a:t>Products are operationally optimized, as necessary, considering mission parameters of cost, schedule, and technical competence as compared to user expectations. </a:t>
                      </a:r>
                      <a:endParaRPr sz="1600" u="none" strike="noStrike" cap="none" dirty="0">
                        <a:solidFill>
                          <a:schemeClr val="dk1"/>
                        </a:solidFill>
                        <a:latin typeface="Calibri" charset="0"/>
                        <a:ea typeface="Calibri" charset="0"/>
                        <a:cs typeface="Calibri" charset="0"/>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D7E7"/>
                    </a:solidFill>
                  </a:tcPr>
                </a:tc>
                <a:tc>
                  <a:txBody>
                    <a:bodyPr/>
                    <a:lstStyle/>
                    <a:p>
                      <a:pPr marL="0" marR="0" lvl="0" indent="0" algn="l" rtl="0">
                        <a:lnSpc>
                          <a:spcPct val="100000"/>
                        </a:lnSpc>
                        <a:spcBef>
                          <a:spcPts val="0"/>
                        </a:spcBef>
                        <a:spcAft>
                          <a:spcPts val="0"/>
                        </a:spcAft>
                        <a:buClr>
                          <a:srgbClr val="000000"/>
                        </a:buClr>
                        <a:buSzPts val="450"/>
                        <a:buFont typeface="Arial"/>
                        <a:buNone/>
                      </a:pPr>
                      <a:r>
                        <a:rPr lang="en-US" sz="1400" u="none" strike="noStrike" cap="none" dirty="0" smtClean="0">
                          <a:solidFill>
                            <a:schemeClr val="dk1"/>
                          </a:solidFill>
                          <a:latin typeface="Calibri" charset="0"/>
                          <a:ea typeface="Calibri" charset="0"/>
                          <a:cs typeface="Calibri" charset="0"/>
                        </a:rPr>
                        <a:t>Products are</a:t>
                      </a:r>
                      <a:r>
                        <a:rPr lang="en-US" sz="1400" u="none" strike="noStrike" cap="none" baseline="0" dirty="0" smtClean="0">
                          <a:solidFill>
                            <a:schemeClr val="dk1"/>
                          </a:solidFill>
                          <a:latin typeface="Calibri" charset="0"/>
                          <a:ea typeface="Calibri" charset="0"/>
                          <a:cs typeface="Calibri" charset="0"/>
                        </a:rPr>
                        <a:t> </a:t>
                      </a:r>
                      <a:r>
                        <a:rPr lang="en-US" sz="1400" i="1" u="none" strike="noStrike" cap="none" baseline="0" dirty="0" smtClean="0">
                          <a:solidFill>
                            <a:schemeClr val="dk1"/>
                          </a:solidFill>
                          <a:latin typeface="Calibri" charset="0"/>
                          <a:ea typeface="Calibri" charset="0"/>
                          <a:cs typeface="Calibri" charset="0"/>
                        </a:rPr>
                        <a:t>not</a:t>
                      </a:r>
                      <a:r>
                        <a:rPr lang="en-US" sz="1400" u="none" strike="noStrike" cap="none" baseline="0" dirty="0" smtClean="0">
                          <a:solidFill>
                            <a:schemeClr val="dk1"/>
                          </a:solidFill>
                          <a:latin typeface="Calibri" charset="0"/>
                          <a:ea typeface="Calibri" charset="0"/>
                          <a:cs typeface="Calibri" charset="0"/>
                        </a:rPr>
                        <a:t> operationally optimized. Expected with implementation of ADRs 1025 and 1064 - delivery date unknown.</a:t>
                      </a:r>
                      <a:endParaRPr sz="1400" u="none" strike="noStrike" cap="none" dirty="0">
                        <a:solidFill>
                          <a:schemeClr val="dk1"/>
                        </a:solidFill>
                        <a:latin typeface="Calibri" charset="0"/>
                        <a:ea typeface="Calibri" charset="0"/>
                        <a:cs typeface="Calibri" charset="0"/>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D7E7"/>
                    </a:solidFill>
                  </a:tcPr>
                </a:tc>
                <a:extLst>
                  <a:ext uri="{0D108BD9-81ED-4DB2-BD59-A6C34878D82A}">
                    <a16:rowId xmlns:a16="http://schemas.microsoft.com/office/drawing/2014/main" val="10002"/>
                  </a:ext>
                </a:extLst>
              </a:tr>
              <a:tr h="670580">
                <a:tc>
                  <a:txBody>
                    <a:bodyPr/>
                    <a:lstStyle/>
                    <a:p>
                      <a:pPr marL="0" marR="0" lvl="0" indent="0" algn="l" rtl="0">
                        <a:lnSpc>
                          <a:spcPct val="100000"/>
                        </a:lnSpc>
                        <a:spcBef>
                          <a:spcPts val="0"/>
                        </a:spcBef>
                        <a:spcAft>
                          <a:spcPts val="0"/>
                        </a:spcAft>
                        <a:buClr>
                          <a:srgbClr val="000000"/>
                        </a:buClr>
                        <a:buSzPts val="450"/>
                        <a:buFont typeface="Arial"/>
                        <a:buNone/>
                      </a:pPr>
                      <a:r>
                        <a:rPr lang="en-US" sz="1600" b="0" i="0" u="none" strike="noStrike" cap="none" dirty="0" smtClean="0">
                          <a:solidFill>
                            <a:schemeClr val="dk1"/>
                          </a:solidFill>
                          <a:latin typeface="Calibri" charset="0"/>
                          <a:ea typeface="Calibri" charset="0"/>
                          <a:cs typeface="Calibri" charset="0"/>
                          <a:sym typeface="Calibri"/>
                        </a:rPr>
                        <a:t>All known product anomalies are documented, and shared with the user community.</a:t>
                      </a: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CF4"/>
                    </a:solidFill>
                  </a:tcPr>
                </a:tc>
                <a:tc>
                  <a:txBody>
                    <a:bodyPr/>
                    <a:lstStyle/>
                    <a:p>
                      <a:pPr marL="0" marR="0" lvl="0" indent="0" algn="l" rtl="0">
                        <a:lnSpc>
                          <a:spcPct val="100000"/>
                        </a:lnSpc>
                        <a:spcBef>
                          <a:spcPts val="0"/>
                        </a:spcBef>
                        <a:spcAft>
                          <a:spcPts val="0"/>
                        </a:spcAft>
                        <a:buClr>
                          <a:srgbClr val="000000"/>
                        </a:buClr>
                        <a:buSzPts val="450"/>
                        <a:buFont typeface="Arial"/>
                        <a:buNone/>
                      </a:pPr>
                      <a:r>
                        <a:rPr lang="en-US" sz="1600" dirty="0" smtClean="0">
                          <a:solidFill>
                            <a:schemeClr val="tx1"/>
                          </a:solidFill>
                          <a:latin typeface="Calibri" charset="0"/>
                          <a:ea typeface="Calibri" charset="0"/>
                          <a:cs typeface="Calibri" charset="0"/>
                        </a:rPr>
                        <a:t>Yes, in L1b README and PS-PVR presentations.</a:t>
                      </a:r>
                      <a:endParaRPr sz="1600" dirty="0">
                        <a:solidFill>
                          <a:schemeClr val="tx1"/>
                        </a:solidFill>
                        <a:latin typeface="Calibri" charset="0"/>
                        <a:ea typeface="Calibri" charset="0"/>
                        <a:cs typeface="Calibri" charset="0"/>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CF4"/>
                    </a:solidFill>
                  </a:tcPr>
                </a:tc>
                <a:extLst>
                  <a:ext uri="{0D108BD9-81ED-4DB2-BD59-A6C34878D82A}">
                    <a16:rowId xmlns:a16="http://schemas.microsoft.com/office/drawing/2014/main" val="10003"/>
                  </a:ext>
                </a:extLst>
              </a:tr>
              <a:tr h="409100">
                <a:tc>
                  <a:txBody>
                    <a:bodyPr/>
                    <a:lstStyle/>
                    <a:p>
                      <a:pPr marL="0" marR="0" lvl="0" indent="0" algn="l" rtl="0">
                        <a:lnSpc>
                          <a:spcPct val="100000"/>
                        </a:lnSpc>
                        <a:spcBef>
                          <a:spcPts val="0"/>
                        </a:spcBef>
                        <a:spcAft>
                          <a:spcPts val="0"/>
                        </a:spcAft>
                        <a:buClr>
                          <a:schemeClr val="lt1"/>
                        </a:buClr>
                        <a:buSzPts val="1800"/>
                        <a:buFont typeface="Arial"/>
                        <a:buNone/>
                      </a:pPr>
                      <a:r>
                        <a:rPr lang="en-US" sz="1600" b="0" i="0" u="none" strike="noStrike" cap="none" dirty="0" smtClean="0">
                          <a:solidFill>
                            <a:srgbClr val="000000"/>
                          </a:solidFill>
                          <a:effectLst/>
                          <a:latin typeface="Arial"/>
                          <a:ea typeface="Arial"/>
                          <a:cs typeface="Arial"/>
                          <a:sym typeface="Arial"/>
                        </a:rPr>
                        <a:t>Product is operational.</a:t>
                      </a:r>
                      <a:r>
                        <a:rPr lang="en-US" sz="1600" dirty="0" smtClean="0">
                          <a:effectLst/>
                        </a:rPr>
                        <a:t> </a:t>
                      </a:r>
                      <a:endParaRPr sz="1600" dirty="0">
                        <a:latin typeface="Calibri" charset="0"/>
                        <a:ea typeface="Calibri" charset="0"/>
                        <a:cs typeface="Calibri" charset="0"/>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D7E7"/>
                    </a:solidFill>
                  </a:tcPr>
                </a:tc>
                <a:tc>
                  <a:txBody>
                    <a:bodyPr/>
                    <a:lstStyle/>
                    <a:p>
                      <a:pPr marL="0" marR="0" lvl="0" indent="0" algn="l" rtl="0">
                        <a:lnSpc>
                          <a:spcPct val="100000"/>
                        </a:lnSpc>
                        <a:spcBef>
                          <a:spcPts val="0"/>
                        </a:spcBef>
                        <a:spcAft>
                          <a:spcPts val="0"/>
                        </a:spcAft>
                        <a:buClr>
                          <a:schemeClr val="lt1"/>
                        </a:buClr>
                        <a:buSzPts val="1800"/>
                        <a:buFont typeface="Arial"/>
                        <a:buNone/>
                      </a:pPr>
                      <a:r>
                        <a:rPr lang="en-US" sz="1600" b="0" i="0" u="none" strike="noStrike" cap="none" dirty="0" smtClean="0">
                          <a:solidFill>
                            <a:schemeClr val="dk1"/>
                          </a:solidFill>
                          <a:latin typeface="Calibri" charset="0"/>
                          <a:ea typeface="Calibri" charset="0"/>
                          <a:cs typeface="Calibri" charset="0"/>
                          <a:sym typeface="Calibri"/>
                        </a:rPr>
                        <a:t>?</a:t>
                      </a:r>
                      <a:endParaRPr sz="1600" dirty="0">
                        <a:solidFill>
                          <a:srgbClr val="FFFF00"/>
                        </a:solidFill>
                        <a:latin typeface="Calibri" charset="0"/>
                        <a:ea typeface="Calibri" charset="0"/>
                        <a:cs typeface="Calibri" charset="0"/>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D7E7"/>
                    </a:solidFill>
                  </a:tcPr>
                </a:tc>
                <a:extLst>
                  <a:ext uri="{0D108BD9-81ED-4DB2-BD59-A6C34878D82A}">
                    <a16:rowId xmlns:a16="http://schemas.microsoft.com/office/drawing/2014/main" val="10004"/>
                  </a:ext>
                </a:extLst>
              </a:tr>
            </a:tbl>
          </a:graphicData>
        </a:graphic>
      </p:graphicFrame>
      <p:sp>
        <p:nvSpPr>
          <p:cNvPr id="5" name="TextBox 4"/>
          <p:cNvSpPr txBox="1"/>
          <p:nvPr/>
        </p:nvSpPr>
        <p:spPr>
          <a:xfrm>
            <a:off x="304801" y="5181600"/>
            <a:ext cx="4267199" cy="954107"/>
          </a:xfrm>
          <a:prstGeom prst="rect">
            <a:avLst/>
          </a:prstGeom>
          <a:noFill/>
        </p:spPr>
        <p:txBody>
          <a:bodyPr wrap="square" rtlCol="0">
            <a:spAutoFit/>
          </a:bodyPr>
          <a:lstStyle/>
          <a:p>
            <a:r>
              <a:rPr lang="en-US" dirty="0" smtClean="0">
                <a:solidFill>
                  <a:schemeClr val="bg1"/>
                </a:solidFill>
              </a:rPr>
              <a:t>* GOES-R </a:t>
            </a:r>
            <a:r>
              <a:rPr lang="en-US" dirty="0">
                <a:solidFill>
                  <a:schemeClr val="bg1"/>
                </a:solidFill>
              </a:rPr>
              <a:t>product maturity </a:t>
            </a:r>
            <a:r>
              <a:rPr lang="en-US" dirty="0" smtClean="0">
                <a:solidFill>
                  <a:schemeClr val="bg1"/>
                </a:solidFill>
              </a:rPr>
              <a:t>level end states from 416-R-RIMP-0318 </a:t>
            </a:r>
            <a:r>
              <a:rPr lang="en-US" dirty="0">
                <a:solidFill>
                  <a:schemeClr val="bg1"/>
                </a:solidFill>
              </a:rPr>
              <a:t>Version 1.0 </a:t>
            </a:r>
            <a:r>
              <a:rPr lang="en-US" dirty="0" smtClean="0">
                <a:solidFill>
                  <a:schemeClr val="bg1"/>
                </a:solidFill>
              </a:rPr>
              <a:t>06/02/2016,</a:t>
            </a:r>
            <a:endParaRPr lang="en-US" dirty="0">
              <a:solidFill>
                <a:schemeClr val="bg1"/>
              </a:solidFill>
            </a:endParaRPr>
          </a:p>
          <a:p>
            <a:r>
              <a:rPr lang="en-US" dirty="0">
                <a:solidFill>
                  <a:schemeClr val="bg1"/>
                </a:solidFill>
              </a:rPr>
              <a:t>Responsible Organization: GOES-R Ground Segment/Code 416 </a:t>
            </a:r>
          </a:p>
        </p:txBody>
      </p:sp>
    </p:spTree>
    <p:extLst>
      <p:ext uri="{BB962C8B-B14F-4D97-AF65-F5344CB8AC3E}">
        <p14:creationId xmlns:p14="http://schemas.microsoft.com/office/powerpoint/2010/main" val="18229319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&amp; Recommendations</a:t>
            </a:r>
          </a:p>
        </p:txBody>
      </p:sp>
      <p:sp>
        <p:nvSpPr>
          <p:cNvPr id="3" name="Text Placeholder 2"/>
          <p:cNvSpPr>
            <a:spLocks noGrp="1"/>
          </p:cNvSpPr>
          <p:nvPr>
            <p:ph type="body" idx="1"/>
          </p:nvPr>
        </p:nvSpPr>
        <p:spPr/>
        <p:txBody>
          <a:bodyPr/>
          <a:lstStyle/>
          <a:p>
            <a:r>
              <a:rPr lang="en-US" dirty="0"/>
              <a:t>GOES-16 ABI L1b Products Provisional PS-PVR</a:t>
            </a:r>
          </a:p>
        </p:txBody>
      </p:sp>
      <p:sp>
        <p:nvSpPr>
          <p:cNvPr id="5" name="Slide Number Placeholder 4"/>
          <p:cNvSpPr>
            <a:spLocks noGrp="1"/>
          </p:cNvSpPr>
          <p:nvPr>
            <p:ph type="sldNum" sz="quarter" idx="12"/>
          </p:nvPr>
        </p:nvSpPr>
        <p:spPr/>
        <p:txBody>
          <a:bodyPr/>
          <a:lstStyle/>
          <a:p>
            <a:fld id="{4AB52BE0-4CA4-4BD3-BC9F-B41F86E8D2EE}" type="slidenum">
              <a:rPr lang="en-US" altLang="en-US" smtClean="0"/>
              <a:pPr/>
              <a:t>45</a:t>
            </a:fld>
            <a:endParaRPr lang="en-US" alt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G16 EHIS Summary</a:t>
            </a:r>
            <a:endParaRPr lang="en-US" dirty="0"/>
          </a:p>
        </p:txBody>
      </p:sp>
      <p:sp>
        <p:nvSpPr>
          <p:cNvPr id="3" name="Content Placeholder 2"/>
          <p:cNvSpPr>
            <a:spLocks noGrp="1"/>
          </p:cNvSpPr>
          <p:nvPr>
            <p:ph idx="1"/>
          </p:nvPr>
        </p:nvSpPr>
        <p:spPr>
          <a:xfrm>
            <a:off x="457200" y="1219200"/>
            <a:ext cx="8229600" cy="5608637"/>
          </a:xfrm>
        </p:spPr>
        <p:txBody>
          <a:bodyPr/>
          <a:lstStyle/>
          <a:p>
            <a:pPr>
              <a:buFont typeface="Arial" charset="0"/>
              <a:buChar char="•"/>
            </a:pPr>
            <a:r>
              <a:rPr lang="en-US" sz="1800" dirty="0" smtClean="0"/>
              <a:t>EHIS measures heavy ion fluxes during Solar Particle Events as designed.</a:t>
            </a:r>
          </a:p>
          <a:p>
            <a:pPr>
              <a:buFont typeface="Arial" charset="0"/>
              <a:buChar char="•"/>
            </a:pPr>
            <a:r>
              <a:rPr lang="en-US" sz="1800" dirty="0" smtClean="0"/>
              <a:t>Heavy </a:t>
            </a:r>
            <a:r>
              <a:rPr lang="en-US" sz="1800" dirty="0"/>
              <a:t>ion </a:t>
            </a:r>
            <a:r>
              <a:rPr lang="en-US" sz="1800" dirty="0" smtClean="0"/>
              <a:t>(</a:t>
            </a:r>
            <a:r>
              <a:rPr lang="en-US" sz="1800" dirty="0"/>
              <a:t>C-Fe) Sept. 2017 event </a:t>
            </a:r>
            <a:r>
              <a:rPr lang="en-US" sz="1800" dirty="0" smtClean="0"/>
              <a:t>fluences are a factor of 2-4 low </a:t>
            </a:r>
            <a:r>
              <a:rPr lang="en-US" sz="1800" dirty="0"/>
              <a:t>compared to ACE SIS, but </a:t>
            </a:r>
            <a:r>
              <a:rPr lang="en-US" sz="1800" dirty="0" smtClean="0"/>
              <a:t>it’s </a:t>
            </a:r>
            <a:r>
              <a:rPr lang="en-US" sz="1800" dirty="0"/>
              <a:t>not obvious which is more accurate</a:t>
            </a:r>
            <a:r>
              <a:rPr lang="en-US" sz="1800" dirty="0" smtClean="0"/>
              <a:t>.</a:t>
            </a:r>
          </a:p>
          <a:p>
            <a:pPr>
              <a:buFont typeface="Arial" charset="0"/>
              <a:buChar char="•"/>
            </a:pPr>
            <a:r>
              <a:rPr lang="en-US" sz="1800" dirty="0" smtClean="0"/>
              <a:t>G16 </a:t>
            </a:r>
            <a:r>
              <a:rPr lang="en-US" sz="1800" dirty="0"/>
              <a:t>EHIS Hydrogen </a:t>
            </a:r>
            <a:r>
              <a:rPr lang="en-US" sz="1800" dirty="0" smtClean="0"/>
              <a:t>measurements </a:t>
            </a:r>
            <a:r>
              <a:rPr lang="en-US" sz="1800" dirty="0"/>
              <a:t>are </a:t>
            </a:r>
            <a:r>
              <a:rPr lang="en-US" sz="1800" dirty="0" smtClean="0"/>
              <a:t>0.25x low to 3x high </a:t>
            </a:r>
            <a:r>
              <a:rPr lang="en-US" sz="1800" dirty="0"/>
              <a:t>(as we go from H1 to H5) in comparison with G13, G15 and SGPS </a:t>
            </a:r>
            <a:r>
              <a:rPr lang="en-US" sz="1800" dirty="0" smtClean="0"/>
              <a:t>measurements, during Sept. 2017 GLE.</a:t>
            </a:r>
          </a:p>
          <a:p>
            <a:pPr>
              <a:buFont typeface="Arial" charset="0"/>
              <a:buChar char="•"/>
            </a:pPr>
            <a:r>
              <a:rPr lang="en-US" sz="1800" dirty="0" smtClean="0"/>
              <a:t>The EHIS </a:t>
            </a:r>
            <a:r>
              <a:rPr lang="en-US" sz="1800" dirty="0"/>
              <a:t>HE1 </a:t>
            </a:r>
            <a:r>
              <a:rPr lang="en-US" sz="1800" dirty="0" smtClean="0"/>
              <a:t>measurement is low by up to a </a:t>
            </a:r>
            <a:r>
              <a:rPr lang="en-US" sz="1800" dirty="0"/>
              <a:t>factor of 7.5 </a:t>
            </a:r>
            <a:r>
              <a:rPr lang="en-US" sz="1800" dirty="0" smtClean="0"/>
              <a:t>during </a:t>
            </a:r>
            <a:r>
              <a:rPr lang="en-US" sz="1800" dirty="0"/>
              <a:t>the Sept. 2017 SEP events in comparison with SGPS, G13-15, and ACE measurements, which are </a:t>
            </a:r>
            <a:r>
              <a:rPr lang="en-US" sz="1800" dirty="0" smtClean="0"/>
              <a:t>approximately </a:t>
            </a:r>
            <a:r>
              <a:rPr lang="en-US" sz="1800" dirty="0"/>
              <a:t>in agreement. </a:t>
            </a:r>
            <a:endParaRPr lang="en-US" sz="1800" dirty="0" smtClean="0"/>
          </a:p>
          <a:p>
            <a:pPr>
              <a:buFont typeface="Arial" charset="0"/>
              <a:buChar char="•"/>
            </a:pPr>
            <a:r>
              <a:rPr lang="en-US" sz="1800" dirty="0" smtClean="0"/>
              <a:t>EHIS ADRs needed for full validation are closed except 727, 1025, and 1064, all associated with too-low He measurement:</a:t>
            </a:r>
          </a:p>
          <a:p>
            <a:pPr>
              <a:buFont typeface="Arial" charset="0"/>
              <a:buChar char="•"/>
            </a:pPr>
            <a:endParaRPr lang="en-US" sz="1800" dirty="0" smtClean="0"/>
          </a:p>
          <a:p>
            <a:pPr>
              <a:buFont typeface="Arial" charset="0"/>
              <a:buChar char="•"/>
            </a:pPr>
            <a:endParaRPr lang="en-US" sz="1800" dirty="0" smtClean="0"/>
          </a:p>
          <a:p>
            <a:pPr>
              <a:buFont typeface="Arial" charset="0"/>
              <a:buChar char="•"/>
            </a:pPr>
            <a:endParaRPr lang="en-US" sz="1800" dirty="0" smtClean="0"/>
          </a:p>
          <a:p>
            <a:pPr>
              <a:buFont typeface="Arial" charset="0"/>
              <a:buChar char="•"/>
            </a:pPr>
            <a:endParaRPr lang="en-US" sz="1800" dirty="0"/>
          </a:p>
          <a:p>
            <a:pPr>
              <a:buFont typeface="Arial" charset="0"/>
              <a:buChar char="•"/>
            </a:pPr>
            <a:endParaRPr lang="en-US" sz="1800" dirty="0" smtClean="0"/>
          </a:p>
          <a:p>
            <a:pPr>
              <a:buFont typeface="Arial" charset="0"/>
              <a:buChar char="•"/>
            </a:pPr>
            <a:r>
              <a:rPr lang="en-US" sz="1800" dirty="0"/>
              <a:t>The source of the too-low </a:t>
            </a:r>
            <a:r>
              <a:rPr lang="en-US" sz="1800" dirty="0" smtClean="0"/>
              <a:t>He </a:t>
            </a:r>
            <a:r>
              <a:rPr lang="en-US" sz="1800" dirty="0"/>
              <a:t>measurement is not understood and thought to be an instrument problem, likely to also be an issue with GOES-17, -T, and -U. </a:t>
            </a:r>
            <a:endParaRPr lang="en-US" sz="1800" dirty="0" smtClean="0"/>
          </a:p>
        </p:txBody>
      </p:sp>
      <p:sp>
        <p:nvSpPr>
          <p:cNvPr id="4" name="Slide Number Placeholder 3"/>
          <p:cNvSpPr>
            <a:spLocks noGrp="1"/>
          </p:cNvSpPr>
          <p:nvPr>
            <p:ph type="sldNum" sz="quarter" idx="12"/>
          </p:nvPr>
        </p:nvSpPr>
        <p:spPr/>
        <p:txBody>
          <a:bodyPr/>
          <a:lstStyle/>
          <a:p>
            <a:fld id="{615ADB79-25D6-47C0-AB51-22A13A0BBB50}" type="slidenum">
              <a:rPr lang="en-US" altLang="en-US" smtClean="0"/>
              <a:pPr/>
              <a:t>46</a:t>
            </a:fld>
            <a:endParaRPr lang="en-US" altLang="en-US" dirty="0"/>
          </a:p>
        </p:txBody>
      </p:sp>
      <p:graphicFrame>
        <p:nvGraphicFramePr>
          <p:cNvPr id="6" name="Table 5"/>
          <p:cNvGraphicFramePr>
            <a:graphicFrameLocks noGrp="1"/>
          </p:cNvGraphicFramePr>
          <p:nvPr>
            <p:extLst/>
          </p:nvPr>
        </p:nvGraphicFramePr>
        <p:xfrm>
          <a:off x="797169" y="4449763"/>
          <a:ext cx="7543800" cy="1280161"/>
        </p:xfrm>
        <a:graphic>
          <a:graphicData uri="http://schemas.openxmlformats.org/drawingml/2006/table">
            <a:tbl>
              <a:tblPr firstRow="1" bandRow="1">
                <a:tableStyleId>{5C22544A-7EE6-4342-B048-85BDC9FD1C3A}</a:tableStyleId>
              </a:tblPr>
              <a:tblGrid>
                <a:gridCol w="538842">
                  <a:extLst>
                    <a:ext uri="{9D8B030D-6E8A-4147-A177-3AD203B41FA5}">
                      <a16:colId xmlns:a16="http://schemas.microsoft.com/office/drawing/2014/main" val="20000"/>
                    </a:ext>
                  </a:extLst>
                </a:gridCol>
                <a:gridCol w="627019">
                  <a:extLst>
                    <a:ext uri="{9D8B030D-6E8A-4147-A177-3AD203B41FA5}">
                      <a16:colId xmlns:a16="http://schemas.microsoft.com/office/drawing/2014/main" val="20001"/>
                    </a:ext>
                  </a:extLst>
                </a:gridCol>
                <a:gridCol w="3487325">
                  <a:extLst>
                    <a:ext uri="{9D8B030D-6E8A-4147-A177-3AD203B41FA5}">
                      <a16:colId xmlns:a16="http://schemas.microsoft.com/office/drawing/2014/main" val="20002"/>
                    </a:ext>
                  </a:extLst>
                </a:gridCol>
                <a:gridCol w="846033">
                  <a:extLst>
                    <a:ext uri="{9D8B030D-6E8A-4147-A177-3AD203B41FA5}">
                      <a16:colId xmlns:a16="http://schemas.microsoft.com/office/drawing/2014/main" val="20003"/>
                    </a:ext>
                  </a:extLst>
                </a:gridCol>
                <a:gridCol w="423016">
                  <a:extLst>
                    <a:ext uri="{9D8B030D-6E8A-4147-A177-3AD203B41FA5}">
                      <a16:colId xmlns:a16="http://schemas.microsoft.com/office/drawing/2014/main" val="3843200185"/>
                    </a:ext>
                  </a:extLst>
                </a:gridCol>
                <a:gridCol w="423016">
                  <a:extLst>
                    <a:ext uri="{9D8B030D-6E8A-4147-A177-3AD203B41FA5}">
                      <a16:colId xmlns:a16="http://schemas.microsoft.com/office/drawing/2014/main" val="3426644867"/>
                    </a:ext>
                  </a:extLst>
                </a:gridCol>
                <a:gridCol w="1198549">
                  <a:extLst>
                    <a:ext uri="{9D8B030D-6E8A-4147-A177-3AD203B41FA5}">
                      <a16:colId xmlns:a16="http://schemas.microsoft.com/office/drawing/2014/main" val="20004"/>
                    </a:ext>
                  </a:extLst>
                </a:gridCol>
              </a:tblGrid>
              <a:tr h="275478">
                <a:tc>
                  <a:txBody>
                    <a:bodyPr/>
                    <a:lstStyle/>
                    <a:p>
                      <a:pPr algn="ctr"/>
                      <a:r>
                        <a:rPr lang="en-US" sz="1100" dirty="0"/>
                        <a:t>ADR#</a:t>
                      </a:r>
                    </a:p>
                  </a:txBody>
                  <a:tcPr anchor="ctr"/>
                </a:tc>
                <a:tc>
                  <a:txBody>
                    <a:bodyPr/>
                    <a:lstStyle/>
                    <a:p>
                      <a:pPr algn="ctr"/>
                      <a:r>
                        <a:rPr lang="en-US" sz="1100" dirty="0" smtClean="0"/>
                        <a:t>WR#</a:t>
                      </a:r>
                      <a:endParaRPr lang="en-US" sz="1100" dirty="0"/>
                    </a:p>
                  </a:txBody>
                  <a:tcPr anchor="ctr"/>
                </a:tc>
                <a:tc>
                  <a:txBody>
                    <a:bodyPr/>
                    <a:lstStyle/>
                    <a:p>
                      <a:r>
                        <a:rPr lang="en-US" sz="1100" dirty="0"/>
                        <a:t>Short Description</a:t>
                      </a:r>
                    </a:p>
                  </a:txBody>
                  <a:tcPr anchor="ctr"/>
                </a:tc>
                <a:tc>
                  <a:txBody>
                    <a:bodyPr/>
                    <a:lstStyle/>
                    <a:p>
                      <a:r>
                        <a:rPr lang="en-US" sz="1100" dirty="0"/>
                        <a:t>Status</a:t>
                      </a:r>
                    </a:p>
                  </a:txBody>
                  <a:tcPr anchor="ctr"/>
                </a:tc>
                <a:tc>
                  <a:txBody>
                    <a:bodyPr/>
                    <a:lstStyle/>
                    <a:p>
                      <a:pPr algn="ctr"/>
                      <a:r>
                        <a:rPr lang="en-US" sz="1100" dirty="0"/>
                        <a:t>G16</a:t>
                      </a:r>
                    </a:p>
                  </a:txBody>
                  <a:tcPr anchor="ctr"/>
                </a:tc>
                <a:tc>
                  <a:txBody>
                    <a:bodyPr/>
                    <a:lstStyle/>
                    <a:p>
                      <a:pPr algn="ctr"/>
                      <a:r>
                        <a:rPr lang="en-US" sz="1100" dirty="0"/>
                        <a:t>G17</a:t>
                      </a:r>
                    </a:p>
                  </a:txBody>
                  <a:tcPr anchor="ctr"/>
                </a:tc>
                <a:tc>
                  <a:txBody>
                    <a:bodyPr/>
                    <a:lstStyle/>
                    <a:p>
                      <a:r>
                        <a:rPr lang="en-US" sz="1100" dirty="0"/>
                        <a:t>Expected Closure</a:t>
                      </a:r>
                    </a:p>
                  </a:txBody>
                  <a:tcPr anchor="ctr"/>
                </a:tc>
                <a:extLst>
                  <a:ext uri="{0D108BD9-81ED-4DB2-BD59-A6C34878D82A}">
                    <a16:rowId xmlns:a16="http://schemas.microsoft.com/office/drawing/2014/main" val="10000"/>
                  </a:ext>
                </a:extLst>
              </a:tr>
              <a:tr h="453727">
                <a:tc>
                  <a:txBody>
                    <a:bodyPr/>
                    <a:lstStyle/>
                    <a:p>
                      <a:pPr algn="ctr"/>
                      <a:r>
                        <a:rPr lang="en-US" sz="1100" dirty="0"/>
                        <a:t>727</a:t>
                      </a:r>
                    </a:p>
                  </a:txBody>
                  <a:tcPr anchor="ctr"/>
                </a:tc>
                <a:tc>
                  <a:txBody>
                    <a:bodyPr/>
                    <a:lstStyle/>
                    <a:p>
                      <a:pPr algn="ctr"/>
                      <a:r>
                        <a:rPr lang="en-US" sz="1100" dirty="0"/>
                        <a:t>6113</a:t>
                      </a:r>
                    </a:p>
                  </a:txBody>
                  <a:tcPr anchor="ctr"/>
                </a:tc>
                <a:tc>
                  <a:txBody>
                    <a:bodyPr/>
                    <a:lstStyle/>
                    <a:p>
                      <a:r>
                        <a:rPr lang="en-US" sz="1100" dirty="0">
                          <a:solidFill>
                            <a:schemeClr val="tx1"/>
                          </a:solidFill>
                        </a:rPr>
                        <a:t>GOES-16 EHIS unexpected low fluxes from lowest energy helium channel (HE1)</a:t>
                      </a:r>
                    </a:p>
                  </a:txBody>
                  <a:tcPr anchor="ctr"/>
                </a:tc>
                <a:tc>
                  <a:txBody>
                    <a:bodyPr/>
                    <a:lstStyle/>
                    <a:p>
                      <a:pPr algn="ctr"/>
                      <a:r>
                        <a:rPr lang="en-US" sz="1100" dirty="0"/>
                        <a:t>Open</a:t>
                      </a:r>
                    </a:p>
                  </a:txBody>
                  <a:tcPr anchor="ctr"/>
                </a:tc>
                <a:tc>
                  <a:txBody>
                    <a:bodyPr/>
                    <a:lstStyle/>
                    <a:p>
                      <a:pPr algn="ctr"/>
                      <a:r>
                        <a:rPr lang="en-US" sz="1100" dirty="0" smtClean="0"/>
                        <a:t>x</a:t>
                      </a:r>
                      <a:endParaRPr lang="en-US" sz="1100" dirty="0"/>
                    </a:p>
                  </a:txBody>
                  <a:tcPr anchor="ctr"/>
                </a:tc>
                <a:tc>
                  <a:txBody>
                    <a:bodyPr/>
                    <a:lstStyle/>
                    <a:p>
                      <a:pPr algn="ctr"/>
                      <a:r>
                        <a:rPr lang="en-US" sz="1100" dirty="0" smtClean="0"/>
                        <a:t>x</a:t>
                      </a:r>
                      <a:endParaRPr lang="en-US" sz="1100" dirty="0"/>
                    </a:p>
                  </a:txBody>
                  <a:tcPr anchor="ctr"/>
                </a:tc>
                <a:tc>
                  <a:txBody>
                    <a:bodyPr/>
                    <a:lstStyle/>
                    <a:p>
                      <a:r>
                        <a:rPr lang="en-US" sz="1100" dirty="0"/>
                        <a:t>Flight WR</a:t>
                      </a:r>
                    </a:p>
                  </a:txBody>
                  <a:tcPr anchor="ctr"/>
                </a:tc>
                <a:extLst>
                  <a:ext uri="{0D108BD9-81ED-4DB2-BD59-A6C34878D82A}">
                    <a16:rowId xmlns:a16="http://schemas.microsoft.com/office/drawing/2014/main" val="1866014561"/>
                  </a:ext>
                </a:extLst>
              </a:tr>
              <a:tr h="275478">
                <a:tc>
                  <a:txBody>
                    <a:bodyPr/>
                    <a:lstStyle/>
                    <a:p>
                      <a:pPr algn="ctr"/>
                      <a:r>
                        <a:rPr lang="en-US" sz="1100" dirty="0" smtClean="0"/>
                        <a:t>1025</a:t>
                      </a:r>
                      <a:endParaRPr lang="en-US" sz="1100" dirty="0"/>
                    </a:p>
                  </a:txBody>
                  <a:tcPr anchor="ctr"/>
                </a:tc>
                <a:tc>
                  <a:txBody>
                    <a:bodyPr/>
                    <a:lstStyle/>
                    <a:p>
                      <a:pPr algn="ctr"/>
                      <a:endParaRPr lang="en-US" sz="1100" dirty="0"/>
                    </a:p>
                  </a:txBody>
                  <a:tcPr anchor="ctr"/>
                </a:tc>
                <a:tc>
                  <a:txBody>
                    <a:bodyPr/>
                    <a:lstStyle/>
                    <a:p>
                      <a:r>
                        <a:rPr lang="en-US" sz="1100" dirty="0" smtClean="0">
                          <a:solidFill>
                            <a:schemeClr val="tx1"/>
                          </a:solidFill>
                        </a:rPr>
                        <a:t>Add Helium to the SGPS Product</a:t>
                      </a:r>
                      <a:endParaRPr lang="en-US" sz="1100" dirty="0">
                        <a:solidFill>
                          <a:schemeClr val="tx1"/>
                        </a:solidFill>
                      </a:endParaRPr>
                    </a:p>
                  </a:txBody>
                  <a:tcPr anchor="ctr"/>
                </a:tc>
                <a:tc>
                  <a:txBody>
                    <a:bodyPr/>
                    <a:lstStyle/>
                    <a:p>
                      <a:pPr algn="ctr"/>
                      <a:r>
                        <a:rPr lang="en-US" sz="1100" dirty="0" smtClean="0"/>
                        <a:t>In_Analysis</a:t>
                      </a:r>
                      <a:endParaRPr lang="en-US" sz="1100" dirty="0"/>
                    </a:p>
                  </a:txBody>
                  <a:tcPr anchor="ctr"/>
                </a:tc>
                <a:tc>
                  <a:txBody>
                    <a:bodyPr/>
                    <a:lstStyle/>
                    <a:p>
                      <a:pPr algn="ctr"/>
                      <a:r>
                        <a:rPr lang="en-US" sz="1100" dirty="0" smtClean="0"/>
                        <a:t>x</a:t>
                      </a:r>
                      <a:endParaRPr lang="en-US" sz="1100" dirty="0"/>
                    </a:p>
                  </a:txBody>
                  <a:tcPr anchor="ctr"/>
                </a:tc>
                <a:tc>
                  <a:txBody>
                    <a:bodyPr/>
                    <a:lstStyle/>
                    <a:p>
                      <a:pPr algn="ctr"/>
                      <a:r>
                        <a:rPr lang="en-US" sz="1100" dirty="0" smtClean="0"/>
                        <a:t>x</a:t>
                      </a:r>
                      <a:endParaRPr lang="en-US" sz="1100" dirty="0"/>
                    </a:p>
                  </a:txBody>
                  <a:tcPr anchor="ctr"/>
                </a:tc>
                <a:tc>
                  <a:txBody>
                    <a:bodyPr/>
                    <a:lstStyle/>
                    <a:p>
                      <a:r>
                        <a:rPr lang="en-US" sz="1100" dirty="0" smtClean="0"/>
                        <a:t>unknown</a:t>
                      </a:r>
                      <a:endParaRPr lang="en-US" sz="1100" dirty="0"/>
                    </a:p>
                  </a:txBody>
                  <a:tcPr anchor="ctr"/>
                </a:tc>
                <a:extLst>
                  <a:ext uri="{0D108BD9-81ED-4DB2-BD59-A6C34878D82A}">
                    <a16:rowId xmlns:a16="http://schemas.microsoft.com/office/drawing/2014/main" val="10002"/>
                  </a:ext>
                </a:extLst>
              </a:tr>
              <a:tr h="275478">
                <a:tc>
                  <a:txBody>
                    <a:bodyPr/>
                    <a:lstStyle/>
                    <a:p>
                      <a:pPr algn="ctr"/>
                      <a:r>
                        <a:rPr lang="en-US" sz="1100" dirty="0" smtClean="0"/>
                        <a:t>1064</a:t>
                      </a:r>
                      <a:endParaRPr lang="en-US" sz="1100" dirty="0"/>
                    </a:p>
                  </a:txBody>
                  <a:tcPr anchor="ctr"/>
                </a:tc>
                <a:tc>
                  <a:txBody>
                    <a:bodyPr/>
                    <a:lstStyle/>
                    <a:p>
                      <a:pPr algn="ctr"/>
                      <a:endParaRPr lang="en-US" sz="1100" dirty="0"/>
                    </a:p>
                  </a:txBody>
                  <a:tcPr anchor="ctr"/>
                </a:tc>
                <a:tc>
                  <a:txBody>
                    <a:bodyPr/>
                    <a:lstStyle/>
                    <a:p>
                      <a:r>
                        <a:rPr lang="en-US" sz="1100" dirty="0" smtClean="0">
                          <a:solidFill>
                            <a:schemeClr val="tx1"/>
                          </a:solidFill>
                        </a:rPr>
                        <a:t>SEISS EHIS He conversion from SGPS</a:t>
                      </a:r>
                      <a:endParaRPr lang="en-US" sz="1100" dirty="0">
                        <a:solidFill>
                          <a:schemeClr val="tx1"/>
                        </a:solidFill>
                      </a:endParaRPr>
                    </a:p>
                  </a:txBody>
                  <a:tcPr anchor="ctr"/>
                </a:tc>
                <a:tc>
                  <a:txBody>
                    <a:bodyPr/>
                    <a:lstStyle/>
                    <a:p>
                      <a:pPr algn="ctr"/>
                      <a:r>
                        <a:rPr lang="en-US" sz="1100" dirty="0" smtClean="0"/>
                        <a:t>In_Analysis</a:t>
                      </a:r>
                      <a:endParaRPr lang="en-US" sz="1100" dirty="0"/>
                    </a:p>
                  </a:txBody>
                  <a:tcPr anchor="ctr"/>
                </a:tc>
                <a:tc>
                  <a:txBody>
                    <a:bodyPr/>
                    <a:lstStyle/>
                    <a:p>
                      <a:pPr algn="ctr"/>
                      <a:r>
                        <a:rPr lang="en-US" sz="1100" dirty="0" smtClean="0"/>
                        <a:t>x</a:t>
                      </a:r>
                      <a:endParaRPr lang="en-US" sz="1100" dirty="0"/>
                    </a:p>
                  </a:txBody>
                  <a:tcPr anchor="ctr"/>
                </a:tc>
                <a:tc>
                  <a:txBody>
                    <a:bodyPr/>
                    <a:lstStyle/>
                    <a:p>
                      <a:pPr algn="ctr"/>
                      <a:r>
                        <a:rPr lang="en-US" sz="1100" dirty="0" smtClean="0"/>
                        <a:t>x</a:t>
                      </a:r>
                      <a:endParaRPr lang="en-US" sz="1100" dirty="0"/>
                    </a:p>
                  </a:txBody>
                  <a:tcPr anchor="ctr"/>
                </a:tc>
                <a:tc>
                  <a:txBody>
                    <a:bodyPr/>
                    <a:lstStyle/>
                    <a:p>
                      <a:r>
                        <a:rPr lang="en-US" sz="1100" dirty="0" smtClean="0"/>
                        <a:t>unknown</a:t>
                      </a:r>
                      <a:endParaRPr lang="en-US" sz="1100" dirty="0"/>
                    </a:p>
                  </a:txBody>
                  <a:tcPr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5007138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50574"/>
            <a:ext cx="6408821" cy="968626"/>
          </a:xfrm>
        </p:spPr>
        <p:txBody>
          <a:bodyPr/>
          <a:lstStyle/>
          <a:p>
            <a:r>
              <a:rPr lang="en-US" sz="3200" dirty="0" smtClean="0"/>
              <a:t>Additional Comments on Too-low </a:t>
            </a:r>
            <a:br>
              <a:rPr lang="en-US" sz="3200" dirty="0" smtClean="0"/>
            </a:br>
            <a:r>
              <a:rPr lang="en-US" sz="3200" dirty="0" smtClean="0"/>
              <a:t>He Measurement</a:t>
            </a:r>
            <a:endParaRPr lang="en-US" sz="3200" dirty="0"/>
          </a:p>
        </p:txBody>
      </p:sp>
      <p:sp>
        <p:nvSpPr>
          <p:cNvPr id="3" name="Content Placeholder 2"/>
          <p:cNvSpPr>
            <a:spLocks noGrp="1"/>
          </p:cNvSpPr>
          <p:nvPr>
            <p:ph idx="1"/>
          </p:nvPr>
        </p:nvSpPr>
        <p:spPr>
          <a:xfrm>
            <a:off x="457200" y="1570038"/>
            <a:ext cx="8229600" cy="4830762"/>
          </a:xfrm>
        </p:spPr>
        <p:txBody>
          <a:bodyPr/>
          <a:lstStyle/>
          <a:p>
            <a:pPr lvl="0">
              <a:buFont typeface="Arial" charset="0"/>
              <a:buChar char="•"/>
            </a:pPr>
            <a:r>
              <a:rPr lang="en-US" sz="2200" dirty="0" smtClean="0"/>
              <a:t>Helium measurements are needed for current SWPC capabilities, other heavy ions are a new capability</a:t>
            </a:r>
            <a:endParaRPr lang="en-US" sz="2200" dirty="0"/>
          </a:p>
          <a:p>
            <a:pPr lvl="1">
              <a:buFont typeface="Arial" charset="0"/>
              <a:buChar char="•"/>
            </a:pPr>
            <a:r>
              <a:rPr lang="en-US" sz="1600" dirty="0" smtClean="0"/>
              <a:t>Current FAA aviation-radiation model depends on </a:t>
            </a:r>
            <a:r>
              <a:rPr lang="en-US" sz="1600" dirty="0"/>
              <a:t>GOES He </a:t>
            </a:r>
            <a:r>
              <a:rPr lang="en-US" sz="1600" dirty="0" smtClean="0"/>
              <a:t>measurements. Model is being transitioned to SWPC operations.</a:t>
            </a:r>
            <a:endParaRPr lang="en-US" sz="1600" dirty="0"/>
          </a:p>
          <a:p>
            <a:pPr lvl="1">
              <a:buFont typeface="Arial" charset="0"/>
              <a:buChar char="•"/>
            </a:pPr>
            <a:r>
              <a:rPr lang="en-US" sz="1600" dirty="0"/>
              <a:t>He ions are </a:t>
            </a:r>
            <a:r>
              <a:rPr lang="en-US" sz="1600" dirty="0" smtClean="0"/>
              <a:t>more </a:t>
            </a:r>
            <a:r>
              <a:rPr lang="en-US" sz="1600" dirty="0"/>
              <a:t>abundant than the heavier </a:t>
            </a:r>
            <a:r>
              <a:rPr lang="en-US" sz="1600" dirty="0" smtClean="0"/>
              <a:t>ions and are </a:t>
            </a:r>
            <a:r>
              <a:rPr lang="en-US" sz="1600" dirty="0"/>
              <a:t>an </a:t>
            </a:r>
            <a:r>
              <a:rPr lang="en-US" sz="1600" dirty="0" smtClean="0"/>
              <a:t>important contributor </a:t>
            </a:r>
            <a:r>
              <a:rPr lang="en-US" sz="1600" dirty="0"/>
              <a:t>to linear energy transfer.</a:t>
            </a:r>
          </a:p>
          <a:p>
            <a:pPr lvl="1">
              <a:buFont typeface="Arial" charset="0"/>
              <a:buChar char="•"/>
            </a:pPr>
            <a:r>
              <a:rPr lang="en-US" sz="1600" dirty="0"/>
              <a:t>Level-1b He flux measurement is critical for Level-2 Linear Energy Transfer Product</a:t>
            </a:r>
            <a:r>
              <a:rPr lang="en-US" sz="1600" dirty="0" smtClean="0"/>
              <a:t>.</a:t>
            </a:r>
            <a:endParaRPr lang="en-US" sz="2000" dirty="0" smtClean="0"/>
          </a:p>
          <a:p>
            <a:pPr>
              <a:buFont typeface="Arial" charset="0"/>
              <a:buChar char="•"/>
            </a:pPr>
            <a:endParaRPr lang="en-US" sz="2000" dirty="0" smtClean="0"/>
          </a:p>
          <a:p>
            <a:pPr>
              <a:buFont typeface="Arial" charset="0"/>
              <a:buChar char="•"/>
            </a:pPr>
            <a:r>
              <a:rPr lang="en-US" sz="2200" dirty="0" smtClean="0"/>
              <a:t>ADRs </a:t>
            </a:r>
            <a:r>
              <a:rPr lang="en-US" sz="2200" dirty="0"/>
              <a:t>1025 and 1064 are in-work to resolve </a:t>
            </a:r>
            <a:r>
              <a:rPr lang="en-US" sz="2200" dirty="0" smtClean="0"/>
              <a:t>He measurement issue</a:t>
            </a:r>
            <a:endParaRPr lang="en-US" sz="2200" dirty="0"/>
          </a:p>
          <a:p>
            <a:pPr lvl="1">
              <a:buFont typeface=".AppleSystemUIFont" charset="-120"/>
              <a:buChar char="-"/>
            </a:pPr>
            <a:r>
              <a:rPr lang="en-US" sz="1600" dirty="0"/>
              <a:t>ADR 1025 implements processing of SGPS He measurements (already in SGPS L0 data) and puts them into the SGPS L1b data.</a:t>
            </a:r>
          </a:p>
          <a:p>
            <a:pPr lvl="1">
              <a:buFont typeface=".AppleSystemUIFont" charset="-120"/>
              <a:buChar char="-"/>
            </a:pPr>
            <a:r>
              <a:rPr lang="en-US" sz="1600" dirty="0"/>
              <a:t>ADR 1064 interpolates the SGPS He measurements (from 12 energy channels) into 5 EHIS channels and puts the results in the EHIS L1b data</a:t>
            </a:r>
            <a:r>
              <a:rPr lang="en-US" sz="1600" dirty="0" smtClean="0"/>
              <a:t>.</a:t>
            </a:r>
          </a:p>
          <a:p>
            <a:pPr marL="457200" lvl="1" indent="0">
              <a:buNone/>
            </a:pPr>
            <a:r>
              <a:rPr lang="en-US" sz="1600" dirty="0" smtClean="0"/>
              <a:t>(</a:t>
            </a:r>
            <a:r>
              <a:rPr lang="en-US" sz="1600" dirty="0"/>
              <a:t>F</a:t>
            </a:r>
            <a:r>
              <a:rPr lang="en-US" sz="1600" dirty="0" smtClean="0"/>
              <a:t>rom point </a:t>
            </a:r>
            <a:r>
              <a:rPr lang="en-US" sz="1600" dirty="0"/>
              <a:t>of view of NCEI and </a:t>
            </a:r>
            <a:r>
              <a:rPr lang="en-US" sz="1600" dirty="0" smtClean="0"/>
              <a:t>SWPC ADR 1025 is sufficient, and </a:t>
            </a:r>
            <a:r>
              <a:rPr lang="en-US" sz="1600" dirty="0"/>
              <a:t>ADR 1064 is not </a:t>
            </a:r>
            <a:r>
              <a:rPr lang="en-US" sz="1600" dirty="0" smtClean="0"/>
              <a:t>needed; </a:t>
            </a:r>
            <a:r>
              <a:rPr lang="en-US" sz="1600" dirty="0"/>
              <a:t>H</a:t>
            </a:r>
            <a:r>
              <a:rPr lang="en-US" sz="1600" dirty="0" smtClean="0"/>
              <a:t>owever, ADR 1064 was </a:t>
            </a:r>
            <a:r>
              <a:rPr lang="en-US" sz="1600" dirty="0"/>
              <a:t>submitted by the GOES-R program to meet EHIS requirements</a:t>
            </a:r>
            <a:r>
              <a:rPr lang="en-US" sz="1600" dirty="0" smtClean="0"/>
              <a:t>.)</a:t>
            </a:r>
            <a:endParaRPr lang="en-US" sz="1600" dirty="0"/>
          </a:p>
          <a:p>
            <a:pPr lvl="1">
              <a:buFont typeface=".AppleSystemUIFont" charset="-120"/>
              <a:buChar char="-"/>
            </a:pPr>
            <a:endParaRPr lang="en-US" sz="1600" dirty="0"/>
          </a:p>
          <a:p>
            <a:pPr lvl="0">
              <a:buFont typeface="Arial" charset="0"/>
              <a:buChar char="•"/>
            </a:pPr>
            <a:endParaRPr lang="en-US" sz="2000" dirty="0"/>
          </a:p>
          <a:p>
            <a:pPr>
              <a:buFont typeface="Arial" charset="0"/>
              <a:buChar char="•"/>
            </a:pPr>
            <a:endParaRPr lang="en-US" sz="2000" dirty="0"/>
          </a:p>
        </p:txBody>
      </p:sp>
      <p:sp>
        <p:nvSpPr>
          <p:cNvPr id="4" name="Slide Number Placeholder 3"/>
          <p:cNvSpPr>
            <a:spLocks noGrp="1"/>
          </p:cNvSpPr>
          <p:nvPr>
            <p:ph type="sldNum" sz="quarter" idx="12"/>
          </p:nvPr>
        </p:nvSpPr>
        <p:spPr/>
        <p:txBody>
          <a:bodyPr/>
          <a:lstStyle/>
          <a:p>
            <a:fld id="{615ADB79-25D6-47C0-AB51-22A13A0BBB50}" type="slidenum">
              <a:rPr lang="en-US" altLang="en-US" smtClean="0"/>
              <a:pPr/>
              <a:t>47</a:t>
            </a:fld>
            <a:endParaRPr lang="en-US" altLang="en-US" dirty="0"/>
          </a:p>
        </p:txBody>
      </p:sp>
    </p:spTree>
    <p:extLst>
      <p:ext uri="{BB962C8B-B14F-4D97-AF65-F5344CB8AC3E}">
        <p14:creationId xmlns:p14="http://schemas.microsoft.com/office/powerpoint/2010/main" val="3018395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76200"/>
            <a:ext cx="6408821" cy="968626"/>
          </a:xfrm>
        </p:spPr>
        <p:txBody>
          <a:bodyPr/>
          <a:lstStyle/>
          <a:p>
            <a:r>
              <a:rPr lang="en-US" sz="3200" dirty="0" smtClean="0"/>
              <a:t>Recap of Provisional and Full Validation End States</a:t>
            </a:r>
            <a:endParaRPr lang="en-US" sz="3200" dirty="0"/>
          </a:p>
        </p:txBody>
      </p:sp>
      <p:sp>
        <p:nvSpPr>
          <p:cNvPr id="3" name="Content Placeholder 2"/>
          <p:cNvSpPr>
            <a:spLocks noGrp="1"/>
          </p:cNvSpPr>
          <p:nvPr>
            <p:ph idx="1"/>
          </p:nvPr>
        </p:nvSpPr>
        <p:spPr>
          <a:xfrm>
            <a:off x="152399" y="1447800"/>
            <a:ext cx="8783053" cy="4572000"/>
          </a:xfrm>
        </p:spPr>
        <p:txBody>
          <a:bodyPr/>
          <a:lstStyle/>
          <a:p>
            <a:pPr fontAlgn="t">
              <a:spcBef>
                <a:spcPts val="0"/>
              </a:spcBef>
              <a:spcAft>
                <a:spcPts val="1200"/>
              </a:spcAft>
              <a:buFont typeface="Arial" charset="0"/>
              <a:buChar char="•"/>
            </a:pPr>
            <a:r>
              <a:rPr lang="en-US" sz="2000" dirty="0" smtClean="0"/>
              <a:t>Provisional Validation End State:</a:t>
            </a:r>
          </a:p>
          <a:p>
            <a:pPr lvl="1" fontAlgn="t">
              <a:spcBef>
                <a:spcPts val="0"/>
              </a:spcBef>
              <a:spcAft>
                <a:spcPts val="1200"/>
              </a:spcAft>
            </a:pPr>
            <a:r>
              <a:rPr lang="en-US" sz="1600" dirty="0" smtClean="0"/>
              <a:t>Product </a:t>
            </a:r>
            <a:r>
              <a:rPr lang="en-US" sz="1600" dirty="0"/>
              <a:t>performance has been demonstrated through analysis of independent measurements obtained from select locations, periods, and associated ground truth or field campaign efforts.</a:t>
            </a:r>
          </a:p>
          <a:p>
            <a:pPr lvl="1" fontAlgn="t">
              <a:spcBef>
                <a:spcPts val="0"/>
              </a:spcBef>
              <a:spcAft>
                <a:spcPts val="1200"/>
              </a:spcAft>
            </a:pPr>
            <a:r>
              <a:rPr lang="en-US" sz="1600" dirty="0"/>
              <a:t>Product analysis is sufficient to communicate product performance to users relative to expectations (Performance Baseline).</a:t>
            </a:r>
          </a:p>
          <a:p>
            <a:pPr lvl="1" fontAlgn="t">
              <a:spcBef>
                <a:spcPts val="0"/>
              </a:spcBef>
              <a:spcAft>
                <a:spcPts val="1200"/>
              </a:spcAft>
            </a:pPr>
            <a:r>
              <a:rPr lang="en-US" sz="1600" dirty="0"/>
              <a:t>Documentation of product performance exists that includes recommended remediation strategies for all anomalies and weaknesses. </a:t>
            </a:r>
            <a:r>
              <a:rPr lang="en-US" sz="1600" i="1" dirty="0">
                <a:solidFill>
                  <a:srgbClr val="FFFF00"/>
                </a:solidFill>
              </a:rPr>
              <a:t>Any algorithm changes associated with severe anomalies have been documented, implemented, tested, and shared with the user community</a:t>
            </a:r>
            <a:r>
              <a:rPr lang="en-US" sz="1600" i="1" dirty="0" smtClean="0">
                <a:solidFill>
                  <a:srgbClr val="FFFF00"/>
                </a:solidFill>
              </a:rPr>
              <a:t>. </a:t>
            </a:r>
            <a:r>
              <a:rPr lang="en-US" sz="1600" dirty="0"/>
              <a:t>[</a:t>
            </a:r>
            <a:r>
              <a:rPr lang="en-US" sz="1600" dirty="0" smtClean="0"/>
              <a:t>A document that will provide ground processing with guidance for implementing ADR 1025 and corresponding CDRL80 update are in preparation by the </a:t>
            </a:r>
            <a:r>
              <a:rPr lang="en-US" sz="1600" dirty="0"/>
              <a:t>SEISS instrument </a:t>
            </a:r>
            <a:r>
              <a:rPr lang="en-US" sz="1600" dirty="0" smtClean="0"/>
              <a:t>vendor.]</a:t>
            </a:r>
            <a:endParaRPr lang="en-US" sz="1600" dirty="0"/>
          </a:p>
          <a:p>
            <a:pPr lvl="1" fontAlgn="t">
              <a:spcBef>
                <a:spcPts val="0"/>
              </a:spcBef>
              <a:spcAft>
                <a:spcPts val="1200"/>
              </a:spcAft>
            </a:pPr>
            <a:r>
              <a:rPr lang="en-US" sz="1600" dirty="0"/>
              <a:t>Testing has been fully documented.</a:t>
            </a:r>
          </a:p>
          <a:p>
            <a:pPr lvl="1" fontAlgn="t">
              <a:spcBef>
                <a:spcPts val="0"/>
              </a:spcBef>
              <a:spcAft>
                <a:spcPts val="1200"/>
              </a:spcAft>
            </a:pPr>
            <a:r>
              <a:rPr lang="en-US" sz="1600" i="1" dirty="0">
                <a:solidFill>
                  <a:srgbClr val="FFFF00"/>
                </a:solidFill>
              </a:rPr>
              <a:t>Product is ready for operational use </a:t>
            </a:r>
            <a:r>
              <a:rPr lang="en-US" sz="1600" dirty="0"/>
              <a:t>and for use in comprehensive cal/val activities and product optimization</a:t>
            </a:r>
            <a:r>
              <a:rPr lang="en-US" sz="1600" dirty="0" smtClean="0"/>
              <a:t>. [L1b He measurement, critical input for L2 LET algorithm, is not ready for operational use.]</a:t>
            </a:r>
          </a:p>
        </p:txBody>
      </p:sp>
      <p:sp>
        <p:nvSpPr>
          <p:cNvPr id="4" name="Slide Number Placeholder 3"/>
          <p:cNvSpPr>
            <a:spLocks noGrp="1"/>
          </p:cNvSpPr>
          <p:nvPr>
            <p:ph type="sldNum" sz="quarter" idx="12"/>
          </p:nvPr>
        </p:nvSpPr>
        <p:spPr/>
        <p:txBody>
          <a:bodyPr/>
          <a:lstStyle/>
          <a:p>
            <a:fld id="{615ADB79-25D6-47C0-AB51-22A13A0BBB50}" type="slidenum">
              <a:rPr lang="en-US" altLang="en-US" smtClean="0"/>
              <a:pPr/>
              <a:t>48</a:t>
            </a:fld>
            <a:endParaRPr lang="en-US" altLang="en-US" dirty="0"/>
          </a:p>
        </p:txBody>
      </p:sp>
    </p:spTree>
    <p:extLst>
      <p:ext uri="{BB962C8B-B14F-4D97-AF65-F5344CB8AC3E}">
        <p14:creationId xmlns:p14="http://schemas.microsoft.com/office/powerpoint/2010/main" val="6612283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76200"/>
            <a:ext cx="6408821" cy="968626"/>
          </a:xfrm>
        </p:spPr>
        <p:txBody>
          <a:bodyPr/>
          <a:lstStyle/>
          <a:p>
            <a:r>
              <a:rPr lang="en-US" sz="3200" dirty="0" smtClean="0"/>
              <a:t>Recap of Provisional and Full Validation End States Cont.</a:t>
            </a:r>
            <a:endParaRPr lang="en-US" sz="3200" dirty="0"/>
          </a:p>
        </p:txBody>
      </p:sp>
      <p:sp>
        <p:nvSpPr>
          <p:cNvPr id="3" name="Content Placeholder 2"/>
          <p:cNvSpPr>
            <a:spLocks noGrp="1"/>
          </p:cNvSpPr>
          <p:nvPr>
            <p:ph idx="1"/>
          </p:nvPr>
        </p:nvSpPr>
        <p:spPr>
          <a:xfrm>
            <a:off x="152399" y="1524000"/>
            <a:ext cx="8783053" cy="3657600"/>
          </a:xfrm>
        </p:spPr>
        <p:txBody>
          <a:bodyPr/>
          <a:lstStyle/>
          <a:p>
            <a:pPr fontAlgn="t">
              <a:spcBef>
                <a:spcPts val="0"/>
              </a:spcBef>
              <a:spcAft>
                <a:spcPts val="1200"/>
              </a:spcAft>
              <a:buFont typeface="Arial" charset="0"/>
              <a:buChar char="•"/>
            </a:pPr>
            <a:r>
              <a:rPr lang="en-US" sz="2000" dirty="0" smtClean="0"/>
              <a:t>Full Validation End State:</a:t>
            </a:r>
          </a:p>
          <a:p>
            <a:pPr lvl="1" fontAlgn="t">
              <a:spcBef>
                <a:spcPts val="0"/>
              </a:spcBef>
              <a:spcAft>
                <a:spcPts val="1200"/>
              </a:spcAft>
            </a:pPr>
            <a:r>
              <a:rPr lang="en-US" sz="1600" i="1" dirty="0">
                <a:solidFill>
                  <a:srgbClr val="FFFF00"/>
                </a:solidFill>
              </a:rPr>
              <a:t>Product performance for all products is defined and documented over a wide range of representative conditions</a:t>
            </a:r>
            <a:r>
              <a:rPr lang="en-US" sz="1600" dirty="0"/>
              <a:t> via ongoing ground truth and validation efforts. </a:t>
            </a:r>
            <a:r>
              <a:rPr lang="en-US" sz="1600" dirty="0" smtClean="0"/>
              <a:t> [Cal/Val analysis based solely on Sept. 2017 SEP events.]</a:t>
            </a:r>
            <a:endParaRPr lang="en-US" sz="1600" dirty="0"/>
          </a:p>
          <a:p>
            <a:pPr lvl="1" fontAlgn="t">
              <a:spcBef>
                <a:spcPts val="0"/>
              </a:spcBef>
              <a:spcAft>
                <a:spcPts val="1200"/>
              </a:spcAft>
            </a:pPr>
            <a:r>
              <a:rPr lang="en-US" sz="1600" i="1" dirty="0">
                <a:solidFill>
                  <a:srgbClr val="FFFF00"/>
                </a:solidFill>
              </a:rPr>
              <a:t>Products are operationally optimized, </a:t>
            </a:r>
            <a:r>
              <a:rPr lang="en-US" sz="1600" dirty="0"/>
              <a:t>as necessary, considering mission parameters of cost, schedule, and technical competence as compared to user expectations. </a:t>
            </a:r>
            <a:r>
              <a:rPr lang="en-US" sz="1600" dirty="0" smtClean="0"/>
              <a:t> [Products are not operationally optimized (ADRs 1025 and 1064 are in-work).]</a:t>
            </a:r>
            <a:endParaRPr lang="en-US" sz="1600" dirty="0"/>
          </a:p>
          <a:p>
            <a:pPr lvl="1" fontAlgn="t">
              <a:spcBef>
                <a:spcPts val="0"/>
              </a:spcBef>
              <a:spcAft>
                <a:spcPts val="1200"/>
              </a:spcAft>
            </a:pPr>
            <a:r>
              <a:rPr lang="en-US" sz="1600" dirty="0"/>
              <a:t>All known product anomalies are documented, and shared with the user community.</a:t>
            </a:r>
          </a:p>
          <a:p>
            <a:pPr lvl="1" fontAlgn="t">
              <a:spcBef>
                <a:spcPts val="0"/>
              </a:spcBef>
              <a:spcAft>
                <a:spcPts val="1200"/>
              </a:spcAft>
            </a:pPr>
            <a:r>
              <a:rPr lang="en-US" sz="1600" i="1" dirty="0">
                <a:solidFill>
                  <a:srgbClr val="FFFF00"/>
                </a:solidFill>
              </a:rPr>
              <a:t>Product is operational. </a:t>
            </a:r>
            <a:r>
              <a:rPr lang="en-US" sz="1600" dirty="0" smtClean="0"/>
              <a:t>[Product will not be operational until ADRs 1025 and 1064 are implemented]</a:t>
            </a:r>
            <a:endParaRPr lang="en-US" sz="2000" dirty="0"/>
          </a:p>
          <a:p>
            <a:pPr>
              <a:spcBef>
                <a:spcPts val="0"/>
              </a:spcBef>
              <a:spcAft>
                <a:spcPts val="1200"/>
              </a:spcAft>
              <a:buFont typeface="Arial" charset="0"/>
              <a:buChar char="•"/>
            </a:pPr>
            <a:endParaRPr lang="en-US" sz="2000" dirty="0"/>
          </a:p>
        </p:txBody>
      </p:sp>
      <p:sp>
        <p:nvSpPr>
          <p:cNvPr id="4" name="Slide Number Placeholder 3"/>
          <p:cNvSpPr>
            <a:spLocks noGrp="1"/>
          </p:cNvSpPr>
          <p:nvPr>
            <p:ph type="sldNum" sz="quarter" idx="12"/>
          </p:nvPr>
        </p:nvSpPr>
        <p:spPr/>
        <p:txBody>
          <a:bodyPr/>
          <a:lstStyle/>
          <a:p>
            <a:fld id="{615ADB79-25D6-47C0-AB51-22A13A0BBB50}" type="slidenum">
              <a:rPr lang="en-US" altLang="en-US" smtClean="0"/>
              <a:pPr/>
              <a:t>49</a:t>
            </a:fld>
            <a:endParaRPr lang="en-US" altLang="en-US" dirty="0"/>
          </a:p>
        </p:txBody>
      </p:sp>
    </p:spTree>
    <p:extLst>
      <p:ext uri="{BB962C8B-B14F-4D97-AF65-F5344CB8AC3E}">
        <p14:creationId xmlns:p14="http://schemas.microsoft.com/office/powerpoint/2010/main" val="1843433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1564350" y="288575"/>
            <a:ext cx="5961300" cy="853799"/>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FFFFFF"/>
              </a:buClr>
              <a:buSzPts val="2800"/>
              <a:buFont typeface="Arial"/>
              <a:buNone/>
            </a:pPr>
            <a:r>
              <a:rPr lang="en-US" sz="2800" b="0" i="0" u="none" strike="noStrike" cap="none">
                <a:solidFill>
                  <a:schemeClr val="lt1"/>
                </a:solidFill>
                <a:latin typeface="Arial"/>
                <a:ea typeface="Arial"/>
                <a:cs typeface="Arial"/>
                <a:sym typeface="Arial"/>
              </a:rPr>
              <a:t>EHIS L1b </a:t>
            </a:r>
            <a:r>
              <a:rPr lang="en-US" sz="2800" b="0" i="0" u="none" strike="noStrike" cap="none" smtClean="0">
                <a:solidFill>
                  <a:schemeClr val="lt1"/>
                </a:solidFill>
                <a:latin typeface="Arial"/>
                <a:ea typeface="Arial"/>
                <a:cs typeface="Arial"/>
                <a:sym typeface="Arial"/>
              </a:rPr>
              <a:t>Level-2 </a:t>
            </a:r>
            <a:r>
              <a:rPr lang="en-US" sz="2800" b="0" i="0" u="none" strike="noStrike" cap="none">
                <a:solidFill>
                  <a:schemeClr val="lt1"/>
                </a:solidFill>
                <a:latin typeface="Arial"/>
                <a:ea typeface="Arial"/>
                <a:cs typeface="Arial"/>
                <a:sym typeface="Arial"/>
              </a:rPr>
              <a:t>Linear Energy Transfer (LET) Product</a:t>
            </a:r>
            <a:endParaRPr/>
          </a:p>
        </p:txBody>
      </p:sp>
      <p:sp>
        <p:nvSpPr>
          <p:cNvPr id="91" name="Shape 91"/>
          <p:cNvSpPr txBox="1">
            <a:spLocks noGrp="1"/>
          </p:cNvSpPr>
          <p:nvPr>
            <p:ph type="body" idx="1"/>
          </p:nvPr>
        </p:nvSpPr>
        <p:spPr>
          <a:xfrm>
            <a:off x="76200" y="1464601"/>
            <a:ext cx="4043082" cy="5164799"/>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FFFFFF"/>
              </a:buClr>
              <a:buSzPts val="1800"/>
              <a:buFont typeface="Arial"/>
              <a:buNone/>
            </a:pPr>
            <a:r>
              <a:rPr lang="en-US" sz="1800" b="0" i="0" u="none" strike="noStrike" cap="none" dirty="0">
                <a:solidFill>
                  <a:srgbClr val="FFFFFF"/>
                </a:solidFill>
                <a:latin typeface="Arial"/>
                <a:ea typeface="Arial"/>
                <a:cs typeface="Arial"/>
                <a:sym typeface="Arial"/>
              </a:rPr>
              <a:t>Objectives of L2 LET Algorithm:</a:t>
            </a:r>
            <a:endParaRPr dirty="0"/>
          </a:p>
          <a:p>
            <a:pPr marL="374904" marR="0" lvl="1" indent="-285750" algn="l" rtl="0">
              <a:lnSpc>
                <a:spcPct val="115000"/>
              </a:lnSpc>
              <a:spcBef>
                <a:spcPts val="1600"/>
              </a:spcBef>
              <a:spcAft>
                <a:spcPts val="0"/>
              </a:spcAft>
              <a:buClr>
                <a:srgbClr val="FFFFFF"/>
              </a:buClr>
              <a:buSzPts val="1400"/>
              <a:buFont typeface="Arial" charset="0"/>
              <a:buChar char="•"/>
            </a:pPr>
            <a:r>
              <a:rPr lang="en-US" sz="1400" b="0" i="0" u="none" strike="noStrike" cap="none" dirty="0">
                <a:solidFill>
                  <a:srgbClr val="FFFFFF"/>
                </a:solidFill>
                <a:latin typeface="Arial"/>
                <a:ea typeface="Arial"/>
                <a:cs typeface="Arial"/>
                <a:sym typeface="Arial"/>
              </a:rPr>
              <a:t>Implement original motivation for EHIS: </a:t>
            </a:r>
            <a:r>
              <a:rPr lang="en-US" sz="1400" b="0" i="1" u="none" strike="noStrike" cap="none" dirty="0">
                <a:solidFill>
                  <a:srgbClr val="FFFFFF"/>
                </a:solidFill>
                <a:latin typeface="Arial"/>
                <a:ea typeface="Arial"/>
                <a:cs typeface="Arial"/>
                <a:sym typeface="Arial"/>
              </a:rPr>
              <a:t>to express heavy ion fluxes in units of LET in silicon for the spacecraft design and testing communities </a:t>
            </a:r>
            <a:r>
              <a:rPr lang="en-US" sz="1400" b="0" i="0" u="none" strike="noStrike" cap="none" dirty="0">
                <a:solidFill>
                  <a:srgbClr val="FFFFFF"/>
                </a:solidFill>
                <a:latin typeface="Arial"/>
                <a:ea typeface="Arial"/>
                <a:cs typeface="Arial"/>
                <a:sym typeface="Arial"/>
              </a:rPr>
              <a:t>(single-event effects (SEEs))</a:t>
            </a:r>
            <a:endParaRPr sz="1400" b="0" i="1" u="none" strike="noStrike" cap="none" dirty="0">
              <a:solidFill>
                <a:srgbClr val="FFFFFF"/>
              </a:solidFill>
              <a:latin typeface="Arial"/>
              <a:ea typeface="Arial"/>
              <a:cs typeface="Arial"/>
              <a:sym typeface="Arial"/>
            </a:endParaRPr>
          </a:p>
          <a:p>
            <a:pPr marL="374904" marR="0" lvl="1" indent="-285750" algn="l" rtl="0">
              <a:lnSpc>
                <a:spcPct val="115000"/>
              </a:lnSpc>
              <a:spcBef>
                <a:spcPts val="1600"/>
              </a:spcBef>
              <a:spcAft>
                <a:spcPts val="0"/>
              </a:spcAft>
              <a:buClr>
                <a:srgbClr val="FFFFFF"/>
              </a:buClr>
              <a:buSzPts val="1400"/>
              <a:buFont typeface="Arial" charset="0"/>
              <a:buChar char="•"/>
            </a:pPr>
            <a:r>
              <a:rPr lang="en-US" sz="1400" b="0" i="0" u="none" strike="noStrike" cap="none" dirty="0">
                <a:solidFill>
                  <a:srgbClr val="FFFFFF"/>
                </a:solidFill>
                <a:latin typeface="Arial"/>
                <a:ea typeface="Arial"/>
                <a:cs typeface="Arial"/>
                <a:sym typeface="Arial"/>
              </a:rPr>
              <a:t>Provide a 1-D real-time estimate of LET in silicon for situational awareness, under shielding characteristic of robotic spacecraft (50, 100, 500 mil Al)</a:t>
            </a:r>
            <a:endParaRPr dirty="0"/>
          </a:p>
          <a:p>
            <a:pPr marL="374904" marR="0" lvl="1" indent="-285750" algn="l" rtl="0">
              <a:lnSpc>
                <a:spcPct val="115000"/>
              </a:lnSpc>
              <a:spcBef>
                <a:spcPts val="1600"/>
              </a:spcBef>
              <a:spcAft>
                <a:spcPts val="0"/>
              </a:spcAft>
              <a:buClr>
                <a:srgbClr val="FFFFFF"/>
              </a:buClr>
              <a:buSzPts val="1400"/>
              <a:buFont typeface="Arial" charset="0"/>
              <a:buChar char="•"/>
            </a:pPr>
            <a:r>
              <a:rPr lang="en-US" sz="1400" b="0" i="0" u="none" strike="noStrike" cap="none" dirty="0">
                <a:solidFill>
                  <a:srgbClr val="FFFFFF"/>
                </a:solidFill>
                <a:latin typeface="Arial"/>
                <a:ea typeface="Arial"/>
                <a:cs typeface="Arial"/>
                <a:sym typeface="Arial"/>
              </a:rPr>
              <a:t>Be readily adaptable for use in retrospective (e.g., hourly, daily, event, solar rotation) LET </a:t>
            </a:r>
            <a:r>
              <a:rPr lang="en-US" sz="1400" b="0" i="0" u="none" strike="noStrike" cap="none" dirty="0" smtClean="0">
                <a:solidFill>
                  <a:srgbClr val="FFFFFF"/>
                </a:solidFill>
                <a:latin typeface="Arial"/>
                <a:ea typeface="Arial"/>
                <a:cs typeface="Arial"/>
                <a:sym typeface="Arial"/>
              </a:rPr>
              <a:t>estimates</a:t>
            </a:r>
            <a:endParaRPr dirty="0"/>
          </a:p>
          <a:p>
            <a:pPr marL="374904" marR="0" lvl="1" indent="-285750" algn="l" rtl="0">
              <a:lnSpc>
                <a:spcPct val="115000"/>
              </a:lnSpc>
              <a:spcBef>
                <a:spcPts val="1600"/>
              </a:spcBef>
              <a:spcAft>
                <a:spcPts val="0"/>
              </a:spcAft>
              <a:buClr>
                <a:srgbClr val="FFFFFF"/>
              </a:buClr>
              <a:buSzPts val="1400"/>
              <a:buFont typeface="Arial" charset="0"/>
              <a:buChar char="•"/>
            </a:pPr>
            <a:r>
              <a:rPr lang="en-US" sz="1400" i="0" u="none" strike="noStrike" cap="none" dirty="0">
                <a:solidFill>
                  <a:srgbClr val="FFFFFF"/>
                </a:solidFill>
                <a:sym typeface="Arial"/>
              </a:rPr>
              <a:t>Transform EHIS spectra from </a:t>
            </a:r>
            <a:endParaRPr dirty="0"/>
          </a:p>
          <a:p>
            <a:pPr marL="411480" marR="0" lvl="1" algn="l" rtl="0">
              <a:lnSpc>
                <a:spcPct val="115000"/>
              </a:lnSpc>
              <a:spcBef>
                <a:spcPts val="400"/>
              </a:spcBef>
              <a:spcAft>
                <a:spcPts val="0"/>
              </a:spcAft>
              <a:buClr>
                <a:srgbClr val="FFFFFF"/>
              </a:buClr>
              <a:buSzPts val="1400"/>
            </a:pPr>
            <a:r>
              <a:rPr lang="en-US" sz="1400" i="0" u="none" strike="noStrike" cap="none" dirty="0">
                <a:solidFill>
                  <a:srgbClr val="FFFFFF"/>
                </a:solidFill>
                <a:sym typeface="Arial"/>
              </a:rPr>
              <a:t>ions / [cm</a:t>
            </a:r>
            <a:r>
              <a:rPr lang="en-US" sz="1400" i="0" u="none" strike="noStrike" cap="none" baseline="30000" dirty="0">
                <a:solidFill>
                  <a:srgbClr val="FFFFFF"/>
                </a:solidFill>
                <a:sym typeface="Arial"/>
              </a:rPr>
              <a:t>2</a:t>
            </a:r>
            <a:r>
              <a:rPr lang="en-US" sz="1400" i="0" u="none" strike="noStrike" cap="none" dirty="0">
                <a:solidFill>
                  <a:srgbClr val="FFFFFF"/>
                </a:solidFill>
                <a:sym typeface="Arial"/>
              </a:rPr>
              <a:t> s </a:t>
            </a:r>
            <a:r>
              <a:rPr lang="en-US" sz="1400" i="0" u="none" strike="noStrike" cap="none" dirty="0" err="1">
                <a:solidFill>
                  <a:srgbClr val="FFFFFF"/>
                </a:solidFill>
                <a:sym typeface="Arial"/>
              </a:rPr>
              <a:t>sr</a:t>
            </a:r>
            <a:r>
              <a:rPr lang="en-US" sz="1400" i="0" u="none" strike="noStrike" cap="none" dirty="0">
                <a:solidFill>
                  <a:srgbClr val="FFFFFF"/>
                </a:solidFill>
                <a:sym typeface="Arial"/>
              </a:rPr>
              <a:t> (MeV/n)] to </a:t>
            </a:r>
            <a:endParaRPr dirty="0"/>
          </a:p>
          <a:p>
            <a:pPr marL="411480" marR="0" lvl="1" algn="l" rtl="0">
              <a:lnSpc>
                <a:spcPct val="115000"/>
              </a:lnSpc>
              <a:spcBef>
                <a:spcPts val="400"/>
              </a:spcBef>
              <a:spcAft>
                <a:spcPts val="0"/>
              </a:spcAft>
              <a:buClr>
                <a:srgbClr val="FFFFFF"/>
              </a:buClr>
              <a:buSzPts val="1400"/>
            </a:pPr>
            <a:r>
              <a:rPr lang="en-US" sz="1400" i="0" u="none" strike="noStrike" cap="none" dirty="0">
                <a:solidFill>
                  <a:srgbClr val="FFFFFF"/>
                </a:solidFill>
                <a:sym typeface="Arial"/>
              </a:rPr>
              <a:t>ions / [cm</a:t>
            </a:r>
            <a:r>
              <a:rPr lang="en-US" sz="1400" i="0" u="none" strike="noStrike" cap="none" baseline="30000" dirty="0">
                <a:solidFill>
                  <a:srgbClr val="FFFFFF"/>
                </a:solidFill>
                <a:sym typeface="Arial"/>
              </a:rPr>
              <a:t>2</a:t>
            </a:r>
            <a:r>
              <a:rPr lang="en-US" sz="1400" i="0" u="none" strike="noStrike" cap="none" dirty="0">
                <a:solidFill>
                  <a:srgbClr val="FFFFFF"/>
                </a:solidFill>
                <a:sym typeface="Arial"/>
              </a:rPr>
              <a:t> s </a:t>
            </a:r>
            <a:r>
              <a:rPr lang="en-US" sz="1400" i="0" u="none" strike="noStrike" cap="none" dirty="0" err="1">
                <a:solidFill>
                  <a:srgbClr val="FFFFFF"/>
                </a:solidFill>
                <a:sym typeface="Arial"/>
              </a:rPr>
              <a:t>sr</a:t>
            </a:r>
            <a:r>
              <a:rPr lang="en-US" sz="1400" i="0" u="none" strike="noStrike" cap="none" dirty="0">
                <a:solidFill>
                  <a:srgbClr val="FFFFFF"/>
                </a:solidFill>
                <a:sym typeface="Arial"/>
              </a:rPr>
              <a:t> (MeV cm</a:t>
            </a:r>
            <a:r>
              <a:rPr lang="en-US" sz="1400" i="0" u="none" strike="noStrike" cap="none" baseline="30000" dirty="0">
                <a:solidFill>
                  <a:srgbClr val="FFFFFF"/>
                </a:solidFill>
                <a:sym typeface="Arial"/>
              </a:rPr>
              <a:t>2</a:t>
            </a:r>
            <a:r>
              <a:rPr lang="en-US" sz="1400" i="0" u="none" strike="noStrike" cap="none" dirty="0">
                <a:solidFill>
                  <a:srgbClr val="FFFFFF"/>
                </a:solidFill>
                <a:sym typeface="Arial"/>
              </a:rPr>
              <a:t> / mg)]</a:t>
            </a:r>
            <a:endParaRPr dirty="0"/>
          </a:p>
          <a:p>
            <a:pPr marL="0" marR="0" lvl="0" indent="0" algn="l" rtl="0">
              <a:lnSpc>
                <a:spcPct val="115000"/>
              </a:lnSpc>
              <a:spcBef>
                <a:spcPts val="1600"/>
              </a:spcBef>
              <a:spcAft>
                <a:spcPts val="0"/>
              </a:spcAft>
              <a:buClr>
                <a:srgbClr val="FFFFFF"/>
              </a:buClr>
              <a:buSzPts val="1600"/>
              <a:buFont typeface="Arial"/>
              <a:buNone/>
            </a:pPr>
            <a:endParaRPr sz="1600" b="0" i="0" u="none" strike="noStrike" cap="none" dirty="0">
              <a:solidFill>
                <a:srgbClr val="FFFFFF"/>
              </a:solidFill>
              <a:latin typeface="Arial"/>
              <a:ea typeface="Arial"/>
              <a:cs typeface="Arial"/>
              <a:sym typeface="Arial"/>
            </a:endParaRPr>
          </a:p>
        </p:txBody>
      </p:sp>
      <p:sp>
        <p:nvSpPr>
          <p:cNvPr id="92" name="Shape 92"/>
          <p:cNvSpPr txBox="1">
            <a:spLocks noGrp="1"/>
          </p:cNvSpPr>
          <p:nvPr>
            <p:ph type="sldNum" idx="12"/>
          </p:nvPr>
        </p:nvSpPr>
        <p:spPr>
          <a:xfrm>
            <a:off x="8472457" y="6217621"/>
            <a:ext cx="548699" cy="524699"/>
          </a:xfrm>
          <a:prstGeom prst="rect">
            <a:avLst/>
          </a:prstGeom>
          <a:noFill/>
          <a:ln>
            <a:noFill/>
          </a:ln>
        </p:spPr>
        <p:txBody>
          <a:bodyPr spcFirstLastPara="1" wrap="square" lIns="91425" tIns="91425" rIns="91425" bIns="91425"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lt1"/>
                </a:solidFill>
                <a:latin typeface="Calibri"/>
                <a:ea typeface="Calibri"/>
                <a:cs typeface="Calibri"/>
                <a:sym typeface="Calibri"/>
              </a:rPr>
              <a:t>5</a:t>
            </a:fld>
            <a:endParaRPr sz="1200" b="0" i="0" u="none" strike="noStrike" cap="none">
              <a:solidFill>
                <a:schemeClr val="lt1"/>
              </a:solidFill>
              <a:latin typeface="Calibri"/>
              <a:ea typeface="Calibri"/>
              <a:cs typeface="Calibri"/>
              <a:sym typeface="Calibri"/>
            </a:endParaRPr>
          </a:p>
        </p:txBody>
      </p:sp>
      <p:pic>
        <p:nvPicPr>
          <p:cNvPr id="93" name="Shape 93"/>
          <p:cNvPicPr preferRelativeResize="0"/>
          <p:nvPr/>
        </p:nvPicPr>
        <p:blipFill rotWithShape="1">
          <a:blip r:embed="rId3">
            <a:alphaModFix/>
          </a:blip>
          <a:srcRect/>
          <a:stretch/>
        </p:blipFill>
        <p:spPr>
          <a:xfrm>
            <a:off x="4267200" y="1488691"/>
            <a:ext cx="4753957" cy="5244541"/>
          </a:xfrm>
          <a:prstGeom prst="rect">
            <a:avLst/>
          </a:prstGeom>
          <a:noFill/>
          <a:ln>
            <a:noFill/>
          </a:ln>
        </p:spPr>
      </p:pic>
      <p:sp>
        <p:nvSpPr>
          <p:cNvPr id="94" name="Shape 94"/>
          <p:cNvSpPr txBox="1"/>
          <p:nvPr/>
        </p:nvSpPr>
        <p:spPr>
          <a:xfrm>
            <a:off x="4449369" y="1390556"/>
            <a:ext cx="4207449" cy="307777"/>
          </a:xfrm>
          <a:prstGeom prst="rect">
            <a:avLst/>
          </a:prstGeom>
          <a:gradFill>
            <a:gsLst>
              <a:gs pos="0">
                <a:srgbClr val="9FC3FF"/>
              </a:gs>
              <a:gs pos="35000">
                <a:srgbClr val="BDD5FF"/>
              </a:gs>
              <a:gs pos="100000">
                <a:srgbClr val="E4EEFF"/>
              </a:gs>
            </a:gsLst>
            <a:lin ang="16200000" scaled="0"/>
          </a:gradFill>
          <a:ln w="9525" cap="flat" cmpd="sng">
            <a:solidFill>
              <a:srgbClr val="4A7DBA"/>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1" i="1" u="none" strike="noStrike" cap="none">
                <a:solidFill>
                  <a:schemeClr val="dk1"/>
                </a:solidFill>
                <a:latin typeface="Calibri"/>
                <a:ea typeface="Calibri"/>
                <a:cs typeface="Calibri"/>
                <a:sym typeface="Calibri"/>
              </a:rPr>
              <a:t>SEE hazard increases with increasing LET</a:t>
            </a:r>
            <a:endParaRPr sz="1400" b="1" i="1" u="none" strike="noStrike" cap="none" baseline="30000">
              <a:solidFill>
                <a:schemeClr val="dk1"/>
              </a:solidFill>
              <a:latin typeface="Calibri"/>
              <a:ea typeface="Calibri"/>
              <a:cs typeface="Calibri"/>
              <a:sym typeface="Calibri"/>
            </a:endParaRPr>
          </a:p>
        </p:txBody>
      </p:sp>
      <p:sp>
        <p:nvSpPr>
          <p:cNvPr id="95" name="Shape 95"/>
          <p:cNvSpPr/>
          <p:nvPr/>
        </p:nvSpPr>
        <p:spPr>
          <a:xfrm>
            <a:off x="7562093" y="1488691"/>
            <a:ext cx="946807" cy="111509"/>
          </a:xfrm>
          <a:prstGeom prst="rightArrow">
            <a:avLst>
              <a:gd name="adj1" fmla="val 50000"/>
              <a:gd name="adj2" fmla="val 50000"/>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4248121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
            </a:r>
            <a:r>
              <a:rPr lang="en-US" dirty="0" smtClean="0"/>
              <a:t>ecommendations</a:t>
            </a:r>
            <a:endParaRPr lang="en-US" dirty="0"/>
          </a:p>
        </p:txBody>
      </p:sp>
      <p:sp>
        <p:nvSpPr>
          <p:cNvPr id="3" name="Content Placeholder 2"/>
          <p:cNvSpPr>
            <a:spLocks noGrp="1"/>
          </p:cNvSpPr>
          <p:nvPr>
            <p:ph idx="1"/>
          </p:nvPr>
        </p:nvSpPr>
        <p:spPr>
          <a:xfrm>
            <a:off x="457200" y="1371600"/>
            <a:ext cx="8229600" cy="4891087"/>
          </a:xfrm>
        </p:spPr>
        <p:txBody>
          <a:bodyPr/>
          <a:lstStyle/>
          <a:p>
            <a:pPr lvl="0">
              <a:spcBef>
                <a:spcPts val="0"/>
              </a:spcBef>
              <a:spcAft>
                <a:spcPts val="1200"/>
              </a:spcAft>
              <a:buFont typeface="Arial" charset="0"/>
              <a:buChar char="•"/>
            </a:pPr>
            <a:r>
              <a:rPr lang="en-US" sz="1800" i="1" dirty="0" smtClean="0">
                <a:solidFill>
                  <a:prstClr val="white"/>
                </a:solidFill>
              </a:rPr>
              <a:t>EHIS L1b data does not currently meet the criteria for transition to Full Validation status. </a:t>
            </a:r>
            <a:r>
              <a:rPr lang="en-US" sz="1800" i="1" dirty="0">
                <a:solidFill>
                  <a:prstClr val="white"/>
                </a:solidFill>
              </a:rPr>
              <a:t>EHIS </a:t>
            </a:r>
            <a:r>
              <a:rPr lang="en-US" sz="1800" i="1" dirty="0" smtClean="0">
                <a:solidFill>
                  <a:prstClr val="white"/>
                </a:solidFill>
              </a:rPr>
              <a:t>L1b will meet these requirements after verification of </a:t>
            </a:r>
            <a:r>
              <a:rPr lang="en-US" sz="1800" dirty="0" smtClean="0">
                <a:solidFill>
                  <a:prstClr val="white"/>
                </a:solidFill>
              </a:rPr>
              <a:t>ADRs </a:t>
            </a:r>
            <a:r>
              <a:rPr lang="en-US" sz="1800" dirty="0">
                <a:solidFill>
                  <a:prstClr val="white"/>
                </a:solidFill>
              </a:rPr>
              <a:t>1025 and </a:t>
            </a:r>
            <a:r>
              <a:rPr lang="en-US" sz="1800" dirty="0" smtClean="0">
                <a:solidFill>
                  <a:prstClr val="white"/>
                </a:solidFill>
              </a:rPr>
              <a:t>1064 in L1b processing</a:t>
            </a:r>
            <a:r>
              <a:rPr lang="en-US" sz="1800" i="1" dirty="0" smtClean="0">
                <a:solidFill>
                  <a:prstClr val="white"/>
                </a:solidFill>
              </a:rPr>
              <a:t>.</a:t>
            </a:r>
          </a:p>
          <a:p>
            <a:pPr lvl="0">
              <a:spcBef>
                <a:spcPts val="0"/>
              </a:spcBef>
              <a:spcAft>
                <a:spcPts val="1200"/>
              </a:spcAft>
              <a:buFont typeface="Arial" charset="0"/>
              <a:buChar char="•"/>
            </a:pPr>
            <a:r>
              <a:rPr lang="en-US" sz="1800" dirty="0" smtClean="0">
                <a:solidFill>
                  <a:prstClr val="white"/>
                </a:solidFill>
              </a:rPr>
              <a:t>Complete steps on slide 15, i.e., calibration of SGPS He channels and CDRL80 update by vendor, implementation of </a:t>
            </a:r>
            <a:r>
              <a:rPr lang="en-US" sz="1800" dirty="0">
                <a:solidFill>
                  <a:prstClr val="white"/>
                </a:solidFill>
              </a:rPr>
              <a:t>ADRs 1025 and 1064 </a:t>
            </a:r>
            <a:r>
              <a:rPr lang="en-US" sz="1800" dirty="0" smtClean="0">
                <a:solidFill>
                  <a:prstClr val="white"/>
                </a:solidFill>
              </a:rPr>
              <a:t>in ground processing, modify Level-2 processing to ingest SGPS He measurements, etc.</a:t>
            </a:r>
          </a:p>
          <a:p>
            <a:pPr lvl="0">
              <a:spcBef>
                <a:spcPts val="0"/>
              </a:spcBef>
              <a:spcAft>
                <a:spcPts val="1200"/>
              </a:spcAft>
              <a:buFont typeface="Arial" charset="0"/>
              <a:buChar char="•"/>
            </a:pPr>
            <a:r>
              <a:rPr lang="en-US" sz="1800" dirty="0" smtClean="0">
                <a:solidFill>
                  <a:prstClr val="white"/>
                </a:solidFill>
              </a:rPr>
              <a:t>Verification </a:t>
            </a:r>
            <a:r>
              <a:rPr lang="en-US" sz="1800" dirty="0">
                <a:solidFill>
                  <a:prstClr val="white"/>
                </a:solidFill>
              </a:rPr>
              <a:t>of </a:t>
            </a:r>
            <a:r>
              <a:rPr lang="en-US" sz="1800" i="1" dirty="0">
                <a:solidFill>
                  <a:prstClr val="white"/>
                </a:solidFill>
              </a:rPr>
              <a:t>implementation </a:t>
            </a:r>
            <a:r>
              <a:rPr lang="en-US" sz="1800" dirty="0" smtClean="0">
                <a:solidFill>
                  <a:prstClr val="white"/>
                </a:solidFill>
              </a:rPr>
              <a:t>of </a:t>
            </a:r>
            <a:r>
              <a:rPr lang="en-US" sz="1800" dirty="0">
                <a:solidFill>
                  <a:prstClr val="white"/>
                </a:solidFill>
              </a:rPr>
              <a:t>ADRs 1025 and 1064 in L1b processing and reported SGPS and EHIS He fluxes should be added to full validation PLPTs</a:t>
            </a:r>
            <a:r>
              <a:rPr lang="en-US" sz="1800" dirty="0" smtClean="0">
                <a:solidFill>
                  <a:prstClr val="white"/>
                </a:solidFill>
              </a:rPr>
              <a:t>.</a:t>
            </a:r>
          </a:p>
          <a:p>
            <a:pPr>
              <a:spcBef>
                <a:spcPts val="0"/>
              </a:spcBef>
              <a:spcAft>
                <a:spcPts val="1200"/>
              </a:spcAft>
              <a:buFont typeface="Arial" charset="0"/>
              <a:buChar char="•"/>
            </a:pPr>
            <a:r>
              <a:rPr lang="en-US" sz="1800" dirty="0">
                <a:solidFill>
                  <a:prstClr val="white"/>
                </a:solidFill>
              </a:rPr>
              <a:t>ADRs 1025 and 1064, submitted by GOES-R program, are currently not designated as ‘needed for Full Validation’ in </a:t>
            </a:r>
            <a:r>
              <a:rPr lang="en-US" sz="1800" dirty="0" err="1">
                <a:solidFill>
                  <a:prstClr val="white"/>
                </a:solidFill>
              </a:rPr>
              <a:t>ClearQuest</a:t>
            </a:r>
            <a:r>
              <a:rPr lang="en-US" sz="1800" dirty="0">
                <a:solidFill>
                  <a:prstClr val="white"/>
                </a:solidFill>
              </a:rPr>
              <a:t> (although ADR 727 is). This should be changed to indicate they are needed for full validation (based on criteria on previous slide</a:t>
            </a:r>
            <a:r>
              <a:rPr lang="en-US" sz="1800" dirty="0" smtClean="0">
                <a:solidFill>
                  <a:prstClr val="white"/>
                </a:solidFill>
              </a:rPr>
              <a:t>).</a:t>
            </a:r>
            <a:endParaRPr lang="en-US" sz="1800" dirty="0">
              <a:solidFill>
                <a:prstClr val="white"/>
              </a:solidFill>
            </a:endParaRPr>
          </a:p>
          <a:p>
            <a:pPr lvl="0">
              <a:spcBef>
                <a:spcPts val="0"/>
              </a:spcBef>
              <a:spcAft>
                <a:spcPts val="1200"/>
              </a:spcAft>
              <a:buFont typeface="Arial" charset="0"/>
              <a:buChar char="•"/>
            </a:pPr>
            <a:r>
              <a:rPr lang="en-US" sz="1800" dirty="0">
                <a:solidFill>
                  <a:prstClr val="white"/>
                </a:solidFill>
              </a:rPr>
              <a:t>Continued refinement of on-orbit tables by UNH (periodic analysis of GCRs, or after large SEP events) is essential for proper performance of </a:t>
            </a:r>
            <a:r>
              <a:rPr lang="en-US" sz="1800" dirty="0" smtClean="0">
                <a:solidFill>
                  <a:prstClr val="white"/>
                </a:solidFill>
              </a:rPr>
              <a:t>EHIS.</a:t>
            </a:r>
            <a:endParaRPr lang="en-US" sz="1800" dirty="0">
              <a:solidFill>
                <a:prstClr val="white"/>
              </a:solidFill>
            </a:endParaRPr>
          </a:p>
        </p:txBody>
      </p:sp>
      <p:sp>
        <p:nvSpPr>
          <p:cNvPr id="4" name="Slide Number Placeholder 3"/>
          <p:cNvSpPr>
            <a:spLocks noGrp="1"/>
          </p:cNvSpPr>
          <p:nvPr>
            <p:ph type="sldNum" sz="quarter" idx="12"/>
          </p:nvPr>
        </p:nvSpPr>
        <p:spPr/>
        <p:txBody>
          <a:bodyPr/>
          <a:lstStyle/>
          <a:p>
            <a:fld id="{615ADB79-25D6-47C0-AB51-22A13A0BBB50}" type="slidenum">
              <a:rPr lang="en-US" altLang="en-US" smtClean="0"/>
              <a:pPr/>
              <a:t>50</a:t>
            </a:fld>
            <a:endParaRPr lang="en-US" altLang="en-US" dirty="0"/>
          </a:p>
        </p:txBody>
      </p:sp>
    </p:spTree>
    <p:extLst>
      <p:ext uri="{BB962C8B-B14F-4D97-AF65-F5344CB8AC3E}">
        <p14:creationId xmlns:p14="http://schemas.microsoft.com/office/powerpoint/2010/main" val="37089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2" y="4406900"/>
            <a:ext cx="7964487" cy="1362075"/>
          </a:xfrm>
        </p:spPr>
        <p:txBody>
          <a:bodyPr/>
          <a:lstStyle/>
          <a:p>
            <a:pPr marL="461963" indent="-461963"/>
            <a:r>
              <a:rPr lang="en-US"/>
              <a:t>Review of </a:t>
            </a:r>
            <a:r>
              <a:rPr lang="en-US" smtClean="0"/>
              <a:t>Provisional </a:t>
            </a:r>
            <a:r>
              <a:rPr lang="en-US"/>
              <a:t>Maturity </a:t>
            </a:r>
          </a:p>
        </p:txBody>
      </p:sp>
      <p:sp>
        <p:nvSpPr>
          <p:cNvPr id="3" name="Text Placeholder 2"/>
          <p:cNvSpPr>
            <a:spLocks noGrp="1"/>
          </p:cNvSpPr>
          <p:nvPr>
            <p:ph type="body" idx="1"/>
          </p:nvPr>
        </p:nvSpPr>
        <p:spPr/>
        <p:txBody>
          <a:bodyPr/>
          <a:lstStyle/>
          <a:p>
            <a:r>
              <a:rPr lang="en-US"/>
              <a:t>GOES-17 EHIS L1b Product Provisional PS-PVR</a:t>
            </a:r>
          </a:p>
        </p:txBody>
      </p:sp>
      <p:sp>
        <p:nvSpPr>
          <p:cNvPr id="5" name="Slide Number Placeholder 4"/>
          <p:cNvSpPr>
            <a:spLocks noGrp="1"/>
          </p:cNvSpPr>
          <p:nvPr>
            <p:ph type="sldNum" sz="quarter" idx="12"/>
          </p:nvPr>
        </p:nvSpPr>
        <p:spPr/>
        <p:txBody>
          <a:bodyPr/>
          <a:lstStyle/>
          <a:p>
            <a:fld id="{4AB52BE0-4CA4-4BD3-BC9F-B41F86E8D2EE}" type="slidenum">
              <a:rPr lang="en-US" altLang="en-US" smtClean="0"/>
              <a:pPr/>
              <a:t>6</a:t>
            </a:fld>
            <a:endParaRPr lang="en-US"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26774"/>
            <a:ext cx="6408821" cy="968626"/>
          </a:xfrm>
        </p:spPr>
        <p:txBody>
          <a:bodyPr/>
          <a:lstStyle/>
          <a:p>
            <a:r>
              <a:rPr lang="en-US" dirty="0"/>
              <a:t>Path to </a:t>
            </a:r>
            <a:r>
              <a:rPr lang="en-US" dirty="0" smtClean="0"/>
              <a:t>Full </a:t>
            </a:r>
            <a:r>
              <a:rPr lang="en-US" smtClean="0"/>
              <a:t/>
            </a:r>
            <a:br>
              <a:rPr lang="en-US" smtClean="0"/>
            </a:br>
            <a:r>
              <a:rPr lang="en-US" sz="3200" smtClean="0"/>
              <a:t>(Excerpts </a:t>
            </a:r>
            <a:r>
              <a:rPr lang="en-US" sz="3200" dirty="0" smtClean="0"/>
              <a:t>from Provisional PS-PVR)</a:t>
            </a:r>
            <a:endParaRPr lang="en-US" sz="3200" dirty="0"/>
          </a:p>
        </p:txBody>
      </p:sp>
      <p:sp>
        <p:nvSpPr>
          <p:cNvPr id="3" name="Content Placeholder 2"/>
          <p:cNvSpPr>
            <a:spLocks noGrp="1"/>
          </p:cNvSpPr>
          <p:nvPr>
            <p:ph idx="1"/>
          </p:nvPr>
        </p:nvSpPr>
        <p:spPr>
          <a:xfrm>
            <a:off x="457200" y="1524000"/>
            <a:ext cx="8229600" cy="3505200"/>
          </a:xfrm>
        </p:spPr>
        <p:txBody>
          <a:bodyPr>
            <a:normAutofit/>
          </a:bodyPr>
          <a:lstStyle/>
          <a:p>
            <a:pPr>
              <a:buFont typeface="Arial" panose="020B0604020202020204" pitchFamily="34" charset="0"/>
              <a:buChar char="•"/>
            </a:pPr>
            <a:r>
              <a:rPr lang="en-US" dirty="0" smtClean="0"/>
              <a:t>EHIS ADR/WR Status</a:t>
            </a:r>
          </a:p>
          <a:p>
            <a:pPr>
              <a:buFont typeface="Arial" panose="020B0604020202020204" pitchFamily="34" charset="0"/>
              <a:buChar char="•"/>
            </a:pPr>
            <a:r>
              <a:rPr lang="en-US" dirty="0" smtClean="0"/>
              <a:t>Low He Measurement Issue </a:t>
            </a:r>
          </a:p>
          <a:p>
            <a:pPr>
              <a:buFont typeface="Arial" panose="020B0604020202020204" pitchFamily="34" charset="0"/>
              <a:buChar char="•"/>
            </a:pPr>
            <a:r>
              <a:rPr lang="en-US" dirty="0" smtClean="0"/>
              <a:t>Changes </a:t>
            </a:r>
            <a:r>
              <a:rPr lang="en-US" dirty="0"/>
              <a:t>to </a:t>
            </a:r>
            <a:r>
              <a:rPr lang="en-US" dirty="0" smtClean="0"/>
              <a:t>GOES-16 </a:t>
            </a:r>
            <a:r>
              <a:rPr lang="en-US" dirty="0"/>
              <a:t>EHIS flight science tables (ATC/UNH)</a:t>
            </a:r>
          </a:p>
          <a:p>
            <a:pPr>
              <a:buFont typeface="Arial" panose="020B0604020202020204" pitchFamily="34" charset="0"/>
              <a:buChar char="•"/>
            </a:pPr>
            <a:r>
              <a:rPr lang="en-US" dirty="0"/>
              <a:t>PLPT overview</a:t>
            </a:r>
          </a:p>
          <a:p>
            <a:pPr>
              <a:buFont typeface="Arial" panose="020B0604020202020204" pitchFamily="34" charset="0"/>
              <a:buChar char="•"/>
            </a:pPr>
            <a:endParaRPr lang="en-US" dirty="0"/>
          </a:p>
        </p:txBody>
      </p:sp>
      <p:sp>
        <p:nvSpPr>
          <p:cNvPr id="4" name="Slide Number Placeholder 3"/>
          <p:cNvSpPr>
            <a:spLocks noGrp="1"/>
          </p:cNvSpPr>
          <p:nvPr>
            <p:ph type="sldNum" sz="quarter" idx="12"/>
          </p:nvPr>
        </p:nvSpPr>
        <p:spPr/>
        <p:txBody>
          <a:bodyPr/>
          <a:lstStyle/>
          <a:p>
            <a:fld id="{615ADB79-25D6-47C0-AB51-22A13A0BBB50}" type="slidenum">
              <a:rPr lang="en-US" altLang="en-US" smtClean="0"/>
              <a:pPr/>
              <a:t>7</a:t>
            </a:fld>
            <a:endParaRPr lang="en-US"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1447800" y="213001"/>
            <a:ext cx="6096000" cy="853799"/>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en-US" sz="2000" smtClean="0">
                <a:latin typeface="+mj-lt"/>
              </a:rPr>
              <a:t>All EHIS </a:t>
            </a:r>
            <a:r>
              <a:rPr lang="en" sz="2000" b="0" i="0" u="none" strike="noStrike" cap="none" smtClean="0">
                <a:solidFill>
                  <a:srgbClr val="FFFFFF"/>
                </a:solidFill>
                <a:latin typeface="+mj-lt"/>
                <a:sym typeface="Arial"/>
              </a:rPr>
              <a:t>ADRs/WRs </a:t>
            </a:r>
            <a:r>
              <a:rPr lang="en-US" sz="2000" smtClean="0">
                <a:latin typeface="+mj-lt"/>
              </a:rPr>
              <a:t>t</a:t>
            </a:r>
            <a:r>
              <a:rPr lang="en-US" sz="2000" b="0" i="0" u="none" strike="noStrike" cap="none" smtClean="0">
                <a:solidFill>
                  <a:srgbClr val="FFFFFF"/>
                </a:solidFill>
                <a:latin typeface="+mj-lt"/>
                <a:sym typeface="Arial"/>
              </a:rPr>
              <a:t>o-date closed, </a:t>
            </a:r>
            <a:r>
              <a:rPr lang="en-US" sz="2000">
                <a:latin typeface="+mj-lt"/>
              </a:rPr>
              <a:t>e</a:t>
            </a:r>
            <a:r>
              <a:rPr lang="en-US" sz="2000" smtClean="0">
                <a:latin typeface="+mj-lt"/>
              </a:rPr>
              <a:t>xcept 727, 1025, </a:t>
            </a:r>
            <a:br>
              <a:rPr lang="en-US" sz="2000" smtClean="0">
                <a:latin typeface="+mj-lt"/>
              </a:rPr>
            </a:br>
            <a:r>
              <a:rPr lang="en-US" sz="2000" smtClean="0">
                <a:latin typeface="+mj-lt"/>
              </a:rPr>
              <a:t>and 1064, associated w/ too-low He measurement</a:t>
            </a:r>
            <a:endParaRPr lang="en" sz="2000" b="0" i="0" u="none" strike="noStrike" cap="none">
              <a:solidFill>
                <a:srgbClr val="FFFFFF"/>
              </a:solidFill>
              <a:latin typeface="+mj-lt"/>
              <a:sym typeface="Arial"/>
            </a:endParaRPr>
          </a:p>
        </p:txBody>
      </p:sp>
      <p:sp>
        <p:nvSpPr>
          <p:cNvPr id="201" name="Shape 201"/>
          <p:cNvSpPr txBox="1">
            <a:spLocks noGrp="1"/>
          </p:cNvSpPr>
          <p:nvPr>
            <p:ph type="sldNum" idx="12"/>
          </p:nvPr>
        </p:nvSpPr>
        <p:spPr>
          <a:xfrm>
            <a:off x="8472457" y="6217621"/>
            <a:ext cx="548699" cy="5246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lt1"/>
              </a:buClr>
              <a:buSzPct val="25000"/>
              <a:buFont typeface="Arial"/>
              <a:buNone/>
            </a:pPr>
            <a:fld id="{00000000-1234-1234-1234-123412341234}" type="slidenum">
              <a:rPr lang="en" sz="1400" b="0" i="0" u="none" strike="noStrike" cap="none">
                <a:solidFill>
                  <a:schemeClr val="lt1"/>
                </a:solidFill>
                <a:latin typeface="Arial"/>
                <a:ea typeface="Arial"/>
                <a:cs typeface="Arial"/>
                <a:sym typeface="Arial"/>
              </a:rPr>
              <a:pPr marL="0" marR="0" lvl="0" indent="0" algn="l" rtl="0">
                <a:lnSpc>
                  <a:spcPct val="100000"/>
                </a:lnSpc>
                <a:spcBef>
                  <a:spcPts val="0"/>
                </a:spcBef>
                <a:spcAft>
                  <a:spcPts val="0"/>
                </a:spcAft>
                <a:buClr>
                  <a:schemeClr val="lt1"/>
                </a:buClr>
                <a:buSzPct val="25000"/>
                <a:buFont typeface="Arial"/>
                <a:buNone/>
              </a:pPr>
              <a:t>8</a:t>
            </a:fld>
            <a:endParaRPr lang="en" sz="1400" b="0" i="0" u="none" strike="noStrike" cap="none">
              <a:solidFill>
                <a:schemeClr val="lt1"/>
              </a:solidFill>
              <a:latin typeface="Arial"/>
              <a:ea typeface="Arial"/>
              <a:cs typeface="Arial"/>
              <a:sym typeface="Arial"/>
            </a:endParaRPr>
          </a:p>
        </p:txBody>
      </p:sp>
      <p:graphicFrame>
        <p:nvGraphicFramePr>
          <p:cNvPr id="5" name="Table 4"/>
          <p:cNvGraphicFramePr>
            <a:graphicFrameLocks noGrp="1"/>
          </p:cNvGraphicFramePr>
          <p:nvPr>
            <p:extLst>
              <p:ext uri="{D42A27DB-BD31-4B8C-83A1-F6EECF244321}">
                <p14:modId xmlns:p14="http://schemas.microsoft.com/office/powerpoint/2010/main" val="99054643"/>
              </p:ext>
            </p:extLst>
          </p:nvPr>
        </p:nvGraphicFramePr>
        <p:xfrm>
          <a:off x="304800" y="1229360"/>
          <a:ext cx="8534399" cy="5323840"/>
        </p:xfrm>
        <a:graphic>
          <a:graphicData uri="http://schemas.openxmlformats.org/drawingml/2006/table">
            <a:tbl>
              <a:tblPr firstRow="1" bandRow="1">
                <a:tableStyleId>{5C22544A-7EE6-4342-B048-85BDC9FD1C3A}</a:tableStyleId>
              </a:tblPr>
              <a:tblGrid>
                <a:gridCol w="533398">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762000">
                  <a:extLst>
                    <a:ext uri="{9D8B030D-6E8A-4147-A177-3AD203B41FA5}">
                      <a16:colId xmlns:a16="http://schemas.microsoft.com/office/drawing/2014/main" val="3843200185"/>
                    </a:ext>
                  </a:extLst>
                </a:gridCol>
                <a:gridCol w="762000">
                  <a:extLst>
                    <a:ext uri="{9D8B030D-6E8A-4147-A177-3AD203B41FA5}">
                      <a16:colId xmlns:a16="http://schemas.microsoft.com/office/drawing/2014/main" val="3426644867"/>
                    </a:ext>
                  </a:extLst>
                </a:gridCol>
                <a:gridCol w="1600201">
                  <a:extLst>
                    <a:ext uri="{9D8B030D-6E8A-4147-A177-3AD203B41FA5}">
                      <a16:colId xmlns:a16="http://schemas.microsoft.com/office/drawing/2014/main" val="20004"/>
                    </a:ext>
                  </a:extLst>
                </a:gridCol>
              </a:tblGrid>
              <a:tr h="370840">
                <a:tc>
                  <a:txBody>
                    <a:bodyPr/>
                    <a:lstStyle/>
                    <a:p>
                      <a:pPr algn="ctr"/>
                      <a:r>
                        <a:rPr lang="en-US" sz="1100"/>
                        <a:t>ADR#</a:t>
                      </a:r>
                    </a:p>
                  </a:txBody>
                  <a:tcPr anchor="ctr"/>
                </a:tc>
                <a:tc>
                  <a:txBody>
                    <a:bodyPr/>
                    <a:lstStyle/>
                    <a:p>
                      <a:pPr algn="ctr"/>
                      <a:r>
                        <a:rPr lang="en-US" sz="1100" smtClean="0"/>
                        <a:t>WR#</a:t>
                      </a:r>
                      <a:endParaRPr lang="en-US" sz="1100"/>
                    </a:p>
                  </a:txBody>
                  <a:tcPr anchor="ctr"/>
                </a:tc>
                <a:tc>
                  <a:txBody>
                    <a:bodyPr/>
                    <a:lstStyle/>
                    <a:p>
                      <a:r>
                        <a:rPr lang="en-US" sz="1100" dirty="0"/>
                        <a:t>Short Description</a:t>
                      </a:r>
                    </a:p>
                  </a:txBody>
                  <a:tcPr anchor="ctr"/>
                </a:tc>
                <a:tc>
                  <a:txBody>
                    <a:bodyPr/>
                    <a:lstStyle/>
                    <a:p>
                      <a:r>
                        <a:rPr lang="en-US" sz="1100"/>
                        <a:t>Status</a:t>
                      </a:r>
                    </a:p>
                  </a:txBody>
                  <a:tcPr anchor="ctr"/>
                </a:tc>
                <a:tc>
                  <a:txBody>
                    <a:bodyPr/>
                    <a:lstStyle/>
                    <a:p>
                      <a:pPr algn="ctr"/>
                      <a:r>
                        <a:rPr lang="en-US" sz="1100"/>
                        <a:t>G16</a:t>
                      </a:r>
                    </a:p>
                  </a:txBody>
                  <a:tcPr anchor="ctr"/>
                </a:tc>
                <a:tc>
                  <a:txBody>
                    <a:bodyPr/>
                    <a:lstStyle/>
                    <a:p>
                      <a:pPr algn="ctr"/>
                      <a:r>
                        <a:rPr lang="en-US" sz="1100"/>
                        <a:t>G17</a:t>
                      </a:r>
                    </a:p>
                  </a:txBody>
                  <a:tcPr anchor="ctr"/>
                </a:tc>
                <a:tc>
                  <a:txBody>
                    <a:bodyPr/>
                    <a:lstStyle/>
                    <a:p>
                      <a:r>
                        <a:rPr lang="en-US" sz="1100"/>
                        <a:t>Expected Closure</a:t>
                      </a:r>
                    </a:p>
                  </a:txBody>
                  <a:tcPr anchor="ctr"/>
                </a:tc>
                <a:extLst>
                  <a:ext uri="{0D108BD9-81ED-4DB2-BD59-A6C34878D82A}">
                    <a16:rowId xmlns:a16="http://schemas.microsoft.com/office/drawing/2014/main" val="10000"/>
                  </a:ext>
                </a:extLst>
              </a:tr>
              <a:tr h="370840">
                <a:tc>
                  <a:txBody>
                    <a:bodyPr/>
                    <a:lstStyle/>
                    <a:p>
                      <a:pPr algn="ctr"/>
                      <a:r>
                        <a:rPr lang="en-US" sz="1100"/>
                        <a:t>267</a:t>
                      </a:r>
                    </a:p>
                  </a:txBody>
                  <a:tcPr anchor="ctr"/>
                </a:tc>
                <a:tc>
                  <a:txBody>
                    <a:bodyPr/>
                    <a:lstStyle/>
                    <a:p>
                      <a:pPr algn="ctr"/>
                      <a:r>
                        <a:rPr lang="en-US" sz="1100"/>
                        <a:t>5370</a:t>
                      </a:r>
                    </a:p>
                  </a:txBody>
                  <a:tcPr anchor="ctr"/>
                </a:tc>
                <a:tc>
                  <a:txBody>
                    <a:bodyPr/>
                    <a:lstStyle/>
                    <a:p>
                      <a:r>
                        <a:rPr lang="en-US" sz="1100" b="0" i="0" kern="1200">
                          <a:solidFill>
                            <a:schemeClr val="dk1"/>
                          </a:solidFill>
                          <a:latin typeface="+mn-lt"/>
                          <a:ea typeface="+mn-ea"/>
                          <a:cs typeface="+mn-cs"/>
                        </a:rPr>
                        <a:t>LUT Filenames not Traceable to Metadata</a:t>
                      </a:r>
                      <a:endParaRPr lang="en-US" sz="1100"/>
                    </a:p>
                  </a:txBody>
                  <a:tcPr anchor="ctr"/>
                </a:tc>
                <a:tc>
                  <a:txBody>
                    <a:bodyPr/>
                    <a:lstStyle/>
                    <a:p>
                      <a:pPr algn="ctr"/>
                      <a:r>
                        <a:rPr lang="en-US" sz="1100"/>
                        <a:t>Closed</a:t>
                      </a:r>
                    </a:p>
                  </a:txBody>
                  <a:tcPr anchor="ctr"/>
                </a:tc>
                <a:tc>
                  <a:txBody>
                    <a:bodyPr/>
                    <a:lstStyle/>
                    <a:p>
                      <a:pPr algn="ctr"/>
                      <a:r>
                        <a:rPr lang="en-US" sz="1100">
                          <a:latin typeface="Arial" panose="020B0604020202020204" pitchFamily="34" charset="0"/>
                          <a:cs typeface="Arial" panose="020B0604020202020204" pitchFamily="34" charset="0"/>
                        </a:rPr>
                        <a:t>√</a:t>
                      </a:r>
                      <a:endParaRPr lang="en-US" sz="110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a:latin typeface="Arial" panose="020B0604020202020204" pitchFamily="34" charset="0"/>
                          <a:cs typeface="Arial" panose="020B0604020202020204" pitchFamily="34" charset="0"/>
                        </a:rPr>
                        <a:t>√</a:t>
                      </a:r>
                      <a:endParaRPr lang="en-US" sz="1100"/>
                    </a:p>
                  </a:txBody>
                  <a:tcPr anchor="ctr"/>
                </a:tc>
                <a:tc>
                  <a:txBody>
                    <a:bodyPr/>
                    <a:lstStyle/>
                    <a:p>
                      <a:r>
                        <a:rPr lang="en-US" sz="1100" b="0" i="0" u="none" strike="noStrike" kern="1200">
                          <a:solidFill>
                            <a:schemeClr val="dk1"/>
                          </a:solidFill>
                          <a:effectLst/>
                          <a:latin typeface="+mn-lt"/>
                          <a:ea typeface="+mn-ea"/>
                          <a:cs typeface="+mn-cs"/>
                        </a:rPr>
                        <a:t>DO.07.00.00</a:t>
                      </a:r>
                      <a:endParaRPr lang="en-US" sz="1100"/>
                    </a:p>
                  </a:txBody>
                  <a:tcPr anchor="ctr"/>
                </a:tc>
                <a:extLst>
                  <a:ext uri="{0D108BD9-81ED-4DB2-BD59-A6C34878D82A}">
                    <a16:rowId xmlns:a16="http://schemas.microsoft.com/office/drawing/2014/main" val="10001"/>
                  </a:ext>
                </a:extLst>
              </a:tr>
              <a:tr h="370840">
                <a:tc>
                  <a:txBody>
                    <a:bodyPr/>
                    <a:lstStyle/>
                    <a:p>
                      <a:pPr algn="ctr"/>
                      <a:r>
                        <a:rPr lang="en-US" sz="1100" smtClean="0"/>
                        <a:t>342</a:t>
                      </a:r>
                      <a:endParaRPr lang="en-US" sz="1100"/>
                    </a:p>
                  </a:txBody>
                  <a:tcPr anchor="ctr"/>
                </a:tc>
                <a:tc>
                  <a:txBody>
                    <a:bodyPr/>
                    <a:lstStyle/>
                    <a:p>
                      <a:pPr algn="ctr"/>
                      <a:endParaRPr lang="en-US" sz="1100"/>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smtClean="0">
                          <a:solidFill>
                            <a:schemeClr val="dk1"/>
                          </a:solidFill>
                        </a:rPr>
                        <a:t>Inaccurate </a:t>
                      </a:r>
                      <a:r>
                        <a:rPr lang="en-US" sz="1100" err="1" smtClean="0">
                          <a:solidFill>
                            <a:schemeClr val="dk1"/>
                          </a:solidFill>
                        </a:rPr>
                        <a:t>SWx</a:t>
                      </a:r>
                      <a:r>
                        <a:rPr lang="en-US" sz="1100" smtClean="0">
                          <a:solidFill>
                            <a:schemeClr val="dk1"/>
                          </a:solidFill>
                        </a:rPr>
                        <a:t> </a:t>
                      </a:r>
                      <a:r>
                        <a:rPr lang="en-US" sz="1100" err="1" smtClean="0">
                          <a:solidFill>
                            <a:schemeClr val="dk1"/>
                          </a:solidFill>
                        </a:rPr>
                        <a:t>Instrument_ID</a:t>
                      </a:r>
                      <a:r>
                        <a:rPr lang="en-US" sz="1100" smtClean="0">
                          <a:solidFill>
                            <a:schemeClr val="dk1"/>
                          </a:solidFill>
                        </a:rPr>
                        <a:t> Fields</a:t>
                      </a:r>
                      <a:r>
                        <a:rPr lang="en-US" sz="1100" baseline="0">
                          <a:solidFill>
                            <a:schemeClr val="tx1"/>
                          </a:solidFill>
                        </a:rPr>
                        <a:t> </a:t>
                      </a:r>
                      <a:r>
                        <a:rPr lang="en-US" sz="1100" baseline="0" smtClean="0">
                          <a:solidFill>
                            <a:schemeClr val="tx1"/>
                          </a:solidFill>
                        </a:rPr>
                        <a:t>(FM2, should be FM1)</a:t>
                      </a:r>
                      <a:endParaRPr lang="en-US" sz="1100" smtClean="0"/>
                    </a:p>
                  </a:txBody>
                  <a:tcPr anchor="ctr"/>
                </a:tc>
                <a:tc>
                  <a:txBody>
                    <a:bodyPr/>
                    <a:lstStyle/>
                    <a:p>
                      <a:pPr algn="ctr"/>
                      <a:r>
                        <a:rPr lang="en-US" sz="1100" smtClean="0"/>
                        <a:t>Closed</a:t>
                      </a:r>
                      <a:endParaRPr lang="en-US" sz="110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smtClean="0">
                          <a:latin typeface="Arial" panose="020B0604020202020204" pitchFamily="34" charset="0"/>
                          <a:cs typeface="Arial" panose="020B0604020202020204" pitchFamily="34" charset="0"/>
                        </a:rPr>
                        <a:t>√</a:t>
                      </a:r>
                      <a:endParaRPr lang="en-US" sz="1100" smtClean="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100"/>
                    </a:p>
                  </a:txBody>
                  <a:tcPr anchor="ctr"/>
                </a:tc>
                <a:tc>
                  <a:txBody>
                    <a:bodyPr/>
                    <a:lstStyle/>
                    <a:p>
                      <a:r>
                        <a:rPr lang="en-US" sz="1100" smtClean="0">
                          <a:solidFill>
                            <a:schemeClr val="dk1"/>
                          </a:solidFill>
                        </a:rPr>
                        <a:t>DO.06.03</a:t>
                      </a:r>
                      <a:endParaRPr lang="en-US" sz="1100"/>
                    </a:p>
                  </a:txBody>
                  <a:tcPr anchor="ctr"/>
                </a:tc>
                <a:extLst>
                  <a:ext uri="{0D108BD9-81ED-4DB2-BD59-A6C34878D82A}">
                    <a16:rowId xmlns:a16="http://schemas.microsoft.com/office/drawing/2014/main" val="10006"/>
                  </a:ext>
                </a:extLst>
              </a:tr>
              <a:tr h="370840">
                <a:tc>
                  <a:txBody>
                    <a:bodyPr/>
                    <a:lstStyle/>
                    <a:p>
                      <a:pPr algn="ctr"/>
                      <a:r>
                        <a:rPr lang="en-US" sz="1100"/>
                        <a:t>414</a:t>
                      </a:r>
                    </a:p>
                  </a:txBody>
                  <a:tcPr anchor="ctr"/>
                </a:tc>
                <a:tc>
                  <a:txBody>
                    <a:bodyPr/>
                    <a:lstStyle/>
                    <a:p>
                      <a:pPr algn="ctr"/>
                      <a:r>
                        <a:rPr lang="en-US" sz="1100"/>
                        <a:t>4920</a:t>
                      </a:r>
                    </a:p>
                  </a:txBody>
                  <a:tcPr anchor="ctr"/>
                </a:tc>
                <a:tc>
                  <a:txBody>
                    <a:bodyPr/>
                    <a:lstStyle/>
                    <a:p>
                      <a:r>
                        <a:rPr lang="en-US" sz="1100"/>
                        <a:t>Start and End Time Stamps for SEIS-L1b-EHIS</a:t>
                      </a:r>
                      <a:endParaRPr lang="en-US" sz="1100">
                        <a:solidFill>
                          <a:schemeClr val="tx1"/>
                        </a:solidFill>
                      </a:endParaRPr>
                    </a:p>
                  </a:txBody>
                  <a:tcPr anchor="ctr"/>
                </a:tc>
                <a:tc>
                  <a:txBody>
                    <a:bodyPr/>
                    <a:lstStyle/>
                    <a:p>
                      <a:pPr algn="ctr"/>
                      <a:r>
                        <a:rPr lang="en-US" sz="1100"/>
                        <a:t>Closed</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a:latin typeface="Arial" panose="020B0604020202020204" pitchFamily="34" charset="0"/>
                          <a:cs typeface="Arial" panose="020B0604020202020204" pitchFamily="34" charset="0"/>
                        </a:rPr>
                        <a:t>√</a:t>
                      </a:r>
                      <a:endParaRPr lang="en-US" sz="110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a:latin typeface="Arial" panose="020B0604020202020204" pitchFamily="34" charset="0"/>
                          <a:cs typeface="Arial" panose="020B0604020202020204" pitchFamily="34" charset="0"/>
                        </a:rPr>
                        <a:t>√</a:t>
                      </a:r>
                      <a:endParaRPr lang="en-US" sz="1100"/>
                    </a:p>
                  </a:txBody>
                  <a:tcPr anchor="ctr"/>
                </a:tc>
                <a:tc>
                  <a:txBody>
                    <a:bodyPr/>
                    <a:lstStyle/>
                    <a:p>
                      <a:r>
                        <a:rPr lang="en-US" sz="1100" b="0" i="0" u="none" strike="noStrike" kern="1200">
                          <a:solidFill>
                            <a:schemeClr val="dk1"/>
                          </a:solidFill>
                          <a:effectLst/>
                          <a:latin typeface="+mn-lt"/>
                          <a:ea typeface="+mn-ea"/>
                          <a:cs typeface="+mn-cs"/>
                        </a:rPr>
                        <a:t>DO.07.00.00</a:t>
                      </a:r>
                      <a:endParaRPr lang="en-US" sz="1100"/>
                    </a:p>
                  </a:txBody>
                  <a:tcPr anchor="ctr"/>
                </a:tc>
                <a:extLst>
                  <a:ext uri="{0D108BD9-81ED-4DB2-BD59-A6C34878D82A}">
                    <a16:rowId xmlns:a16="http://schemas.microsoft.com/office/drawing/2014/main" val="10002"/>
                  </a:ext>
                </a:extLst>
              </a:tr>
              <a:tr h="370840">
                <a:tc>
                  <a:txBody>
                    <a:bodyPr/>
                    <a:lstStyle/>
                    <a:p>
                      <a:pPr algn="ctr"/>
                      <a:r>
                        <a:rPr lang="en-US" sz="1100" smtClean="0"/>
                        <a:t>428</a:t>
                      </a:r>
                      <a:endParaRPr lang="en-US" sz="1100"/>
                    </a:p>
                  </a:txBody>
                  <a:tcPr anchor="ctr"/>
                </a:tc>
                <a:tc>
                  <a:txBody>
                    <a:bodyPr/>
                    <a:lstStyle/>
                    <a:p>
                      <a:pPr algn="ctr"/>
                      <a:endParaRPr lang="en-US" sz="1100"/>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smtClean="0"/>
                        <a:t>Ground LUT in OE  to bring L1b in line with FSW table changes</a:t>
                      </a:r>
                    </a:p>
                  </a:txBody>
                  <a:tcPr anchor="ctr"/>
                </a:tc>
                <a:tc>
                  <a:txBody>
                    <a:bodyPr/>
                    <a:lstStyle/>
                    <a:p>
                      <a:pPr algn="ctr"/>
                      <a:r>
                        <a:rPr lang="en-US" sz="1100" smtClean="0"/>
                        <a:t>Closed</a:t>
                      </a:r>
                      <a:endParaRPr lang="en-US" sz="110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smtClean="0">
                          <a:latin typeface="Arial" panose="020B0604020202020204" pitchFamily="34" charset="0"/>
                          <a:cs typeface="Arial" panose="020B0604020202020204" pitchFamily="34" charset="0"/>
                        </a:rPr>
                        <a:t>√</a:t>
                      </a:r>
                      <a:endParaRPr lang="en-US" sz="1100" smtClean="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100"/>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i-FI" sz="1100" smtClean="0"/>
                        <a:t>26 Jan 2018</a:t>
                      </a:r>
                    </a:p>
                  </a:txBody>
                  <a:tcPr anchor="ctr"/>
                </a:tc>
                <a:extLst>
                  <a:ext uri="{0D108BD9-81ED-4DB2-BD59-A6C34878D82A}">
                    <a16:rowId xmlns:a16="http://schemas.microsoft.com/office/drawing/2014/main" val="10007"/>
                  </a:ext>
                </a:extLst>
              </a:tr>
              <a:tr h="370840">
                <a:tc>
                  <a:txBody>
                    <a:bodyPr/>
                    <a:lstStyle/>
                    <a:p>
                      <a:pPr algn="ctr"/>
                      <a:r>
                        <a:rPr lang="en-US" sz="1100"/>
                        <a:t>510</a:t>
                      </a:r>
                    </a:p>
                  </a:txBody>
                  <a:tcPr anchor="ctr"/>
                </a:tc>
                <a:tc>
                  <a:txBody>
                    <a:bodyPr/>
                    <a:lstStyle/>
                    <a:p>
                      <a:pPr algn="ctr"/>
                      <a:r>
                        <a:rPr lang="en-US" sz="1100"/>
                        <a:t>5413</a:t>
                      </a:r>
                      <a:r>
                        <a:rPr lang="en-US" sz="1100" smtClean="0"/>
                        <a:t>, 5483</a:t>
                      </a:r>
                      <a:endParaRPr lang="en-US" sz="1100"/>
                    </a:p>
                  </a:txBody>
                  <a:tcPr anchor="ctr"/>
                </a:tc>
                <a:tc>
                  <a:txBody>
                    <a:bodyPr/>
                    <a:lstStyle/>
                    <a:p>
                      <a:r>
                        <a:rPr lang="en-US" sz="1100" err="1">
                          <a:solidFill>
                            <a:schemeClr val="tx1"/>
                          </a:solidFill>
                        </a:rPr>
                        <a:t>SWx</a:t>
                      </a:r>
                      <a:r>
                        <a:rPr lang="en-US" sz="1100">
                          <a:solidFill>
                            <a:schemeClr val="tx1"/>
                          </a:solidFill>
                        </a:rPr>
                        <a:t> L1b generation slowdown / stoppage</a:t>
                      </a:r>
                    </a:p>
                  </a:txBody>
                  <a:tcPr anchor="ctr"/>
                </a:tc>
                <a:tc>
                  <a:txBody>
                    <a:bodyPr/>
                    <a:lstStyle/>
                    <a:p>
                      <a:pPr algn="ctr"/>
                      <a:r>
                        <a:rPr lang="en-US" sz="1100"/>
                        <a:t>Closed</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a:latin typeface="Arial" panose="020B0604020202020204" pitchFamily="34" charset="0"/>
                          <a:cs typeface="Arial" panose="020B0604020202020204" pitchFamily="34" charset="0"/>
                        </a:rPr>
                        <a:t>√</a:t>
                      </a:r>
                      <a:endParaRPr lang="en-US" sz="110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a:latin typeface="Arial" panose="020B0604020202020204" pitchFamily="34" charset="0"/>
                          <a:cs typeface="Arial" panose="020B0604020202020204" pitchFamily="34" charset="0"/>
                        </a:rPr>
                        <a:t>√</a:t>
                      </a:r>
                      <a:endParaRPr lang="en-US" sz="1100"/>
                    </a:p>
                  </a:txBody>
                  <a:tcPr anchor="ctr"/>
                </a:tc>
                <a:tc>
                  <a:txBody>
                    <a:bodyPr/>
                    <a:lstStyle/>
                    <a:p>
                      <a:r>
                        <a:rPr lang="en-US" sz="1100" b="0" i="0" u="none" strike="noStrike" kern="1200">
                          <a:solidFill>
                            <a:schemeClr val="dk1"/>
                          </a:solidFill>
                          <a:effectLst/>
                          <a:latin typeface="+mn-lt"/>
                          <a:ea typeface="+mn-ea"/>
                          <a:cs typeface="+mn-cs"/>
                        </a:rPr>
                        <a:t>DO.07.00.00</a:t>
                      </a:r>
                      <a:endParaRPr lang="en-US" sz="1100"/>
                    </a:p>
                  </a:txBody>
                  <a:tcPr anchor="ctr"/>
                </a:tc>
                <a:extLst>
                  <a:ext uri="{0D108BD9-81ED-4DB2-BD59-A6C34878D82A}">
                    <a16:rowId xmlns:a16="http://schemas.microsoft.com/office/drawing/2014/main" val="10003"/>
                  </a:ext>
                </a:extLst>
              </a:tr>
              <a:tr h="370840">
                <a:tc>
                  <a:txBody>
                    <a:bodyPr/>
                    <a:lstStyle/>
                    <a:p>
                      <a:pPr algn="ctr"/>
                      <a:r>
                        <a:rPr lang="en-US" sz="1100"/>
                        <a:t>517</a:t>
                      </a:r>
                    </a:p>
                  </a:txBody>
                  <a:tcPr anchor="ctr"/>
                </a:tc>
                <a:tc>
                  <a:txBody>
                    <a:bodyPr/>
                    <a:lstStyle/>
                    <a:p>
                      <a:pPr algn="ctr"/>
                      <a:r>
                        <a:rPr lang="en-US" sz="1100"/>
                        <a:t>4431, 3802</a:t>
                      </a:r>
                    </a:p>
                  </a:txBody>
                  <a:tcPr anchor="ctr"/>
                </a:tc>
                <a:tc>
                  <a:txBody>
                    <a:bodyPr/>
                    <a:lstStyle/>
                    <a:p>
                      <a:r>
                        <a:rPr lang="en-US" sz="1100">
                          <a:solidFill>
                            <a:schemeClr val="tx1"/>
                          </a:solidFill>
                        </a:rPr>
                        <a:t>Small but routine L1b gaps, mostly for SEISS (EHIS, MPS-LO,</a:t>
                      </a:r>
                      <a:r>
                        <a:rPr lang="en-US" sz="1100" baseline="0">
                          <a:solidFill>
                            <a:schemeClr val="tx1"/>
                          </a:solidFill>
                        </a:rPr>
                        <a:t> MPS-HI)</a:t>
                      </a:r>
                      <a:endParaRPr lang="en-US" sz="1100">
                        <a:solidFill>
                          <a:schemeClr val="tx1"/>
                        </a:solidFill>
                      </a:endParaRPr>
                    </a:p>
                  </a:txBody>
                  <a:tcPr anchor="ctr"/>
                </a:tc>
                <a:tc>
                  <a:txBody>
                    <a:bodyPr/>
                    <a:lstStyle/>
                    <a:p>
                      <a:pPr algn="ctr"/>
                      <a:r>
                        <a:rPr lang="en-US" sz="1100"/>
                        <a:t>Closed</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a:latin typeface="Arial" panose="020B0604020202020204" pitchFamily="34" charset="0"/>
                          <a:cs typeface="Arial" panose="020B0604020202020204" pitchFamily="34" charset="0"/>
                        </a:rPr>
                        <a:t>√</a:t>
                      </a:r>
                      <a:endParaRPr lang="en-US" sz="110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a:latin typeface="Arial" panose="020B0604020202020204" pitchFamily="34" charset="0"/>
                          <a:cs typeface="Arial" panose="020B0604020202020204" pitchFamily="34" charset="0"/>
                        </a:rPr>
                        <a:t>√</a:t>
                      </a:r>
                      <a:endParaRPr lang="en-US" sz="1100"/>
                    </a:p>
                  </a:txBody>
                  <a:tcPr anchor="ctr"/>
                </a:tc>
                <a:tc>
                  <a:txBody>
                    <a:bodyPr/>
                    <a:lstStyle/>
                    <a:p>
                      <a:r>
                        <a:rPr lang="en-US" sz="1100"/>
                        <a:t>resolved by WR4431 in DO.06.03</a:t>
                      </a:r>
                    </a:p>
                  </a:txBody>
                  <a:tcPr anchor="ctr"/>
                </a:tc>
                <a:extLst>
                  <a:ext uri="{0D108BD9-81ED-4DB2-BD59-A6C34878D82A}">
                    <a16:rowId xmlns:a16="http://schemas.microsoft.com/office/drawing/2014/main" val="10004"/>
                  </a:ext>
                </a:extLst>
              </a:tr>
              <a:tr h="370840">
                <a:tc>
                  <a:txBody>
                    <a:bodyPr/>
                    <a:lstStyle/>
                    <a:p>
                      <a:pPr algn="ctr"/>
                      <a:r>
                        <a:rPr lang="en-US" sz="1100" smtClean="0"/>
                        <a:t>582</a:t>
                      </a:r>
                      <a:endParaRPr lang="en-US" sz="1100"/>
                    </a:p>
                  </a:txBody>
                  <a:tcPr anchor="ctr"/>
                </a:tc>
                <a:tc>
                  <a:txBody>
                    <a:bodyPr/>
                    <a:lstStyle/>
                    <a:p>
                      <a:pPr algn="ctr"/>
                      <a:r>
                        <a:rPr lang="is-IS" sz="1100" smtClean="0"/>
                        <a:t>5762</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rPr>
                        <a:t>EHIS</a:t>
                      </a:r>
                      <a:r>
                        <a:rPr lang="en-US" sz="1100" baseline="0" dirty="0" smtClean="0">
                          <a:solidFill>
                            <a:schemeClr val="tx1"/>
                          </a:solidFill>
                        </a:rPr>
                        <a:t> Flags read incorrectly: </a:t>
                      </a:r>
                      <a:r>
                        <a:rPr lang="en-US" sz="1100" dirty="0" err="1" smtClean="0">
                          <a:solidFill>
                            <a:schemeClr val="tx1"/>
                          </a:solidFill>
                        </a:rPr>
                        <a:t>HFR_Flag</a:t>
                      </a:r>
                      <a:r>
                        <a:rPr lang="en-US" sz="1100" dirty="0" smtClean="0">
                          <a:solidFill>
                            <a:schemeClr val="tx1"/>
                          </a:solidFill>
                        </a:rPr>
                        <a:t>, </a:t>
                      </a:r>
                      <a:r>
                        <a:rPr lang="en-US" sz="1100" dirty="0" err="1" smtClean="0">
                          <a:solidFill>
                            <a:schemeClr val="tx1"/>
                          </a:solidFill>
                        </a:rPr>
                        <a:t>IFC_Flag</a:t>
                      </a:r>
                      <a:r>
                        <a:rPr lang="en-US" sz="1100" dirty="0" smtClean="0">
                          <a:solidFill>
                            <a:schemeClr val="tx1"/>
                          </a:solidFill>
                        </a:rPr>
                        <a:t>, </a:t>
                      </a:r>
                      <a:r>
                        <a:rPr lang="en-US" sz="1100" dirty="0" err="1" smtClean="0">
                          <a:solidFill>
                            <a:schemeClr val="tx1"/>
                          </a:solidFill>
                        </a:rPr>
                        <a:t>SCC_Flag</a:t>
                      </a:r>
                      <a:endParaRPr lang="en-US" sz="1100" dirty="0">
                        <a:solidFill>
                          <a:schemeClr val="tx1"/>
                        </a:solidFill>
                      </a:endParaRPr>
                    </a:p>
                  </a:txBody>
                  <a:tcPr anchor="ctr"/>
                </a:tc>
                <a:tc>
                  <a:txBody>
                    <a:bodyPr/>
                    <a:lstStyle/>
                    <a:p>
                      <a:pPr algn="ctr"/>
                      <a:r>
                        <a:rPr lang="en-US" sz="1100" smtClean="0"/>
                        <a:t>Closed</a:t>
                      </a:r>
                      <a:endParaRPr lang="en-US" sz="110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smtClean="0">
                          <a:latin typeface="Arial" panose="020B0604020202020204" pitchFamily="34" charset="0"/>
                          <a:cs typeface="Arial" panose="020B0604020202020204" pitchFamily="34" charset="0"/>
                        </a:rPr>
                        <a:t>√</a:t>
                      </a:r>
                      <a:endParaRPr lang="en-US" sz="1100" smtClean="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smtClean="0">
                          <a:latin typeface="Arial" panose="020B0604020202020204" pitchFamily="34" charset="0"/>
                          <a:cs typeface="Arial" panose="020B0604020202020204" pitchFamily="34" charset="0"/>
                        </a:rPr>
                        <a:t>√</a:t>
                      </a:r>
                      <a:endParaRPr lang="en-US" sz="1100" smtClean="0"/>
                    </a:p>
                  </a:txBody>
                  <a:tcPr anchor="ctr"/>
                </a:tc>
                <a:tc>
                  <a:txBody>
                    <a:bodyPr/>
                    <a:lstStyle/>
                    <a:p>
                      <a:r>
                        <a:rPr lang="en-US" sz="1100" smtClean="0">
                          <a:solidFill>
                            <a:schemeClr val="dk1"/>
                          </a:solidFill>
                        </a:rPr>
                        <a:t>DO.06.03</a:t>
                      </a:r>
                      <a:endParaRPr lang="en-US" sz="1100"/>
                    </a:p>
                  </a:txBody>
                  <a:tcPr anchor="ctr"/>
                </a:tc>
                <a:extLst>
                  <a:ext uri="{0D108BD9-81ED-4DB2-BD59-A6C34878D82A}">
                    <a16:rowId xmlns:a16="http://schemas.microsoft.com/office/drawing/2014/main" val="10008"/>
                  </a:ext>
                </a:extLst>
              </a:tr>
              <a:tr h="370840">
                <a:tc>
                  <a:txBody>
                    <a:bodyPr/>
                    <a:lstStyle/>
                    <a:p>
                      <a:pPr algn="ctr"/>
                      <a:r>
                        <a:rPr lang="en-US" sz="1100"/>
                        <a:t>703</a:t>
                      </a:r>
                    </a:p>
                  </a:txBody>
                  <a:tcPr anchor="ctr"/>
                </a:tc>
                <a:tc>
                  <a:txBody>
                    <a:bodyPr/>
                    <a:lstStyle/>
                    <a:p>
                      <a:pPr algn="ctr"/>
                      <a:r>
                        <a:rPr lang="en-US" sz="1100"/>
                        <a:t>6146</a:t>
                      </a:r>
                    </a:p>
                  </a:txBody>
                  <a:tcPr anchor="ctr"/>
                </a:tc>
                <a:tc>
                  <a:txBody>
                    <a:bodyPr/>
                    <a:lstStyle/>
                    <a:p>
                      <a:r>
                        <a:rPr lang="en-US" sz="1100">
                          <a:solidFill>
                            <a:schemeClr val="tx1"/>
                          </a:solidFill>
                        </a:rPr>
                        <a:t>Replace Be and B fluxes with fill values</a:t>
                      </a:r>
                    </a:p>
                  </a:txBody>
                  <a:tcPr anchor="ctr"/>
                </a:tc>
                <a:tc>
                  <a:txBody>
                    <a:bodyPr/>
                    <a:lstStyle/>
                    <a:p>
                      <a:pPr algn="ctr"/>
                      <a:r>
                        <a:rPr lang="en-US" sz="1100"/>
                        <a:t>Closed</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a:t>
                      </a:r>
                      <a:endParaRPr lang="en-US" sz="1100" dirty="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a:latin typeface="Arial" panose="020B0604020202020204" pitchFamily="34" charset="0"/>
                          <a:cs typeface="Arial" panose="020B0604020202020204" pitchFamily="34" charset="0"/>
                        </a:rPr>
                        <a:t>√</a:t>
                      </a:r>
                      <a:endParaRPr lang="en-US" sz="1100"/>
                    </a:p>
                  </a:txBody>
                  <a:tcPr anchor="ctr"/>
                </a:tc>
                <a:tc>
                  <a:txBody>
                    <a:bodyPr/>
                    <a:lstStyle/>
                    <a:p>
                      <a:r>
                        <a:rPr lang="en-US" sz="1100"/>
                        <a:t>PR.07.02.00</a:t>
                      </a:r>
                    </a:p>
                  </a:txBody>
                  <a:tcPr anchor="ctr"/>
                </a:tc>
                <a:extLst>
                  <a:ext uri="{0D108BD9-81ED-4DB2-BD59-A6C34878D82A}">
                    <a16:rowId xmlns:a16="http://schemas.microsoft.com/office/drawing/2014/main" val="10005"/>
                  </a:ext>
                </a:extLst>
              </a:tr>
              <a:tr h="370840">
                <a:tc>
                  <a:txBody>
                    <a:bodyPr/>
                    <a:lstStyle/>
                    <a:p>
                      <a:pPr algn="ctr"/>
                      <a:r>
                        <a:rPr lang="en-US" sz="1100"/>
                        <a:t>727</a:t>
                      </a:r>
                    </a:p>
                  </a:txBody>
                  <a:tcPr anchor="ctr"/>
                </a:tc>
                <a:tc>
                  <a:txBody>
                    <a:bodyPr/>
                    <a:lstStyle/>
                    <a:p>
                      <a:pPr algn="ctr"/>
                      <a:r>
                        <a:rPr lang="en-US" sz="1100"/>
                        <a:t>6113</a:t>
                      </a:r>
                    </a:p>
                  </a:txBody>
                  <a:tcPr anchor="ctr"/>
                </a:tc>
                <a:tc>
                  <a:txBody>
                    <a:bodyPr/>
                    <a:lstStyle/>
                    <a:p>
                      <a:r>
                        <a:rPr lang="en-US" sz="1100">
                          <a:solidFill>
                            <a:schemeClr val="tx1"/>
                          </a:solidFill>
                        </a:rPr>
                        <a:t>GOES-16 EHIS unexpected low fluxes from lowest energy helium channel (HE1)</a:t>
                      </a:r>
                    </a:p>
                  </a:txBody>
                  <a:tcPr anchor="ctr"/>
                </a:tc>
                <a:tc>
                  <a:txBody>
                    <a:bodyPr/>
                    <a:lstStyle/>
                    <a:p>
                      <a:pPr algn="ctr"/>
                      <a:r>
                        <a:rPr lang="en-US" sz="1100"/>
                        <a:t>Open</a:t>
                      </a:r>
                    </a:p>
                  </a:txBody>
                  <a:tcPr anchor="ctr"/>
                </a:tc>
                <a:tc>
                  <a:txBody>
                    <a:bodyPr/>
                    <a:lstStyle/>
                    <a:p>
                      <a:pPr algn="ctr"/>
                      <a:endParaRPr lang="en-US" sz="1100"/>
                    </a:p>
                  </a:txBody>
                  <a:tcPr anchor="ctr"/>
                </a:tc>
                <a:tc>
                  <a:txBody>
                    <a:bodyPr/>
                    <a:lstStyle/>
                    <a:p>
                      <a:pPr algn="ctr"/>
                      <a:endParaRPr lang="en-US" sz="1100"/>
                    </a:p>
                  </a:txBody>
                  <a:tcPr anchor="ctr"/>
                </a:tc>
                <a:tc>
                  <a:txBody>
                    <a:bodyPr/>
                    <a:lstStyle/>
                    <a:p>
                      <a:r>
                        <a:rPr lang="en-US" sz="1100" dirty="0"/>
                        <a:t>Flight WR</a:t>
                      </a:r>
                    </a:p>
                  </a:txBody>
                  <a:tcPr anchor="ctr"/>
                </a:tc>
                <a:extLst>
                  <a:ext uri="{0D108BD9-81ED-4DB2-BD59-A6C34878D82A}">
                    <a16:rowId xmlns:a16="http://schemas.microsoft.com/office/drawing/2014/main" val="1866014561"/>
                  </a:ext>
                </a:extLst>
              </a:tr>
              <a:tr h="370840">
                <a:tc>
                  <a:txBody>
                    <a:bodyPr/>
                    <a:lstStyle/>
                    <a:p>
                      <a:pPr algn="ctr"/>
                      <a:r>
                        <a:rPr lang="en-US" sz="1100"/>
                        <a:t>804</a:t>
                      </a:r>
                    </a:p>
                  </a:txBody>
                  <a:tcPr anchor="ctr"/>
                </a:tc>
                <a:tc>
                  <a:txBody>
                    <a:bodyPr/>
                    <a:lstStyle/>
                    <a:p>
                      <a:pPr algn="ctr"/>
                      <a:r>
                        <a:rPr lang="en-US" sz="1100"/>
                        <a:t>6661</a:t>
                      </a:r>
                    </a:p>
                  </a:txBody>
                  <a:tcPr anchor="ctr"/>
                </a:tc>
                <a:tc>
                  <a:txBody>
                    <a:bodyPr/>
                    <a:lstStyle/>
                    <a:p>
                      <a:r>
                        <a:rPr lang="en-US" sz="1100" dirty="0">
                          <a:solidFill>
                            <a:schemeClr val="tx1"/>
                          </a:solidFill>
                        </a:rPr>
                        <a:t>SEISS EHIS L1b ‘</a:t>
                      </a:r>
                      <a:r>
                        <a:rPr lang="en-US" sz="1100" dirty="0" err="1">
                          <a:solidFill>
                            <a:schemeClr val="tx1"/>
                          </a:solidFill>
                        </a:rPr>
                        <a:t>StatErrorsBounds</a:t>
                      </a:r>
                      <a:r>
                        <a:rPr lang="en-US" sz="1100" dirty="0">
                          <a:solidFill>
                            <a:schemeClr val="tx1"/>
                          </a:solidFill>
                        </a:rPr>
                        <a:t>’ variables issue [incorrect dimension</a:t>
                      </a:r>
                      <a:r>
                        <a:rPr lang="en-US" sz="1100" baseline="0" dirty="0">
                          <a:solidFill>
                            <a:schemeClr val="tx1"/>
                          </a:solidFill>
                        </a:rPr>
                        <a:t> name</a:t>
                      </a:r>
                      <a:r>
                        <a:rPr lang="en-US" sz="1100" dirty="0">
                          <a:solidFill>
                            <a:schemeClr val="tx1"/>
                          </a:solidFill>
                        </a:rPr>
                        <a:t>: ‘</a:t>
                      </a:r>
                      <a:r>
                        <a:rPr lang="en-US" sz="1100" dirty="0" err="1">
                          <a:solidFill>
                            <a:schemeClr val="tx1"/>
                          </a:solidFill>
                        </a:rPr>
                        <a:t>energy_bounds</a:t>
                      </a:r>
                      <a:r>
                        <a:rPr lang="en-US" sz="1100" dirty="0">
                          <a:solidFill>
                            <a:schemeClr val="tx1"/>
                          </a:solidFill>
                        </a:rPr>
                        <a:t>’ instead of ‘</a:t>
                      </a:r>
                      <a:r>
                        <a:rPr lang="en-US" sz="1100" dirty="0" err="1">
                          <a:solidFill>
                            <a:schemeClr val="tx1"/>
                          </a:solidFill>
                        </a:rPr>
                        <a:t>error_bounds</a:t>
                      </a:r>
                      <a:r>
                        <a:rPr lang="en-US" sz="1100" dirty="0">
                          <a:solidFill>
                            <a:schemeClr val="tx1"/>
                          </a:solidFill>
                        </a:rPr>
                        <a:t>’]</a:t>
                      </a:r>
                    </a:p>
                  </a:txBody>
                  <a:tcPr anchor="ctr"/>
                </a:tc>
                <a:tc>
                  <a:txBody>
                    <a:bodyPr/>
                    <a:lstStyle/>
                    <a:p>
                      <a:pPr algn="ctr"/>
                      <a:r>
                        <a:rPr lang="en-US" sz="1100" dirty="0" smtClean="0"/>
                        <a:t>confirmed in DE for G16</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dirty="0" smtClean="0">
                          <a:latin typeface="Arial" panose="020B0604020202020204" pitchFamily="34" charset="0"/>
                          <a:cs typeface="Arial" panose="020B0604020202020204" pitchFamily="34" charset="0"/>
                        </a:rPr>
                        <a:t>√</a:t>
                      </a:r>
                      <a:endParaRPr lang="en-US" sz="1100" dirty="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dirty="0" smtClean="0">
                          <a:latin typeface="Arial" panose="020B0604020202020204" pitchFamily="34" charset="0"/>
                          <a:cs typeface="Arial" panose="020B0604020202020204" pitchFamily="34" charset="0"/>
                        </a:rPr>
                        <a:t>√</a:t>
                      </a:r>
                      <a:endParaRPr lang="en-US" sz="1100" dirty="0"/>
                    </a:p>
                  </a:txBody>
                  <a:tcPr anchor="ctr"/>
                </a:tc>
                <a:tc>
                  <a:txBody>
                    <a:bodyPr/>
                    <a:lstStyle/>
                    <a:p>
                      <a:r>
                        <a:rPr lang="en-US" sz="1100" dirty="0"/>
                        <a:t>PR.07.02.00</a:t>
                      </a:r>
                    </a:p>
                    <a:p>
                      <a:r>
                        <a:rPr lang="en-US" sz="1100" dirty="0" smtClean="0"/>
                        <a:t>DO.08.00.00</a:t>
                      </a:r>
                      <a:endParaRPr lang="en-US" sz="1100" dirty="0"/>
                    </a:p>
                  </a:txBody>
                  <a:tcPr anchor="ctr"/>
                </a:tc>
                <a:extLst>
                  <a:ext uri="{0D108BD9-81ED-4DB2-BD59-A6C34878D82A}">
                    <a16:rowId xmlns:a16="http://schemas.microsoft.com/office/drawing/2014/main" val="3903724766"/>
                  </a:ext>
                </a:extLst>
              </a:tr>
              <a:tr h="370840">
                <a:tc>
                  <a:txBody>
                    <a:bodyPr/>
                    <a:lstStyle/>
                    <a:p>
                      <a:pPr algn="ctr"/>
                      <a:r>
                        <a:rPr lang="en-US" sz="1100" smtClean="0"/>
                        <a:t>1025</a:t>
                      </a:r>
                      <a:endParaRPr lang="en-US" sz="1100"/>
                    </a:p>
                  </a:txBody>
                  <a:tcPr anchor="ctr"/>
                </a:tc>
                <a:tc>
                  <a:txBody>
                    <a:bodyPr/>
                    <a:lstStyle/>
                    <a:p>
                      <a:pPr algn="ctr"/>
                      <a:endParaRPr lang="en-US" sz="1100"/>
                    </a:p>
                  </a:txBody>
                  <a:tcPr anchor="ctr"/>
                </a:tc>
                <a:tc>
                  <a:txBody>
                    <a:bodyPr/>
                    <a:lstStyle/>
                    <a:p>
                      <a:r>
                        <a:rPr lang="en-US" sz="1100" smtClean="0">
                          <a:solidFill>
                            <a:schemeClr val="tx1"/>
                          </a:solidFill>
                        </a:rPr>
                        <a:t>Add Helium to the SGPS Product</a:t>
                      </a:r>
                      <a:endParaRPr lang="en-US" sz="1100">
                        <a:solidFill>
                          <a:schemeClr val="tx1"/>
                        </a:solidFill>
                      </a:endParaRPr>
                    </a:p>
                  </a:txBody>
                  <a:tcPr anchor="ctr"/>
                </a:tc>
                <a:tc>
                  <a:txBody>
                    <a:bodyPr/>
                    <a:lstStyle/>
                    <a:p>
                      <a:pPr algn="ctr"/>
                      <a:r>
                        <a:rPr lang="en-US" sz="1100" err="1" smtClean="0"/>
                        <a:t>In_Analysis</a:t>
                      </a:r>
                      <a:endParaRPr lang="en-US" sz="110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dirty="0" smtClean="0">
                          <a:latin typeface="Arial" panose="020B0604020202020204" pitchFamily="34" charset="0"/>
                          <a:cs typeface="Arial" panose="020B0604020202020204" pitchFamily="34" charset="0"/>
                        </a:rPr>
                        <a:t>√</a:t>
                      </a:r>
                      <a:endParaRPr lang="en-US" sz="1100" dirty="0" smtClean="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dirty="0" smtClean="0">
                          <a:latin typeface="Arial" panose="020B0604020202020204" pitchFamily="34" charset="0"/>
                          <a:cs typeface="Arial" panose="020B0604020202020204" pitchFamily="34" charset="0"/>
                        </a:rPr>
                        <a:t>√</a:t>
                      </a:r>
                      <a:endParaRPr lang="en-US" sz="1100" dirty="0" smtClean="0"/>
                    </a:p>
                  </a:txBody>
                  <a:tcPr anchor="ctr"/>
                </a:tc>
                <a:tc>
                  <a:txBody>
                    <a:bodyPr/>
                    <a:lstStyle/>
                    <a:p>
                      <a:r>
                        <a:rPr lang="en-US" sz="1100" smtClean="0"/>
                        <a:t>unknown</a:t>
                      </a:r>
                      <a:endParaRPr lang="en-US" sz="1100"/>
                    </a:p>
                  </a:txBody>
                  <a:tcPr anchor="ctr"/>
                </a:tc>
                <a:extLst>
                  <a:ext uri="{0D108BD9-81ED-4DB2-BD59-A6C34878D82A}">
                    <a16:rowId xmlns:a16="http://schemas.microsoft.com/office/drawing/2014/main" val="10011"/>
                  </a:ext>
                </a:extLst>
              </a:tr>
              <a:tr h="370840">
                <a:tc>
                  <a:txBody>
                    <a:bodyPr/>
                    <a:lstStyle/>
                    <a:p>
                      <a:pPr algn="ctr"/>
                      <a:r>
                        <a:rPr lang="en-US" sz="1100" smtClean="0"/>
                        <a:t>1064</a:t>
                      </a:r>
                      <a:endParaRPr lang="en-US" sz="1100"/>
                    </a:p>
                  </a:txBody>
                  <a:tcPr anchor="ctr"/>
                </a:tc>
                <a:tc>
                  <a:txBody>
                    <a:bodyPr/>
                    <a:lstStyle/>
                    <a:p>
                      <a:pPr algn="ctr"/>
                      <a:endParaRPr lang="en-US" sz="1100"/>
                    </a:p>
                  </a:txBody>
                  <a:tcPr anchor="ctr"/>
                </a:tc>
                <a:tc>
                  <a:txBody>
                    <a:bodyPr/>
                    <a:lstStyle/>
                    <a:p>
                      <a:r>
                        <a:rPr lang="en-US" sz="1100" smtClean="0">
                          <a:solidFill>
                            <a:schemeClr val="tx1"/>
                          </a:solidFill>
                        </a:rPr>
                        <a:t>SEISS EHIS He conversion from SGPS</a:t>
                      </a:r>
                      <a:endParaRPr lang="en-US" sz="1100">
                        <a:solidFill>
                          <a:schemeClr val="tx1"/>
                        </a:solidFill>
                      </a:endParaRPr>
                    </a:p>
                  </a:txBody>
                  <a:tcPr anchor="ctr"/>
                </a:tc>
                <a:tc>
                  <a:txBody>
                    <a:bodyPr/>
                    <a:lstStyle/>
                    <a:p>
                      <a:pPr algn="ctr"/>
                      <a:r>
                        <a:rPr lang="en-US" sz="1100" err="1" smtClean="0"/>
                        <a:t>In_Analysis</a:t>
                      </a:r>
                      <a:endParaRPr lang="en-US" sz="110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dirty="0" smtClean="0">
                          <a:latin typeface="Arial" panose="020B0604020202020204" pitchFamily="34" charset="0"/>
                          <a:cs typeface="Arial" panose="020B0604020202020204" pitchFamily="34" charset="0"/>
                        </a:rPr>
                        <a:t>√</a:t>
                      </a:r>
                      <a:endParaRPr lang="en-US" sz="1100" dirty="0" smtClean="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dirty="0" smtClean="0">
                          <a:latin typeface="Arial" panose="020B0604020202020204" pitchFamily="34" charset="0"/>
                          <a:cs typeface="Arial" panose="020B0604020202020204" pitchFamily="34" charset="0"/>
                        </a:rPr>
                        <a:t>√</a:t>
                      </a:r>
                      <a:endParaRPr lang="en-US" sz="1100" dirty="0" smtClean="0"/>
                    </a:p>
                  </a:txBody>
                  <a:tcPr anchor="ctr"/>
                </a:tc>
                <a:tc>
                  <a:txBody>
                    <a:bodyPr/>
                    <a:lstStyle/>
                    <a:p>
                      <a:r>
                        <a:rPr lang="en-US" sz="1100" dirty="0" smtClean="0"/>
                        <a:t>unknown</a:t>
                      </a:r>
                      <a:endParaRPr lang="en-US" sz="1100" dirty="0"/>
                    </a:p>
                  </a:txBody>
                  <a:tcPr anchor="ctr"/>
                </a:tc>
                <a:extLst>
                  <a:ext uri="{0D108BD9-81ED-4DB2-BD59-A6C34878D82A}">
                    <a16:rowId xmlns:a16="http://schemas.microsoft.com/office/drawing/2014/main" val="10012"/>
                  </a:ext>
                </a:extLst>
              </a:tr>
            </a:tbl>
          </a:graphicData>
        </a:graphic>
      </p:graphicFrame>
      <p:sp>
        <p:nvSpPr>
          <p:cNvPr id="2" name="TextBox 1"/>
          <p:cNvSpPr txBox="1"/>
          <p:nvPr/>
        </p:nvSpPr>
        <p:spPr>
          <a:xfrm>
            <a:off x="7924800" y="5867400"/>
            <a:ext cx="994504" cy="646331"/>
          </a:xfrm>
          <a:prstGeom prst="rect">
            <a:avLst/>
          </a:prstGeom>
          <a:solidFill>
            <a:schemeClr val="bg1"/>
          </a:solidFill>
        </p:spPr>
        <p:txBody>
          <a:bodyPr wrap="none" rtlCol="0">
            <a:spAutoFit/>
          </a:bodyPr>
          <a:lstStyle/>
          <a:p>
            <a:pPr algn="ctr"/>
            <a:r>
              <a:rPr lang="en-US" sz="1200" dirty="0" smtClean="0">
                <a:solidFill>
                  <a:srgbClr val="FF0000"/>
                </a:solidFill>
              </a:rPr>
              <a:t>Post-</a:t>
            </a:r>
          </a:p>
          <a:p>
            <a:pPr algn="ctr"/>
            <a:r>
              <a:rPr lang="en-US" sz="1200" dirty="0" smtClean="0">
                <a:solidFill>
                  <a:srgbClr val="FF0000"/>
                </a:solidFill>
              </a:rPr>
              <a:t>Provisional </a:t>
            </a:r>
          </a:p>
          <a:p>
            <a:pPr algn="ctr"/>
            <a:r>
              <a:rPr lang="en-US" sz="1200" dirty="0" smtClean="0">
                <a:solidFill>
                  <a:srgbClr val="FF0000"/>
                </a:solidFill>
              </a:rPr>
              <a:t>PS-PVR ADRs</a:t>
            </a:r>
            <a:endParaRPr lang="en-US" sz="1200" dirty="0">
              <a:solidFill>
                <a:srgbClr val="FF0000"/>
              </a:solidFill>
            </a:endParaRPr>
          </a:p>
        </p:txBody>
      </p:sp>
    </p:spTree>
    <p:extLst>
      <p:ext uri="{BB962C8B-B14F-4D97-AF65-F5344CB8AC3E}">
        <p14:creationId xmlns:p14="http://schemas.microsoft.com/office/powerpoint/2010/main" val="165206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Reported He Ion Flux is Low</a:t>
            </a:r>
            <a:endParaRPr lang="en-US"/>
          </a:p>
        </p:txBody>
      </p:sp>
      <p:sp>
        <p:nvSpPr>
          <p:cNvPr id="3" name="Content Placeholder 2"/>
          <p:cNvSpPr>
            <a:spLocks noGrp="1"/>
          </p:cNvSpPr>
          <p:nvPr>
            <p:ph idx="1"/>
          </p:nvPr>
        </p:nvSpPr>
        <p:spPr>
          <a:xfrm>
            <a:off x="533400" y="4876800"/>
            <a:ext cx="7924800" cy="1811337"/>
          </a:xfrm>
        </p:spPr>
        <p:txBody>
          <a:bodyPr/>
          <a:lstStyle/>
          <a:p>
            <a:pPr>
              <a:buFont typeface="Arial" charset="0"/>
              <a:buChar char="•"/>
            </a:pPr>
            <a:r>
              <a:rPr lang="en-US" sz="2000" smtClean="0"/>
              <a:t>Reported G16/FM1 EHIS HE1 </a:t>
            </a:r>
            <a:r>
              <a:rPr lang="en-US" sz="2000"/>
              <a:t>Ion Flux </a:t>
            </a:r>
            <a:r>
              <a:rPr lang="en-US" sz="2000" smtClean="0"/>
              <a:t>up to an order-of-magnitude low in </a:t>
            </a:r>
            <a:r>
              <a:rPr lang="en-US" sz="2000"/>
              <a:t>comparison with SGPS, G13-15, and ACE </a:t>
            </a:r>
            <a:r>
              <a:rPr lang="en-US" sz="2000" smtClean="0"/>
              <a:t>measurements.</a:t>
            </a:r>
          </a:p>
          <a:p>
            <a:pPr>
              <a:buFont typeface="Arial" charset="0"/>
              <a:buChar char="•"/>
            </a:pPr>
            <a:r>
              <a:rPr lang="en-US" sz="2000"/>
              <a:t>The </a:t>
            </a:r>
            <a:r>
              <a:rPr lang="en-US" sz="2000" smtClean="0"/>
              <a:t>root cause </a:t>
            </a:r>
            <a:r>
              <a:rPr lang="en-US" sz="2000"/>
              <a:t>is not understood and thought to be an instrument </a:t>
            </a:r>
            <a:r>
              <a:rPr lang="en-US" sz="2000" smtClean="0"/>
              <a:t>problem, </a:t>
            </a:r>
            <a:r>
              <a:rPr lang="en-US" sz="2000"/>
              <a:t>likely to also be an issue with GOES-17, -T, and -U. </a:t>
            </a:r>
          </a:p>
          <a:p>
            <a:pPr>
              <a:buFont typeface="Arial" charset="0"/>
              <a:buChar char="•"/>
            </a:pPr>
            <a:r>
              <a:rPr lang="en-US" sz="2000" smtClean="0"/>
              <a:t>Associated ADRs are 727, 1025, and 1064.</a:t>
            </a:r>
            <a:endParaRPr lang="en-US" sz="2000"/>
          </a:p>
        </p:txBody>
      </p:sp>
      <p:sp>
        <p:nvSpPr>
          <p:cNvPr id="4" name="Slide Number Placeholder 3"/>
          <p:cNvSpPr>
            <a:spLocks noGrp="1"/>
          </p:cNvSpPr>
          <p:nvPr>
            <p:ph type="sldNum" sz="quarter" idx="12"/>
          </p:nvPr>
        </p:nvSpPr>
        <p:spPr/>
        <p:txBody>
          <a:bodyPr/>
          <a:lstStyle/>
          <a:p>
            <a:fld id="{615ADB79-25D6-47C0-AB51-22A13A0BBB50}" type="slidenum">
              <a:rPr lang="en-US" altLang="en-US" smtClean="0"/>
              <a:pPr/>
              <a:t>9</a:t>
            </a:fld>
            <a:endParaRPr lang="en-US" alt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143000"/>
            <a:ext cx="6858000" cy="3634424"/>
          </a:xfrm>
          <a:prstGeom prst="rect">
            <a:avLst/>
          </a:prstGeom>
        </p:spPr>
      </p:pic>
    </p:spTree>
    <p:extLst>
      <p:ext uri="{BB962C8B-B14F-4D97-AF65-F5344CB8AC3E}">
        <p14:creationId xmlns:p14="http://schemas.microsoft.com/office/powerpoint/2010/main" val="720598701"/>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29700</TotalTime>
  <Words>4963</Words>
  <Application>Microsoft Office PowerPoint</Application>
  <PresentationFormat>On-screen Show (4:3)</PresentationFormat>
  <Paragraphs>653</Paragraphs>
  <Slides>50</Slides>
  <Notes>20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MS PGothic</vt:lpstr>
      <vt:lpstr>.AppleSystemUIFont</vt:lpstr>
      <vt:lpstr>Arial</vt:lpstr>
      <vt:lpstr>ArialMT</vt:lpstr>
      <vt:lpstr>Calibri</vt:lpstr>
      <vt:lpstr>Cambria Math</vt:lpstr>
      <vt:lpstr>Courier New</vt:lpstr>
      <vt:lpstr>Mangal</vt:lpstr>
      <vt:lpstr>Wingdings</vt:lpstr>
      <vt:lpstr>Custom Design</vt:lpstr>
      <vt:lpstr>Peer Stakeholder-Product Validation Review (PS-PVR)  For the Full Maturity of GOES-16 SEISS EHIS L1b Product</vt:lpstr>
      <vt:lpstr>Outline</vt:lpstr>
      <vt:lpstr>Energetic Heavy Ion Sensor (EHIS)</vt:lpstr>
      <vt:lpstr>Introductory Material</vt:lpstr>
      <vt:lpstr>EHIS L1b Level-2 Linear Energy Transfer (LET) Product</vt:lpstr>
      <vt:lpstr>Review of Provisional Maturity </vt:lpstr>
      <vt:lpstr>Path to Full  (Excerpts from Provisional PS-PVR)</vt:lpstr>
      <vt:lpstr>All EHIS ADRs/WRs to-date closed, except 727, 1025,  and 1064, associated w/ too-low He measurement</vt:lpstr>
      <vt:lpstr>Reported He Ion Flux is Low</vt:lpstr>
      <vt:lpstr>ADR 727: Evaluation of Alternatives</vt:lpstr>
      <vt:lpstr>Changes to FM1 EHIS Tables Resulting from PLT</vt:lpstr>
      <vt:lpstr>Provisional PLPTs</vt:lpstr>
      <vt:lpstr>Product quality assessment</vt:lpstr>
      <vt:lpstr>Product Quality Assessment</vt:lpstr>
      <vt:lpstr>Overview of Some Important Anomalies, Fixes and Analysis</vt:lpstr>
      <vt:lpstr>ADRs 1025 and 1064</vt:lpstr>
      <vt:lpstr>PLPTs for Provisional</vt:lpstr>
      <vt:lpstr>PLPT-SEI-004 SEP Channel Cross Comparison – Hydrogen Ions</vt:lpstr>
      <vt:lpstr>PLPT-SEI-004 SEP Channel Cross Comparison – Hydrogen Ions</vt:lpstr>
      <vt:lpstr>PLPT-SEI-004 SEP Channel Cross Comparison – Hydrogen Ions</vt:lpstr>
      <vt:lpstr>PLPT-SEI-004 SEP Channel Cross Comparison – Helium Ions</vt:lpstr>
      <vt:lpstr>PLPT-SEI-004 SEP Channel Cross Comparison – Helium Ions</vt:lpstr>
      <vt:lpstr>PLPT-SEI-004 SEP Channel Cross Comparison – Helium Ions</vt:lpstr>
      <vt:lpstr>PLPT-SEI-004 SEP Channel Cross Comparison – Heavy Ions</vt:lpstr>
      <vt:lpstr>PLPT-SEI-004 SEP Channel Cross Comparison – Heavy Ions</vt:lpstr>
      <vt:lpstr>PLPT-SEI-004 SEP Channel Cross Comparison – Heavy Ions</vt:lpstr>
      <vt:lpstr>PLPT-SEI-004 SEP Channel Cross Comparison – Heavy Ions</vt:lpstr>
      <vt:lpstr>PLPT-SEI-004 SEP Channel Cross Comparison – Heavy Ions</vt:lpstr>
      <vt:lpstr>PLPT-SEI-004 SEP Channel Cross Comparison – Heavy Ions</vt:lpstr>
      <vt:lpstr>Summary of PLPT-SEI-004</vt:lpstr>
      <vt:lpstr>PLPT-SEI-006 –  Backgrounds Trending</vt:lpstr>
      <vt:lpstr>PLPT-SEI-006: H and He</vt:lpstr>
      <vt:lpstr>PLPT-SEI-006: Angle-Detecting Inclined Sensor (ADIS) Theory</vt:lpstr>
      <vt:lpstr>PLPT-SEI-006 – Pulse Height Analysis (PHA) Packets</vt:lpstr>
      <vt:lpstr>PLPT-SEI-006 – Outline of FSW-based Algorithm Used for this PHA Analysis</vt:lpstr>
      <vt:lpstr>PLPT-SEI-006: ELF (operational) vs. PHA (reconstructed) histograms</vt:lpstr>
      <vt:lpstr>PLPT-SEI-006:  GOES-17 Histogram Fit</vt:lpstr>
      <vt:lpstr>PLPT-SEI-006: GOES-16 and GOES-17 C, N, O, Fe GCR Fluxes</vt:lpstr>
      <vt:lpstr>PLPT-SEI-006: GOES-16 and GOES-17 Ne, Mg, Si, S GCR Fluxes</vt:lpstr>
      <vt:lpstr>PLPT-SEI-006: Assessment</vt:lpstr>
      <vt:lpstr>PowerPoint Presentation</vt:lpstr>
      <vt:lpstr>Full Maturity Assessment</vt:lpstr>
      <vt:lpstr>Full Validation Assessment</vt:lpstr>
      <vt:lpstr>Full Validation Assessment</vt:lpstr>
      <vt:lpstr>Summary &amp; Recommendations</vt:lpstr>
      <vt:lpstr>G16 EHIS Summary</vt:lpstr>
      <vt:lpstr>Additional Comments on Too-low  He Measurement</vt:lpstr>
      <vt:lpstr>Recap of Provisional and Full Validation End States</vt:lpstr>
      <vt:lpstr>Recap of Provisional and Full Validation End States Cont.</vt:lpstr>
      <vt:lpstr>Recommendations</vt:lpstr>
    </vt:vector>
  </TitlesOfParts>
  <Company>NOAA / NESDIS / STAR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Juan Rodriguez</dc:creator>
  <cp:lastModifiedBy>Fulbright, Jon P. (GSFC-416.0)[Arctic Slope Technical Services, Inc.]</cp:lastModifiedBy>
  <cp:revision>951</cp:revision>
  <dcterms:created xsi:type="dcterms:W3CDTF">2017-02-26T14:41:57Z</dcterms:created>
  <dcterms:modified xsi:type="dcterms:W3CDTF">2020-05-13T14:49:05Z</dcterms:modified>
</cp:coreProperties>
</file>