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51"/>
  </p:notesMasterIdLst>
  <p:sldIdLst>
    <p:sldId id="256" r:id="rId2"/>
    <p:sldId id="342" r:id="rId3"/>
    <p:sldId id="346" r:id="rId4"/>
    <p:sldId id="337" r:id="rId5"/>
    <p:sldId id="398" r:id="rId6"/>
    <p:sldId id="435" r:id="rId7"/>
    <p:sldId id="423" r:id="rId8"/>
    <p:sldId id="424" r:id="rId9"/>
    <p:sldId id="345" r:id="rId10"/>
    <p:sldId id="339" r:id="rId11"/>
    <p:sldId id="362" r:id="rId12"/>
    <p:sldId id="363" r:id="rId13"/>
    <p:sldId id="419" r:id="rId14"/>
    <p:sldId id="401" r:id="rId15"/>
    <p:sldId id="418" r:id="rId16"/>
    <p:sldId id="406" r:id="rId17"/>
    <p:sldId id="370" r:id="rId18"/>
    <p:sldId id="408" r:id="rId19"/>
    <p:sldId id="371" r:id="rId20"/>
    <p:sldId id="402" r:id="rId21"/>
    <p:sldId id="411" r:id="rId22"/>
    <p:sldId id="426" r:id="rId23"/>
    <p:sldId id="425" r:id="rId24"/>
    <p:sldId id="437" r:id="rId25"/>
    <p:sldId id="412" r:id="rId26"/>
    <p:sldId id="413" r:id="rId27"/>
    <p:sldId id="439" r:id="rId28"/>
    <p:sldId id="414" r:id="rId29"/>
    <p:sldId id="349" r:id="rId30"/>
    <p:sldId id="434" r:id="rId31"/>
    <p:sldId id="422" r:id="rId32"/>
    <p:sldId id="351" r:id="rId33"/>
    <p:sldId id="407" r:id="rId34"/>
    <p:sldId id="404" r:id="rId35"/>
    <p:sldId id="353" r:id="rId36"/>
    <p:sldId id="431" r:id="rId37"/>
    <p:sldId id="432" r:id="rId38"/>
    <p:sldId id="393" r:id="rId39"/>
    <p:sldId id="429" r:id="rId40"/>
    <p:sldId id="433" r:id="rId41"/>
    <p:sldId id="306" r:id="rId42"/>
    <p:sldId id="307" r:id="rId43"/>
    <p:sldId id="308" r:id="rId44"/>
    <p:sldId id="440" r:id="rId45"/>
    <p:sldId id="441" r:id="rId46"/>
    <p:sldId id="442" r:id="rId47"/>
    <p:sldId id="443" r:id="rId48"/>
    <p:sldId id="444" r:id="rId49"/>
    <p:sldId id="445"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2DEBC4-4F6B-44C8-AECD-D6E7C8D4A6FB}">
  <a:tblStyle styleId="{C82DEBC4-4F6B-44C8-AECD-D6E7C8D4A6F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93F556-932D-4B0D-9798-D749DA44B50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80"/>
    <p:restoredTop sz="95915"/>
  </p:normalViewPr>
  <p:slideViewPr>
    <p:cSldViewPr snapToGrid="0">
      <p:cViewPr varScale="1">
        <p:scale>
          <a:sx n="107" d="100"/>
          <a:sy n="107" d="100"/>
        </p:scale>
        <p:origin x="17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commentAuthors" Target="commentAuthors.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19</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8597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33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721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713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38</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923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97" name="Shape 4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04" name="Shape 5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18" name="Shape 5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89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1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1"/>
            <a:endParaRPr lang="en-US"/>
          </a:p>
        </p:txBody>
      </p:sp>
      <p:sp>
        <p:nvSpPr>
          <p:cNvPr id="4" name="Slide Number Placeholder 3"/>
          <p:cNvSpPr>
            <a:spLocks noGrp="1"/>
          </p:cNvSpPr>
          <p:nvPr>
            <p:ph type="sldNum" idx="10"/>
          </p:nvPr>
        </p:nvSpPr>
        <p:spPr/>
        <p:txBody>
          <a:bodyPr/>
          <a:lstStyle/>
          <a:p>
            <a:pPr marL="0" lvl="0" indent="0">
              <a:spcBef>
                <a:spcPts val="0"/>
              </a:spcBef>
              <a:buSzPct val="25000"/>
              <a:buNone/>
            </a:pPr>
            <a:fld id="{00000000-1234-1234-1234-123412341234}" type="slidenum">
              <a:rPr lang="en-US" smtClean="0"/>
              <a:pPr marL="0" lvl="0" indent="0">
                <a:spcBef>
                  <a:spcPts val="0"/>
                </a:spcBef>
                <a:buSzPct val="25000"/>
                <a:buNone/>
              </a:pPr>
              <a:t>4</a:t>
            </a:fld>
            <a:endParaRPr lang="en-US"/>
          </a:p>
        </p:txBody>
      </p:sp>
    </p:spTree>
    <p:extLst>
      <p:ext uri="{BB962C8B-B14F-4D97-AF65-F5344CB8AC3E}">
        <p14:creationId xmlns:p14="http://schemas.microsoft.com/office/powerpoint/2010/main" val="349322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0F7AC-F688-084A-85B7-DF6C284752B4}" type="slidenum">
              <a:rPr lang="en-US" altLang="en-US"/>
              <a:pPr/>
              <a:t>5</a:t>
            </a:fld>
            <a:endParaRPr lang="en-US" alt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09456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6</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518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946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11</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0149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32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uk-UA" sz="1200" b="0" i="0" u="none" strike="noStrike" cap="none" smtClean="0">
                <a:solidFill>
                  <a:schemeClr val="dk1"/>
                </a:solidFill>
                <a:latin typeface="Calibri"/>
                <a:ea typeface="Calibri"/>
                <a:cs typeface="Calibri"/>
                <a:sym typeface="Calibri"/>
              </a:rPr>
              <a:t>17</a:t>
            </a:fld>
            <a:endParaRPr lang="uk-U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05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Noto Sans Symbols"/>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Courier New"/>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564350" y="288575"/>
            <a:ext cx="5961300" cy="853799"/>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1pPr>
            <a:lvl2pPr marR="0" lvl="1"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2pPr>
            <a:lvl3pPr marR="0" lvl="2"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3pPr>
            <a:lvl4pPr marR="0" lvl="3"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4pPr>
            <a:lvl5pPr marR="0" lvl="4"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5pPr>
            <a:lvl6pPr marR="0" lvl="5"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6pPr>
            <a:lvl7pPr marR="0" lvl="6"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7pPr>
            <a:lvl8pPr marR="0" lvl="7"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8pPr>
            <a:lvl9pPr marR="0" lvl="8" algn="ctr" rtl="0">
              <a:spcBef>
                <a:spcPts val="0"/>
              </a:spcBef>
              <a:spcAft>
                <a:spcPts val="0"/>
              </a:spcAft>
              <a:buClr>
                <a:srgbClr val="FFFFFF"/>
              </a:buClr>
              <a:buSzPts val="2800"/>
              <a:buFont typeface="Arial"/>
              <a:buNone/>
              <a:defRPr sz="2800" b="0" i="0" u="none" strike="noStrike" cap="none">
                <a:solidFill>
                  <a:srgbClr val="FFFFFF"/>
                </a:solidFill>
                <a:latin typeface="Calibri"/>
                <a:ea typeface="Calibri"/>
                <a:cs typeface="Calibri"/>
                <a:sym typeface="Calibri"/>
              </a:defRPr>
            </a:lvl9pPr>
          </a:lstStyle>
          <a:p>
            <a:endParaRPr/>
          </a:p>
        </p:txBody>
      </p:sp>
      <p:sp>
        <p:nvSpPr>
          <p:cNvPr id="26" name="Shape 26"/>
          <p:cNvSpPr txBox="1">
            <a:spLocks noGrp="1"/>
          </p:cNvSpPr>
          <p:nvPr>
            <p:ph type="body" idx="1"/>
          </p:nvPr>
        </p:nvSpPr>
        <p:spPr>
          <a:xfrm>
            <a:off x="311700" y="1536633"/>
            <a:ext cx="8520599" cy="4555199"/>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2pPr>
            <a:lvl3pPr marL="1371600" marR="0" lvl="2"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3pPr>
            <a:lvl4pPr marL="1828800" marR="0" lvl="3"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4pPr>
            <a:lvl5pPr marL="2286000" marR="0" lvl="4"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5pPr>
            <a:lvl6pPr marL="2743200" marR="0" lvl="5"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6pPr>
            <a:lvl7pPr marL="3200400" marR="0" lvl="6"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7pPr>
            <a:lvl8pPr marL="3657600" marR="0" lvl="7" indent="-228600" algn="l" rtl="0">
              <a:lnSpc>
                <a:spcPct val="115000"/>
              </a:lnSpc>
              <a:spcBef>
                <a:spcPts val="1600"/>
              </a:spcBef>
              <a:spcAft>
                <a:spcPts val="0"/>
              </a:spcAft>
              <a:buClr>
                <a:srgbClr val="FFFFFF"/>
              </a:buClr>
              <a:buSzPts val="1400"/>
              <a:buFont typeface="Arial"/>
              <a:buNone/>
              <a:defRPr sz="1400" b="0" i="0" u="none" strike="noStrike" cap="none">
                <a:solidFill>
                  <a:srgbClr val="FFFFFF"/>
                </a:solidFill>
                <a:latin typeface="Arial"/>
                <a:ea typeface="Arial"/>
                <a:cs typeface="Arial"/>
                <a:sym typeface="Arial"/>
              </a:defRPr>
            </a:lvl8pPr>
            <a:lvl9pPr marL="4114800" marR="0" lvl="8" indent="-228600" algn="l" rtl="0">
              <a:lnSpc>
                <a:spcPct val="115000"/>
              </a:lnSpc>
              <a:spcBef>
                <a:spcPts val="1600"/>
              </a:spcBef>
              <a:spcAft>
                <a:spcPts val="1600"/>
              </a:spcAft>
              <a:buClr>
                <a:srgbClr val="FFFFFF"/>
              </a:buClr>
              <a:buSzPts val="1400"/>
              <a:buFont typeface="Arial"/>
              <a:buNone/>
              <a:defRPr sz="1400" b="0" i="0" u="none" strike="noStrike" cap="none">
                <a:solidFill>
                  <a:srgbClr val="FFFFFF"/>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Noto Sans Symbols"/>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Courier New"/>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353441" y="88777"/>
            <a:ext cx="6675120" cy="72796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2400" b="0" i="0" u="none" strike="noStrike" cap="none">
                <a:solidFill>
                  <a:srgbClr val="CF102D"/>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7">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240632" y="6356350"/>
            <a:ext cx="914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922421" y="6356350"/>
            <a:ext cx="7331242"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0.png"/><Relationship Id="rId7" Type="http://schemas.openxmlformats.org/officeDocument/2006/relationships/image" Target="../media/image15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685800" y="1835205"/>
            <a:ext cx="7772400" cy="176524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30" b="0" i="0" u="none" strike="noStrike" cap="none" dirty="0">
                <a:solidFill>
                  <a:schemeClr val="lt1"/>
                </a:solidFill>
                <a:latin typeface="Calibri"/>
                <a:ea typeface="Calibri"/>
                <a:cs typeface="Calibri"/>
                <a:sym typeface="Calibri"/>
              </a:rPr>
              <a:t>Peer Stakeholder-Product Validation Review (PS-PVR) </a:t>
            </a:r>
            <a:br>
              <a:rPr lang="en-US" sz="2430" b="0" i="0" u="none" strike="noStrike" cap="none" dirty="0">
                <a:solidFill>
                  <a:schemeClr val="lt1"/>
                </a:solidFill>
                <a:latin typeface="Calibri"/>
                <a:ea typeface="Calibri"/>
                <a:cs typeface="Calibri"/>
                <a:sym typeface="Calibri"/>
              </a:rPr>
            </a:br>
            <a:r>
              <a:rPr lang="en-US" sz="4860" b="0" i="0" u="none" strike="noStrike" cap="none" dirty="0" smtClean="0">
                <a:solidFill>
                  <a:schemeClr val="lt1"/>
                </a:solidFill>
                <a:latin typeface="Calibri"/>
                <a:ea typeface="Calibri"/>
                <a:cs typeface="Calibri"/>
                <a:sym typeface="Calibri"/>
              </a:rPr>
              <a:t>Full </a:t>
            </a:r>
            <a:r>
              <a:rPr lang="en-US" sz="4860" b="0" i="0" u="none" strike="noStrike" cap="none" dirty="0">
                <a:solidFill>
                  <a:schemeClr val="lt1"/>
                </a:solidFill>
                <a:latin typeface="Calibri"/>
                <a:ea typeface="Calibri"/>
                <a:cs typeface="Calibri"/>
                <a:sym typeface="Calibri"/>
              </a:rPr>
              <a:t>Maturity </a:t>
            </a:r>
            <a:r>
              <a:rPr lang="en-US" sz="4860" b="0" i="0" u="none" strike="noStrike" cap="none" dirty="0" smtClean="0">
                <a:solidFill>
                  <a:schemeClr val="lt1"/>
                </a:solidFill>
                <a:latin typeface="Calibri"/>
                <a:ea typeface="Calibri"/>
                <a:cs typeface="Calibri"/>
                <a:sym typeface="Calibri"/>
              </a:rPr>
              <a:t>GOES-16 </a:t>
            </a:r>
            <a:r>
              <a:rPr lang="en-US" sz="4860" b="0" i="0" u="none" strike="noStrike" cap="none" dirty="0">
                <a:solidFill>
                  <a:schemeClr val="lt1"/>
                </a:solidFill>
                <a:latin typeface="Calibri"/>
                <a:ea typeface="Calibri"/>
                <a:cs typeface="Calibri"/>
                <a:sym typeface="Calibri"/>
              </a:rPr>
              <a:t>SEISS </a:t>
            </a:r>
            <a:br>
              <a:rPr lang="en-US" sz="4860" b="0" i="0" u="none" strike="noStrike" cap="none" dirty="0">
                <a:solidFill>
                  <a:schemeClr val="lt1"/>
                </a:solidFill>
                <a:latin typeface="Calibri"/>
                <a:ea typeface="Calibri"/>
                <a:cs typeface="Calibri"/>
                <a:sym typeface="Calibri"/>
              </a:rPr>
            </a:br>
            <a:r>
              <a:rPr lang="en-US" sz="4860" b="0" i="0" u="none" strike="noStrike" cap="none" dirty="0" smtClean="0">
                <a:solidFill>
                  <a:schemeClr val="lt1"/>
                </a:solidFill>
                <a:latin typeface="Calibri"/>
                <a:ea typeface="Calibri"/>
                <a:cs typeface="Calibri"/>
                <a:sym typeface="Calibri"/>
              </a:rPr>
              <a:t>SGPS </a:t>
            </a:r>
            <a:r>
              <a:rPr lang="en-US" sz="4860" b="0" i="0" u="none" strike="noStrike" cap="none" dirty="0">
                <a:solidFill>
                  <a:schemeClr val="lt1"/>
                </a:solidFill>
                <a:latin typeface="Calibri"/>
                <a:ea typeface="Calibri"/>
                <a:cs typeface="Calibri"/>
                <a:sym typeface="Calibri"/>
              </a:rPr>
              <a:t>L1b </a:t>
            </a:r>
            <a:r>
              <a:rPr lang="en-US" sz="4860" b="0" i="0" u="none" strike="noStrike" cap="none" dirty="0" smtClean="0">
                <a:solidFill>
                  <a:schemeClr val="lt1"/>
                </a:solidFill>
                <a:latin typeface="Calibri"/>
                <a:ea typeface="Calibri"/>
                <a:cs typeface="Calibri"/>
                <a:sym typeface="Calibri"/>
              </a:rPr>
              <a:t>Product PS-PVR</a:t>
            </a:r>
            <a:endParaRPr dirty="0"/>
          </a:p>
        </p:txBody>
      </p:sp>
      <p:sp>
        <p:nvSpPr>
          <p:cNvPr id="54" name="Shape 54"/>
          <p:cNvSpPr txBox="1">
            <a:spLocks noGrp="1"/>
          </p:cNvSpPr>
          <p:nvPr>
            <p:ph type="subTitle" idx="1"/>
          </p:nvPr>
        </p:nvSpPr>
        <p:spPr>
          <a:xfrm>
            <a:off x="609600" y="3886200"/>
            <a:ext cx="8077200" cy="24384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888888"/>
              </a:buClr>
              <a:buSzPts val="2240"/>
              <a:buFont typeface="Noto Sans Symbols"/>
              <a:buNone/>
            </a:pPr>
            <a:endParaRPr sz="2240" b="0" i="0" u="none" strike="noStrike" cap="none">
              <a:solidFill>
                <a:srgbClr val="FFFF00"/>
              </a:solidFill>
              <a:latin typeface="Calibri"/>
              <a:ea typeface="Calibri"/>
              <a:cs typeface="Calibri"/>
              <a:sym typeface="Calibri"/>
            </a:endParaRPr>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smtClean="0">
                <a:solidFill>
                  <a:srgbClr val="FFFF00"/>
                </a:solidFill>
                <a:latin typeface="Calibri"/>
                <a:ea typeface="Calibri"/>
                <a:cs typeface="Calibri"/>
                <a:sym typeface="Calibri"/>
              </a:rPr>
              <a:t>March 18, 2020</a:t>
            </a:r>
            <a:endParaRPr dirty="0"/>
          </a:p>
          <a:p>
            <a:pPr marL="0" marR="0" lvl="0" indent="0" algn="ctr" rtl="0">
              <a:lnSpc>
                <a:spcPct val="80000"/>
              </a:lnSpc>
              <a:spcBef>
                <a:spcPts val="448"/>
              </a:spcBef>
              <a:spcAft>
                <a:spcPts val="0"/>
              </a:spcAft>
              <a:buClr>
                <a:srgbClr val="FFFF00"/>
              </a:buClr>
              <a:buSzPts val="2240"/>
              <a:buFont typeface="Noto Sans Symbols"/>
              <a:buNone/>
            </a:pPr>
            <a:r>
              <a:rPr lang="en-US" sz="2240" b="0" i="0" u="none" strike="noStrike" cap="none" dirty="0">
                <a:solidFill>
                  <a:srgbClr val="FFFF00"/>
                </a:solidFill>
                <a:latin typeface="Calibri"/>
                <a:ea typeface="Calibri"/>
                <a:cs typeface="Calibri"/>
                <a:sym typeface="Calibri"/>
              </a:rPr>
              <a:t>GOES-R Calibration Working Group (CWG)</a:t>
            </a:r>
            <a:endParaRPr dirty="0"/>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a:solidFill>
                <a:srgbClr val="888888"/>
              </a:solidFill>
              <a:latin typeface="Calibri"/>
              <a:ea typeface="Calibri"/>
              <a:cs typeface="Calibri"/>
              <a:sym typeface="Calibri"/>
            </a:endParaRPr>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Presenter</a:t>
            </a:r>
            <a:r>
              <a:rPr lang="en-US" sz="2029" dirty="0">
                <a:solidFill>
                  <a:srgbClr val="FF9900"/>
                </a:solidFill>
              </a:rPr>
              <a:t>: Brian Kress </a:t>
            </a:r>
            <a:endParaRPr dirty="0"/>
          </a:p>
          <a:p>
            <a:pPr marL="0" indent="0">
              <a:lnSpc>
                <a:spcPct val="80000"/>
              </a:lnSpc>
              <a:spcBef>
                <a:spcPts val="406"/>
              </a:spcBef>
              <a:buClr>
                <a:srgbClr val="FF9900"/>
              </a:buClr>
              <a:buSzPts val="2029"/>
            </a:pPr>
            <a:r>
              <a:rPr lang="en-US" sz="2029" b="0" i="0" u="none" strike="noStrike" cap="none" dirty="0">
                <a:solidFill>
                  <a:srgbClr val="FF9900"/>
                </a:solidFill>
                <a:latin typeface="Calibri"/>
                <a:ea typeface="Calibri"/>
                <a:cs typeface="Calibri"/>
                <a:sym typeface="Calibri"/>
              </a:rPr>
              <a:t>Contributors: Athanasios </a:t>
            </a:r>
            <a:r>
              <a:rPr lang="en-US" sz="2029" b="0" i="0" u="none" strike="noStrike" cap="none" dirty="0" err="1">
                <a:solidFill>
                  <a:srgbClr val="FF9900"/>
                </a:solidFill>
                <a:latin typeface="Calibri"/>
                <a:ea typeface="Calibri"/>
                <a:cs typeface="Calibri"/>
                <a:sym typeface="Calibri"/>
              </a:rPr>
              <a:t>Boudouridis</a:t>
            </a:r>
            <a:r>
              <a:rPr lang="en-US" sz="2029" b="0" i="0" u="none" strike="noStrike" cap="none">
                <a:solidFill>
                  <a:srgbClr val="FF9900"/>
                </a:solidFill>
                <a:latin typeface="Calibri"/>
                <a:ea typeface="Calibri"/>
                <a:cs typeface="Calibri"/>
                <a:sym typeface="Calibri"/>
              </a:rPr>
              <a:t>, </a:t>
            </a:r>
            <a:r>
              <a:rPr lang="en-US" sz="2029" smtClean="0">
                <a:solidFill>
                  <a:srgbClr val="FF9900"/>
                </a:solidFill>
              </a:rPr>
              <a:t>Juan </a:t>
            </a:r>
            <a:r>
              <a:rPr lang="en-US" sz="2029">
                <a:solidFill>
                  <a:srgbClr val="FF9900"/>
                </a:solidFill>
              </a:rPr>
              <a:t>Rodriguez</a:t>
            </a:r>
            <a:endParaRPr/>
          </a:p>
          <a:p>
            <a:pPr marL="0" marR="0" lvl="0" indent="0" algn="ctr" rtl="0">
              <a:lnSpc>
                <a:spcPct val="80000"/>
              </a:lnSpc>
              <a:spcBef>
                <a:spcPts val="406"/>
              </a:spcBef>
              <a:spcAft>
                <a:spcPts val="0"/>
              </a:spcAft>
              <a:buClr>
                <a:srgbClr val="FF9900"/>
              </a:buClr>
              <a:buSzPts val="2029"/>
              <a:buFont typeface="Noto Sans Symbols"/>
              <a:buNone/>
            </a:pPr>
            <a:r>
              <a:rPr lang="en-US" sz="2029" b="0" i="0" u="none" strike="noStrike" cap="none">
                <a:solidFill>
                  <a:srgbClr val="FF9900"/>
                </a:solidFill>
                <a:latin typeface="Calibri"/>
                <a:ea typeface="Calibri"/>
                <a:cs typeface="Calibri"/>
                <a:sym typeface="Calibri"/>
              </a:rPr>
              <a:t>NOAA NCEI / CIRES</a:t>
            </a:r>
            <a:endParaRPr/>
          </a:p>
          <a:p>
            <a:pPr marL="0" marR="0" lvl="0" indent="0" algn="ctr" rtl="0">
              <a:lnSpc>
                <a:spcPct val="80000"/>
              </a:lnSpc>
              <a:spcBef>
                <a:spcPts val="448"/>
              </a:spcBef>
              <a:spcAft>
                <a:spcPts val="0"/>
              </a:spcAft>
              <a:buClr>
                <a:srgbClr val="888888"/>
              </a:buClr>
              <a:buSzPts val="2240"/>
              <a:buFont typeface="Noto Sans Symbols"/>
              <a:buNone/>
            </a:pPr>
            <a:endParaRPr sz="2240" b="0" i="0" u="none" strike="noStrike" cap="none">
              <a:solidFill>
                <a:srgbClr val="888888"/>
              </a:solidFill>
              <a:latin typeface="Calibri"/>
              <a:ea typeface="Calibri"/>
              <a:cs typeface="Calibri"/>
              <a:sym typeface="Calibri"/>
            </a:endParaRPr>
          </a:p>
        </p:txBody>
      </p:sp>
      <p:sp>
        <p:nvSpPr>
          <p:cNvPr id="55" name="Shape 55"/>
          <p:cNvSpPr txBox="1"/>
          <p:nvPr/>
        </p:nvSpPr>
        <p:spPr>
          <a:xfrm>
            <a:off x="152400" y="6400800"/>
            <a:ext cx="8763000" cy="338554"/>
          </a:xfrm>
          <a:prstGeom prst="rect">
            <a:avLst/>
          </a:prstGeom>
          <a:solidFill>
            <a:schemeClr val="lt1"/>
          </a:solidFill>
          <a:ln>
            <a:noFill/>
          </a:ln>
        </p:spPr>
        <p:txBody>
          <a:bodyPr spcFirstLastPara="1" wrap="square" lIns="91425" tIns="45700" rIns="91425" bIns="45700" anchor="t" anchorCtr="0">
            <a:noAutofit/>
          </a:bodyPr>
          <a:lstStyle/>
          <a:p>
            <a:pPr algn="ctr"/>
            <a:r>
              <a:rPr lang="en-US" sz="1600" b="0" i="1" u="none" strike="noStrike" cap="none">
                <a:solidFill>
                  <a:srgbClr val="008000"/>
                </a:solidFill>
                <a:latin typeface="Calibri"/>
                <a:ea typeface="Calibri"/>
                <a:cs typeface="Calibri"/>
                <a:sym typeface="Calibri"/>
              </a:rPr>
              <a:t>This review incorporates results from </a:t>
            </a:r>
            <a:r>
              <a:rPr lang="en-US" sz="1600" i="1">
                <a:solidFill>
                  <a:srgbClr val="008000"/>
                </a:solidFill>
                <a:latin typeface="Calibri"/>
                <a:ea typeface="Calibri"/>
                <a:cs typeface="Calibri"/>
                <a:sym typeface="Calibri"/>
              </a:rPr>
              <a:t>Assurance Technology </a:t>
            </a:r>
            <a:r>
              <a:rPr lang="en-US" sz="1600" i="1" smtClean="0">
                <a:solidFill>
                  <a:srgbClr val="008000"/>
                </a:solidFill>
                <a:latin typeface="Calibri"/>
                <a:ea typeface="Calibri"/>
                <a:cs typeface="Calibri"/>
                <a:sym typeface="Calibri"/>
              </a:rPr>
              <a:t>Corporation</a:t>
            </a:r>
            <a:r>
              <a:rPr lang="en-US" sz="1600" b="0" i="1" u="none" strike="noStrike" cap="none" smtClean="0">
                <a:solidFill>
                  <a:srgbClr val="008000"/>
                </a:solidFill>
                <a:latin typeface="Calibri"/>
                <a:ea typeface="Calibri"/>
                <a:cs typeface="Calibri"/>
                <a:sym typeface="Calibri"/>
              </a:rPr>
              <a:t> PLTs.</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773269" cy="4267200"/>
          </a:xfrm>
        </p:spPr>
      </p:pic>
      <p:sp>
        <p:nvSpPr>
          <p:cNvPr id="2" name="Title 1"/>
          <p:cNvSpPr>
            <a:spLocks noGrp="1"/>
          </p:cNvSpPr>
          <p:nvPr>
            <p:ph type="title"/>
          </p:nvPr>
        </p:nvSpPr>
        <p:spPr/>
        <p:txBody>
          <a:bodyPr>
            <a:normAutofit/>
          </a:bodyPr>
          <a:lstStyle/>
          <a:p>
            <a:pPr lvl="1"/>
            <a:r>
              <a:rPr lang="en-US" smtClean="0"/>
              <a:t>Summary </a:t>
            </a:r>
            <a:r>
              <a:rPr lang="en-US"/>
              <a:t>of SGPS </a:t>
            </a:r>
            <a:r>
              <a:rPr lang="en-US" smtClean="0"/>
              <a:t>Anomalies</a:t>
            </a:r>
            <a:endParaRPr lang="en-US"/>
          </a:p>
        </p:txBody>
      </p:sp>
      <p:sp>
        <p:nvSpPr>
          <p:cNvPr id="10" name="TextBox 9"/>
          <p:cNvSpPr txBox="1"/>
          <p:nvPr/>
        </p:nvSpPr>
        <p:spPr>
          <a:xfrm>
            <a:off x="228600" y="5813792"/>
            <a:ext cx="8534400" cy="815608"/>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smtClean="0">
                <a:solidFill>
                  <a:schemeClr val="bg1"/>
                </a:solidFill>
                <a:latin typeface="+mj-lt"/>
              </a:rPr>
              <a:t>Temperature Dependence in SGPS-X T1 &amp; T3 -- Instrument issue addressed with ADR 405 and correction algorithm downstream of L1b.</a:t>
            </a:r>
          </a:p>
          <a:p>
            <a:pPr marL="285750" indent="-285750">
              <a:spcAft>
                <a:spcPts val="600"/>
              </a:spcAft>
              <a:buClr>
                <a:schemeClr val="bg1"/>
              </a:buClr>
              <a:buFont typeface="Arial" charset="0"/>
              <a:buChar char="•"/>
            </a:pPr>
            <a:r>
              <a:rPr lang="en-US" smtClean="0">
                <a:solidFill>
                  <a:schemeClr val="bg1"/>
                </a:solidFill>
                <a:latin typeface="+mj-lt"/>
              </a:rPr>
              <a:t>ADR 517, small </a:t>
            </a:r>
            <a:r>
              <a:rPr lang="en-US">
                <a:solidFill>
                  <a:schemeClr val="bg1"/>
                </a:solidFill>
                <a:latin typeface="+mj-lt"/>
              </a:rPr>
              <a:t>but routine L1b gaps, mostly for </a:t>
            </a:r>
            <a:r>
              <a:rPr lang="en-US" smtClean="0">
                <a:solidFill>
                  <a:schemeClr val="bg1"/>
                </a:solidFill>
                <a:latin typeface="+mj-lt"/>
              </a:rPr>
              <a:t>SEISS.</a:t>
            </a:r>
          </a:p>
        </p:txBody>
      </p:sp>
      <p:cxnSp>
        <p:nvCxnSpPr>
          <p:cNvPr id="12" name="Straight Connector 11"/>
          <p:cNvCxnSpPr/>
          <p:nvPr/>
        </p:nvCxnSpPr>
        <p:spPr>
          <a:xfrm flipH="1">
            <a:off x="5533900" y="2416625"/>
            <a:ext cx="15176" cy="1143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105400" y="2169225"/>
            <a:ext cx="23590" cy="100692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963960" y="2533400"/>
            <a:ext cx="20264" cy="101856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174632" y="2068881"/>
            <a:ext cx="357389" cy="193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594718" y="2089898"/>
            <a:ext cx="328710" cy="3059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6014690" y="2182564"/>
            <a:ext cx="261964" cy="3890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47800" y="1244025"/>
            <a:ext cx="3733800" cy="584775"/>
          </a:xfrm>
          <a:prstGeom prst="rect">
            <a:avLst/>
          </a:prstGeom>
          <a:solidFill>
            <a:schemeClr val="lt1"/>
          </a:solidFill>
          <a:ln>
            <a:solidFill>
              <a:schemeClr val="tx1"/>
            </a:solidFill>
          </a:ln>
        </p:spPr>
        <p:txBody>
          <a:bodyPr wrap="square" rtlCol="0">
            <a:spAutoFit/>
          </a:bodyPr>
          <a:lstStyle/>
          <a:p>
            <a:r>
              <a:rPr lang="en-US" sz="1600" b="1" smtClean="0"/>
              <a:t>SGPS-X (West</a:t>
            </a:r>
            <a:r>
              <a:rPr lang="en-US" sz="1600" b="1"/>
              <a:t>) L1b 5m </a:t>
            </a:r>
            <a:r>
              <a:rPr lang="en-US" sz="1600" b="1" smtClean="0"/>
              <a:t>averages</a:t>
            </a:r>
          </a:p>
          <a:p>
            <a:r>
              <a:rPr lang="en-US" sz="1600" b="1" smtClean="0"/>
              <a:t>During Sep. 2017 Solar Proton Event</a:t>
            </a:r>
            <a:endParaRPr lang="en-US" sz="1600" b="1"/>
          </a:p>
        </p:txBody>
      </p:sp>
      <p:sp>
        <p:nvSpPr>
          <p:cNvPr id="38" name="TextBox 37"/>
          <p:cNvSpPr txBox="1"/>
          <p:nvPr/>
        </p:nvSpPr>
        <p:spPr>
          <a:xfrm>
            <a:off x="5662390" y="1295400"/>
            <a:ext cx="1285929" cy="707886"/>
          </a:xfrm>
          <a:prstGeom prst="rect">
            <a:avLst/>
          </a:prstGeom>
          <a:solidFill>
            <a:schemeClr val="bg1"/>
          </a:solidFill>
          <a:ln w="3175">
            <a:solidFill>
              <a:schemeClr val="tx1"/>
            </a:solidFill>
          </a:ln>
        </p:spPr>
        <p:txBody>
          <a:bodyPr wrap="square" rtlCol="0">
            <a:spAutoFit/>
          </a:bodyPr>
          <a:lstStyle/>
          <a:p>
            <a:r>
              <a:rPr lang="en-US" sz="1000" b="1" smtClean="0"/>
              <a:t>Temperature dependent Drops in SGPS-X T1 fluxes</a:t>
            </a:r>
            <a:endParaRPr lang="en-US" sz="1000" b="1"/>
          </a:p>
        </p:txBody>
      </p:sp>
      <p:sp>
        <p:nvSpPr>
          <p:cNvPr id="55" name="TextBox 54"/>
          <p:cNvSpPr txBox="1"/>
          <p:nvPr/>
        </p:nvSpPr>
        <p:spPr>
          <a:xfrm>
            <a:off x="5962933" y="5162490"/>
            <a:ext cx="1817488" cy="400110"/>
          </a:xfrm>
          <a:prstGeom prst="rect">
            <a:avLst/>
          </a:prstGeom>
          <a:solidFill>
            <a:schemeClr val="bg1"/>
          </a:solidFill>
          <a:ln w="3175">
            <a:solidFill>
              <a:schemeClr val="tx1"/>
            </a:solidFill>
          </a:ln>
        </p:spPr>
        <p:txBody>
          <a:bodyPr wrap="square" rtlCol="0">
            <a:spAutoFit/>
          </a:bodyPr>
          <a:lstStyle/>
          <a:p>
            <a:r>
              <a:rPr lang="en-US" sz="1000" b="1" smtClean="0"/>
              <a:t>SGPS-X T3 temperature dependence</a:t>
            </a:r>
            <a:endParaRPr lang="en-US" sz="1000" b="1"/>
          </a:p>
        </p:txBody>
      </p:sp>
      <p:cxnSp>
        <p:nvCxnSpPr>
          <p:cNvPr id="56" name="Straight Arrow Connector 55"/>
          <p:cNvCxnSpPr/>
          <p:nvPr/>
        </p:nvCxnSpPr>
        <p:spPr>
          <a:xfrm flipH="1" flipV="1">
            <a:off x="5081810" y="4114800"/>
            <a:ext cx="881124" cy="10476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057400" y="5392579"/>
            <a:ext cx="1371600" cy="246221"/>
          </a:xfrm>
          <a:prstGeom prst="rect">
            <a:avLst/>
          </a:prstGeom>
          <a:solidFill>
            <a:schemeClr val="bg1"/>
          </a:solidFill>
          <a:ln w="3175">
            <a:solidFill>
              <a:schemeClr val="tx1"/>
            </a:solidFill>
          </a:ln>
        </p:spPr>
        <p:txBody>
          <a:bodyPr wrap="square" rtlCol="0">
            <a:spAutoFit/>
          </a:bodyPr>
          <a:lstStyle/>
          <a:p>
            <a:r>
              <a:rPr lang="en-US" sz="1000" b="1" smtClean="0"/>
              <a:t>L1b data dropouts</a:t>
            </a:r>
            <a:endParaRPr lang="en-US" sz="1000" b="1"/>
          </a:p>
        </p:txBody>
      </p:sp>
      <p:cxnSp>
        <p:nvCxnSpPr>
          <p:cNvPr id="60" name="Straight Arrow Connector 59"/>
          <p:cNvCxnSpPr/>
          <p:nvPr/>
        </p:nvCxnSpPr>
        <p:spPr>
          <a:xfrm flipV="1">
            <a:off x="3429000" y="4910812"/>
            <a:ext cx="762000" cy="4817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Slide Number Placeholder 60"/>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10</a:t>
            </a:fld>
            <a:endParaRPr lang="uk-UA"/>
          </a:p>
        </p:txBody>
      </p:sp>
      <p:cxnSp>
        <p:nvCxnSpPr>
          <p:cNvPr id="20" name="Straight Arrow Connector 19"/>
          <p:cNvCxnSpPr/>
          <p:nvPr/>
        </p:nvCxnSpPr>
        <p:spPr>
          <a:xfrm flipV="1">
            <a:off x="6096000" y="4910812"/>
            <a:ext cx="228600" cy="2516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30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mtClean="0"/>
              <a:t>Summary </a:t>
            </a:r>
            <a:r>
              <a:rPr lang="en-US"/>
              <a:t>of SGPS </a:t>
            </a:r>
            <a:r>
              <a:rPr lang="en-US" smtClean="0"/>
              <a:t>Anomalies</a:t>
            </a: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8350"/>
            <a:ext cx="7862058" cy="4315942"/>
          </a:xfrm>
          <a:prstGeom prst="rect">
            <a:avLst/>
          </a:prstGeom>
        </p:spPr>
      </p:pic>
      <p:sp>
        <p:nvSpPr>
          <p:cNvPr id="10" name="TextBox 9"/>
          <p:cNvSpPr txBox="1"/>
          <p:nvPr/>
        </p:nvSpPr>
        <p:spPr>
          <a:xfrm>
            <a:off x="228600" y="5943600"/>
            <a:ext cx="8610600" cy="600164"/>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smtClean="0">
                <a:solidFill>
                  <a:schemeClr val="bg1"/>
                </a:solidFill>
                <a:latin typeface="+mj-lt"/>
              </a:rPr>
              <a:t>SGPS+X P7 approximately </a:t>
            </a:r>
            <a:r>
              <a:rPr lang="en-US">
                <a:solidFill>
                  <a:schemeClr val="bg1"/>
                </a:solidFill>
              </a:rPr>
              <a:t>an order of </a:t>
            </a:r>
            <a:r>
              <a:rPr lang="en-US" smtClean="0">
                <a:solidFill>
                  <a:schemeClr val="bg1"/>
                </a:solidFill>
              </a:rPr>
              <a:t>magnitude</a:t>
            </a:r>
            <a:r>
              <a:rPr lang="en-US" smtClean="0">
                <a:solidFill>
                  <a:schemeClr val="bg1"/>
                </a:solidFill>
                <a:latin typeface="+mj-lt"/>
              </a:rPr>
              <a:t> low in L0 data. (Instrument issue, not understood.) </a:t>
            </a:r>
          </a:p>
          <a:p>
            <a:pPr marL="285750" indent="-285750">
              <a:spcAft>
                <a:spcPts val="600"/>
              </a:spcAft>
              <a:buClr>
                <a:schemeClr val="bg1"/>
              </a:buClr>
              <a:buFont typeface="Arial" charset="0"/>
              <a:buChar char="•"/>
            </a:pPr>
            <a:r>
              <a:rPr lang="en-US" smtClean="0">
                <a:solidFill>
                  <a:schemeClr val="bg1"/>
                </a:solidFill>
                <a:latin typeface="+mj-lt"/>
              </a:rPr>
              <a:t>SGPS+X P5 negative fluxes (L1b processing issue, addressed w/ ADR 900 after Provisional PS-PVR.)</a:t>
            </a:r>
          </a:p>
        </p:txBody>
      </p:sp>
      <p:sp>
        <p:nvSpPr>
          <p:cNvPr id="39" name="TextBox 38"/>
          <p:cNvSpPr txBox="1"/>
          <p:nvPr/>
        </p:nvSpPr>
        <p:spPr>
          <a:xfrm>
            <a:off x="5791200" y="5442052"/>
            <a:ext cx="1371600" cy="553998"/>
          </a:xfrm>
          <a:prstGeom prst="rect">
            <a:avLst/>
          </a:prstGeom>
          <a:solidFill>
            <a:schemeClr val="bg1"/>
          </a:solidFill>
          <a:ln w="3175">
            <a:solidFill>
              <a:schemeClr val="tx1"/>
            </a:solidFill>
          </a:ln>
        </p:spPr>
        <p:txBody>
          <a:bodyPr wrap="square" rtlCol="0">
            <a:spAutoFit/>
          </a:bodyPr>
          <a:lstStyle/>
          <a:p>
            <a:r>
              <a:rPr lang="en-US" sz="1000" b="1" smtClean="0"/>
              <a:t>Overcorrection (neg. fluxes) in SGPS+X P5</a:t>
            </a:r>
            <a:endParaRPr lang="en-US" sz="1000" b="1"/>
          </a:p>
        </p:txBody>
      </p:sp>
      <p:cxnSp>
        <p:nvCxnSpPr>
          <p:cNvPr id="43" name="Straight Arrow Connector 42"/>
          <p:cNvCxnSpPr/>
          <p:nvPr/>
        </p:nvCxnSpPr>
        <p:spPr>
          <a:xfrm flipH="1" flipV="1">
            <a:off x="5943600" y="4191000"/>
            <a:ext cx="156117" cy="1219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051504" y="3787698"/>
            <a:ext cx="892096" cy="16225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5410200" y="3962402"/>
            <a:ext cx="609600" cy="14477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715000" y="1327515"/>
            <a:ext cx="2205760" cy="246221"/>
          </a:xfrm>
          <a:prstGeom prst="rect">
            <a:avLst/>
          </a:prstGeom>
          <a:solidFill>
            <a:schemeClr val="bg1"/>
          </a:solidFill>
          <a:ln w="3175">
            <a:solidFill>
              <a:schemeClr val="tx1"/>
            </a:solidFill>
          </a:ln>
        </p:spPr>
        <p:txBody>
          <a:bodyPr wrap="square" rtlCol="0">
            <a:spAutoFit/>
          </a:bodyPr>
          <a:lstStyle/>
          <a:p>
            <a:r>
              <a:rPr lang="en-US" sz="1000" b="1" smtClean="0"/>
              <a:t>SGPS+X P7 too low (dark green)</a:t>
            </a:r>
            <a:endParaRPr lang="en-US" sz="1000" b="1"/>
          </a:p>
        </p:txBody>
      </p:sp>
      <p:cxnSp>
        <p:nvCxnSpPr>
          <p:cNvPr id="53" name="Straight Arrow Connector 52"/>
          <p:cNvCxnSpPr/>
          <p:nvPr/>
        </p:nvCxnSpPr>
        <p:spPr>
          <a:xfrm flipH="1">
            <a:off x="5715000" y="1573736"/>
            <a:ext cx="628617" cy="25977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47800" y="1244025"/>
            <a:ext cx="3733800" cy="584775"/>
          </a:xfrm>
          <a:prstGeom prst="rect">
            <a:avLst/>
          </a:prstGeom>
          <a:solidFill>
            <a:schemeClr val="lt1"/>
          </a:solidFill>
          <a:ln>
            <a:solidFill>
              <a:schemeClr val="tx1"/>
            </a:solidFill>
          </a:ln>
        </p:spPr>
        <p:txBody>
          <a:bodyPr wrap="square" rtlCol="0">
            <a:spAutoFit/>
          </a:bodyPr>
          <a:lstStyle/>
          <a:p>
            <a:r>
              <a:rPr lang="en-US" sz="1600" b="1" smtClean="0"/>
              <a:t>SGPS+X (East) </a:t>
            </a:r>
            <a:r>
              <a:rPr lang="en-US" sz="1600" b="1"/>
              <a:t>L1b 5m </a:t>
            </a:r>
            <a:r>
              <a:rPr lang="en-US" sz="1600" b="1" smtClean="0"/>
              <a:t>averages</a:t>
            </a:r>
          </a:p>
          <a:p>
            <a:r>
              <a:rPr lang="en-US" sz="1600" b="1" smtClean="0"/>
              <a:t>During Sep. 2017 Solar Proton Event</a:t>
            </a:r>
            <a:endParaRPr lang="en-US" sz="1600" b="1"/>
          </a:p>
        </p:txBody>
      </p:sp>
      <p:sp>
        <p:nvSpPr>
          <p:cNvPr id="20" name="Slide Number Placeholder 19"/>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11</a:t>
            </a:fld>
            <a:endParaRPr lang="uk-UA"/>
          </a:p>
        </p:txBody>
      </p:sp>
    </p:spTree>
    <p:extLst>
      <p:ext uri="{BB962C8B-B14F-4D97-AF65-F5344CB8AC3E}">
        <p14:creationId xmlns:p14="http://schemas.microsoft.com/office/powerpoint/2010/main" val="1956191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SGPS Anomalies</a:t>
            </a:r>
          </a:p>
        </p:txBody>
      </p:sp>
      <p:sp>
        <p:nvSpPr>
          <p:cNvPr id="3" name="Text Placeholder 2"/>
          <p:cNvSpPr>
            <a:spLocks noGrp="1"/>
          </p:cNvSpPr>
          <p:nvPr>
            <p:ph type="body" idx="1"/>
          </p:nvPr>
        </p:nvSpPr>
        <p:spPr>
          <a:xfrm>
            <a:off x="457200" y="1295400"/>
            <a:ext cx="8153400" cy="5011737"/>
          </a:xfrm>
        </p:spPr>
        <p:txBody>
          <a:bodyPr/>
          <a:lstStyle/>
          <a:p>
            <a:pPr marL="0" indent="0">
              <a:spcAft>
                <a:spcPts val="1200"/>
              </a:spcAft>
              <a:buSzPct val="100000"/>
              <a:buNone/>
            </a:pPr>
            <a:r>
              <a:rPr lang="en-US" sz="2200" dirty="0" smtClean="0">
                <a:solidFill>
                  <a:schemeClr val="bg1"/>
                </a:solidFill>
              </a:rPr>
              <a:t>Additional issues </a:t>
            </a:r>
            <a:r>
              <a:rPr lang="en-US" sz="2200" dirty="0">
                <a:solidFill>
                  <a:schemeClr val="bg1"/>
                </a:solidFill>
              </a:rPr>
              <a:t>n</a:t>
            </a:r>
            <a:r>
              <a:rPr lang="en-US" sz="2200" dirty="0" smtClean="0">
                <a:solidFill>
                  <a:schemeClr val="bg1"/>
                </a:solidFill>
              </a:rPr>
              <a:t>ot seen in Sept. 2017 Solar Particle Event figures </a:t>
            </a:r>
            <a:r>
              <a:rPr lang="mr-IN" sz="2200" dirty="0" smtClean="0">
                <a:solidFill>
                  <a:schemeClr val="bg1"/>
                </a:solidFill>
              </a:rPr>
              <a:t>–</a:t>
            </a:r>
            <a:r>
              <a:rPr lang="en-US" sz="2200" dirty="0" smtClean="0">
                <a:solidFill>
                  <a:schemeClr val="bg1"/>
                </a:solidFill>
              </a:rPr>
              <a:t> examples to follow.</a:t>
            </a:r>
          </a:p>
          <a:p>
            <a:pPr marL="742950" lvl="1" indent="-285750">
              <a:spcAft>
                <a:spcPts val="1200"/>
              </a:spcAft>
              <a:buSzPct val="100000"/>
              <a:buFont typeface=".AppleSystemUIFont" charset="-120"/>
              <a:buChar char="-"/>
            </a:pPr>
            <a:r>
              <a:rPr lang="en-US" sz="1800" dirty="0" smtClean="0">
                <a:solidFill>
                  <a:schemeClr val="bg1"/>
                </a:solidFill>
              </a:rPr>
              <a:t>Electron </a:t>
            </a:r>
            <a:r>
              <a:rPr lang="en-US" sz="1800" dirty="0">
                <a:solidFill>
                  <a:schemeClr val="bg1"/>
                </a:solidFill>
              </a:rPr>
              <a:t>contamination in SGPS+X P5 </a:t>
            </a:r>
            <a:r>
              <a:rPr lang="mr-IN" sz="1800" dirty="0" smtClean="0">
                <a:solidFill>
                  <a:schemeClr val="bg1"/>
                </a:solidFill>
              </a:rPr>
              <a:t>–</a:t>
            </a:r>
            <a:r>
              <a:rPr lang="en-US" sz="1800" dirty="0" smtClean="0">
                <a:solidFill>
                  <a:schemeClr val="bg1"/>
                </a:solidFill>
              </a:rPr>
              <a:t> Instrument issue that </a:t>
            </a:r>
            <a:r>
              <a:rPr lang="en-US" sz="1800" dirty="0">
                <a:solidFill>
                  <a:schemeClr val="bg1"/>
                </a:solidFill>
              </a:rPr>
              <a:t>could be addressed with </a:t>
            </a:r>
            <a:r>
              <a:rPr lang="en-US" sz="1800" dirty="0" smtClean="0">
                <a:solidFill>
                  <a:schemeClr val="bg1"/>
                </a:solidFill>
              </a:rPr>
              <a:t>correction scheme using SGPS singles rates, but effect is small </a:t>
            </a:r>
            <a:r>
              <a:rPr lang="mr-IN" sz="1800" dirty="0" smtClean="0">
                <a:solidFill>
                  <a:schemeClr val="bg1"/>
                </a:solidFill>
              </a:rPr>
              <a:t>–</a:t>
            </a:r>
            <a:r>
              <a:rPr lang="en-US" sz="1800" dirty="0" smtClean="0">
                <a:solidFill>
                  <a:schemeClr val="bg1"/>
                </a:solidFill>
              </a:rPr>
              <a:t> No ADR needed.</a:t>
            </a:r>
            <a:endParaRPr lang="en-US" sz="1800" dirty="0" smtClean="0"/>
          </a:p>
          <a:p>
            <a:pPr marL="742950" lvl="1" indent="-285750">
              <a:spcAft>
                <a:spcPts val="1200"/>
              </a:spcAft>
              <a:buSzPct val="100000"/>
              <a:buFont typeface=".AppleSystemUIFont" charset="-120"/>
              <a:buChar char="-"/>
            </a:pPr>
            <a:r>
              <a:rPr lang="en-US" sz="1800" dirty="0" smtClean="0"/>
              <a:t>SEP </a:t>
            </a:r>
            <a:r>
              <a:rPr lang="en-US" sz="1800" dirty="0"/>
              <a:t>Channel Cross-Comparison PLPT indicates </a:t>
            </a:r>
            <a:r>
              <a:rPr lang="en-US" sz="1800" dirty="0" smtClean="0"/>
              <a:t>some </a:t>
            </a:r>
            <a:r>
              <a:rPr lang="en-US" sz="1800" dirty="0"/>
              <a:t>channels are not performing as characterized with beam calibrations (e.g., SGPS +X and -</a:t>
            </a:r>
            <a:r>
              <a:rPr lang="en-US" sz="1800" dirty="0" smtClean="0"/>
              <a:t>X </a:t>
            </a:r>
            <a:r>
              <a:rPr lang="en-US" sz="1800" dirty="0"/>
              <a:t>P4 differ by about a factor of 4 during 16-17 July 2017 SPE</a:t>
            </a:r>
            <a:r>
              <a:rPr lang="en-US" sz="1800" dirty="0" smtClean="0"/>
              <a:t>). </a:t>
            </a:r>
            <a:r>
              <a:rPr lang="en-US" sz="1800" dirty="0"/>
              <a:t>Geometric factors may need </a:t>
            </a:r>
            <a:r>
              <a:rPr lang="en-US" sz="1800" dirty="0" smtClean="0"/>
              <a:t>adjustment (No associated ADR, additional analysis needed).</a:t>
            </a:r>
          </a:p>
          <a:p>
            <a:pPr marL="742950" lvl="1" indent="-285750">
              <a:spcAft>
                <a:spcPts val="1200"/>
              </a:spcAft>
              <a:buSzPct val="100000"/>
              <a:buFont typeface=".AppleSystemUIFont" charset="-120"/>
              <a:buChar char="-"/>
            </a:pPr>
            <a:r>
              <a:rPr lang="en-US" sz="1800" dirty="0"/>
              <a:t>During the September 2017 SEP event, SGPS fluxes are about a factor of two higher than GOES-13 and -15 fluxes in the T3 energy range (83-500MeV). T1 and T2 fluxes are not systematically high or low, but have significant differences with GOES -13 and -15 in some cases. </a:t>
            </a:r>
            <a:endParaRPr lang="en-US" sz="1800" dirty="0" smtClean="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12</a:t>
            </a:fld>
            <a:endParaRPr lang="uk-UA"/>
          </a:p>
        </p:txBody>
      </p:sp>
    </p:spTree>
    <p:extLst>
      <p:ext uri="{BB962C8B-B14F-4D97-AF65-F5344CB8AC3E}">
        <p14:creationId xmlns:p14="http://schemas.microsoft.com/office/powerpoint/2010/main" val="1751511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74374"/>
            <a:ext cx="6408821" cy="968626"/>
          </a:xfrm>
        </p:spPr>
        <p:txBody>
          <a:bodyPr/>
          <a:lstStyle/>
          <a:p>
            <a:pPr>
              <a:spcAft>
                <a:spcPts val="1200"/>
              </a:spcAft>
              <a:buSzPct val="100000"/>
              <a:buFont typeface="Arial" charset="0"/>
              <a:buChar char="•"/>
            </a:pPr>
            <a:r>
              <a:rPr lang="en-US" sz="3200">
                <a:solidFill>
                  <a:srgbClr val="FFFFFF"/>
                </a:solidFill>
                <a:latin typeface="Calibri" charset="0"/>
                <a:ea typeface="Calibri" charset="0"/>
                <a:cs typeface="Calibri" charset="0"/>
                <a:sym typeface="Arial"/>
              </a:rPr>
              <a:t>Complete List of </a:t>
            </a:r>
            <a:r>
              <a:rPr lang="en-US" sz="3200" smtClean="0">
                <a:solidFill>
                  <a:srgbClr val="FFFFFF"/>
                </a:solidFill>
                <a:latin typeface="Calibri" charset="0"/>
                <a:ea typeface="Calibri" charset="0"/>
                <a:cs typeface="Calibri" charset="0"/>
                <a:sym typeface="Arial"/>
              </a:rPr>
              <a:t>ADRs/WRs Impacting G16 SGPS to date</a:t>
            </a:r>
            <a:endParaRPr lang="en-US" sz="32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13</a:t>
            </a:fld>
            <a:endParaRPr lang="uk-UA"/>
          </a:p>
        </p:txBody>
      </p:sp>
      <p:graphicFrame>
        <p:nvGraphicFramePr>
          <p:cNvPr id="7" name="Shape 441"/>
          <p:cNvGraphicFramePr/>
          <p:nvPr>
            <p:extLst>
              <p:ext uri="{D42A27DB-BD31-4B8C-83A1-F6EECF244321}">
                <p14:modId xmlns:p14="http://schemas.microsoft.com/office/powerpoint/2010/main" val="379297395"/>
              </p:ext>
            </p:extLst>
          </p:nvPr>
        </p:nvGraphicFramePr>
        <p:xfrm>
          <a:off x="228600" y="1289360"/>
          <a:ext cx="8568160" cy="4694030"/>
        </p:xfrm>
        <a:graphic>
          <a:graphicData uri="http://schemas.openxmlformats.org/drawingml/2006/table">
            <a:tbl>
              <a:tblPr firstRow="1" bandRow="1">
                <a:tableStyleId>{2193F556-932D-4B0D-9798-D749DA44B50E}</a:tableStyleId>
              </a:tblPr>
              <a:tblGrid>
                <a:gridCol w="670552"/>
                <a:gridCol w="690878"/>
                <a:gridCol w="3766747"/>
                <a:gridCol w="1622757"/>
                <a:gridCol w="1817226"/>
              </a:tblGrid>
              <a:tr h="370850">
                <a:tc>
                  <a:txBody>
                    <a:bodyPr/>
                    <a:lstStyle/>
                    <a:p>
                      <a:pPr marL="0" marR="0" lvl="0" indent="0" algn="l" rtl="0">
                        <a:spcBef>
                          <a:spcPts val="0"/>
                        </a:spcBef>
                        <a:spcAft>
                          <a:spcPts val="0"/>
                        </a:spcAft>
                        <a:buNone/>
                      </a:pPr>
                      <a:r>
                        <a:rPr lang="en-US" sz="1600"/>
                        <a:t>ADR#</a:t>
                      </a:r>
                      <a:endParaRPr sz="160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a:t>WR#</a:t>
                      </a:r>
                      <a:endParaRPr sz="160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a:t>Short Description</a:t>
                      </a:r>
                      <a:endParaRPr sz="160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a:t>Status</a:t>
                      </a:r>
                      <a:endParaRPr sz="1600">
                        <a:solidFill>
                          <a:schemeClr val="bg1"/>
                        </a:solidFill>
                      </a:endParaRPr>
                    </a:p>
                  </a:txBody>
                  <a:tcPr marL="91450" marR="91450" marT="45725" marB="45725" anchor="ctr"/>
                </a:tc>
                <a:tc>
                  <a:txBody>
                    <a:bodyPr/>
                    <a:lstStyle/>
                    <a:p>
                      <a:pPr marL="0" marR="0" lvl="0" indent="0" algn="l" rtl="0">
                        <a:spcBef>
                          <a:spcPts val="0"/>
                        </a:spcBef>
                        <a:spcAft>
                          <a:spcPts val="0"/>
                        </a:spcAft>
                        <a:buNone/>
                      </a:pPr>
                      <a:r>
                        <a:rPr lang="en-US" sz="1600" smtClean="0"/>
                        <a:t>Closure</a:t>
                      </a:r>
                      <a:endParaRPr sz="1600">
                        <a:solidFill>
                          <a:schemeClr val="bg1"/>
                        </a:solidFill>
                      </a:endParaRPr>
                    </a:p>
                  </a:txBody>
                  <a:tcPr marL="91450" marR="91450" marT="45725" marB="45725" anchor="ctr"/>
                </a:tc>
              </a:tr>
              <a:tr h="370850">
                <a:tc>
                  <a:txBody>
                    <a:bodyPr/>
                    <a:lstStyle/>
                    <a:p>
                      <a:pPr marL="0" marR="0" lvl="0" indent="0" algn="l" rtl="0">
                        <a:spcBef>
                          <a:spcPts val="0"/>
                        </a:spcBef>
                        <a:spcAft>
                          <a:spcPts val="0"/>
                        </a:spcAft>
                        <a:buNone/>
                      </a:pPr>
                      <a:r>
                        <a:rPr lang="is-IS" sz="1400" u="none" strike="noStrike" cap="none" smtClean="0">
                          <a:effectLst/>
                          <a:sym typeface="Arial"/>
                        </a:rPr>
                        <a:t>267</a:t>
                      </a:r>
                      <a:endParaRPr sz="1400">
                        <a:latin typeface="+mn-lt"/>
                      </a:endParaRPr>
                    </a:p>
                  </a:txBody>
                  <a:tcPr marL="91450" marR="91450" marT="45725" marB="45725" anchor="ctr"/>
                </a:tc>
                <a:tc>
                  <a:txBody>
                    <a:bodyPr/>
                    <a:lstStyle/>
                    <a:p>
                      <a:pPr marL="0" marR="0" lvl="0" indent="0" algn="l" rtl="0">
                        <a:spcBef>
                          <a:spcPts val="0"/>
                        </a:spcBef>
                        <a:spcAft>
                          <a:spcPts val="0"/>
                        </a:spcAft>
                        <a:buNone/>
                      </a:pPr>
                      <a:r>
                        <a:rPr lang="is-IS" sz="1400" u="none" strike="noStrike" cap="none" smtClean="0">
                          <a:effectLst/>
                          <a:sym typeface="Arial"/>
                        </a:rPr>
                        <a:t>5370</a:t>
                      </a:r>
                      <a:endParaRPr sz="1400">
                        <a:latin typeface="+mn-lt"/>
                      </a:endParaRPr>
                    </a:p>
                  </a:txBody>
                  <a:tcPr marL="91450" marR="91450" marT="45725" marB="45725" anchor="ctr"/>
                </a:tc>
                <a:tc>
                  <a:txBody>
                    <a:bodyPr/>
                    <a:lstStyle/>
                    <a:p>
                      <a:pPr marL="0" marR="0" lvl="0" indent="0" algn="l" rtl="0">
                        <a:spcBef>
                          <a:spcPts val="0"/>
                        </a:spcBef>
                        <a:spcAft>
                          <a:spcPts val="0"/>
                        </a:spcAft>
                        <a:buNone/>
                      </a:pPr>
                      <a:r>
                        <a:rPr lang="en-US" sz="1400" u="none" strike="noStrike" cap="none" smtClean="0">
                          <a:effectLst/>
                          <a:sym typeface="Arial"/>
                        </a:rPr>
                        <a:t>LUT Filenames not Traceable to Metadata</a:t>
                      </a:r>
                      <a:endParaRPr sz="1400">
                        <a:latin typeface="+mn-lt"/>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smtClean="0"/>
                        <a:t>Closed</a:t>
                      </a:r>
                      <a:endParaRPr lang="en-US" sz="1400" smtClean="0">
                        <a:latin typeface="+mn-lt"/>
                      </a:endParaRPr>
                    </a:p>
                  </a:txBody>
                  <a:tcPr marL="91450" marR="91450" marT="45725" marB="45725" anchor="ctr"/>
                </a:tc>
                <a:tc>
                  <a:txBody>
                    <a:bodyPr/>
                    <a:lstStyle/>
                    <a:p>
                      <a:pPr marL="0" marR="0" lvl="0" indent="0" algn="l" rtl="0">
                        <a:spcBef>
                          <a:spcPts val="0"/>
                        </a:spcBef>
                        <a:spcAft>
                          <a:spcPts val="0"/>
                        </a:spcAft>
                        <a:buNone/>
                      </a:pPr>
                      <a:r>
                        <a:rPr lang="hr-HR" sz="1400" u="none" strike="noStrike" cap="none" smtClean="0">
                          <a:effectLst/>
                          <a:sym typeface="Arial"/>
                        </a:rPr>
                        <a:t>DO</a:t>
                      </a:r>
                      <a:r>
                        <a:rPr lang="hr-HR" sz="1400" u="none" strike="noStrike" cap="none" baseline="0" smtClean="0">
                          <a:effectLst/>
                          <a:sym typeface="Arial"/>
                        </a:rPr>
                        <a:t> </a:t>
                      </a:r>
                      <a:r>
                        <a:rPr lang="hr-HR" sz="1400" u="none" strike="noStrike" cap="none" smtClean="0">
                          <a:effectLst/>
                          <a:sym typeface="Arial"/>
                        </a:rPr>
                        <a:t>07.00.00</a:t>
                      </a:r>
                      <a:endParaRPr sz="1400">
                        <a:latin typeface="+mn-lt"/>
                      </a:endParaRPr>
                    </a:p>
                  </a:txBody>
                  <a:tcPr marL="91450" marR="91450" marT="45725" marB="45725" anchor="ctr"/>
                </a:tc>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smtClean="0"/>
                        <a:t>342</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smtClean="0">
                          <a:solidFill>
                            <a:schemeClr val="dk1"/>
                          </a:solidFill>
                          <a:effectLst/>
                          <a:latin typeface="Calibri"/>
                          <a:ea typeface="Calibri"/>
                          <a:cs typeface="Calibri"/>
                          <a:sym typeface="Arial"/>
                        </a:rPr>
                        <a:t>4502</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Inaccurate </a:t>
                      </a:r>
                      <a:r>
                        <a:rPr lang="en-US" sz="1400" err="1" smtClean="0"/>
                        <a:t>SWx</a:t>
                      </a:r>
                      <a:r>
                        <a:rPr lang="en-US" sz="1400" smtClean="0"/>
                        <a:t> </a:t>
                      </a:r>
                      <a:r>
                        <a:rPr lang="en-US" sz="1400" err="1" smtClean="0"/>
                        <a:t>Instrument_ID</a:t>
                      </a:r>
                      <a:r>
                        <a:rPr lang="en-US" sz="1400" smtClean="0"/>
                        <a:t> Fields</a:t>
                      </a:r>
                      <a:endParaRPr lang="en-US" sz="1400" smtClean="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smtClean="0"/>
                        <a:t>DO 06.03.00</a:t>
                      </a:r>
                    </a:p>
                  </a:txBody>
                  <a:tcPr marL="91450" marR="91450" marT="45725" marB="45725" anchor="ctr"/>
                </a:tc>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smtClean="0"/>
                        <a:t>405</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smtClean="0">
                          <a:solidFill>
                            <a:schemeClr val="dk1"/>
                          </a:solidFill>
                          <a:effectLst/>
                          <a:latin typeface="Calibri"/>
                          <a:ea typeface="Calibri"/>
                          <a:cs typeface="Calibri"/>
                          <a:sym typeface="Arial"/>
                        </a:rPr>
                        <a:t>4864</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solidFill>
                            <a:schemeClr val="dk1"/>
                          </a:solidFill>
                        </a:rPr>
                        <a:t>Add temperatures to L1b data</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smtClean="0"/>
                        <a:t>DO 06.03.00</a:t>
                      </a:r>
                    </a:p>
                  </a:txBody>
                  <a:tcPr marL="91450" marR="91450" marT="45725" marB="45725" anchor="ctr"/>
                </a:tc>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s-IS" sz="1400" smtClean="0"/>
                        <a:t>427</a:t>
                      </a:r>
                      <a:endParaRPr sz="1400"/>
                    </a:p>
                  </a:txBody>
                  <a:tcPr marL="91450" marR="91450" marT="45725" marB="45725" anchor="ctr"/>
                </a:tc>
                <a:tc>
                  <a:txBody>
                    <a:bodyPr/>
                    <a:lstStyle/>
                    <a:p>
                      <a:pPr marL="0" marR="0" lvl="0" indent="0" algn="l" rtl="0">
                        <a:spcBef>
                          <a:spcPts val="0"/>
                        </a:spcBef>
                        <a:spcAft>
                          <a:spcPts val="0"/>
                        </a:spcAft>
                        <a:buNone/>
                      </a:pPr>
                      <a:r>
                        <a:rPr lang="en-US" sz="1200" b="0" i="0" u="none" strike="noStrike" cap="none" smtClean="0">
                          <a:solidFill>
                            <a:schemeClr val="dk1"/>
                          </a:solidFill>
                          <a:effectLst/>
                          <a:latin typeface="Calibri"/>
                          <a:ea typeface="Calibri"/>
                          <a:cs typeface="Calibri"/>
                          <a:sym typeface="Arial"/>
                        </a:rPr>
                        <a:t>5010 &amp; 5716</a:t>
                      </a:r>
                      <a:endParaRPr sz="12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Remove divide by 2 from P11 L1b processing</a:t>
                      </a:r>
                      <a:endParaRPr lang="en-US" sz="1400" smtClean="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smtClean="0"/>
                        <a:t>DO 06.03.00</a:t>
                      </a:r>
                    </a:p>
                  </a:txBody>
                  <a:tcPr marL="91450" marR="91450" marT="45725" marB="45725" anchor="ctr"/>
                </a:tc>
              </a:tr>
              <a:tr h="3708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cs-CZ" sz="1400" smtClean="0"/>
                        <a:t>491</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smtClean="0">
                          <a:solidFill>
                            <a:schemeClr val="dk1"/>
                          </a:solidFill>
                          <a:effectLst/>
                          <a:latin typeface="Calibri"/>
                          <a:ea typeface="Calibri"/>
                          <a:cs typeface="Calibri"/>
                          <a:sym typeface="Arial"/>
                        </a:rPr>
                        <a:t>5371</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SGPS T2 fluxes systematically ≈10% low (L1b processing error)</a:t>
                      </a:r>
                      <a:endParaRPr lang="en-US" sz="1400" smtClean="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sz="1400" smtClean="0"/>
                        <a:t>DO 06.03.00</a:t>
                      </a:r>
                      <a:endParaRPr sz="1400"/>
                    </a:p>
                  </a:txBody>
                  <a:tcPr marL="91450" marR="91450" marT="45725" marB="45725" anchor="ctr"/>
                </a:tc>
              </a:tr>
              <a:tr h="370850">
                <a:tc>
                  <a:txBody>
                    <a:bodyPr/>
                    <a:lstStyle/>
                    <a:p>
                      <a:pPr marL="0" marR="0" lvl="0" indent="0" algn="l" rtl="0">
                        <a:spcBef>
                          <a:spcPts val="0"/>
                        </a:spcBef>
                        <a:spcAft>
                          <a:spcPts val="0"/>
                        </a:spcAft>
                        <a:buNone/>
                      </a:pPr>
                      <a:r>
                        <a:rPr lang="en-US" sz="1400" smtClean="0"/>
                        <a:t>517</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5484</a:t>
                      </a: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Small but routine L1b gaps, mostly for SEISS.</a:t>
                      </a:r>
                      <a:endParaRPr lang="en-US" sz="1400" smtClean="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Closed</a:t>
                      </a:r>
                      <a:endParaRPr lang="en-US" sz="1400" smtClean="0">
                        <a:solidFill>
                          <a:schemeClr val="tx1"/>
                        </a:solidFill>
                      </a:endParaRP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smtClean="0"/>
                        <a:t>Closed</a:t>
                      </a:r>
                      <a:r>
                        <a:rPr lang="en-US" sz="1200" baseline="0" smtClean="0"/>
                        <a:t> </a:t>
                      </a:r>
                      <a:r>
                        <a:rPr lang="es-ES_tradnl" sz="1200" smtClean="0">
                          <a:effectLst/>
                        </a:rPr>
                        <a:t>in DO.06.02​ and ​DO</a:t>
                      </a:r>
                      <a:r>
                        <a:rPr lang="es-ES_tradnl" sz="1200" baseline="0" smtClean="0">
                          <a:effectLst/>
                        </a:rPr>
                        <a:t> </a:t>
                      </a:r>
                      <a:r>
                        <a:rPr lang="es-ES_tradnl" sz="1200" smtClean="0">
                          <a:effectLst/>
                        </a:rPr>
                        <a:t>06.03.00</a:t>
                      </a:r>
                      <a:endParaRPr lang="hr-HR" sz="1200">
                        <a:latin typeface="+mn-lt"/>
                      </a:endParaRPr>
                    </a:p>
                  </a:txBody>
                  <a:tcPr marL="91450" marR="91450" marT="45725" marB="45725" anchor="ctr"/>
                </a:tc>
              </a:tr>
              <a:tr h="370850">
                <a:tc>
                  <a:txBody>
                    <a:bodyPr/>
                    <a:lstStyle/>
                    <a:p>
                      <a:pPr marL="0" marR="0" lvl="0" indent="0" algn="l" rtl="0">
                        <a:spcBef>
                          <a:spcPts val="0"/>
                        </a:spcBef>
                        <a:spcAft>
                          <a:spcPts val="0"/>
                        </a:spcAft>
                        <a:buNone/>
                      </a:pPr>
                      <a:r>
                        <a:rPr lang="en-US" sz="1400" smtClean="0"/>
                        <a:t>676</a:t>
                      </a:r>
                      <a:endParaRPr sz="1400"/>
                    </a:p>
                  </a:txBody>
                  <a:tcPr marL="91450" marR="91450" marT="45725" marB="45725" anchor="ctr"/>
                </a:tc>
                <a:tc>
                  <a:txBody>
                    <a:bodyPr/>
                    <a:lstStyle/>
                    <a:p>
                      <a:pPr marL="0" marR="0" lvl="0" indent="0" algn="l" rtl="0">
                        <a:spcBef>
                          <a:spcPts val="0"/>
                        </a:spcBef>
                        <a:spcAft>
                          <a:spcPts val="0"/>
                        </a:spcAft>
                        <a:buNone/>
                      </a:pPr>
                      <a:r>
                        <a:rPr lang="en-US" sz="1400" smtClean="0"/>
                        <a:t>6100</a:t>
                      </a:r>
                      <a:endParaRPr sz="1400"/>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G17</a:t>
                      </a:r>
                      <a:r>
                        <a:rPr lang="en-US" sz="1400" baseline="0" smtClean="0"/>
                        <a:t> g</a:t>
                      </a:r>
                      <a:r>
                        <a:rPr lang="en-US" sz="1400" smtClean="0"/>
                        <a:t>round LUT has SGPS–X dead time = 8e+07 s instead of 8e-07 s.</a:t>
                      </a:r>
                      <a:endParaRPr lang="en-US" sz="1400" smtClean="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Closed</a:t>
                      </a:r>
                    </a:p>
                  </a:txBody>
                  <a:tcPr marL="91450" marR="91450" marT="45725" marB="45725" anchor="ctr"/>
                </a:tc>
                <a:tc>
                  <a:txBody>
                    <a:bodyPr/>
                    <a:lstStyle/>
                    <a:p>
                      <a:pPr marL="0" marR="0" lvl="0" indent="0" algn="l" rtl="0">
                        <a:spcBef>
                          <a:spcPts val="0"/>
                        </a:spcBef>
                        <a:spcAft>
                          <a:spcPts val="0"/>
                        </a:spcAft>
                        <a:buNone/>
                      </a:pPr>
                      <a:r>
                        <a:rPr lang="en-US" sz="1400" b="0" i="0" u="none" strike="noStrike" cap="none" smtClean="0">
                          <a:solidFill>
                            <a:schemeClr val="dk1"/>
                          </a:solidFill>
                          <a:effectLst/>
                          <a:latin typeface="Calibri"/>
                          <a:ea typeface="Calibri"/>
                          <a:cs typeface="Calibri"/>
                          <a:sym typeface="Arial"/>
                        </a:rPr>
                        <a:t>PR.06.12.00 5/22/2018</a:t>
                      </a:r>
                      <a:r>
                        <a:rPr lang="en-US" smtClean="0">
                          <a:effectLst/>
                        </a:rPr>
                        <a:t> </a:t>
                      </a:r>
                      <a:endParaRPr sz="1400"/>
                    </a:p>
                  </a:txBody>
                  <a:tcPr marL="91450" marR="91450" marT="45725" marB="45725" anchor="ctr"/>
                </a:tc>
              </a:tr>
              <a:tr h="370850">
                <a:tc>
                  <a:txBody>
                    <a:bodyPr/>
                    <a:lstStyle/>
                    <a:p>
                      <a:pPr marL="0" marR="0" lvl="0" indent="0" algn="l" rtl="0">
                        <a:spcBef>
                          <a:spcPts val="0"/>
                        </a:spcBef>
                        <a:spcAft>
                          <a:spcPts val="0"/>
                        </a:spcAft>
                        <a:buNone/>
                      </a:pPr>
                      <a:r>
                        <a:rPr lang="en-US" sz="1400" smtClean="0"/>
                        <a:t>900</a:t>
                      </a:r>
                      <a:endParaRPr sz="1400"/>
                    </a:p>
                  </a:txBody>
                  <a:tcPr marL="91450" marR="91450" marT="45725" marB="45725" anchor="ctr"/>
                </a:tc>
                <a:tc>
                  <a:txBody>
                    <a:bodyPr/>
                    <a:lstStyle/>
                    <a:p>
                      <a:pPr marL="0" marR="0" lvl="0" indent="0" algn="l" rtl="0">
                        <a:spcBef>
                          <a:spcPts val="0"/>
                        </a:spcBef>
                        <a:spcAft>
                          <a:spcPts val="0"/>
                        </a:spcAft>
                        <a:buNone/>
                      </a:pPr>
                      <a:r>
                        <a:rPr lang="en-US" sz="1400" b="0" i="0" u="none" strike="noStrike" cap="none" smtClean="0">
                          <a:solidFill>
                            <a:schemeClr val="dk1"/>
                          </a:solidFill>
                          <a:effectLst/>
                          <a:latin typeface="Calibri"/>
                          <a:ea typeface="Calibri"/>
                          <a:cs typeface="Calibri"/>
                          <a:sym typeface="Arial"/>
                        </a:rPr>
                        <a:t>7049</a:t>
                      </a:r>
                      <a:endParaRPr sz="1400"/>
                    </a:p>
                  </a:txBody>
                  <a:tcPr marL="91450" marR="91450" marT="45725" marB="45725" anchor="ctr"/>
                </a:tc>
                <a:tc>
                  <a:txBody>
                    <a:bodyPr/>
                    <a:lstStyle/>
                    <a:p>
                      <a:pPr marL="0" marR="0" lvl="0" indent="0" algn="l" rtl="0">
                        <a:spcBef>
                          <a:spcPts val="0"/>
                        </a:spcBef>
                        <a:spcAft>
                          <a:spcPts val="0"/>
                        </a:spcAft>
                        <a:buNone/>
                      </a:pPr>
                      <a:r>
                        <a:rPr lang="en-US" sz="1400" smtClean="0"/>
                        <a:t>G16 &amp; G17 SGPS P5 correction coefficients LUT update</a:t>
                      </a:r>
                      <a:endParaRPr lang="en-US" sz="1400" smtClean="0">
                        <a:solidFill>
                          <a:schemeClr val="dk1"/>
                        </a:solidFill>
                      </a:endParaRPr>
                    </a:p>
                  </a:txBody>
                  <a:tcPr marL="91450" marR="91450" marT="45725" marB="4572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smtClean="0"/>
                        <a:t>Closed</a:t>
                      </a:r>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Calibri"/>
                          <a:ea typeface="Calibri"/>
                          <a:cs typeface="Calibri"/>
                          <a:sym typeface="Arial"/>
                        </a:rPr>
                        <a:t>PR.07.10.02 4/10/2019</a:t>
                      </a:r>
                      <a:r>
                        <a:rPr lang="en-US" smtClean="0">
                          <a:effectLst/>
                        </a:rPr>
                        <a:t> </a:t>
                      </a:r>
                      <a:endParaRPr lang="en-US" sz="1400" smtClean="0"/>
                    </a:p>
                  </a:txBody>
                  <a:tcPr marL="91450" marR="91450" marT="45725" marB="45725" anchor="ctr"/>
                </a:tc>
              </a:tr>
              <a:tr h="370850">
                <a:tc>
                  <a:txBody>
                    <a:bodyPr/>
                    <a:lstStyle/>
                    <a:p>
                      <a:pPr marL="0" marR="0" lvl="0" indent="0" algn="l" rtl="0">
                        <a:spcBef>
                          <a:spcPts val="0"/>
                        </a:spcBef>
                        <a:spcAft>
                          <a:spcPts val="0"/>
                        </a:spcAft>
                        <a:buNone/>
                      </a:pPr>
                      <a:r>
                        <a:rPr lang="en-US" sz="1400" dirty="0" smtClean="0"/>
                        <a:t>1025</a:t>
                      </a:r>
                      <a:endParaRPr sz="1400" dirty="0"/>
                    </a:p>
                  </a:txBody>
                  <a:tcPr marL="91450" marR="91450" marT="45725" marB="45725" anchor="ctr"/>
                </a:tc>
                <a:tc>
                  <a:txBody>
                    <a:bodyPr/>
                    <a:lstStyle/>
                    <a:p>
                      <a:pPr marL="0" marR="0" lvl="0" indent="0" algn="l" rtl="0">
                        <a:spcBef>
                          <a:spcPts val="0"/>
                        </a:spcBef>
                        <a:spcAft>
                          <a:spcPts val="0"/>
                        </a:spcAft>
                        <a:buNone/>
                      </a:pPr>
                      <a:r>
                        <a:rPr lang="fi-FI" sz="1400" b="0" i="0" u="none" strike="noStrike" cap="none" dirty="0" smtClean="0">
                          <a:solidFill>
                            <a:schemeClr val="dk1"/>
                          </a:solidFill>
                          <a:effectLst/>
                          <a:latin typeface="Calibri"/>
                          <a:ea typeface="Calibri"/>
                          <a:cs typeface="Calibri"/>
                          <a:sym typeface="Arial"/>
                        </a:rPr>
                        <a:t>7579</a:t>
                      </a:r>
                      <a:endParaRPr sz="1400" dirty="0"/>
                    </a:p>
                  </a:txBody>
                  <a:tcPr marL="91450" marR="91450" marT="45725" marB="45725" anchor="ctr"/>
                </a:tc>
                <a:tc>
                  <a:txBody>
                    <a:bodyPr/>
                    <a:lstStyle/>
                    <a:p>
                      <a:pPr marL="0" marR="0" lvl="0" indent="0" algn="l" rtl="0">
                        <a:spcBef>
                          <a:spcPts val="0"/>
                        </a:spcBef>
                        <a:spcAft>
                          <a:spcPts val="0"/>
                        </a:spcAft>
                        <a:buNone/>
                      </a:pPr>
                      <a:r>
                        <a:rPr lang="en-US" sz="1400" dirty="0" smtClean="0">
                          <a:solidFill>
                            <a:schemeClr val="dk1"/>
                          </a:solidFill>
                        </a:rPr>
                        <a:t>Implement SGPS He processing in L1b</a:t>
                      </a:r>
                    </a:p>
                  </a:txBody>
                  <a:tcPr marL="91450" marR="91450" marT="45725" marB="45725" anchor="ctr"/>
                </a:tc>
                <a:tc>
                  <a:txBody>
                    <a:bodyPr/>
                    <a:lstStyle/>
                    <a:p>
                      <a:pPr marL="0" marR="0" lvl="0" indent="0" algn="l" rtl="0">
                        <a:spcBef>
                          <a:spcPts val="0"/>
                        </a:spcBef>
                        <a:spcAft>
                          <a:spcPts val="0"/>
                        </a:spcAft>
                        <a:buNone/>
                      </a:pPr>
                      <a:r>
                        <a:rPr lang="en-US" sz="1400" b="0" i="0" u="none" strike="noStrike" cap="none" smtClean="0">
                          <a:solidFill>
                            <a:schemeClr val="dk1"/>
                          </a:solidFill>
                          <a:effectLst/>
                          <a:latin typeface="Calibri"/>
                          <a:ea typeface="Calibri"/>
                          <a:cs typeface="Calibri"/>
                          <a:sym typeface="Arial"/>
                        </a:rPr>
                        <a:t>Hold</a:t>
                      </a:r>
                      <a:endParaRPr sz="1400" dirty="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smtClean="0">
                          <a:latin typeface="Arial" charset="0"/>
                          <a:ea typeface="Arial" charset="0"/>
                          <a:cs typeface="Arial" charset="0"/>
                        </a:rPr>
                        <a:t>“after GOES-T</a:t>
                      </a:r>
                      <a:r>
                        <a:rPr lang="en-US" sz="1200" baseline="0" dirty="0" smtClean="0">
                          <a:latin typeface="Arial" charset="0"/>
                          <a:ea typeface="Arial" charset="0"/>
                          <a:cs typeface="Arial" charset="0"/>
                        </a:rPr>
                        <a:t> launch</a:t>
                      </a:r>
                      <a:r>
                        <a:rPr lang="en-US" sz="1200" dirty="0" smtClean="0">
                          <a:latin typeface="Arial" charset="0"/>
                          <a:ea typeface="Arial" charset="0"/>
                          <a:cs typeface="Arial" charset="0"/>
                        </a:rPr>
                        <a:t>”</a:t>
                      </a:r>
                    </a:p>
                  </a:txBody>
                  <a:tcPr marL="91450" marR="91450" marT="45725" marB="45725" anchor="ctr"/>
                </a:tc>
              </a:tr>
              <a:tr h="370850">
                <a:tc>
                  <a:txBody>
                    <a:bodyPr/>
                    <a:lstStyle/>
                    <a:p>
                      <a:pPr marL="0" marR="0" lvl="0" indent="0" algn="l" rtl="0">
                        <a:spcBef>
                          <a:spcPts val="0"/>
                        </a:spcBef>
                        <a:spcAft>
                          <a:spcPts val="0"/>
                        </a:spcAft>
                        <a:buNone/>
                      </a:pPr>
                      <a:r>
                        <a:rPr lang="en-US" sz="1400" smtClean="0"/>
                        <a:t>TBD</a:t>
                      </a:r>
                      <a:endParaRPr sz="1400"/>
                    </a:p>
                  </a:txBody>
                  <a:tcPr marL="91450" marR="91450" marT="45725" marB="45725" anchor="ctr"/>
                </a:tc>
                <a:tc>
                  <a:txBody>
                    <a:bodyPr/>
                    <a:lstStyle/>
                    <a:p>
                      <a:pPr marL="0" marR="0" lvl="0" indent="0" algn="l" rtl="0">
                        <a:spcBef>
                          <a:spcPts val="0"/>
                        </a:spcBef>
                        <a:spcAft>
                          <a:spcPts val="0"/>
                        </a:spcAft>
                        <a:buNone/>
                      </a:pPr>
                      <a:r>
                        <a:rPr lang="en-US" sz="1400" smtClean="0"/>
                        <a:t>TBD</a:t>
                      </a:r>
                      <a:endParaRPr sz="1400"/>
                    </a:p>
                  </a:txBody>
                  <a:tcPr marL="91450" marR="91450" marT="45725" marB="45725" anchor="ctr"/>
                </a:tc>
                <a:tc>
                  <a:txBody>
                    <a:bodyPr/>
                    <a:lstStyle/>
                    <a:p>
                      <a:pPr marL="0" marR="0" lvl="0" indent="0" algn="l" rtl="0">
                        <a:spcBef>
                          <a:spcPts val="0"/>
                        </a:spcBef>
                        <a:spcAft>
                          <a:spcPts val="0"/>
                        </a:spcAft>
                        <a:buNone/>
                      </a:pPr>
                      <a:r>
                        <a:rPr lang="en-US" sz="1400" smtClean="0">
                          <a:solidFill>
                            <a:schemeClr val="dk1"/>
                          </a:solidFill>
                        </a:rPr>
                        <a:t>SGPS+X P7 Correction (G16 SGPS LUT update)</a:t>
                      </a:r>
                    </a:p>
                  </a:txBody>
                  <a:tcPr marL="91450" marR="91450" marT="45725" marB="45725" anchor="ctr"/>
                </a:tc>
                <a:tc>
                  <a:txBody>
                    <a:bodyPr/>
                    <a:lstStyle/>
                    <a:p>
                      <a:pPr marL="0" marR="0" lvl="0" indent="0" algn="l" rtl="0">
                        <a:spcBef>
                          <a:spcPts val="0"/>
                        </a:spcBef>
                        <a:spcAft>
                          <a:spcPts val="0"/>
                        </a:spcAft>
                        <a:buNone/>
                      </a:pPr>
                      <a:r>
                        <a:rPr lang="en-US" sz="1400" smtClean="0"/>
                        <a:t>To</a:t>
                      </a:r>
                      <a:r>
                        <a:rPr lang="en-US" sz="1400" baseline="0" smtClean="0"/>
                        <a:t> be submitted</a:t>
                      </a:r>
                      <a:endParaRPr sz="1400"/>
                    </a:p>
                  </a:txBody>
                  <a:tcPr marL="91450" marR="91450" marT="45725" marB="45725"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Unknown</a:t>
                      </a:r>
                    </a:p>
                  </a:txBody>
                  <a:tcPr marL="91450" marR="91450" marT="45725" marB="45725" anchor="ctr"/>
                </a:tc>
              </a:tr>
            </a:tbl>
          </a:graphicData>
        </a:graphic>
      </p:graphicFrame>
      <p:sp>
        <p:nvSpPr>
          <p:cNvPr id="2" name="TextBox 1"/>
          <p:cNvSpPr txBox="1"/>
          <p:nvPr/>
        </p:nvSpPr>
        <p:spPr>
          <a:xfrm>
            <a:off x="1199767" y="6064496"/>
            <a:ext cx="6643165" cy="307777"/>
          </a:xfrm>
          <a:prstGeom prst="rect">
            <a:avLst/>
          </a:prstGeom>
          <a:noFill/>
        </p:spPr>
        <p:txBody>
          <a:bodyPr wrap="none" rtlCol="0">
            <a:spAutoFit/>
          </a:bodyPr>
          <a:lstStyle/>
          <a:p>
            <a:r>
              <a:rPr lang="en-US" dirty="0" smtClean="0">
                <a:solidFill>
                  <a:schemeClr val="bg1"/>
                </a:solidFill>
              </a:rPr>
              <a:t>* ADRs up to 900 (all closed) identified as needed for Provisional and Full Maturity</a:t>
            </a:r>
            <a:endParaRPr lang="en-US" dirty="0">
              <a:solidFill>
                <a:schemeClr val="bg1"/>
              </a:solidFill>
            </a:endParaRPr>
          </a:p>
        </p:txBody>
      </p:sp>
    </p:spTree>
    <p:extLst>
      <p:ext uri="{BB962C8B-B14F-4D97-AF65-F5344CB8AC3E}">
        <p14:creationId xmlns:p14="http://schemas.microsoft.com/office/powerpoint/2010/main" val="2911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8337"/>
            <a:ext cx="6408821" cy="968626"/>
          </a:xfrm>
        </p:spPr>
        <p:txBody>
          <a:bodyPr/>
          <a:lstStyle/>
          <a:p>
            <a:r>
              <a:rPr lang="en-US" sz="1800" dirty="0" smtClean="0"/>
              <a:t>From </a:t>
            </a:r>
            <a:r>
              <a:rPr lang="en-US" sz="1800" dirty="0"/>
              <a:t>GOES-16 SEISS SGPS Level 1b (L1b) Data Release Provisional Data Quality Read-Me for Data Users, July 11, 2018</a:t>
            </a:r>
            <a:br>
              <a:rPr lang="en-US" sz="1800" dirty="0"/>
            </a:br>
            <a:endParaRPr lang="en-US" sz="1800" dirty="0"/>
          </a:p>
        </p:txBody>
      </p:sp>
      <p:sp>
        <p:nvSpPr>
          <p:cNvPr id="3" name="Text Placeholder 2"/>
          <p:cNvSpPr>
            <a:spLocks noGrp="1"/>
          </p:cNvSpPr>
          <p:nvPr>
            <p:ph type="body" idx="1"/>
          </p:nvPr>
        </p:nvSpPr>
        <p:spPr>
          <a:xfrm>
            <a:off x="457200" y="1143000"/>
            <a:ext cx="8229600" cy="4525962"/>
          </a:xfrm>
        </p:spPr>
        <p:txBody>
          <a:bodyPr/>
          <a:lstStyle/>
          <a:p>
            <a:pPr marL="565150" indent="-514350">
              <a:buSzPct val="100000"/>
              <a:buFont typeface="+mj-lt"/>
              <a:buAutoNum type="arabicPeriod"/>
            </a:pPr>
            <a:r>
              <a:rPr lang="en-US" sz="1200" smtClean="0"/>
              <a:t>No </a:t>
            </a:r>
            <a:r>
              <a:rPr lang="en-US" sz="1200"/>
              <a:t>SGPS L1b data processed prior to declaration of Provisional Maturity (e.g., those available from CLASS) should be used. NCEI will reprocess and release the early mission data using the Provisional Maturity algorithm and look-up tables. </a:t>
            </a:r>
          </a:p>
          <a:p>
            <a:pPr marL="565150" indent="-514350">
              <a:buSzPct val="100000"/>
              <a:buFont typeface="+mj-lt"/>
              <a:buAutoNum type="arabicPeriod"/>
            </a:pPr>
            <a:r>
              <a:rPr lang="en-US" sz="1200"/>
              <a:t>SGPS-X T1 and T3 exhibit temperature dependent variations in count rates up to </a:t>
            </a:r>
            <a:r>
              <a:rPr lang="en-US" sz="1200" smtClean="0"/>
              <a:t>approximately 50</a:t>
            </a:r>
            <a:r>
              <a:rPr lang="en-US" sz="1200"/>
              <a:t>%. The variations appear as sudden step changes in flux (2 per day) in T3 P8C-P11 and more gradual drops in T1 flux centered near 19h local time. A temperature correction scheme is being implemented downstream </a:t>
            </a:r>
            <a:r>
              <a:rPr lang="en-US" sz="1200" smtClean="0"/>
              <a:t>of </a:t>
            </a:r>
            <a:r>
              <a:rPr lang="en-US" sz="1200"/>
              <a:t>L1b processing. The one- and five-minute averages output from level 2 (L2) processing will be temperature corrected. The L2 data is not available yet. </a:t>
            </a:r>
          </a:p>
          <a:p>
            <a:pPr marL="565150" indent="-514350">
              <a:buSzPct val="100000"/>
              <a:buFont typeface="+mj-lt"/>
              <a:buAutoNum type="arabicPeriod"/>
            </a:pPr>
            <a:r>
              <a:rPr lang="en-US" sz="1200"/>
              <a:t>3. During the September 2017 solar energetic particle (SEP) events, SGPS+X P7 flux was anomalously low. It was about an order of magnitude low in comparison with SGPS-X P7 and with respect to the spectrum inferred from neighboring channels. The cause is yet unknown. Measurements from this channel should not be used. </a:t>
            </a:r>
          </a:p>
          <a:p>
            <a:pPr marL="565150" indent="-514350">
              <a:buSzPct val="100000"/>
              <a:buFont typeface="+mj-lt"/>
              <a:buAutoNum type="arabicPeriod"/>
            </a:pPr>
            <a:r>
              <a:rPr lang="en-US" sz="1200"/>
              <a:t>SGPS+X P5 is low due to an overcorrection in L1b processing. The out-of-band removal coefficients are set too high. L1b flux from this channel should not be used until the coefficients are adjusted. </a:t>
            </a:r>
          </a:p>
          <a:p>
            <a:pPr marL="565150" indent="-514350">
              <a:buSzPct val="100000"/>
              <a:buFont typeface="+mj-lt"/>
              <a:buAutoNum type="arabicPeriod"/>
            </a:pPr>
            <a:r>
              <a:rPr lang="en-US" sz="1200"/>
              <a:t>SGPS+X P5 is contaminated with electrons when radiation belt fluxes are elevated. The magnitude of the contamination with respect to solar proton fluxes during a SPE has not been fully characterized yet. </a:t>
            </a:r>
          </a:p>
          <a:p>
            <a:pPr marL="565150" indent="-514350">
              <a:buSzPct val="100000"/>
              <a:buFont typeface="+mj-lt"/>
              <a:buAutoNum type="arabicPeriod"/>
            </a:pPr>
            <a:r>
              <a:rPr lang="en-US" sz="1200"/>
              <a:t>Some channels are not performing as characterized with beam calibrations; as a result, some geometric factors may need adjustment. For example, SGPS +X and -X P4 differ by about a factor of 4 during the 16-17 July 2017 SEP event, during a period when high solar wind dynamic pressure is expected to suppress geomagnetic cutoffs sufficiently that we should observe similar SEP fluxes in the east and west facing units. </a:t>
            </a:r>
          </a:p>
          <a:p>
            <a:pPr marL="565150" indent="-514350">
              <a:buSzPct val="100000"/>
              <a:buFont typeface="+mj-lt"/>
              <a:buAutoNum type="arabicPeriod"/>
            </a:pPr>
            <a:r>
              <a:rPr lang="en-US" sz="1200"/>
              <a:t>There are frequent gaps in L1b data. </a:t>
            </a:r>
          </a:p>
          <a:p>
            <a:pPr marL="565150" indent="-514350">
              <a:buSzPct val="100000"/>
              <a:buFont typeface="+mj-lt"/>
              <a:buAutoNum type="arabicPeriod"/>
            </a:pPr>
            <a:r>
              <a:rPr lang="en-US" sz="1200"/>
              <a:t>During the September 2017 SEP event, SGPS fluxes are about a factor of two higher than GOES-13 and -15 fluxes in the T3 energy range (83-500MeV). T1 and T2 fluxes are not systematically high or low, but have significant differences with GOES -13 and -15 in some cases. </a:t>
            </a:r>
          </a:p>
          <a:p>
            <a:pPr marL="565150" indent="-514350">
              <a:buSzPct val="100000"/>
              <a:buFont typeface="+mj-lt"/>
              <a:buAutoNum type="arabicPeriod"/>
            </a:pPr>
            <a:r>
              <a:rPr lang="en-US" sz="1200"/>
              <a:t>Outside of SEP events, when SGPS observes galactic cosmic ray protons, the processed fluxes are too high for channels below P10, since the processing uses geometric factors derived for SEP spectra, in the derivation of which the high-energy response is neglected. </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14</a:t>
            </a:fld>
            <a:endParaRPr lang="uk-UA"/>
          </a:p>
        </p:txBody>
      </p:sp>
    </p:spTree>
    <p:extLst>
      <p:ext uri="{BB962C8B-B14F-4D97-AF65-F5344CB8AC3E}">
        <p14:creationId xmlns:p14="http://schemas.microsoft.com/office/powerpoint/2010/main" val="23090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3862387"/>
            <a:ext cx="7772400" cy="1362075"/>
          </a:xfrm>
          <a:prstGeom prst="rect">
            <a:avLst/>
          </a:prstGeom>
          <a:noFill/>
          <a:ln>
            <a:noFill/>
          </a:ln>
        </p:spPr>
        <p:txBody>
          <a:bodyPr spcFirstLastPara="1" wrap="square" lIns="91425" tIns="45700" rIns="91425" bIns="45700" anchor="t" anchorCtr="0">
            <a:noAutofit/>
          </a:bodyPr>
          <a:lstStyle/>
          <a:p>
            <a:pPr marL="461963" indent="-461963"/>
            <a:r>
              <a:rPr lang="en-US" sz="3200" smtClean="0"/>
              <a:t>PRODUCT QUALITY EVALUATION</a:t>
            </a:r>
            <a:br>
              <a:rPr lang="en-US" sz="3200" smtClean="0"/>
            </a:br>
            <a:r>
              <a:rPr lang="en-US" sz="2200" b="0" smtClean="0"/>
              <a:t>- Temperature Correction</a:t>
            </a:r>
            <a:br>
              <a:rPr lang="en-US" sz="2200" b="0" smtClean="0"/>
            </a:br>
            <a:r>
              <a:rPr lang="en-US" sz="2200" b="0" smtClean="0"/>
              <a:t>- SGPS+X P7 </a:t>
            </a:r>
            <a:r>
              <a:rPr lang="en-US" sz="2200" b="0"/>
              <a:t>Anomalously </a:t>
            </a:r>
            <a:r>
              <a:rPr lang="en-US" sz="2200" b="0" smtClean="0"/>
              <a:t>Low</a:t>
            </a:r>
            <a:br>
              <a:rPr lang="en-US" sz="2200" b="0" smtClean="0"/>
            </a:br>
            <a:r>
              <a:rPr lang="en-US" sz="2200" b="0" smtClean="0"/>
              <a:t>- P5 Overcorrection</a:t>
            </a:r>
            <a:br>
              <a:rPr lang="en-US" sz="2200" b="0" smtClean="0"/>
            </a:br>
            <a:r>
              <a:rPr lang="en-US" sz="2200" b="0" smtClean="0"/>
              <a:t>- P5 Electron Contamination</a:t>
            </a:r>
            <a:br>
              <a:rPr lang="en-US" sz="2200" b="0" smtClean="0"/>
            </a:br>
            <a:r>
              <a:rPr lang="en-US" sz="2200" b="0" smtClean="0"/>
              <a:t>- Significant Unexplained </a:t>
            </a:r>
            <a:r>
              <a:rPr lang="en-US" sz="2200" b="0"/>
              <a:t>D</a:t>
            </a:r>
            <a:r>
              <a:rPr lang="en-US" sz="2200" b="0" smtClean="0"/>
              <a:t>ifferences </a:t>
            </a:r>
            <a:r>
              <a:rPr lang="en-US" sz="2200" b="0"/>
              <a:t>B</a:t>
            </a:r>
            <a:r>
              <a:rPr lang="en-US" sz="2200" b="0" smtClean="0"/>
              <a:t>etween </a:t>
            </a:r>
            <a:r>
              <a:rPr lang="en-US" sz="2200" b="0"/>
              <a:t>-</a:t>
            </a:r>
            <a:r>
              <a:rPr lang="en-US" sz="2200" b="0" smtClean="0"/>
              <a:t>X and +X Units</a:t>
            </a:r>
            <a:endParaRPr sz="2200"/>
          </a:p>
        </p:txBody>
      </p:sp>
      <p:sp>
        <p:nvSpPr>
          <p:cNvPr id="101" name="Shape 101"/>
          <p:cNvSpPr txBox="1">
            <a:spLocks noGrp="1"/>
          </p:cNvSpPr>
          <p:nvPr>
            <p:ph type="body" idx="1"/>
          </p:nvPr>
        </p:nvSpPr>
        <p:spPr>
          <a:xfrm>
            <a:off x="722313" y="2362200"/>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GOES-16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15</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654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SGPS T3 Temperature Dependence</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143000"/>
            <a:ext cx="4572000" cy="3879960"/>
          </a:xfrm>
        </p:spPr>
      </p:pic>
      <p:sp>
        <p:nvSpPr>
          <p:cNvPr id="5" name="Slide Number Placeholder 4"/>
          <p:cNvSpPr>
            <a:spLocks noGrp="1"/>
          </p:cNvSpPr>
          <p:nvPr>
            <p:ph type="sldNum" sz="quarter" idx="12"/>
          </p:nvPr>
        </p:nvSpPr>
        <p:spPr/>
        <p:txBody>
          <a:bodyPr/>
          <a:lstStyle/>
          <a:p>
            <a:fld id="{615ADB79-25D6-47C0-AB51-22A13A0BBB50}" type="slidenum">
              <a:rPr lang="en-US" altLang="en-US" smtClean="0"/>
              <a:pPr/>
              <a:t>16</a:t>
            </a:fld>
            <a:endParaRPr lang="en-US" alt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959" y="1143000"/>
            <a:ext cx="4594641" cy="3885692"/>
          </a:xfrm>
          <a:prstGeom prst="rect">
            <a:avLst/>
          </a:prstGeom>
        </p:spPr>
      </p:pic>
      <p:sp>
        <p:nvSpPr>
          <p:cNvPr id="8" name="TextBox 7"/>
          <p:cNvSpPr txBox="1"/>
          <p:nvPr/>
        </p:nvSpPr>
        <p:spPr>
          <a:xfrm>
            <a:off x="304800" y="5105400"/>
            <a:ext cx="8534400" cy="1323439"/>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smtClean="0">
                <a:solidFill>
                  <a:schemeClr val="bg1"/>
                </a:solidFill>
              </a:rPr>
              <a:t>Quiet conditions (steady) GCR counts from L0 data binned in 2 deg. temp. bins 2018 DOYs 114-120.</a:t>
            </a:r>
          </a:p>
          <a:p>
            <a:pPr marL="285750" indent="-285750">
              <a:spcAft>
                <a:spcPts val="600"/>
              </a:spcAft>
              <a:buClr>
                <a:schemeClr val="bg1"/>
              </a:buClr>
              <a:buFont typeface="Arial" charset="0"/>
              <a:buChar char="•"/>
            </a:pPr>
            <a:r>
              <a:rPr lang="en-US" dirty="0" smtClean="0">
                <a:solidFill>
                  <a:schemeClr val="bg1"/>
                </a:solidFill>
              </a:rPr>
              <a:t>In general, GOES-17 SGPS T3 temperature variations are over a smaller temperature range and there is significantly less temperature dependence than in GOES-16 </a:t>
            </a:r>
            <a:r>
              <a:rPr lang="en-US" dirty="0">
                <a:solidFill>
                  <a:schemeClr val="bg1"/>
                </a:solidFill>
              </a:rPr>
              <a:t>SGPS </a:t>
            </a:r>
            <a:r>
              <a:rPr lang="en-US" dirty="0" smtClean="0">
                <a:solidFill>
                  <a:schemeClr val="bg1"/>
                </a:solidFill>
              </a:rPr>
              <a:t>T1 (not shown here) and </a:t>
            </a:r>
            <a:r>
              <a:rPr lang="en-US" dirty="0" smtClean="0">
                <a:solidFill>
                  <a:schemeClr val="bg1"/>
                </a:solidFill>
              </a:rPr>
              <a:t>T3.</a:t>
            </a:r>
            <a:endParaRPr lang="en-US" dirty="0" smtClean="0">
              <a:solidFill>
                <a:schemeClr val="bg1"/>
              </a:solidFill>
            </a:endParaRPr>
          </a:p>
          <a:p>
            <a:pPr marL="285750" indent="-285750">
              <a:spcAft>
                <a:spcPts val="600"/>
              </a:spcAft>
              <a:buClr>
                <a:schemeClr val="bg1"/>
              </a:buClr>
              <a:buFont typeface="Arial" charset="0"/>
              <a:buChar char="•"/>
            </a:pPr>
            <a:r>
              <a:rPr lang="en-US" dirty="0" smtClean="0">
                <a:solidFill>
                  <a:schemeClr val="bg1"/>
                </a:solidFill>
              </a:rPr>
              <a:t>GOES-16 </a:t>
            </a:r>
            <a:r>
              <a:rPr lang="en-US" dirty="0">
                <a:solidFill>
                  <a:schemeClr val="bg1"/>
                </a:solidFill>
              </a:rPr>
              <a:t>SGPS </a:t>
            </a:r>
            <a:r>
              <a:rPr lang="en-US" dirty="0" smtClean="0">
                <a:solidFill>
                  <a:schemeClr val="bg1"/>
                </a:solidFill>
              </a:rPr>
              <a:t>T1 also shows temperature dependence (seen on slide 20), but exhibits gradual decrease in response at energies </a:t>
            </a:r>
            <a:r>
              <a:rPr lang="en-US" dirty="0" smtClean="0">
                <a:solidFill>
                  <a:schemeClr val="bg1"/>
                </a:solidFill>
              </a:rPr>
              <a:t>above </a:t>
            </a:r>
            <a:r>
              <a:rPr lang="en-US" dirty="0" smtClean="0">
                <a:solidFill>
                  <a:schemeClr val="bg1"/>
                </a:solidFill>
              </a:rPr>
              <a:t>~0</a:t>
            </a:r>
            <a:r>
              <a:rPr lang="en-US" sz="1800" baseline="30000" dirty="0" smtClean="0">
                <a:solidFill>
                  <a:schemeClr val="bg1"/>
                </a:solidFill>
              </a:rPr>
              <a:t>◦</a:t>
            </a:r>
            <a:r>
              <a:rPr lang="en-US" dirty="0" smtClean="0">
                <a:solidFill>
                  <a:schemeClr val="bg1"/>
                </a:solidFill>
              </a:rPr>
              <a:t>C rather than step change seen in </a:t>
            </a:r>
            <a:r>
              <a:rPr lang="en-US" dirty="0" smtClean="0">
                <a:solidFill>
                  <a:schemeClr val="bg1"/>
                </a:solidFill>
              </a:rPr>
              <a:t>G16 T3</a:t>
            </a:r>
            <a:r>
              <a:rPr lang="en-US" dirty="0" smtClean="0">
                <a:solidFill>
                  <a:schemeClr val="bg1"/>
                </a:solidFill>
              </a:rPr>
              <a:t>.</a:t>
            </a:r>
            <a:endParaRPr lang="en-US" dirty="0">
              <a:solidFill>
                <a:schemeClr val="bg1"/>
              </a:solidFill>
            </a:endParaRPr>
          </a:p>
        </p:txBody>
      </p:sp>
      <p:sp>
        <p:nvSpPr>
          <p:cNvPr id="9" name="TextBox 8"/>
          <p:cNvSpPr txBox="1"/>
          <p:nvPr/>
        </p:nvSpPr>
        <p:spPr>
          <a:xfrm>
            <a:off x="1993505" y="1154160"/>
            <a:ext cx="1002454" cy="369332"/>
          </a:xfrm>
          <a:prstGeom prst="rect">
            <a:avLst/>
          </a:prstGeom>
          <a:noFill/>
        </p:spPr>
        <p:txBody>
          <a:bodyPr wrap="none" rtlCol="0">
            <a:spAutoFit/>
          </a:bodyPr>
          <a:lstStyle/>
          <a:p>
            <a:r>
              <a:rPr lang="en-US" b="1" smtClean="0"/>
              <a:t>GOES-16</a:t>
            </a:r>
            <a:endParaRPr lang="en-US" b="1"/>
          </a:p>
        </p:txBody>
      </p:sp>
      <p:sp>
        <p:nvSpPr>
          <p:cNvPr id="10" name="TextBox 9"/>
          <p:cNvSpPr txBox="1"/>
          <p:nvPr/>
        </p:nvSpPr>
        <p:spPr>
          <a:xfrm>
            <a:off x="6240256" y="1154160"/>
            <a:ext cx="1010661" cy="369332"/>
          </a:xfrm>
          <a:prstGeom prst="rect">
            <a:avLst/>
          </a:prstGeom>
          <a:noFill/>
        </p:spPr>
        <p:txBody>
          <a:bodyPr wrap="none" rtlCol="0">
            <a:spAutoFit/>
          </a:bodyPr>
          <a:lstStyle/>
          <a:p>
            <a:r>
              <a:rPr lang="en-US" b="1" smtClean="0"/>
              <a:t>GOES-17</a:t>
            </a:r>
            <a:endParaRPr lang="en-US" b="1"/>
          </a:p>
        </p:txBody>
      </p:sp>
    </p:spTree>
    <p:extLst>
      <p:ext uri="{BB962C8B-B14F-4D97-AF65-F5344CB8AC3E}">
        <p14:creationId xmlns:p14="http://schemas.microsoft.com/office/powerpoint/2010/main" val="15967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47" y="106035"/>
            <a:ext cx="6408821" cy="968626"/>
          </a:xfrm>
        </p:spPr>
        <p:txBody>
          <a:bodyPr/>
          <a:lstStyle/>
          <a:p>
            <a:r>
              <a:rPr lang="en-US" sz="3400" smtClean="0">
                <a:solidFill>
                  <a:schemeClr val="bg1"/>
                </a:solidFill>
                <a:latin typeface="Calibri" charset="0"/>
                <a:ea typeface="Calibri" charset="0"/>
                <a:cs typeface="Calibri" charset="0"/>
              </a:rPr>
              <a:t>Temperature Correction </a:t>
            </a:r>
            <a:r>
              <a:rPr lang="en-US" sz="3400">
                <a:solidFill>
                  <a:schemeClr val="bg1"/>
                </a:solidFill>
                <a:latin typeface="Calibri" charset="0"/>
                <a:ea typeface="Calibri" charset="0"/>
                <a:cs typeface="Calibri" charset="0"/>
              </a:rPr>
              <a:t>Scheme</a:t>
            </a:r>
            <a:endParaRPr lang="en-US" sz="3400">
              <a:latin typeface="Calibri" charset="0"/>
              <a:ea typeface="Calibri" charset="0"/>
              <a:cs typeface="Calibri"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410200"/>
              </a:xfrm>
            </p:spPr>
            <p:txBody>
              <a:bodyPr>
                <a:noAutofit/>
              </a:bodyPr>
              <a:lstStyle/>
              <a:p>
                <a:pPr marL="25400" indent="0">
                  <a:spcAft>
                    <a:spcPts val="600"/>
                  </a:spcAft>
                  <a:buNone/>
                </a:pPr>
                <a:r>
                  <a:rPr lang="en-US" sz="1800" smtClean="0">
                    <a:latin typeface="Calibri" charset="0"/>
                    <a:ea typeface="Calibri" charset="0"/>
                    <a:cs typeface="Calibri" charset="0"/>
                  </a:rPr>
                  <a:t>A rectangular function is used to model the energy channel response function and a power law is used to model the ambient spectrum</a:t>
                </a:r>
              </a:p>
              <a:p>
                <a:pPr marL="25400" indent="0">
                  <a:spcAft>
                    <a:spcPts val="600"/>
                  </a:spcAft>
                  <a:buNone/>
                </a:pPr>
                <a:endParaRPr lang="en-US" sz="1800" smtClean="0">
                  <a:latin typeface="Calibri" charset="0"/>
                  <a:ea typeface="Calibri" charset="0"/>
                  <a:cs typeface="Calibri" charset="0"/>
                </a:endParaRPr>
              </a:p>
              <a:p>
                <a:pPr marL="25400" indent="0">
                  <a:spcAft>
                    <a:spcPts val="600"/>
                  </a:spcAft>
                  <a:buNone/>
                </a:pPr>
                <a:endParaRPr lang="en-US" sz="1800" smtClean="0">
                  <a:latin typeface="Calibri" charset="0"/>
                  <a:ea typeface="Calibri" charset="0"/>
                  <a:cs typeface="Calibri" charset="0"/>
                </a:endParaRPr>
              </a:p>
              <a:p>
                <a:pPr marL="25400" indent="0">
                  <a:spcAft>
                    <a:spcPts val="600"/>
                  </a:spcAft>
                  <a:buNone/>
                </a:pPr>
                <a:endParaRPr lang="en-US" sz="1800" smtClean="0">
                  <a:latin typeface="Calibri" charset="0"/>
                  <a:ea typeface="Calibri" charset="0"/>
                  <a:cs typeface="Calibri" charset="0"/>
                </a:endParaRPr>
              </a:p>
              <a:p>
                <a:pPr marL="25400" indent="0">
                  <a:spcAft>
                    <a:spcPts val="600"/>
                  </a:spcAft>
                  <a:buNone/>
                </a:pPr>
                <a:r>
                  <a:rPr lang="en-US" sz="1800" smtClean="0">
                    <a:latin typeface="Calibri" charset="0"/>
                    <a:ea typeface="Calibri" charset="0"/>
                    <a:cs typeface="Calibri" charset="0"/>
                  </a:rPr>
                  <a:t>The total counts/sec. in the channel is the convolution of the channel response function and the ambient spectrum</a:t>
                </a:r>
              </a:p>
              <a:p>
                <a:pPr marL="0" indent="0">
                  <a:spcAft>
                    <a:spcPts val="600"/>
                  </a:spcAft>
                  <a:buNone/>
                </a:pPr>
                <a14:m>
                  <m:oMathPara xmlns:m="http://schemas.openxmlformats.org/officeDocument/2006/math">
                    <m:oMathParaPr>
                      <m:jc m:val="centerGroup"/>
                    </m:oMathParaPr>
                    <m:oMath xmlns:m="http://schemas.openxmlformats.org/officeDocument/2006/math">
                      <m:r>
                        <a:rPr lang="en-US" sz="1800" b="0" i="1" smtClean="0">
                          <a:latin typeface="Cambria Math" charset="0"/>
                          <a:ea typeface="Calibri" charset="0"/>
                          <a:cs typeface="Calibri" charset="0"/>
                        </a:rPr>
                        <m:t>𝐶</m:t>
                      </m:r>
                      <m:r>
                        <a:rPr lang="en-US" sz="1800" b="0" i="1" smtClean="0">
                          <a:latin typeface="Cambria Math" charset="0"/>
                          <a:ea typeface="Calibri" charset="0"/>
                          <a:cs typeface="Calibri" charset="0"/>
                        </a:rPr>
                        <m:t>=</m:t>
                      </m:r>
                      <m:nary>
                        <m:naryPr>
                          <m:ctrlPr>
                            <a:rPr lang="is-IS" sz="1800" b="0" i="1" smtClean="0">
                              <a:latin typeface="Cambria Math" charset="0"/>
                              <a:ea typeface="Calibri" charset="0"/>
                              <a:cs typeface="Calibri" charset="0"/>
                            </a:rPr>
                          </m:ctrlPr>
                        </m:naryPr>
                        <m:sub>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𝐿</m:t>
                              </m:r>
                            </m:sub>
                          </m:sSub>
                        </m:sub>
                        <m:sup>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𝑈</m:t>
                              </m:r>
                            </m:sub>
                          </m:sSub>
                        </m:sup>
                        <m:e>
                          <m:sSub>
                            <m:sSubPr>
                              <m:ctrlPr>
                                <a:rPr lang="en-US" sz="1800" b="0" i="1" smtClean="0">
                                  <a:latin typeface="Cambria Math" charset="0"/>
                                  <a:ea typeface="Calibri" charset="0"/>
                                  <a:cs typeface="Calibri" charset="0"/>
                                </a:rPr>
                              </m:ctrlPr>
                            </m:sSubPr>
                            <m:e>
                              <m:r>
                                <a:rPr lang="en-US" sz="1800" b="0" i="1" smtClean="0">
                                  <a:latin typeface="Cambria Math" charset="0"/>
                                  <a:ea typeface="Calibri" charset="0"/>
                                  <a:cs typeface="Calibri" charset="0"/>
                                </a:rPr>
                                <m:t>𝐺</m:t>
                              </m:r>
                            </m:e>
                            <m:sub>
                              <m:r>
                                <a:rPr lang="en-US" sz="1800" b="0" i="1" smtClean="0">
                                  <a:latin typeface="Cambria Math" charset="0"/>
                                  <a:ea typeface="Calibri" charset="0"/>
                                  <a:cs typeface="Calibri" charset="0"/>
                                </a:rPr>
                                <m:t>0</m:t>
                              </m:r>
                            </m:sub>
                          </m:sSub>
                        </m:e>
                      </m:nary>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𝑗</m:t>
                          </m:r>
                        </m:e>
                        <m:sub>
                          <m:r>
                            <a:rPr lang="en-US" sz="1800" i="1">
                              <a:latin typeface="Cambria Math" charset="0"/>
                              <a:ea typeface="Calibri" charset="0"/>
                              <a:cs typeface="Calibri" charset="0"/>
                            </a:rPr>
                            <m:t>0</m:t>
                          </m:r>
                        </m:sub>
                      </m:sSub>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𝐸</m:t>
                          </m:r>
                        </m:e>
                        <m:sup>
                          <m:r>
                            <a:rPr lang="en-US" sz="1800" i="1">
                              <a:latin typeface="Cambria Math" charset="0"/>
                              <a:ea typeface="Calibri" charset="0"/>
                              <a:cs typeface="Calibri" charset="0"/>
                            </a:rPr>
                            <m:t>−</m:t>
                          </m:r>
                          <m:r>
                            <a:rPr lang="en-US" sz="1800" i="1">
                              <a:latin typeface="Cambria Math" charset="0"/>
                              <a:ea typeface="Calibri" charset="0"/>
                              <a:cs typeface="Calibri" charset="0"/>
                            </a:rPr>
                            <m:t>𝛾</m:t>
                          </m:r>
                        </m:sup>
                      </m:sSup>
                      <m:r>
                        <a:rPr lang="en-US" sz="1800" b="0" i="1" smtClean="0">
                          <a:latin typeface="Cambria Math" charset="0"/>
                          <a:ea typeface="Calibri" charset="0"/>
                          <a:cs typeface="Calibri" charset="0"/>
                        </a:rPr>
                        <m:t>𝑑𝐸</m:t>
                      </m:r>
                      <m:r>
                        <a:rPr lang="en-US" sz="1800" b="0" i="1" smtClean="0">
                          <a:latin typeface="Cambria Math" charset="0"/>
                          <a:ea typeface="Calibri" charset="0"/>
                          <a:cs typeface="Calibri" charset="0"/>
                        </a:rPr>
                        <m:t> =</m:t>
                      </m:r>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𝐺</m:t>
                          </m:r>
                        </m:e>
                        <m:sub>
                          <m:r>
                            <a:rPr lang="en-US" sz="1800" i="1">
                              <a:latin typeface="Cambria Math" charset="0"/>
                              <a:ea typeface="Calibri" charset="0"/>
                              <a:cs typeface="Calibri" charset="0"/>
                            </a:rPr>
                            <m:t>0</m:t>
                          </m:r>
                        </m:sub>
                      </m:sSub>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𝑗</m:t>
                          </m:r>
                        </m:e>
                        <m:sub>
                          <m:r>
                            <a:rPr lang="en-US" sz="1800" i="1">
                              <a:latin typeface="Cambria Math" charset="0"/>
                              <a:ea typeface="Calibri" charset="0"/>
                              <a:cs typeface="Calibri" charset="0"/>
                            </a:rPr>
                            <m:t>0</m:t>
                          </m:r>
                        </m:sub>
                      </m:sSub>
                      <m:f>
                        <m:fPr>
                          <m:ctrlPr>
                            <a:rPr lang="mr-IN" sz="1800" i="1" smtClean="0">
                              <a:latin typeface="Cambria Math" charset="0"/>
                              <a:ea typeface="Calibri" charset="0"/>
                              <a:cs typeface="Calibri" charset="0"/>
                            </a:rPr>
                          </m:ctrlPr>
                        </m:fPr>
                        <m:num>
                          <m:r>
                            <a:rPr lang="en-US" sz="1800" b="0" i="1" smtClean="0">
                              <a:latin typeface="Cambria Math" charset="0"/>
                              <a:ea typeface="Calibri" charset="0"/>
                              <a:cs typeface="Calibri" charset="0"/>
                            </a:rPr>
                            <m:t>(</m:t>
                          </m:r>
                          <m:sSubSup>
                            <m:sSubSupPr>
                              <m:ctrlPr>
                                <a:rPr lang="en-US" sz="1800" b="0" i="1" smtClean="0">
                                  <a:latin typeface="Cambria Math" charset="0"/>
                                  <a:ea typeface="Calibri" charset="0"/>
                                  <a:cs typeface="Calibri" charset="0"/>
                                </a:rPr>
                              </m:ctrlPr>
                            </m:sSubSupPr>
                            <m:e>
                              <m:r>
                                <a:rPr lang="en-US" sz="1800" b="0" i="1" smtClean="0">
                                  <a:latin typeface="Cambria Math" charset="0"/>
                                  <a:ea typeface="Calibri" charset="0"/>
                                  <a:cs typeface="Calibri" charset="0"/>
                                </a:rPr>
                                <m:t>𝐸</m:t>
                              </m:r>
                            </m:e>
                            <m:sub>
                              <m:r>
                                <a:rPr lang="en-US" sz="1800" b="0" i="1" smtClean="0">
                                  <a:latin typeface="Cambria Math" charset="0"/>
                                  <a:ea typeface="Calibri" charset="0"/>
                                  <a:cs typeface="Calibri" charset="0"/>
                                </a:rPr>
                                <m:t>𝑈</m:t>
                              </m:r>
                            </m:sub>
                            <m:sup>
                              <m:r>
                                <a:rPr lang="en-US" sz="1800" b="0" i="1" smtClean="0">
                                  <a:latin typeface="Cambria Math" charset="0"/>
                                  <a:ea typeface="Calibri" charset="0"/>
                                  <a:cs typeface="Calibri" charset="0"/>
                                </a:rPr>
                                <m:t>1−</m:t>
                              </m:r>
                              <m:r>
                                <a:rPr lang="en-US" sz="1800" b="0" i="1" smtClean="0">
                                  <a:latin typeface="Cambria Math" charset="0"/>
                                  <a:ea typeface="Calibri" charset="0"/>
                                  <a:cs typeface="Calibri" charset="0"/>
                                </a:rPr>
                                <m:t>𝛾</m:t>
                              </m:r>
                            </m:sup>
                          </m:sSubSup>
                          <m:r>
                            <a:rPr lang="en-US" sz="1800" b="0" i="1" smtClean="0">
                              <a:latin typeface="Cambria Math" charset="0"/>
                              <a:ea typeface="Calibri" charset="0"/>
                              <a:cs typeface="Calibri" charset="0"/>
                            </a:rPr>
                            <m:t>−</m:t>
                          </m:r>
                          <m:sSubSup>
                            <m:sSubSupPr>
                              <m:ctrlPr>
                                <a:rPr lang="en-US" sz="1800" b="0" i="1" smtClean="0">
                                  <a:latin typeface="Cambria Math" charset="0"/>
                                  <a:ea typeface="Calibri" charset="0"/>
                                  <a:cs typeface="Calibri" charset="0"/>
                                </a:rPr>
                              </m:ctrlPr>
                            </m:sSubSupPr>
                            <m:e>
                              <m:r>
                                <a:rPr lang="en-US" sz="1800" b="0" i="1" smtClean="0">
                                  <a:latin typeface="Cambria Math" charset="0"/>
                                  <a:ea typeface="Calibri" charset="0"/>
                                  <a:cs typeface="Calibri" charset="0"/>
                                </a:rPr>
                                <m:t>𝐸</m:t>
                              </m:r>
                            </m:e>
                            <m:sub>
                              <m:r>
                                <a:rPr lang="en-US" sz="1800" b="0" i="1" smtClean="0">
                                  <a:latin typeface="Cambria Math" charset="0"/>
                                  <a:ea typeface="Calibri" charset="0"/>
                                  <a:cs typeface="Calibri" charset="0"/>
                                </a:rPr>
                                <m:t>𝐿</m:t>
                              </m:r>
                            </m:sub>
                            <m:sup>
                              <m:r>
                                <a:rPr lang="en-US" sz="1800" b="0" i="1" smtClean="0">
                                  <a:latin typeface="Cambria Math" charset="0"/>
                                  <a:ea typeface="Calibri" charset="0"/>
                                  <a:cs typeface="Calibri" charset="0"/>
                                </a:rPr>
                                <m:t>1−</m:t>
                              </m:r>
                              <m:r>
                                <a:rPr lang="en-US" sz="1800" b="0" i="1" smtClean="0">
                                  <a:latin typeface="Cambria Math" charset="0"/>
                                  <a:ea typeface="Calibri" charset="0"/>
                                  <a:cs typeface="Calibri" charset="0"/>
                                </a:rPr>
                                <m:t>𝛾</m:t>
                              </m:r>
                            </m:sup>
                          </m:sSubSup>
                          <m:r>
                            <a:rPr lang="en-US" sz="1800" b="0" i="1" smtClean="0">
                              <a:latin typeface="Cambria Math" charset="0"/>
                              <a:ea typeface="Calibri" charset="0"/>
                              <a:cs typeface="Calibri" charset="0"/>
                            </a:rPr>
                            <m:t>)</m:t>
                          </m:r>
                        </m:num>
                        <m:den>
                          <m:r>
                            <a:rPr lang="en-US" sz="1800" b="0" i="1" smtClean="0">
                              <a:latin typeface="Cambria Math" charset="0"/>
                              <a:ea typeface="Calibri" charset="0"/>
                              <a:cs typeface="Calibri" charset="0"/>
                            </a:rPr>
                            <m:t>1−</m:t>
                          </m:r>
                          <m:r>
                            <a:rPr lang="en-US" sz="1800" b="0" i="1" smtClean="0">
                              <a:latin typeface="Cambria Math" charset="0"/>
                              <a:ea typeface="Calibri" charset="0"/>
                              <a:cs typeface="Calibri" charset="0"/>
                            </a:rPr>
                            <m:t>𝛾</m:t>
                          </m:r>
                        </m:den>
                      </m:f>
                    </m:oMath>
                  </m:oMathPara>
                </a14:m>
                <a:endParaRPr lang="en-US" sz="1800" smtClean="0">
                  <a:latin typeface="Calibri" charset="0"/>
                  <a:ea typeface="Calibri" charset="0"/>
                  <a:cs typeface="Calibri" charset="0"/>
                </a:endParaRPr>
              </a:p>
              <a:p>
                <a:pPr marL="0" indent="0">
                  <a:spcAft>
                    <a:spcPts val="600"/>
                  </a:spcAft>
                  <a:buNone/>
                </a:pPr>
                <a:r>
                  <a:rPr lang="en-US" sz="1800" smtClean="0">
                    <a:latin typeface="Calibri" charset="0"/>
                    <a:ea typeface="Calibri" charset="0"/>
                    <a:cs typeface="Calibri" charset="0"/>
                  </a:rPr>
                  <a:t>A temperature and spectrum dependent correction is used to determine the counts expected in the fixed/calibrated channel (at 25</a:t>
                </a:r>
                <a:r>
                  <a:rPr lang="en-US" sz="1800" baseline="30000" smtClean="0">
                    <a:latin typeface="Calibri" charset="0"/>
                    <a:ea typeface="Calibri" charset="0"/>
                    <a:cs typeface="Calibri" charset="0"/>
                  </a:rPr>
                  <a:t>o</a:t>
                </a:r>
                <a:r>
                  <a:rPr lang="en-US" sz="1800" smtClean="0">
                    <a:latin typeface="Calibri" charset="0"/>
                    <a:ea typeface="Calibri" charset="0"/>
                    <a:cs typeface="Calibri" charset="0"/>
                  </a:rPr>
                  <a:t>C), given counts from temp. dep. </a:t>
                </a:r>
                <a:r>
                  <a:rPr lang="en-US" sz="1800">
                    <a:latin typeface="Calibri" charset="0"/>
                    <a:ea typeface="Calibri" charset="0"/>
                    <a:cs typeface="Calibri" charset="0"/>
                  </a:rPr>
                  <a:t>c</a:t>
                </a:r>
                <a:r>
                  <a:rPr lang="en-US" sz="1800" smtClean="0">
                    <a:latin typeface="Calibri" charset="0"/>
                    <a:ea typeface="Calibri" charset="0"/>
                    <a:cs typeface="Calibri" charset="0"/>
                  </a:rPr>
                  <a:t>han.</a:t>
                </a:r>
              </a:p>
              <a:p>
                <a:pPr marL="0" indent="0" algn="ctr">
                  <a:spcAft>
                    <a:spcPts val="600"/>
                  </a:spcAft>
                  <a:buNone/>
                </a:pPr>
                <a14:m>
                  <m:oMathPara xmlns:m="http://schemas.openxmlformats.org/officeDocument/2006/math">
                    <m:oMathParaPr>
                      <m:jc m:val="centerGroup"/>
                    </m:oMathParaPr>
                    <m:oMath xmlns:m="http://schemas.openxmlformats.org/officeDocument/2006/math">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𝐶</m:t>
                          </m:r>
                        </m:e>
                        <m:sub>
                          <m:r>
                            <a:rPr lang="en-US" sz="1800" i="1">
                              <a:latin typeface="Cambria Math" charset="0"/>
                              <a:ea typeface="Calibri" charset="0"/>
                              <a:cs typeface="Calibri" charset="0"/>
                            </a:rPr>
                            <m:t>𝑓𝑖𝑥𝑒𝑑</m:t>
                          </m:r>
                        </m:sub>
                      </m:sSub>
                      <m:r>
                        <a:rPr lang="en-US" sz="1800" i="1">
                          <a:latin typeface="Cambria Math" charset="0"/>
                          <a:ea typeface="Calibri" charset="0"/>
                          <a:cs typeface="Calibri" charset="0"/>
                        </a:rPr>
                        <m:t>=</m:t>
                      </m:r>
                      <m:r>
                        <a:rPr lang="en-US" sz="1800" i="1">
                          <a:latin typeface="Cambria Math" charset="0"/>
                          <a:ea typeface="Calibri" charset="0"/>
                          <a:cs typeface="Calibri" charset="0"/>
                        </a:rPr>
                        <m:t>𝑋</m:t>
                      </m:r>
                      <m:r>
                        <a:rPr lang="en-US" sz="1800" i="1">
                          <a:latin typeface="Cambria Math" charset="0"/>
                          <a:ea typeface="Calibri" charset="0"/>
                          <a:cs typeface="Calibri" charset="0"/>
                        </a:rPr>
                        <m:t>∗</m:t>
                      </m:r>
                      <m:r>
                        <a:rPr lang="en-US" sz="1800" i="1">
                          <a:latin typeface="Cambria Math" charset="0"/>
                          <a:ea typeface="Calibri" charset="0"/>
                          <a:cs typeface="Calibri" charset="0"/>
                        </a:rPr>
                        <m:t>𝐶</m:t>
                      </m:r>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r>
                        <a:rPr lang="en-US" sz="1800" b="0" i="1" smtClean="0">
                          <a:latin typeface="Cambria Math" charset="0"/>
                          <a:ea typeface="Calibri" charset="0"/>
                          <a:cs typeface="Calibri" charset="0"/>
                        </a:rPr>
                        <m:t>, </m:t>
                      </m:r>
                    </m:oMath>
                  </m:oMathPara>
                </a14:m>
                <a:endParaRPr lang="en-US" sz="1800" b="0" smtClean="0">
                  <a:latin typeface="Calibri" charset="0"/>
                  <a:ea typeface="Calibri" charset="0"/>
                  <a:cs typeface="Calibri" charset="0"/>
                </a:endParaRPr>
              </a:p>
              <a:p>
                <a:pPr marL="0" indent="0" algn="ctr">
                  <a:spcAft>
                    <a:spcPts val="600"/>
                  </a:spcAft>
                  <a:buNone/>
                </a:pPr>
                <a:r>
                  <a:rPr lang="en-US" sz="1800" smtClean="0">
                    <a:latin typeface="Calibri" charset="0"/>
                    <a:ea typeface="Calibri" charset="0"/>
                    <a:cs typeface="Calibri" charset="0"/>
                  </a:rPr>
                  <a:t>where  </a:t>
                </a:r>
                <a14:m>
                  <m:oMath xmlns:m="http://schemas.openxmlformats.org/officeDocument/2006/math">
                    <m:r>
                      <a:rPr lang="en-US" sz="1800" i="1">
                        <a:latin typeface="Cambria Math" charset="0"/>
                        <a:ea typeface="Calibri" charset="0"/>
                        <a:cs typeface="Calibri" charset="0"/>
                      </a:rPr>
                      <m:t>𝑋</m:t>
                    </m:r>
                    <m:r>
                      <a:rPr lang="en-US" sz="1800" i="1">
                        <a:latin typeface="Cambria Math" charset="0"/>
                        <a:ea typeface="Calibri" charset="0"/>
                        <a:cs typeface="Calibri" charset="0"/>
                      </a:rPr>
                      <m:t>=</m:t>
                    </m:r>
                    <m:f>
                      <m:fPr>
                        <m:ctrlPr>
                          <a:rPr lang="mr-IN" sz="1800" i="1">
                            <a:latin typeface="Cambria Math" charset="0"/>
                            <a:ea typeface="Calibri" charset="0"/>
                            <a:cs typeface="Calibri" charset="0"/>
                          </a:rPr>
                        </m:ctrlPr>
                      </m:fPr>
                      <m:num>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𝐺</m:t>
                            </m:r>
                          </m:e>
                          <m:sub>
                            <m:r>
                              <a:rPr lang="en-US" sz="1800" i="1">
                                <a:latin typeface="Cambria Math" charset="0"/>
                                <a:ea typeface="Calibri" charset="0"/>
                                <a:cs typeface="Calibri" charset="0"/>
                              </a:rPr>
                              <m:t>0</m:t>
                            </m:r>
                          </m:sub>
                        </m:sSub>
                        <m:r>
                          <a:rPr lang="en-US" sz="1800" i="1">
                            <a:latin typeface="Cambria Math" charset="0"/>
                            <a:ea typeface="Calibri" charset="0"/>
                            <a:cs typeface="Calibri" charset="0"/>
                          </a:rPr>
                          <m:t>(</m:t>
                        </m:r>
                        <m:r>
                          <a:rPr lang="en-US" sz="1800" i="1">
                            <a:latin typeface="Cambria Math" charset="0"/>
                            <a:ea typeface="Calibri" charset="0"/>
                            <a:cs typeface="Calibri" charset="0"/>
                          </a:rPr>
                          <m:t>𝑡</m:t>
                        </m:r>
                        <m:r>
                          <a:rPr lang="en-US" sz="1800" i="1">
                            <a:latin typeface="Cambria Math" charset="0"/>
                            <a:ea typeface="Calibri" charset="0"/>
                            <a:cs typeface="Calibri" charset="0"/>
                          </a:rPr>
                          <m:t>=</m:t>
                        </m:r>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25</m:t>
                            </m:r>
                          </m:e>
                          <m:sup>
                            <m:r>
                              <a:rPr lang="en-US" sz="1800" i="1">
                                <a:latin typeface="Cambria Math" charset="0"/>
                                <a:ea typeface="Calibri" charset="0"/>
                                <a:cs typeface="Calibri" charset="0"/>
                              </a:rPr>
                              <m:t>𝑜</m:t>
                            </m:r>
                          </m:sup>
                        </m:sSup>
                        <m:r>
                          <a:rPr lang="en-US" sz="1800" i="1">
                            <a:latin typeface="Cambria Math" charset="0"/>
                            <a:ea typeface="Calibri" charset="0"/>
                            <a:cs typeface="Calibri" charset="0"/>
                          </a:rPr>
                          <m:t>𝐶</m:t>
                        </m:r>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𝑈</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r>
                          <a:rPr lang="en-US" sz="1800" i="1">
                            <a:latin typeface="Cambria Math" charset="0"/>
                            <a:ea typeface="Calibri" charset="0"/>
                            <a:cs typeface="Calibri" charset="0"/>
                          </a:rPr>
                          <m:t>𝑡</m:t>
                        </m:r>
                        <m:r>
                          <a:rPr lang="en-US" sz="1800" i="1">
                            <a:latin typeface="Cambria Math" charset="0"/>
                            <a:ea typeface="Calibri" charset="0"/>
                            <a:cs typeface="Calibri" charset="0"/>
                          </a:rPr>
                          <m:t>=</m:t>
                        </m:r>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25</m:t>
                            </m:r>
                          </m:e>
                          <m:sup>
                            <m:r>
                              <a:rPr lang="en-US" sz="1800" i="1">
                                <a:latin typeface="Cambria Math" charset="0"/>
                                <a:ea typeface="Calibri" charset="0"/>
                                <a:cs typeface="Calibri" charset="0"/>
                              </a:rPr>
                              <m:t>𝑜</m:t>
                            </m:r>
                          </m:sup>
                        </m:sSup>
                        <m:r>
                          <a:rPr lang="en-US" sz="1800" i="1">
                            <a:latin typeface="Cambria Math" charset="0"/>
                            <a:ea typeface="Calibri" charset="0"/>
                            <a:cs typeface="Calibri" charset="0"/>
                          </a:rPr>
                          <m:t>𝐶</m:t>
                        </m:r>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e>
                          <m:sub>
                            <m:r>
                              <a:rPr lang="en-US" sz="1800" i="1">
                                <a:latin typeface="Cambria Math" charset="0"/>
                                <a:ea typeface="Calibri" charset="0"/>
                                <a:cs typeface="Calibri" charset="0"/>
                              </a:rPr>
                              <m:t>𝐿</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r>
                          <a:rPr lang="en-US" sz="1800" i="1">
                            <a:latin typeface="Cambria Math" charset="0"/>
                            <a:ea typeface="Calibri" charset="0"/>
                            <a:cs typeface="Calibri" charset="0"/>
                          </a:rPr>
                          <m:t>𝑡</m:t>
                        </m:r>
                        <m:r>
                          <a:rPr lang="en-US" sz="1800" i="1">
                            <a:latin typeface="Cambria Math" charset="0"/>
                            <a:ea typeface="Calibri" charset="0"/>
                            <a:cs typeface="Calibri" charset="0"/>
                          </a:rPr>
                          <m:t>=</m:t>
                        </m:r>
                        <m:sSup>
                          <m:sSupPr>
                            <m:ctrlPr>
                              <a:rPr lang="en-US" sz="1800" i="1">
                                <a:latin typeface="Cambria Math" charset="0"/>
                                <a:ea typeface="Calibri" charset="0"/>
                                <a:cs typeface="Calibri" charset="0"/>
                              </a:rPr>
                            </m:ctrlPr>
                          </m:sSupPr>
                          <m:e>
                            <m:r>
                              <a:rPr lang="en-US" sz="1800" i="1">
                                <a:latin typeface="Cambria Math" charset="0"/>
                                <a:ea typeface="Calibri" charset="0"/>
                                <a:cs typeface="Calibri" charset="0"/>
                              </a:rPr>
                              <m:t>25</m:t>
                            </m:r>
                          </m:e>
                          <m:sup>
                            <m:r>
                              <a:rPr lang="en-US" sz="1800" i="1">
                                <a:latin typeface="Cambria Math" charset="0"/>
                                <a:ea typeface="Calibri" charset="0"/>
                                <a:cs typeface="Calibri" charset="0"/>
                              </a:rPr>
                              <m:t>𝑜</m:t>
                            </m:r>
                          </m:sup>
                        </m:sSup>
                        <m:r>
                          <a:rPr lang="en-US" sz="1800" i="1">
                            <a:latin typeface="Cambria Math" charset="0"/>
                            <a:ea typeface="Calibri" charset="0"/>
                            <a:cs typeface="Calibri" charset="0"/>
                          </a:rPr>
                          <m:t>𝐶</m:t>
                        </m:r>
                        <m:r>
                          <a:rPr lang="en-US" sz="1800" i="1">
                            <a:latin typeface="Cambria Math" charset="0"/>
                            <a:ea typeface="Calibri" charset="0"/>
                            <a:cs typeface="Calibri" charset="0"/>
                          </a:rPr>
                          <m:t>)]</m:t>
                        </m:r>
                      </m:num>
                      <m:den>
                        <m:sSub>
                          <m:sSubPr>
                            <m:ctrlPr>
                              <a:rPr lang="en-US" sz="1800" i="1">
                                <a:latin typeface="Cambria Math" charset="0"/>
                                <a:ea typeface="Calibri" charset="0"/>
                                <a:cs typeface="Calibri" charset="0"/>
                              </a:rPr>
                            </m:ctrlPr>
                          </m:sSubPr>
                          <m:e>
                            <m:r>
                              <a:rPr lang="en-US" sz="1800" i="1">
                                <a:latin typeface="Cambria Math" charset="0"/>
                                <a:ea typeface="Calibri" charset="0"/>
                                <a:cs typeface="Calibri" charset="0"/>
                              </a:rPr>
                              <m:t>𝐺</m:t>
                            </m:r>
                          </m:e>
                          <m:sub>
                            <m:r>
                              <a:rPr lang="en-US" sz="1800" i="1">
                                <a:latin typeface="Cambria Math" charset="0"/>
                                <a:ea typeface="Calibri" charset="0"/>
                                <a:cs typeface="Calibri" charset="0"/>
                              </a:rPr>
                              <m:t>0</m:t>
                            </m:r>
                          </m:sub>
                        </m:sSub>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e>
                          <m:sub>
                            <m:r>
                              <a:rPr lang="en-US" sz="1800" i="1">
                                <a:latin typeface="Cambria Math" charset="0"/>
                                <a:ea typeface="Calibri" charset="0"/>
                                <a:cs typeface="Calibri" charset="0"/>
                              </a:rPr>
                              <m:t>𝑈</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sSubSup>
                          <m:sSubSupPr>
                            <m:ctrlPr>
                              <a:rPr lang="en-US" sz="1800" i="1">
                                <a:latin typeface="Cambria Math" charset="0"/>
                                <a:ea typeface="Calibri" charset="0"/>
                                <a:cs typeface="Calibri" charset="0"/>
                              </a:rPr>
                            </m:ctrlPr>
                          </m:sSubSupPr>
                          <m:e>
                            <m:r>
                              <a:rPr lang="en-US" sz="1800" i="1">
                                <a:latin typeface="Cambria Math" charset="0"/>
                                <a:ea typeface="Calibri" charset="0"/>
                                <a:cs typeface="Calibri" charset="0"/>
                              </a:rPr>
                              <m:t>𝐸</m:t>
                            </m:r>
                            <m:d>
                              <m:dPr>
                                <m:ctrlPr>
                                  <a:rPr lang="en-US" sz="1800" i="1">
                                    <a:latin typeface="Cambria Math" charset="0"/>
                                    <a:ea typeface="Calibri" charset="0"/>
                                    <a:cs typeface="Calibri" charset="0"/>
                                  </a:rPr>
                                </m:ctrlPr>
                              </m:dPr>
                              <m:e>
                                <m:r>
                                  <a:rPr lang="en-US" sz="1800" i="1">
                                    <a:latin typeface="Cambria Math" charset="0"/>
                                    <a:ea typeface="Calibri" charset="0"/>
                                    <a:cs typeface="Calibri" charset="0"/>
                                  </a:rPr>
                                  <m:t>𝑡</m:t>
                                </m:r>
                              </m:e>
                            </m:d>
                          </m:e>
                          <m:sub>
                            <m:r>
                              <a:rPr lang="en-US" sz="1800" i="1">
                                <a:latin typeface="Cambria Math" charset="0"/>
                                <a:ea typeface="Calibri" charset="0"/>
                                <a:cs typeface="Calibri" charset="0"/>
                              </a:rPr>
                              <m:t>𝐿</m:t>
                            </m:r>
                          </m:sub>
                          <m:sup>
                            <m:r>
                              <a:rPr lang="en-US" sz="1800" i="1">
                                <a:latin typeface="Cambria Math" charset="0"/>
                                <a:ea typeface="Calibri" charset="0"/>
                                <a:cs typeface="Calibri" charset="0"/>
                              </a:rPr>
                              <m:t>1−</m:t>
                            </m:r>
                            <m:r>
                              <a:rPr lang="en-US" sz="1800" i="1">
                                <a:latin typeface="Cambria Math" charset="0"/>
                                <a:ea typeface="Calibri" charset="0"/>
                                <a:cs typeface="Calibri" charset="0"/>
                              </a:rPr>
                              <m:t>𝛾</m:t>
                            </m:r>
                          </m:sup>
                        </m:sSubSup>
                        <m:r>
                          <a:rPr lang="en-US" sz="1800" i="1">
                            <a:latin typeface="Cambria Math" charset="0"/>
                            <a:ea typeface="Calibri" charset="0"/>
                            <a:cs typeface="Calibri" charset="0"/>
                          </a:rPr>
                          <m:t>]</m:t>
                        </m:r>
                      </m:den>
                    </m:f>
                  </m:oMath>
                </a14:m>
                <a:endParaRPr lang="en-US" sz="1800">
                  <a:latin typeface="Calibri" charset="0"/>
                  <a:ea typeface="Calibri" charset="0"/>
                  <a:cs typeface="Calibri" charset="0"/>
                </a:endParaRPr>
              </a:p>
              <a:p>
                <a:pPr marL="0" indent="0">
                  <a:spcAft>
                    <a:spcPts val="600"/>
                  </a:spcAft>
                  <a:buNone/>
                </a:pPr>
                <a:endParaRPr lang="en-US" sz="1800">
                  <a:latin typeface="Calibri" charset="0"/>
                  <a:ea typeface="Calibri" charset="0"/>
                  <a:cs typeface="Calibri"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410200"/>
              </a:xfrm>
              <a:blipFill rotWithShape="0">
                <a:blip r:embed="rId3"/>
                <a:stretch>
                  <a:fillRect l="-667" r="-593"/>
                </a:stretch>
              </a:blipFill>
            </p:spPr>
            <p:txBody>
              <a:bodyPr/>
              <a:lstStyle/>
              <a:p>
                <a:r>
                  <a:rPr lang="en-US">
                    <a:noFill/>
                  </a:rPr>
                  <a:t> </a:t>
                </a:r>
              </a:p>
            </p:txBody>
          </p:sp>
        </mc:Fallback>
      </mc:AlternateContent>
      <p:grpSp>
        <p:nvGrpSpPr>
          <p:cNvPr id="54" name="Group 53"/>
          <p:cNvGrpSpPr/>
          <p:nvPr/>
        </p:nvGrpSpPr>
        <p:grpSpPr>
          <a:xfrm>
            <a:off x="838200" y="1867298"/>
            <a:ext cx="3506235" cy="1333102"/>
            <a:chOff x="722796" y="2098875"/>
            <a:chExt cx="3506235" cy="1333102"/>
          </a:xfrm>
        </p:grpSpPr>
        <p:grpSp>
          <p:nvGrpSpPr>
            <p:cNvPr id="49" name="Group 48"/>
            <p:cNvGrpSpPr/>
            <p:nvPr/>
          </p:nvGrpSpPr>
          <p:grpSpPr>
            <a:xfrm>
              <a:off x="722796" y="2098875"/>
              <a:ext cx="3506235" cy="1333102"/>
              <a:chOff x="722796" y="2339143"/>
              <a:chExt cx="3506235" cy="1333102"/>
            </a:xfrm>
          </p:grpSpPr>
          <p:grpSp>
            <p:nvGrpSpPr>
              <p:cNvPr id="45" name="Group 44"/>
              <p:cNvGrpSpPr/>
              <p:nvPr/>
            </p:nvGrpSpPr>
            <p:grpSpPr>
              <a:xfrm>
                <a:off x="722796" y="2339143"/>
                <a:ext cx="3506235" cy="1113242"/>
                <a:chOff x="151381" y="2635203"/>
                <a:chExt cx="3506235" cy="1113242"/>
              </a:xfrm>
            </p:grpSpPr>
            <p:grpSp>
              <p:nvGrpSpPr>
                <p:cNvPr id="13" name="Group 12"/>
                <p:cNvGrpSpPr/>
                <p:nvPr/>
              </p:nvGrpSpPr>
              <p:grpSpPr>
                <a:xfrm>
                  <a:off x="151381" y="2635203"/>
                  <a:ext cx="3506235" cy="1113242"/>
                  <a:chOff x="1758202" y="4109886"/>
                  <a:chExt cx="3506235" cy="1113242"/>
                </a:xfrm>
              </p:grpSpPr>
              <p:grpSp>
                <p:nvGrpSpPr>
                  <p:cNvPr id="16" name="Group 15"/>
                  <p:cNvGrpSpPr/>
                  <p:nvPr/>
                </p:nvGrpSpPr>
                <p:grpSpPr>
                  <a:xfrm>
                    <a:off x="1758202" y="4109886"/>
                    <a:ext cx="3506235" cy="1113242"/>
                    <a:chOff x="2296078" y="3960476"/>
                    <a:chExt cx="3506235" cy="1113242"/>
                  </a:xfrm>
                </p:grpSpPr>
                <p:cxnSp>
                  <p:nvCxnSpPr>
                    <p:cNvPr id="20" name="Straight Arrow Connector 19"/>
                    <p:cNvCxnSpPr/>
                    <p:nvPr/>
                  </p:nvCxnSpPr>
                  <p:spPr>
                    <a:xfrm>
                      <a:off x="2883581" y="4957037"/>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19"/>
                    <p:cNvGrpSpPr/>
                    <p:nvPr/>
                  </p:nvGrpSpPr>
                  <p:grpSpPr>
                    <a:xfrm>
                      <a:off x="2296078" y="3960476"/>
                      <a:ext cx="3506235" cy="1113242"/>
                      <a:chOff x="2042616" y="2775935"/>
                      <a:chExt cx="2815123" cy="1113242"/>
                    </a:xfrm>
                  </p:grpSpPr>
                  <p:sp>
                    <p:nvSpPr>
                      <p:cNvPr id="22" name="TextBox 21"/>
                      <p:cNvSpPr txBox="1"/>
                      <p:nvPr/>
                    </p:nvSpPr>
                    <p:spPr>
                      <a:xfrm>
                        <a:off x="2042616" y="2775935"/>
                        <a:ext cx="484832" cy="307777"/>
                      </a:xfrm>
                      <a:prstGeom prst="rect">
                        <a:avLst/>
                      </a:prstGeom>
                      <a:noFill/>
                    </p:spPr>
                    <p:txBody>
                      <a:bodyPr wrap="square" rtlCol="0">
                        <a:spAutoFit/>
                      </a:bodyPr>
                      <a:lstStyle/>
                      <a:p>
                        <a:pPr lvl="0"/>
                        <a:r>
                          <a:rPr lang="en-US" i="1" smtClean="0">
                            <a:solidFill>
                              <a:schemeClr val="bg1"/>
                            </a:solidFill>
                          </a:rPr>
                          <a:t>G(E)</a:t>
                        </a:r>
                      </a:p>
                    </p:txBody>
                  </p:sp>
                  <p:sp>
                    <p:nvSpPr>
                      <p:cNvPr id="23" name="TextBox 22"/>
                      <p:cNvSpPr txBox="1"/>
                      <p:nvPr/>
                    </p:nvSpPr>
                    <p:spPr>
                      <a:xfrm>
                        <a:off x="4031872" y="3581400"/>
                        <a:ext cx="825867" cy="307777"/>
                      </a:xfrm>
                      <a:prstGeom prst="rect">
                        <a:avLst/>
                      </a:prstGeom>
                      <a:noFill/>
                    </p:spPr>
                    <p:txBody>
                      <a:bodyPr wrap="square" rtlCol="0">
                        <a:spAutoFit/>
                      </a:bodyPr>
                      <a:lstStyle/>
                      <a:p>
                        <a:r>
                          <a:rPr lang="en-US" smtClean="0">
                            <a:solidFill>
                              <a:schemeClr val="bg1"/>
                            </a:solidFill>
                            <a:latin typeface="+mj-lt"/>
                          </a:rPr>
                          <a:t>Energy</a:t>
                        </a:r>
                        <a:endParaRPr lang="en-US">
                          <a:solidFill>
                            <a:schemeClr val="bg1"/>
                          </a:solidFill>
                          <a:latin typeface="+mj-lt"/>
                        </a:endParaRPr>
                      </a:p>
                    </p:txBody>
                  </p:sp>
                </p:grpSp>
              </p:grpSp>
              <p:cxnSp>
                <p:nvCxnSpPr>
                  <p:cNvPr id="19" name="Straight Arrow Connector 18"/>
                  <p:cNvCxnSpPr/>
                  <p:nvPr/>
                </p:nvCxnSpPr>
                <p:spPr>
                  <a:xfrm rot="5400000" flipH="1" flipV="1">
                    <a:off x="1897847" y="4657001"/>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cxnSp>
              <p:nvCxnSpPr>
                <p:cNvPr id="29" name="Straight Connector 28"/>
                <p:cNvCxnSpPr/>
                <p:nvPr/>
              </p:nvCxnSpPr>
              <p:spPr>
                <a:xfrm>
                  <a:off x="1219200" y="3191660"/>
                  <a:ext cx="6791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1898372" y="3201391"/>
                  <a:ext cx="6628" cy="43911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1219200" y="3201391"/>
                  <a:ext cx="0" cy="43960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62000" y="3191660"/>
                  <a:ext cx="457200"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7" name="TextBox 46"/>
                  <p:cNvSpPr txBox="1"/>
                  <p:nvPr/>
                </p:nvSpPr>
                <p:spPr>
                  <a:xfrm>
                    <a:off x="1600200" y="3364468"/>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𝐸</m:t>
                              </m:r>
                            </m:e>
                            <m:sub>
                              <m:r>
                                <a:rPr lang="en-US" b="0" i="1" smtClean="0">
                                  <a:solidFill>
                                    <a:schemeClr val="bg1"/>
                                  </a:solidFill>
                                  <a:latin typeface="Cambria Math" charset="0"/>
                                </a:rPr>
                                <m:t>𝐿</m:t>
                              </m:r>
                            </m:sub>
                          </m:sSub>
                        </m:oMath>
                      </m:oMathPara>
                    </a14:m>
                    <a:endParaRPr lang="en-US" i="1">
                      <a:solidFill>
                        <a:schemeClr val="bg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600200" y="3364468"/>
                    <a:ext cx="462158" cy="3077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281042" y="3352800"/>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𝐸</m:t>
                              </m:r>
                            </m:e>
                            <m:sub>
                              <m:r>
                                <a:rPr lang="en-US" b="0" i="1" smtClean="0">
                                  <a:solidFill>
                                    <a:schemeClr val="bg1"/>
                                  </a:solidFill>
                                  <a:latin typeface="Cambria Math" charset="0"/>
                                </a:rPr>
                                <m:t>𝑈</m:t>
                              </m:r>
                            </m:sub>
                          </m:sSub>
                        </m:oMath>
                      </m:oMathPara>
                    </a14:m>
                    <a:endParaRPr lang="en-US" i="1">
                      <a:solidFill>
                        <a:schemeClr val="bg1"/>
                      </a:solidFill>
                      <a:latin typeface="+mj-lt"/>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281042" y="3352800"/>
                    <a:ext cx="462158" cy="307777"/>
                  </a:xfrm>
                  <a:prstGeom prst="rect">
                    <a:avLst/>
                  </a:prstGeom>
                  <a:blipFill rotWithShape="0">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0" name="TextBox 49"/>
                <p:cNvSpPr txBox="1"/>
                <p:nvPr/>
              </p:nvSpPr>
              <p:spPr>
                <a:xfrm>
                  <a:off x="914400" y="2438400"/>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𝐺</m:t>
                            </m:r>
                          </m:e>
                          <m:sub>
                            <m:r>
                              <a:rPr lang="en-US" b="0" i="1" smtClean="0">
                                <a:solidFill>
                                  <a:schemeClr val="bg1"/>
                                </a:solidFill>
                                <a:latin typeface="Cambria Math" charset="0"/>
                              </a:rPr>
                              <m:t>0</m:t>
                            </m:r>
                          </m:sub>
                        </m:sSub>
                      </m:oMath>
                    </m:oMathPara>
                  </a14:m>
                  <a:endParaRPr lang="en-US" i="1">
                    <a:solidFill>
                      <a:schemeClr val="bg1"/>
                    </a:solidFill>
                    <a:latin typeface="+mj-lt"/>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914400" y="2438400"/>
                  <a:ext cx="462158" cy="307777"/>
                </a:xfrm>
                <a:prstGeom prst="rect">
                  <a:avLst/>
                </a:prstGeom>
                <a:blipFill rotWithShape="0">
                  <a:blip r:embed="rId6"/>
                  <a:stretch>
                    <a:fillRect/>
                  </a:stretch>
                </a:blipFill>
              </p:spPr>
              <p:txBody>
                <a:bodyPr/>
                <a:lstStyle/>
                <a:p>
                  <a:r>
                    <a:rPr lang="en-US">
                      <a:noFill/>
                    </a:rPr>
                    <a:t> </a:t>
                  </a:r>
                </a:p>
              </p:txBody>
            </p:sp>
          </mc:Fallback>
        </mc:AlternateContent>
      </p:grpSp>
      <p:grpSp>
        <p:nvGrpSpPr>
          <p:cNvPr id="55" name="Group 54"/>
          <p:cNvGrpSpPr/>
          <p:nvPr/>
        </p:nvGrpSpPr>
        <p:grpSpPr>
          <a:xfrm>
            <a:off x="4143718" y="1919307"/>
            <a:ext cx="3896313" cy="1128693"/>
            <a:chOff x="4143718" y="2198411"/>
            <a:chExt cx="3896313" cy="1128693"/>
          </a:xfrm>
        </p:grpSpPr>
        <p:grpSp>
          <p:nvGrpSpPr>
            <p:cNvPr id="46" name="Group 45"/>
            <p:cNvGrpSpPr/>
            <p:nvPr/>
          </p:nvGrpSpPr>
          <p:grpSpPr>
            <a:xfrm>
              <a:off x="4143718" y="2198411"/>
              <a:ext cx="3038490" cy="1013657"/>
              <a:chOff x="3823906" y="2626847"/>
              <a:chExt cx="3038490" cy="1013657"/>
            </a:xfrm>
          </p:grpSpPr>
          <p:cxnSp>
            <p:nvCxnSpPr>
              <p:cNvPr id="6" name="Straight Connector 5"/>
              <p:cNvCxnSpPr/>
              <p:nvPr/>
            </p:nvCxnSpPr>
            <p:spPr>
              <a:xfrm>
                <a:off x="5092145" y="2895104"/>
                <a:ext cx="927655" cy="4576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623788" y="2667920"/>
                    <a:ext cx="123860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charset="0"/>
                            </a:rPr>
                            <m:t>𝑗</m:t>
                          </m:r>
                          <m:d>
                            <m:dPr>
                              <m:ctrlPr>
                                <a:rPr lang="en-US" i="1">
                                  <a:solidFill>
                                    <a:schemeClr val="bg1"/>
                                  </a:solidFill>
                                  <a:latin typeface="Cambria Math" charset="0"/>
                                </a:rPr>
                              </m:ctrlPr>
                            </m:dPr>
                            <m:e>
                              <m:r>
                                <a:rPr lang="en-US" b="0" i="1" smtClean="0">
                                  <a:solidFill>
                                    <a:schemeClr val="bg1"/>
                                  </a:solidFill>
                                  <a:latin typeface="Cambria Math" charset="0"/>
                                </a:rPr>
                                <m:t>𝐸</m:t>
                              </m:r>
                            </m:e>
                          </m:d>
                          <m:r>
                            <a:rPr lang="en-US" i="1">
                              <a:solidFill>
                                <a:schemeClr val="bg1"/>
                              </a:solidFill>
                              <a:latin typeface="Cambria Math" charset="0"/>
                            </a:rPr>
                            <m:t>=</m:t>
                          </m:r>
                          <m:sSub>
                            <m:sSubPr>
                              <m:ctrlPr>
                                <a:rPr lang="en-US" i="1">
                                  <a:solidFill>
                                    <a:schemeClr val="bg1"/>
                                  </a:solidFill>
                                  <a:latin typeface="Cambria Math" charset="0"/>
                                </a:rPr>
                              </m:ctrlPr>
                            </m:sSubPr>
                            <m:e>
                              <m:r>
                                <a:rPr lang="en-US" i="1">
                                  <a:solidFill>
                                    <a:schemeClr val="bg1"/>
                                  </a:solidFill>
                                  <a:latin typeface="Cambria Math" charset="0"/>
                                </a:rPr>
                                <m:t>𝑗</m:t>
                              </m:r>
                            </m:e>
                            <m:sub>
                              <m:r>
                                <a:rPr lang="en-US" i="1">
                                  <a:solidFill>
                                    <a:schemeClr val="bg1"/>
                                  </a:solidFill>
                                  <a:latin typeface="Cambria Math" charset="0"/>
                                </a:rPr>
                                <m:t>0</m:t>
                              </m:r>
                            </m:sub>
                          </m:sSub>
                          <m:sSup>
                            <m:sSupPr>
                              <m:ctrlPr>
                                <a:rPr lang="en-US" i="1" smtClean="0">
                                  <a:solidFill>
                                    <a:schemeClr val="bg1"/>
                                  </a:solidFill>
                                  <a:latin typeface="Cambria Math" charset="0"/>
                                </a:rPr>
                              </m:ctrlPr>
                            </m:sSupPr>
                            <m:e>
                              <m:r>
                                <a:rPr lang="en-US" b="0" i="1" smtClean="0">
                                  <a:solidFill>
                                    <a:schemeClr val="bg1"/>
                                  </a:solidFill>
                                  <a:latin typeface="Cambria Math" charset="0"/>
                                </a:rPr>
                                <m:t>𝐸</m:t>
                              </m:r>
                            </m:e>
                            <m:sup>
                              <m:r>
                                <a:rPr lang="en-US" b="0" i="1" smtClean="0">
                                  <a:solidFill>
                                    <a:schemeClr val="bg1"/>
                                  </a:solidFill>
                                  <a:latin typeface="Cambria Math" charset="0"/>
                                </a:rPr>
                                <m:t>−</m:t>
                              </m:r>
                              <m:r>
                                <a:rPr lang="en-US" b="0" i="1" smtClean="0">
                                  <a:solidFill>
                                    <a:schemeClr val="bg1"/>
                                  </a:solidFill>
                                  <a:latin typeface="Cambria Math" charset="0"/>
                                  <a:ea typeface="Cambria Math" charset="0"/>
                                  <a:cs typeface="Cambria Math" charset="0"/>
                                </a:rPr>
                                <m:t>𝛾</m:t>
                              </m:r>
                            </m:sup>
                          </m:sSup>
                        </m:oMath>
                      </m:oMathPara>
                    </a14:m>
                    <a:endParaRPr lang="en-US" i="1">
                      <a:solidFill>
                        <a:schemeClr val="bg1"/>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623788" y="2667920"/>
                    <a:ext cx="1238608" cy="307777"/>
                  </a:xfrm>
                  <a:prstGeom prst="rect">
                    <a:avLst/>
                  </a:prstGeom>
                  <a:blipFill rotWithShape="0">
                    <a:blip r:embed="rId7"/>
                    <a:stretch>
                      <a:fillRect b="-8000"/>
                    </a:stretch>
                  </a:blipFill>
                </p:spPr>
                <p:txBody>
                  <a:bodyPr/>
                  <a:lstStyle/>
                  <a:p>
                    <a:r>
                      <a:rPr lang="en-US">
                        <a:noFill/>
                      </a:rPr>
                      <a:t> </a:t>
                    </a:r>
                  </a:p>
                </p:txBody>
              </p:sp>
            </mc:Fallback>
          </mc:AlternateContent>
          <p:sp>
            <p:nvSpPr>
              <p:cNvPr id="11" name="TextBox 10"/>
              <p:cNvSpPr txBox="1"/>
              <p:nvPr/>
            </p:nvSpPr>
            <p:spPr>
              <a:xfrm>
                <a:off x="3823906" y="2626847"/>
                <a:ext cx="828622" cy="307777"/>
              </a:xfrm>
              <a:prstGeom prst="rect">
                <a:avLst/>
              </a:prstGeom>
              <a:noFill/>
            </p:spPr>
            <p:txBody>
              <a:bodyPr wrap="square" rtlCol="0">
                <a:spAutoFit/>
              </a:bodyPr>
              <a:lstStyle/>
              <a:p>
                <a:r>
                  <a:rPr lang="en-US" i="1" smtClean="0">
                    <a:solidFill>
                      <a:schemeClr val="bg1"/>
                    </a:solidFill>
                    <a:latin typeface="+mj-lt"/>
                  </a:rPr>
                  <a:t>Log j(E)</a:t>
                </a:r>
                <a:endParaRPr lang="en-US" i="1">
                  <a:solidFill>
                    <a:schemeClr val="bg1"/>
                  </a:solidFill>
                  <a:latin typeface="+mj-lt"/>
                </a:endParaRPr>
              </a:p>
            </p:txBody>
          </p:sp>
          <p:cxnSp>
            <p:nvCxnSpPr>
              <p:cNvPr id="26" name="Straight Arrow Connector 25"/>
              <p:cNvCxnSpPr/>
              <p:nvPr/>
            </p:nvCxnSpPr>
            <p:spPr>
              <a:xfrm>
                <a:off x="4663100" y="3640504"/>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4215242" y="3191058"/>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51" name="TextBox 50"/>
            <p:cNvSpPr txBox="1"/>
            <p:nvPr/>
          </p:nvSpPr>
          <p:spPr>
            <a:xfrm>
              <a:off x="6825726" y="3019327"/>
              <a:ext cx="1214305" cy="307777"/>
            </a:xfrm>
            <a:prstGeom prst="rect">
              <a:avLst/>
            </a:prstGeom>
            <a:noFill/>
          </p:spPr>
          <p:txBody>
            <a:bodyPr wrap="square" rtlCol="0">
              <a:spAutoFit/>
            </a:bodyPr>
            <a:lstStyle/>
            <a:p>
              <a:r>
                <a:rPr lang="en-US" smtClean="0">
                  <a:solidFill>
                    <a:schemeClr val="bg1"/>
                  </a:solidFill>
                  <a:latin typeface="+mj-lt"/>
                </a:rPr>
                <a:t>Log Energy</a:t>
              </a:r>
              <a:endParaRPr lang="en-US">
                <a:solidFill>
                  <a:schemeClr val="bg1"/>
                </a:solidFill>
                <a:latin typeface="+mj-lt"/>
              </a:endParaRPr>
            </a:p>
          </p:txBody>
        </p:sp>
      </p:gr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17</a:t>
            </a:fld>
            <a:endParaRPr lang="uk-UA"/>
          </a:p>
        </p:txBody>
      </p:sp>
    </p:spTree>
    <p:extLst>
      <p:ext uri="{BB962C8B-B14F-4D97-AF65-F5344CB8AC3E}">
        <p14:creationId xmlns:p14="http://schemas.microsoft.com/office/powerpoint/2010/main" val="1458203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408821" cy="968626"/>
          </a:xfrm>
        </p:spPr>
        <p:txBody>
          <a:bodyPr/>
          <a:lstStyle/>
          <a:p>
            <a:r>
              <a:rPr lang="en-US" sz="3400">
                <a:solidFill>
                  <a:schemeClr val="bg1"/>
                </a:solidFill>
                <a:latin typeface="Calibri" charset="0"/>
                <a:ea typeface="Calibri" charset="0"/>
                <a:cs typeface="Calibri" charset="0"/>
              </a:rPr>
              <a:t>Temperature Correction Scheme</a:t>
            </a:r>
            <a:endParaRPr lang="en-US" sz="3400"/>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a:xfrm>
                <a:off x="457200" y="1143000"/>
                <a:ext cx="8229600" cy="4525962"/>
              </a:xfrm>
            </p:spPr>
            <p:txBody>
              <a:bodyPr/>
              <a:lstStyle/>
              <a:p>
                <a:pPr marL="274320" indent="-274320">
                  <a:spcBef>
                    <a:spcPts val="0"/>
                  </a:spcBef>
                  <a:spcAft>
                    <a:spcPts val="600"/>
                  </a:spcAft>
                  <a:buSzPct val="100000"/>
                  <a:buNone/>
                </a:pPr>
                <a:r>
                  <a:rPr lang="en-US" sz="1600" dirty="0" smtClean="0"/>
                  <a:t>Empirical </a:t>
                </a:r>
                <a:r>
                  <a:rPr lang="en-US" sz="1600" dirty="0" smtClean="0"/>
                  <a:t>determination </a:t>
                </a:r>
                <a:r>
                  <a:rPr lang="en-US" sz="1600" dirty="0" smtClean="0"/>
                  <a:t>of </a:t>
                </a:r>
                <a:r>
                  <a:rPr lang="en-US" sz="1600" dirty="0" smtClean="0"/>
                  <a:t>temp</a:t>
                </a:r>
                <a:r>
                  <a:rPr lang="en-US" sz="1600" dirty="0" smtClean="0"/>
                  <a:t>erature</a:t>
                </a:r>
                <a:r>
                  <a:rPr lang="en-US" sz="1600" dirty="0" smtClean="0"/>
                  <a:t> </a:t>
                </a:r>
                <a:r>
                  <a:rPr lang="en-US" sz="1600" dirty="0" smtClean="0"/>
                  <a:t>dependent </a:t>
                </a:r>
                <a:r>
                  <a:rPr lang="en-US" sz="1600" dirty="0" smtClean="0"/>
                  <a:t>channel </a:t>
                </a:r>
                <a:r>
                  <a:rPr lang="en-US" sz="1600" dirty="0" smtClean="0"/>
                  <a:t>response function </a:t>
                </a:r>
                <a:r>
                  <a:rPr lang="en-US" sz="1600" dirty="0" smtClean="0"/>
                  <a:t>boundaries</a:t>
                </a:r>
                <a:endParaRPr lang="en-US" sz="1600" dirty="0" smtClean="0"/>
              </a:p>
              <a:p>
                <a:pPr marL="274320" indent="-274320">
                  <a:spcBef>
                    <a:spcPts val="0"/>
                  </a:spcBef>
                  <a:spcAft>
                    <a:spcPts val="600"/>
                  </a:spcAft>
                  <a:buSzPct val="100000"/>
                  <a:buFont typeface="Arial" charset="0"/>
                  <a:buChar char="•"/>
                </a:pPr>
                <a:r>
                  <a:rPr lang="en-US" sz="1600" dirty="0"/>
                  <a:t>M</a:t>
                </a:r>
                <a:r>
                  <a:rPr lang="en-US" sz="1600" dirty="0" smtClean="0"/>
                  <a:t>inimize </a:t>
                </a:r>
                <a:r>
                  <a:rPr lang="en-US" sz="1600" dirty="0"/>
                  <a:t>the </a:t>
                </a:r>
                <a:r>
                  <a:rPr lang="en-US" sz="1600" dirty="0" smtClean="0"/>
                  <a:t>function</a:t>
                </a:r>
                <a:endParaRPr lang="en-US" sz="1600" dirty="0"/>
              </a:p>
              <a:p>
                <a:pPr marL="274320" indent="-274320" algn="ctr">
                  <a:spcBef>
                    <a:spcPts val="0"/>
                  </a:spcBef>
                  <a:spcAft>
                    <a:spcPts val="600"/>
                  </a:spcAft>
                  <a:buSzPct val="100000"/>
                  <a:buNone/>
                </a:pPr>
                <a14:m>
                  <m:oMathPara xmlns:m="http://schemas.openxmlformats.org/officeDocument/2006/math">
                    <m:oMathParaPr>
                      <m:jc m:val="centerGroup"/>
                    </m:oMathParaPr>
                    <m:oMath xmlns:m="http://schemas.openxmlformats.org/officeDocument/2006/math">
                      <m:r>
                        <a:rPr lang="en-US" sz="1600" i="1">
                          <a:latin typeface="Cambria Math" charset="0"/>
                        </a:rPr>
                        <m:t>𝑓</m:t>
                      </m:r>
                      <m:d>
                        <m:dPr>
                          <m:ctrlPr>
                            <a:rPr lang="en-US" sz="1600" i="1">
                              <a:latin typeface="Cambria Math" charset="0"/>
                            </a:rPr>
                          </m:ctrlPr>
                        </m:dPr>
                        <m:e>
                          <m:sSub>
                            <m:sSubPr>
                              <m:ctrlPr>
                                <a:rPr lang="en-US" sz="1600" i="1">
                                  <a:latin typeface="Cambria Math" charset="0"/>
                                </a:rPr>
                              </m:ctrlPr>
                            </m:sSubPr>
                            <m:e>
                              <m:r>
                                <a:rPr lang="en-US" sz="1600" i="1">
                                  <a:latin typeface="Cambria Math" charset="0"/>
                                </a:rPr>
                                <m:t>𝐸</m:t>
                              </m:r>
                            </m:e>
                            <m:sub>
                              <m:r>
                                <a:rPr lang="en-US" sz="1600" i="1">
                                  <a:latin typeface="Cambria Math" charset="0"/>
                                </a:rPr>
                                <m:t>𝐿</m:t>
                              </m:r>
                            </m:sub>
                          </m:sSub>
                          <m:d>
                            <m:dPr>
                              <m:ctrlPr>
                                <a:rPr lang="en-US" sz="1600" b="0" i="1" smtClean="0">
                                  <a:latin typeface="Cambria Math" charset="0"/>
                                </a:rPr>
                              </m:ctrlPr>
                            </m:dPr>
                            <m:e>
                              <m:r>
                                <a:rPr lang="en-US" sz="1600" b="0" i="1" smtClean="0">
                                  <a:latin typeface="Cambria Math" charset="0"/>
                                </a:rPr>
                                <m:t>𝑡</m:t>
                              </m:r>
                            </m:e>
                          </m:d>
                          <m:r>
                            <a:rPr lang="en-US" sz="1600" b="0" i="1" smtClean="0">
                              <a:latin typeface="Cambria Math" charset="0"/>
                            </a:rPr>
                            <m:t>,</m:t>
                          </m:r>
                          <m:sSub>
                            <m:sSubPr>
                              <m:ctrlPr>
                                <a:rPr lang="en-US" sz="1600" i="1">
                                  <a:latin typeface="Cambria Math" charset="0"/>
                                </a:rPr>
                              </m:ctrlPr>
                            </m:sSubPr>
                            <m:e>
                              <m:r>
                                <a:rPr lang="en-US" sz="1600" i="1">
                                  <a:latin typeface="Cambria Math" charset="0"/>
                                </a:rPr>
                                <m:t>𝐸</m:t>
                              </m:r>
                            </m:e>
                            <m:sub>
                              <m:r>
                                <a:rPr lang="en-US" sz="1600" b="0" i="1" smtClean="0">
                                  <a:latin typeface="Cambria Math" charset="0"/>
                                </a:rPr>
                                <m:t>𝑈</m:t>
                              </m:r>
                            </m:sub>
                          </m:sSub>
                          <m:d>
                            <m:dPr>
                              <m:ctrlPr>
                                <a:rPr lang="en-US" sz="1600" i="1">
                                  <a:latin typeface="Cambria Math" charset="0"/>
                                </a:rPr>
                              </m:ctrlPr>
                            </m:dPr>
                            <m:e>
                              <m:r>
                                <a:rPr lang="en-US" sz="1600" i="1">
                                  <a:latin typeface="Cambria Math" charset="0"/>
                                </a:rPr>
                                <m:t>𝑡</m:t>
                              </m:r>
                            </m:e>
                          </m:d>
                          <m:r>
                            <a:rPr lang="en-US" sz="1600" b="0" i="1" smtClean="0">
                              <a:latin typeface="Cambria Math" charset="0"/>
                            </a:rPr>
                            <m:t>,</m:t>
                          </m:r>
                          <m:sSub>
                            <m:sSubPr>
                              <m:ctrlPr>
                                <a:rPr lang="en-US" sz="1600" i="1">
                                  <a:latin typeface="Cambria Math" charset="0"/>
                                </a:rPr>
                              </m:ctrlPr>
                            </m:sSubPr>
                            <m:e>
                              <m:r>
                                <a:rPr lang="en-US" sz="1600" b="0" i="1" smtClean="0">
                                  <a:latin typeface="Cambria Math" charset="0"/>
                                </a:rPr>
                                <m:t>𝐺</m:t>
                              </m:r>
                            </m:e>
                            <m:sub>
                              <m:r>
                                <a:rPr lang="en-US" sz="1600" b="0" i="1" smtClean="0">
                                  <a:latin typeface="Cambria Math" charset="0"/>
                                </a:rPr>
                                <m:t>0</m:t>
                              </m:r>
                            </m:sub>
                          </m:sSub>
                          <m:r>
                            <a:rPr lang="en-US" sz="1600" i="1">
                              <a:latin typeface="Cambria Math" charset="0"/>
                            </a:rPr>
                            <m:t>(</m:t>
                          </m:r>
                          <m:r>
                            <a:rPr lang="en-US" sz="1600" i="1">
                              <a:latin typeface="Cambria Math" charset="0"/>
                            </a:rPr>
                            <m:t>𝑡</m:t>
                          </m:r>
                          <m:r>
                            <a:rPr lang="en-US" sz="1600" i="1">
                              <a:latin typeface="Cambria Math" charset="0"/>
                            </a:rPr>
                            <m:t>)</m:t>
                          </m:r>
                        </m:e>
                      </m:d>
                      <m:r>
                        <a:rPr lang="en-US" sz="1600" i="1">
                          <a:latin typeface="Cambria Math" charset="0"/>
                        </a:rPr>
                        <m:t>=</m:t>
                      </m:r>
                      <m:nary>
                        <m:naryPr>
                          <m:chr m:val="∑"/>
                          <m:limLoc m:val="subSup"/>
                          <m:ctrlPr>
                            <a:rPr lang="is-IS" sz="1600" i="1">
                              <a:latin typeface="Cambria Math" charset="0"/>
                            </a:rPr>
                          </m:ctrlPr>
                        </m:naryPr>
                        <m:sub>
                          <m:r>
                            <m:rPr>
                              <m:brk m:alnAt="25"/>
                            </m:rPr>
                            <a:rPr lang="en-US" sz="1600" i="1">
                              <a:latin typeface="Cambria Math" charset="0"/>
                            </a:rPr>
                            <m:t>𝑖</m:t>
                          </m:r>
                          <m:r>
                            <a:rPr lang="en-US" sz="1600" i="1">
                              <a:latin typeface="Cambria Math" charset="0"/>
                            </a:rPr>
                            <m:t>=1</m:t>
                          </m:r>
                        </m:sub>
                        <m:sup>
                          <m:r>
                            <a:rPr lang="en-US" sz="1600" i="1">
                              <a:latin typeface="Cambria Math" charset="0"/>
                            </a:rPr>
                            <m:t>𝑁</m:t>
                          </m:r>
                        </m:sup>
                        <m:e>
                          <m:sSup>
                            <m:sSupPr>
                              <m:ctrlPr>
                                <a:rPr lang="is-IS" sz="1600" i="1">
                                  <a:latin typeface="Cambria Math" charset="0"/>
                                </a:rPr>
                              </m:ctrlPr>
                            </m:sSupPr>
                            <m:e>
                              <m:d>
                                <m:dPr>
                                  <m:begChr m:val="{"/>
                                  <m:endChr m:val="}"/>
                                  <m:ctrlPr>
                                    <a:rPr lang="is-IS" sz="1600" i="1">
                                      <a:latin typeface="Cambria Math" charset="0"/>
                                    </a:rPr>
                                  </m:ctrlPr>
                                </m:dPr>
                                <m:e>
                                  <m:func>
                                    <m:funcPr>
                                      <m:ctrlPr>
                                        <a:rPr lang="en-US" sz="1600" i="1">
                                          <a:latin typeface="Cambria Math" charset="0"/>
                                        </a:rPr>
                                      </m:ctrlPr>
                                    </m:funcPr>
                                    <m:fName>
                                      <m:r>
                                        <m:rPr>
                                          <m:sty m:val="p"/>
                                        </m:rPr>
                                        <a:rPr lang="en-US" sz="1600">
                                          <a:latin typeface="Cambria Math" charset="0"/>
                                        </a:rPr>
                                        <m:t>log</m:t>
                                      </m:r>
                                    </m:fName>
                                    <m:e>
                                      <m:d>
                                        <m:dPr>
                                          <m:ctrlPr>
                                            <a:rPr lang="mr-IN" sz="1600" i="1">
                                              <a:latin typeface="Cambria Math" charset="0"/>
                                            </a:rPr>
                                          </m:ctrlPr>
                                        </m:dPr>
                                        <m:e>
                                          <m:sSub>
                                            <m:sSubPr>
                                              <m:ctrlPr>
                                                <a:rPr lang="en-US" sz="1600" b="0" i="1" smtClean="0">
                                                  <a:latin typeface="Cambria Math" charset="0"/>
                                                </a:rPr>
                                              </m:ctrlPr>
                                            </m:sSubPr>
                                            <m:e>
                                              <m:r>
                                                <a:rPr lang="en-US" sz="1600" b="0" i="1" smtClean="0">
                                                  <a:latin typeface="Cambria Math" charset="0"/>
                                                </a:rPr>
                                                <m:t>𝑋</m:t>
                                              </m:r>
                                            </m:e>
                                            <m:sub>
                                              <m:r>
                                                <a:rPr lang="en-US" sz="1600" b="0" i="1" smtClean="0">
                                                  <a:latin typeface="Cambria Math" charset="0"/>
                                                </a:rPr>
                                                <m:t>𝑖</m:t>
                                              </m:r>
                                            </m:sub>
                                          </m:sSub>
                                          <m:r>
                                            <a:rPr lang="en-US" sz="1600" b="0" i="1" smtClean="0">
                                              <a:latin typeface="Cambria Math" charset="0"/>
                                            </a:rPr>
                                            <m:t>(</m:t>
                                          </m:r>
                                          <m:r>
                                            <a:rPr lang="en-US" sz="1600" b="0" i="1" smtClean="0">
                                              <a:latin typeface="Cambria Math" charset="0"/>
                                              <a:ea typeface="Cambria Math" charset="0"/>
                                              <a:cs typeface="Cambria Math" charset="0"/>
                                            </a:rPr>
                                            <m:t>𝛾</m:t>
                                          </m:r>
                                          <m:r>
                                            <a:rPr lang="en-US" sz="1600" b="0" i="1" smtClean="0">
                                              <a:latin typeface="Cambria Math" charset="0"/>
                                              <a:ea typeface="Cambria Math" charset="0"/>
                                              <a:cs typeface="Cambria Math" charset="0"/>
                                            </a:rPr>
                                            <m:t>,</m:t>
                                          </m:r>
                                          <m:r>
                                            <a:rPr lang="en-US" sz="1600" b="0" i="1" smtClean="0">
                                              <a:latin typeface="Cambria Math" charset="0"/>
                                              <a:ea typeface="Cambria Math" charset="0"/>
                                              <a:cs typeface="Cambria Math" charset="0"/>
                                            </a:rPr>
                                            <m:t>𝑡</m:t>
                                          </m:r>
                                          <m:r>
                                            <a:rPr lang="en-US" sz="1600" b="0" i="1" smtClean="0">
                                              <a:latin typeface="Cambria Math" charset="0"/>
                                            </a:rPr>
                                            <m:t>)</m:t>
                                          </m:r>
                                        </m:e>
                                      </m:d>
                                    </m:e>
                                  </m:func>
                                  <m:r>
                                    <a:rPr lang="en-US" sz="1600" i="1">
                                      <a:latin typeface="Cambria Math" charset="0"/>
                                      <a:ea typeface="Cambria Math" charset="0"/>
                                      <a:cs typeface="Cambria Math" charset="0"/>
                                    </a:rPr>
                                    <m:t>−</m:t>
                                  </m:r>
                                  <m:func>
                                    <m:funcPr>
                                      <m:ctrlPr>
                                        <a:rPr lang="en-US" sz="1600" i="1">
                                          <a:latin typeface="Cambria Math" charset="0"/>
                                          <a:ea typeface="Cambria Math" charset="0"/>
                                          <a:cs typeface="Cambria Math" charset="0"/>
                                        </a:rPr>
                                      </m:ctrlPr>
                                    </m:funcPr>
                                    <m:fName>
                                      <m:r>
                                        <m:rPr>
                                          <m:sty m:val="p"/>
                                        </m:rPr>
                                        <a:rPr lang="en-US" sz="1600">
                                          <a:latin typeface="Cambria Math" charset="0"/>
                                          <a:ea typeface="Cambria Math" charset="0"/>
                                          <a:cs typeface="Cambria Math" charset="0"/>
                                        </a:rPr>
                                        <m:t>log</m:t>
                                      </m:r>
                                    </m:fName>
                                    <m:e>
                                      <m:sSub>
                                        <m:sSubPr>
                                          <m:ctrlPr>
                                            <a:rPr lang="en-US" sz="1600" i="1">
                                              <a:latin typeface="Cambria Math" charset="0"/>
                                              <a:ea typeface="Cambria Math" charset="0"/>
                                              <a:cs typeface="Cambria Math" charset="0"/>
                                            </a:rPr>
                                          </m:ctrlPr>
                                        </m:sSubPr>
                                        <m:e>
                                          <m:r>
                                            <a:rPr lang="en-US" sz="1600" i="1">
                                              <a:latin typeface="Cambria Math" charset="0"/>
                                              <a:ea typeface="Cambria Math" charset="0"/>
                                              <a:cs typeface="Cambria Math" charset="0"/>
                                            </a:rPr>
                                            <m:t>𝐶</m:t>
                                          </m:r>
                                        </m:e>
                                        <m:sub>
                                          <m:r>
                                            <a:rPr lang="en-US" sz="1600" i="1">
                                              <a:latin typeface="Cambria Math" charset="0"/>
                                              <a:ea typeface="Cambria Math" charset="0"/>
                                              <a:cs typeface="Cambria Math" charset="0"/>
                                            </a:rPr>
                                            <m:t>𝑖</m:t>
                                          </m:r>
                                        </m:sub>
                                      </m:sSub>
                                    </m:e>
                                  </m:func>
                                </m:e>
                              </m:d>
                            </m:e>
                            <m:sup>
                              <m:r>
                                <a:rPr lang="en-US" sz="1600" i="1">
                                  <a:latin typeface="Cambria Math" charset="0"/>
                                </a:rPr>
                                <m:t>2</m:t>
                              </m:r>
                            </m:sup>
                          </m:sSup>
                        </m:e>
                      </m:nary>
                    </m:oMath>
                  </m:oMathPara>
                </a14:m>
                <a:endParaRPr lang="en-US" sz="1600" dirty="0" smtClean="0"/>
              </a:p>
              <a:p>
                <a:pPr marL="274320" indent="-274320" algn="ctr">
                  <a:spcBef>
                    <a:spcPts val="0"/>
                  </a:spcBef>
                  <a:spcAft>
                    <a:spcPts val="600"/>
                  </a:spcAft>
                  <a:buSzPct val="100000"/>
                  <a:buNone/>
                </a:pPr>
                <a:r>
                  <a:rPr lang="en-US" sz="1600" dirty="0" smtClean="0"/>
                  <a:t>with </a:t>
                </a:r>
                <a:r>
                  <a:rPr lang="en-US" sz="1600" dirty="0"/>
                  <a:t>respect to </a:t>
                </a:r>
                <a:r>
                  <a:rPr lang="en-US" sz="1600" i="1" dirty="0" smtClean="0"/>
                  <a:t>E</a:t>
                </a:r>
                <a:r>
                  <a:rPr lang="en-US" sz="1600" i="1" baseline="-25000" dirty="0" smtClean="0"/>
                  <a:t>L</a:t>
                </a:r>
                <a:r>
                  <a:rPr lang="en-US" sz="1600" dirty="0" smtClean="0"/>
                  <a:t>(</a:t>
                </a:r>
                <a:r>
                  <a:rPr lang="en-US" sz="1600" i="1" dirty="0" smtClean="0"/>
                  <a:t>t</a:t>
                </a:r>
                <a:r>
                  <a:rPr lang="en-US" sz="1600" dirty="0" smtClean="0"/>
                  <a:t>), </a:t>
                </a:r>
                <a:r>
                  <a:rPr lang="en-US" sz="1600" i="1" dirty="0" smtClean="0"/>
                  <a:t>E</a:t>
                </a:r>
                <a:r>
                  <a:rPr lang="en-US" sz="1600" i="1" baseline="-25000" dirty="0" smtClean="0"/>
                  <a:t>U</a:t>
                </a:r>
                <a:r>
                  <a:rPr lang="en-US" sz="1600" dirty="0" smtClean="0"/>
                  <a:t>(</a:t>
                </a:r>
                <a:r>
                  <a:rPr lang="en-US" sz="1600" i="1" dirty="0" smtClean="0"/>
                  <a:t>t</a:t>
                </a:r>
                <a:r>
                  <a:rPr lang="en-US" sz="1600" dirty="0" smtClean="0"/>
                  <a:t>), and </a:t>
                </a:r>
                <a:r>
                  <a:rPr lang="en-US" sz="1600" i="1" dirty="0" smtClean="0"/>
                  <a:t>G</a:t>
                </a:r>
                <a:r>
                  <a:rPr lang="en-US" sz="1600" i="1" baseline="-25000" dirty="0" smtClean="0"/>
                  <a:t>0</a:t>
                </a:r>
                <a:r>
                  <a:rPr lang="en-US" sz="1600" dirty="0" smtClean="0"/>
                  <a:t>(</a:t>
                </a:r>
                <a:r>
                  <a:rPr lang="en-US" sz="1600" i="1" dirty="0" smtClean="0"/>
                  <a:t>t</a:t>
                </a:r>
                <a:r>
                  <a:rPr lang="en-US" sz="1600" dirty="0" smtClean="0"/>
                  <a:t>) for many different spectra (</a:t>
                </a:r>
                <a14:m>
                  <m:oMath xmlns:m="http://schemas.openxmlformats.org/officeDocument/2006/math">
                    <m:r>
                      <a:rPr lang="en-US" sz="1600" i="1">
                        <a:latin typeface="Cambria Math" charset="0"/>
                        <a:ea typeface="Cambria Math" charset="0"/>
                        <a:cs typeface="Cambria Math" charset="0"/>
                      </a:rPr>
                      <m:t>𝛾</m:t>
                    </m:r>
                  </m:oMath>
                </a14:m>
                <a:r>
                  <a:rPr lang="en-US" sz="1600" baseline="-25000" dirty="0" smtClean="0"/>
                  <a:t>i</a:t>
                </a:r>
                <a:r>
                  <a:rPr lang="en-US" sz="1600" dirty="0" smtClean="0"/>
                  <a:t>) and temperatures (</a:t>
                </a:r>
                <a:r>
                  <a:rPr lang="en-US" sz="1600" i="1" dirty="0" err="1" smtClean="0"/>
                  <a:t>t</a:t>
                </a:r>
                <a:r>
                  <a:rPr lang="en-US" sz="1600" i="1" baseline="-25000" dirty="0" err="1" smtClean="0"/>
                  <a:t>i</a:t>
                </a:r>
                <a:r>
                  <a:rPr lang="en-US" sz="1600" dirty="0" smtClean="0"/>
                  <a:t>). </a:t>
                </a:r>
                <a:endParaRPr lang="en-US" sz="1600" dirty="0" smtClean="0"/>
              </a:p>
              <a:p>
                <a:pPr marL="274320" indent="-274320">
                  <a:spcBef>
                    <a:spcPts val="0"/>
                  </a:spcBef>
                  <a:spcAft>
                    <a:spcPts val="600"/>
                  </a:spcAft>
                  <a:buSzPct val="100000"/>
                  <a:buFont typeface="Arial" charset="0"/>
                  <a:buChar char="•"/>
                </a:pPr>
                <a:r>
                  <a:rPr lang="en-US" sz="1600" i="1" dirty="0" smtClean="0"/>
                  <a:t>X</a:t>
                </a:r>
                <a:r>
                  <a:rPr lang="en-US" sz="1600" i="1" baseline="-25000" dirty="0" smtClean="0"/>
                  <a:t>i</a:t>
                </a:r>
                <a:r>
                  <a:rPr lang="en-US" sz="1600" dirty="0" smtClean="0"/>
                  <a:t> is the analytic correction from the previous slide, and </a:t>
                </a:r>
                <a:r>
                  <a:rPr lang="en-US" sz="1600" i="1" dirty="0" smtClean="0"/>
                  <a:t>C</a:t>
                </a:r>
                <a:r>
                  <a:rPr lang="en-US" sz="1600" i="1" baseline="-25000" dirty="0" smtClean="0"/>
                  <a:t>i</a:t>
                </a:r>
                <a:r>
                  <a:rPr lang="en-US" sz="1600" dirty="0" smtClean="0"/>
                  <a:t> is an </a:t>
                </a:r>
                <a:r>
                  <a:rPr lang="en-US" sz="1600" dirty="0" smtClean="0"/>
                  <a:t>empirically </a:t>
                </a:r>
                <a:r>
                  <a:rPr lang="en-US" sz="1600" dirty="0" smtClean="0"/>
                  <a:t>determined correction (needed to remove temperature dependent fluctuations), obtained using the Sept. 2017 SPE and GCR background data. </a:t>
                </a:r>
              </a:p>
              <a:p>
                <a:pPr marL="274320" indent="-274320">
                  <a:spcBef>
                    <a:spcPts val="0"/>
                  </a:spcBef>
                  <a:spcAft>
                    <a:spcPts val="600"/>
                  </a:spcAft>
                  <a:buSzPct val="100000"/>
                  <a:buFont typeface="Arial" charset="0"/>
                  <a:buChar char="•"/>
                </a:pPr>
                <a:r>
                  <a:rPr lang="en-US" sz="1600" dirty="0" smtClean="0"/>
                  <a:t>By </a:t>
                </a:r>
                <a:r>
                  <a:rPr lang="en-US" sz="1600" dirty="0"/>
                  <a:t>minimizing the residual calculated with the log(counts), we sum over the square of </a:t>
                </a:r>
                <a:r>
                  <a:rPr lang="en-US" sz="1600" i="1" dirty="0"/>
                  <a:t>relative</a:t>
                </a:r>
                <a:r>
                  <a:rPr lang="en-US" sz="1600" dirty="0"/>
                  <a:t> errors, so that a case with high flux is not weighted more heavily than a case with low flux</a:t>
                </a:r>
                <a:r>
                  <a:rPr lang="en-US" sz="1600" dirty="0" smtClean="0"/>
                  <a:t>.</a:t>
                </a:r>
              </a:p>
              <a:p>
                <a:pPr marL="274320" indent="-274320">
                  <a:spcBef>
                    <a:spcPts val="0"/>
                  </a:spcBef>
                  <a:spcAft>
                    <a:spcPts val="600"/>
                  </a:spcAft>
                  <a:buSzPct val="100000"/>
                  <a:buFont typeface="Arial" charset="0"/>
                  <a:buChar char="•"/>
                </a:pPr>
                <a:r>
                  <a:rPr lang="en-US" sz="1600" dirty="0" smtClean="0"/>
                  <a:t>Tables describing temperature dependence of the response functions are determined for each temp. dep. channel, e.g., </a:t>
                </a:r>
                <a:r>
                  <a:rPr lang="en-US" sz="1600" i="1" dirty="0" smtClean="0"/>
                  <a:t>t</a:t>
                </a:r>
                <a:r>
                  <a:rPr lang="en-US" sz="1600" dirty="0" smtClean="0"/>
                  <a:t> = [-25</a:t>
                </a:r>
                <a:r>
                  <a:rPr lang="en-US" sz="1800" baseline="30000" dirty="0" smtClean="0">
                    <a:solidFill>
                      <a:srgbClr val="FFFFFF"/>
                    </a:solidFill>
                    <a:latin typeface="Arial"/>
                    <a:ea typeface="Arial"/>
                    <a:cs typeface="Arial"/>
                    <a:sym typeface="Arial"/>
                  </a:rPr>
                  <a:t>◦</a:t>
                </a:r>
                <a:r>
                  <a:rPr lang="en-US" sz="1400" dirty="0" smtClean="0">
                    <a:solidFill>
                      <a:srgbClr val="FFFFFF"/>
                    </a:solidFill>
                    <a:latin typeface="Arial"/>
                    <a:ea typeface="Arial"/>
                    <a:cs typeface="Arial"/>
                    <a:sym typeface="Arial"/>
                  </a:rPr>
                  <a:t>C, </a:t>
                </a:r>
                <a:r>
                  <a:rPr lang="en-US" sz="1600" dirty="0" smtClean="0"/>
                  <a:t>-24</a:t>
                </a:r>
                <a:r>
                  <a:rPr lang="en-US" sz="1800" baseline="30000" dirty="0" smtClean="0">
                    <a:solidFill>
                      <a:srgbClr val="FFFFFF"/>
                    </a:solidFill>
                    <a:latin typeface="Arial"/>
                    <a:ea typeface="Arial"/>
                    <a:cs typeface="Arial"/>
                    <a:sym typeface="Arial"/>
                  </a:rPr>
                  <a:t>◦</a:t>
                </a:r>
                <a:r>
                  <a:rPr lang="en-US" sz="1400" dirty="0" smtClean="0">
                    <a:solidFill>
                      <a:srgbClr val="FFFFFF"/>
                    </a:solidFill>
                    <a:latin typeface="Arial"/>
                    <a:ea typeface="Arial"/>
                    <a:cs typeface="Arial"/>
                    <a:sym typeface="Arial"/>
                  </a:rPr>
                  <a:t>C,</a:t>
                </a:r>
                <a:r>
                  <a:rPr lang="mr-IN" sz="1400" dirty="0" smtClean="0">
                    <a:solidFill>
                      <a:srgbClr val="FFFFFF"/>
                    </a:solidFill>
                    <a:latin typeface="Arial"/>
                    <a:ea typeface="Arial"/>
                    <a:cs typeface="Arial"/>
                    <a:sym typeface="Arial"/>
                  </a:rPr>
                  <a:t>…</a:t>
                </a:r>
                <a:r>
                  <a:rPr lang="en-US" sz="1400" dirty="0" smtClean="0">
                    <a:solidFill>
                      <a:srgbClr val="FFFFFF"/>
                    </a:solidFill>
                    <a:latin typeface="Arial"/>
                    <a:ea typeface="Arial"/>
                    <a:cs typeface="Arial"/>
                    <a:sym typeface="Arial"/>
                  </a:rPr>
                  <a:t>] and </a:t>
                </a:r>
                <a:r>
                  <a:rPr lang="en-US" sz="1400" i="1" dirty="0" smtClean="0">
                    <a:solidFill>
                      <a:srgbClr val="FFFFFF"/>
                    </a:solidFill>
                    <a:latin typeface="Arial"/>
                    <a:ea typeface="Arial"/>
                    <a:cs typeface="Arial"/>
                    <a:sym typeface="Arial"/>
                  </a:rPr>
                  <a:t>E</a:t>
                </a:r>
                <a:r>
                  <a:rPr lang="en-US" sz="1400" i="1" baseline="-25000" dirty="0" smtClean="0">
                    <a:solidFill>
                      <a:srgbClr val="FFFFFF"/>
                    </a:solidFill>
                    <a:latin typeface="Arial"/>
                    <a:ea typeface="Arial"/>
                    <a:cs typeface="Arial"/>
                    <a:sym typeface="Arial"/>
                  </a:rPr>
                  <a:t>L</a:t>
                </a:r>
                <a:r>
                  <a:rPr lang="en-US" sz="1400" dirty="0" smtClean="0">
                    <a:solidFill>
                      <a:srgbClr val="FFFFFF"/>
                    </a:solidFill>
                    <a:latin typeface="Arial"/>
                    <a:ea typeface="Arial"/>
                    <a:cs typeface="Arial"/>
                    <a:sym typeface="Arial"/>
                  </a:rPr>
                  <a:t>(</a:t>
                </a:r>
                <a:r>
                  <a:rPr lang="en-US" sz="1400" i="1" dirty="0" smtClean="0">
                    <a:solidFill>
                      <a:srgbClr val="FFFFFF"/>
                    </a:solidFill>
                    <a:latin typeface="Arial"/>
                    <a:ea typeface="Arial"/>
                    <a:cs typeface="Arial"/>
                    <a:sym typeface="Arial"/>
                  </a:rPr>
                  <a:t>t</a:t>
                </a:r>
                <a:r>
                  <a:rPr lang="en-US" sz="1400" dirty="0" smtClean="0">
                    <a:solidFill>
                      <a:srgbClr val="FFFFFF"/>
                    </a:solidFill>
                    <a:latin typeface="Arial"/>
                    <a:ea typeface="Arial"/>
                    <a:cs typeface="Arial"/>
                    <a:sym typeface="Arial"/>
                  </a:rPr>
                  <a:t>) = [2300 </a:t>
                </a:r>
                <a:r>
                  <a:rPr lang="en-US" sz="1400" dirty="0" err="1" smtClean="0">
                    <a:solidFill>
                      <a:srgbClr val="FFFFFF"/>
                    </a:solidFill>
                    <a:latin typeface="Arial"/>
                    <a:ea typeface="Arial"/>
                    <a:cs typeface="Arial"/>
                    <a:sym typeface="Arial"/>
                  </a:rPr>
                  <a:t>keV</a:t>
                </a:r>
                <a:r>
                  <a:rPr lang="en-US" sz="1400" dirty="0" smtClean="0">
                    <a:solidFill>
                      <a:srgbClr val="FFFFFF"/>
                    </a:solidFill>
                    <a:latin typeface="Arial"/>
                    <a:ea typeface="Arial"/>
                    <a:cs typeface="Arial"/>
                    <a:sym typeface="Arial"/>
                  </a:rPr>
                  <a:t>, 2400 </a:t>
                </a:r>
                <a:r>
                  <a:rPr lang="en-US" sz="1400" dirty="0" err="1" smtClean="0">
                    <a:solidFill>
                      <a:srgbClr val="FFFFFF"/>
                    </a:solidFill>
                    <a:latin typeface="Arial"/>
                    <a:ea typeface="Arial"/>
                    <a:cs typeface="Arial"/>
                    <a:sym typeface="Arial"/>
                  </a:rPr>
                  <a:t>keV</a:t>
                </a:r>
                <a:r>
                  <a:rPr lang="en-US" sz="1400" dirty="0" smtClean="0">
                    <a:solidFill>
                      <a:srgbClr val="FFFFFF"/>
                    </a:solidFill>
                    <a:latin typeface="Arial"/>
                    <a:ea typeface="Arial"/>
                    <a:cs typeface="Arial"/>
                    <a:sym typeface="Arial"/>
                  </a:rPr>
                  <a:t>,</a:t>
                </a:r>
                <a:r>
                  <a:rPr lang="mr-IN" sz="1400" dirty="0" smtClean="0">
                    <a:solidFill>
                      <a:srgbClr val="FFFFFF"/>
                    </a:solidFill>
                    <a:latin typeface="Arial"/>
                    <a:ea typeface="Arial"/>
                    <a:cs typeface="Arial"/>
                    <a:sym typeface="Arial"/>
                  </a:rPr>
                  <a:t>…</a:t>
                </a:r>
                <a:r>
                  <a:rPr lang="en-US" sz="1400" dirty="0" smtClean="0">
                    <a:solidFill>
                      <a:srgbClr val="FFFFFF"/>
                    </a:solidFill>
                    <a:latin typeface="Arial"/>
                    <a:ea typeface="Arial"/>
                    <a:cs typeface="Arial"/>
                    <a:sym typeface="Arial"/>
                  </a:rPr>
                  <a:t>].</a:t>
                </a:r>
              </a:p>
              <a:p>
                <a:pPr marL="274320" indent="-274320">
                  <a:spcBef>
                    <a:spcPts val="0"/>
                  </a:spcBef>
                  <a:spcAft>
                    <a:spcPts val="600"/>
                  </a:spcAft>
                  <a:buSzPct val="100000"/>
                  <a:buFont typeface="Arial" charset="0"/>
                  <a:buChar char="•"/>
                </a:pPr>
                <a:r>
                  <a:rPr lang="en-US" sz="1400" dirty="0" smtClean="0">
                    <a:solidFill>
                      <a:srgbClr val="FFFFFF"/>
                    </a:solidFill>
                    <a:latin typeface="Arial"/>
                    <a:ea typeface="Arial"/>
                    <a:cs typeface="Arial"/>
                    <a:sym typeface="Arial"/>
                  </a:rPr>
                  <a:t>The resulting temp. dep. </a:t>
                </a:r>
                <a:r>
                  <a:rPr lang="en-US" sz="1400" dirty="0">
                    <a:solidFill>
                      <a:srgbClr val="FFFFFF"/>
                    </a:solidFill>
                    <a:latin typeface="Arial"/>
                    <a:ea typeface="Arial"/>
                    <a:cs typeface="Arial"/>
                    <a:sym typeface="Arial"/>
                  </a:rPr>
                  <a:t>r</a:t>
                </a:r>
                <a:r>
                  <a:rPr lang="en-US" sz="1400" dirty="0" smtClean="0">
                    <a:solidFill>
                      <a:srgbClr val="FFFFFF"/>
                    </a:solidFill>
                    <a:latin typeface="Arial"/>
                    <a:ea typeface="Arial"/>
                    <a:cs typeface="Arial"/>
                    <a:sym typeface="Arial"/>
                  </a:rPr>
                  <a:t>esponse functions are not necessarily solutions for actual response functions, but provide sufficient freedom to model the </a:t>
                </a:r>
                <a14:m>
                  <m:oMath xmlns:m="http://schemas.openxmlformats.org/officeDocument/2006/math">
                    <m:r>
                      <a:rPr lang="en-US" sz="1600" i="1">
                        <a:latin typeface="Cambria Math" charset="0"/>
                        <a:ea typeface="Cambria Math" charset="0"/>
                        <a:cs typeface="Cambria Math" charset="0"/>
                      </a:rPr>
                      <m:t>𝛾</m:t>
                    </m:r>
                    <m:r>
                      <a:rPr lang="en-US" sz="1600" i="1">
                        <a:latin typeface="Cambria Math" charset="0"/>
                        <a:ea typeface="Cambria Math" charset="0"/>
                        <a:cs typeface="Cambria Math" charset="0"/>
                      </a:rPr>
                      <m:t>,</m:t>
                    </m:r>
                  </m:oMath>
                </a14:m>
                <a:r>
                  <a:rPr lang="en-US" sz="1600" dirty="0" smtClean="0">
                    <a:solidFill>
                      <a:srgbClr val="FFFFFF"/>
                    </a:solidFill>
                    <a:latin typeface="Arial"/>
                    <a:ea typeface="Arial"/>
                    <a:cs typeface="Arial"/>
                    <a:sym typeface="Arial"/>
                  </a:rPr>
                  <a:t> </a:t>
                </a:r>
                <a14:m>
                  <m:oMath xmlns:m="http://schemas.openxmlformats.org/officeDocument/2006/math">
                    <m:r>
                      <a:rPr lang="en-US" sz="1600" i="1">
                        <a:latin typeface="Cambria Math" charset="0"/>
                        <a:ea typeface="Cambria Math" charset="0"/>
                        <a:cs typeface="Cambria Math" charset="0"/>
                      </a:rPr>
                      <m:t>𝑡</m:t>
                    </m:r>
                  </m:oMath>
                </a14:m>
                <a:r>
                  <a:rPr lang="en-US" sz="1400" dirty="0" smtClean="0">
                    <a:solidFill>
                      <a:srgbClr val="FFFFFF"/>
                    </a:solidFill>
                    <a:latin typeface="Arial"/>
                    <a:ea typeface="Arial"/>
                    <a:cs typeface="Arial"/>
                    <a:sym typeface="Arial"/>
                  </a:rPr>
                  <a:t> dependent correction.</a:t>
                </a:r>
                <a:endParaRPr lang="en-US" sz="1600" dirty="0"/>
              </a:p>
              <a:p>
                <a:pPr marL="274320" indent="-274320">
                  <a:spcBef>
                    <a:spcPts val="0"/>
                  </a:spcBef>
                  <a:spcAft>
                    <a:spcPts val="600"/>
                  </a:spcAft>
                  <a:buSzPct val="100000"/>
                  <a:buFont typeface="Arial" charset="0"/>
                  <a:buChar char="•"/>
                </a:pPr>
                <a:endParaRPr lang="en-US" sz="1600" dirty="0"/>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xfrm>
                <a:off x="457200" y="1143000"/>
                <a:ext cx="8229600" cy="4525962"/>
              </a:xfrm>
              <a:blipFill rotWithShape="0">
                <a:blip r:embed="rId2"/>
                <a:stretch>
                  <a:fillRect l="-444" t="-539" r="-444"/>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18</a:t>
            </a:fld>
            <a:endParaRPr lang="uk-UA"/>
          </a:p>
        </p:txBody>
      </p:sp>
      <p:grpSp>
        <p:nvGrpSpPr>
          <p:cNvPr id="53" name="Group 52"/>
          <p:cNvGrpSpPr/>
          <p:nvPr/>
        </p:nvGrpSpPr>
        <p:grpSpPr>
          <a:xfrm>
            <a:off x="2590800" y="5220098"/>
            <a:ext cx="4343399" cy="1333102"/>
            <a:chOff x="2895601" y="5257800"/>
            <a:chExt cx="4343399" cy="1333102"/>
          </a:xfrm>
        </p:grpSpPr>
        <p:sp>
          <p:nvSpPr>
            <p:cNvPr id="50" name="TextBox 49"/>
            <p:cNvSpPr txBox="1"/>
            <p:nvPr/>
          </p:nvSpPr>
          <p:spPr>
            <a:xfrm>
              <a:off x="3962400" y="5486400"/>
              <a:ext cx="622286" cy="307777"/>
            </a:xfrm>
            <a:prstGeom prst="rect">
              <a:avLst/>
            </a:prstGeom>
            <a:noFill/>
          </p:spPr>
          <p:txBody>
            <a:bodyPr wrap="none" rtlCol="0">
              <a:spAutoFit/>
            </a:bodyPr>
            <a:lstStyle/>
            <a:p>
              <a:r>
                <a:rPr lang="en-US" smtClean="0">
                  <a:solidFill>
                    <a:schemeClr val="bg1"/>
                  </a:solidFill>
                </a:rPr>
                <a:t>t=0</a:t>
              </a:r>
              <a:r>
                <a:rPr lang="en-US" sz="1800" baseline="30000" smtClean="0">
                  <a:solidFill>
                    <a:srgbClr val="FFFFFF"/>
                  </a:solidFill>
                </a:rPr>
                <a:t>◦</a:t>
              </a:r>
              <a:r>
                <a:rPr lang="en-US" smtClean="0">
                  <a:solidFill>
                    <a:schemeClr val="bg1"/>
                  </a:solidFill>
                </a:rPr>
                <a:t>C</a:t>
              </a:r>
              <a:endParaRPr lang="en-US">
                <a:solidFill>
                  <a:schemeClr val="bg1"/>
                </a:solidFill>
              </a:endParaRPr>
            </a:p>
          </p:txBody>
        </p:sp>
        <p:grpSp>
          <p:nvGrpSpPr>
            <p:cNvPr id="52" name="Group 51"/>
            <p:cNvGrpSpPr/>
            <p:nvPr/>
          </p:nvGrpSpPr>
          <p:grpSpPr>
            <a:xfrm>
              <a:off x="2895601" y="5257800"/>
              <a:ext cx="4343399" cy="1333102"/>
              <a:chOff x="2895600" y="5257800"/>
              <a:chExt cx="4343399" cy="1333102"/>
            </a:xfrm>
          </p:grpSpPr>
          <p:grpSp>
            <p:nvGrpSpPr>
              <p:cNvPr id="5" name="Group 4"/>
              <p:cNvGrpSpPr/>
              <p:nvPr/>
            </p:nvGrpSpPr>
            <p:grpSpPr>
              <a:xfrm>
                <a:off x="2895600" y="5257800"/>
                <a:ext cx="4343399" cy="1333102"/>
                <a:chOff x="722796" y="2098875"/>
                <a:chExt cx="4343399" cy="1333102"/>
              </a:xfrm>
            </p:grpSpPr>
            <p:grpSp>
              <p:nvGrpSpPr>
                <p:cNvPr id="6" name="Group 5"/>
                <p:cNvGrpSpPr/>
                <p:nvPr/>
              </p:nvGrpSpPr>
              <p:grpSpPr>
                <a:xfrm>
                  <a:off x="722796" y="2098875"/>
                  <a:ext cx="4343399" cy="1333102"/>
                  <a:chOff x="722796" y="2339143"/>
                  <a:chExt cx="4343399" cy="1333102"/>
                </a:xfrm>
              </p:grpSpPr>
              <p:grpSp>
                <p:nvGrpSpPr>
                  <p:cNvPr id="8" name="Group 7"/>
                  <p:cNvGrpSpPr/>
                  <p:nvPr/>
                </p:nvGrpSpPr>
                <p:grpSpPr>
                  <a:xfrm>
                    <a:off x="722796" y="2339143"/>
                    <a:ext cx="4343399" cy="1113242"/>
                    <a:chOff x="151381" y="2635203"/>
                    <a:chExt cx="4343399" cy="1113242"/>
                  </a:xfrm>
                </p:grpSpPr>
                <p:grpSp>
                  <p:nvGrpSpPr>
                    <p:cNvPr id="11" name="Group 10"/>
                    <p:cNvGrpSpPr/>
                    <p:nvPr/>
                  </p:nvGrpSpPr>
                  <p:grpSpPr>
                    <a:xfrm>
                      <a:off x="151381" y="2635203"/>
                      <a:ext cx="4343399" cy="1113242"/>
                      <a:chOff x="1758202" y="4109886"/>
                      <a:chExt cx="4343399" cy="1113242"/>
                    </a:xfrm>
                  </p:grpSpPr>
                  <p:grpSp>
                    <p:nvGrpSpPr>
                      <p:cNvPr id="16" name="Group 15"/>
                      <p:cNvGrpSpPr/>
                      <p:nvPr/>
                    </p:nvGrpSpPr>
                    <p:grpSpPr>
                      <a:xfrm>
                        <a:off x="1758202" y="4109886"/>
                        <a:ext cx="4343399" cy="1113242"/>
                        <a:chOff x="2296078" y="3960476"/>
                        <a:chExt cx="4343399" cy="1113242"/>
                      </a:xfrm>
                    </p:grpSpPr>
                    <p:cxnSp>
                      <p:nvCxnSpPr>
                        <p:cNvPr id="18" name="Straight Arrow Connector 17"/>
                        <p:cNvCxnSpPr/>
                        <p:nvPr/>
                      </p:nvCxnSpPr>
                      <p:spPr>
                        <a:xfrm>
                          <a:off x="2883581" y="4957037"/>
                          <a:ext cx="2612897"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19" name="Group 19"/>
                        <p:cNvGrpSpPr/>
                        <p:nvPr/>
                      </p:nvGrpSpPr>
                      <p:grpSpPr>
                        <a:xfrm>
                          <a:off x="2296078" y="3960476"/>
                          <a:ext cx="4343399" cy="1113242"/>
                          <a:chOff x="2042616" y="2775935"/>
                          <a:chExt cx="3487273" cy="1113242"/>
                        </a:xfrm>
                      </p:grpSpPr>
                      <p:sp>
                        <p:nvSpPr>
                          <p:cNvPr id="20" name="TextBox 19"/>
                          <p:cNvSpPr txBox="1"/>
                          <p:nvPr/>
                        </p:nvSpPr>
                        <p:spPr>
                          <a:xfrm>
                            <a:off x="2042616" y="2775935"/>
                            <a:ext cx="484832" cy="307777"/>
                          </a:xfrm>
                          <a:prstGeom prst="rect">
                            <a:avLst/>
                          </a:prstGeom>
                          <a:noFill/>
                        </p:spPr>
                        <p:txBody>
                          <a:bodyPr wrap="square" rtlCol="0">
                            <a:spAutoFit/>
                          </a:bodyPr>
                          <a:lstStyle/>
                          <a:p>
                            <a:pPr lvl="0"/>
                            <a:r>
                              <a:rPr lang="en-US" i="1" smtClean="0">
                                <a:solidFill>
                                  <a:schemeClr val="bg1"/>
                                </a:solidFill>
                              </a:rPr>
                              <a:t>G(E)</a:t>
                            </a:r>
                          </a:p>
                        </p:txBody>
                      </p:sp>
                      <p:sp>
                        <p:nvSpPr>
                          <p:cNvPr id="21" name="TextBox 20"/>
                          <p:cNvSpPr txBox="1"/>
                          <p:nvPr/>
                        </p:nvSpPr>
                        <p:spPr>
                          <a:xfrm>
                            <a:off x="4704022" y="3581400"/>
                            <a:ext cx="825867" cy="307777"/>
                          </a:xfrm>
                          <a:prstGeom prst="rect">
                            <a:avLst/>
                          </a:prstGeom>
                          <a:noFill/>
                        </p:spPr>
                        <p:txBody>
                          <a:bodyPr wrap="square" rtlCol="0">
                            <a:spAutoFit/>
                          </a:bodyPr>
                          <a:lstStyle/>
                          <a:p>
                            <a:r>
                              <a:rPr lang="en-US" smtClean="0">
                                <a:solidFill>
                                  <a:schemeClr val="bg1"/>
                                </a:solidFill>
                                <a:latin typeface="+mj-lt"/>
                              </a:rPr>
                              <a:t>Energy</a:t>
                            </a:r>
                            <a:endParaRPr lang="en-US">
                              <a:solidFill>
                                <a:schemeClr val="bg1"/>
                              </a:solidFill>
                              <a:latin typeface="+mj-lt"/>
                            </a:endParaRPr>
                          </a:p>
                        </p:txBody>
                      </p:sp>
                    </p:grpSp>
                  </p:grpSp>
                  <p:cxnSp>
                    <p:nvCxnSpPr>
                      <p:cNvPr id="17" name="Straight Arrow Connector 16"/>
                      <p:cNvCxnSpPr/>
                      <p:nvPr/>
                    </p:nvCxnSpPr>
                    <p:spPr>
                      <a:xfrm rot="5400000" flipH="1" flipV="1">
                        <a:off x="1897847" y="4657001"/>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1219200" y="3191660"/>
                      <a:ext cx="67917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1898372" y="3201391"/>
                      <a:ext cx="6628" cy="43911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219200" y="3201391"/>
                      <a:ext cx="0" cy="43960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62000" y="3191660"/>
                      <a:ext cx="457200" cy="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9" name="TextBox 8"/>
                      <p:cNvSpPr txBox="1"/>
                      <p:nvPr/>
                    </p:nvSpPr>
                    <p:spPr>
                      <a:xfrm>
                        <a:off x="1600200" y="3364468"/>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𝐸</m:t>
                                  </m:r>
                                </m:e>
                                <m:sub>
                                  <m:r>
                                    <a:rPr lang="en-US" b="0" i="1" smtClean="0">
                                      <a:solidFill>
                                        <a:schemeClr val="bg1"/>
                                      </a:solidFill>
                                      <a:latin typeface="Cambria Math" charset="0"/>
                                    </a:rPr>
                                    <m:t>𝐿</m:t>
                                  </m:r>
                                </m:sub>
                              </m:sSub>
                            </m:oMath>
                          </m:oMathPara>
                        </a14:m>
                        <a:endParaRPr lang="en-US" i="1">
                          <a:solidFill>
                            <a:schemeClr val="bg1"/>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1600200" y="3364468"/>
                        <a:ext cx="462158" cy="307777"/>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81042" y="3352800"/>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𝐸</m:t>
                                  </m:r>
                                </m:e>
                                <m:sub>
                                  <m:r>
                                    <a:rPr lang="en-US" b="0" i="1" smtClean="0">
                                      <a:solidFill>
                                        <a:schemeClr val="bg1"/>
                                      </a:solidFill>
                                      <a:latin typeface="Cambria Math" charset="0"/>
                                    </a:rPr>
                                    <m:t>𝑈</m:t>
                                  </m:r>
                                </m:sub>
                              </m:sSub>
                            </m:oMath>
                          </m:oMathPara>
                        </a14:m>
                        <a:endParaRPr lang="en-US" i="1">
                          <a:solidFill>
                            <a:schemeClr val="bg1"/>
                          </a:solidFill>
                          <a:latin typeface="+mj-lt"/>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281042" y="3352800"/>
                        <a:ext cx="462158" cy="307777"/>
                      </a:xfrm>
                      <a:prstGeom prst="rect">
                        <a:avLst/>
                      </a:prstGeom>
                      <a:blipFill rotWithShape="0">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TextBox 6"/>
                    <p:cNvSpPr txBox="1"/>
                    <p:nvPr/>
                  </p:nvSpPr>
                  <p:spPr>
                    <a:xfrm>
                      <a:off x="914400" y="2438400"/>
                      <a:ext cx="46215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solidFill>
                                    <a:latin typeface="Cambria Math" charset="0"/>
                                  </a:rPr>
                                </m:ctrlPr>
                              </m:sSubPr>
                              <m:e>
                                <m:r>
                                  <a:rPr lang="en-US" b="0" i="1" smtClean="0">
                                    <a:solidFill>
                                      <a:schemeClr val="bg1"/>
                                    </a:solidFill>
                                    <a:latin typeface="Cambria Math" charset="0"/>
                                  </a:rPr>
                                  <m:t>𝐺</m:t>
                                </m:r>
                              </m:e>
                              <m:sub>
                                <m:r>
                                  <a:rPr lang="en-US" b="0" i="1" smtClean="0">
                                    <a:solidFill>
                                      <a:schemeClr val="bg1"/>
                                    </a:solidFill>
                                    <a:latin typeface="Cambria Math" charset="0"/>
                                  </a:rPr>
                                  <m:t>0</m:t>
                                </m:r>
                              </m:sub>
                            </m:sSub>
                          </m:oMath>
                        </m:oMathPara>
                      </a14:m>
                      <a:endParaRPr lang="en-US" i="1">
                        <a:solidFill>
                          <a:schemeClr val="bg1"/>
                        </a:solidFill>
                        <a:latin typeface="+mj-lt"/>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914400" y="2438400"/>
                      <a:ext cx="462158" cy="307777"/>
                    </a:xfrm>
                    <a:prstGeom prst="rect">
                      <a:avLst/>
                    </a:prstGeom>
                    <a:blipFill rotWithShape="0">
                      <a:blip r:embed="rId6"/>
                      <a:stretch>
                        <a:fillRect/>
                      </a:stretch>
                    </a:blipFill>
                  </p:spPr>
                  <p:txBody>
                    <a:bodyPr/>
                    <a:lstStyle/>
                    <a:p>
                      <a:r>
                        <a:rPr lang="en-US">
                          <a:noFill/>
                        </a:rPr>
                        <a:t> </a:t>
                      </a:r>
                    </a:p>
                  </p:txBody>
                </p:sp>
              </mc:Fallback>
            </mc:AlternateContent>
          </p:grpSp>
          <p:cxnSp>
            <p:nvCxnSpPr>
              <p:cNvPr id="23" name="Straight Connector 22"/>
              <p:cNvCxnSpPr/>
              <p:nvPr/>
            </p:nvCxnSpPr>
            <p:spPr>
              <a:xfrm>
                <a:off x="5025135" y="6057211"/>
                <a:ext cx="835637" cy="3026"/>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5867400" y="6057211"/>
                <a:ext cx="2" cy="191189"/>
              </a:xfrm>
              <a:prstGeom prst="line">
                <a:avLst/>
              </a:prstGeom>
              <a:ln>
                <a:solidFill>
                  <a:srgbClr val="FFFF00"/>
                </a:solidFill>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025135" y="6057211"/>
                <a:ext cx="0" cy="191189"/>
              </a:xfrm>
              <a:prstGeom prst="line">
                <a:avLst/>
              </a:prstGeom>
              <a:ln>
                <a:solidFill>
                  <a:srgbClr val="FFFF00"/>
                </a:solidFill>
                <a:prstDash val="dash"/>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105400" y="5712023"/>
                <a:ext cx="721672" cy="307777"/>
              </a:xfrm>
              <a:prstGeom prst="rect">
                <a:avLst/>
              </a:prstGeom>
              <a:noFill/>
            </p:spPr>
            <p:txBody>
              <a:bodyPr wrap="none" rtlCol="0">
                <a:spAutoFit/>
              </a:bodyPr>
              <a:lstStyle/>
              <a:p>
                <a:r>
                  <a:rPr lang="en-US" smtClean="0">
                    <a:solidFill>
                      <a:schemeClr val="bg1"/>
                    </a:solidFill>
                  </a:rPr>
                  <a:t>t=25</a:t>
                </a:r>
                <a:r>
                  <a:rPr lang="en-US" sz="1800" baseline="30000" smtClean="0">
                    <a:solidFill>
                      <a:srgbClr val="FFFFFF"/>
                    </a:solidFill>
                  </a:rPr>
                  <a:t>◦</a:t>
                </a:r>
                <a:r>
                  <a:rPr lang="en-US" smtClean="0">
                    <a:solidFill>
                      <a:schemeClr val="bg1"/>
                    </a:solidFill>
                  </a:rPr>
                  <a:t>C</a:t>
                </a:r>
                <a:endParaRPr lang="en-US">
                  <a:solidFill>
                    <a:schemeClr val="bg1"/>
                  </a:solidFill>
                </a:endParaRPr>
              </a:p>
            </p:txBody>
          </p:sp>
        </p:grpSp>
      </p:grpSp>
    </p:spTree>
    <p:extLst>
      <p:ext uri="{BB962C8B-B14F-4D97-AF65-F5344CB8AC3E}">
        <p14:creationId xmlns:p14="http://schemas.microsoft.com/office/powerpoint/2010/main" val="99446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bg1"/>
                </a:solidFill>
              </a:rPr>
              <a:t>19</a:t>
            </a:fld>
            <a:endParaRPr lang="uk-UA" dirty="0">
              <a:solidFill>
                <a:schemeClr val="bg1"/>
              </a:solidFill>
            </a:endParaRPr>
          </a:p>
        </p:txBody>
      </p:sp>
      <p:sp>
        <p:nvSpPr>
          <p:cNvPr id="9" name="Title 1"/>
          <p:cNvSpPr>
            <a:spLocks noGrp="1"/>
          </p:cNvSpPr>
          <p:nvPr>
            <p:ph type="title"/>
          </p:nvPr>
        </p:nvSpPr>
        <p:spPr>
          <a:xfrm>
            <a:off x="1336875" y="174374"/>
            <a:ext cx="6408821" cy="968626"/>
          </a:xfrm>
        </p:spPr>
        <p:txBody>
          <a:bodyPr/>
          <a:lstStyle/>
          <a:p>
            <a:pPr algn="ctr"/>
            <a:r>
              <a:rPr lang="en-US" smtClean="0">
                <a:solidFill>
                  <a:schemeClr val="bg1"/>
                </a:solidFill>
                <a:latin typeface="Calibri" charset="0"/>
                <a:ea typeface="Calibri" charset="0"/>
                <a:cs typeface="Calibri" charset="0"/>
              </a:rPr>
              <a:t>G16 SGPS T3 Temperature Correction</a:t>
            </a:r>
            <a:endParaRPr lang="en-US">
              <a:latin typeface="Calibri" charset="0"/>
              <a:ea typeface="Calibri" charset="0"/>
              <a:cs typeface="Calibri" charset="0"/>
            </a:endParaRPr>
          </a:p>
        </p:txBody>
      </p:sp>
      <p:sp>
        <p:nvSpPr>
          <p:cNvPr id="15" name="TextBox 14"/>
          <p:cNvSpPr txBox="1"/>
          <p:nvPr/>
        </p:nvSpPr>
        <p:spPr>
          <a:xfrm>
            <a:off x="914400" y="6096000"/>
            <a:ext cx="7558058" cy="523220"/>
          </a:xfrm>
          <a:prstGeom prst="rect">
            <a:avLst/>
          </a:prstGeom>
          <a:noFill/>
        </p:spPr>
        <p:txBody>
          <a:bodyPr wrap="square" rtlCol="0">
            <a:spAutoFit/>
          </a:bodyPr>
          <a:lstStyle/>
          <a:p>
            <a:r>
              <a:rPr lang="en-US" smtClean="0">
                <a:solidFill>
                  <a:schemeClr val="bg1"/>
                </a:solidFill>
              </a:rPr>
              <a:t>SGPS-X T3 5 minute averaged counts per second during Sept. 2017 SEP event, showing uncorrected c/s in top panel and temperature corrected c/s in bottom panel.  </a:t>
            </a:r>
            <a:endParaRPr lang="en-US">
              <a:solidFill>
                <a:schemeClr val="bg1"/>
              </a:solidFill>
            </a:endParaRPr>
          </a:p>
        </p:txBody>
      </p:sp>
      <p:grpSp>
        <p:nvGrpSpPr>
          <p:cNvPr id="20" name="Group 19"/>
          <p:cNvGrpSpPr/>
          <p:nvPr/>
        </p:nvGrpSpPr>
        <p:grpSpPr>
          <a:xfrm>
            <a:off x="1193800" y="1143000"/>
            <a:ext cx="6654800" cy="4863927"/>
            <a:chOff x="203200" y="1155873"/>
            <a:chExt cx="6654800" cy="4863927"/>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1155873"/>
              <a:ext cx="6654800" cy="4863927"/>
            </a:xfrm>
            <a:prstGeom prst="rect">
              <a:avLst/>
            </a:prstGeom>
          </p:spPr>
        </p:pic>
        <p:sp>
          <p:nvSpPr>
            <p:cNvPr id="17" name="TextBox 16"/>
            <p:cNvSpPr txBox="1"/>
            <p:nvPr/>
          </p:nvSpPr>
          <p:spPr>
            <a:xfrm>
              <a:off x="3529694" y="2020128"/>
              <a:ext cx="1391728" cy="338554"/>
            </a:xfrm>
            <a:prstGeom prst="rect">
              <a:avLst/>
            </a:prstGeom>
            <a:noFill/>
          </p:spPr>
          <p:txBody>
            <a:bodyPr wrap="none" rtlCol="0">
              <a:spAutoFit/>
            </a:bodyPr>
            <a:lstStyle/>
            <a:p>
              <a:r>
                <a:rPr lang="en-US" sz="1600" b="1" smtClean="0"/>
                <a:t>Uncorrected</a:t>
              </a:r>
              <a:endParaRPr lang="en-US" sz="1600" b="1"/>
            </a:p>
          </p:txBody>
        </p:sp>
        <p:sp>
          <p:nvSpPr>
            <p:cNvPr id="18" name="TextBox 17"/>
            <p:cNvSpPr txBox="1"/>
            <p:nvPr/>
          </p:nvSpPr>
          <p:spPr>
            <a:xfrm>
              <a:off x="3529694" y="4126608"/>
              <a:ext cx="1152880" cy="338554"/>
            </a:xfrm>
            <a:prstGeom prst="rect">
              <a:avLst/>
            </a:prstGeom>
            <a:noFill/>
          </p:spPr>
          <p:txBody>
            <a:bodyPr wrap="none" rtlCol="0">
              <a:spAutoFit/>
            </a:bodyPr>
            <a:lstStyle/>
            <a:p>
              <a:r>
                <a:rPr lang="en-US" sz="1600" b="1"/>
                <a:t>C</a:t>
              </a:r>
              <a:r>
                <a:rPr lang="en-US" sz="1600" b="1" smtClean="0"/>
                <a:t>orrected</a:t>
              </a:r>
              <a:endParaRPr lang="en-US" sz="1600" b="1"/>
            </a:p>
          </p:txBody>
        </p:sp>
        <p:sp>
          <p:nvSpPr>
            <p:cNvPr id="19" name="TextBox 18"/>
            <p:cNvSpPr txBox="1"/>
            <p:nvPr/>
          </p:nvSpPr>
          <p:spPr>
            <a:xfrm>
              <a:off x="3108830" y="1297566"/>
              <a:ext cx="1081910" cy="292992"/>
            </a:xfrm>
            <a:prstGeom prst="rect">
              <a:avLst/>
            </a:prstGeom>
            <a:noFill/>
          </p:spPr>
          <p:txBody>
            <a:bodyPr wrap="none" rtlCol="0">
              <a:spAutoFit/>
            </a:bodyPr>
            <a:lstStyle/>
            <a:p>
              <a:r>
                <a:rPr lang="en-US" smtClean="0"/>
                <a:t>SGPS-X T3</a:t>
              </a:r>
              <a:endParaRPr lang="en-US"/>
            </a:p>
          </p:txBody>
        </p:sp>
      </p:grpSp>
    </p:spTree>
    <p:extLst>
      <p:ext uri="{BB962C8B-B14F-4D97-AF65-F5344CB8AC3E}">
        <p14:creationId xmlns:p14="http://schemas.microsoft.com/office/powerpoint/2010/main" val="410468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Outline</a:t>
            </a:r>
            <a:endParaRPr lang="en-US"/>
          </a:p>
        </p:txBody>
      </p:sp>
      <p:sp>
        <p:nvSpPr>
          <p:cNvPr id="3" name="Text Placeholder 2"/>
          <p:cNvSpPr>
            <a:spLocks noGrp="1"/>
          </p:cNvSpPr>
          <p:nvPr>
            <p:ph type="body" idx="1"/>
          </p:nvPr>
        </p:nvSpPr>
        <p:spPr>
          <a:xfrm>
            <a:off x="457200" y="1465263"/>
            <a:ext cx="8229600" cy="4021137"/>
          </a:xfrm>
        </p:spPr>
        <p:txBody>
          <a:bodyPr/>
          <a:lstStyle/>
          <a:p>
            <a:pPr>
              <a:buFont typeface="Arial" charset="0"/>
              <a:buChar char="•"/>
            </a:pPr>
            <a:r>
              <a:rPr lang="en-US" sz="2800"/>
              <a:t>SGPS </a:t>
            </a:r>
            <a:r>
              <a:rPr lang="en-US" sz="2800" smtClean="0"/>
              <a:t>Overview</a:t>
            </a:r>
          </a:p>
          <a:p>
            <a:pPr>
              <a:buFont typeface="Arial" charset="0"/>
              <a:buChar char="•"/>
            </a:pPr>
            <a:r>
              <a:rPr lang="en-US" sz="2800" smtClean="0"/>
              <a:t>Review </a:t>
            </a:r>
            <a:r>
              <a:rPr lang="en-US" sz="2800"/>
              <a:t>of </a:t>
            </a:r>
            <a:r>
              <a:rPr lang="en-US" sz="2800" smtClean="0"/>
              <a:t>Provisional Maturity Assessment</a:t>
            </a:r>
          </a:p>
          <a:p>
            <a:pPr lvl="0">
              <a:buFont typeface="Arial" charset="0"/>
              <a:buChar char="•"/>
            </a:pPr>
            <a:r>
              <a:rPr lang="en-US" sz="2800"/>
              <a:t>Product Quality </a:t>
            </a:r>
            <a:r>
              <a:rPr lang="en-US" sz="2800" smtClean="0"/>
              <a:t>Evaluation</a:t>
            </a:r>
            <a:endParaRPr lang="en-US" sz="2800"/>
          </a:p>
          <a:p>
            <a:pPr lvl="1">
              <a:buFont typeface=".AppleSystemUIFont" charset="-120"/>
              <a:buChar char="-"/>
            </a:pPr>
            <a:r>
              <a:rPr lang="en-US" sz="2000"/>
              <a:t>Summary of SGPS </a:t>
            </a:r>
            <a:r>
              <a:rPr lang="en-US" sz="2000" smtClean="0"/>
              <a:t>Anomalies and Resolution Status</a:t>
            </a:r>
            <a:endParaRPr lang="en-US" sz="2000"/>
          </a:p>
          <a:p>
            <a:pPr lvl="1">
              <a:buFont typeface=".AppleSystemUIFont" charset="-120"/>
              <a:buChar char="-"/>
            </a:pPr>
            <a:r>
              <a:rPr lang="en-US" sz="2000" smtClean="0"/>
              <a:t>PLPTs Supporting Assessment for Full Status</a:t>
            </a:r>
          </a:p>
          <a:p>
            <a:pPr>
              <a:buFont typeface="Arial" charset="0"/>
              <a:buChar char="•"/>
            </a:pPr>
            <a:r>
              <a:rPr lang="en-US" sz="2800" smtClean="0"/>
              <a:t>Full </a:t>
            </a:r>
            <a:r>
              <a:rPr lang="en-US" sz="2800"/>
              <a:t>Maturity Assessment</a:t>
            </a:r>
          </a:p>
          <a:p>
            <a:pPr>
              <a:buFont typeface="Arial" charset="0"/>
              <a:buChar char="•"/>
            </a:pPr>
            <a:r>
              <a:rPr lang="en-US" sz="2800"/>
              <a:t>Path to </a:t>
            </a:r>
            <a:r>
              <a:rPr lang="en-US" sz="2800" smtClean="0"/>
              <a:t>&lt;next&gt; </a:t>
            </a:r>
            <a:r>
              <a:rPr lang="en-US" sz="2800"/>
              <a:t>Validation </a:t>
            </a:r>
            <a:r>
              <a:rPr lang="en-US" sz="2800" smtClean="0"/>
              <a:t>Maturity     Next Steps</a:t>
            </a:r>
            <a:endParaRPr lang="en-US" sz="2800"/>
          </a:p>
          <a:p>
            <a:pPr>
              <a:buFont typeface="Arial" charset="0"/>
              <a:buChar char="•"/>
            </a:pPr>
            <a:r>
              <a:rPr lang="en-US" sz="2800" smtClean="0"/>
              <a:t>Summary </a:t>
            </a:r>
            <a:r>
              <a:rPr lang="en-US" sz="2800"/>
              <a:t>and </a:t>
            </a:r>
            <a:r>
              <a:rPr lang="en-US" sz="2800" smtClean="0"/>
              <a:t>Recommendations</a:t>
            </a:r>
            <a:endParaRPr lang="en-US" sz="28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a:t>
            </a:fld>
            <a:endParaRPr lang="uk-UA"/>
          </a:p>
        </p:txBody>
      </p:sp>
      <p:cxnSp>
        <p:nvCxnSpPr>
          <p:cNvPr id="8" name="Straight Arrow Connector 7"/>
          <p:cNvCxnSpPr/>
          <p:nvPr/>
        </p:nvCxnSpPr>
        <p:spPr>
          <a:xfrm>
            <a:off x="914400" y="4608096"/>
            <a:ext cx="541020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462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solidFill>
                  <a:schemeClr val="bg1"/>
                </a:solidFill>
                <a:latin typeface="Calibri" charset="0"/>
                <a:ea typeface="Calibri" charset="0"/>
                <a:cs typeface="Calibri" charset="0"/>
              </a:rPr>
              <a:t>G16 SGPS T1 Temperature </a:t>
            </a:r>
            <a:r>
              <a:rPr lang="en-US">
                <a:solidFill>
                  <a:schemeClr val="bg1"/>
                </a:solidFill>
                <a:latin typeface="Calibri" charset="0"/>
                <a:ea typeface="Calibri" charset="0"/>
                <a:cs typeface="Calibri" charset="0"/>
              </a:rPr>
              <a:t>Correction</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bg1"/>
                </a:solidFill>
              </a:rPr>
              <a:t>20</a:t>
            </a:fld>
            <a:endParaRPr lang="uk-UA">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95400"/>
            <a:ext cx="7924800" cy="4512831"/>
          </a:xfrm>
          <a:prstGeom prst="rect">
            <a:avLst/>
          </a:prstGeom>
        </p:spPr>
      </p:pic>
      <p:sp>
        <p:nvSpPr>
          <p:cNvPr id="7" name="TextBox 6"/>
          <p:cNvSpPr txBox="1"/>
          <p:nvPr/>
        </p:nvSpPr>
        <p:spPr>
          <a:xfrm>
            <a:off x="838200" y="5867400"/>
            <a:ext cx="7558058" cy="523220"/>
          </a:xfrm>
          <a:prstGeom prst="rect">
            <a:avLst/>
          </a:prstGeom>
          <a:noFill/>
        </p:spPr>
        <p:txBody>
          <a:bodyPr wrap="square" rtlCol="0">
            <a:spAutoFit/>
          </a:bodyPr>
          <a:lstStyle/>
          <a:p>
            <a:r>
              <a:rPr lang="en-US" dirty="0" smtClean="0">
                <a:solidFill>
                  <a:schemeClr val="bg1"/>
                </a:solidFill>
              </a:rPr>
              <a:t>SGPS-X T1 5 minute averaged fluxes during Sept. 2017 SEP event showing uncorrected flux in top panel and temperature corrected flux in bottom panel (from L0 data).  </a:t>
            </a:r>
            <a:endParaRPr lang="en-US" dirty="0">
              <a:solidFill>
                <a:schemeClr val="bg1"/>
              </a:solidFill>
            </a:endParaRPr>
          </a:p>
        </p:txBody>
      </p:sp>
    </p:spTree>
    <p:extLst>
      <p:ext uri="{BB962C8B-B14F-4D97-AF65-F5344CB8AC3E}">
        <p14:creationId xmlns:p14="http://schemas.microsoft.com/office/powerpoint/2010/main" val="139953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074" y="203683"/>
            <a:ext cx="6408821" cy="968626"/>
          </a:xfrm>
        </p:spPr>
        <p:txBody>
          <a:bodyPr/>
          <a:lstStyle/>
          <a:p>
            <a:r>
              <a:rPr lang="en-US" dirty="0" smtClean="0"/>
              <a:t>SGPS+X P7 Rates Low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369" y="3886200"/>
            <a:ext cx="4229100" cy="28194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3369" y="1140618"/>
            <a:ext cx="4232671" cy="2821781"/>
          </a:xfrm>
        </p:spPr>
      </p:pic>
      <p:sp>
        <p:nvSpPr>
          <p:cNvPr id="6" name="TextBox 5"/>
          <p:cNvSpPr txBox="1"/>
          <p:nvPr/>
        </p:nvSpPr>
        <p:spPr>
          <a:xfrm>
            <a:off x="7064876" y="3200400"/>
            <a:ext cx="434734" cy="338554"/>
          </a:xfrm>
          <a:prstGeom prst="rect">
            <a:avLst/>
          </a:prstGeom>
          <a:noFill/>
        </p:spPr>
        <p:txBody>
          <a:bodyPr wrap="none" rtlCol="0">
            <a:spAutoFit/>
          </a:bodyPr>
          <a:lstStyle/>
          <a:p>
            <a:r>
              <a:rPr lang="en-US" sz="1600" b="1" smtClean="0">
                <a:solidFill>
                  <a:srgbClr val="FF0000"/>
                </a:solidFill>
              </a:rPr>
              <a:t>P7</a:t>
            </a:r>
            <a:endParaRPr lang="en-US" sz="1600" b="1">
              <a:solidFill>
                <a:srgbClr val="FF0000"/>
              </a:solidFill>
            </a:endParaRPr>
          </a:p>
        </p:txBody>
      </p:sp>
      <p:cxnSp>
        <p:nvCxnSpPr>
          <p:cNvPr id="8" name="Straight Arrow Connector 7"/>
          <p:cNvCxnSpPr/>
          <p:nvPr/>
        </p:nvCxnSpPr>
        <p:spPr>
          <a:xfrm flipH="1" flipV="1">
            <a:off x="6254261" y="2318787"/>
            <a:ext cx="834061" cy="90505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56584" y="3560003"/>
            <a:ext cx="0" cy="139299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2133600"/>
            <a:ext cx="4279385" cy="3508653"/>
          </a:xfrm>
          <a:prstGeom prst="rect">
            <a:avLst/>
          </a:prstGeom>
          <a:noFill/>
        </p:spPr>
        <p:txBody>
          <a:bodyPr wrap="square" rtlCol="0">
            <a:spAutoFit/>
          </a:bodyPr>
          <a:lstStyle/>
          <a:p>
            <a:pPr marL="285750" indent="-285750">
              <a:spcAft>
                <a:spcPts val="1200"/>
              </a:spcAft>
              <a:buClr>
                <a:schemeClr val="bg1"/>
              </a:buClr>
              <a:buFont typeface="Arial" charset="0"/>
              <a:buChar char="•"/>
            </a:pPr>
            <a:r>
              <a:rPr lang="en-US" dirty="0" smtClean="0">
                <a:solidFill>
                  <a:schemeClr val="bg1"/>
                </a:solidFill>
              </a:rPr>
              <a:t>During SEP event, SGPS+X </a:t>
            </a:r>
            <a:r>
              <a:rPr lang="en-US" dirty="0">
                <a:solidFill>
                  <a:schemeClr val="bg1"/>
                </a:solidFill>
              </a:rPr>
              <a:t>P7 </a:t>
            </a:r>
            <a:r>
              <a:rPr lang="en-US" dirty="0" smtClean="0">
                <a:solidFill>
                  <a:schemeClr val="bg1"/>
                </a:solidFill>
              </a:rPr>
              <a:t>(dark green trace) count </a:t>
            </a:r>
            <a:r>
              <a:rPr lang="en-US" dirty="0">
                <a:solidFill>
                  <a:schemeClr val="bg1"/>
                </a:solidFill>
              </a:rPr>
              <a:t>rate is </a:t>
            </a:r>
            <a:r>
              <a:rPr lang="en-US" dirty="0" smtClean="0">
                <a:solidFill>
                  <a:schemeClr val="bg1"/>
                </a:solidFill>
              </a:rPr>
              <a:t>about a factor of 6-8 lower in SGPS+X than in SGPS-X.</a:t>
            </a:r>
          </a:p>
          <a:p>
            <a:pPr marL="285750" indent="-285750">
              <a:spcAft>
                <a:spcPts val="1200"/>
              </a:spcAft>
              <a:buClr>
                <a:schemeClr val="bg1"/>
              </a:buClr>
              <a:buFont typeface="Arial" charset="0"/>
              <a:buChar char="•"/>
            </a:pPr>
            <a:r>
              <a:rPr lang="en-US" dirty="0" smtClean="0">
                <a:solidFill>
                  <a:schemeClr val="bg1"/>
                </a:solidFill>
              </a:rPr>
              <a:t>However, pre-event P7 GCR count rates are similar in +X and </a:t>
            </a:r>
            <a:r>
              <a:rPr lang="mr-IN" dirty="0" smtClean="0">
                <a:solidFill>
                  <a:schemeClr val="bg1"/>
                </a:solidFill>
              </a:rPr>
              <a:t>–</a:t>
            </a:r>
            <a:r>
              <a:rPr lang="en-US" dirty="0" smtClean="0">
                <a:solidFill>
                  <a:schemeClr val="bg1"/>
                </a:solidFill>
              </a:rPr>
              <a:t>X units.</a:t>
            </a:r>
          </a:p>
          <a:p>
            <a:pPr marL="285750" indent="-285750">
              <a:spcAft>
                <a:spcPts val="1200"/>
              </a:spcAft>
              <a:buClr>
                <a:schemeClr val="bg1"/>
              </a:buClr>
              <a:buFont typeface="Arial" charset="0"/>
              <a:buChar char="•"/>
            </a:pPr>
            <a:r>
              <a:rPr lang="en-US" dirty="0" smtClean="0">
                <a:solidFill>
                  <a:schemeClr val="bg1"/>
                </a:solidFill>
              </a:rPr>
              <a:t>Count rate is low in L0 data (i.e., this is not an L1b processing problem).</a:t>
            </a:r>
          </a:p>
          <a:p>
            <a:pPr marL="285750" indent="-285750">
              <a:spcAft>
                <a:spcPts val="1200"/>
              </a:spcAft>
              <a:buClr>
                <a:schemeClr val="bg1"/>
              </a:buClr>
              <a:buFont typeface="Arial" charset="0"/>
              <a:buChar char="•"/>
            </a:pPr>
            <a:r>
              <a:rPr lang="en-US" dirty="0" smtClean="0">
                <a:solidFill>
                  <a:schemeClr val="bg1"/>
                </a:solidFill>
              </a:rPr>
              <a:t>SGPS-X and +X geometric factors (in CDRL79) are the same: G△E = 0.48 cm</a:t>
            </a:r>
            <a:r>
              <a:rPr lang="en-US" baseline="30000" dirty="0" smtClean="0">
                <a:solidFill>
                  <a:schemeClr val="bg1"/>
                </a:solidFill>
              </a:rPr>
              <a:t>2</a:t>
            </a:r>
            <a:r>
              <a:rPr lang="en-US" dirty="0" smtClean="0">
                <a:solidFill>
                  <a:schemeClr val="bg1"/>
                </a:solidFill>
              </a:rPr>
              <a:t>-str x </a:t>
            </a:r>
            <a:r>
              <a:rPr lang="nb-NO" dirty="0" smtClean="0">
                <a:solidFill>
                  <a:schemeClr val="bg1"/>
                </a:solidFill>
              </a:rPr>
              <a:t>33.1 </a:t>
            </a:r>
            <a:r>
              <a:rPr lang="nb-NO" dirty="0" err="1" smtClean="0">
                <a:solidFill>
                  <a:schemeClr val="bg1"/>
                </a:solidFill>
              </a:rPr>
              <a:t>MeV</a:t>
            </a:r>
            <a:r>
              <a:rPr lang="nb-NO" dirty="0" smtClean="0">
                <a:solidFill>
                  <a:schemeClr val="bg1"/>
                </a:solidFill>
              </a:rPr>
              <a:t>. Thus, +</a:t>
            </a:r>
            <a:r>
              <a:rPr lang="nb-NO" dirty="0" err="1" smtClean="0">
                <a:solidFill>
                  <a:schemeClr val="bg1"/>
                </a:solidFill>
              </a:rPr>
              <a:t>X</a:t>
            </a:r>
            <a:r>
              <a:rPr lang="nb-NO" dirty="0">
                <a:solidFill>
                  <a:schemeClr val="bg1"/>
                </a:solidFill>
              </a:rPr>
              <a:t> P7 </a:t>
            </a:r>
            <a:r>
              <a:rPr lang="nb-NO" dirty="0" err="1">
                <a:solidFill>
                  <a:schemeClr val="bg1"/>
                </a:solidFill>
              </a:rPr>
              <a:t>reported</a:t>
            </a:r>
            <a:r>
              <a:rPr lang="nb-NO" dirty="0">
                <a:solidFill>
                  <a:schemeClr val="bg1"/>
                </a:solidFill>
              </a:rPr>
              <a:t> </a:t>
            </a:r>
            <a:r>
              <a:rPr lang="nb-NO" dirty="0" err="1">
                <a:solidFill>
                  <a:schemeClr val="bg1"/>
                </a:solidFill>
              </a:rPr>
              <a:t>flux</a:t>
            </a:r>
            <a:r>
              <a:rPr lang="nb-NO" dirty="0">
                <a:solidFill>
                  <a:schemeClr val="bg1"/>
                </a:solidFill>
              </a:rPr>
              <a:t> is </a:t>
            </a:r>
            <a:r>
              <a:rPr lang="nb-NO" dirty="0" err="1">
                <a:solidFill>
                  <a:schemeClr val="bg1"/>
                </a:solidFill>
              </a:rPr>
              <a:t>also</a:t>
            </a:r>
            <a:r>
              <a:rPr lang="nb-NO" dirty="0">
                <a:solidFill>
                  <a:schemeClr val="bg1"/>
                </a:solidFill>
              </a:rPr>
              <a:t> </a:t>
            </a:r>
            <a:r>
              <a:rPr lang="nb-NO" dirty="0" err="1">
                <a:solidFill>
                  <a:schemeClr val="bg1"/>
                </a:solidFill>
              </a:rPr>
              <a:t>about</a:t>
            </a:r>
            <a:r>
              <a:rPr lang="nb-NO" dirty="0">
                <a:solidFill>
                  <a:schemeClr val="bg1"/>
                </a:solidFill>
              </a:rPr>
              <a:t> a </a:t>
            </a:r>
            <a:r>
              <a:rPr lang="nb-NO" dirty="0" err="1">
                <a:solidFill>
                  <a:schemeClr val="bg1"/>
                </a:solidFill>
              </a:rPr>
              <a:t>factor</a:t>
            </a:r>
            <a:r>
              <a:rPr lang="nb-NO" dirty="0">
                <a:solidFill>
                  <a:schemeClr val="bg1"/>
                </a:solidFill>
              </a:rPr>
              <a:t> </a:t>
            </a:r>
            <a:r>
              <a:rPr lang="nb-NO" dirty="0" err="1">
                <a:solidFill>
                  <a:schemeClr val="bg1"/>
                </a:solidFill>
              </a:rPr>
              <a:t>of</a:t>
            </a:r>
            <a:r>
              <a:rPr lang="nb-NO" dirty="0">
                <a:solidFill>
                  <a:schemeClr val="bg1"/>
                </a:solidFill>
              </a:rPr>
              <a:t> </a:t>
            </a:r>
            <a:r>
              <a:rPr lang="nb-NO" dirty="0" smtClean="0">
                <a:solidFill>
                  <a:schemeClr val="bg1"/>
                </a:solidFill>
              </a:rPr>
              <a:t>6-8 </a:t>
            </a:r>
            <a:r>
              <a:rPr lang="nb-NO" dirty="0" err="1">
                <a:solidFill>
                  <a:schemeClr val="bg1"/>
                </a:solidFill>
              </a:rPr>
              <a:t>lower</a:t>
            </a:r>
            <a:r>
              <a:rPr lang="nb-NO" dirty="0">
                <a:solidFill>
                  <a:schemeClr val="bg1"/>
                </a:solidFill>
              </a:rPr>
              <a:t> </a:t>
            </a:r>
            <a:r>
              <a:rPr lang="nb-NO" dirty="0" err="1">
                <a:solidFill>
                  <a:schemeClr val="bg1"/>
                </a:solidFill>
              </a:rPr>
              <a:t>than</a:t>
            </a:r>
            <a:r>
              <a:rPr lang="nb-NO" dirty="0">
                <a:solidFill>
                  <a:schemeClr val="bg1"/>
                </a:solidFill>
              </a:rPr>
              <a:t> </a:t>
            </a:r>
            <a:r>
              <a:rPr lang="nb-NO" dirty="0" smtClean="0">
                <a:solidFill>
                  <a:schemeClr val="bg1"/>
                </a:solidFill>
              </a:rPr>
              <a:t>the -</a:t>
            </a:r>
            <a:r>
              <a:rPr lang="nb-NO" dirty="0" err="1" smtClean="0">
                <a:solidFill>
                  <a:schemeClr val="bg1"/>
                </a:solidFill>
              </a:rPr>
              <a:t>X</a:t>
            </a:r>
            <a:r>
              <a:rPr lang="nb-NO" dirty="0" smtClean="0">
                <a:solidFill>
                  <a:schemeClr val="bg1"/>
                </a:solidFill>
              </a:rPr>
              <a:t> </a:t>
            </a:r>
            <a:r>
              <a:rPr lang="nb-NO" dirty="0">
                <a:solidFill>
                  <a:schemeClr val="bg1"/>
                </a:solidFill>
              </a:rPr>
              <a:t>P7 </a:t>
            </a:r>
            <a:r>
              <a:rPr lang="nb-NO" dirty="0" err="1">
                <a:solidFill>
                  <a:schemeClr val="bg1"/>
                </a:solidFill>
              </a:rPr>
              <a:t>reported</a:t>
            </a:r>
            <a:r>
              <a:rPr lang="nb-NO" dirty="0">
                <a:solidFill>
                  <a:schemeClr val="bg1"/>
                </a:solidFill>
              </a:rPr>
              <a:t> </a:t>
            </a:r>
            <a:r>
              <a:rPr lang="nb-NO" dirty="0" err="1">
                <a:solidFill>
                  <a:schemeClr val="bg1"/>
                </a:solidFill>
              </a:rPr>
              <a:t>flux</a:t>
            </a:r>
            <a:r>
              <a:rPr lang="nb-NO" dirty="0">
                <a:solidFill>
                  <a:schemeClr val="bg1"/>
                </a:solidFill>
              </a:rPr>
              <a:t>.</a:t>
            </a:r>
          </a:p>
          <a:p>
            <a:pPr marL="285750" indent="-285750">
              <a:spcAft>
                <a:spcPts val="1200"/>
              </a:spcAft>
              <a:buClr>
                <a:schemeClr val="bg1"/>
              </a:buClr>
              <a:buFont typeface="Arial" charset="0"/>
              <a:buChar char="•"/>
            </a:pPr>
            <a:r>
              <a:rPr lang="en-US" dirty="0" smtClean="0">
                <a:solidFill>
                  <a:schemeClr val="bg1"/>
                </a:solidFill>
              </a:rPr>
              <a:t>Instrument issue</a:t>
            </a:r>
            <a:r>
              <a:rPr lang="en-US" dirty="0">
                <a:solidFill>
                  <a:schemeClr val="bg1"/>
                </a:solidFill>
              </a:rPr>
              <a:t>;</a:t>
            </a:r>
            <a:r>
              <a:rPr lang="en-US" dirty="0" smtClean="0">
                <a:solidFill>
                  <a:schemeClr val="bg1"/>
                </a:solidFill>
              </a:rPr>
              <a:t> Cause unknown; Still in analysis.</a:t>
            </a:r>
          </a:p>
        </p:txBody>
      </p:sp>
      <p:cxnSp>
        <p:nvCxnSpPr>
          <p:cNvPr id="10" name="Straight Arrow Connector 9"/>
          <p:cNvCxnSpPr/>
          <p:nvPr/>
        </p:nvCxnSpPr>
        <p:spPr>
          <a:xfrm>
            <a:off x="4426543" y="3223846"/>
            <a:ext cx="866426" cy="1289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26543" y="3223846"/>
            <a:ext cx="866426" cy="28721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tx1"/>
                </a:solidFill>
              </a:rPr>
              <a:t>21</a:t>
            </a:fld>
            <a:endParaRPr lang="uk-UA" dirty="0">
              <a:solidFill>
                <a:schemeClr val="tx1"/>
              </a:solidFill>
            </a:endParaRPr>
          </a:p>
        </p:txBody>
      </p:sp>
      <p:sp>
        <p:nvSpPr>
          <p:cNvPr id="25" name="Right Brace 24"/>
          <p:cNvSpPr/>
          <p:nvPr/>
        </p:nvSpPr>
        <p:spPr>
          <a:xfrm>
            <a:off x="4191000" y="3048000"/>
            <a:ext cx="76200" cy="304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2524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SGPS+X P7 Rates Low</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22</a:t>
            </a:fld>
            <a:endParaRPr lang="uk-U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281" y="1373532"/>
            <a:ext cx="7045124" cy="5283843"/>
          </a:xfrm>
          <a:prstGeom prst="rect">
            <a:avLst/>
          </a:prstGeom>
        </p:spPr>
      </p:pic>
      <p:sp>
        <p:nvSpPr>
          <p:cNvPr id="8" name="TextBox 7"/>
          <p:cNvSpPr txBox="1"/>
          <p:nvPr/>
        </p:nvSpPr>
        <p:spPr>
          <a:xfrm>
            <a:off x="1560952" y="1004100"/>
            <a:ext cx="4618299" cy="584775"/>
          </a:xfrm>
          <a:prstGeom prst="rect">
            <a:avLst/>
          </a:prstGeom>
          <a:solidFill>
            <a:schemeClr val="bg1">
              <a:lumMod val="95000"/>
            </a:schemeClr>
          </a:solidFill>
          <a:ln>
            <a:solidFill>
              <a:schemeClr val="tx1"/>
            </a:solidFill>
          </a:ln>
        </p:spPr>
        <p:txBody>
          <a:bodyPr wrap="square" rtlCol="0">
            <a:spAutoFit/>
          </a:bodyPr>
          <a:lstStyle/>
          <a:p>
            <a:r>
              <a:rPr lang="en-US" sz="1600" i="1" dirty="0" smtClean="0"/>
              <a:t>From SGPS </a:t>
            </a:r>
            <a:r>
              <a:rPr lang="en-US" sz="1600" i="1" dirty="0"/>
              <a:t>SN101 On-Orbit P7 Performance </a:t>
            </a:r>
            <a:r>
              <a:rPr lang="en-US" sz="1600" i="1" dirty="0" smtClean="0"/>
              <a:t>Analysis </a:t>
            </a:r>
            <a:r>
              <a:rPr lang="en-US" altLang="en-US" sz="1600" dirty="0">
                <a:ea typeface="ＭＳ Ｐゴシック" charset="-128"/>
              </a:rPr>
              <a:t>(CDRL 031</a:t>
            </a:r>
            <a:r>
              <a:rPr lang="en-US" altLang="en-US" sz="1600" dirty="0" smtClean="0">
                <a:ea typeface="ＭＳ Ｐゴシック" charset="-128"/>
              </a:rPr>
              <a:t>), </a:t>
            </a:r>
            <a:r>
              <a:rPr lang="en-US" sz="1600" dirty="0"/>
              <a:t>11 </a:t>
            </a:r>
            <a:r>
              <a:rPr lang="en-US" sz="1600" dirty="0" smtClean="0"/>
              <a:t>Sept. 2018.</a:t>
            </a:r>
            <a:endParaRPr lang="en-US" sz="1600" i="1" dirty="0"/>
          </a:p>
        </p:txBody>
      </p:sp>
      <p:sp>
        <p:nvSpPr>
          <p:cNvPr id="9" name="TextBox 8"/>
          <p:cNvSpPr txBox="1"/>
          <p:nvPr/>
        </p:nvSpPr>
        <p:spPr>
          <a:xfrm>
            <a:off x="5232481" y="4137950"/>
            <a:ext cx="2683748" cy="307777"/>
          </a:xfrm>
          <a:prstGeom prst="rect">
            <a:avLst/>
          </a:prstGeom>
          <a:noFill/>
        </p:spPr>
        <p:txBody>
          <a:bodyPr wrap="none" rtlCol="0">
            <a:spAutoFit/>
          </a:bodyPr>
          <a:lstStyle/>
          <a:p>
            <a:r>
              <a:rPr lang="en-US" b="1" dirty="0">
                <a:solidFill>
                  <a:srgbClr val="FF0000"/>
                </a:solidFill>
              </a:rPr>
              <a:t>Done </a:t>
            </a:r>
            <a:r>
              <a:rPr lang="en-US" sz="1100" b="1" dirty="0" smtClean="0">
                <a:solidFill>
                  <a:srgbClr val="FF0000"/>
                </a:solidFill>
              </a:rPr>
              <a:t>(Per WR 6877, 5/14/19 15:17z.)</a:t>
            </a:r>
            <a:endParaRPr lang="en-US" sz="1100" b="1" dirty="0">
              <a:solidFill>
                <a:srgbClr val="FF0000"/>
              </a:solidFill>
            </a:endParaRPr>
          </a:p>
        </p:txBody>
      </p:sp>
      <p:sp>
        <p:nvSpPr>
          <p:cNvPr id="10" name="TextBox 9"/>
          <p:cNvSpPr txBox="1"/>
          <p:nvPr/>
        </p:nvSpPr>
        <p:spPr>
          <a:xfrm>
            <a:off x="5823031" y="4375148"/>
            <a:ext cx="1250663" cy="307777"/>
          </a:xfrm>
          <a:prstGeom prst="rect">
            <a:avLst/>
          </a:prstGeom>
          <a:noFill/>
        </p:spPr>
        <p:txBody>
          <a:bodyPr wrap="none" rtlCol="0">
            <a:spAutoFit/>
          </a:bodyPr>
          <a:lstStyle/>
          <a:p>
            <a:r>
              <a:rPr lang="en-US" b="1" dirty="0" smtClean="0">
                <a:solidFill>
                  <a:srgbClr val="FF0000"/>
                </a:solidFill>
              </a:rPr>
              <a:t>We are here.</a:t>
            </a:r>
            <a:endParaRPr lang="en-US" b="1" dirty="0">
              <a:solidFill>
                <a:srgbClr val="FF0000"/>
              </a:solidFill>
            </a:endParaRPr>
          </a:p>
        </p:txBody>
      </p:sp>
      <p:cxnSp>
        <p:nvCxnSpPr>
          <p:cNvPr id="12" name="Straight Arrow Connector 11"/>
          <p:cNvCxnSpPr/>
          <p:nvPr/>
        </p:nvCxnSpPr>
        <p:spPr>
          <a:xfrm flipH="1" flipV="1">
            <a:off x="4984831" y="4301926"/>
            <a:ext cx="234950" cy="11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156031" y="4553675"/>
            <a:ext cx="25908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504706" y="5741042"/>
            <a:ext cx="4953965" cy="4166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68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7500"/>
            <a:ext cx="6408821" cy="968626"/>
          </a:xfrm>
        </p:spPr>
        <p:txBody>
          <a:bodyPr/>
          <a:lstStyle/>
          <a:p>
            <a:r>
              <a:rPr lang="en-US" sz="2400" dirty="0"/>
              <a:t>SGPS+X P7 Rates </a:t>
            </a:r>
            <a:r>
              <a:rPr lang="en-US" sz="2400" dirty="0" smtClean="0"/>
              <a:t>Low </a:t>
            </a:r>
            <a:r>
              <a:rPr lang="mr-IN" sz="2400" dirty="0" smtClean="0"/>
              <a:t>–</a:t>
            </a:r>
            <a:r>
              <a:rPr lang="en-US" sz="2400" dirty="0" smtClean="0"/>
              <a:t> </a:t>
            </a:r>
            <a:br>
              <a:rPr lang="en-US" sz="2400" dirty="0" smtClean="0"/>
            </a:br>
            <a:r>
              <a:rPr lang="en-US" sz="2400" dirty="0" smtClean="0"/>
              <a:t>Temporary/approximate Fix</a:t>
            </a:r>
            <a:endParaRPr lang="en-US" sz="24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23</a:t>
            </a:fld>
            <a:endParaRPr lang="uk-U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935" y="838201"/>
            <a:ext cx="7026265" cy="4832336"/>
          </a:xfrm>
          <a:prstGeom prst="rect">
            <a:avLst/>
          </a:prstGeom>
        </p:spPr>
      </p:pic>
      <p:sp>
        <p:nvSpPr>
          <p:cNvPr id="8" name="TextBox 7"/>
          <p:cNvSpPr txBox="1"/>
          <p:nvPr/>
        </p:nvSpPr>
        <p:spPr>
          <a:xfrm>
            <a:off x="3393375" y="4343400"/>
            <a:ext cx="2153154" cy="276999"/>
          </a:xfrm>
          <a:prstGeom prst="rect">
            <a:avLst/>
          </a:prstGeom>
          <a:solidFill>
            <a:schemeClr val="bg1">
              <a:lumMod val="95000"/>
            </a:schemeClr>
          </a:solidFill>
        </p:spPr>
        <p:txBody>
          <a:bodyPr wrap="none" rtlCol="0">
            <a:spAutoFit/>
          </a:bodyPr>
          <a:lstStyle/>
          <a:p>
            <a:r>
              <a:rPr lang="en-US" sz="1200" dirty="0" smtClean="0"/>
              <a:t>DOYs 254-257.75 Avg. = 5.7</a:t>
            </a:r>
            <a:endParaRPr lang="en-US" sz="1200" dirty="0"/>
          </a:p>
        </p:txBody>
      </p:sp>
      <p:sp>
        <p:nvSpPr>
          <p:cNvPr id="7" name="Arc 6"/>
          <p:cNvSpPr/>
          <p:nvPr/>
        </p:nvSpPr>
        <p:spPr>
          <a:xfrm rot="16200000">
            <a:off x="2976750" y="4572001"/>
            <a:ext cx="914400" cy="762000"/>
          </a:xfrm>
          <a:prstGeom prst="arc">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225631" y="5785143"/>
            <a:ext cx="8709822" cy="815608"/>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dirty="0" smtClean="0">
                <a:solidFill>
                  <a:schemeClr val="bg1"/>
                </a:solidFill>
                <a:latin typeface="+mn-lt"/>
                <a:ea typeface="Calibri" charset="0"/>
                <a:cs typeface="Calibri" charset="0"/>
              </a:rPr>
              <a:t>An approximate value for the SGPS+X P7 flux (black trace in middle panel) is obtained using power law fits between P6 and P8A fluxes at the P7 effective energies. </a:t>
            </a:r>
          </a:p>
          <a:p>
            <a:pPr marL="285750" indent="-285750">
              <a:spcAft>
                <a:spcPts val="600"/>
              </a:spcAft>
              <a:buClr>
                <a:schemeClr val="bg1"/>
              </a:buClr>
              <a:buFont typeface="Arial" charset="0"/>
              <a:buChar char="•"/>
            </a:pPr>
            <a:r>
              <a:rPr lang="en-US" dirty="0" smtClean="0">
                <a:solidFill>
                  <a:schemeClr val="bg1"/>
                </a:solidFill>
                <a:latin typeface="+mn-lt"/>
                <a:ea typeface="Calibri" charset="0"/>
                <a:cs typeface="Calibri" charset="0"/>
              </a:rPr>
              <a:t>The correction factor is the +X P7 fit/observed fluxes times the </a:t>
            </a:r>
            <a:r>
              <a:rPr lang="en-US" dirty="0">
                <a:solidFill>
                  <a:schemeClr val="bg1"/>
                </a:solidFill>
                <a:latin typeface="+mn-lt"/>
                <a:ea typeface="Calibri" charset="0"/>
                <a:cs typeface="Calibri" charset="0"/>
              </a:rPr>
              <a:t>-</a:t>
            </a:r>
            <a:r>
              <a:rPr lang="en-US" dirty="0" smtClean="0">
                <a:solidFill>
                  <a:schemeClr val="bg1"/>
                </a:solidFill>
                <a:latin typeface="+mn-lt"/>
                <a:ea typeface="Calibri" charset="0"/>
                <a:cs typeface="Calibri" charset="0"/>
              </a:rPr>
              <a:t>X P7 observed/fit fluxes: 5.7/0.8 = 7.1 </a:t>
            </a:r>
            <a:endParaRPr lang="en-US" dirty="0">
              <a:solidFill>
                <a:schemeClr val="bg1"/>
              </a:solidFill>
              <a:latin typeface="+mn-lt"/>
              <a:ea typeface="Calibri" charset="0"/>
              <a:cs typeface="Calibri" charset="0"/>
            </a:endParaRPr>
          </a:p>
        </p:txBody>
      </p:sp>
      <p:sp>
        <p:nvSpPr>
          <p:cNvPr id="10" name="TextBox 9"/>
          <p:cNvSpPr txBox="1"/>
          <p:nvPr/>
        </p:nvSpPr>
        <p:spPr>
          <a:xfrm>
            <a:off x="1343516" y="5502326"/>
            <a:ext cx="2456122" cy="276999"/>
          </a:xfrm>
          <a:prstGeom prst="rect">
            <a:avLst/>
          </a:prstGeom>
          <a:solidFill>
            <a:schemeClr val="bg1">
              <a:lumMod val="95000"/>
            </a:schemeClr>
          </a:solidFill>
        </p:spPr>
        <p:txBody>
          <a:bodyPr wrap="none" rtlCol="0">
            <a:spAutoFit/>
          </a:bodyPr>
          <a:lstStyle/>
          <a:p>
            <a:r>
              <a:rPr lang="en-US" sz="1200" dirty="0" smtClean="0"/>
              <a:t>DOYs 254-257.75 Avg. = 0.8       </a:t>
            </a:r>
            <a:endParaRPr lang="en-US" sz="1200" dirty="0"/>
          </a:p>
        </p:txBody>
      </p:sp>
      <p:sp>
        <p:nvSpPr>
          <p:cNvPr id="11" name="Arc 10"/>
          <p:cNvSpPr/>
          <p:nvPr/>
        </p:nvSpPr>
        <p:spPr>
          <a:xfrm rot="16200000" flipH="1" flipV="1">
            <a:off x="3048000" y="4876801"/>
            <a:ext cx="762000" cy="762000"/>
          </a:xfrm>
          <a:prstGeom prst="arc">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702626" y="3712029"/>
            <a:ext cx="963725" cy="246221"/>
          </a:xfrm>
          <a:prstGeom prst="rect">
            <a:avLst/>
          </a:prstGeom>
          <a:solidFill>
            <a:schemeClr val="bg1"/>
          </a:solidFill>
        </p:spPr>
        <p:txBody>
          <a:bodyPr wrap="none" rtlCol="0">
            <a:spAutoFit/>
          </a:bodyPr>
          <a:lstStyle/>
          <a:p>
            <a:r>
              <a:rPr lang="en-US" sz="1000" b="1" smtClean="0"/>
              <a:t>P7 Observed</a:t>
            </a:r>
            <a:endParaRPr lang="en-US" sz="1000" b="1" dirty="0"/>
          </a:p>
        </p:txBody>
      </p:sp>
      <p:cxnSp>
        <p:nvCxnSpPr>
          <p:cNvPr id="14" name="Straight Arrow Connector 13"/>
          <p:cNvCxnSpPr/>
          <p:nvPr/>
        </p:nvCxnSpPr>
        <p:spPr>
          <a:xfrm flipH="1" flipV="1">
            <a:off x="2446317" y="3515096"/>
            <a:ext cx="303809" cy="2325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23213" y="2936711"/>
            <a:ext cx="1316386" cy="400110"/>
          </a:xfrm>
          <a:prstGeom prst="rect">
            <a:avLst/>
          </a:prstGeom>
          <a:solidFill>
            <a:schemeClr val="bg1"/>
          </a:solidFill>
        </p:spPr>
        <p:txBody>
          <a:bodyPr wrap="none" rtlCol="0">
            <a:spAutoFit/>
          </a:bodyPr>
          <a:lstStyle/>
          <a:p>
            <a:r>
              <a:rPr lang="en-US" sz="1000" b="1" dirty="0" smtClean="0"/>
              <a:t>P7_Corrected =</a:t>
            </a:r>
          </a:p>
          <a:p>
            <a:r>
              <a:rPr lang="en-US" sz="1000" b="1" dirty="0" smtClean="0"/>
              <a:t>7.1 x P7_Observed</a:t>
            </a:r>
            <a:endParaRPr lang="en-US" sz="1000" b="1" dirty="0"/>
          </a:p>
        </p:txBody>
      </p:sp>
      <p:cxnSp>
        <p:nvCxnSpPr>
          <p:cNvPr id="17" name="Straight Arrow Connector 16"/>
          <p:cNvCxnSpPr/>
          <p:nvPr/>
        </p:nvCxnSpPr>
        <p:spPr>
          <a:xfrm flipH="1">
            <a:off x="4892632" y="3293262"/>
            <a:ext cx="266206" cy="257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781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0574"/>
            <a:ext cx="6408821" cy="968626"/>
          </a:xfrm>
        </p:spPr>
        <p:txBody>
          <a:bodyPr>
            <a:normAutofit fontScale="90000"/>
          </a:bodyPr>
          <a:lstStyle/>
          <a:p>
            <a:r>
              <a:rPr lang="en-US" dirty="0" smtClean="0"/>
              <a:t>P5 Out-Of-Band Correction</a:t>
            </a:r>
            <a:br>
              <a:rPr lang="en-US" dirty="0" smtClean="0"/>
            </a:br>
            <a:r>
              <a:rPr lang="en-US" dirty="0" smtClean="0"/>
              <a:t>(</a:t>
            </a:r>
            <a:r>
              <a:rPr lang="en-US" smtClean="0"/>
              <a:t>L1b processing correction)</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36406"/>
            <a:ext cx="7297223" cy="4354794"/>
          </a:xfrm>
        </p:spPr>
      </p:pic>
      <p:sp>
        <p:nvSpPr>
          <p:cNvPr id="5" name="TextBox 4"/>
          <p:cNvSpPr txBox="1"/>
          <p:nvPr/>
        </p:nvSpPr>
        <p:spPr>
          <a:xfrm>
            <a:off x="1752600" y="2808005"/>
            <a:ext cx="1980992" cy="830997"/>
          </a:xfrm>
          <a:prstGeom prst="rect">
            <a:avLst/>
          </a:prstGeom>
          <a:noFill/>
        </p:spPr>
        <p:txBody>
          <a:bodyPr wrap="none" rtlCol="0">
            <a:spAutoFit/>
          </a:bodyPr>
          <a:lstStyle/>
          <a:p>
            <a:r>
              <a:rPr lang="en-US" sz="1600" b="1" smtClean="0"/>
              <a:t>In-band (desired)</a:t>
            </a:r>
          </a:p>
          <a:p>
            <a:r>
              <a:rPr lang="en-US" sz="1600" b="1" smtClean="0"/>
              <a:t>P5 channel response </a:t>
            </a:r>
          </a:p>
          <a:p>
            <a:r>
              <a:rPr lang="en-US" sz="1600" b="1" smtClean="0"/>
              <a:t>function</a:t>
            </a:r>
            <a:endParaRPr lang="en-US" sz="1600" b="1"/>
          </a:p>
        </p:txBody>
      </p:sp>
      <p:cxnSp>
        <p:nvCxnSpPr>
          <p:cNvPr id="7" name="Straight Arrow Connector 6"/>
          <p:cNvCxnSpPr/>
          <p:nvPr/>
        </p:nvCxnSpPr>
        <p:spPr>
          <a:xfrm flipH="1">
            <a:off x="2057400" y="3646205"/>
            <a:ext cx="76200" cy="1219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88909" y="1741205"/>
            <a:ext cx="2288291" cy="1508105"/>
          </a:xfrm>
          <a:prstGeom prst="rect">
            <a:avLst/>
          </a:prstGeom>
          <a:noFill/>
        </p:spPr>
        <p:txBody>
          <a:bodyPr wrap="square" rtlCol="0">
            <a:spAutoFit/>
          </a:bodyPr>
          <a:lstStyle/>
          <a:p>
            <a:r>
              <a:rPr lang="en-US" sz="1600" b="1" dirty="0" smtClean="0"/>
              <a:t>P5 out-of-band</a:t>
            </a:r>
          </a:p>
          <a:p>
            <a:r>
              <a:rPr lang="en-US" sz="1600" b="1" dirty="0" smtClean="0"/>
              <a:t>High energy islands</a:t>
            </a:r>
          </a:p>
          <a:p>
            <a:r>
              <a:rPr lang="en-US" sz="1200" dirty="0" smtClean="0"/>
              <a:t>GEANT simulations indicate left island is due to rear entry particles and right is due to front-side entry.</a:t>
            </a:r>
          </a:p>
          <a:p>
            <a:endParaRPr lang="en-US" sz="1200" dirty="0"/>
          </a:p>
        </p:txBody>
      </p:sp>
      <p:cxnSp>
        <p:nvCxnSpPr>
          <p:cNvPr id="9" name="Straight Arrow Connector 8"/>
          <p:cNvCxnSpPr/>
          <p:nvPr/>
        </p:nvCxnSpPr>
        <p:spPr>
          <a:xfrm flipH="1">
            <a:off x="5788909" y="3205882"/>
            <a:ext cx="688091" cy="160993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44873" y="3112805"/>
            <a:ext cx="2003527" cy="16419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908667" y="5892225"/>
                <a:ext cx="6891951" cy="584775"/>
              </a:xfrm>
              <a:prstGeom prst="rect">
                <a:avLst/>
              </a:prstGeom>
              <a:noFill/>
            </p:spPr>
            <p:txBody>
              <a:bodyPr wrap="none" rtlCol="0">
                <a:spAutoFit/>
              </a:bodyPr>
              <a:lstStyle/>
              <a:p>
                <a:r>
                  <a:rPr lang="en-US" sz="1600" smtClean="0">
                    <a:solidFill>
                      <a:schemeClr val="bg1"/>
                    </a:solidFill>
                  </a:rPr>
                  <a:t>Goal is to remove contribution from P5 high energy islands:  </a:t>
                </a:r>
              </a:p>
              <a:p>
                <a:r>
                  <a:rPr lang="en-US" sz="1600" dirty="0" smtClean="0">
                    <a:solidFill>
                      <a:schemeClr val="bg1"/>
                    </a:solidFill>
                  </a:rPr>
                  <a:t>Corrected P5 counts = total P5 counts </a:t>
                </a:r>
                <a:r>
                  <a:rPr lang="mr-IN" sz="1600" dirty="0" smtClean="0">
                    <a:solidFill>
                      <a:schemeClr val="bg1"/>
                    </a:solidFill>
                  </a:rPr>
                  <a:t>–</a:t>
                </a:r>
                <a:r>
                  <a:rPr lang="en-US" sz="1600" dirty="0" smtClean="0">
                    <a:solidFill>
                      <a:schemeClr val="bg1"/>
                    </a:solidFill>
                  </a:rPr>
                  <a:t> (</a:t>
                </a:r>
                <a14:m>
                  <m:oMath xmlns:m="http://schemas.openxmlformats.org/officeDocument/2006/math">
                    <m:sSub>
                      <m:sSubPr>
                        <m:ctrlPr>
                          <a:rPr lang="en-US" sz="1600" i="1" smtClean="0">
                            <a:solidFill>
                              <a:schemeClr val="bg1"/>
                            </a:solidFill>
                            <a:latin typeface="Cambria Math" charset="0"/>
                            <a:ea typeface="Cambria Math" charset="0"/>
                            <a:cs typeface="Cambria Math" charset="0"/>
                          </a:rPr>
                        </m:ctrlPr>
                      </m:sSubPr>
                      <m:e>
                        <m:r>
                          <a:rPr lang="en-US" sz="1600" i="1" smtClean="0">
                            <a:solidFill>
                              <a:schemeClr val="bg1"/>
                            </a:solidFill>
                            <a:latin typeface="Cambria Math" charset="0"/>
                            <a:ea typeface="Cambria Math" charset="0"/>
                            <a:cs typeface="Cambria Math" charset="0"/>
                          </a:rPr>
                          <m:t>𝛼</m:t>
                        </m:r>
                      </m:e>
                      <m:sub>
                        <m:r>
                          <a:rPr lang="en-US" sz="1600" b="0" i="1" smtClean="0">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7</m:t>
                        </m:r>
                      </m:sub>
                    </m:sSub>
                    <m:r>
                      <a:rPr lang="en-US" sz="1600" b="0" i="1" smtClean="0">
                        <a:solidFill>
                          <a:schemeClr val="bg1"/>
                        </a:solidFill>
                        <a:latin typeface="Cambria Math" charset="0"/>
                        <a:ea typeface="Cambria Math" charset="0"/>
                        <a:cs typeface="Cambria Math" charset="0"/>
                      </a:rPr>
                      <m:t>∗</m:t>
                    </m:r>
                    <m:r>
                      <a:rPr lang="en-US" sz="1600" b="0" i="1" smtClean="0">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7 </m:t>
                    </m:r>
                    <m:r>
                      <a:rPr lang="en-US" sz="1600" b="0" i="1" smtClean="0">
                        <a:solidFill>
                          <a:schemeClr val="bg1"/>
                        </a:solidFill>
                        <a:latin typeface="Cambria Math" charset="0"/>
                        <a:ea typeface="Cambria Math" charset="0"/>
                        <a:cs typeface="Cambria Math" charset="0"/>
                      </a:rPr>
                      <m:t>𝑓𝑙𝑢𝑥</m:t>
                    </m:r>
                    <m:r>
                      <a:rPr lang="en-US" sz="1600" b="0" i="1" smtClean="0">
                        <a:solidFill>
                          <a:schemeClr val="bg1"/>
                        </a:solidFill>
                        <a:latin typeface="Cambria Math" charset="0"/>
                        <a:ea typeface="Cambria Math" charset="0"/>
                        <a:cs typeface="Cambria Math" charset="0"/>
                      </a:rPr>
                      <m:t>+</m:t>
                    </m:r>
                    <m:sSub>
                      <m:sSubPr>
                        <m:ctrlPr>
                          <a:rPr lang="en-US" sz="1600" i="1">
                            <a:solidFill>
                              <a:schemeClr val="bg1"/>
                            </a:solidFill>
                            <a:latin typeface="Cambria Math" charset="0"/>
                            <a:ea typeface="Cambria Math" charset="0"/>
                            <a:cs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8</m:t>
                        </m:r>
                        <m:r>
                          <a:rPr lang="en-US" sz="1600" b="0" i="1" smtClean="0">
                            <a:solidFill>
                              <a:schemeClr val="bg1"/>
                            </a:solidFill>
                            <a:latin typeface="Cambria Math" charset="0"/>
                            <a:ea typeface="Cambria Math" charset="0"/>
                            <a:cs typeface="Cambria Math" charset="0"/>
                          </a:rPr>
                          <m:t>𝐴</m:t>
                        </m:r>
                      </m:sub>
                    </m:sSub>
                    <m:r>
                      <a:rPr lang="en-US" sz="1600" i="1">
                        <a:solidFill>
                          <a:schemeClr val="bg1"/>
                        </a:solidFill>
                        <a:latin typeface="Cambria Math" charset="0"/>
                        <a:ea typeface="Cambria Math" charset="0"/>
                        <a:cs typeface="Cambria Math" charset="0"/>
                      </a:rPr>
                      <m:t>∗</m:t>
                    </m:r>
                    <m:r>
                      <a:rPr lang="en-US" sz="1600" i="1">
                        <a:solidFill>
                          <a:schemeClr val="bg1"/>
                        </a:solidFill>
                        <a:latin typeface="Cambria Math" charset="0"/>
                        <a:ea typeface="Cambria Math" charset="0"/>
                        <a:cs typeface="Cambria Math" charset="0"/>
                      </a:rPr>
                      <m:t>𝑃</m:t>
                    </m:r>
                    <m:r>
                      <a:rPr lang="en-US" sz="1600" b="0" i="1" smtClean="0">
                        <a:solidFill>
                          <a:schemeClr val="bg1"/>
                        </a:solidFill>
                        <a:latin typeface="Cambria Math" charset="0"/>
                        <a:ea typeface="Cambria Math" charset="0"/>
                        <a:cs typeface="Cambria Math" charset="0"/>
                      </a:rPr>
                      <m:t>8</m:t>
                    </m:r>
                    <m:r>
                      <a:rPr lang="en-US" sz="1600" b="0" i="1" smtClean="0">
                        <a:solidFill>
                          <a:schemeClr val="bg1"/>
                        </a:solidFill>
                        <a:latin typeface="Cambria Math" charset="0"/>
                        <a:ea typeface="Cambria Math" charset="0"/>
                        <a:cs typeface="Cambria Math" charset="0"/>
                      </a:rPr>
                      <m:t>𝐴</m:t>
                    </m:r>
                    <m:r>
                      <a:rPr lang="en-US" sz="1600" i="1">
                        <a:solidFill>
                          <a:schemeClr val="bg1"/>
                        </a:solidFill>
                        <a:latin typeface="Cambria Math" charset="0"/>
                        <a:ea typeface="Cambria Math" charset="0"/>
                        <a:cs typeface="Cambria Math" charset="0"/>
                      </a:rPr>
                      <m:t> </m:t>
                    </m:r>
                    <m:r>
                      <a:rPr lang="en-US" sz="1600" i="1">
                        <a:solidFill>
                          <a:schemeClr val="bg1"/>
                        </a:solidFill>
                        <a:latin typeface="Cambria Math" charset="0"/>
                        <a:ea typeface="Cambria Math" charset="0"/>
                        <a:cs typeface="Cambria Math" charset="0"/>
                      </a:rPr>
                      <m:t>𝑓𝑙𝑢𝑥</m:t>
                    </m:r>
                  </m:oMath>
                </a14:m>
                <a:r>
                  <a:rPr lang="en-US" sz="1600" dirty="0" smtClean="0">
                    <a:solidFill>
                      <a:schemeClr val="bg1"/>
                    </a:solidFill>
                  </a:rPr>
                  <a:t>)</a:t>
                </a:r>
                <a:endParaRPr lang="en-US" sz="1600" dirty="0">
                  <a:solidFill>
                    <a:schemeClr val="bg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908667" y="5892225"/>
                <a:ext cx="6891951" cy="584775"/>
              </a:xfrm>
              <a:prstGeom prst="rect">
                <a:avLst/>
              </a:prstGeom>
              <a:blipFill rotWithShape="0">
                <a:blip r:embed="rId3"/>
                <a:stretch>
                  <a:fillRect l="-442" t="-9375" b="-65625"/>
                </a:stretch>
              </a:blipFill>
            </p:spPr>
            <p:txBody>
              <a:bodyPr/>
              <a:lstStyle/>
              <a:p>
                <a:r>
                  <a:rPr lang="en-US">
                    <a:noFill/>
                  </a:rPr>
                  <a:t> </a:t>
                </a:r>
              </a:p>
            </p:txBody>
          </p:sp>
        </mc:Fallback>
      </mc:AlternateContent>
    </p:spTree>
    <p:extLst>
      <p:ext uri="{BB962C8B-B14F-4D97-AF65-F5344CB8AC3E}">
        <p14:creationId xmlns:p14="http://schemas.microsoft.com/office/powerpoint/2010/main" val="21348479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9000" y="4800600"/>
            <a:ext cx="2057400" cy="307777"/>
          </a:xfrm>
          <a:prstGeom prst="rect">
            <a:avLst/>
          </a:prstGeom>
          <a:solidFill>
            <a:schemeClr val="bg1">
              <a:lumMod val="95000"/>
            </a:schemeClr>
          </a:solidFill>
        </p:spPr>
        <p:txBody>
          <a:bodyPr wrap="square" rtlCol="0">
            <a:spAutoFit/>
          </a:bodyPr>
          <a:lstStyle/>
          <a:p>
            <a:pPr algn="ctr"/>
            <a:r>
              <a:rPr lang="en-US" dirty="0" smtClean="0"/>
              <a:t>Sept. 2017 DOY</a:t>
            </a:r>
            <a:endParaRPr lang="en-US" dirty="0"/>
          </a:p>
        </p:txBody>
      </p:sp>
      <p:sp>
        <p:nvSpPr>
          <p:cNvPr id="2" name="Title 1"/>
          <p:cNvSpPr>
            <a:spLocks noGrp="1"/>
          </p:cNvSpPr>
          <p:nvPr>
            <p:ph type="title"/>
          </p:nvPr>
        </p:nvSpPr>
        <p:spPr/>
        <p:txBody>
          <a:bodyPr/>
          <a:lstStyle/>
          <a:p>
            <a:r>
              <a:rPr lang="en-US" dirty="0" smtClean="0"/>
              <a:t>SGPS P5 Overcorrection</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25</a:t>
            </a:fld>
            <a:endParaRPr lang="uk-U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8229600"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1800"/>
            <a:ext cx="8229600" cy="182880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04799" y="5301496"/>
                <a:ext cx="8630654" cy="984885"/>
              </a:xfrm>
              <a:prstGeom prst="rect">
                <a:avLst/>
              </a:prstGeom>
              <a:noFill/>
            </p:spPr>
            <p:txBody>
              <a:bodyPr wrap="square" rtlCol="0">
                <a:spAutoFit/>
              </a:bodyPr>
              <a:lstStyle/>
              <a:p>
                <a:pPr marL="285750" indent="-285750">
                  <a:spcAft>
                    <a:spcPts val="1200"/>
                  </a:spcAft>
                  <a:buClr>
                    <a:schemeClr val="bg1"/>
                  </a:buClr>
                  <a:buFont typeface="Arial" charset="0"/>
                  <a:buChar char="•"/>
                </a:pPr>
                <a:r>
                  <a:rPr lang="en-US" sz="1600" dirty="0" smtClean="0">
                    <a:solidFill>
                      <a:schemeClr val="bg1"/>
                    </a:solidFill>
                  </a:rPr>
                  <a:t>Analysis needed: </a:t>
                </a:r>
                <a14:m>
                  <m:oMath xmlns:m="http://schemas.openxmlformats.org/officeDocument/2006/math">
                    <m:sSub>
                      <m:sSubPr>
                        <m:ctrlPr>
                          <a:rPr lang="en-US" sz="1600" i="1">
                            <a:solidFill>
                              <a:schemeClr val="bg1"/>
                            </a:solidFill>
                            <a:latin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rPr>
                          <m:t>𝑃</m:t>
                        </m:r>
                        <m:r>
                          <a:rPr lang="en-US" sz="1600" i="1">
                            <a:solidFill>
                              <a:schemeClr val="bg1"/>
                            </a:solidFill>
                            <a:latin typeface="Cambria Math" charset="0"/>
                          </a:rPr>
                          <m:t>7</m:t>
                        </m:r>
                      </m:sub>
                    </m:sSub>
                  </m:oMath>
                </a14:m>
                <a:r>
                  <a:rPr lang="cs-CZ" sz="1600" dirty="0" smtClean="0">
                    <a:solidFill>
                      <a:schemeClr val="bg1"/>
                    </a:solidFill>
                    <a:latin typeface="+mn-lt"/>
                  </a:rPr>
                  <a:t> and </a:t>
                </a:r>
                <a14:m>
                  <m:oMath xmlns:m="http://schemas.openxmlformats.org/officeDocument/2006/math">
                    <m:sSub>
                      <m:sSubPr>
                        <m:ctrlPr>
                          <a:rPr lang="en-US" sz="1600" i="1">
                            <a:solidFill>
                              <a:schemeClr val="bg1"/>
                            </a:solidFill>
                            <a:latin typeface="Cambria Math" charset="0"/>
                          </a:rPr>
                        </m:ctrlPr>
                      </m:sSubPr>
                      <m:e>
                        <m:r>
                          <a:rPr lang="en-US" sz="1600" i="1">
                            <a:solidFill>
                              <a:schemeClr val="bg1"/>
                            </a:solidFill>
                            <a:latin typeface="Cambria Math" charset="0"/>
                            <a:ea typeface="Cambria Math" charset="0"/>
                            <a:cs typeface="Cambria Math" charset="0"/>
                          </a:rPr>
                          <m:t>𝛼</m:t>
                        </m:r>
                      </m:e>
                      <m:sub>
                        <m:r>
                          <a:rPr lang="en-US" sz="1600" i="1">
                            <a:solidFill>
                              <a:schemeClr val="bg1"/>
                            </a:solidFill>
                            <a:latin typeface="Cambria Math" charset="0"/>
                          </a:rPr>
                          <m:t>𝑃</m:t>
                        </m:r>
                        <m:r>
                          <a:rPr lang="en-US" sz="1600" i="1">
                            <a:solidFill>
                              <a:schemeClr val="bg1"/>
                            </a:solidFill>
                            <a:latin typeface="Cambria Math" charset="0"/>
                          </a:rPr>
                          <m:t>8</m:t>
                        </m:r>
                        <m:r>
                          <a:rPr lang="en-US" sz="1600" i="1">
                            <a:solidFill>
                              <a:schemeClr val="bg1"/>
                            </a:solidFill>
                            <a:latin typeface="Cambria Math" charset="0"/>
                          </a:rPr>
                          <m:t>𝐴</m:t>
                        </m:r>
                      </m:sub>
                    </m:sSub>
                  </m:oMath>
                </a14:m>
                <a:r>
                  <a:rPr lang="en-US" sz="1600" dirty="0" smtClean="0">
                    <a:solidFill>
                      <a:schemeClr val="bg1"/>
                    </a:solidFill>
                    <a:latin typeface="+mn-lt"/>
                  </a:rPr>
                  <a:t> should be </a:t>
                </a:r>
                <a:r>
                  <a:rPr lang="en-US" sz="1600" dirty="0">
                    <a:solidFill>
                      <a:schemeClr val="bg1"/>
                    </a:solidFill>
                    <a:latin typeface="+mn-lt"/>
                  </a:rPr>
                  <a:t>adjusted so that P5 is not over </a:t>
                </a:r>
                <a:r>
                  <a:rPr lang="en-US" sz="1600" dirty="0" smtClean="0">
                    <a:solidFill>
                      <a:schemeClr val="bg1"/>
                    </a:solidFill>
                    <a:latin typeface="+mn-lt"/>
                  </a:rPr>
                  <a:t>corrected, and error </a:t>
                </a:r>
                <a:r>
                  <a:rPr lang="en-US" sz="1600" dirty="0">
                    <a:solidFill>
                      <a:schemeClr val="bg1"/>
                    </a:solidFill>
                    <a:latin typeface="+mn-lt"/>
                  </a:rPr>
                  <a:t>in reported flux </a:t>
                </a:r>
                <a:r>
                  <a:rPr lang="en-US" sz="1600" dirty="0" smtClean="0">
                    <a:solidFill>
                      <a:schemeClr val="bg1"/>
                    </a:solidFill>
                    <a:latin typeface="+mn-lt"/>
                  </a:rPr>
                  <a:t>is minimized over </a:t>
                </a:r>
                <a:r>
                  <a:rPr lang="en-US" sz="1600" dirty="0">
                    <a:solidFill>
                      <a:schemeClr val="bg1"/>
                    </a:solidFill>
                    <a:latin typeface="+mn-lt"/>
                  </a:rPr>
                  <a:t>the broadest possible range of SEP spectra</a:t>
                </a:r>
                <a:r>
                  <a:rPr lang="en-US" sz="1600" dirty="0" smtClean="0">
                    <a:solidFill>
                      <a:schemeClr val="bg1"/>
                    </a:solidFill>
                    <a:latin typeface="+mn-lt"/>
                  </a:rPr>
                  <a:t>.</a:t>
                </a:r>
              </a:p>
              <a:p>
                <a:pPr marL="285750" indent="-285750">
                  <a:spcAft>
                    <a:spcPts val="1200"/>
                  </a:spcAft>
                  <a:buClr>
                    <a:schemeClr val="bg1"/>
                  </a:buClr>
                  <a:buFont typeface="Arial" charset="0"/>
                  <a:buChar char="•"/>
                </a:pPr>
                <a:r>
                  <a:rPr lang="en-US" sz="1600" dirty="0" smtClean="0">
                    <a:solidFill>
                      <a:schemeClr val="bg1"/>
                    </a:solidFill>
                    <a:latin typeface="+mn-lt"/>
                  </a:rPr>
                  <a:t>Additional SPE data is needed to obtain good estimates for these parameters.</a:t>
                </a:r>
                <a:endParaRPr lang="en-US" sz="1600" dirty="0">
                  <a:solidFill>
                    <a:schemeClr val="bg1"/>
                  </a:solidFill>
                  <a:latin typeface="+mn-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4799" y="5301496"/>
                <a:ext cx="8630654" cy="984885"/>
              </a:xfrm>
              <a:prstGeom prst="rect">
                <a:avLst/>
              </a:prstGeom>
              <a:blipFill rotWithShape="0">
                <a:blip r:embed="rId4"/>
                <a:stretch>
                  <a:fillRect l="-282" t="-1863" b="-7453"/>
                </a:stretch>
              </a:blipFill>
            </p:spPr>
            <p:txBody>
              <a:bodyPr/>
              <a:lstStyle/>
              <a:p>
                <a:r>
                  <a:rPr lang="en-US">
                    <a:noFill/>
                  </a:rPr>
                  <a:t> </a:t>
                </a:r>
              </a:p>
            </p:txBody>
          </p:sp>
        </mc:Fallback>
      </mc:AlternateContent>
      <p:sp>
        <p:nvSpPr>
          <p:cNvPr id="10" name="TextBox 9"/>
          <p:cNvSpPr txBox="1"/>
          <p:nvPr/>
        </p:nvSpPr>
        <p:spPr>
          <a:xfrm>
            <a:off x="5105400" y="1219200"/>
            <a:ext cx="3505200" cy="307777"/>
          </a:xfrm>
          <a:prstGeom prst="rect">
            <a:avLst/>
          </a:prstGeom>
          <a:solidFill>
            <a:schemeClr val="bg1">
              <a:lumMod val="95000"/>
            </a:schemeClr>
          </a:solidFill>
        </p:spPr>
        <p:txBody>
          <a:bodyPr wrap="square" rtlCol="0">
            <a:spAutoFit/>
          </a:bodyPr>
          <a:lstStyle/>
          <a:p>
            <a:r>
              <a:rPr lang="en-US" b="1" dirty="0" smtClean="0"/>
              <a:t>Pre ADR900:  </a:t>
            </a:r>
            <a:r>
              <a:rPr lang="en-US" b="1" dirty="0"/>
              <a:t>𝛼_𝑃7=8366 and 𝛼_𝑃8𝐴=</a:t>
            </a:r>
            <a:r>
              <a:rPr lang="en-US" b="1" dirty="0" smtClean="0"/>
              <a:t>0</a:t>
            </a:r>
            <a:endParaRPr lang="en-US" b="1" dirty="0"/>
          </a:p>
        </p:txBody>
      </p:sp>
      <p:sp>
        <p:nvSpPr>
          <p:cNvPr id="11" name="TextBox 10"/>
          <p:cNvSpPr txBox="1"/>
          <p:nvPr/>
        </p:nvSpPr>
        <p:spPr>
          <a:xfrm>
            <a:off x="5334000" y="3014246"/>
            <a:ext cx="3276600" cy="523220"/>
          </a:xfrm>
          <a:prstGeom prst="rect">
            <a:avLst/>
          </a:prstGeom>
          <a:solidFill>
            <a:schemeClr val="bg1">
              <a:lumMod val="95000"/>
            </a:schemeClr>
          </a:solidFill>
        </p:spPr>
        <p:txBody>
          <a:bodyPr wrap="square" rtlCol="0">
            <a:spAutoFit/>
          </a:bodyPr>
          <a:lstStyle/>
          <a:p>
            <a:r>
              <a:rPr lang="en-US" b="1" dirty="0" smtClean="0"/>
              <a:t>Post ADR900:  </a:t>
            </a:r>
            <a:r>
              <a:rPr lang="en-US" b="1" dirty="0"/>
              <a:t>𝛼_𝑃</a:t>
            </a:r>
            <a:r>
              <a:rPr lang="en-US" b="1" dirty="0" smtClean="0"/>
              <a:t>7=0 </a:t>
            </a:r>
            <a:r>
              <a:rPr lang="en-US" b="1" dirty="0"/>
              <a:t>and 𝛼_𝑃8𝐴=</a:t>
            </a:r>
            <a:r>
              <a:rPr lang="en-US" b="1" dirty="0" smtClean="0"/>
              <a:t>0</a:t>
            </a:r>
          </a:p>
          <a:p>
            <a:r>
              <a:rPr lang="en-US" b="1" dirty="0" smtClean="0"/>
              <a:t>i.e., no correction</a:t>
            </a:r>
            <a:endParaRPr lang="en-US" b="1" dirty="0"/>
          </a:p>
        </p:txBody>
      </p:sp>
      <p:sp>
        <p:nvSpPr>
          <p:cNvPr id="12" name="TextBox 11"/>
          <p:cNvSpPr txBox="1"/>
          <p:nvPr/>
        </p:nvSpPr>
        <p:spPr>
          <a:xfrm>
            <a:off x="6465269" y="4777155"/>
            <a:ext cx="2655279" cy="246221"/>
          </a:xfrm>
          <a:prstGeom prst="rect">
            <a:avLst/>
          </a:prstGeom>
          <a:noFill/>
        </p:spPr>
        <p:txBody>
          <a:bodyPr wrap="square" rtlCol="0">
            <a:spAutoFit/>
          </a:bodyPr>
          <a:lstStyle/>
          <a:p>
            <a:pPr algn="ctr"/>
            <a:r>
              <a:rPr lang="en-US" sz="1000" smtClean="0">
                <a:solidFill>
                  <a:schemeClr val="bg1"/>
                </a:solidFill>
              </a:rPr>
              <a:t>- Created Using </a:t>
            </a:r>
            <a:r>
              <a:rPr lang="en-US" sz="1000" dirty="0" smtClean="0">
                <a:solidFill>
                  <a:schemeClr val="bg1"/>
                </a:solidFill>
              </a:rPr>
              <a:t>NCEI L0 to L1b</a:t>
            </a:r>
            <a:endParaRPr lang="en-US" sz="1000" dirty="0">
              <a:solidFill>
                <a:schemeClr val="bg1"/>
              </a:solidFill>
            </a:endParaRPr>
          </a:p>
        </p:txBody>
      </p:sp>
    </p:spTree>
    <p:extLst>
      <p:ext uri="{BB962C8B-B14F-4D97-AF65-F5344CB8AC3E}">
        <p14:creationId xmlns:p14="http://schemas.microsoft.com/office/powerpoint/2010/main" val="144183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SGPS P5 Electron Contamination</a:t>
            </a:r>
            <a:endParaRPr lang="en-US"/>
          </a:p>
        </p:txBody>
      </p:sp>
      <p:pic>
        <p:nvPicPr>
          <p:cNvPr id="4" name="Picture 3" descr="mpshi_sgps_contam_2017-01-09_2017-06-25.png"/>
          <p:cNvPicPr>
            <a:picLocks noChangeAspect="1"/>
          </p:cNvPicPr>
          <p:nvPr/>
        </p:nvPicPr>
        <p:blipFill>
          <a:blip r:embed="rId2"/>
          <a:stretch>
            <a:fillRect/>
          </a:stretch>
        </p:blipFill>
        <p:spPr>
          <a:xfrm>
            <a:off x="533400" y="1165302"/>
            <a:ext cx="8077200" cy="4765548"/>
          </a:xfrm>
          <a:prstGeom prst="rect">
            <a:avLst/>
          </a:prstGeom>
        </p:spPr>
      </p:pic>
      <p:sp>
        <p:nvSpPr>
          <p:cNvPr id="5" name="TextBox 4"/>
          <p:cNvSpPr txBox="1"/>
          <p:nvPr/>
        </p:nvSpPr>
        <p:spPr>
          <a:xfrm>
            <a:off x="533400" y="6029980"/>
            <a:ext cx="7924800" cy="523220"/>
          </a:xfrm>
          <a:prstGeom prst="rect">
            <a:avLst/>
          </a:prstGeom>
          <a:noFill/>
        </p:spPr>
        <p:txBody>
          <a:bodyPr wrap="square" rtlCol="0">
            <a:spAutoFit/>
          </a:bodyPr>
          <a:lstStyle/>
          <a:p>
            <a:r>
              <a:rPr lang="en-US" sz="1400" b="1" smtClean="0">
                <a:solidFill>
                  <a:schemeClr val="bg1"/>
                </a:solidFill>
              </a:rPr>
              <a:t>Top 3 panels:</a:t>
            </a:r>
            <a:r>
              <a:rPr lang="en-US" sz="1400" smtClean="0">
                <a:solidFill>
                  <a:schemeClr val="bg1"/>
                </a:solidFill>
              </a:rPr>
              <a:t> SGPS +X (east) P1, P2A, and P5 fluxes during Jan-June 2017. </a:t>
            </a:r>
            <a:r>
              <a:rPr lang="en-US" sz="1400" b="1" smtClean="0">
                <a:solidFill>
                  <a:schemeClr val="bg1"/>
                </a:solidFill>
              </a:rPr>
              <a:t>Bottom:</a:t>
            </a:r>
            <a:r>
              <a:rPr lang="en-US" sz="1400" smtClean="0">
                <a:solidFill>
                  <a:schemeClr val="bg1"/>
                </a:solidFill>
              </a:rPr>
              <a:t> MPS-HI E11 (&gt;2MeV) showing enhanced radiation belt electron fluxes associated with CIR events.</a:t>
            </a:r>
            <a:endParaRPr lang="en-US" sz="1400">
              <a:solidFill>
                <a:schemeClr val="bg1"/>
              </a:solidFill>
            </a:endParaRPr>
          </a:p>
        </p:txBody>
      </p:sp>
      <p:sp>
        <p:nvSpPr>
          <p:cNvPr id="6" name="TextBox 5"/>
          <p:cNvSpPr txBox="1"/>
          <p:nvPr/>
        </p:nvSpPr>
        <p:spPr>
          <a:xfrm>
            <a:off x="5867400" y="2221468"/>
            <a:ext cx="2514600" cy="369332"/>
          </a:xfrm>
          <a:prstGeom prst="rect">
            <a:avLst/>
          </a:prstGeom>
          <a:solidFill>
            <a:schemeClr val="bg1"/>
          </a:solidFill>
          <a:ln>
            <a:solidFill>
              <a:schemeClr val="tx1"/>
            </a:solidFill>
          </a:ln>
        </p:spPr>
        <p:txBody>
          <a:bodyPr wrap="square" rtlCol="0">
            <a:spAutoFit/>
          </a:bodyPr>
          <a:lstStyle/>
          <a:p>
            <a:r>
              <a:rPr lang="en-US" smtClean="0"/>
              <a:t>CIR events in SGPS P2A</a:t>
            </a:r>
          </a:p>
        </p:txBody>
      </p:sp>
      <p:cxnSp>
        <p:nvCxnSpPr>
          <p:cNvPr id="7" name="Straight Arrow Connector 6"/>
          <p:cNvCxnSpPr/>
          <p:nvPr/>
        </p:nvCxnSpPr>
        <p:spPr>
          <a:xfrm rot="10800000" flipV="1">
            <a:off x="2590800" y="2536902"/>
            <a:ext cx="3048000" cy="3048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flipV="1">
            <a:off x="4572000" y="2613102"/>
            <a:ext cx="1143000" cy="2286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5486400" y="2689301"/>
            <a:ext cx="304800" cy="152401"/>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477000" y="3214964"/>
            <a:ext cx="2362200" cy="830997"/>
          </a:xfrm>
          <a:prstGeom prst="rect">
            <a:avLst/>
          </a:prstGeom>
          <a:solidFill>
            <a:schemeClr val="bg1"/>
          </a:solidFill>
          <a:ln>
            <a:solidFill>
              <a:schemeClr val="tx1"/>
            </a:solidFill>
          </a:ln>
        </p:spPr>
        <p:txBody>
          <a:bodyPr wrap="square" rtlCol="0">
            <a:spAutoFit/>
          </a:bodyPr>
          <a:lstStyle/>
          <a:p>
            <a:r>
              <a:rPr lang="en-US" sz="1200" smtClean="0"/>
              <a:t>Heightened SGPS P5 flux, delayed with respect to start of CIR event, due to contamination by radiation belt electrons.</a:t>
            </a:r>
            <a:endParaRPr lang="en-US" sz="1200"/>
          </a:p>
        </p:txBody>
      </p:sp>
      <p:cxnSp>
        <p:nvCxnSpPr>
          <p:cNvPr id="20" name="Straight Arrow Connector 19"/>
          <p:cNvCxnSpPr/>
          <p:nvPr/>
        </p:nvCxnSpPr>
        <p:spPr>
          <a:xfrm rot="10800000" flipV="1">
            <a:off x="5562601" y="3679900"/>
            <a:ext cx="838201" cy="15240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5562600" y="3832302"/>
            <a:ext cx="838200" cy="685802"/>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26</a:t>
            </a:fld>
            <a:endParaRPr lang="uk-UA"/>
          </a:p>
        </p:txBody>
      </p:sp>
      <p:sp>
        <p:nvSpPr>
          <p:cNvPr id="8" name="TextBox 7"/>
          <p:cNvSpPr txBox="1"/>
          <p:nvPr/>
        </p:nvSpPr>
        <p:spPr>
          <a:xfrm>
            <a:off x="533400" y="1828800"/>
            <a:ext cx="753732" cy="553998"/>
          </a:xfrm>
          <a:prstGeom prst="rect">
            <a:avLst/>
          </a:prstGeom>
          <a:noFill/>
        </p:spPr>
        <p:txBody>
          <a:bodyPr wrap="none" rtlCol="0">
            <a:spAutoFit/>
          </a:bodyPr>
          <a:lstStyle/>
          <a:p>
            <a:r>
              <a:rPr lang="en-US" sz="1000" smtClean="0"/>
              <a:t>SGPS+X</a:t>
            </a:r>
          </a:p>
          <a:p>
            <a:r>
              <a:rPr lang="en-US" sz="1000" smtClean="0"/>
              <a:t>P1 </a:t>
            </a:r>
          </a:p>
          <a:p>
            <a:r>
              <a:rPr lang="en-US" sz="1000" smtClean="0"/>
              <a:t>(1-2 MeV)</a:t>
            </a:r>
            <a:endParaRPr lang="en-US" sz="1000"/>
          </a:p>
        </p:txBody>
      </p:sp>
      <p:sp>
        <p:nvSpPr>
          <p:cNvPr id="15" name="TextBox 14"/>
          <p:cNvSpPr txBox="1"/>
          <p:nvPr/>
        </p:nvSpPr>
        <p:spPr>
          <a:xfrm>
            <a:off x="533400" y="2798802"/>
            <a:ext cx="859531" cy="553998"/>
          </a:xfrm>
          <a:prstGeom prst="rect">
            <a:avLst/>
          </a:prstGeom>
          <a:noFill/>
        </p:spPr>
        <p:txBody>
          <a:bodyPr wrap="none" rtlCol="0">
            <a:spAutoFit/>
          </a:bodyPr>
          <a:lstStyle/>
          <a:p>
            <a:r>
              <a:rPr lang="en-US" sz="1000" smtClean="0"/>
              <a:t>SGPS+X</a:t>
            </a:r>
          </a:p>
          <a:p>
            <a:r>
              <a:rPr lang="en-US" sz="1000" smtClean="0"/>
              <a:t>P2A </a:t>
            </a:r>
          </a:p>
          <a:p>
            <a:r>
              <a:rPr lang="en-US" sz="1000" smtClean="0"/>
              <a:t>(2-2.3 MeV)</a:t>
            </a:r>
            <a:endParaRPr lang="en-US" sz="1000"/>
          </a:p>
        </p:txBody>
      </p:sp>
      <p:sp>
        <p:nvSpPr>
          <p:cNvPr id="16" name="TextBox 15"/>
          <p:cNvSpPr txBox="1"/>
          <p:nvPr/>
        </p:nvSpPr>
        <p:spPr>
          <a:xfrm>
            <a:off x="533400" y="3789402"/>
            <a:ext cx="894797" cy="553998"/>
          </a:xfrm>
          <a:prstGeom prst="rect">
            <a:avLst/>
          </a:prstGeom>
          <a:noFill/>
        </p:spPr>
        <p:txBody>
          <a:bodyPr wrap="none" rtlCol="0">
            <a:spAutoFit/>
          </a:bodyPr>
          <a:lstStyle/>
          <a:p>
            <a:r>
              <a:rPr lang="en-US" sz="1000" smtClean="0"/>
              <a:t>SGPS+X</a:t>
            </a:r>
          </a:p>
          <a:p>
            <a:r>
              <a:rPr lang="en-US" sz="1000" smtClean="0"/>
              <a:t>P5</a:t>
            </a:r>
          </a:p>
          <a:p>
            <a:r>
              <a:rPr lang="en-US" sz="1000" smtClean="0"/>
              <a:t>(12-25 MeV)</a:t>
            </a:r>
            <a:endParaRPr lang="en-US" sz="1000"/>
          </a:p>
        </p:txBody>
      </p:sp>
      <p:sp>
        <p:nvSpPr>
          <p:cNvPr id="17" name="TextBox 16"/>
          <p:cNvSpPr txBox="1"/>
          <p:nvPr/>
        </p:nvSpPr>
        <p:spPr>
          <a:xfrm>
            <a:off x="533400" y="4648200"/>
            <a:ext cx="702436" cy="553998"/>
          </a:xfrm>
          <a:prstGeom prst="rect">
            <a:avLst/>
          </a:prstGeom>
          <a:noFill/>
        </p:spPr>
        <p:txBody>
          <a:bodyPr wrap="none" rtlCol="0">
            <a:spAutoFit/>
          </a:bodyPr>
          <a:lstStyle/>
          <a:p>
            <a:r>
              <a:rPr lang="en-US" sz="1000" smtClean="0"/>
              <a:t>MPS-HI</a:t>
            </a:r>
          </a:p>
          <a:p>
            <a:r>
              <a:rPr lang="en-US" sz="1000" smtClean="0"/>
              <a:t>&gt;2MeV</a:t>
            </a:r>
          </a:p>
          <a:p>
            <a:r>
              <a:rPr lang="en-US" sz="1000" smtClean="0"/>
              <a:t>electrons</a:t>
            </a:r>
            <a:endParaRPr lang="en-US" sz="1000"/>
          </a:p>
        </p:txBody>
      </p:sp>
      <p:sp>
        <p:nvSpPr>
          <p:cNvPr id="18" name="TextBox 17"/>
          <p:cNvSpPr txBox="1"/>
          <p:nvPr/>
        </p:nvSpPr>
        <p:spPr>
          <a:xfrm>
            <a:off x="2062462" y="5544979"/>
            <a:ext cx="756938" cy="246221"/>
          </a:xfrm>
          <a:prstGeom prst="rect">
            <a:avLst/>
          </a:prstGeom>
          <a:noFill/>
        </p:spPr>
        <p:txBody>
          <a:bodyPr wrap="none" rtlCol="0">
            <a:spAutoFit/>
          </a:bodyPr>
          <a:lstStyle/>
          <a:p>
            <a:r>
              <a:rPr lang="en-US" sz="1000" smtClean="0"/>
              <a:t>Feb. 2017</a:t>
            </a:r>
            <a:endParaRPr lang="en-US" sz="1000"/>
          </a:p>
        </p:txBody>
      </p:sp>
      <p:sp>
        <p:nvSpPr>
          <p:cNvPr id="21" name="TextBox 20"/>
          <p:cNvSpPr txBox="1"/>
          <p:nvPr/>
        </p:nvSpPr>
        <p:spPr>
          <a:xfrm>
            <a:off x="4272262" y="5562600"/>
            <a:ext cx="736099" cy="246221"/>
          </a:xfrm>
          <a:prstGeom prst="rect">
            <a:avLst/>
          </a:prstGeom>
          <a:noFill/>
        </p:spPr>
        <p:txBody>
          <a:bodyPr wrap="none" rtlCol="0">
            <a:spAutoFit/>
          </a:bodyPr>
          <a:lstStyle/>
          <a:p>
            <a:r>
              <a:rPr lang="en-US" sz="1000" smtClean="0"/>
              <a:t>Apr. 2017</a:t>
            </a:r>
            <a:endParaRPr lang="en-US" sz="1000"/>
          </a:p>
        </p:txBody>
      </p:sp>
      <p:sp>
        <p:nvSpPr>
          <p:cNvPr id="23" name="TextBox 22"/>
          <p:cNvSpPr txBox="1"/>
          <p:nvPr/>
        </p:nvSpPr>
        <p:spPr>
          <a:xfrm>
            <a:off x="5415262" y="5562600"/>
            <a:ext cx="744114" cy="246221"/>
          </a:xfrm>
          <a:prstGeom prst="rect">
            <a:avLst/>
          </a:prstGeom>
          <a:noFill/>
        </p:spPr>
        <p:txBody>
          <a:bodyPr wrap="none" rtlCol="0">
            <a:spAutoFit/>
          </a:bodyPr>
          <a:lstStyle/>
          <a:p>
            <a:r>
              <a:rPr lang="en-US" sz="1000" smtClean="0"/>
              <a:t>May 2017</a:t>
            </a:r>
            <a:endParaRPr lang="en-US" sz="1000"/>
          </a:p>
        </p:txBody>
      </p:sp>
      <p:sp>
        <p:nvSpPr>
          <p:cNvPr id="24" name="TextBox 23"/>
          <p:cNvSpPr txBox="1"/>
          <p:nvPr/>
        </p:nvSpPr>
        <p:spPr>
          <a:xfrm>
            <a:off x="6558262" y="5562600"/>
            <a:ext cx="777777" cy="246221"/>
          </a:xfrm>
          <a:prstGeom prst="rect">
            <a:avLst/>
          </a:prstGeom>
          <a:noFill/>
        </p:spPr>
        <p:txBody>
          <a:bodyPr wrap="none" rtlCol="0">
            <a:spAutoFit/>
          </a:bodyPr>
          <a:lstStyle/>
          <a:p>
            <a:r>
              <a:rPr lang="en-US" sz="1000" smtClean="0"/>
              <a:t>June 2017</a:t>
            </a:r>
            <a:endParaRPr lang="en-US" sz="1000"/>
          </a:p>
        </p:txBody>
      </p:sp>
      <p:sp>
        <p:nvSpPr>
          <p:cNvPr id="25" name="TextBox 24"/>
          <p:cNvSpPr txBox="1"/>
          <p:nvPr/>
        </p:nvSpPr>
        <p:spPr>
          <a:xfrm>
            <a:off x="3129262" y="5544979"/>
            <a:ext cx="758541" cy="246221"/>
          </a:xfrm>
          <a:prstGeom prst="rect">
            <a:avLst/>
          </a:prstGeom>
          <a:noFill/>
        </p:spPr>
        <p:txBody>
          <a:bodyPr wrap="none" rtlCol="0">
            <a:spAutoFit/>
          </a:bodyPr>
          <a:lstStyle/>
          <a:p>
            <a:r>
              <a:rPr lang="en-US" sz="1000" smtClean="0"/>
              <a:t>Mar. 2017</a:t>
            </a:r>
            <a:endParaRPr lang="en-US" sz="1000"/>
          </a:p>
        </p:txBody>
      </p:sp>
    </p:spTree>
    <p:extLst>
      <p:ext uri="{BB962C8B-B14F-4D97-AF65-F5344CB8AC3E}">
        <p14:creationId xmlns:p14="http://schemas.microsoft.com/office/powerpoint/2010/main" val="1235825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143000"/>
            <a:ext cx="7543800" cy="5029200"/>
          </a:xfrm>
          <a:prstGeom prst="rect">
            <a:avLst/>
          </a:prstGeom>
        </p:spPr>
      </p:pic>
      <p:sp>
        <p:nvSpPr>
          <p:cNvPr id="2" name="Title 1"/>
          <p:cNvSpPr>
            <a:spLocks noGrp="1"/>
          </p:cNvSpPr>
          <p:nvPr>
            <p:ph type="title"/>
          </p:nvPr>
        </p:nvSpPr>
        <p:spPr/>
        <p:txBody>
          <a:bodyPr/>
          <a:lstStyle/>
          <a:p>
            <a:r>
              <a:rPr lang="en-US" dirty="0" smtClean="0"/>
              <a:t>Magnitude of Contamination</a:t>
            </a:r>
            <a:endParaRPr lang="en-US" dirty="0"/>
          </a:p>
        </p:txBody>
      </p:sp>
      <p:sp>
        <p:nvSpPr>
          <p:cNvPr id="6" name="TextBox 5"/>
          <p:cNvSpPr txBox="1"/>
          <p:nvPr/>
        </p:nvSpPr>
        <p:spPr>
          <a:xfrm>
            <a:off x="4114800" y="1905000"/>
            <a:ext cx="1444626" cy="523220"/>
          </a:xfrm>
          <a:prstGeom prst="rect">
            <a:avLst/>
          </a:prstGeom>
          <a:noFill/>
        </p:spPr>
        <p:txBody>
          <a:bodyPr wrap="none" rtlCol="0">
            <a:spAutoFit/>
          </a:bodyPr>
          <a:lstStyle/>
          <a:p>
            <a:r>
              <a:rPr lang="en-US" sz="1400" dirty="0" smtClean="0">
                <a:solidFill>
                  <a:srgbClr val="FF0000"/>
                </a:solidFill>
              </a:rPr>
              <a:t>11 Sept. 2017 </a:t>
            </a:r>
          </a:p>
          <a:p>
            <a:r>
              <a:rPr lang="en-US" sz="1400" dirty="0" smtClean="0">
                <a:solidFill>
                  <a:srgbClr val="FF0000"/>
                </a:solidFill>
              </a:rPr>
              <a:t>SPE/GLE, 7:30 UT</a:t>
            </a:r>
            <a:endParaRPr lang="en-US" sz="1400" dirty="0">
              <a:solidFill>
                <a:srgbClr val="FF0000"/>
              </a:solidFill>
            </a:endParaRPr>
          </a:p>
        </p:txBody>
      </p:sp>
      <p:sp>
        <p:nvSpPr>
          <p:cNvPr id="7" name="TextBox 6"/>
          <p:cNvSpPr txBox="1"/>
          <p:nvPr/>
        </p:nvSpPr>
        <p:spPr>
          <a:xfrm>
            <a:off x="4271003" y="3234764"/>
            <a:ext cx="1215397" cy="400110"/>
          </a:xfrm>
          <a:prstGeom prst="rect">
            <a:avLst/>
          </a:prstGeom>
          <a:noFill/>
        </p:spPr>
        <p:txBody>
          <a:bodyPr wrap="none" rtlCol="0">
            <a:spAutoFit/>
          </a:bodyPr>
          <a:lstStyle/>
          <a:p>
            <a:r>
              <a:rPr lang="en-US" sz="1000" dirty="0" smtClean="0"/>
              <a:t>SGPS+X </a:t>
            </a:r>
            <a:r>
              <a:rPr lang="en-US" sz="1000" dirty="0"/>
              <a:t>P7 </a:t>
            </a:r>
            <a:endParaRPr lang="en-US" sz="1000" dirty="0" smtClean="0"/>
          </a:p>
          <a:p>
            <a:r>
              <a:rPr lang="en-US" sz="1000" dirty="0" smtClean="0"/>
              <a:t>(</a:t>
            </a:r>
            <a:r>
              <a:rPr lang="en-US" sz="1000" dirty="0"/>
              <a:t>a</a:t>
            </a:r>
            <a:r>
              <a:rPr lang="en-US" sz="1000" dirty="0" smtClean="0"/>
              <a:t>nomalously low)</a:t>
            </a:r>
            <a:endParaRPr lang="en-US" sz="1000" dirty="0"/>
          </a:p>
        </p:txBody>
      </p:sp>
      <p:sp>
        <p:nvSpPr>
          <p:cNvPr id="8" name="TextBox 7"/>
          <p:cNvSpPr txBox="1"/>
          <p:nvPr/>
        </p:nvSpPr>
        <p:spPr>
          <a:xfrm>
            <a:off x="3257677" y="2590800"/>
            <a:ext cx="1080745" cy="400110"/>
          </a:xfrm>
          <a:prstGeom prst="rect">
            <a:avLst/>
          </a:prstGeom>
          <a:noFill/>
        </p:spPr>
        <p:txBody>
          <a:bodyPr wrap="none" rtlCol="0">
            <a:spAutoFit/>
          </a:bodyPr>
          <a:lstStyle/>
          <a:p>
            <a:r>
              <a:rPr lang="en-US" sz="1000" dirty="0" smtClean="0"/>
              <a:t>SGPS+X P5 </a:t>
            </a:r>
          </a:p>
          <a:p>
            <a:r>
              <a:rPr lang="en-US" sz="1000" dirty="0" smtClean="0"/>
              <a:t>(overcorrection)</a:t>
            </a:r>
            <a:endParaRPr lang="en-US" sz="1000" dirty="0"/>
          </a:p>
        </p:txBody>
      </p:sp>
      <p:sp>
        <p:nvSpPr>
          <p:cNvPr id="11" name="TextBox 10"/>
          <p:cNvSpPr txBox="1"/>
          <p:nvPr/>
        </p:nvSpPr>
        <p:spPr>
          <a:xfrm>
            <a:off x="4231566" y="3707359"/>
            <a:ext cx="2037737" cy="430887"/>
          </a:xfrm>
          <a:prstGeom prst="rect">
            <a:avLst/>
          </a:prstGeom>
          <a:noFill/>
        </p:spPr>
        <p:txBody>
          <a:bodyPr wrap="none" rtlCol="0">
            <a:spAutoFit/>
          </a:bodyPr>
          <a:lstStyle/>
          <a:p>
            <a:r>
              <a:rPr lang="en-US" sz="1100" b="1" dirty="0" smtClean="0"/>
              <a:t>P5 w/ </a:t>
            </a:r>
            <a:r>
              <a:rPr lang="en-US" sz="1100" b="1" dirty="0" err="1" smtClean="0"/>
              <a:t>ele</a:t>
            </a:r>
            <a:r>
              <a:rPr lang="en-US" sz="1100" b="1" dirty="0" smtClean="0"/>
              <a:t>. contamination</a:t>
            </a:r>
          </a:p>
          <a:p>
            <a:r>
              <a:rPr lang="en-US" sz="1100" b="1" dirty="0" smtClean="0"/>
              <a:t>P5 w/out </a:t>
            </a:r>
            <a:r>
              <a:rPr lang="en-US" sz="1100" b="1" dirty="0" err="1" smtClean="0"/>
              <a:t>ele</a:t>
            </a:r>
            <a:r>
              <a:rPr lang="en-US" sz="1100" b="1" dirty="0" smtClean="0"/>
              <a:t>. contamination</a:t>
            </a:r>
            <a:endParaRPr lang="en-US" sz="1100" b="1" dirty="0"/>
          </a:p>
        </p:txBody>
      </p:sp>
      <p:sp>
        <p:nvSpPr>
          <p:cNvPr id="12" name="TextBox 11"/>
          <p:cNvSpPr txBox="1"/>
          <p:nvPr/>
        </p:nvSpPr>
        <p:spPr>
          <a:xfrm>
            <a:off x="1981200" y="4495800"/>
            <a:ext cx="2350195" cy="338554"/>
          </a:xfrm>
          <a:prstGeom prst="rect">
            <a:avLst/>
          </a:prstGeom>
          <a:noFill/>
        </p:spPr>
        <p:txBody>
          <a:bodyPr wrap="none" rtlCol="0">
            <a:spAutoFit/>
          </a:bodyPr>
          <a:lstStyle/>
          <a:p>
            <a:r>
              <a:rPr lang="en-US" sz="1600" dirty="0" smtClean="0">
                <a:solidFill>
                  <a:srgbClr val="0070C0"/>
                </a:solidFill>
              </a:rPr>
              <a:t>Backgrounds (from GCRs) </a:t>
            </a:r>
            <a:endParaRPr lang="en-US" sz="1600" dirty="0">
              <a:solidFill>
                <a:srgbClr val="0070C0"/>
              </a:solidFill>
            </a:endParaRPr>
          </a:p>
        </p:txBody>
      </p:sp>
      <p:sp>
        <p:nvSpPr>
          <p:cNvPr id="13" name="TextBox 12"/>
          <p:cNvSpPr txBox="1"/>
          <p:nvPr/>
        </p:nvSpPr>
        <p:spPr>
          <a:xfrm>
            <a:off x="2819400" y="5029200"/>
            <a:ext cx="1686167" cy="338554"/>
          </a:xfrm>
          <a:prstGeom prst="rect">
            <a:avLst/>
          </a:prstGeom>
          <a:noFill/>
        </p:spPr>
        <p:txBody>
          <a:bodyPr wrap="none" rtlCol="0">
            <a:spAutoFit/>
          </a:bodyPr>
          <a:lstStyle/>
          <a:p>
            <a:r>
              <a:rPr lang="en-US" sz="1600" dirty="0" smtClean="0"/>
              <a:t>GCR model fluxes </a:t>
            </a:r>
            <a:endParaRPr lang="en-US" sz="1600" dirty="0"/>
          </a:p>
        </p:txBody>
      </p:sp>
      <p:sp>
        <p:nvSpPr>
          <p:cNvPr id="14" name="TextBox 13"/>
          <p:cNvSpPr txBox="1"/>
          <p:nvPr/>
        </p:nvSpPr>
        <p:spPr>
          <a:xfrm>
            <a:off x="6553200" y="2945249"/>
            <a:ext cx="2378449" cy="1169551"/>
          </a:xfrm>
          <a:prstGeom prst="rect">
            <a:avLst/>
          </a:prstGeom>
          <a:solidFill>
            <a:schemeClr val="bg1">
              <a:lumMod val="75000"/>
            </a:schemeClr>
          </a:solidFill>
        </p:spPr>
        <p:txBody>
          <a:bodyPr wrap="square" rtlCol="0">
            <a:spAutoFit/>
          </a:bodyPr>
          <a:lstStyle/>
          <a:p>
            <a:r>
              <a:rPr lang="en-US" sz="1400" i="1" dirty="0" smtClean="0"/>
              <a:t>Effect of P5 electron contamination less than 1% contribution to flux during a small to moderate solar particle event.</a:t>
            </a:r>
            <a:endParaRPr lang="en-US" sz="1400" i="1" dirty="0"/>
          </a:p>
        </p:txBody>
      </p:sp>
      <p:sp>
        <p:nvSpPr>
          <p:cNvPr id="15" name="TextBox 14"/>
          <p:cNvSpPr txBox="1"/>
          <p:nvPr/>
        </p:nvSpPr>
        <p:spPr>
          <a:xfrm>
            <a:off x="1292112" y="1261646"/>
            <a:ext cx="6708888" cy="307777"/>
          </a:xfrm>
          <a:prstGeom prst="rect">
            <a:avLst/>
          </a:prstGeom>
          <a:noFill/>
        </p:spPr>
        <p:txBody>
          <a:bodyPr wrap="none" rtlCol="0">
            <a:spAutoFit/>
          </a:bodyPr>
          <a:lstStyle/>
          <a:p>
            <a:r>
              <a:rPr lang="en-US" dirty="0" smtClean="0"/>
              <a:t>G16 SGPS 5m (red) and </a:t>
            </a:r>
            <a:r>
              <a:rPr lang="en-US" dirty="0"/>
              <a:t>1-day </a:t>
            </a:r>
            <a:r>
              <a:rPr lang="en-US" dirty="0" smtClean="0"/>
              <a:t>(blue) averaged spectra (energy channels P1-P10)</a:t>
            </a:r>
            <a:endParaRPr lang="en-US" dirty="0"/>
          </a:p>
        </p:txBody>
      </p:sp>
      <p:sp>
        <p:nvSpPr>
          <p:cNvPr id="16" name="TextBox 15"/>
          <p:cNvSpPr txBox="1"/>
          <p:nvPr/>
        </p:nvSpPr>
        <p:spPr>
          <a:xfrm>
            <a:off x="732693" y="6221977"/>
            <a:ext cx="7853432" cy="307777"/>
          </a:xfrm>
          <a:prstGeom prst="rect">
            <a:avLst/>
          </a:prstGeom>
          <a:noFill/>
        </p:spPr>
        <p:txBody>
          <a:bodyPr wrap="none" rtlCol="0">
            <a:spAutoFit/>
          </a:bodyPr>
          <a:lstStyle/>
          <a:p>
            <a:r>
              <a:rPr lang="en-US" dirty="0" smtClean="0">
                <a:solidFill>
                  <a:schemeClr val="bg1"/>
                </a:solidFill>
              </a:rPr>
              <a:t>Points from left to right are energy channels P1, P2A, P2B, P3-P7, P8A, P8B, P8C, P9, and P10.</a:t>
            </a:r>
            <a:endParaRPr lang="en-US" dirty="0">
              <a:solidFill>
                <a:schemeClr val="bg1"/>
              </a:solidFill>
            </a:endParaRPr>
          </a:p>
        </p:txBody>
      </p:sp>
    </p:spTree>
    <p:extLst>
      <p:ext uri="{BB962C8B-B14F-4D97-AF65-F5344CB8AC3E}">
        <p14:creationId xmlns:p14="http://schemas.microsoft.com/office/powerpoint/2010/main" val="198315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8154" y="128337"/>
            <a:ext cx="6408821" cy="968626"/>
          </a:xfrm>
        </p:spPr>
        <p:txBody>
          <a:bodyPr/>
          <a:lstStyle/>
          <a:p>
            <a:r>
              <a:rPr lang="en-US" sz="2400" smtClean="0"/>
              <a:t>Example of Inconsistency Between </a:t>
            </a:r>
            <a:r>
              <a:rPr lang="en-US" sz="2400"/>
              <a:t>G</a:t>
            </a:r>
            <a:r>
              <a:rPr lang="en-US" sz="2400" smtClean="0"/>
              <a:t>round </a:t>
            </a:r>
            <a:r>
              <a:rPr lang="en-US" sz="2400"/>
              <a:t>C</a:t>
            </a:r>
            <a:r>
              <a:rPr lang="en-US" sz="2400" smtClean="0"/>
              <a:t>alibration Result </a:t>
            </a:r>
            <a:r>
              <a:rPr lang="en-US" sz="2400"/>
              <a:t>and </a:t>
            </a:r>
            <a:r>
              <a:rPr lang="en-US" sz="2400" smtClean="0"/>
              <a:t>On-orbit Observations</a:t>
            </a:r>
            <a:endParaRPr lang="en-US" sz="240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219200"/>
            <a:ext cx="6788944" cy="4525963"/>
          </a:xfrm>
        </p:spPr>
      </p:pic>
      <p:sp>
        <p:nvSpPr>
          <p:cNvPr id="5" name="TextBox 4"/>
          <p:cNvSpPr txBox="1"/>
          <p:nvPr/>
        </p:nvSpPr>
        <p:spPr>
          <a:xfrm>
            <a:off x="7180384" y="1805280"/>
            <a:ext cx="1345240" cy="487313"/>
          </a:xfrm>
          <a:prstGeom prst="rect">
            <a:avLst/>
          </a:prstGeom>
          <a:solidFill>
            <a:schemeClr val="bg1">
              <a:lumMod val="95000"/>
            </a:schemeClr>
          </a:solidFill>
        </p:spPr>
        <p:txBody>
          <a:bodyPr wrap="none" rtlCol="0">
            <a:spAutoFit/>
          </a:bodyPr>
          <a:lstStyle/>
          <a:p>
            <a:pPr>
              <a:spcAft>
                <a:spcPts val="200"/>
              </a:spcAft>
            </a:pPr>
            <a:r>
              <a:rPr lang="en-US" sz="1200" smtClean="0">
                <a:solidFill>
                  <a:schemeClr val="tx1"/>
                </a:solidFill>
              </a:rPr>
              <a:t>(west facing unit)</a:t>
            </a:r>
          </a:p>
          <a:p>
            <a:pPr>
              <a:spcAft>
                <a:spcPts val="200"/>
              </a:spcAft>
            </a:pPr>
            <a:r>
              <a:rPr lang="en-US" sz="1200">
                <a:solidFill>
                  <a:schemeClr val="tx1"/>
                </a:solidFill>
              </a:rPr>
              <a:t>(east facing unit</a:t>
            </a:r>
            <a:r>
              <a:rPr lang="en-US" sz="1200" smtClean="0">
                <a:solidFill>
                  <a:schemeClr val="tx1"/>
                </a:solidFill>
              </a:rPr>
              <a:t>)</a:t>
            </a:r>
            <a:endParaRPr lang="en-US" sz="1200">
              <a:solidFill>
                <a:schemeClr val="tx1"/>
              </a:solidFill>
            </a:endParaRPr>
          </a:p>
        </p:txBody>
      </p:sp>
      <p:sp>
        <p:nvSpPr>
          <p:cNvPr id="6" name="Rectangle 5"/>
          <p:cNvSpPr/>
          <p:nvPr/>
        </p:nvSpPr>
        <p:spPr>
          <a:xfrm>
            <a:off x="2687444" y="1752600"/>
            <a:ext cx="189571" cy="3456879"/>
          </a:xfrm>
          <a:prstGeom prst="rect">
            <a:avLst/>
          </a:prstGeom>
          <a:solidFill>
            <a:schemeClr val="bg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64930" y="1828800"/>
            <a:ext cx="2116670" cy="261610"/>
          </a:xfrm>
          <a:prstGeom prst="rect">
            <a:avLst/>
          </a:prstGeom>
          <a:noFill/>
        </p:spPr>
        <p:txBody>
          <a:bodyPr wrap="square" rtlCol="0">
            <a:spAutoFit/>
          </a:bodyPr>
          <a:lstStyle/>
          <a:p>
            <a:r>
              <a:rPr lang="en-US" sz="1100" smtClean="0"/>
              <a:t>Period with SW P</a:t>
            </a:r>
            <a:r>
              <a:rPr lang="en-US" sz="1400" baseline="-25000" smtClean="0"/>
              <a:t>dyn</a:t>
            </a:r>
            <a:r>
              <a:rPr lang="en-US" sz="1100" smtClean="0"/>
              <a:t> &gt; 10nP. </a:t>
            </a:r>
            <a:endParaRPr lang="en-US" sz="1100"/>
          </a:p>
        </p:txBody>
      </p:sp>
      <p:cxnSp>
        <p:nvCxnSpPr>
          <p:cNvPr id="8" name="Straight Arrow Connector 7"/>
          <p:cNvCxnSpPr/>
          <p:nvPr/>
        </p:nvCxnSpPr>
        <p:spPr>
          <a:xfrm flipH="1" flipV="1">
            <a:off x="2877015" y="1952984"/>
            <a:ext cx="250007" cy="6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09600" y="5877580"/>
            <a:ext cx="8001032" cy="738664"/>
          </a:xfrm>
          <a:prstGeom prst="rect">
            <a:avLst/>
          </a:prstGeom>
          <a:noFill/>
        </p:spPr>
        <p:txBody>
          <a:bodyPr wrap="square" rtlCol="0">
            <a:spAutoFit/>
          </a:bodyPr>
          <a:lstStyle/>
          <a:p>
            <a:r>
              <a:rPr lang="en-US" smtClean="0">
                <a:solidFill>
                  <a:schemeClr val="bg1"/>
                </a:solidFill>
              </a:rPr>
              <a:t>SGPS and MPS-HI 5m averaged fluxes during 16-17 July 2017 Solar Particle Event. Fluxes from east and west facing units are expected to be the same during period of high solar wind dynamic pressure</a:t>
            </a:r>
            <a:r>
              <a:rPr lang="en-US">
                <a:solidFill>
                  <a:schemeClr val="bg1"/>
                </a:solidFill>
              </a:rPr>
              <a:t>. SGPS +X and –X P4 differ by about a factor of </a:t>
            </a:r>
            <a:r>
              <a:rPr lang="en-US" smtClean="0">
                <a:solidFill>
                  <a:schemeClr val="bg1"/>
                </a:solidFill>
              </a:rPr>
              <a:t>4.</a:t>
            </a:r>
            <a:endParaRPr lang="en-US">
              <a:solidFill>
                <a:schemeClr val="bg1"/>
              </a:solidFill>
            </a:endParaRPr>
          </a:p>
        </p:txBody>
      </p:sp>
      <p:sp>
        <p:nvSpPr>
          <p:cNvPr id="9" name="Slide Number Placeholder 8"/>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28</a:t>
            </a:fld>
            <a:endParaRPr lang="uk-UA"/>
          </a:p>
        </p:txBody>
      </p:sp>
    </p:spTree>
    <p:extLst>
      <p:ext uri="{BB962C8B-B14F-4D97-AF65-F5344CB8AC3E}">
        <p14:creationId xmlns:p14="http://schemas.microsoft.com/office/powerpoint/2010/main" val="56706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8821" cy="968626"/>
          </a:xfrm>
        </p:spPr>
        <p:txBody>
          <a:bodyPr/>
          <a:lstStyle/>
          <a:p>
            <a:r>
              <a:rPr lang="en-US" smtClean="0"/>
              <a:t>SGPS PLPTs Supporting Provisional </a:t>
            </a:r>
            <a:r>
              <a:rPr lang="en-US"/>
              <a:t>M</a:t>
            </a:r>
            <a:r>
              <a:rPr lang="en-US" smtClean="0"/>
              <a:t>aturity </a:t>
            </a:r>
            <a:endParaRPr lang="en-US"/>
          </a:p>
        </p:txBody>
      </p:sp>
      <p:sp>
        <p:nvSpPr>
          <p:cNvPr id="3" name="Text Placeholder 2"/>
          <p:cNvSpPr>
            <a:spLocks noGrp="1"/>
          </p:cNvSpPr>
          <p:nvPr>
            <p:ph type="body" idx="1"/>
          </p:nvPr>
        </p:nvSpPr>
        <p:spPr>
          <a:xfrm>
            <a:off x="457200" y="1646238"/>
            <a:ext cx="8229600" cy="4525962"/>
          </a:xfrm>
        </p:spPr>
        <p:txBody>
          <a:bodyPr/>
          <a:lstStyle/>
          <a:p>
            <a:pPr>
              <a:buFont typeface="Arial" charset="0"/>
              <a:buChar char="•"/>
            </a:pPr>
            <a:r>
              <a:rPr lang="en-US"/>
              <a:t>User Community </a:t>
            </a:r>
            <a:r>
              <a:rPr lang="en-US" smtClean="0"/>
              <a:t>Questions/Requests </a:t>
            </a:r>
            <a:r>
              <a:rPr lang="en-US" sz="2800" smtClean="0"/>
              <a:t>(illustrate importance of following PLPT results)</a:t>
            </a:r>
            <a:r>
              <a:rPr lang="en-US" smtClean="0"/>
              <a:t>.</a:t>
            </a:r>
            <a:endParaRPr lang="en-US"/>
          </a:p>
          <a:p>
            <a:pPr>
              <a:buFont typeface="Arial" charset="0"/>
              <a:buChar char="•"/>
            </a:pPr>
            <a:r>
              <a:rPr lang="en-US" smtClean="0"/>
              <a:t>PLPT-SEI-001 </a:t>
            </a:r>
            <a:r>
              <a:rPr lang="en-US"/>
              <a:t>SGPS D3-D1 Contamination Correction</a:t>
            </a:r>
          </a:p>
          <a:p>
            <a:pPr>
              <a:buFont typeface="Arial" charset="0"/>
              <a:buChar char="•"/>
            </a:pPr>
            <a:r>
              <a:rPr lang="en-US"/>
              <a:t>PLPT-SEI-004 SEP Channel Cross-Comparison</a:t>
            </a:r>
          </a:p>
          <a:p>
            <a:pPr>
              <a:buFont typeface="Arial" charset="0"/>
              <a:buChar char="•"/>
            </a:pPr>
            <a:r>
              <a:rPr lang="en-US"/>
              <a:t>PLPT-SEI-006 Backgrounds </a:t>
            </a:r>
            <a:r>
              <a:rPr lang="en-US" smtClean="0"/>
              <a:t>Trending</a:t>
            </a:r>
            <a:endParaRPr lang="en-US"/>
          </a:p>
          <a:p>
            <a:pPr>
              <a:buFont typeface="Arial" charset="0"/>
              <a:buChar char="•"/>
            </a:pP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29</a:t>
            </a:fld>
            <a:endParaRPr lang="uk-UA"/>
          </a:p>
        </p:txBody>
      </p:sp>
      <p:sp>
        <p:nvSpPr>
          <p:cNvPr id="5" name="TextBox 4"/>
          <p:cNvSpPr txBox="1"/>
          <p:nvPr/>
        </p:nvSpPr>
        <p:spPr>
          <a:xfrm>
            <a:off x="533400" y="5174159"/>
            <a:ext cx="7924800" cy="769441"/>
          </a:xfrm>
          <a:prstGeom prst="rect">
            <a:avLst/>
          </a:prstGeom>
          <a:noFill/>
        </p:spPr>
        <p:txBody>
          <a:bodyPr wrap="square" rtlCol="0">
            <a:spAutoFit/>
          </a:bodyPr>
          <a:lstStyle/>
          <a:p>
            <a:r>
              <a:rPr lang="en-US" sz="1600" i="1" smtClean="0">
                <a:solidFill>
                  <a:srgbClr val="FFFF00"/>
                </a:solidFill>
              </a:rPr>
              <a:t>*</a:t>
            </a:r>
            <a:r>
              <a:rPr lang="en-US" i="1" smtClean="0">
                <a:solidFill>
                  <a:srgbClr val="FFFF00"/>
                </a:solidFill>
              </a:rPr>
              <a:t> These should not be viewed as pass/fail tests </a:t>
            </a:r>
            <a:r>
              <a:rPr lang="mr-IN" i="1" smtClean="0">
                <a:solidFill>
                  <a:srgbClr val="FFFF00"/>
                </a:solidFill>
              </a:rPr>
              <a:t>–</a:t>
            </a:r>
            <a:r>
              <a:rPr lang="en-US" i="1" smtClean="0">
                <a:solidFill>
                  <a:srgbClr val="FFFF00"/>
                </a:solidFill>
              </a:rPr>
              <a:t> Their purpose is to fully characterize the instrument performance and measurements, especially with respect to previous GOES measurements (i.e., G13-G15).</a:t>
            </a:r>
            <a:endParaRPr lang="en-US" i="1">
              <a:solidFill>
                <a:srgbClr val="FFFF00"/>
              </a:solidFill>
            </a:endParaRPr>
          </a:p>
        </p:txBody>
      </p:sp>
    </p:spTree>
    <p:extLst>
      <p:ext uri="{BB962C8B-B14F-4D97-AF65-F5344CB8AC3E}">
        <p14:creationId xmlns:p14="http://schemas.microsoft.com/office/powerpoint/2010/main" val="116923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smtClean="0"/>
              <a:t>SGPS OVERVIEW</a:t>
            </a:r>
            <a:endParaRPr/>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GOES-16 </a:t>
            </a:r>
            <a:r>
              <a:rPr lang="en-US" sz="2000" b="0" i="0" u="none" strike="noStrike" cap="none" smtClean="0">
                <a:solidFill>
                  <a:srgbClr val="888888"/>
                </a:solidFill>
                <a:latin typeface="Calibri"/>
                <a:ea typeface="Calibri"/>
                <a:cs typeface="Calibri"/>
                <a:sym typeface="Calibri"/>
              </a:rPr>
              <a:t>SGPS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3</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5392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Community Questions/Requests</a:t>
            </a:r>
            <a:endParaRPr lang="en-US"/>
          </a:p>
        </p:txBody>
      </p:sp>
      <p:sp>
        <p:nvSpPr>
          <p:cNvPr id="3" name="Text Placeholder 2"/>
          <p:cNvSpPr>
            <a:spLocks noGrp="1"/>
          </p:cNvSpPr>
          <p:nvPr>
            <p:ph type="body" idx="1"/>
          </p:nvPr>
        </p:nvSpPr>
        <p:spPr>
          <a:xfrm>
            <a:off x="252350" y="1189038"/>
            <a:ext cx="8630652" cy="5167312"/>
          </a:xfrm>
        </p:spPr>
        <p:txBody>
          <a:bodyPr/>
          <a:lstStyle/>
          <a:p>
            <a:pPr marL="25400" indent="0">
              <a:spcAft>
                <a:spcPts val="600"/>
              </a:spcAft>
              <a:buNone/>
            </a:pPr>
            <a:r>
              <a:rPr lang="en-US" sz="1600" smtClean="0">
                <a:latin typeface="Times" charset="0"/>
                <a:ea typeface="Times" charset="0"/>
                <a:cs typeface="Times" charset="0"/>
              </a:rPr>
              <a:t>Sample of requests for calibration data, cross calibrations with G13-G15, and Sept. 2017 event data:</a:t>
            </a:r>
          </a:p>
          <a:p>
            <a:pPr marL="402590" lvl="1" indent="-285750">
              <a:spcAft>
                <a:spcPts val="600"/>
              </a:spcAft>
              <a:buSzPct val="100000"/>
              <a:buFont typeface="Arial" charset="0"/>
              <a:buChar char="•"/>
            </a:pPr>
            <a:r>
              <a:rPr lang="en-US" sz="1400" smtClean="0">
                <a:latin typeface="Times" charset="0"/>
                <a:ea typeface="Times" charset="0"/>
                <a:cs typeface="Times" charset="0"/>
              </a:rPr>
              <a:t>“I </a:t>
            </a:r>
            <a:r>
              <a:rPr lang="en-US" sz="1400">
                <a:latin typeface="Times" charset="0"/>
                <a:ea typeface="Times" charset="0"/>
                <a:cs typeface="Times" charset="0"/>
              </a:rPr>
              <a:t>work for the Chandra X-ray observatory, I am responsible for monitoring the radiation </a:t>
            </a:r>
            <a:r>
              <a:rPr lang="en-US" sz="1400" smtClean="0">
                <a:latin typeface="Times" charset="0"/>
                <a:ea typeface="Times" charset="0"/>
                <a:cs typeface="Times" charset="0"/>
              </a:rPr>
              <a:t>environment</a:t>
            </a:r>
            <a:r>
              <a:rPr lang="mr-IN" sz="1400" smtClean="0">
                <a:latin typeface="Times" charset="0"/>
                <a:ea typeface="Times" charset="0"/>
                <a:cs typeface="Times" charset="0"/>
              </a:rPr>
              <a:t>…</a:t>
            </a:r>
            <a:r>
              <a:rPr lang="en-US" sz="1400" smtClean="0">
                <a:latin typeface="Times" charset="0"/>
                <a:ea typeface="Times" charset="0"/>
                <a:cs typeface="Times" charset="0"/>
              </a:rPr>
              <a:t> </a:t>
            </a:r>
            <a:r>
              <a:rPr lang="en-US" sz="1400">
                <a:latin typeface="Times" charset="0"/>
                <a:ea typeface="Times" charset="0"/>
                <a:cs typeface="Times" charset="0"/>
              </a:rPr>
              <a:t>we noticed a distinct drop in the reported </a:t>
            </a:r>
            <a:r>
              <a:rPr lang="en-US" sz="1400" smtClean="0">
                <a:latin typeface="Times" charset="0"/>
                <a:ea typeface="Times" charset="0"/>
                <a:cs typeface="Times" charset="0"/>
              </a:rPr>
              <a:t>flux</a:t>
            </a:r>
            <a:r>
              <a:rPr lang="mr-IN" sz="1400" smtClean="0">
                <a:latin typeface="Times" charset="0"/>
                <a:ea typeface="Times" charset="0"/>
                <a:cs typeface="Times" charset="0"/>
              </a:rPr>
              <a:t>…</a:t>
            </a:r>
            <a:r>
              <a:rPr lang="en-US" sz="1400" smtClean="0">
                <a:latin typeface="Times" charset="0"/>
                <a:ea typeface="Times" charset="0"/>
                <a:cs typeface="Times" charset="0"/>
              </a:rPr>
              <a:t> through changeover </a:t>
            </a:r>
            <a:r>
              <a:rPr lang="en-US" sz="1400">
                <a:latin typeface="Times" charset="0"/>
                <a:ea typeface="Times" charset="0"/>
                <a:cs typeface="Times" charset="0"/>
              </a:rPr>
              <a:t>to GOES-16.  Can you please explain what has changed</a:t>
            </a:r>
            <a:r>
              <a:rPr lang="en-US" sz="1400" smtClean="0">
                <a:latin typeface="Times" charset="0"/>
                <a:ea typeface="Times" charset="0"/>
                <a:cs typeface="Times" charset="0"/>
              </a:rPr>
              <a:t>?”  </a:t>
            </a:r>
            <a:r>
              <a:rPr lang="mr-IN" sz="1400" smtClean="0">
                <a:latin typeface="Times" charset="0"/>
                <a:ea typeface="Times" charset="0"/>
                <a:cs typeface="Times" charset="0"/>
              </a:rPr>
              <a:t>–</a:t>
            </a:r>
            <a:r>
              <a:rPr lang="en-US" sz="1400" smtClean="0">
                <a:latin typeface="Times" charset="0"/>
                <a:ea typeface="Times" charset="0"/>
                <a:cs typeface="Times" charset="0"/>
              </a:rPr>
              <a:t>  </a:t>
            </a:r>
            <a:r>
              <a:rPr lang="en-US" sz="1400" smtClean="0">
                <a:solidFill>
                  <a:schemeClr val="accent3">
                    <a:lumMod val="40000"/>
                    <a:lumOff val="60000"/>
                  </a:schemeClr>
                </a:solidFill>
                <a:latin typeface="Times" charset="0"/>
                <a:ea typeface="Times" charset="0"/>
                <a:cs typeface="Times" charset="0"/>
              </a:rPr>
              <a:t>Senior Astrophysicist, Chandra </a:t>
            </a:r>
            <a:r>
              <a:rPr lang="en-US" sz="1400">
                <a:solidFill>
                  <a:schemeClr val="accent3">
                    <a:lumMod val="40000"/>
                    <a:lumOff val="60000"/>
                  </a:schemeClr>
                </a:solidFill>
                <a:latin typeface="Times" charset="0"/>
                <a:ea typeface="Times" charset="0"/>
                <a:cs typeface="Times" charset="0"/>
              </a:rPr>
              <a:t>X-Ray </a:t>
            </a:r>
            <a:r>
              <a:rPr lang="en-US" sz="1400" smtClean="0">
                <a:solidFill>
                  <a:schemeClr val="accent3">
                    <a:lumMod val="40000"/>
                    <a:lumOff val="60000"/>
                  </a:schemeClr>
                </a:solidFill>
                <a:latin typeface="Times" charset="0"/>
                <a:ea typeface="Times" charset="0"/>
                <a:cs typeface="Times" charset="0"/>
              </a:rPr>
              <a:t>Center, Harvard-Smithsonian </a:t>
            </a:r>
            <a:r>
              <a:rPr lang="en-US" sz="1400">
                <a:solidFill>
                  <a:schemeClr val="accent3">
                    <a:lumMod val="40000"/>
                    <a:lumOff val="60000"/>
                  </a:schemeClr>
                </a:solidFill>
                <a:latin typeface="Times" charset="0"/>
                <a:ea typeface="Times" charset="0"/>
                <a:cs typeface="Times" charset="0"/>
              </a:rPr>
              <a:t>Center for </a:t>
            </a:r>
            <a:r>
              <a:rPr lang="en-US" sz="1400" smtClean="0">
                <a:solidFill>
                  <a:schemeClr val="accent3">
                    <a:lumMod val="40000"/>
                    <a:lumOff val="60000"/>
                  </a:schemeClr>
                </a:solidFill>
                <a:latin typeface="Times" charset="0"/>
                <a:ea typeface="Times" charset="0"/>
                <a:cs typeface="Times" charset="0"/>
              </a:rPr>
              <a:t>Astrophysics.</a:t>
            </a:r>
          </a:p>
          <a:p>
            <a:pPr marL="402590" lvl="1" indent="-285750">
              <a:spcAft>
                <a:spcPts val="600"/>
              </a:spcAft>
              <a:buSzPct val="100000"/>
              <a:buFont typeface="Arial" charset="0"/>
              <a:buChar char="•"/>
            </a:pPr>
            <a:r>
              <a:rPr lang="en-US" sz="1400" smtClean="0">
                <a:latin typeface="Times" charset="0"/>
                <a:ea typeface="Times" charset="0"/>
                <a:cs typeface="Times" charset="0"/>
              </a:rPr>
              <a:t>“</a:t>
            </a:r>
            <a:r>
              <a:rPr lang="mr-IN" sz="1400" smtClean="0">
                <a:latin typeface="Times" charset="0"/>
                <a:ea typeface="Times" charset="0"/>
                <a:cs typeface="Times" charset="0"/>
              </a:rPr>
              <a:t>…</a:t>
            </a:r>
            <a:r>
              <a:rPr lang="en-US" sz="1400" smtClean="0">
                <a:latin typeface="Times" charset="0"/>
                <a:ea typeface="Times" charset="0"/>
                <a:cs typeface="Times" charset="0"/>
              </a:rPr>
              <a:t>in preparations </a:t>
            </a:r>
            <a:r>
              <a:rPr lang="en-US" sz="1400">
                <a:latin typeface="Times" charset="0"/>
                <a:ea typeface="Times" charset="0"/>
                <a:cs typeface="Times" charset="0"/>
              </a:rPr>
              <a:t>to switch over to SEISS/SGPS, is there any documentation (energy channels, geometric factors, cross-calibrations to HEPAD) available</a:t>
            </a:r>
            <a:r>
              <a:rPr lang="en-US" sz="1400" smtClean="0">
                <a:latin typeface="Times" charset="0"/>
                <a:ea typeface="Times" charset="0"/>
                <a:cs typeface="Times" charset="0"/>
              </a:rPr>
              <a:t>?”   </a:t>
            </a:r>
            <a:r>
              <a:rPr lang="mr-IN" sz="1400" smtClean="0">
                <a:latin typeface="Times" charset="0"/>
                <a:ea typeface="Times" charset="0"/>
                <a:cs typeface="Times" charset="0"/>
              </a:rPr>
              <a:t>–</a:t>
            </a:r>
            <a:r>
              <a:rPr lang="en-US" sz="1400" smtClean="0">
                <a:latin typeface="Times" charset="0"/>
                <a:ea typeface="Times" charset="0"/>
                <a:cs typeface="Times" charset="0"/>
              </a:rPr>
              <a:t>  </a:t>
            </a:r>
            <a:r>
              <a:rPr lang="en-US" sz="1400" smtClean="0">
                <a:solidFill>
                  <a:schemeClr val="accent3">
                    <a:lumMod val="40000"/>
                    <a:lumOff val="60000"/>
                  </a:schemeClr>
                </a:solidFill>
                <a:latin typeface="Times" charset="0"/>
                <a:ea typeface="Times" charset="0"/>
                <a:cs typeface="Times" charset="0"/>
              </a:rPr>
              <a:t>Professor </a:t>
            </a:r>
            <a:r>
              <a:rPr lang="en-US" sz="1400">
                <a:solidFill>
                  <a:schemeClr val="accent3">
                    <a:lumMod val="40000"/>
                    <a:lumOff val="60000"/>
                  </a:schemeClr>
                </a:solidFill>
                <a:latin typeface="Times" charset="0"/>
                <a:ea typeface="Times" charset="0"/>
                <a:cs typeface="Times" charset="0"/>
              </a:rPr>
              <a:t>of space </a:t>
            </a:r>
            <a:r>
              <a:rPr lang="en-US" sz="1400" smtClean="0">
                <a:solidFill>
                  <a:schemeClr val="accent3">
                    <a:lumMod val="40000"/>
                    <a:lumOff val="60000"/>
                  </a:schemeClr>
                </a:solidFill>
                <a:latin typeface="Times" charset="0"/>
                <a:ea typeface="Times" charset="0"/>
                <a:cs typeface="Times" charset="0"/>
              </a:rPr>
              <a:t>physics</a:t>
            </a:r>
            <a:r>
              <a:rPr lang="en-US" sz="1400">
                <a:solidFill>
                  <a:schemeClr val="accent3">
                    <a:lumMod val="40000"/>
                    <a:lumOff val="60000"/>
                  </a:schemeClr>
                </a:solidFill>
                <a:latin typeface="Times" charset="0"/>
                <a:ea typeface="Times" charset="0"/>
                <a:cs typeface="Times" charset="0"/>
              </a:rPr>
              <a:t> and head of Space Research Laboratory (SRL)</a:t>
            </a:r>
            <a:r>
              <a:rPr lang="en-US" sz="1400" smtClean="0">
                <a:solidFill>
                  <a:schemeClr val="accent3">
                    <a:lumMod val="40000"/>
                    <a:lumOff val="60000"/>
                  </a:schemeClr>
                </a:solidFill>
                <a:latin typeface="Times" charset="0"/>
                <a:ea typeface="Times" charset="0"/>
                <a:cs typeface="Times" charset="0"/>
              </a:rPr>
              <a:t>, Dept. </a:t>
            </a:r>
            <a:r>
              <a:rPr lang="en-US" sz="1400">
                <a:solidFill>
                  <a:schemeClr val="accent3">
                    <a:lumMod val="40000"/>
                    <a:lumOff val="60000"/>
                  </a:schemeClr>
                </a:solidFill>
                <a:latin typeface="Times" charset="0"/>
                <a:ea typeface="Times" charset="0"/>
                <a:cs typeface="Times" charset="0"/>
              </a:rPr>
              <a:t>of Physics and Astronomy, University of Turku, </a:t>
            </a:r>
            <a:r>
              <a:rPr lang="en-US" sz="1400" smtClean="0">
                <a:solidFill>
                  <a:schemeClr val="accent3">
                    <a:lumMod val="40000"/>
                    <a:lumOff val="60000"/>
                  </a:schemeClr>
                </a:solidFill>
                <a:latin typeface="Times" charset="0"/>
                <a:ea typeface="Times" charset="0"/>
                <a:cs typeface="Times" charset="0"/>
              </a:rPr>
              <a:t>Finland.</a:t>
            </a:r>
          </a:p>
          <a:p>
            <a:pPr marL="402590" lvl="1" indent="-285750">
              <a:spcAft>
                <a:spcPts val="600"/>
              </a:spcAft>
              <a:buSzPct val="100000"/>
              <a:buFont typeface="Arial" charset="0"/>
              <a:buChar char="•"/>
            </a:pPr>
            <a:r>
              <a:rPr lang="en-US" sz="1400" smtClean="0">
                <a:latin typeface="Times" charset="0"/>
                <a:ea typeface="Times" charset="0"/>
                <a:cs typeface="Times" charset="0"/>
              </a:rPr>
              <a:t>“We </a:t>
            </a:r>
            <a:r>
              <a:rPr lang="en-US" sz="1400">
                <a:latin typeface="Times" charset="0"/>
                <a:ea typeface="Times" charset="0"/>
                <a:cs typeface="Times" charset="0"/>
              </a:rPr>
              <a:t>have begun the transition from the GOES-14 NOP particle data to </a:t>
            </a:r>
            <a:r>
              <a:rPr lang="en-US" sz="1400" smtClean="0">
                <a:latin typeface="Times" charset="0"/>
                <a:ea typeface="Times" charset="0"/>
                <a:cs typeface="Times" charset="0"/>
              </a:rPr>
              <a:t>GOES-16 SEISS</a:t>
            </a:r>
            <a:r>
              <a:rPr lang="mr-IN" sz="1400" smtClean="0">
                <a:latin typeface="Times" charset="0"/>
                <a:ea typeface="Times" charset="0"/>
                <a:cs typeface="Times" charset="0"/>
              </a:rPr>
              <a:t>…</a:t>
            </a:r>
            <a:r>
              <a:rPr lang="en-US" sz="1400" smtClean="0">
                <a:latin typeface="Times" charset="0"/>
                <a:ea typeface="Times" charset="0"/>
                <a:cs typeface="Times" charset="0"/>
              </a:rPr>
              <a:t> we </a:t>
            </a:r>
            <a:r>
              <a:rPr lang="en-US" sz="1400">
                <a:latin typeface="Times" charset="0"/>
                <a:ea typeface="Times" charset="0"/>
                <a:cs typeface="Times" charset="0"/>
              </a:rPr>
              <a:t>have no idea yet </a:t>
            </a:r>
            <a:r>
              <a:rPr lang="en-US" sz="1400" smtClean="0">
                <a:latin typeface="Times" charset="0"/>
                <a:ea typeface="Times" charset="0"/>
                <a:cs typeface="Times" charset="0"/>
              </a:rPr>
              <a:t>how </a:t>
            </a:r>
            <a:r>
              <a:rPr lang="en-US" sz="1400">
                <a:latin typeface="Times" charset="0"/>
                <a:ea typeface="Times" charset="0"/>
                <a:cs typeface="Times" charset="0"/>
              </a:rPr>
              <a:t>to recalibrate it to work with our models (</a:t>
            </a:r>
            <a:r>
              <a:rPr lang="en-US" sz="1400" err="1">
                <a:latin typeface="Times" charset="0"/>
                <a:ea typeface="Times" charset="0"/>
                <a:cs typeface="Times" charset="0"/>
              </a:rPr>
              <a:t>eg</a:t>
            </a:r>
            <a:r>
              <a:rPr lang="en-US" sz="1400">
                <a:latin typeface="Times" charset="0"/>
                <a:ea typeface="Times" charset="0"/>
                <a:cs typeface="Times" charset="0"/>
              </a:rPr>
              <a:t>, NAIRAS</a:t>
            </a:r>
            <a:r>
              <a:rPr lang="en-US" sz="1400" smtClean="0">
                <a:latin typeface="Times" charset="0"/>
                <a:ea typeface="Times" charset="0"/>
                <a:cs typeface="Times" charset="0"/>
              </a:rPr>
              <a:t>)</a:t>
            </a:r>
            <a:r>
              <a:rPr lang="mr-IN" sz="1400" smtClean="0">
                <a:latin typeface="Times" charset="0"/>
                <a:ea typeface="Times" charset="0"/>
                <a:cs typeface="Times" charset="0"/>
              </a:rPr>
              <a:t>…</a:t>
            </a:r>
            <a:r>
              <a:rPr lang="en-US" sz="1400" smtClean="0">
                <a:latin typeface="Times" charset="0"/>
                <a:ea typeface="Times" charset="0"/>
                <a:cs typeface="Times" charset="0"/>
              </a:rPr>
              <a:t> I was wondering </a:t>
            </a:r>
            <a:r>
              <a:rPr lang="en-US" sz="1400">
                <a:latin typeface="Times" charset="0"/>
                <a:ea typeface="Times" charset="0"/>
                <a:cs typeface="Times" charset="0"/>
              </a:rPr>
              <a:t>if you have </a:t>
            </a:r>
            <a:r>
              <a:rPr lang="en-US" sz="1400" smtClean="0">
                <a:latin typeface="Times" charset="0"/>
                <a:ea typeface="Times" charset="0"/>
                <a:cs typeface="Times" charset="0"/>
              </a:rPr>
              <a:t>publications </a:t>
            </a:r>
            <a:r>
              <a:rPr lang="en-US" sz="1400">
                <a:latin typeface="Times" charset="0"/>
                <a:ea typeface="Times" charset="0"/>
                <a:cs typeface="Times" charset="0"/>
              </a:rPr>
              <a:t>or some sort of data dictionary that may help us understand how to re-calibrate the data for our </a:t>
            </a:r>
            <a:r>
              <a:rPr lang="en-US" sz="1400" smtClean="0">
                <a:latin typeface="Times" charset="0"/>
                <a:ea typeface="Times" charset="0"/>
                <a:cs typeface="Times" charset="0"/>
              </a:rPr>
              <a:t>applications.”  </a:t>
            </a:r>
            <a:r>
              <a:rPr lang="mr-IN" sz="1400" smtClean="0">
                <a:latin typeface="Times" charset="0"/>
                <a:ea typeface="Times" charset="0"/>
                <a:cs typeface="Times" charset="0"/>
              </a:rPr>
              <a:t>–</a:t>
            </a:r>
            <a:r>
              <a:rPr lang="en-US" sz="1400" smtClean="0">
                <a:latin typeface="Times" charset="0"/>
                <a:ea typeface="Times" charset="0"/>
                <a:cs typeface="Times" charset="0"/>
              </a:rPr>
              <a:t>  </a:t>
            </a:r>
            <a:r>
              <a:rPr lang="en-US" sz="1400" smtClean="0">
                <a:solidFill>
                  <a:schemeClr val="accent3">
                    <a:lumMod val="40000"/>
                    <a:lumOff val="60000"/>
                  </a:schemeClr>
                </a:solidFill>
                <a:latin typeface="Times" charset="0"/>
                <a:ea typeface="Times" charset="0"/>
                <a:cs typeface="Times" charset="0"/>
              </a:rPr>
              <a:t>Chief </a:t>
            </a:r>
            <a:r>
              <a:rPr lang="en-US" sz="1400">
                <a:solidFill>
                  <a:schemeClr val="accent3">
                    <a:lumMod val="40000"/>
                    <a:lumOff val="60000"/>
                  </a:schemeClr>
                </a:solidFill>
                <a:latin typeface="Times" charset="0"/>
                <a:ea typeface="Times" charset="0"/>
                <a:cs typeface="Times" charset="0"/>
              </a:rPr>
              <a:t>Engineer, Space Environment Technologies, Los Angeles, CA</a:t>
            </a:r>
            <a:r>
              <a:rPr lang="en-US" sz="1400" smtClean="0">
                <a:solidFill>
                  <a:schemeClr val="accent3">
                    <a:lumMod val="40000"/>
                    <a:lumOff val="60000"/>
                  </a:schemeClr>
                </a:solidFill>
                <a:latin typeface="Times" charset="0"/>
                <a:ea typeface="Times" charset="0"/>
                <a:cs typeface="Times" charset="0"/>
              </a:rPr>
              <a:t>.</a:t>
            </a:r>
          </a:p>
          <a:p>
            <a:pPr marL="402590" lvl="1" indent="-285750">
              <a:spcAft>
                <a:spcPts val="600"/>
              </a:spcAft>
              <a:buSzPct val="100000"/>
              <a:buFont typeface="Arial" charset="0"/>
              <a:buChar char="•"/>
            </a:pPr>
            <a:r>
              <a:rPr lang="en-US" sz="1400" smtClean="0"/>
              <a:t>“Last </a:t>
            </a:r>
            <a:r>
              <a:rPr lang="en-US" sz="1400"/>
              <a:t>year I was looking at the ICAO advisories each of the global centers issued for a test event (Sept 2017).  I found there </a:t>
            </a:r>
            <a:r>
              <a:rPr lang="en-US" sz="1400" smtClean="0"/>
              <a:t>were </a:t>
            </a:r>
            <a:r>
              <a:rPr lang="en-US" sz="1400"/>
              <a:t>a lot of </a:t>
            </a:r>
            <a:r>
              <a:rPr lang="en-US" sz="1400" smtClean="0"/>
              <a:t>differences</a:t>
            </a:r>
            <a:r>
              <a:rPr lang="mr-IN" sz="1400" smtClean="0"/>
              <a:t>…</a:t>
            </a:r>
            <a:r>
              <a:rPr lang="en-US" sz="1400" smtClean="0"/>
              <a:t>, </a:t>
            </a:r>
            <a:r>
              <a:rPr lang="en-US" sz="1400"/>
              <a:t>some of which could be attributed to one center using GOES 13 data and one center using </a:t>
            </a:r>
            <a:r>
              <a:rPr lang="en-US" sz="1400" smtClean="0"/>
              <a:t>GOES </a:t>
            </a:r>
            <a:r>
              <a:rPr lang="en-US" sz="1400"/>
              <a:t>15 </a:t>
            </a:r>
            <a:r>
              <a:rPr lang="en-US" sz="1400" smtClean="0"/>
              <a:t>data</a:t>
            </a:r>
            <a:r>
              <a:rPr lang="mr-IN" sz="1400" smtClean="0"/>
              <a:t>…</a:t>
            </a:r>
            <a:r>
              <a:rPr lang="en-US" sz="1400" smtClean="0"/>
              <a:t> we’re [also] </a:t>
            </a:r>
            <a:r>
              <a:rPr lang="en-US" sz="1400"/>
              <a:t>interested in including data from the GOES 16 satellite.  We’re wondering if you’ve got any internal reports comparing data from the different </a:t>
            </a:r>
            <a:r>
              <a:rPr lang="en-US" sz="1400" smtClean="0"/>
              <a:t>satellites</a:t>
            </a:r>
            <a:r>
              <a:rPr lang="mr-IN" sz="1400" smtClean="0"/>
              <a:t>…</a:t>
            </a:r>
            <a:r>
              <a:rPr lang="en-US" sz="1400" smtClean="0"/>
              <a:t>”  </a:t>
            </a:r>
            <a:r>
              <a:rPr lang="mr-IN" sz="1400" smtClean="0"/>
              <a:t>–</a:t>
            </a:r>
            <a:r>
              <a:rPr lang="en-US" sz="1400"/>
              <a:t> </a:t>
            </a:r>
            <a:r>
              <a:rPr lang="en-US" sz="1400" smtClean="0"/>
              <a:t> </a:t>
            </a:r>
            <a:r>
              <a:rPr lang="en-US" sz="1400" smtClean="0">
                <a:solidFill>
                  <a:schemeClr val="accent3">
                    <a:lumMod val="40000"/>
                    <a:lumOff val="60000"/>
                  </a:schemeClr>
                </a:solidFill>
              </a:rPr>
              <a:t>Scientist</a:t>
            </a:r>
            <a:r>
              <a:rPr lang="en-US" sz="1400">
                <a:solidFill>
                  <a:schemeClr val="accent3">
                    <a:lumMod val="40000"/>
                    <a:lumOff val="60000"/>
                  </a:schemeClr>
                </a:solidFill>
              </a:rPr>
              <a:t>, Canadian Hazard Information </a:t>
            </a:r>
            <a:r>
              <a:rPr lang="en-US" sz="1400" smtClean="0">
                <a:solidFill>
                  <a:schemeClr val="accent3">
                    <a:lumMod val="40000"/>
                    <a:lumOff val="60000"/>
                  </a:schemeClr>
                </a:solidFill>
              </a:rPr>
              <a:t>Service, Natural </a:t>
            </a:r>
            <a:r>
              <a:rPr lang="en-US" sz="1400">
                <a:solidFill>
                  <a:schemeClr val="accent3">
                    <a:lumMod val="40000"/>
                    <a:lumOff val="60000"/>
                  </a:schemeClr>
                </a:solidFill>
              </a:rPr>
              <a:t>Resources Canada / Government of </a:t>
            </a:r>
            <a:r>
              <a:rPr lang="en-US" sz="1400" smtClean="0">
                <a:solidFill>
                  <a:schemeClr val="accent3">
                    <a:lumMod val="40000"/>
                    <a:lumOff val="60000"/>
                  </a:schemeClr>
                </a:solidFill>
              </a:rPr>
              <a:t>Canada.</a:t>
            </a:r>
            <a:endParaRPr lang="en-US" sz="3600" smtClean="0">
              <a:solidFill>
                <a:schemeClr val="accent3">
                  <a:lumMod val="40000"/>
                  <a:lumOff val="60000"/>
                </a:schemeClr>
              </a:solidFill>
            </a:endParaRPr>
          </a:p>
          <a:p>
            <a:pPr marL="402590" lvl="1" indent="-285750">
              <a:spcAft>
                <a:spcPts val="600"/>
              </a:spcAft>
              <a:buSzPct val="100000"/>
              <a:buFont typeface="Arial" charset="0"/>
              <a:buChar char="•"/>
            </a:pPr>
            <a:r>
              <a:rPr lang="en-US" sz="1400" smtClean="0"/>
              <a:t>“We're </a:t>
            </a:r>
            <a:r>
              <a:rPr lang="en-US" sz="1400"/>
              <a:t>working with Kyle Copeland of the FAA on implementing his aviation radiation model, and one of the tasks is to make his code compatible with the GOES-R series. Kyle asked if he could get the calibration data for the proton channels</a:t>
            </a:r>
            <a:r>
              <a:rPr lang="en-US" sz="1400" smtClean="0"/>
              <a:t>.”  </a:t>
            </a:r>
            <a:r>
              <a:rPr lang="mr-IN" sz="1400" smtClean="0"/>
              <a:t>–</a:t>
            </a:r>
            <a:r>
              <a:rPr lang="en-US" sz="1400" smtClean="0"/>
              <a:t>  </a:t>
            </a:r>
            <a:r>
              <a:rPr lang="en-US" sz="1400" smtClean="0">
                <a:solidFill>
                  <a:schemeClr val="accent3">
                    <a:lumMod val="40000"/>
                    <a:lumOff val="60000"/>
                  </a:schemeClr>
                </a:solidFill>
              </a:rPr>
              <a:t>from NOAA/NWS/Space </a:t>
            </a:r>
            <a:r>
              <a:rPr lang="en-US" sz="1400">
                <a:solidFill>
                  <a:schemeClr val="accent3">
                    <a:lumMod val="40000"/>
                    <a:lumOff val="60000"/>
                  </a:schemeClr>
                </a:solidFill>
              </a:rPr>
              <a:t>Weather Prediction </a:t>
            </a:r>
            <a:r>
              <a:rPr lang="en-US" sz="1400" smtClean="0">
                <a:solidFill>
                  <a:schemeClr val="accent3">
                    <a:lumMod val="40000"/>
                    <a:lumOff val="60000"/>
                  </a:schemeClr>
                </a:solidFill>
              </a:rPr>
              <a:t>Center.</a:t>
            </a:r>
            <a:endParaRPr lang="en-US" sz="1400">
              <a:solidFill>
                <a:schemeClr val="accent3">
                  <a:lumMod val="40000"/>
                  <a:lumOff val="60000"/>
                </a:schemeClr>
              </a:solidFill>
            </a:endParaRPr>
          </a:p>
          <a:p>
            <a:pPr marL="402590" lvl="1" indent="-285750">
              <a:spcAft>
                <a:spcPts val="600"/>
              </a:spcAft>
              <a:buSzPct val="100000"/>
              <a:buFont typeface="Arial" charset="0"/>
              <a:buChar char="•"/>
            </a:pPr>
            <a:endParaRPr lang="en-US" sz="1400" smtClean="0">
              <a:latin typeface="Times" charset="0"/>
              <a:ea typeface="Times" charset="0"/>
              <a:cs typeface="Times" charset="0"/>
            </a:endParaRPr>
          </a:p>
          <a:p>
            <a:pPr marL="402590" lvl="1" indent="-285750">
              <a:spcAft>
                <a:spcPts val="600"/>
              </a:spcAft>
              <a:buSzPct val="100000"/>
              <a:buFont typeface="Arial" charset="0"/>
              <a:buChar char="•"/>
            </a:pPr>
            <a:endParaRPr lang="en-US" sz="1400">
              <a:latin typeface="Times" charset="0"/>
              <a:ea typeface="Times" charset="0"/>
              <a:cs typeface="Times" charset="0"/>
            </a:endParaRPr>
          </a:p>
          <a:p>
            <a:pPr marL="402590" lvl="1" indent="-285750">
              <a:spcAft>
                <a:spcPts val="600"/>
              </a:spcAft>
              <a:buSzPct val="100000"/>
              <a:buFont typeface="Arial" charset="0"/>
              <a:buChar char="•"/>
            </a:pPr>
            <a:endParaRPr lang="en-US" sz="1400">
              <a:latin typeface="Times" charset="0"/>
              <a:ea typeface="Times" charset="0"/>
              <a:cs typeface="Times"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30</a:t>
            </a:fld>
            <a:endParaRPr lang="uk-UA"/>
          </a:p>
        </p:txBody>
      </p:sp>
    </p:spTree>
    <p:extLst>
      <p:ext uri="{BB962C8B-B14F-4D97-AF65-F5344CB8AC3E}">
        <p14:creationId xmlns:p14="http://schemas.microsoft.com/office/powerpoint/2010/main" val="180174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PLPT-SEI-001 SGPS D3-D1 </a:t>
            </a:r>
            <a:r>
              <a:rPr lang="en-US" smtClean="0"/>
              <a:t>Contamination Correction</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31</a:t>
            </a:fld>
            <a:endParaRPr lang="uk-UA"/>
          </a:p>
        </p:txBody>
      </p:sp>
      <p:sp>
        <p:nvSpPr>
          <p:cNvPr id="8" name="TextBox 7"/>
          <p:cNvSpPr txBox="1"/>
          <p:nvPr/>
        </p:nvSpPr>
        <p:spPr>
          <a:xfrm>
            <a:off x="381000" y="4151500"/>
            <a:ext cx="4267200" cy="1785104"/>
          </a:xfrm>
          <a:prstGeom prst="rect">
            <a:avLst/>
          </a:prstGeom>
          <a:noFill/>
        </p:spPr>
        <p:txBody>
          <a:bodyPr wrap="square" rtlCol="0">
            <a:spAutoFit/>
          </a:bodyPr>
          <a:lstStyle/>
          <a:p>
            <a:pPr>
              <a:buClr>
                <a:schemeClr val="bg1"/>
              </a:buClr>
            </a:pPr>
            <a:r>
              <a:rPr lang="en-US" smtClean="0">
                <a:solidFill>
                  <a:schemeClr val="bg1"/>
                </a:solidFill>
              </a:rPr>
              <a:t>Cumulative Summary:</a:t>
            </a:r>
          </a:p>
          <a:p>
            <a:pPr marL="171450" indent="-171450">
              <a:buClr>
                <a:schemeClr val="bg1"/>
              </a:buClr>
              <a:buFont typeface="Arial" charset="0"/>
              <a:buChar char="•"/>
            </a:pPr>
            <a:endParaRPr lang="en-US" sz="1200" smtClean="0">
              <a:solidFill>
                <a:schemeClr val="bg1"/>
              </a:solidFill>
            </a:endParaRPr>
          </a:p>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P7 w/ D3-D1 off rate = </a:t>
            </a:r>
            <a:r>
              <a:rPr lang="cs-CZ" sz="1200">
                <a:solidFill>
                  <a:schemeClr val="bg1"/>
                </a:solidFill>
              </a:rPr>
              <a:t>2115</a:t>
            </a:r>
            <a:r>
              <a:rPr lang="en-US" sz="1200" smtClean="0">
                <a:solidFill>
                  <a:schemeClr val="bg1"/>
                </a:solidFill>
              </a:rPr>
              <a:t>. counts/day</a:t>
            </a:r>
          </a:p>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P7 w/ D3-D1 on rate = </a:t>
            </a:r>
            <a:r>
              <a:rPr lang="is-IS" sz="1200">
                <a:solidFill>
                  <a:schemeClr val="bg1"/>
                </a:solidFill>
              </a:rPr>
              <a:t>1107</a:t>
            </a:r>
            <a:r>
              <a:rPr lang="en-US" sz="1200" smtClean="0">
                <a:solidFill>
                  <a:schemeClr val="bg1"/>
                </a:solidFill>
              </a:rPr>
              <a:t>. counts/day</a:t>
            </a:r>
          </a:p>
          <a:p>
            <a:pPr marL="171450" indent="-171450">
              <a:buClr>
                <a:schemeClr val="bg1"/>
              </a:buClr>
              <a:buFont typeface="Arial" charset="0"/>
              <a:buChar char="•"/>
            </a:pPr>
            <a:r>
              <a:rPr lang="en-US" sz="1200" smtClean="0">
                <a:solidFill>
                  <a:schemeClr val="bg1"/>
                </a:solidFill>
              </a:rPr>
              <a:t>On-off </a:t>
            </a:r>
            <a:r>
              <a:rPr lang="en-US" sz="1200">
                <a:solidFill>
                  <a:schemeClr val="bg1"/>
                </a:solidFill>
              </a:rPr>
              <a:t>Ratio = </a:t>
            </a:r>
            <a:r>
              <a:rPr lang="mr-IN" sz="1200">
                <a:solidFill>
                  <a:schemeClr val="bg1"/>
                </a:solidFill>
              </a:rPr>
              <a:t>1347./2176. </a:t>
            </a:r>
            <a:r>
              <a:rPr lang="en-US" sz="1200" smtClean="0">
                <a:solidFill>
                  <a:schemeClr val="bg1"/>
                </a:solidFill>
              </a:rPr>
              <a:t>= 0.52</a:t>
            </a:r>
            <a:endParaRPr lang="en-US" sz="1200">
              <a:solidFill>
                <a:schemeClr val="bg1"/>
              </a:solidFill>
            </a:endParaRPr>
          </a:p>
          <a:p>
            <a:pPr marL="171450" indent="-171450">
              <a:buClr>
                <a:schemeClr val="bg1"/>
              </a:buClr>
              <a:buFont typeface="Arial" charset="0"/>
              <a:buChar char="•"/>
            </a:pPr>
            <a:endParaRPr lang="en-US" sz="1200" smtClean="0">
              <a:solidFill>
                <a:schemeClr val="bg1"/>
              </a:solidFill>
            </a:endParaRPr>
          </a:p>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P7 w/ D3-D1 off rate = </a:t>
            </a:r>
            <a:r>
              <a:rPr lang="is-IS" sz="1200">
                <a:solidFill>
                  <a:schemeClr val="bg1"/>
                </a:solidFill>
              </a:rPr>
              <a:t>2076</a:t>
            </a:r>
            <a:r>
              <a:rPr lang="en-US" sz="1200" smtClean="0">
                <a:solidFill>
                  <a:schemeClr val="bg1"/>
                </a:solidFill>
              </a:rPr>
              <a:t>. counts/day</a:t>
            </a:r>
          </a:p>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P7 w/ D3-D1 on rate = </a:t>
            </a:r>
            <a:r>
              <a:rPr lang="fi-FI" sz="1200">
                <a:solidFill>
                  <a:schemeClr val="bg1"/>
                </a:solidFill>
              </a:rPr>
              <a:t>798</a:t>
            </a:r>
            <a:r>
              <a:rPr lang="en-US" sz="1200" smtClean="0">
                <a:solidFill>
                  <a:schemeClr val="bg1"/>
                </a:solidFill>
              </a:rPr>
              <a:t>. counts/day</a:t>
            </a:r>
          </a:p>
          <a:p>
            <a:pPr marL="171450" indent="-171450">
              <a:buClr>
                <a:schemeClr val="bg1"/>
              </a:buClr>
              <a:buFont typeface="Arial" charset="0"/>
              <a:buChar char="•"/>
            </a:pPr>
            <a:r>
              <a:rPr lang="en-US" sz="1200" smtClean="0">
                <a:solidFill>
                  <a:schemeClr val="bg1"/>
                </a:solidFill>
              </a:rPr>
              <a:t>On-off </a:t>
            </a:r>
            <a:r>
              <a:rPr lang="en-US" sz="1200">
                <a:solidFill>
                  <a:schemeClr val="bg1"/>
                </a:solidFill>
              </a:rPr>
              <a:t>Ratio = 1463./2242. = </a:t>
            </a:r>
            <a:r>
              <a:rPr lang="en-US" sz="1200" smtClean="0">
                <a:solidFill>
                  <a:schemeClr val="bg1"/>
                </a:solidFill>
              </a:rPr>
              <a:t>0.38</a:t>
            </a:r>
            <a:endParaRPr lang="en-US" sz="1200">
              <a:solidFill>
                <a:schemeClr val="bg1"/>
              </a:solidFill>
            </a:endParaRPr>
          </a:p>
        </p:txBody>
      </p:sp>
      <p:sp>
        <p:nvSpPr>
          <p:cNvPr id="9" name="TextBox 8"/>
          <p:cNvSpPr txBox="1"/>
          <p:nvPr/>
        </p:nvSpPr>
        <p:spPr>
          <a:xfrm>
            <a:off x="4572000" y="4551609"/>
            <a:ext cx="4343400" cy="1384995"/>
          </a:xfrm>
          <a:prstGeom prst="rect">
            <a:avLst/>
          </a:prstGeom>
          <a:noFill/>
        </p:spPr>
        <p:txBody>
          <a:bodyPr wrap="square" rtlCol="0">
            <a:spAutoFit/>
          </a:bodyPr>
          <a:lstStyle/>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P8C w/ D3-D1 off rate = </a:t>
            </a:r>
            <a:r>
              <a:rPr lang="is-IS" sz="1200">
                <a:solidFill>
                  <a:schemeClr val="bg1"/>
                </a:solidFill>
              </a:rPr>
              <a:t>3285</a:t>
            </a:r>
            <a:r>
              <a:rPr lang="en-US" sz="1200" smtClean="0">
                <a:solidFill>
                  <a:schemeClr val="bg1"/>
                </a:solidFill>
              </a:rPr>
              <a:t>. </a:t>
            </a:r>
            <a:r>
              <a:rPr lang="en-US" sz="1200">
                <a:solidFill>
                  <a:schemeClr val="bg1"/>
                </a:solidFill>
              </a:rPr>
              <a:t>counts/day</a:t>
            </a:r>
          </a:p>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P8C w/ D3-D1 on rate = </a:t>
            </a:r>
            <a:r>
              <a:rPr lang="fi-FI" sz="1200">
                <a:solidFill>
                  <a:schemeClr val="bg1"/>
                </a:solidFill>
              </a:rPr>
              <a:t>1602</a:t>
            </a:r>
            <a:r>
              <a:rPr lang="en-US" sz="1200" smtClean="0">
                <a:solidFill>
                  <a:schemeClr val="bg1"/>
                </a:solidFill>
              </a:rPr>
              <a:t>. </a:t>
            </a:r>
            <a:r>
              <a:rPr lang="en-US" sz="1200">
                <a:solidFill>
                  <a:schemeClr val="bg1"/>
                </a:solidFill>
              </a:rPr>
              <a:t>counts/day</a:t>
            </a:r>
          </a:p>
          <a:p>
            <a:pPr marL="171450" indent="-171450">
              <a:buClr>
                <a:schemeClr val="bg1"/>
              </a:buClr>
              <a:buFont typeface="Arial" charset="0"/>
              <a:buChar char="•"/>
            </a:pPr>
            <a:r>
              <a:rPr lang="en-US" sz="1200">
                <a:solidFill>
                  <a:schemeClr val="bg1"/>
                </a:solidFill>
              </a:rPr>
              <a:t>On-off Ratio = 2466./4650.=</a:t>
            </a:r>
            <a:r>
              <a:rPr lang="en-US" sz="1200" smtClean="0">
                <a:solidFill>
                  <a:schemeClr val="bg1"/>
                </a:solidFill>
              </a:rPr>
              <a:t>0.49</a:t>
            </a:r>
            <a:endParaRPr lang="en-US" sz="1200">
              <a:solidFill>
                <a:schemeClr val="bg1"/>
              </a:solidFill>
            </a:endParaRPr>
          </a:p>
          <a:p>
            <a:pPr marL="171450" indent="-171450">
              <a:buClr>
                <a:schemeClr val="bg1"/>
              </a:buClr>
              <a:buFont typeface="Arial" charset="0"/>
              <a:buChar char="•"/>
            </a:pPr>
            <a:endParaRPr lang="en-US" sz="1200">
              <a:solidFill>
                <a:schemeClr val="bg1"/>
              </a:solidFill>
            </a:endParaRPr>
          </a:p>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P8C w/ D3-D1 off rate = </a:t>
            </a:r>
            <a:r>
              <a:rPr lang="is-IS" sz="1200">
                <a:solidFill>
                  <a:schemeClr val="bg1"/>
                </a:solidFill>
              </a:rPr>
              <a:t>3722</a:t>
            </a:r>
            <a:r>
              <a:rPr lang="en-US" sz="1200" smtClean="0">
                <a:solidFill>
                  <a:schemeClr val="bg1"/>
                </a:solidFill>
              </a:rPr>
              <a:t>. counts/day</a:t>
            </a:r>
          </a:p>
          <a:p>
            <a:pPr marL="171450" indent="-171450">
              <a:buClr>
                <a:schemeClr val="bg1"/>
              </a:buClr>
              <a:buFont typeface="Arial" charset="0"/>
              <a:buChar char="•"/>
            </a:pPr>
            <a:r>
              <a:rPr lang="en-US" sz="1200" smtClean="0">
                <a:solidFill>
                  <a:schemeClr val="bg1"/>
                </a:solidFill>
              </a:rPr>
              <a:t>G16 </a:t>
            </a:r>
            <a:r>
              <a:rPr lang="en-US" sz="1200">
                <a:solidFill>
                  <a:schemeClr val="bg1"/>
                </a:solidFill>
              </a:rPr>
              <a:t>SGPS+X P8C w/ D3-D1 on rate = </a:t>
            </a:r>
            <a:r>
              <a:rPr lang="is-IS" sz="1200">
                <a:solidFill>
                  <a:schemeClr val="bg1"/>
                </a:solidFill>
              </a:rPr>
              <a:t>1671</a:t>
            </a:r>
            <a:r>
              <a:rPr lang="en-US" sz="1200" smtClean="0">
                <a:solidFill>
                  <a:schemeClr val="bg1"/>
                </a:solidFill>
              </a:rPr>
              <a:t>. counts/day</a:t>
            </a:r>
          </a:p>
          <a:p>
            <a:pPr marL="171450" indent="-171450">
              <a:buClr>
                <a:schemeClr val="bg1"/>
              </a:buClr>
              <a:buFont typeface="Arial" charset="0"/>
              <a:buChar char="•"/>
            </a:pPr>
            <a:r>
              <a:rPr lang="en-US" sz="1200" smtClean="0">
                <a:solidFill>
                  <a:schemeClr val="bg1"/>
                </a:solidFill>
              </a:rPr>
              <a:t>On-off </a:t>
            </a:r>
            <a:r>
              <a:rPr lang="en-US" sz="1200">
                <a:solidFill>
                  <a:schemeClr val="bg1"/>
                </a:solidFill>
              </a:rPr>
              <a:t>Ratio = 2980./4042.=</a:t>
            </a:r>
            <a:r>
              <a:rPr lang="en-US" sz="1200" smtClean="0">
                <a:solidFill>
                  <a:schemeClr val="bg1"/>
                </a:solidFill>
              </a:rPr>
              <a:t>0.45</a:t>
            </a:r>
          </a:p>
        </p:txBody>
      </p:sp>
      <p:sp>
        <p:nvSpPr>
          <p:cNvPr id="10" name="TextBox 9"/>
          <p:cNvSpPr txBox="1"/>
          <p:nvPr/>
        </p:nvSpPr>
        <p:spPr>
          <a:xfrm>
            <a:off x="416625" y="1395350"/>
            <a:ext cx="8153400" cy="523220"/>
          </a:xfrm>
          <a:prstGeom prst="rect">
            <a:avLst/>
          </a:prstGeom>
          <a:noFill/>
        </p:spPr>
        <p:txBody>
          <a:bodyPr wrap="square" rtlCol="0">
            <a:spAutoFit/>
          </a:bodyPr>
          <a:lstStyle/>
          <a:p>
            <a:r>
              <a:rPr lang="en-US">
                <a:solidFill>
                  <a:schemeClr val="bg1"/>
                </a:solidFill>
              </a:rPr>
              <a:t>Comparison of SGPS+X and SGPS-X count rates from P7 and P8C with different on/off configurations of  D3-D1 rear entry removal circuit. </a:t>
            </a:r>
          </a:p>
        </p:txBody>
      </p:sp>
      <p:sp>
        <p:nvSpPr>
          <p:cNvPr id="11" name="TextBox 10"/>
          <p:cNvSpPr txBox="1"/>
          <p:nvPr/>
        </p:nvSpPr>
        <p:spPr>
          <a:xfrm>
            <a:off x="533400" y="5968425"/>
            <a:ext cx="6858000" cy="584775"/>
          </a:xfrm>
          <a:prstGeom prst="rect">
            <a:avLst/>
          </a:prstGeom>
          <a:noFill/>
        </p:spPr>
        <p:txBody>
          <a:bodyPr wrap="square" rtlCol="0">
            <a:spAutoFit/>
          </a:bodyPr>
          <a:lstStyle/>
          <a:p>
            <a:pPr marL="285750" indent="-285750" defTabSz="457200">
              <a:buClrTx/>
              <a:buFont typeface="Arial" charset="0"/>
              <a:buChar char="•"/>
            </a:pPr>
            <a:r>
              <a:rPr lang="en-US" sz="1600" i="1" kern="1200" smtClean="0">
                <a:solidFill>
                  <a:schemeClr val="accent2">
                    <a:lumMod val="20000"/>
                    <a:lumOff val="80000"/>
                  </a:schemeClr>
                </a:solidFill>
                <a:latin typeface="Calibri"/>
                <a:ea typeface=""/>
                <a:cs typeface=""/>
              </a:rPr>
              <a:t>P8C and </a:t>
            </a:r>
            <a:r>
              <a:rPr lang="en-US" sz="1600" i="1" kern="1200">
                <a:solidFill>
                  <a:schemeClr val="accent2">
                    <a:lumMod val="20000"/>
                    <a:lumOff val="80000"/>
                  </a:schemeClr>
                </a:solidFill>
                <a:latin typeface="Calibri"/>
                <a:ea typeface=""/>
                <a:cs typeface=""/>
              </a:rPr>
              <a:t>-</a:t>
            </a:r>
            <a:r>
              <a:rPr lang="en-US" sz="1600" i="1" kern="1200" smtClean="0">
                <a:solidFill>
                  <a:schemeClr val="accent2">
                    <a:lumMod val="20000"/>
                    <a:lumOff val="80000"/>
                  </a:schemeClr>
                </a:solidFill>
                <a:latin typeface="Calibri"/>
                <a:ea typeface=""/>
                <a:cs typeface=""/>
              </a:rPr>
              <a:t>X P7 GCR rates drop by approx. 1/2 </a:t>
            </a:r>
            <a:r>
              <a:rPr lang="en-US" sz="1600" i="1" kern="1200">
                <a:solidFill>
                  <a:schemeClr val="accent2">
                    <a:lumMod val="20000"/>
                    <a:lumOff val="80000"/>
                  </a:schemeClr>
                </a:solidFill>
                <a:latin typeface="Calibri"/>
                <a:ea typeface=""/>
                <a:cs typeface=""/>
              </a:rPr>
              <a:t>when d3-d1 circuit is turned </a:t>
            </a:r>
            <a:r>
              <a:rPr lang="en-US" sz="1600" i="1" kern="1200" smtClean="0">
                <a:solidFill>
                  <a:schemeClr val="accent2">
                    <a:lumMod val="20000"/>
                    <a:lumOff val="80000"/>
                  </a:schemeClr>
                </a:solidFill>
                <a:latin typeface="Calibri"/>
                <a:ea typeface=""/>
                <a:cs typeface=""/>
              </a:rPr>
              <a:t>on.</a:t>
            </a:r>
          </a:p>
          <a:p>
            <a:pPr marL="285750" indent="-285750" defTabSz="457200">
              <a:buClrTx/>
              <a:buFont typeface="Arial" charset="0"/>
              <a:buChar char="•"/>
            </a:pPr>
            <a:r>
              <a:rPr lang="en-US" sz="1600" i="1" kern="1200" smtClean="0">
                <a:solidFill>
                  <a:schemeClr val="accent2">
                    <a:lumMod val="20000"/>
                    <a:lumOff val="80000"/>
                  </a:schemeClr>
                </a:solidFill>
                <a:latin typeface="Calibri"/>
                <a:ea typeface=""/>
                <a:cs typeface=""/>
              </a:rPr>
              <a:t>+X P7 rate w/ D3-D1 on anomalously low.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00" y="2268191"/>
            <a:ext cx="8153400" cy="1807109"/>
          </a:xfrm>
          <a:prstGeom prst="rect">
            <a:avLst/>
          </a:prstGeom>
        </p:spPr>
      </p:pic>
      <p:sp>
        <p:nvSpPr>
          <p:cNvPr id="7" name="TextBox 6"/>
          <p:cNvSpPr txBox="1"/>
          <p:nvPr/>
        </p:nvSpPr>
        <p:spPr>
          <a:xfrm>
            <a:off x="492068" y="2057400"/>
            <a:ext cx="2935419" cy="276999"/>
          </a:xfrm>
          <a:prstGeom prst="rect">
            <a:avLst/>
          </a:prstGeom>
          <a:solidFill>
            <a:schemeClr val="bg1"/>
          </a:solidFill>
        </p:spPr>
        <p:txBody>
          <a:bodyPr wrap="none" rtlCol="0">
            <a:spAutoFit/>
          </a:bodyPr>
          <a:lstStyle/>
          <a:p>
            <a:r>
              <a:rPr lang="en-US" sz="1200">
                <a:solidFill>
                  <a:schemeClr val="tx1"/>
                </a:solidFill>
              </a:rPr>
              <a:t>Accumulated counts from G16 L0 data</a:t>
            </a:r>
            <a:r>
              <a:rPr lang="en-US" sz="1200" smtClean="0">
                <a:solidFill>
                  <a:schemeClr val="tx1"/>
                </a:solidFill>
              </a:rPr>
              <a:t>: </a:t>
            </a:r>
            <a:endParaRPr lang="en-US" sz="1200">
              <a:solidFill>
                <a:schemeClr val="tx1"/>
              </a:solidFill>
            </a:endParaRPr>
          </a:p>
        </p:txBody>
      </p:sp>
    </p:spTree>
    <p:extLst>
      <p:ext uri="{BB962C8B-B14F-4D97-AF65-F5344CB8AC3E}">
        <p14:creationId xmlns:p14="http://schemas.microsoft.com/office/powerpoint/2010/main" val="2016124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408821" cy="968626"/>
          </a:xfrm>
        </p:spPr>
        <p:txBody>
          <a:bodyPr/>
          <a:lstStyle/>
          <a:p>
            <a:r>
              <a:rPr lang="en-US"/>
              <a:t>PLPT-SEI-004 SEP Channel </a:t>
            </a:r>
            <a:r>
              <a:rPr lang="en-US" smtClean="0"/>
              <a:t/>
            </a:r>
            <a:br>
              <a:rPr lang="en-US" smtClean="0"/>
            </a:br>
            <a:r>
              <a:rPr lang="en-US" smtClean="0"/>
              <a:t>Cross-Comparison</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32</a:t>
            </a:fld>
            <a:endParaRPr lang="uk-UA"/>
          </a:p>
        </p:txBody>
      </p:sp>
      <p:sp>
        <p:nvSpPr>
          <p:cNvPr id="12" name="TextBox 11"/>
          <p:cNvSpPr txBox="1"/>
          <p:nvPr/>
        </p:nvSpPr>
        <p:spPr>
          <a:xfrm>
            <a:off x="457200" y="5419494"/>
            <a:ext cx="8229599" cy="1246495"/>
          </a:xfrm>
          <a:prstGeom prst="rect">
            <a:avLst/>
          </a:prstGeom>
          <a:noFill/>
        </p:spPr>
        <p:txBody>
          <a:bodyPr wrap="square" rtlCol="0">
            <a:spAutoFit/>
          </a:bodyPr>
          <a:lstStyle/>
          <a:p>
            <a:pPr marL="285750" indent="-285750">
              <a:spcAft>
                <a:spcPts val="600"/>
              </a:spcAft>
              <a:buClr>
                <a:schemeClr val="bg1"/>
              </a:buClr>
              <a:buFont typeface="Arial" charset="0"/>
              <a:buChar char="•"/>
            </a:pPr>
            <a:r>
              <a:rPr lang="en-US">
                <a:solidFill>
                  <a:schemeClr val="bg1"/>
                </a:solidFill>
              </a:rPr>
              <a:t>During </a:t>
            </a:r>
            <a:r>
              <a:rPr lang="en-US" smtClean="0">
                <a:solidFill>
                  <a:schemeClr val="bg1"/>
                </a:solidFill>
              </a:rPr>
              <a:t>the Sep </a:t>
            </a:r>
            <a:r>
              <a:rPr lang="en-US">
                <a:solidFill>
                  <a:schemeClr val="bg1"/>
                </a:solidFill>
              </a:rPr>
              <a:t>2017 SEP event, at T3 energies (83-500MeV</a:t>
            </a:r>
            <a:r>
              <a:rPr lang="en-US" smtClean="0">
                <a:solidFill>
                  <a:schemeClr val="bg1"/>
                </a:solidFill>
              </a:rPr>
              <a:t>), </a:t>
            </a:r>
            <a:r>
              <a:rPr lang="en-US">
                <a:solidFill>
                  <a:schemeClr val="bg1"/>
                </a:solidFill>
              </a:rPr>
              <a:t>SGPS fluxes are </a:t>
            </a:r>
            <a:r>
              <a:rPr lang="en-US" smtClean="0">
                <a:solidFill>
                  <a:schemeClr val="bg1"/>
                </a:solidFill>
              </a:rPr>
              <a:t>about a factor of two higher </a:t>
            </a:r>
            <a:r>
              <a:rPr lang="en-US">
                <a:solidFill>
                  <a:schemeClr val="bg1"/>
                </a:solidFill>
              </a:rPr>
              <a:t>than GOES-13 and -</a:t>
            </a:r>
            <a:r>
              <a:rPr lang="en-US" smtClean="0">
                <a:solidFill>
                  <a:schemeClr val="bg1"/>
                </a:solidFill>
              </a:rPr>
              <a:t>15 fluxes.</a:t>
            </a:r>
          </a:p>
          <a:p>
            <a:pPr marL="285750" lvl="1" indent="-285750">
              <a:spcAft>
                <a:spcPts val="600"/>
              </a:spcAft>
              <a:buClr>
                <a:schemeClr val="bg1"/>
              </a:buClr>
              <a:buFont typeface="Arial" charset="0"/>
              <a:buChar char="•"/>
            </a:pPr>
            <a:r>
              <a:rPr lang="en-US">
                <a:solidFill>
                  <a:schemeClr val="bg1"/>
                </a:solidFill>
              </a:rPr>
              <a:t>SEP Channel Cross-Comparison PLPT indicates numerous channels are not performing as characterized with beam calibrations (e.g., SGPS +X and </a:t>
            </a:r>
            <a:r>
              <a:rPr lang="mr-IN">
                <a:solidFill>
                  <a:schemeClr val="bg1"/>
                </a:solidFill>
              </a:rPr>
              <a:t>–</a:t>
            </a:r>
            <a:r>
              <a:rPr lang="en-US">
                <a:solidFill>
                  <a:schemeClr val="bg1"/>
                </a:solidFill>
              </a:rPr>
              <a:t>X P4 differ by about a factor of </a:t>
            </a:r>
            <a:r>
              <a:rPr lang="en-US" smtClean="0">
                <a:solidFill>
                  <a:schemeClr val="bg1"/>
                </a:solidFill>
              </a:rPr>
              <a:t>four </a:t>
            </a:r>
            <a:r>
              <a:rPr lang="en-US">
                <a:solidFill>
                  <a:schemeClr val="bg1"/>
                </a:solidFill>
              </a:rPr>
              <a:t>during 16-17 July 2017 </a:t>
            </a:r>
            <a:r>
              <a:rPr lang="en-US" smtClean="0">
                <a:solidFill>
                  <a:schemeClr val="bg1"/>
                </a:solidFill>
              </a:rPr>
              <a:t>SPE). Geometric </a:t>
            </a:r>
            <a:r>
              <a:rPr lang="en-US">
                <a:solidFill>
                  <a:schemeClr val="bg1"/>
                </a:solidFill>
              </a:rPr>
              <a:t>factors may need adjustment</a:t>
            </a:r>
            <a:r>
              <a:rPr lang="en-US" smtClean="0">
                <a:solidFill>
                  <a:schemeClr val="bg1"/>
                </a:solidFill>
              </a:rPr>
              <a:t>.</a:t>
            </a:r>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1222500"/>
            <a:ext cx="6781800" cy="4111500"/>
          </a:xfrm>
          <a:prstGeom prst="rect">
            <a:avLst/>
          </a:prstGeom>
        </p:spPr>
      </p:pic>
      <p:sp>
        <p:nvSpPr>
          <p:cNvPr id="7" name="TextBox 6"/>
          <p:cNvSpPr txBox="1"/>
          <p:nvPr/>
        </p:nvSpPr>
        <p:spPr>
          <a:xfrm>
            <a:off x="4049751" y="3671944"/>
            <a:ext cx="1128835" cy="400110"/>
          </a:xfrm>
          <a:prstGeom prst="rect">
            <a:avLst/>
          </a:prstGeom>
          <a:noFill/>
        </p:spPr>
        <p:txBody>
          <a:bodyPr wrap="none" rtlCol="0">
            <a:spAutoFit/>
          </a:bodyPr>
          <a:lstStyle/>
          <a:p>
            <a:r>
              <a:rPr lang="en-US" sz="1000" smtClean="0"/>
              <a:t>SGPS+X </a:t>
            </a:r>
            <a:r>
              <a:rPr lang="en-US" sz="1000"/>
              <a:t>P7 </a:t>
            </a:r>
            <a:endParaRPr lang="en-US" sz="1000" smtClean="0"/>
          </a:p>
          <a:p>
            <a:r>
              <a:rPr lang="en-US" sz="1000" smtClean="0"/>
              <a:t>anomalously low</a:t>
            </a:r>
            <a:endParaRPr lang="en-US" sz="1000"/>
          </a:p>
        </p:txBody>
      </p:sp>
      <p:sp>
        <p:nvSpPr>
          <p:cNvPr id="11" name="TextBox 10"/>
          <p:cNvSpPr txBox="1"/>
          <p:nvPr/>
        </p:nvSpPr>
        <p:spPr>
          <a:xfrm>
            <a:off x="2971800" y="2819400"/>
            <a:ext cx="994183" cy="400110"/>
          </a:xfrm>
          <a:prstGeom prst="rect">
            <a:avLst/>
          </a:prstGeom>
          <a:noFill/>
        </p:spPr>
        <p:txBody>
          <a:bodyPr wrap="none" rtlCol="0">
            <a:spAutoFit/>
          </a:bodyPr>
          <a:lstStyle/>
          <a:p>
            <a:r>
              <a:rPr lang="en-US" sz="1000" smtClean="0"/>
              <a:t>SGPS+X P5 </a:t>
            </a:r>
          </a:p>
          <a:p>
            <a:r>
              <a:rPr lang="en-US" sz="1000" smtClean="0"/>
              <a:t>overcorrection</a:t>
            </a:r>
            <a:endParaRPr lang="en-US" sz="1000"/>
          </a:p>
        </p:txBody>
      </p:sp>
      <p:cxnSp>
        <p:nvCxnSpPr>
          <p:cNvPr id="9" name="Straight Arrow Connector 8"/>
          <p:cNvCxnSpPr/>
          <p:nvPr/>
        </p:nvCxnSpPr>
        <p:spPr>
          <a:xfrm flipV="1">
            <a:off x="3846247" y="2857620"/>
            <a:ext cx="377197" cy="11418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41849" y="3581400"/>
            <a:ext cx="392151" cy="21930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11803" y="3200400"/>
            <a:ext cx="1236797" cy="707886"/>
          </a:xfrm>
          <a:prstGeom prst="rect">
            <a:avLst/>
          </a:prstGeom>
          <a:solidFill>
            <a:schemeClr val="bg1"/>
          </a:solidFill>
        </p:spPr>
        <p:txBody>
          <a:bodyPr wrap="square" rtlCol="0">
            <a:spAutoFit/>
          </a:bodyPr>
          <a:lstStyle/>
          <a:p>
            <a:r>
              <a:rPr lang="en-US" sz="1000" smtClean="0"/>
              <a:t>SGPS T3 channels ~2 times higher  than G13 and G16 EPS</a:t>
            </a:r>
          </a:p>
        </p:txBody>
      </p:sp>
      <p:cxnSp>
        <p:nvCxnSpPr>
          <p:cNvPr id="17" name="Straight Arrow Connector 16"/>
          <p:cNvCxnSpPr/>
          <p:nvPr/>
        </p:nvCxnSpPr>
        <p:spPr>
          <a:xfrm flipH="1">
            <a:off x="6324600" y="3543180"/>
            <a:ext cx="304800" cy="11442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50575" y="1828800"/>
            <a:ext cx="1905000" cy="400110"/>
          </a:xfrm>
          <a:prstGeom prst="rect">
            <a:avLst/>
          </a:prstGeom>
          <a:solidFill>
            <a:schemeClr val="bg1"/>
          </a:solidFill>
        </p:spPr>
        <p:txBody>
          <a:bodyPr wrap="square" rtlCol="0">
            <a:spAutoFit/>
          </a:bodyPr>
          <a:lstStyle/>
          <a:p>
            <a:r>
              <a:rPr lang="en-US" sz="1000" smtClean="0"/>
              <a:t>Unexplained deference between SGPS </a:t>
            </a:r>
            <a:r>
              <a:rPr lang="en-US" sz="1000"/>
              <a:t>-</a:t>
            </a:r>
            <a:r>
              <a:rPr lang="en-US" sz="1000" smtClean="0"/>
              <a:t>X and +X P4</a:t>
            </a:r>
          </a:p>
        </p:txBody>
      </p:sp>
      <p:sp>
        <p:nvSpPr>
          <p:cNvPr id="8" name="Oval 7"/>
          <p:cNvSpPr/>
          <p:nvPr/>
        </p:nvSpPr>
        <p:spPr>
          <a:xfrm>
            <a:off x="3645725" y="2025548"/>
            <a:ext cx="228600" cy="36040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516923" y="1222500"/>
            <a:ext cx="2193229" cy="307777"/>
          </a:xfrm>
          <a:prstGeom prst="rect">
            <a:avLst/>
          </a:prstGeom>
          <a:noFill/>
        </p:spPr>
        <p:txBody>
          <a:bodyPr wrap="none" rtlCol="0">
            <a:spAutoFit/>
          </a:bodyPr>
          <a:lstStyle/>
          <a:p>
            <a:r>
              <a:rPr lang="en-US" smtClean="0"/>
              <a:t>5m average of L1b fluxes</a:t>
            </a:r>
            <a:endParaRPr lang="en-US"/>
          </a:p>
        </p:txBody>
      </p:sp>
    </p:spTree>
    <p:extLst>
      <p:ext uri="{BB962C8B-B14F-4D97-AF65-F5344CB8AC3E}">
        <p14:creationId xmlns:p14="http://schemas.microsoft.com/office/powerpoint/2010/main" val="760585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PLPT-SEI-004 SEP Channel </a:t>
            </a:r>
            <a:br>
              <a:rPr lang="en-US" dirty="0"/>
            </a:br>
            <a:r>
              <a:rPr lang="en-US" dirty="0"/>
              <a:t>Cross-Comparison</a:t>
            </a: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33</a:t>
            </a:fld>
            <a:endParaRPr lang="uk-UA"/>
          </a:p>
        </p:txBody>
      </p:sp>
      <p:graphicFrame>
        <p:nvGraphicFramePr>
          <p:cNvPr id="5" name="Table 4"/>
          <p:cNvGraphicFramePr>
            <a:graphicFrameLocks noGrp="1"/>
          </p:cNvGraphicFramePr>
          <p:nvPr>
            <p:extLst>
              <p:ext uri="{D42A27DB-BD31-4B8C-83A1-F6EECF244321}">
                <p14:modId xmlns:p14="http://schemas.microsoft.com/office/powerpoint/2010/main" val="1740749860"/>
              </p:ext>
            </p:extLst>
          </p:nvPr>
        </p:nvGraphicFramePr>
        <p:xfrm>
          <a:off x="380999" y="1948375"/>
          <a:ext cx="4038601" cy="1861625"/>
        </p:xfrm>
        <a:graphic>
          <a:graphicData uri="http://schemas.openxmlformats.org/drawingml/2006/table">
            <a:tbl>
              <a:tblPr firstRow="1" bandRow="1">
                <a:tableStyleId>{2193F556-932D-4B0D-9798-D749DA44B50E}</a:tableStyleId>
              </a:tblPr>
              <a:tblGrid>
                <a:gridCol w="1835728"/>
                <a:gridCol w="660862"/>
                <a:gridCol w="807720"/>
                <a:gridCol w="734291"/>
              </a:tblGrid>
              <a:tr h="239136">
                <a:tc>
                  <a:txBody>
                    <a:bodyPr/>
                    <a:lstStyle/>
                    <a:p>
                      <a:pPr algn="ctr" fontAlgn="b"/>
                      <a:r>
                        <a:rPr lang="en-US" sz="1400" b="0" i="0" u="none" strike="noStrike">
                          <a:solidFill>
                            <a:srgbClr val="000000"/>
                          </a:solidFill>
                          <a:effectLst/>
                          <a:latin typeface="Calibri" charset="0"/>
                        </a:rPr>
                        <a:t>Channel</a:t>
                      </a:r>
                    </a:p>
                  </a:txBody>
                  <a:tcPr marL="6350" marR="6350" marT="6350" marB="0" anchor="b"/>
                </a:tc>
                <a:tc>
                  <a:txBody>
                    <a:bodyPr/>
                    <a:lstStyle/>
                    <a:p>
                      <a:pPr algn="ctr" fontAlgn="b"/>
                      <a:r>
                        <a:rPr lang="en-US" sz="1400" b="0" i="0" u="none" strike="noStrike">
                          <a:solidFill>
                            <a:srgbClr val="000000"/>
                          </a:solidFill>
                          <a:effectLst/>
                          <a:latin typeface="Calibri" charset="0"/>
                        </a:rPr>
                        <a:t>Slope</a:t>
                      </a:r>
                    </a:p>
                  </a:txBody>
                  <a:tcPr marL="6350" marR="6350" marT="6350" marB="0" anchor="b"/>
                </a:tc>
                <a:tc>
                  <a:txBody>
                    <a:bodyPr/>
                    <a:lstStyle/>
                    <a:p>
                      <a:pPr algn="ctr" fontAlgn="b"/>
                      <a:r>
                        <a:rPr lang="en-US" sz="1400" b="0" i="0" u="none" strike="noStrike">
                          <a:solidFill>
                            <a:srgbClr val="000000"/>
                          </a:solidFill>
                          <a:effectLst/>
                          <a:latin typeface="Calibri" charset="0"/>
                        </a:rPr>
                        <a:t>Intercept</a:t>
                      </a:r>
                    </a:p>
                  </a:txBody>
                  <a:tcPr marL="6350" marR="6350" marT="6350" marB="0" anchor="b"/>
                </a:tc>
                <a:tc>
                  <a:txBody>
                    <a:bodyPr/>
                    <a:lstStyle/>
                    <a:p>
                      <a:pPr algn="ctr" fontAlgn="b"/>
                      <a:r>
                        <a:rPr lang="en-US" sz="1600" b="0" i="0" u="none" strike="noStrike">
                          <a:solidFill>
                            <a:srgbClr val="000000"/>
                          </a:solidFill>
                          <a:effectLst/>
                          <a:latin typeface="Calibri" charset="0"/>
                        </a:rPr>
                        <a:t>r</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P6</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25-40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0.96</a:t>
                      </a:r>
                    </a:p>
                  </a:txBody>
                  <a:tcPr marL="6350" marR="6350" marT="6350" marB="0" anchor="b"/>
                </a:tc>
                <a:tc>
                  <a:txBody>
                    <a:bodyPr/>
                    <a:lstStyle/>
                    <a:p>
                      <a:pPr algn="r" fontAlgn="b"/>
                      <a:r>
                        <a:rPr lang="nb-NO" sz="1200" b="0" i="0" u="none" strike="noStrike">
                          <a:solidFill>
                            <a:srgbClr val="000000"/>
                          </a:solidFill>
                          <a:effectLst/>
                          <a:latin typeface="Calibri" charset="0"/>
                        </a:rPr>
                        <a:t>0.531</a:t>
                      </a:r>
                    </a:p>
                  </a:txBody>
                  <a:tcPr marL="6350" marR="6350" marT="6350" marB="0" anchor="b"/>
                </a:tc>
                <a:tc>
                  <a:txBody>
                    <a:bodyPr/>
                    <a:lstStyle/>
                    <a:p>
                      <a:pPr algn="r" fontAlgn="b"/>
                      <a:r>
                        <a:rPr lang="nb-NO" sz="1200" b="0" i="0" u="none" strike="noStrike">
                          <a:solidFill>
                            <a:srgbClr val="000000"/>
                          </a:solidFill>
                          <a:effectLst/>
                          <a:latin typeface="Calibri" charset="0"/>
                        </a:rPr>
                        <a:t>0.958</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P7</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40-80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hr-HR" sz="1200" b="0" i="0" u="none" strike="noStrike">
                          <a:solidFill>
                            <a:srgbClr val="000000"/>
                          </a:solidFill>
                          <a:effectLst/>
                          <a:latin typeface="Calibri" charset="0"/>
                        </a:rPr>
                        <a:t>4.329</a:t>
                      </a:r>
                    </a:p>
                  </a:txBody>
                  <a:tcPr marL="6350" marR="6350" marT="6350" marB="0" anchor="b"/>
                </a:tc>
                <a:tc>
                  <a:txBody>
                    <a:bodyPr/>
                    <a:lstStyle/>
                    <a:p>
                      <a:pPr algn="r" fontAlgn="b"/>
                      <a:r>
                        <a:rPr lang="pl-PL" sz="1200" b="0" i="0" u="none" strike="noStrike">
                          <a:solidFill>
                            <a:srgbClr val="000000"/>
                          </a:solidFill>
                          <a:effectLst/>
                          <a:latin typeface="Calibri" charset="0"/>
                        </a:rPr>
                        <a:t>0.069</a:t>
                      </a:r>
                    </a:p>
                  </a:txBody>
                  <a:tcPr marL="6350" marR="6350" marT="6350" marB="0" anchor="b"/>
                </a:tc>
                <a:tc>
                  <a:txBody>
                    <a:bodyPr/>
                    <a:lstStyle/>
                    <a:p>
                      <a:pPr algn="r" fontAlgn="b"/>
                      <a:r>
                        <a:rPr lang="nb-NO" sz="1200" b="0" i="0" u="none" strike="noStrike">
                          <a:solidFill>
                            <a:srgbClr val="000000"/>
                          </a:solidFill>
                          <a:effectLst/>
                          <a:latin typeface="Calibri" charset="0"/>
                        </a:rPr>
                        <a:t>0.977</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P8A</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83-99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smtClean="0">
                          <a:solidFill>
                            <a:srgbClr val="000000"/>
                          </a:solidFill>
                          <a:effectLst/>
                          <a:latin typeface="Calibri" charset="0"/>
                        </a:rPr>
                        <a:t>0.510</a:t>
                      </a:r>
                      <a:endParaRPr lang="nb-NO" sz="1200" b="0" i="0" u="none" strike="noStrike">
                        <a:solidFill>
                          <a:srgbClr val="000000"/>
                        </a:solidFill>
                        <a:effectLst/>
                        <a:latin typeface="Calibri" charset="0"/>
                      </a:endParaRPr>
                    </a:p>
                  </a:txBody>
                  <a:tcPr marL="6350" marR="6350" marT="6350" marB="0" anchor="b"/>
                </a:tc>
                <a:tc>
                  <a:txBody>
                    <a:bodyPr/>
                    <a:lstStyle/>
                    <a:p>
                      <a:pPr algn="r" fontAlgn="b"/>
                      <a:r>
                        <a:rPr lang="is-IS" sz="1200" b="0" i="0" u="none" strike="noStrike">
                          <a:solidFill>
                            <a:srgbClr val="000000"/>
                          </a:solidFill>
                          <a:effectLst/>
                          <a:latin typeface="Calibri" charset="0"/>
                        </a:rPr>
                        <a:t>0.009</a:t>
                      </a:r>
                    </a:p>
                  </a:txBody>
                  <a:tcPr marL="6350" marR="6350" marT="6350" marB="0" anchor="b"/>
                </a:tc>
                <a:tc>
                  <a:txBody>
                    <a:bodyPr/>
                    <a:lstStyle/>
                    <a:p>
                      <a:pPr algn="r" fontAlgn="b"/>
                      <a:r>
                        <a:rPr lang="nb-NO" sz="1200" b="0" i="0" u="none" strike="noStrike">
                          <a:solidFill>
                            <a:srgbClr val="000000"/>
                          </a:solidFill>
                          <a:effectLst/>
                          <a:latin typeface="Calibri" charset="0"/>
                        </a:rPr>
                        <a:t>0.995</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P8B</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99-118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0.511</a:t>
                      </a:r>
                    </a:p>
                  </a:txBody>
                  <a:tcPr marL="6350" marR="6350" marT="6350" marB="0" anchor="b"/>
                </a:tc>
                <a:tc>
                  <a:txBody>
                    <a:bodyPr/>
                    <a:lstStyle/>
                    <a:p>
                      <a:pPr algn="r" fontAlgn="b"/>
                      <a:r>
                        <a:rPr lang="nb-NO" sz="1200" b="0" i="0" u="none" strike="noStrike">
                          <a:solidFill>
                            <a:srgbClr val="000000"/>
                          </a:solidFill>
                          <a:effectLst/>
                          <a:latin typeface="Calibri" charset="0"/>
                        </a:rPr>
                        <a:t>0.003</a:t>
                      </a:r>
                    </a:p>
                  </a:txBody>
                  <a:tcPr marL="6350" marR="6350" marT="6350" marB="0" anchor="b"/>
                </a:tc>
                <a:tc>
                  <a:txBody>
                    <a:bodyPr/>
                    <a:lstStyle/>
                    <a:p>
                      <a:pPr algn="r" fontAlgn="b"/>
                      <a:r>
                        <a:rPr lang="nb-NO" sz="1200" b="0" i="0" u="none" strike="noStrike">
                          <a:solidFill>
                            <a:srgbClr val="000000"/>
                          </a:solidFill>
                          <a:effectLst/>
                          <a:latin typeface="Calibri" charset="0"/>
                        </a:rPr>
                        <a:t>0.998</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P8C</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118-150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0.503</a:t>
                      </a:r>
                    </a:p>
                  </a:txBody>
                  <a:tcPr marL="6350" marR="6350" marT="6350" marB="0" anchor="b"/>
                </a:tc>
                <a:tc>
                  <a:txBody>
                    <a:bodyPr/>
                    <a:lstStyle/>
                    <a:p>
                      <a:pPr algn="r" fontAlgn="b"/>
                      <a:r>
                        <a:rPr lang="nb-NO" sz="1200" b="0" i="0" u="none" strike="noStrike">
                          <a:solidFill>
                            <a:srgbClr val="000000"/>
                          </a:solidFill>
                          <a:effectLst/>
                          <a:latin typeface="Calibri" charset="0"/>
                        </a:rPr>
                        <a:t>0.002</a:t>
                      </a:r>
                    </a:p>
                  </a:txBody>
                  <a:tcPr marL="6350" marR="6350" marT="6350" marB="0" anchor="b"/>
                </a:tc>
                <a:tc>
                  <a:txBody>
                    <a:bodyPr/>
                    <a:lstStyle/>
                    <a:p>
                      <a:pPr algn="r" fontAlgn="b"/>
                      <a:r>
                        <a:rPr lang="nb-NO" sz="1200" b="0" i="0" u="none" strike="noStrike">
                          <a:solidFill>
                            <a:srgbClr val="000000"/>
                          </a:solidFill>
                          <a:effectLst/>
                          <a:latin typeface="Calibri" charset="0"/>
                        </a:rPr>
                        <a:t>0.997</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P9</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150-275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hr-HR" sz="1200" b="0" i="0" u="none" strike="noStrike">
                          <a:solidFill>
                            <a:srgbClr val="000000"/>
                          </a:solidFill>
                          <a:effectLst/>
                          <a:latin typeface="Calibri" charset="0"/>
                        </a:rPr>
                        <a:t>0.607</a:t>
                      </a:r>
                    </a:p>
                  </a:txBody>
                  <a:tcPr marL="6350" marR="6350" marT="6350" marB="0" anchor="b"/>
                </a:tc>
                <a:tc>
                  <a:txBody>
                    <a:bodyPr/>
                    <a:lstStyle/>
                    <a:p>
                      <a:pPr algn="r" fontAlgn="b"/>
                      <a:r>
                        <a:rPr lang="en-US" sz="1200" b="0" i="0" u="none" strike="noStrike" smtClean="0">
                          <a:solidFill>
                            <a:srgbClr val="000000"/>
                          </a:solidFill>
                          <a:effectLst/>
                          <a:latin typeface="Calibri" charset="0"/>
                        </a:rPr>
                        <a:t>0.0</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nb-NO" sz="1200" b="0" i="0" u="none" strike="noStrike">
                          <a:solidFill>
                            <a:srgbClr val="000000"/>
                          </a:solidFill>
                          <a:effectLst/>
                          <a:latin typeface="Calibri" charset="0"/>
                        </a:rPr>
                        <a:t>0.991</a:t>
                      </a:r>
                    </a:p>
                  </a:txBody>
                  <a:tcPr marL="6350" marR="6350" marT="6350" marB="0" anchor="b"/>
                </a:tc>
              </a:tr>
              <a:tr h="230205">
                <a:tc>
                  <a:txBody>
                    <a:bodyPr/>
                    <a:lstStyle/>
                    <a:p>
                      <a:pPr algn="l" fontAlgn="b"/>
                      <a:r>
                        <a:rPr lang="de-DE" sz="1200" b="0" i="0" u="none" strike="noStrike" smtClean="0">
                          <a:solidFill>
                            <a:srgbClr val="000000"/>
                          </a:solidFill>
                          <a:effectLst/>
                          <a:latin typeface="Calibri" charset="0"/>
                        </a:rPr>
                        <a:t> SGPS+X P10 (</a:t>
                      </a:r>
                      <a:r>
                        <a:rPr lang="de-DE" sz="1200" b="0" i="0" u="none" strike="noStrike">
                          <a:solidFill>
                            <a:srgbClr val="000000"/>
                          </a:solidFill>
                          <a:effectLst/>
                          <a:latin typeface="Calibri" charset="0"/>
                        </a:rPr>
                        <a:t>275-500 </a:t>
                      </a:r>
                      <a:r>
                        <a:rPr lang="de-DE" sz="1200" b="0" i="0" u="none" strike="noStrike" err="1">
                          <a:solidFill>
                            <a:srgbClr val="000000"/>
                          </a:solidFill>
                          <a:effectLst/>
                          <a:latin typeface="Calibri" charset="0"/>
                        </a:rPr>
                        <a:t>MeV</a:t>
                      </a:r>
                      <a:r>
                        <a:rPr lang="de-DE"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0.99</a:t>
                      </a:r>
                    </a:p>
                  </a:txBody>
                  <a:tcPr marL="6350" marR="6350" marT="6350" marB="0" anchor="b"/>
                </a:tc>
                <a:tc>
                  <a:txBody>
                    <a:bodyPr/>
                    <a:lstStyle/>
                    <a:p>
                      <a:pPr algn="r" fontAlgn="b"/>
                      <a:r>
                        <a:rPr lang="en-US" sz="1200" b="0" i="0" u="none" strike="noStrike" smtClean="0">
                          <a:solidFill>
                            <a:srgbClr val="000000"/>
                          </a:solidFill>
                          <a:effectLst/>
                          <a:latin typeface="Calibri" charset="0"/>
                        </a:rPr>
                        <a:t>0.0</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nb-NO" sz="1200" b="0" i="0" u="none" strike="noStrike">
                          <a:solidFill>
                            <a:srgbClr val="000000"/>
                          </a:solidFill>
                          <a:effectLst/>
                          <a:latin typeface="Calibri" charset="0"/>
                        </a:rPr>
                        <a:t>0.956</a:t>
                      </a:r>
                    </a:p>
                  </a:txBody>
                  <a:tcPr marL="6350" marR="6350" marT="6350" marB="0" anchor="b"/>
                </a:tc>
              </a:tr>
            </a:tbl>
          </a:graphicData>
        </a:graphic>
      </p:graphicFrame>
      <p:sp>
        <p:nvSpPr>
          <p:cNvPr id="7" name="TextBox 6"/>
          <p:cNvSpPr txBox="1"/>
          <p:nvPr/>
        </p:nvSpPr>
        <p:spPr>
          <a:xfrm>
            <a:off x="304800" y="1248537"/>
            <a:ext cx="4191001" cy="707886"/>
          </a:xfrm>
          <a:prstGeom prst="rect">
            <a:avLst/>
          </a:prstGeom>
          <a:noFill/>
        </p:spPr>
        <p:txBody>
          <a:bodyPr wrap="square" rtlCol="0">
            <a:spAutoFit/>
          </a:bodyPr>
          <a:lstStyle/>
          <a:p>
            <a:r>
              <a:rPr lang="en-US" sz="1600" smtClean="0">
                <a:solidFill>
                  <a:schemeClr val="bg1"/>
                </a:solidFill>
              </a:rPr>
              <a:t>SGPS </a:t>
            </a:r>
            <a:r>
              <a:rPr lang="mr-IN" sz="1600" smtClean="0">
                <a:solidFill>
                  <a:schemeClr val="bg1"/>
                </a:solidFill>
              </a:rPr>
              <a:t>–</a:t>
            </a:r>
            <a:r>
              <a:rPr lang="en-US" sz="1600" smtClean="0">
                <a:solidFill>
                  <a:schemeClr val="bg1"/>
                </a:solidFill>
              </a:rPr>
              <a:t> GOES-13 Cross Comparison</a:t>
            </a:r>
          </a:p>
          <a:p>
            <a:r>
              <a:rPr lang="en-US" sz="1200" smtClean="0">
                <a:solidFill>
                  <a:schemeClr val="bg1"/>
                </a:solidFill>
              </a:rPr>
              <a:t>Power law fit to G13 EPS  vs</a:t>
            </a:r>
            <a:r>
              <a:rPr lang="en-US" sz="1200">
                <a:solidFill>
                  <a:schemeClr val="bg1"/>
                </a:solidFill>
              </a:rPr>
              <a:t>.  </a:t>
            </a:r>
            <a:r>
              <a:rPr lang="en-US" sz="1200" smtClean="0">
                <a:solidFill>
                  <a:schemeClr val="bg1"/>
                </a:solidFill>
              </a:rPr>
              <a:t>SGPS-X Flux, </a:t>
            </a:r>
          </a:p>
          <a:p>
            <a:r>
              <a:rPr lang="en-US" sz="1200" smtClean="0">
                <a:solidFill>
                  <a:schemeClr val="bg1"/>
                </a:solidFill>
              </a:rPr>
              <a:t>at SGPS channel </a:t>
            </a:r>
            <a:r>
              <a:rPr lang="en-US" sz="1200">
                <a:solidFill>
                  <a:schemeClr val="bg1"/>
                </a:solidFill>
              </a:rPr>
              <a:t>effective </a:t>
            </a:r>
            <a:r>
              <a:rPr lang="en-US" sz="1200" smtClean="0">
                <a:solidFill>
                  <a:schemeClr val="bg1"/>
                </a:solidFill>
              </a:rPr>
              <a:t>energies</a:t>
            </a:r>
            <a:endParaRPr lang="en-US" sz="1200">
              <a:solidFill>
                <a:schemeClr val="bg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6962" y="1371600"/>
            <a:ext cx="4078206" cy="37338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545649680"/>
              </p:ext>
            </p:extLst>
          </p:nvPr>
        </p:nvGraphicFramePr>
        <p:xfrm>
          <a:off x="380999" y="4615375"/>
          <a:ext cx="4038601" cy="1861625"/>
        </p:xfrm>
        <a:graphic>
          <a:graphicData uri="http://schemas.openxmlformats.org/drawingml/2006/table">
            <a:tbl>
              <a:tblPr firstRow="1" bandRow="1">
                <a:tableStyleId>{2193F556-932D-4B0D-9798-D749DA44B50E}</a:tableStyleId>
              </a:tblPr>
              <a:tblGrid>
                <a:gridCol w="1835728"/>
                <a:gridCol w="660862"/>
                <a:gridCol w="807720"/>
                <a:gridCol w="734291"/>
              </a:tblGrid>
              <a:tr h="239136">
                <a:tc>
                  <a:txBody>
                    <a:bodyPr/>
                    <a:lstStyle/>
                    <a:p>
                      <a:pPr algn="ctr" fontAlgn="b"/>
                      <a:r>
                        <a:rPr lang="en-US" sz="1400" b="0" i="0" u="none" strike="noStrike">
                          <a:solidFill>
                            <a:srgbClr val="000000"/>
                          </a:solidFill>
                          <a:effectLst/>
                          <a:latin typeface="Calibri" charset="0"/>
                        </a:rPr>
                        <a:t>Channel</a:t>
                      </a:r>
                    </a:p>
                  </a:txBody>
                  <a:tcPr marL="6350" marR="6350" marT="6350" marB="0" anchor="b"/>
                </a:tc>
                <a:tc>
                  <a:txBody>
                    <a:bodyPr/>
                    <a:lstStyle/>
                    <a:p>
                      <a:pPr algn="ctr" fontAlgn="b"/>
                      <a:r>
                        <a:rPr lang="en-US" sz="1400" b="0" i="0" u="none" strike="noStrike">
                          <a:solidFill>
                            <a:srgbClr val="000000"/>
                          </a:solidFill>
                          <a:effectLst/>
                          <a:latin typeface="Calibri" charset="0"/>
                        </a:rPr>
                        <a:t>Slope</a:t>
                      </a:r>
                    </a:p>
                  </a:txBody>
                  <a:tcPr marL="6350" marR="6350" marT="6350" marB="0" anchor="b"/>
                </a:tc>
                <a:tc>
                  <a:txBody>
                    <a:bodyPr/>
                    <a:lstStyle/>
                    <a:p>
                      <a:pPr algn="ctr" fontAlgn="b"/>
                      <a:r>
                        <a:rPr lang="en-US" sz="1400" b="0" i="0" u="none" strike="noStrike">
                          <a:solidFill>
                            <a:srgbClr val="000000"/>
                          </a:solidFill>
                          <a:effectLst/>
                          <a:latin typeface="Calibri" charset="0"/>
                        </a:rPr>
                        <a:t>Intercept</a:t>
                      </a:r>
                    </a:p>
                  </a:txBody>
                  <a:tcPr marL="6350" marR="6350" marT="6350" marB="0" anchor="b"/>
                </a:tc>
                <a:tc>
                  <a:txBody>
                    <a:bodyPr/>
                    <a:lstStyle/>
                    <a:p>
                      <a:pPr algn="ctr" fontAlgn="b"/>
                      <a:r>
                        <a:rPr lang="en-US" sz="1600" b="0" i="0" u="none" strike="noStrike">
                          <a:solidFill>
                            <a:srgbClr val="000000"/>
                          </a:solidFill>
                          <a:effectLst/>
                          <a:latin typeface="Calibri" charset="0"/>
                        </a:rPr>
                        <a:t>r</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P6</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25-40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0.845</a:t>
                      </a:r>
                    </a:p>
                  </a:txBody>
                  <a:tcPr marL="6350" marR="6350" marT="6350" marB="0" anchor="b"/>
                </a:tc>
                <a:tc>
                  <a:txBody>
                    <a:bodyPr/>
                    <a:lstStyle/>
                    <a:p>
                      <a:pPr algn="r" fontAlgn="b"/>
                      <a:r>
                        <a:rPr lang="mr-IN" sz="1200" b="0" i="0" u="none" strike="noStrike">
                          <a:solidFill>
                            <a:srgbClr val="000000"/>
                          </a:solidFill>
                          <a:effectLst/>
                          <a:latin typeface="Calibri" charset="0"/>
                        </a:rPr>
                        <a:t>-0.067</a:t>
                      </a:r>
                    </a:p>
                  </a:txBody>
                  <a:tcPr marL="6350" marR="6350" marT="6350" marB="0" anchor="b"/>
                </a:tc>
                <a:tc>
                  <a:txBody>
                    <a:bodyPr/>
                    <a:lstStyle/>
                    <a:p>
                      <a:pPr algn="r" fontAlgn="b"/>
                      <a:r>
                        <a:rPr lang="nb-NO" sz="1200" b="0" i="0" u="none" strike="noStrike">
                          <a:solidFill>
                            <a:srgbClr val="000000"/>
                          </a:solidFill>
                          <a:effectLst/>
                          <a:latin typeface="Calibri" charset="0"/>
                        </a:rPr>
                        <a:t>0.995</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P7</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40-80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0.514</a:t>
                      </a:r>
                    </a:p>
                  </a:txBody>
                  <a:tcPr marL="6350" marR="6350" marT="6350" marB="0" anchor="b"/>
                </a:tc>
                <a:tc>
                  <a:txBody>
                    <a:bodyPr/>
                    <a:lstStyle/>
                    <a:p>
                      <a:pPr algn="r" fontAlgn="b"/>
                      <a:r>
                        <a:rPr lang="nb-NO" sz="1200" b="0" i="0" u="none" strike="noStrike">
                          <a:solidFill>
                            <a:srgbClr val="000000"/>
                          </a:solidFill>
                          <a:effectLst/>
                          <a:latin typeface="Calibri" charset="0"/>
                        </a:rPr>
                        <a:t>0.025</a:t>
                      </a:r>
                    </a:p>
                  </a:txBody>
                  <a:tcPr marL="6350" marR="6350" marT="6350" marB="0" anchor="b"/>
                </a:tc>
                <a:tc>
                  <a:txBody>
                    <a:bodyPr/>
                    <a:lstStyle/>
                    <a:p>
                      <a:pPr algn="r" fontAlgn="b"/>
                      <a:r>
                        <a:rPr lang="it-IT" sz="1200" b="0" i="0" u="none" strike="noStrike">
                          <a:solidFill>
                            <a:srgbClr val="000000"/>
                          </a:solidFill>
                          <a:effectLst/>
                          <a:latin typeface="Calibri" charset="0"/>
                        </a:rPr>
                        <a:t>0.994</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P8A</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83-99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0.397</a:t>
                      </a:r>
                    </a:p>
                  </a:txBody>
                  <a:tcPr marL="6350" marR="6350" marT="6350" marB="0" anchor="b"/>
                </a:tc>
                <a:tc>
                  <a:txBody>
                    <a:bodyPr/>
                    <a:lstStyle/>
                    <a:p>
                      <a:pPr algn="r" fontAlgn="b"/>
                      <a:r>
                        <a:rPr lang="is-IS" sz="1200" b="0" i="0" u="none" strike="noStrike">
                          <a:solidFill>
                            <a:srgbClr val="000000"/>
                          </a:solidFill>
                          <a:effectLst/>
                          <a:latin typeface="Calibri" charset="0"/>
                        </a:rPr>
                        <a:t>0.005</a:t>
                      </a:r>
                    </a:p>
                  </a:txBody>
                  <a:tcPr marL="6350" marR="6350" marT="6350" marB="0" anchor="b"/>
                </a:tc>
                <a:tc>
                  <a:txBody>
                    <a:bodyPr/>
                    <a:lstStyle/>
                    <a:p>
                      <a:pPr algn="r" fontAlgn="b"/>
                      <a:r>
                        <a:rPr lang="nb-NO" sz="1200" b="0" i="0" u="none" strike="noStrike">
                          <a:solidFill>
                            <a:srgbClr val="000000"/>
                          </a:solidFill>
                          <a:effectLst/>
                          <a:latin typeface="Calibri" charset="0"/>
                        </a:rPr>
                        <a:t>0.997</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P8B</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99-118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it-IT" sz="1200" b="0" i="0" u="none" strike="noStrike">
                          <a:solidFill>
                            <a:srgbClr val="000000"/>
                          </a:solidFill>
                          <a:effectLst/>
                          <a:latin typeface="Calibri" charset="0"/>
                        </a:rPr>
                        <a:t>0.389</a:t>
                      </a:r>
                    </a:p>
                  </a:txBody>
                  <a:tcPr marL="6350" marR="6350" marT="6350" marB="0" anchor="b"/>
                </a:tc>
                <a:tc>
                  <a:txBody>
                    <a:bodyPr/>
                    <a:lstStyle/>
                    <a:p>
                      <a:pPr algn="r" fontAlgn="b"/>
                      <a:r>
                        <a:rPr lang="nb-NO" sz="1200" b="0" i="0" u="none" strike="noStrike">
                          <a:solidFill>
                            <a:srgbClr val="000000"/>
                          </a:solidFill>
                          <a:effectLst/>
                          <a:latin typeface="Calibri" charset="0"/>
                        </a:rPr>
                        <a:t>0.002</a:t>
                      </a:r>
                    </a:p>
                  </a:txBody>
                  <a:tcPr marL="6350" marR="6350" marT="6350" marB="0" anchor="b"/>
                </a:tc>
                <a:tc>
                  <a:txBody>
                    <a:bodyPr/>
                    <a:lstStyle/>
                    <a:p>
                      <a:pPr algn="r" fontAlgn="b"/>
                      <a:r>
                        <a:rPr lang="nb-NO" sz="1200" b="0" i="0" u="none" strike="noStrike">
                          <a:solidFill>
                            <a:srgbClr val="000000"/>
                          </a:solidFill>
                          <a:effectLst/>
                          <a:latin typeface="Calibri" charset="0"/>
                        </a:rPr>
                        <a:t>0.998</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P8C</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118-150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smtClean="0">
                          <a:solidFill>
                            <a:srgbClr val="000000"/>
                          </a:solidFill>
                          <a:effectLst/>
                          <a:latin typeface="Calibri" charset="0"/>
                        </a:rPr>
                        <a:t>0.760</a:t>
                      </a:r>
                      <a:endParaRPr lang="nb-NO" sz="1200" b="0" i="0" u="none" strike="noStrike">
                        <a:solidFill>
                          <a:srgbClr val="000000"/>
                        </a:solidFill>
                        <a:effectLst/>
                        <a:latin typeface="Calibri" charset="0"/>
                      </a:endParaRPr>
                    </a:p>
                  </a:txBody>
                  <a:tcPr marL="6350" marR="6350" marT="6350" marB="0" anchor="b"/>
                </a:tc>
                <a:tc>
                  <a:txBody>
                    <a:bodyPr/>
                    <a:lstStyle/>
                    <a:p>
                      <a:pPr algn="r" fontAlgn="b"/>
                      <a:r>
                        <a:rPr lang="mr-IN" sz="1200" b="0" i="0" u="none" strike="noStrike">
                          <a:solidFill>
                            <a:srgbClr val="000000"/>
                          </a:solidFill>
                          <a:effectLst/>
                          <a:latin typeface="Calibri" charset="0"/>
                        </a:rPr>
                        <a:t>-0.002</a:t>
                      </a:r>
                    </a:p>
                  </a:txBody>
                  <a:tcPr marL="6350" marR="6350" marT="6350" marB="0" anchor="b"/>
                </a:tc>
                <a:tc>
                  <a:txBody>
                    <a:bodyPr/>
                    <a:lstStyle/>
                    <a:p>
                      <a:pPr algn="r" fontAlgn="b"/>
                      <a:r>
                        <a:rPr lang="nb-NO" sz="1200" b="0" i="0" u="none" strike="noStrike">
                          <a:solidFill>
                            <a:srgbClr val="000000"/>
                          </a:solidFill>
                          <a:effectLst/>
                          <a:latin typeface="Calibri" charset="0"/>
                        </a:rPr>
                        <a:t>0.956</a:t>
                      </a:r>
                    </a:p>
                  </a:txBody>
                  <a:tcPr marL="6350" marR="6350" marT="6350" marB="0" anchor="b"/>
                </a:tc>
              </a:tr>
              <a:tr h="230205">
                <a:tc>
                  <a:txBody>
                    <a:bodyPr/>
                    <a:lstStyle/>
                    <a:p>
                      <a:pPr algn="l" fontAlgn="b"/>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SGPS</a:t>
                      </a:r>
                      <a:r>
                        <a:rPr lang="en-US" sz="1200" b="0" i="0" u="none" strike="noStrike" smtClean="0">
                          <a:solidFill>
                            <a:srgbClr val="000000"/>
                          </a:solidFill>
                          <a:effectLst/>
                          <a:latin typeface="Calibri" charset="0"/>
                        </a:rPr>
                        <a:t>+</a:t>
                      </a:r>
                      <a:r>
                        <a:rPr lang="mr-IN" sz="1200" b="0" i="0" u="none" strike="noStrike" smtClean="0">
                          <a:solidFill>
                            <a:srgbClr val="000000"/>
                          </a:solidFill>
                          <a:effectLst/>
                          <a:latin typeface="Calibri" charset="0"/>
                        </a:rPr>
                        <a:t>X</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P9</a:t>
                      </a:r>
                      <a:r>
                        <a:rPr lang="en-US" sz="1200" b="0" i="0" u="none" strike="noStrike" smtClean="0">
                          <a:solidFill>
                            <a:srgbClr val="000000"/>
                          </a:solidFill>
                          <a:effectLst/>
                          <a:latin typeface="Calibri" charset="0"/>
                        </a:rPr>
                        <a:t> </a:t>
                      </a:r>
                      <a:r>
                        <a:rPr lang="mr-IN" sz="1200" b="0" i="0" u="none" strike="noStrike" smtClean="0">
                          <a:solidFill>
                            <a:srgbClr val="000000"/>
                          </a:solidFill>
                          <a:effectLst/>
                          <a:latin typeface="Calibri" charset="0"/>
                        </a:rPr>
                        <a:t>(</a:t>
                      </a:r>
                      <a:r>
                        <a:rPr lang="mr-IN" sz="1200" b="0" i="0" u="none" strike="noStrike">
                          <a:solidFill>
                            <a:srgbClr val="000000"/>
                          </a:solidFill>
                          <a:effectLst/>
                          <a:latin typeface="Calibri" charset="0"/>
                        </a:rPr>
                        <a:t>150-275 </a:t>
                      </a:r>
                      <a:r>
                        <a:rPr lang="mr-IN" sz="1200" b="0" i="0" u="none" strike="noStrike" err="1">
                          <a:solidFill>
                            <a:srgbClr val="000000"/>
                          </a:solidFill>
                          <a:effectLst/>
                          <a:latin typeface="Calibri" charset="0"/>
                        </a:rPr>
                        <a:t>MeV</a:t>
                      </a:r>
                      <a:r>
                        <a:rPr lang="mr-IN" sz="1200" b="0" i="0" u="none" strike="noStrike">
                          <a:solidFill>
                            <a:srgbClr val="000000"/>
                          </a:solidFill>
                          <a:effectLst/>
                          <a:latin typeface="Calibri" charset="0"/>
                        </a:rPr>
                        <a:t>)</a:t>
                      </a:r>
                    </a:p>
                  </a:txBody>
                  <a:tcPr marL="6350" marR="6350" marT="6350" marB="0" anchor="b"/>
                </a:tc>
                <a:tc>
                  <a:txBody>
                    <a:bodyPr/>
                    <a:lstStyle/>
                    <a:p>
                      <a:pPr algn="r" fontAlgn="b"/>
                      <a:r>
                        <a:rPr lang="it-IT" sz="1200" b="0" i="0" u="none" strike="noStrike">
                          <a:solidFill>
                            <a:srgbClr val="000000"/>
                          </a:solidFill>
                          <a:effectLst/>
                          <a:latin typeface="Calibri" charset="0"/>
                        </a:rPr>
                        <a:t>0.684</a:t>
                      </a:r>
                    </a:p>
                  </a:txBody>
                  <a:tcPr marL="6350" marR="6350" marT="6350" marB="0" anchor="b"/>
                </a:tc>
                <a:tc>
                  <a:txBody>
                    <a:bodyPr/>
                    <a:lstStyle/>
                    <a:p>
                      <a:pPr algn="r" fontAlgn="b"/>
                      <a:r>
                        <a:rPr lang="en-US" sz="1200" b="0" i="0" u="none" strike="noStrike" smtClean="0">
                          <a:solidFill>
                            <a:srgbClr val="000000"/>
                          </a:solidFill>
                          <a:effectLst/>
                          <a:latin typeface="Calibri" charset="0"/>
                        </a:rPr>
                        <a:t>0.0</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nb-NO" sz="1200" b="0" i="0" u="none" strike="noStrike">
                          <a:solidFill>
                            <a:srgbClr val="000000"/>
                          </a:solidFill>
                          <a:effectLst/>
                          <a:latin typeface="Calibri" charset="0"/>
                        </a:rPr>
                        <a:t>0.993</a:t>
                      </a:r>
                    </a:p>
                  </a:txBody>
                  <a:tcPr marL="6350" marR="6350" marT="6350" marB="0" anchor="b"/>
                </a:tc>
              </a:tr>
              <a:tr h="230205">
                <a:tc>
                  <a:txBody>
                    <a:bodyPr/>
                    <a:lstStyle/>
                    <a:p>
                      <a:pPr algn="l" fontAlgn="b"/>
                      <a:r>
                        <a:rPr lang="de-DE" sz="1200" b="0" i="0" u="none" strike="noStrike" smtClean="0">
                          <a:solidFill>
                            <a:srgbClr val="000000"/>
                          </a:solidFill>
                          <a:effectLst/>
                          <a:latin typeface="Calibri" charset="0"/>
                        </a:rPr>
                        <a:t> SGPS+X P10 (</a:t>
                      </a:r>
                      <a:r>
                        <a:rPr lang="de-DE" sz="1200" b="0" i="0" u="none" strike="noStrike">
                          <a:solidFill>
                            <a:srgbClr val="000000"/>
                          </a:solidFill>
                          <a:effectLst/>
                          <a:latin typeface="Calibri" charset="0"/>
                        </a:rPr>
                        <a:t>275-500 </a:t>
                      </a:r>
                      <a:r>
                        <a:rPr lang="de-DE" sz="1200" b="0" i="0" u="none" strike="noStrike" err="1">
                          <a:solidFill>
                            <a:srgbClr val="000000"/>
                          </a:solidFill>
                          <a:effectLst/>
                          <a:latin typeface="Calibri" charset="0"/>
                        </a:rPr>
                        <a:t>MeV</a:t>
                      </a:r>
                      <a:r>
                        <a:rPr lang="de-DE" sz="1200" b="0" i="0" u="none" strike="noStrike">
                          <a:solidFill>
                            <a:srgbClr val="000000"/>
                          </a:solidFill>
                          <a:effectLst/>
                          <a:latin typeface="Calibri" charset="0"/>
                        </a:rPr>
                        <a:t>)</a:t>
                      </a:r>
                    </a:p>
                  </a:txBody>
                  <a:tcPr marL="6350" marR="6350" marT="6350" marB="0" anchor="b"/>
                </a:tc>
                <a:tc>
                  <a:txBody>
                    <a:bodyPr/>
                    <a:lstStyle/>
                    <a:p>
                      <a:pPr algn="r" fontAlgn="b"/>
                      <a:r>
                        <a:rPr lang="nb-NO" sz="1200" b="0" i="0" u="none" strike="noStrike">
                          <a:solidFill>
                            <a:srgbClr val="000000"/>
                          </a:solidFill>
                          <a:effectLst/>
                          <a:latin typeface="Calibri" charset="0"/>
                        </a:rPr>
                        <a:t>1.483</a:t>
                      </a:r>
                    </a:p>
                  </a:txBody>
                  <a:tcPr marL="6350" marR="6350" marT="6350" marB="0" anchor="b"/>
                </a:tc>
                <a:tc>
                  <a:txBody>
                    <a:bodyPr/>
                    <a:lstStyle/>
                    <a:p>
                      <a:pPr algn="r" fontAlgn="b"/>
                      <a:r>
                        <a:rPr lang="en-US" sz="1200" b="0" i="0" u="none" strike="noStrike" smtClean="0">
                          <a:solidFill>
                            <a:srgbClr val="000000"/>
                          </a:solidFill>
                          <a:effectLst/>
                          <a:latin typeface="Calibri" charset="0"/>
                        </a:rPr>
                        <a:t>0.0</a:t>
                      </a:r>
                      <a:endParaRPr lang="en-US" sz="1200" b="0" i="0" u="none" strike="noStrike">
                        <a:solidFill>
                          <a:srgbClr val="000000"/>
                        </a:solidFill>
                        <a:effectLst/>
                        <a:latin typeface="Calibri" charset="0"/>
                      </a:endParaRPr>
                    </a:p>
                  </a:txBody>
                  <a:tcPr marL="6350" marR="6350" marT="6350" marB="0" anchor="b"/>
                </a:tc>
                <a:tc>
                  <a:txBody>
                    <a:bodyPr/>
                    <a:lstStyle/>
                    <a:p>
                      <a:pPr algn="r" fontAlgn="b"/>
                      <a:r>
                        <a:rPr lang="nb-NO" sz="1200" b="0" i="0" u="none" strike="noStrike">
                          <a:solidFill>
                            <a:srgbClr val="000000"/>
                          </a:solidFill>
                          <a:effectLst/>
                          <a:latin typeface="Calibri" charset="0"/>
                        </a:rPr>
                        <a:t>0.964</a:t>
                      </a:r>
                    </a:p>
                  </a:txBody>
                  <a:tcPr marL="6350" marR="6350" marT="6350" marB="0" anchor="b"/>
                </a:tc>
              </a:tr>
            </a:tbl>
          </a:graphicData>
        </a:graphic>
      </p:graphicFrame>
      <p:sp>
        <p:nvSpPr>
          <p:cNvPr id="13" name="TextBox 12"/>
          <p:cNvSpPr txBox="1"/>
          <p:nvPr/>
        </p:nvSpPr>
        <p:spPr>
          <a:xfrm>
            <a:off x="304800" y="3915537"/>
            <a:ext cx="4191001" cy="707886"/>
          </a:xfrm>
          <a:prstGeom prst="rect">
            <a:avLst/>
          </a:prstGeom>
          <a:noFill/>
        </p:spPr>
        <p:txBody>
          <a:bodyPr wrap="square" rtlCol="0">
            <a:spAutoFit/>
          </a:bodyPr>
          <a:lstStyle/>
          <a:p>
            <a:r>
              <a:rPr lang="en-US" sz="1600" smtClean="0">
                <a:solidFill>
                  <a:schemeClr val="bg1"/>
                </a:solidFill>
              </a:rPr>
              <a:t>SGPS </a:t>
            </a:r>
            <a:r>
              <a:rPr lang="mr-IN" sz="1600" smtClean="0">
                <a:solidFill>
                  <a:schemeClr val="bg1"/>
                </a:solidFill>
              </a:rPr>
              <a:t>–</a:t>
            </a:r>
            <a:r>
              <a:rPr lang="en-US" sz="1600" smtClean="0">
                <a:solidFill>
                  <a:schemeClr val="bg1"/>
                </a:solidFill>
              </a:rPr>
              <a:t> GOES-15 Cross Comparison</a:t>
            </a:r>
          </a:p>
          <a:p>
            <a:r>
              <a:rPr lang="en-US" sz="1200" smtClean="0">
                <a:solidFill>
                  <a:schemeClr val="bg1"/>
                </a:solidFill>
              </a:rPr>
              <a:t>Power law fit to G15 EPS  vs</a:t>
            </a:r>
            <a:r>
              <a:rPr lang="en-US" sz="1200">
                <a:solidFill>
                  <a:schemeClr val="bg1"/>
                </a:solidFill>
              </a:rPr>
              <a:t>.  </a:t>
            </a:r>
            <a:r>
              <a:rPr lang="en-US" sz="1200" smtClean="0">
                <a:solidFill>
                  <a:schemeClr val="bg1"/>
                </a:solidFill>
              </a:rPr>
              <a:t>SGPS-X Flux, </a:t>
            </a:r>
          </a:p>
          <a:p>
            <a:r>
              <a:rPr lang="en-US" sz="1200" smtClean="0">
                <a:solidFill>
                  <a:schemeClr val="bg1"/>
                </a:solidFill>
              </a:rPr>
              <a:t>at SGPS channel </a:t>
            </a:r>
            <a:r>
              <a:rPr lang="en-US" sz="1200">
                <a:solidFill>
                  <a:schemeClr val="bg1"/>
                </a:solidFill>
              </a:rPr>
              <a:t>effective </a:t>
            </a:r>
            <a:r>
              <a:rPr lang="en-US" sz="1200" smtClean="0">
                <a:solidFill>
                  <a:schemeClr val="bg1"/>
                </a:solidFill>
              </a:rPr>
              <a:t>energies</a:t>
            </a:r>
            <a:endParaRPr lang="en-US" sz="1200">
              <a:solidFill>
                <a:schemeClr val="bg1"/>
              </a:solidFill>
            </a:endParaRPr>
          </a:p>
        </p:txBody>
      </p:sp>
      <p:sp>
        <p:nvSpPr>
          <p:cNvPr id="14" name="TextBox 13"/>
          <p:cNvSpPr txBox="1"/>
          <p:nvPr/>
        </p:nvSpPr>
        <p:spPr>
          <a:xfrm>
            <a:off x="4572000" y="5198983"/>
            <a:ext cx="4268439" cy="1354217"/>
          </a:xfrm>
          <a:prstGeom prst="rect">
            <a:avLst/>
          </a:prstGeom>
          <a:noFill/>
        </p:spPr>
        <p:txBody>
          <a:bodyPr wrap="square" rtlCol="0">
            <a:spAutoFit/>
          </a:bodyPr>
          <a:lstStyle/>
          <a:p>
            <a:pPr marL="171450" indent="-171450">
              <a:spcAft>
                <a:spcPts val="300"/>
              </a:spcAft>
              <a:buClr>
                <a:schemeClr val="bg1"/>
              </a:buClr>
              <a:buFont typeface="Arial" charset="0"/>
              <a:buChar char="•"/>
            </a:pPr>
            <a:r>
              <a:rPr lang="en-US" sz="1100" smtClean="0">
                <a:solidFill>
                  <a:schemeClr val="bg1"/>
                </a:solidFill>
              </a:rPr>
              <a:t>P1-P5 (1-25 MeV) not included due to longitudinal and directional differences caused by </a:t>
            </a:r>
            <a:r>
              <a:rPr lang="en-US" sz="1100" err="1" smtClean="0">
                <a:solidFill>
                  <a:schemeClr val="bg1"/>
                </a:solidFill>
              </a:rPr>
              <a:t>magnetospheric</a:t>
            </a:r>
            <a:r>
              <a:rPr lang="en-US" sz="1100" smtClean="0">
                <a:solidFill>
                  <a:schemeClr val="bg1"/>
                </a:solidFill>
              </a:rPr>
              <a:t> effects.</a:t>
            </a:r>
          </a:p>
          <a:p>
            <a:pPr marL="171450" indent="-171450">
              <a:spcAft>
                <a:spcPts val="300"/>
              </a:spcAft>
              <a:buClr>
                <a:schemeClr val="bg1"/>
              </a:buClr>
              <a:buFont typeface="Arial" charset="0"/>
              <a:buChar char="•"/>
            </a:pPr>
            <a:r>
              <a:rPr lang="en-US" sz="1100" smtClean="0">
                <a:solidFill>
                  <a:schemeClr val="bg1"/>
                </a:solidFill>
              </a:rPr>
              <a:t>Similar results obtained for SGPS-X, also, direct comparisons between SGPS-X and SGPS+X.</a:t>
            </a:r>
          </a:p>
          <a:p>
            <a:pPr marL="171450" indent="-171450">
              <a:spcAft>
                <a:spcPts val="300"/>
              </a:spcAft>
              <a:buClr>
                <a:schemeClr val="bg1"/>
              </a:buClr>
              <a:buFont typeface="Arial" charset="0"/>
              <a:buChar char="•"/>
            </a:pPr>
            <a:r>
              <a:rPr lang="en-US" sz="1100" smtClean="0">
                <a:solidFill>
                  <a:schemeClr val="bg1"/>
                </a:solidFill>
              </a:rPr>
              <a:t>Complete results and analysis included in: </a:t>
            </a:r>
            <a:r>
              <a:rPr lang="en-US" sz="1100" i="1" smtClean="0">
                <a:solidFill>
                  <a:srgbClr val="FFFF00"/>
                </a:solidFill>
              </a:rPr>
              <a:t>G16 SGPS Sept. 2017 SEP Event Cross Satellite Comparisons Report</a:t>
            </a:r>
            <a:r>
              <a:rPr lang="en-US" sz="1100" smtClean="0">
                <a:solidFill>
                  <a:schemeClr val="bg1"/>
                </a:solidFill>
              </a:rPr>
              <a:t>, to be made available on NCEI GOES-R website.</a:t>
            </a:r>
            <a:endParaRPr lang="en-US" sz="1100">
              <a:solidFill>
                <a:schemeClr val="bg1"/>
              </a:solidFill>
            </a:endParaRPr>
          </a:p>
        </p:txBody>
      </p:sp>
      <p:sp>
        <p:nvSpPr>
          <p:cNvPr id="15" name="TextBox 14"/>
          <p:cNvSpPr txBox="1"/>
          <p:nvPr/>
        </p:nvSpPr>
        <p:spPr>
          <a:xfrm>
            <a:off x="5334000" y="1524000"/>
            <a:ext cx="2837636" cy="276999"/>
          </a:xfrm>
          <a:prstGeom prst="rect">
            <a:avLst/>
          </a:prstGeom>
          <a:noFill/>
        </p:spPr>
        <p:txBody>
          <a:bodyPr wrap="none" rtlCol="0">
            <a:spAutoFit/>
          </a:bodyPr>
          <a:lstStyle/>
          <a:p>
            <a:r>
              <a:rPr lang="en-US" sz="1200" dirty="0" smtClean="0"/>
              <a:t>11-12 Sept. 2017; L1b 5 min. averages</a:t>
            </a:r>
            <a:endParaRPr lang="en-US" sz="1200" dirty="0"/>
          </a:p>
        </p:txBody>
      </p:sp>
    </p:spTree>
    <p:extLst>
      <p:ext uri="{BB962C8B-B14F-4D97-AF65-F5344CB8AC3E}">
        <p14:creationId xmlns:p14="http://schemas.microsoft.com/office/powerpoint/2010/main" val="1872580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07757"/>
            <a:ext cx="5418224" cy="4063668"/>
          </a:xfrm>
          <a:prstGeom prst="rect">
            <a:avLst/>
          </a:prstGeom>
        </p:spPr>
      </p:pic>
      <p:sp>
        <p:nvSpPr>
          <p:cNvPr id="6" name="TextBox 5"/>
          <p:cNvSpPr txBox="1"/>
          <p:nvPr/>
        </p:nvSpPr>
        <p:spPr>
          <a:xfrm>
            <a:off x="300577" y="5430376"/>
            <a:ext cx="8639537" cy="1169551"/>
          </a:xfrm>
          <a:prstGeom prst="rect">
            <a:avLst/>
          </a:prstGeom>
          <a:noFill/>
        </p:spPr>
        <p:txBody>
          <a:bodyPr wrap="square" rtlCol="0">
            <a:spAutoFit/>
          </a:bodyPr>
          <a:lstStyle/>
          <a:p>
            <a:pPr marL="285750" indent="-285750">
              <a:buClr>
                <a:schemeClr val="bg1"/>
              </a:buClr>
              <a:buFont typeface="Arial" charset="0"/>
              <a:buChar char="•"/>
            </a:pPr>
            <a:r>
              <a:rPr lang="en-US" sz="1400" dirty="0" smtClean="0">
                <a:solidFill>
                  <a:schemeClr val="bg1"/>
                </a:solidFill>
              </a:rPr>
              <a:t>Source of SGPS backgrounds is GCR counts. </a:t>
            </a:r>
          </a:p>
          <a:p>
            <a:pPr marL="285750" indent="-285750">
              <a:buClr>
                <a:schemeClr val="bg1"/>
              </a:buClr>
              <a:buFont typeface="Arial" charset="0"/>
              <a:buChar char="•"/>
            </a:pPr>
            <a:r>
              <a:rPr lang="en-US" sz="1400" dirty="0" smtClean="0">
                <a:solidFill>
                  <a:schemeClr val="bg1"/>
                </a:solidFill>
              </a:rPr>
              <a:t>“Backgrounds” (from GCR counts) are significantly higher than GCR fluxes.</a:t>
            </a:r>
          </a:p>
          <a:p>
            <a:pPr marL="285750" indent="-285750">
              <a:buClr>
                <a:schemeClr val="bg1"/>
              </a:buClr>
              <a:buFont typeface="Arial" charset="0"/>
              <a:buChar char="•"/>
            </a:pPr>
            <a:r>
              <a:rPr lang="en-US" dirty="0" smtClean="0">
                <a:solidFill>
                  <a:schemeClr val="bg1"/>
                </a:solidFill>
              </a:rPr>
              <a:t>The </a:t>
            </a:r>
            <a:r>
              <a:rPr lang="en-US" sz="1400" dirty="0" smtClean="0">
                <a:solidFill>
                  <a:schemeClr val="bg1"/>
                </a:solidFill>
              </a:rPr>
              <a:t>GCRs are mainly in high energy tail region of response function, not part of calibrated channel. Differential channels calibrated for observing SEPs; P11 (&gt;500 MeV integral chan.) measures GCRs</a:t>
            </a:r>
            <a:r>
              <a:rPr lang="en-US" dirty="0">
                <a:solidFill>
                  <a:schemeClr val="bg1"/>
                </a:solidFill>
              </a:rPr>
              <a:t>.</a:t>
            </a:r>
          </a:p>
          <a:p>
            <a:pPr marL="285750" indent="-285750">
              <a:buClr>
                <a:schemeClr val="bg1"/>
              </a:buClr>
              <a:buFont typeface="Arial" charset="0"/>
              <a:buChar char="•"/>
            </a:pPr>
            <a:r>
              <a:rPr lang="en-US" dirty="0">
                <a:solidFill>
                  <a:schemeClr val="bg1"/>
                </a:solidFill>
              </a:rPr>
              <a:t>Backgrounds below PORD spectrum do not violate requirements</a:t>
            </a:r>
            <a:r>
              <a:rPr lang="en-US" dirty="0" smtClean="0">
                <a:solidFill>
                  <a:schemeClr val="bg1"/>
                </a:solidFill>
              </a:rPr>
              <a:t>.</a:t>
            </a:r>
            <a:r>
              <a:rPr lang="en-US" sz="1400" dirty="0" smtClean="0">
                <a:solidFill>
                  <a:schemeClr val="bg1"/>
                </a:solidFill>
              </a:rPr>
              <a:t> </a:t>
            </a:r>
          </a:p>
        </p:txBody>
      </p:sp>
      <p:sp>
        <p:nvSpPr>
          <p:cNvPr id="16" name="TextBox 15"/>
          <p:cNvSpPr txBox="1"/>
          <p:nvPr/>
        </p:nvSpPr>
        <p:spPr>
          <a:xfrm>
            <a:off x="1213820" y="1369252"/>
            <a:ext cx="3562065" cy="338554"/>
          </a:xfrm>
          <a:prstGeom prst="rect">
            <a:avLst/>
          </a:prstGeom>
          <a:solidFill>
            <a:schemeClr val="lt1"/>
          </a:solidFill>
        </p:spPr>
        <p:txBody>
          <a:bodyPr wrap="none" rtlCol="0">
            <a:spAutoFit/>
          </a:bodyPr>
          <a:lstStyle/>
          <a:p>
            <a:r>
              <a:rPr lang="en-US" sz="1600" smtClean="0"/>
              <a:t>Observed vs. Modeled GCR Backgrounds</a:t>
            </a:r>
            <a:endParaRPr lang="en-US" sz="1600"/>
          </a:p>
        </p:txBody>
      </p:sp>
      <p:sp>
        <p:nvSpPr>
          <p:cNvPr id="25" name="TextBox 24"/>
          <p:cNvSpPr txBox="1"/>
          <p:nvPr/>
        </p:nvSpPr>
        <p:spPr>
          <a:xfrm>
            <a:off x="3023285" y="3155606"/>
            <a:ext cx="1146468" cy="400110"/>
          </a:xfrm>
          <a:prstGeom prst="rect">
            <a:avLst/>
          </a:prstGeom>
          <a:solidFill>
            <a:schemeClr val="bg1"/>
          </a:solidFill>
        </p:spPr>
        <p:txBody>
          <a:bodyPr wrap="none" rtlCol="0">
            <a:spAutoFit/>
          </a:bodyPr>
          <a:lstStyle/>
          <a:p>
            <a:r>
              <a:rPr lang="en-US" sz="1000" smtClean="0">
                <a:solidFill>
                  <a:srgbClr val="FF0000"/>
                </a:solidFill>
              </a:rPr>
              <a:t>PORD minimum </a:t>
            </a:r>
          </a:p>
          <a:p>
            <a:r>
              <a:rPr lang="en-US" sz="1000" smtClean="0">
                <a:solidFill>
                  <a:srgbClr val="FF0000"/>
                </a:solidFill>
              </a:rPr>
              <a:t>SEP spectrum</a:t>
            </a:r>
            <a:endParaRPr lang="en-US" sz="1000">
              <a:solidFill>
                <a:srgbClr val="FF0000"/>
              </a:solidFill>
            </a:endParaRPr>
          </a:p>
        </p:txBody>
      </p:sp>
      <p:sp>
        <p:nvSpPr>
          <p:cNvPr id="26" name="TextBox 25"/>
          <p:cNvSpPr txBox="1"/>
          <p:nvPr/>
        </p:nvSpPr>
        <p:spPr>
          <a:xfrm>
            <a:off x="3179220" y="4603406"/>
            <a:ext cx="917239" cy="246221"/>
          </a:xfrm>
          <a:prstGeom prst="rect">
            <a:avLst/>
          </a:prstGeom>
          <a:solidFill>
            <a:schemeClr val="bg1"/>
          </a:solidFill>
        </p:spPr>
        <p:txBody>
          <a:bodyPr wrap="none" rtlCol="0">
            <a:spAutoFit/>
          </a:bodyPr>
          <a:lstStyle/>
          <a:p>
            <a:r>
              <a:rPr lang="en-US" sz="1000" smtClean="0">
                <a:solidFill>
                  <a:schemeClr val="tx1"/>
                </a:solidFill>
              </a:rPr>
              <a:t>GCR models</a:t>
            </a:r>
            <a:endParaRPr lang="en-US" sz="1000">
              <a:solidFill>
                <a:schemeClr val="tx1"/>
              </a:solidFill>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356" y="2475132"/>
            <a:ext cx="4079044" cy="1752599"/>
          </a:xfrm>
          <a:prstGeom prst="rect">
            <a:avLst/>
          </a:prstGeom>
          <a:ln w="12700">
            <a:solidFill>
              <a:schemeClr val="accent1"/>
            </a:solidFill>
          </a:ln>
        </p:spPr>
      </p:pic>
      <p:cxnSp>
        <p:nvCxnSpPr>
          <p:cNvPr id="7" name="Straight Connector 6"/>
          <p:cNvCxnSpPr/>
          <p:nvPr/>
        </p:nvCxnSpPr>
        <p:spPr>
          <a:xfrm>
            <a:off x="8694823" y="3012571"/>
            <a:ext cx="0" cy="96745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62531" y="2684621"/>
            <a:ext cx="0" cy="13134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54496" y="3059019"/>
            <a:ext cx="0" cy="9324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446693" y="306562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133931" y="306562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25896" y="3077051"/>
            <a:ext cx="228600" cy="0"/>
          </a:xfrm>
          <a:prstGeom prst="line">
            <a:avLst/>
          </a:prstGeom>
          <a:ln w="19050">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47241" y="3122711"/>
            <a:ext cx="938078" cy="400110"/>
          </a:xfrm>
          <a:prstGeom prst="rect">
            <a:avLst/>
          </a:prstGeom>
          <a:noFill/>
        </p:spPr>
        <p:txBody>
          <a:bodyPr wrap="none" rtlCol="0">
            <a:spAutoFit/>
          </a:bodyPr>
          <a:lstStyle/>
          <a:p>
            <a:pPr algn="r"/>
            <a:r>
              <a:rPr lang="en-US" sz="1000" smtClean="0">
                <a:solidFill>
                  <a:srgbClr val="2E6EBC"/>
                </a:solidFill>
              </a:rPr>
              <a:t>with extended</a:t>
            </a:r>
          </a:p>
          <a:p>
            <a:pPr algn="r"/>
            <a:r>
              <a:rPr lang="en-US" sz="1000" smtClean="0">
                <a:solidFill>
                  <a:srgbClr val="2E6EBC"/>
                </a:solidFill>
              </a:rPr>
              <a:t>tail</a:t>
            </a:r>
            <a:endParaRPr lang="en-US" sz="1000">
              <a:solidFill>
                <a:srgbClr val="2E6EBC"/>
              </a:solidFill>
            </a:endParaRPr>
          </a:p>
        </p:txBody>
      </p:sp>
      <p:sp>
        <p:nvSpPr>
          <p:cNvPr id="32" name="TextBox 31"/>
          <p:cNvSpPr txBox="1"/>
          <p:nvPr/>
        </p:nvSpPr>
        <p:spPr>
          <a:xfrm>
            <a:off x="6436556" y="3099561"/>
            <a:ext cx="931551" cy="400110"/>
          </a:xfrm>
          <a:prstGeom prst="rect">
            <a:avLst/>
          </a:prstGeom>
          <a:noFill/>
        </p:spPr>
        <p:txBody>
          <a:bodyPr wrap="square" rtlCol="0">
            <a:spAutoFit/>
          </a:bodyPr>
          <a:lstStyle/>
          <a:p>
            <a:pPr algn="r"/>
            <a:r>
              <a:rPr lang="en-US" sz="1000" smtClean="0">
                <a:solidFill>
                  <a:srgbClr val="2E6EBC"/>
                </a:solidFill>
              </a:rPr>
              <a:t>without extended tail</a:t>
            </a:r>
            <a:endParaRPr lang="en-US" sz="1000">
              <a:solidFill>
                <a:srgbClr val="2E6EBC"/>
              </a:solidFill>
            </a:endParaRPr>
          </a:p>
        </p:txBody>
      </p:sp>
      <p:sp>
        <p:nvSpPr>
          <p:cNvPr id="35" name="TextBox 34"/>
          <p:cNvSpPr txBox="1"/>
          <p:nvPr/>
        </p:nvSpPr>
        <p:spPr>
          <a:xfrm>
            <a:off x="5670745" y="2642711"/>
            <a:ext cx="1443655" cy="400110"/>
          </a:xfrm>
          <a:prstGeom prst="rect">
            <a:avLst/>
          </a:prstGeom>
          <a:noFill/>
        </p:spPr>
        <p:txBody>
          <a:bodyPr wrap="square" rtlCol="0">
            <a:spAutoFit/>
          </a:bodyPr>
          <a:lstStyle/>
          <a:p>
            <a:r>
              <a:rPr lang="en-US" sz="1000" smtClean="0">
                <a:solidFill>
                  <a:srgbClr val="2E6EBC"/>
                </a:solidFill>
              </a:rPr>
              <a:t>Truncated at chan. </a:t>
            </a:r>
          </a:p>
          <a:p>
            <a:r>
              <a:rPr lang="en-US" sz="1000" err="1" smtClean="0">
                <a:solidFill>
                  <a:srgbClr val="2E6EBC"/>
                </a:solidFill>
              </a:rPr>
              <a:t>E_upper</a:t>
            </a:r>
            <a:r>
              <a:rPr lang="en-US" sz="1000" smtClean="0">
                <a:solidFill>
                  <a:srgbClr val="2E6EBC"/>
                </a:solidFill>
              </a:rPr>
              <a:t> + </a:t>
            </a:r>
            <a:r>
              <a:rPr lang="en-US" sz="800" smtClean="0">
                <a:solidFill>
                  <a:srgbClr val="2E6EBC"/>
                </a:solidFill>
              </a:rPr>
              <a:t>△</a:t>
            </a:r>
            <a:r>
              <a:rPr lang="en-US" sz="1000" smtClean="0">
                <a:solidFill>
                  <a:srgbClr val="2E6EBC"/>
                </a:solidFill>
              </a:rPr>
              <a:t>E</a:t>
            </a:r>
            <a:endParaRPr lang="en-US" sz="1000">
              <a:solidFill>
                <a:srgbClr val="2E6EBC"/>
              </a:solidFill>
            </a:endParaRPr>
          </a:p>
        </p:txBody>
      </p:sp>
      <p:sp>
        <p:nvSpPr>
          <p:cNvPr id="36" name="TextBox 35"/>
          <p:cNvSpPr txBox="1"/>
          <p:nvPr/>
        </p:nvSpPr>
        <p:spPr>
          <a:xfrm>
            <a:off x="6055556" y="2362200"/>
            <a:ext cx="2044494" cy="246221"/>
          </a:xfrm>
          <a:prstGeom prst="rect">
            <a:avLst/>
          </a:prstGeom>
          <a:solidFill>
            <a:schemeClr val="accent1">
              <a:lumMod val="20000"/>
              <a:lumOff val="80000"/>
            </a:schemeClr>
          </a:solidFill>
        </p:spPr>
        <p:txBody>
          <a:bodyPr wrap="square" rtlCol="0">
            <a:spAutoFit/>
          </a:bodyPr>
          <a:lstStyle/>
          <a:p>
            <a:r>
              <a:rPr lang="en-US" sz="1000" b="1" smtClean="0">
                <a:solidFill>
                  <a:schemeClr val="tx1"/>
                </a:solidFill>
              </a:rPr>
              <a:t>GEANT Response Function</a:t>
            </a:r>
            <a:endParaRPr lang="en-US" sz="1000" b="1">
              <a:solidFill>
                <a:schemeClr val="tx1"/>
              </a:solidFill>
            </a:endParaRPr>
          </a:p>
        </p:txBody>
      </p:sp>
      <p:sp>
        <p:nvSpPr>
          <p:cNvPr id="37" name="TextBox 36"/>
          <p:cNvSpPr txBox="1"/>
          <p:nvPr/>
        </p:nvSpPr>
        <p:spPr>
          <a:xfrm>
            <a:off x="5522156" y="4589621"/>
            <a:ext cx="1221390" cy="400110"/>
          </a:xfrm>
          <a:prstGeom prst="rect">
            <a:avLst/>
          </a:prstGeom>
          <a:solidFill>
            <a:schemeClr val="accent1">
              <a:lumMod val="20000"/>
              <a:lumOff val="80000"/>
            </a:schemeClr>
          </a:solidFill>
        </p:spPr>
        <p:txBody>
          <a:bodyPr wrap="square" rtlCol="0">
            <a:spAutoFit/>
          </a:bodyPr>
          <a:lstStyle/>
          <a:p>
            <a:r>
              <a:rPr lang="en-US" sz="1000" b="1" smtClean="0"/>
              <a:t>Calibrated channel</a:t>
            </a:r>
            <a:endParaRPr lang="en-US" sz="1000" b="1"/>
          </a:p>
        </p:txBody>
      </p:sp>
      <p:sp>
        <p:nvSpPr>
          <p:cNvPr id="38" name="TextBox 37"/>
          <p:cNvSpPr txBox="1"/>
          <p:nvPr/>
        </p:nvSpPr>
        <p:spPr>
          <a:xfrm>
            <a:off x="6436556" y="4284821"/>
            <a:ext cx="1447800" cy="246221"/>
          </a:xfrm>
          <a:prstGeom prst="rect">
            <a:avLst/>
          </a:prstGeom>
          <a:solidFill>
            <a:schemeClr val="accent1">
              <a:lumMod val="20000"/>
              <a:lumOff val="80000"/>
            </a:schemeClr>
          </a:solidFill>
        </p:spPr>
        <p:txBody>
          <a:bodyPr wrap="square" rtlCol="0">
            <a:spAutoFit/>
          </a:bodyPr>
          <a:lstStyle/>
          <a:p>
            <a:r>
              <a:rPr lang="en-US" sz="1000" b="1" smtClean="0"/>
              <a:t>High energy island</a:t>
            </a:r>
            <a:endParaRPr lang="en-US" sz="1000" b="1"/>
          </a:p>
        </p:txBody>
      </p:sp>
      <p:cxnSp>
        <p:nvCxnSpPr>
          <p:cNvPr id="40" name="Straight Arrow Connector 39"/>
          <p:cNvCxnSpPr/>
          <p:nvPr/>
        </p:nvCxnSpPr>
        <p:spPr>
          <a:xfrm flipH="1" flipV="1">
            <a:off x="5605106" y="3880691"/>
            <a:ext cx="215100" cy="7089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588956" y="3903822"/>
            <a:ext cx="41475" cy="3958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p:txBody>
          <a:bodyPr/>
          <a:lstStyle/>
          <a:p>
            <a:r>
              <a:rPr lang="en-US"/>
              <a:t>PLPT-SEI-006 </a:t>
            </a:r>
            <a:r>
              <a:rPr lang="en-US" smtClean="0"/>
              <a:t/>
            </a:r>
            <a:br>
              <a:rPr lang="en-US" smtClean="0"/>
            </a:br>
            <a:r>
              <a:rPr lang="en-US" smtClean="0"/>
              <a:t>Backgrounds Trending</a:t>
            </a:r>
            <a:endParaRPr lang="en-US"/>
          </a:p>
        </p:txBody>
      </p:sp>
      <p:sp>
        <p:nvSpPr>
          <p:cNvPr id="2" name="TextBox 1"/>
          <p:cNvSpPr txBox="1"/>
          <p:nvPr/>
        </p:nvSpPr>
        <p:spPr>
          <a:xfrm>
            <a:off x="1120036" y="1899139"/>
            <a:ext cx="793807" cy="215444"/>
          </a:xfrm>
          <a:prstGeom prst="rect">
            <a:avLst/>
          </a:prstGeom>
          <a:noFill/>
        </p:spPr>
        <p:txBody>
          <a:bodyPr wrap="none" rtlCol="0">
            <a:spAutoFit/>
          </a:bodyPr>
          <a:lstStyle/>
          <a:p>
            <a:r>
              <a:rPr lang="en-US" sz="800" dirty="0" smtClean="0">
                <a:solidFill>
                  <a:srgbClr val="0070C0"/>
                </a:solidFill>
              </a:rPr>
              <a:t>Day avg. L1b</a:t>
            </a:r>
            <a:endParaRPr lang="en-US" sz="800" dirty="0">
              <a:solidFill>
                <a:srgbClr val="0070C0"/>
              </a:solidFill>
            </a:endParaRPr>
          </a:p>
        </p:txBody>
      </p:sp>
    </p:spTree>
    <p:extLst>
      <p:ext uri="{BB962C8B-B14F-4D97-AF65-F5344CB8AC3E}">
        <p14:creationId xmlns:p14="http://schemas.microsoft.com/office/powerpoint/2010/main" val="13205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smtClean="0">
                <a:solidFill>
                  <a:schemeClr val="lt1"/>
                </a:solidFill>
                <a:latin typeface="Calibri"/>
                <a:ea typeface="Calibri"/>
                <a:cs typeface="Calibri"/>
                <a:sym typeface="Calibri"/>
              </a:rPr>
              <a:t>FULL </a:t>
            </a:r>
            <a:r>
              <a:rPr lang="en-US" sz="4000" b="1" i="0" u="none" strike="noStrike" cap="none">
                <a:solidFill>
                  <a:schemeClr val="lt1"/>
                </a:solidFill>
                <a:latin typeface="Calibri"/>
                <a:ea typeface="Calibri"/>
                <a:cs typeface="Calibri"/>
                <a:sym typeface="Calibri"/>
              </a:rPr>
              <a:t>MATURITY ASSESSMENT</a:t>
            </a:r>
            <a:endParaRPr/>
          </a:p>
        </p:txBody>
      </p:sp>
      <p:sp>
        <p:nvSpPr>
          <p:cNvPr id="398" name="Shape 39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GOES-16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399" name="Shape 399"/>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35</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25296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b="0" i="0" u="none" strike="noStrike" cap="none" smtClean="0">
                <a:solidFill>
                  <a:srgbClr val="FFFFFF"/>
                </a:solidFill>
                <a:latin typeface="Calibri" charset="0"/>
                <a:ea typeface="Calibri" charset="0"/>
                <a:cs typeface="Calibri" charset="0"/>
                <a:sym typeface="Arial"/>
              </a:rPr>
              <a:t>Full Validation Assessment</a:t>
            </a:r>
            <a:endParaRPr sz="3600">
              <a:latin typeface="Calibri" charset="0"/>
              <a:ea typeface="Calibri" charset="0"/>
              <a:cs typeface="Calibri" charset="0"/>
            </a:endParaRPr>
          </a:p>
        </p:txBody>
      </p:sp>
      <p:sp>
        <p:nvSpPr>
          <p:cNvPr id="405" name="Shape 405"/>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36</a:t>
            </a:fld>
            <a:endParaRPr sz="1400" b="0" i="0" u="none" strike="noStrike" cap="none">
              <a:solidFill>
                <a:schemeClr val="lt1"/>
              </a:solidFill>
              <a:latin typeface="Arial"/>
              <a:ea typeface="Arial"/>
              <a:cs typeface="Arial"/>
              <a:sym typeface="Arial"/>
            </a:endParaRPr>
          </a:p>
        </p:txBody>
      </p:sp>
      <p:graphicFrame>
        <p:nvGraphicFramePr>
          <p:cNvPr id="406" name="Shape 406"/>
          <p:cNvGraphicFramePr/>
          <p:nvPr>
            <p:extLst>
              <p:ext uri="{D42A27DB-BD31-4B8C-83A1-F6EECF244321}">
                <p14:modId xmlns:p14="http://schemas.microsoft.com/office/powerpoint/2010/main" val="1241986887"/>
              </p:ext>
            </p:extLst>
          </p:nvPr>
        </p:nvGraphicFramePr>
        <p:xfrm>
          <a:off x="228600" y="1968310"/>
          <a:ext cx="8686800" cy="2603690"/>
        </p:xfrm>
        <a:graphic>
          <a:graphicData uri="http://schemas.openxmlformats.org/drawingml/2006/table">
            <a:tbl>
              <a:tblPr>
                <a:noFill/>
                <a:tableStyleId>{C82DEBC4-4F6B-44C8-AECD-D6E7C8D4A6FB}</a:tableStyleId>
              </a:tblPr>
              <a:tblGrid>
                <a:gridCol w="4343400"/>
                <a:gridCol w="4343400"/>
              </a:tblGrid>
              <a:tr h="409100">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Preparation Activities</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rgbClr val="000000"/>
                        </a:buClr>
                        <a:buSzPts val="700"/>
                        <a:buFont typeface="Arial"/>
                        <a:buNone/>
                      </a:pPr>
                      <a:r>
                        <a:rPr lang="en-US" sz="1800" b="1" u="none" strike="noStrike" cap="none">
                          <a:solidFill>
                            <a:srgbClr val="FFFFFF"/>
                          </a:solidFill>
                        </a:rPr>
                        <a:t>Assessment</a:t>
                      </a:r>
                      <a:endParaRPr sz="18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F81BD"/>
                    </a:solidFill>
                  </a:tcPr>
                </a:tc>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smtClean="0">
                          <a:solidFill>
                            <a:schemeClr val="dk1"/>
                          </a:solidFill>
                          <a:latin typeface="Calibri"/>
                          <a:ea typeface="Calibri"/>
                          <a:cs typeface="Calibri"/>
                          <a:sym typeface="Calibri"/>
                        </a:rPr>
                        <a:t>Validation, QA, and anomaly resolution activities are ongoing. </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a:solidFill>
                            <a:schemeClr val="dk1"/>
                          </a:solidFill>
                          <a:latin typeface="Calibri"/>
                          <a:ea typeface="Calibri"/>
                          <a:cs typeface="Calibri"/>
                          <a:sym typeface="Calibri"/>
                        </a:rPr>
                        <a:t>Validation activities are ongoing. Results have been discussed with SWPC. </a:t>
                      </a:r>
                      <a:r>
                        <a:rPr lang="en-US" sz="1800" b="0" i="0" u="none" strike="noStrike" cap="none" smtClean="0">
                          <a:solidFill>
                            <a:schemeClr val="dk1"/>
                          </a:solidFill>
                          <a:latin typeface="Calibri"/>
                          <a:ea typeface="Calibri"/>
                          <a:cs typeface="Calibri"/>
                          <a:sym typeface="Calibri"/>
                        </a:rPr>
                        <a:t>Research </a:t>
                      </a:r>
                      <a:r>
                        <a:rPr lang="en-US" sz="1800" b="0" i="0" u="none" strike="noStrike" cap="none">
                          <a:solidFill>
                            <a:schemeClr val="dk1"/>
                          </a:solidFill>
                          <a:latin typeface="Calibri"/>
                          <a:ea typeface="Calibri"/>
                          <a:cs typeface="Calibri"/>
                          <a:sym typeface="Calibri"/>
                        </a:rPr>
                        <a:t>community </a:t>
                      </a:r>
                      <a:r>
                        <a:rPr lang="en-US" sz="1800" b="0" i="0" u="none" strike="noStrike" cap="none" smtClean="0">
                          <a:solidFill>
                            <a:schemeClr val="dk1"/>
                          </a:solidFill>
                          <a:latin typeface="Calibri"/>
                          <a:ea typeface="Calibri"/>
                          <a:cs typeface="Calibri"/>
                          <a:sym typeface="Calibri"/>
                        </a:rPr>
                        <a:t>participation is ongoing.</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47075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smtClean="0">
                          <a:solidFill>
                            <a:schemeClr val="dk1"/>
                          </a:solidFill>
                          <a:latin typeface="Calibri"/>
                          <a:ea typeface="Calibri"/>
                          <a:cs typeface="Calibri"/>
                          <a:sym typeface="Calibri"/>
                        </a:rPr>
                        <a:t>Incremental product improvements may still be occurring.</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500"/>
                        <a:buFont typeface=".AppleSystemUIFont" charset="-120"/>
                        <a:buNone/>
                        <a:tabLst/>
                        <a:defRPr/>
                      </a:pPr>
                      <a:r>
                        <a:rPr kumimoji="0" lang="en-US" sz="1800" b="0" i="0" u="none" strike="noStrike" kern="0" cap="none" spc="0" normalizeH="0" baseline="0" noProof="0" smtClean="0">
                          <a:ln>
                            <a:noFill/>
                          </a:ln>
                          <a:solidFill>
                            <a:srgbClr val="000000"/>
                          </a:solidFill>
                          <a:effectLst/>
                          <a:uLnTx/>
                          <a:uFillTx/>
                          <a:latin typeface="Calibri"/>
                          <a:ea typeface="Calibri"/>
                          <a:cs typeface="Calibri"/>
                          <a:sym typeface="Calibri"/>
                        </a:rPr>
                        <a:t>Continuing work on P7, P5  and other channels.</a:t>
                      </a:r>
                      <a:endParaRPr sz="1800"/>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09100">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smtClean="0">
                          <a:solidFill>
                            <a:schemeClr val="dk1"/>
                          </a:solidFill>
                          <a:latin typeface="Calibri"/>
                          <a:ea typeface="Calibri"/>
                          <a:cs typeface="Calibri"/>
                          <a:sym typeface="Calibri"/>
                        </a:rPr>
                        <a:t>Users are engaged and user feedback is assessed. </a:t>
                      </a:r>
                      <a:endParaRPr sz="180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500"/>
                        <a:buFont typeface="Arial"/>
                        <a:buNone/>
                      </a:pPr>
                      <a:r>
                        <a:rPr lang="en-US" sz="1800" b="0" i="0" u="none" strike="noStrike" cap="none" smtClean="0">
                          <a:solidFill>
                            <a:schemeClr val="dk1"/>
                          </a:solidFill>
                          <a:latin typeface="Calibri"/>
                          <a:ea typeface="Calibri"/>
                          <a:cs typeface="Calibri"/>
                          <a:sym typeface="Calibri"/>
                        </a:rPr>
                        <a:t>Yes</a:t>
                      </a:r>
                      <a:r>
                        <a:rPr lang="en-US" sz="1800" b="0" i="0" u="none" strike="noStrike" cap="none" baseline="0" smtClean="0">
                          <a:solidFill>
                            <a:schemeClr val="dk1"/>
                          </a:solidFill>
                          <a:latin typeface="Calibri"/>
                          <a:ea typeface="Calibri"/>
                          <a:cs typeface="Calibri"/>
                          <a:sym typeface="Calibri"/>
                        </a:rPr>
                        <a:t> (</a:t>
                      </a:r>
                      <a:r>
                        <a:rPr lang="en-US" sz="1800" b="0" i="0" u="none" strike="noStrike" cap="none" smtClean="0">
                          <a:solidFill>
                            <a:schemeClr val="dk1"/>
                          </a:solidFill>
                          <a:latin typeface="Calibri"/>
                          <a:ea typeface="Calibri"/>
                          <a:cs typeface="Calibri"/>
                          <a:sym typeface="Calibri"/>
                        </a:rPr>
                        <a:t>e.g., User</a:t>
                      </a:r>
                      <a:r>
                        <a:rPr lang="en-US" sz="1800" b="0" i="0" u="none" strike="noStrike" cap="none" baseline="0" smtClean="0">
                          <a:solidFill>
                            <a:schemeClr val="dk1"/>
                          </a:solidFill>
                          <a:latin typeface="Calibri"/>
                          <a:ea typeface="Calibri"/>
                          <a:cs typeface="Calibri"/>
                          <a:sym typeface="Calibri"/>
                        </a:rPr>
                        <a:t> Questions/Requests on slide 30 and NCEI responses)</a:t>
                      </a:r>
                      <a:r>
                        <a:rPr lang="en-US" sz="1800" b="0" i="0" u="none" strike="noStrike" cap="none" smtClean="0">
                          <a:solidFill>
                            <a:schemeClr val="dk1"/>
                          </a:solidFill>
                          <a:latin typeface="Calibri"/>
                          <a:ea typeface="Calibri"/>
                          <a:cs typeface="Calibri"/>
                          <a:sym typeface="Calibri"/>
                        </a:rPr>
                        <a:t>.</a:t>
                      </a:r>
                      <a:endParaRPr sz="1800" i="0" u="none" strike="noStrike" cap="none">
                        <a:solidFill>
                          <a:schemeClr val="dk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bl>
          </a:graphicData>
        </a:graphic>
      </p:graphicFrame>
      <p:sp>
        <p:nvSpPr>
          <p:cNvPr id="2" name="TextBox 1"/>
          <p:cNvSpPr txBox="1"/>
          <p:nvPr/>
        </p:nvSpPr>
        <p:spPr>
          <a:xfrm>
            <a:off x="304801" y="4724400"/>
            <a:ext cx="4495800" cy="1169551"/>
          </a:xfrm>
          <a:prstGeom prst="rect">
            <a:avLst/>
          </a:prstGeom>
          <a:noFill/>
        </p:spPr>
        <p:txBody>
          <a:bodyPr wrap="square" rtlCol="0">
            <a:spAutoFit/>
          </a:bodyPr>
          <a:lstStyle/>
          <a:p>
            <a:r>
              <a:rPr lang="en-US" smtClean="0">
                <a:solidFill>
                  <a:schemeClr val="bg1"/>
                </a:solidFill>
              </a:rPr>
              <a:t>* GOES-R </a:t>
            </a:r>
            <a:r>
              <a:rPr lang="en-US">
                <a:solidFill>
                  <a:schemeClr val="bg1"/>
                </a:solidFill>
              </a:rPr>
              <a:t>product maturity </a:t>
            </a:r>
            <a:r>
              <a:rPr lang="en-US" smtClean="0">
                <a:solidFill>
                  <a:schemeClr val="bg1"/>
                </a:solidFill>
              </a:rPr>
              <a:t>level preparation activities from 416-R-RIMP-0318 </a:t>
            </a:r>
            <a:r>
              <a:rPr lang="en-US">
                <a:solidFill>
                  <a:schemeClr val="bg1"/>
                </a:solidFill>
              </a:rPr>
              <a:t>Version 1.0 </a:t>
            </a:r>
            <a:r>
              <a:rPr lang="en-US" smtClean="0">
                <a:solidFill>
                  <a:schemeClr val="bg1"/>
                </a:solidFill>
              </a:rPr>
              <a:t>06/02/2016,</a:t>
            </a:r>
            <a:endParaRPr lang="en-US">
              <a:solidFill>
                <a:schemeClr val="bg1"/>
              </a:solidFill>
            </a:endParaRPr>
          </a:p>
          <a:p>
            <a:r>
              <a:rPr lang="en-US">
                <a:solidFill>
                  <a:schemeClr val="bg1"/>
                </a:solidFill>
              </a:rPr>
              <a:t>Responsible Organization: GOES-R Ground Segment/Code 416 </a:t>
            </a:r>
          </a:p>
          <a:p>
            <a:endParaRPr lang="en-US">
              <a:solidFill>
                <a:schemeClr val="bg1"/>
              </a:solidFill>
            </a:endParaRPr>
          </a:p>
        </p:txBody>
      </p:sp>
    </p:spTree>
    <p:extLst>
      <p:ext uri="{BB962C8B-B14F-4D97-AF65-F5344CB8AC3E}">
        <p14:creationId xmlns:p14="http://schemas.microsoft.com/office/powerpoint/2010/main" val="1289698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1599862" y="226429"/>
            <a:ext cx="5961300" cy="853799"/>
          </a:xfrm>
          <a:prstGeom prst="rect">
            <a:avLst/>
          </a:prstGeom>
          <a:noFill/>
          <a:ln>
            <a:noFill/>
          </a:ln>
        </p:spPr>
        <p:txBody>
          <a:bodyPr spcFirstLastPara="1" wrap="square" lIns="91425" tIns="91425" rIns="91425" bIns="91425" anchor="ctr" anchorCtr="0">
            <a:noAutofit/>
          </a:bodyPr>
          <a:lstStyle/>
          <a:p>
            <a:pPr lvl="0" algn="ctr">
              <a:buSzPts val="700"/>
            </a:pPr>
            <a:r>
              <a:rPr lang="en-US" sz="3600">
                <a:latin typeface="Calibri" charset="0"/>
                <a:ea typeface="Calibri" charset="0"/>
                <a:cs typeface="Calibri" charset="0"/>
              </a:rPr>
              <a:t>Full Validation Assessment</a:t>
            </a:r>
            <a:endParaRPr sz="3600">
              <a:latin typeface="Calibri" charset="0"/>
              <a:ea typeface="Calibri" charset="0"/>
              <a:cs typeface="Calibri" charset="0"/>
            </a:endParaRPr>
          </a:p>
        </p:txBody>
      </p:sp>
      <p:sp>
        <p:nvSpPr>
          <p:cNvPr id="412" name="Shape 412"/>
          <p:cNvSpPr txBox="1">
            <a:spLocks noGrp="1"/>
          </p:cNvSpPr>
          <p:nvPr>
            <p:ph type="sldNum" idx="12"/>
          </p:nvPr>
        </p:nvSpPr>
        <p:spPr>
          <a:xfrm>
            <a:off x="8472457" y="6217621"/>
            <a:ext cx="548699" cy="52469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50"/>
              <a:buFont typeface="Arial"/>
              <a:buNone/>
            </a:pPr>
            <a:fld id="{00000000-1234-1234-1234-123412341234}" type="slidenum">
              <a:rPr lang="en-US" sz="1400" b="0" i="0" u="none" strike="noStrike" cap="none">
                <a:solidFill>
                  <a:schemeClr val="lt1"/>
                </a:solidFill>
                <a:latin typeface="Arial"/>
                <a:ea typeface="Arial"/>
                <a:cs typeface="Arial"/>
                <a:sym typeface="Arial"/>
              </a:rPr>
              <a:t>37</a:t>
            </a:fld>
            <a:endParaRPr sz="1400" b="0" i="0" u="none" strike="noStrike" cap="none">
              <a:solidFill>
                <a:schemeClr val="lt1"/>
              </a:solidFill>
              <a:latin typeface="Arial"/>
              <a:ea typeface="Arial"/>
              <a:cs typeface="Arial"/>
              <a:sym typeface="Arial"/>
            </a:endParaRPr>
          </a:p>
        </p:txBody>
      </p:sp>
      <p:graphicFrame>
        <p:nvGraphicFramePr>
          <p:cNvPr id="413" name="Shape 413"/>
          <p:cNvGraphicFramePr/>
          <p:nvPr>
            <p:extLst>
              <p:ext uri="{D42A27DB-BD31-4B8C-83A1-F6EECF244321}">
                <p14:modId xmlns:p14="http://schemas.microsoft.com/office/powerpoint/2010/main" val="1998666217"/>
              </p:ext>
            </p:extLst>
          </p:nvPr>
        </p:nvGraphicFramePr>
        <p:xfrm>
          <a:off x="228600" y="1312980"/>
          <a:ext cx="8686800" cy="3914340"/>
        </p:xfrm>
        <a:graphic>
          <a:graphicData uri="http://schemas.openxmlformats.org/drawingml/2006/table">
            <a:tbl>
              <a:tblPr>
                <a:noFill/>
                <a:tableStyleId>{C82DEBC4-4F6B-44C8-AECD-D6E7C8D4A6FB}</a:tableStyleId>
              </a:tblPr>
              <a:tblGrid>
                <a:gridCol w="5715000"/>
                <a:gridCol w="2971800"/>
              </a:tblGrid>
              <a:tr h="409100">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a:solidFill>
                            <a:schemeClr val="lt1"/>
                          </a:solidFill>
                          <a:latin typeface="Calibri" charset="0"/>
                          <a:ea typeface="Calibri" charset="0"/>
                          <a:cs typeface="Calibri" charset="0"/>
                        </a:rPr>
                        <a:t>End State</a:t>
                      </a:r>
                      <a:endParaRPr sz="16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c>
                  <a:txBody>
                    <a:bodyPr/>
                    <a:lstStyle/>
                    <a:p>
                      <a:pPr marL="0" marR="0" lvl="0" indent="0" algn="ctr" rtl="0">
                        <a:lnSpc>
                          <a:spcPct val="100000"/>
                        </a:lnSpc>
                        <a:spcBef>
                          <a:spcPts val="0"/>
                        </a:spcBef>
                        <a:spcAft>
                          <a:spcPts val="0"/>
                        </a:spcAft>
                        <a:buClr>
                          <a:schemeClr val="lt1"/>
                        </a:buClr>
                        <a:buSzPts val="600"/>
                        <a:buFont typeface="Arial"/>
                        <a:buNone/>
                      </a:pPr>
                      <a:r>
                        <a:rPr lang="en-US" sz="1600" b="1" u="none" strike="noStrike" cap="none">
                          <a:solidFill>
                            <a:schemeClr val="lt1"/>
                          </a:solidFill>
                          <a:latin typeface="Calibri" charset="0"/>
                          <a:ea typeface="Calibri" charset="0"/>
                          <a:cs typeface="Calibri" charset="0"/>
                        </a:rPr>
                        <a:t>Assessment</a:t>
                      </a:r>
                      <a:endParaRPr sz="1600">
                        <a:latin typeface="Calibri" charset="0"/>
                        <a:ea typeface="Calibri" charset="0"/>
                        <a:cs typeface="Calibri" charset="0"/>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4F81BD"/>
                    </a:solidFill>
                  </a:tcPr>
                </a:tc>
              </a:tr>
              <a:tr h="655675">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smtClean="0">
                          <a:solidFill>
                            <a:schemeClr val="dk1"/>
                          </a:solidFill>
                          <a:latin typeface="Calibri" charset="0"/>
                          <a:ea typeface="Calibri" charset="0"/>
                          <a:cs typeface="Calibri" charset="0"/>
                          <a:sym typeface="Calibri"/>
                        </a:rPr>
                        <a:t>Product performance for all products is defined and documented over a </a:t>
                      </a:r>
                      <a:r>
                        <a:rPr lang="en-US" sz="1600" b="0" i="0" u="none" strike="sngStrike" cap="none" baseline="0" smtClean="0">
                          <a:solidFill>
                            <a:srgbClr val="FF0000"/>
                          </a:solidFill>
                          <a:latin typeface="Calibri" charset="0"/>
                          <a:ea typeface="Calibri" charset="0"/>
                          <a:cs typeface="Calibri" charset="0"/>
                          <a:sym typeface="Calibri"/>
                        </a:rPr>
                        <a:t>wide</a:t>
                      </a:r>
                      <a:r>
                        <a:rPr lang="en-US" sz="1600" b="0" i="0" u="none" strike="noStrike" cap="none" smtClean="0">
                          <a:solidFill>
                            <a:schemeClr val="dk1"/>
                          </a:solidFill>
                          <a:latin typeface="Calibri" charset="0"/>
                          <a:ea typeface="Calibri" charset="0"/>
                          <a:cs typeface="Calibri" charset="0"/>
                          <a:sym typeface="Calibri"/>
                        </a:rPr>
                        <a:t> range of representative conditions via ongoing ground truth and validation efforts. </a:t>
                      </a:r>
                      <a:endParaRPr sz="16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285750" marR="0" lvl="0" indent="-285750" algn="l" rtl="0">
                        <a:lnSpc>
                          <a:spcPct val="100000"/>
                        </a:lnSpc>
                        <a:spcBef>
                          <a:spcPts val="0"/>
                        </a:spcBef>
                        <a:spcAft>
                          <a:spcPts val="0"/>
                        </a:spcAft>
                        <a:buClr>
                          <a:schemeClr val="tx1"/>
                        </a:buClr>
                        <a:buSzPts val="1800"/>
                        <a:buFont typeface="Arial" charset="0"/>
                        <a:buChar char="•"/>
                      </a:pPr>
                      <a:r>
                        <a:rPr lang="en-US" sz="1600" b="0" i="0" u="none" strike="noStrike" cap="none" smtClean="0">
                          <a:solidFill>
                            <a:schemeClr val="dk1"/>
                          </a:solidFill>
                          <a:latin typeface="Calibri" charset="0"/>
                          <a:ea typeface="Calibri" charset="0"/>
                          <a:cs typeface="Calibri" charset="0"/>
                          <a:sym typeface="Calibri"/>
                        </a:rPr>
                        <a:t>SGPS </a:t>
                      </a:r>
                      <a:r>
                        <a:rPr lang="en-US" sz="1600" b="0" i="0" u="none" strike="noStrike" cap="none">
                          <a:solidFill>
                            <a:schemeClr val="dk1"/>
                          </a:solidFill>
                          <a:latin typeface="Calibri" charset="0"/>
                          <a:ea typeface="Calibri" charset="0"/>
                          <a:cs typeface="Calibri" charset="0"/>
                          <a:sym typeface="Calibri"/>
                        </a:rPr>
                        <a:t>fluxes compared with observations from </a:t>
                      </a:r>
                      <a:r>
                        <a:rPr lang="en-US" sz="1600" b="0" i="0" u="none" strike="noStrike" cap="none" smtClean="0">
                          <a:solidFill>
                            <a:schemeClr val="dk1"/>
                          </a:solidFill>
                          <a:latin typeface="Calibri" charset="0"/>
                          <a:ea typeface="Calibri" charset="0"/>
                          <a:cs typeface="Calibri" charset="0"/>
                          <a:sym typeface="Calibri"/>
                        </a:rPr>
                        <a:t>MPS-HI,</a:t>
                      </a:r>
                      <a:r>
                        <a:rPr lang="en-US" sz="1600" b="0" i="0" u="none" strike="noStrike" cap="none" baseline="0" smtClean="0">
                          <a:solidFill>
                            <a:schemeClr val="dk1"/>
                          </a:solidFill>
                          <a:latin typeface="Calibri" charset="0"/>
                          <a:ea typeface="Calibri" charset="0"/>
                          <a:cs typeface="Calibri" charset="0"/>
                          <a:sym typeface="Calibri"/>
                        </a:rPr>
                        <a:t> </a:t>
                      </a:r>
                      <a:r>
                        <a:rPr lang="en-US" sz="1600" b="0" i="0" u="none" strike="noStrike" cap="none" smtClean="0">
                          <a:solidFill>
                            <a:schemeClr val="dk1"/>
                          </a:solidFill>
                          <a:latin typeface="Calibri" charset="0"/>
                          <a:ea typeface="Calibri" charset="0"/>
                          <a:cs typeface="Calibri" charset="0"/>
                          <a:sym typeface="Calibri"/>
                        </a:rPr>
                        <a:t>GOES-13</a:t>
                      </a:r>
                      <a:r>
                        <a:rPr lang="en-US" sz="1600" b="0" i="0" u="none" strike="noStrike" cap="none">
                          <a:solidFill>
                            <a:schemeClr val="dk1"/>
                          </a:solidFill>
                          <a:latin typeface="Calibri" charset="0"/>
                          <a:ea typeface="Calibri" charset="0"/>
                          <a:cs typeface="Calibri" charset="0"/>
                          <a:sym typeface="Calibri"/>
                        </a:rPr>
                        <a:t>, </a:t>
                      </a:r>
                      <a:r>
                        <a:rPr lang="en-US" sz="1600" b="0" i="0" u="none" strike="noStrike" cap="none" smtClean="0">
                          <a:solidFill>
                            <a:schemeClr val="dk1"/>
                          </a:solidFill>
                          <a:latin typeface="Calibri" charset="0"/>
                          <a:ea typeface="Calibri" charset="0"/>
                          <a:cs typeface="Calibri" charset="0"/>
                          <a:sym typeface="Calibri"/>
                        </a:rPr>
                        <a:t>and -15.</a:t>
                      </a:r>
                    </a:p>
                    <a:p>
                      <a:pPr marL="285750" marR="0" lvl="0" indent="-285750" algn="l" rtl="0">
                        <a:lnSpc>
                          <a:spcPct val="100000"/>
                        </a:lnSpc>
                        <a:spcBef>
                          <a:spcPts val="0"/>
                        </a:spcBef>
                        <a:spcAft>
                          <a:spcPts val="0"/>
                        </a:spcAft>
                        <a:buClr>
                          <a:schemeClr val="tx1"/>
                        </a:buClr>
                        <a:buSzPts val="1800"/>
                        <a:buFont typeface="Arial" charset="0"/>
                        <a:buChar char="•"/>
                      </a:pPr>
                      <a:r>
                        <a:rPr lang="en-US" sz="1600" b="0" i="0" u="none" strike="noStrike" cap="none" smtClean="0">
                          <a:solidFill>
                            <a:schemeClr val="dk1"/>
                          </a:solidFill>
                          <a:latin typeface="Calibri" charset="0"/>
                          <a:ea typeface="Calibri" charset="0"/>
                          <a:cs typeface="Calibri" charset="0"/>
                          <a:sym typeface="Calibri"/>
                        </a:rPr>
                        <a:t>Both units (SN101</a:t>
                      </a:r>
                      <a:r>
                        <a:rPr lang="en-US" sz="1600" b="0" i="0" u="none" strike="noStrike" cap="none" baseline="0" smtClean="0">
                          <a:solidFill>
                            <a:schemeClr val="dk1"/>
                          </a:solidFill>
                          <a:latin typeface="Calibri" charset="0"/>
                          <a:ea typeface="Calibri" charset="0"/>
                          <a:cs typeface="Calibri" charset="0"/>
                          <a:sym typeface="Calibri"/>
                        </a:rPr>
                        <a:t> and SN102) ground/beam calibrated.</a:t>
                      </a:r>
                      <a:endParaRPr sz="16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7075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smtClean="0">
                          <a:solidFill>
                            <a:schemeClr val="dk1"/>
                          </a:solidFill>
                          <a:latin typeface="Calibri" charset="0"/>
                          <a:ea typeface="Calibri" charset="0"/>
                          <a:cs typeface="Calibri" charset="0"/>
                          <a:sym typeface="Calibri"/>
                        </a:rPr>
                        <a:t>Products are operationally optimized, as necessary, considering mission parameters of cost, schedule, and technical competence as compared to user expectations. </a:t>
                      </a:r>
                      <a:endParaRPr sz="16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400" u="none" strike="noStrike" cap="none">
                          <a:solidFill>
                            <a:schemeClr val="dk1"/>
                          </a:solidFill>
                          <a:latin typeface="Calibri" charset="0"/>
                          <a:ea typeface="Calibri" charset="0"/>
                          <a:cs typeface="Calibri" charset="0"/>
                        </a:rPr>
                        <a:t>Yes, </a:t>
                      </a:r>
                      <a:r>
                        <a:rPr lang="en-US" sz="1400" u="none" strike="noStrike" cap="none" smtClean="0">
                          <a:solidFill>
                            <a:schemeClr val="dk1"/>
                          </a:solidFill>
                          <a:latin typeface="Calibri" charset="0"/>
                          <a:ea typeface="Calibri" charset="0"/>
                          <a:cs typeface="Calibri" charset="0"/>
                        </a:rPr>
                        <a:t>this is true</a:t>
                      </a:r>
                      <a:r>
                        <a:rPr lang="en-US" sz="1400" u="none" strike="noStrike" cap="none" baseline="0" smtClean="0">
                          <a:solidFill>
                            <a:schemeClr val="dk1"/>
                          </a:solidFill>
                          <a:latin typeface="Calibri" charset="0"/>
                          <a:ea typeface="Calibri" charset="0"/>
                          <a:cs typeface="Calibri" charset="0"/>
                        </a:rPr>
                        <a:t> of L1b. (There are continuing efforts to accommodate some L1b issues in L2 processing, e.g., modification of L2 event detection.)</a:t>
                      </a:r>
                      <a:endParaRPr sz="1400" u="none" strike="noStrike" cap="none">
                        <a:solidFill>
                          <a:schemeClr val="dk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r h="840600">
                <a:tc>
                  <a:txBody>
                    <a:bodyPr/>
                    <a:lstStyle/>
                    <a:p>
                      <a:pPr marL="0" marR="0" lvl="0" indent="0" algn="l" rtl="0">
                        <a:lnSpc>
                          <a:spcPct val="100000"/>
                        </a:lnSpc>
                        <a:spcBef>
                          <a:spcPts val="0"/>
                        </a:spcBef>
                        <a:spcAft>
                          <a:spcPts val="0"/>
                        </a:spcAft>
                        <a:buClr>
                          <a:srgbClr val="000000"/>
                        </a:buClr>
                        <a:buSzPts val="450"/>
                        <a:buFont typeface="Arial"/>
                        <a:buNone/>
                      </a:pPr>
                      <a:r>
                        <a:rPr lang="en-US" sz="1600" b="0" i="0" u="none" strike="noStrike" cap="none" smtClean="0">
                          <a:solidFill>
                            <a:schemeClr val="dk1"/>
                          </a:solidFill>
                          <a:latin typeface="Calibri" charset="0"/>
                          <a:ea typeface="Calibri" charset="0"/>
                          <a:cs typeface="Calibri" charset="0"/>
                          <a:sym typeface="Calibri"/>
                        </a:rPr>
                        <a:t>All known product anomalies are documented, and shared with the user community.</a:t>
                      </a: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c>
                  <a:txBody>
                    <a:bodyPr/>
                    <a:lstStyle/>
                    <a:p>
                      <a:pPr marL="0" marR="0" lvl="0" indent="0" algn="l" rtl="0">
                        <a:lnSpc>
                          <a:spcPct val="100000"/>
                        </a:lnSpc>
                        <a:spcBef>
                          <a:spcPts val="0"/>
                        </a:spcBef>
                        <a:spcAft>
                          <a:spcPts val="0"/>
                        </a:spcAft>
                        <a:buClr>
                          <a:srgbClr val="000000"/>
                        </a:buClr>
                        <a:buSzPts val="450"/>
                        <a:buFont typeface="Arial"/>
                        <a:buNone/>
                      </a:pPr>
                      <a:r>
                        <a:rPr lang="en-US" sz="1600" smtClean="0">
                          <a:solidFill>
                            <a:schemeClr val="tx1"/>
                          </a:solidFill>
                          <a:latin typeface="Calibri" charset="0"/>
                          <a:ea typeface="Calibri" charset="0"/>
                          <a:cs typeface="Calibri" charset="0"/>
                        </a:rPr>
                        <a:t>Yes, in L1b README and through direct communications with </a:t>
                      </a:r>
                      <a:r>
                        <a:rPr lang="en-US" sz="1600" b="0" i="0" u="none" strike="noStrike" cap="none" smtClean="0">
                          <a:solidFill>
                            <a:schemeClr val="dk1"/>
                          </a:solidFill>
                          <a:latin typeface="Calibri" charset="0"/>
                          <a:ea typeface="Calibri" charset="0"/>
                          <a:cs typeface="Calibri" charset="0"/>
                          <a:sym typeface="Calibri"/>
                        </a:rPr>
                        <a:t>user community</a:t>
                      </a:r>
                      <a:r>
                        <a:rPr lang="en-US" sz="1600" smtClean="0">
                          <a:solidFill>
                            <a:schemeClr val="tx1"/>
                          </a:solidFill>
                          <a:latin typeface="Calibri" charset="0"/>
                          <a:ea typeface="Calibri" charset="0"/>
                          <a:cs typeface="Calibri" charset="0"/>
                        </a:rPr>
                        <a:t>.</a:t>
                      </a:r>
                      <a:endParaRPr sz="1600">
                        <a:solidFill>
                          <a:schemeClr val="tx1"/>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8ECF4"/>
                    </a:solidFill>
                  </a:tcPr>
                </a:tc>
              </a:tr>
              <a:tr h="409100">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smtClean="0">
                          <a:solidFill>
                            <a:srgbClr val="000000"/>
                          </a:solidFill>
                          <a:effectLst/>
                          <a:latin typeface="Arial"/>
                          <a:ea typeface="Arial"/>
                          <a:cs typeface="Arial"/>
                          <a:sym typeface="Arial"/>
                        </a:rPr>
                        <a:t>Product is operational.</a:t>
                      </a:r>
                      <a:r>
                        <a:rPr lang="en-US" sz="1600" smtClean="0">
                          <a:effectLst/>
                        </a:rPr>
                        <a:t> </a:t>
                      </a:r>
                      <a:endParaRPr sz="1600">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c>
                  <a:txBody>
                    <a:bodyPr/>
                    <a:lstStyle/>
                    <a:p>
                      <a:pPr marL="0" marR="0" lvl="0" indent="0" algn="l" rtl="0">
                        <a:lnSpc>
                          <a:spcPct val="100000"/>
                        </a:lnSpc>
                        <a:spcBef>
                          <a:spcPts val="0"/>
                        </a:spcBef>
                        <a:spcAft>
                          <a:spcPts val="0"/>
                        </a:spcAft>
                        <a:buClr>
                          <a:schemeClr val="lt1"/>
                        </a:buClr>
                        <a:buSzPts val="1800"/>
                        <a:buFont typeface="Arial"/>
                        <a:buNone/>
                      </a:pPr>
                      <a:r>
                        <a:rPr lang="en-US" sz="1600" b="0" i="0" u="none" strike="noStrike" cap="none" dirty="0" smtClean="0">
                          <a:solidFill>
                            <a:schemeClr val="dk1"/>
                          </a:solidFill>
                          <a:latin typeface="Calibri" charset="0"/>
                          <a:ea typeface="Calibri" charset="0"/>
                          <a:cs typeface="Calibri" charset="0"/>
                          <a:sym typeface="Calibri"/>
                        </a:rPr>
                        <a:t>Yes.</a:t>
                      </a:r>
                      <a:endParaRPr sz="1600" dirty="0">
                        <a:solidFill>
                          <a:srgbClr val="FFFF00"/>
                        </a:solidFill>
                        <a:latin typeface="Calibri" charset="0"/>
                        <a:ea typeface="Calibri" charset="0"/>
                        <a:cs typeface="Calibri" charset="0"/>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FD7E7"/>
                    </a:solidFill>
                  </a:tcPr>
                </a:tc>
              </a:tr>
            </a:tbl>
          </a:graphicData>
        </a:graphic>
      </p:graphicFrame>
      <p:sp>
        <p:nvSpPr>
          <p:cNvPr id="5" name="TextBox 4"/>
          <p:cNvSpPr txBox="1"/>
          <p:nvPr/>
        </p:nvSpPr>
        <p:spPr>
          <a:xfrm>
            <a:off x="304801" y="5370493"/>
            <a:ext cx="4267199" cy="954107"/>
          </a:xfrm>
          <a:prstGeom prst="rect">
            <a:avLst/>
          </a:prstGeom>
          <a:noFill/>
        </p:spPr>
        <p:txBody>
          <a:bodyPr wrap="square" rtlCol="0">
            <a:spAutoFit/>
          </a:bodyPr>
          <a:lstStyle/>
          <a:p>
            <a:r>
              <a:rPr lang="en-US" smtClean="0">
                <a:solidFill>
                  <a:schemeClr val="bg1"/>
                </a:solidFill>
              </a:rPr>
              <a:t>* GOES-R </a:t>
            </a:r>
            <a:r>
              <a:rPr lang="en-US">
                <a:solidFill>
                  <a:schemeClr val="bg1"/>
                </a:solidFill>
              </a:rPr>
              <a:t>product maturity </a:t>
            </a:r>
            <a:r>
              <a:rPr lang="en-US" smtClean="0">
                <a:solidFill>
                  <a:schemeClr val="bg1"/>
                </a:solidFill>
              </a:rPr>
              <a:t>level end states from 416-R-RIMP-0318 </a:t>
            </a:r>
            <a:r>
              <a:rPr lang="en-US">
                <a:solidFill>
                  <a:schemeClr val="bg1"/>
                </a:solidFill>
              </a:rPr>
              <a:t>Version 1.0 </a:t>
            </a:r>
            <a:r>
              <a:rPr lang="en-US" smtClean="0">
                <a:solidFill>
                  <a:schemeClr val="bg1"/>
                </a:solidFill>
              </a:rPr>
              <a:t>06/02/2016,</a:t>
            </a:r>
            <a:endParaRPr lang="en-US">
              <a:solidFill>
                <a:schemeClr val="bg1"/>
              </a:solidFill>
            </a:endParaRPr>
          </a:p>
          <a:p>
            <a:r>
              <a:rPr lang="en-US">
                <a:solidFill>
                  <a:schemeClr val="bg1"/>
                </a:solidFill>
              </a:rPr>
              <a:t>Responsible Organization: GOES-R Ground Segment/Code 416 </a:t>
            </a:r>
          </a:p>
        </p:txBody>
      </p:sp>
    </p:spTree>
    <p:extLst>
      <p:ext uri="{BB962C8B-B14F-4D97-AF65-F5344CB8AC3E}">
        <p14:creationId xmlns:p14="http://schemas.microsoft.com/office/powerpoint/2010/main" val="826260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50" y="289201"/>
            <a:ext cx="5961300" cy="853799"/>
          </a:xfrm>
        </p:spPr>
        <p:txBody>
          <a:bodyPr/>
          <a:lstStyle/>
          <a:p>
            <a:pPr lvl="0" algn="ctr"/>
            <a:r>
              <a:rPr lang="en-US" sz="3200" smtClean="0">
                <a:solidFill>
                  <a:schemeClr val="lt1"/>
                </a:solidFill>
                <a:latin typeface="Calibri" charset="0"/>
                <a:ea typeface="Calibri" charset="0"/>
                <a:cs typeface="Calibri" charset="0"/>
              </a:rPr>
              <a:t>SGPS </a:t>
            </a:r>
            <a:r>
              <a:rPr lang="en-US" sz="3200">
                <a:solidFill>
                  <a:schemeClr val="lt1"/>
                </a:solidFill>
                <a:latin typeface="Calibri" charset="0"/>
                <a:ea typeface="Calibri" charset="0"/>
                <a:cs typeface="Calibri" charset="0"/>
              </a:rPr>
              <a:t>Performance Baseline </a:t>
            </a:r>
            <a:r>
              <a:rPr lang="en-US" sz="3200" smtClean="0">
                <a:solidFill>
                  <a:schemeClr val="lt1"/>
                </a:solidFill>
                <a:latin typeface="Calibri" charset="0"/>
                <a:ea typeface="Calibri" charset="0"/>
                <a:cs typeface="Calibri" charset="0"/>
              </a:rPr>
              <a:t>Status</a:t>
            </a:r>
            <a:endParaRPr lang="en-US" sz="3200">
              <a:latin typeface="Calibri" charset="0"/>
              <a:ea typeface="Calibri" charset="0"/>
              <a:cs typeface="Calibri" charset="0"/>
            </a:endParaRPr>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solidFill>
                  <a:schemeClr val="bg1"/>
                </a:solidFill>
              </a:rPr>
              <a:t>38</a:t>
            </a:fld>
            <a:endParaRPr lang="uk-UA">
              <a:solidFill>
                <a:schemeClr val="bg1"/>
              </a:solidFill>
            </a:endParaRPr>
          </a:p>
        </p:txBody>
      </p:sp>
      <p:graphicFrame>
        <p:nvGraphicFramePr>
          <p:cNvPr id="5" name="Shape 485"/>
          <p:cNvGraphicFramePr/>
          <p:nvPr>
            <p:extLst>
              <p:ext uri="{D42A27DB-BD31-4B8C-83A1-F6EECF244321}">
                <p14:modId xmlns:p14="http://schemas.microsoft.com/office/powerpoint/2010/main" val="606102335"/>
              </p:ext>
            </p:extLst>
          </p:nvPr>
        </p:nvGraphicFramePr>
        <p:xfrm>
          <a:off x="318601" y="1166447"/>
          <a:ext cx="8520599" cy="1645960"/>
        </p:xfrm>
        <a:graphic>
          <a:graphicData uri="http://schemas.openxmlformats.org/drawingml/2006/table">
            <a:tbl>
              <a:tblPr firstRow="1" bandRow="1">
                <a:noFill/>
                <a:tableStyleId>{2193F556-932D-4B0D-9798-D749DA44B50E}</a:tableStyleId>
              </a:tblPr>
              <a:tblGrid>
                <a:gridCol w="1002513"/>
                <a:gridCol w="3714987"/>
                <a:gridCol w="1588124"/>
                <a:gridCol w="2214975"/>
              </a:tblGrid>
              <a:tr h="177802">
                <a:tc>
                  <a:txBody>
                    <a:bodyPr/>
                    <a:lstStyle/>
                    <a:p>
                      <a:pPr marL="0" marR="0" lvl="0" indent="0" algn="ctr" rtl="0">
                        <a:spcBef>
                          <a:spcPts val="0"/>
                        </a:spcBef>
                        <a:spcAft>
                          <a:spcPts val="0"/>
                        </a:spcAft>
                        <a:buNone/>
                      </a:pPr>
                      <a:r>
                        <a:rPr lang="en-US" sz="1200" b="1">
                          <a:solidFill>
                            <a:schemeClr val="dk1"/>
                          </a:solidFill>
                        </a:rPr>
                        <a:t>MRD ID</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n-US" sz="1200" b="1">
                          <a:solidFill>
                            <a:schemeClr val="dk1"/>
                          </a:solidFill>
                        </a:rPr>
                        <a:t>Description</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Related PLPTs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n-US" sz="1200" b="1">
                          <a:solidFill>
                            <a:schemeClr val="dk1"/>
                          </a:solidFill>
                        </a:rPr>
                        <a:t>Status</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B3D7"/>
                    </a:solidFill>
                  </a:tcPr>
                </a:tc>
              </a:tr>
              <a:tr h="296333">
                <a:tc>
                  <a:txBody>
                    <a:bodyPr/>
                    <a:lstStyle/>
                    <a:p>
                      <a:pPr marL="0" marR="0" lvl="0" indent="0" algn="ctr" rtl="0">
                        <a:spcBef>
                          <a:spcPts val="0"/>
                        </a:spcBef>
                        <a:spcAft>
                          <a:spcPts val="0"/>
                        </a:spcAft>
                        <a:buNone/>
                      </a:pPr>
                      <a:r>
                        <a:rPr lang="is-IS" sz="1200" smtClean="0"/>
                        <a:t>MRD2005</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smtClean="0">
                          <a:solidFill>
                            <a:schemeClr val="dk1"/>
                          </a:solidFill>
                          <a:effectLst/>
                          <a:latin typeface="Calibri"/>
                          <a:ea typeface="Calibri"/>
                          <a:cs typeface="Calibri"/>
                          <a:sym typeface="Arial"/>
                        </a:rPr>
                        <a:t>Product Orthogonality/Coverage</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smtClean="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smtClean="0"/>
                        <a:t>Ongoing</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96333">
                <a:tc>
                  <a:txBody>
                    <a:bodyPr/>
                    <a:lstStyle/>
                    <a:p>
                      <a:pPr marL="0" marR="0" lvl="0" indent="0" algn="ctr" rtl="0">
                        <a:spcBef>
                          <a:spcPts val="0"/>
                        </a:spcBef>
                        <a:spcAft>
                          <a:spcPts val="0"/>
                        </a:spcAft>
                        <a:buNone/>
                      </a:pPr>
                      <a:r>
                        <a:rPr lang="is-IS" sz="1200" smtClean="0"/>
                        <a:t>MRD2009</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200" smtClean="0"/>
                        <a:t>Product Measurement Range</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smtClean="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smtClean="0"/>
                        <a:t>Ongoing</a:t>
                      </a:r>
                    </a:p>
                    <a:p>
                      <a:pPr marL="0" marR="0" lvl="0" indent="0" algn="l" rtl="0">
                        <a:lnSpc>
                          <a:spcPct val="100000"/>
                        </a:lnSpc>
                        <a:spcBef>
                          <a:spcPts val="0"/>
                        </a:spcBef>
                        <a:spcAft>
                          <a:spcPts val="0"/>
                        </a:spcAft>
                        <a:buClr>
                          <a:schemeClr val="dk1"/>
                        </a:buClr>
                        <a:buSzPts val="1200"/>
                        <a:buFont typeface="Calibri"/>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r h="296333">
                <a:tc>
                  <a:txBody>
                    <a:bodyPr/>
                    <a:lstStyle/>
                    <a:p>
                      <a:pPr marL="0" marR="0" lvl="0" indent="0" algn="ctr" rtl="0">
                        <a:spcBef>
                          <a:spcPts val="0"/>
                        </a:spcBef>
                        <a:spcAft>
                          <a:spcPts val="0"/>
                        </a:spcAft>
                        <a:buNone/>
                      </a:pPr>
                      <a:r>
                        <a:rPr lang="en-US" sz="1200" b="0" i="0" u="none" strike="noStrike" cap="none" smtClean="0">
                          <a:solidFill>
                            <a:schemeClr val="dk1"/>
                          </a:solidFill>
                          <a:effectLst/>
                          <a:latin typeface="Calibri"/>
                          <a:ea typeface="Calibri"/>
                          <a:cs typeface="Calibri"/>
                          <a:sym typeface="Arial"/>
                        </a:rPr>
                        <a:t>MRD2010</a:t>
                      </a: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r>
                        <a:rPr lang="en-US" sz="1200" b="0" i="0" u="none" strike="noStrike" cap="none" smtClean="0">
                          <a:solidFill>
                            <a:schemeClr val="dk1"/>
                          </a:solidFill>
                          <a:effectLst/>
                          <a:latin typeface="Calibri"/>
                          <a:ea typeface="Calibri"/>
                          <a:cs typeface="Calibri"/>
                          <a:sym typeface="Arial"/>
                        </a:rPr>
                        <a:t> Product Measurement Accuracy</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r-IN" sz="1200" smtClean="0"/>
                        <a:t>-04, -06</a:t>
                      </a:r>
                    </a:p>
                    <a:p>
                      <a:pPr marL="0" marR="0" lvl="0" indent="0" algn="l" rtl="0">
                        <a:spcBef>
                          <a:spcPts val="0"/>
                        </a:spcBef>
                        <a:spcAft>
                          <a:spcPts val="0"/>
                        </a:spcAft>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200"/>
                        <a:buFont typeface="Calibri"/>
                        <a:buNone/>
                      </a:pPr>
                      <a:r>
                        <a:rPr lang="en-US" sz="1200" smtClean="0"/>
                        <a:t>Ongoing</a:t>
                      </a:r>
                    </a:p>
                    <a:p>
                      <a:pPr marL="0" marR="0" lvl="0" indent="0" algn="l" rtl="0">
                        <a:lnSpc>
                          <a:spcPct val="100000"/>
                        </a:lnSpc>
                        <a:spcBef>
                          <a:spcPts val="0"/>
                        </a:spcBef>
                        <a:spcAft>
                          <a:spcPts val="0"/>
                        </a:spcAft>
                        <a:buClr>
                          <a:schemeClr val="dk1"/>
                        </a:buClr>
                        <a:buSzPts val="1200"/>
                        <a:buFont typeface="Calibri"/>
                        <a:buNone/>
                      </a:pPr>
                      <a:endParaRPr sz="120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r>
            </a:tbl>
          </a:graphicData>
        </a:graphic>
      </p:graphicFrame>
      <p:sp>
        <p:nvSpPr>
          <p:cNvPr id="6" name="Shape 486"/>
          <p:cNvSpPr txBox="1"/>
          <p:nvPr/>
        </p:nvSpPr>
        <p:spPr>
          <a:xfrm>
            <a:off x="493295" y="2893550"/>
            <a:ext cx="8101262" cy="342519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MRD2005:  </a:t>
            </a:r>
            <a:r>
              <a:rPr lang="en-US" sz="1600" dirty="0">
                <a:solidFill>
                  <a:schemeClr val="lt1"/>
                </a:solidFill>
                <a:latin typeface="Calibri"/>
                <a:ea typeface="Calibri"/>
                <a:cs typeface="Calibri"/>
                <a:sym typeface="Calibri"/>
              </a:rPr>
              <a:t>Orthogonality/Coverage</a:t>
            </a:r>
            <a:endParaRPr sz="1200" dirty="0"/>
          </a:p>
          <a:p>
            <a:pPr marL="742950" marR="0" lvl="1" indent="-285750" algn="l" rtl="0">
              <a:spcBef>
                <a:spcPts val="320"/>
              </a:spcBef>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 </a:t>
            </a:r>
            <a:r>
              <a:rPr lang="en-US" b="0" i="0" u="none" strike="noStrike" cap="none" dirty="0" smtClean="0">
                <a:solidFill>
                  <a:schemeClr val="lt1"/>
                </a:solidFill>
                <a:latin typeface="Calibri"/>
                <a:ea typeface="Calibri"/>
                <a:cs typeface="Calibri"/>
                <a:sym typeface="Calibri"/>
              </a:rPr>
              <a:t>2 directions</a:t>
            </a:r>
            <a:endParaRPr dirty="0"/>
          </a:p>
          <a:p>
            <a:pPr marL="742950" marR="0" lvl="1" indent="-285750" algn="l" rtl="0">
              <a:spcBef>
                <a:spcPts val="320"/>
              </a:spcBef>
              <a:spcAft>
                <a:spcPts val="0"/>
              </a:spcAft>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Currently being </a:t>
            </a:r>
            <a:r>
              <a:rPr lang="en-US" b="0" i="0" u="none" strike="noStrike" cap="none" dirty="0" smtClean="0">
                <a:solidFill>
                  <a:schemeClr val="lt1"/>
                </a:solidFill>
                <a:latin typeface="Calibri"/>
                <a:ea typeface="Calibri"/>
                <a:cs typeface="Calibri"/>
                <a:sym typeface="Calibri"/>
              </a:rPr>
              <a:t>met</a:t>
            </a:r>
            <a:endParaRPr dirty="0" smtClean="0"/>
          </a:p>
          <a:p>
            <a:pPr marL="342900" marR="0" lvl="0" indent="-342900" algn="l" rtl="0">
              <a:spcBef>
                <a:spcPts val="360"/>
              </a:spcBef>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MRD2009:  Measurement Range: </a:t>
            </a:r>
            <a:endParaRPr sz="1200" dirty="0" smtClean="0"/>
          </a:p>
          <a:p>
            <a:pPr marL="742950" lvl="1" indent="-285750">
              <a:spcBef>
                <a:spcPts val="320"/>
              </a:spcBef>
              <a:buClr>
                <a:schemeClr val="lt1"/>
              </a:buClr>
              <a:buSzPct val="100000"/>
              <a:buFont typeface=".AppleSystemUIFont" charset="-120"/>
              <a:buChar char="-"/>
            </a:pPr>
            <a:r>
              <a:rPr lang="en-US" b="0" i="0" u="none" strike="noStrike" cap="none" dirty="0" smtClean="0">
                <a:solidFill>
                  <a:schemeClr val="lt1"/>
                </a:solidFill>
                <a:latin typeface="Calibri"/>
                <a:ea typeface="Calibri"/>
                <a:cs typeface="Calibri"/>
                <a:sym typeface="Calibri"/>
              </a:rPr>
              <a:t>Requirement</a:t>
            </a:r>
            <a:r>
              <a:rPr lang="en-US" b="0" i="0" u="none" strike="noStrike" cap="none" dirty="0">
                <a:solidFill>
                  <a:schemeClr val="lt1"/>
                </a:solidFill>
                <a:latin typeface="Calibri"/>
                <a:ea typeface="Calibri"/>
                <a:cs typeface="Calibri"/>
                <a:sym typeface="Calibri"/>
              </a:rPr>
              <a:t>: </a:t>
            </a:r>
            <a:r>
              <a:rPr lang="de-DE" dirty="0">
                <a:solidFill>
                  <a:schemeClr val="lt1"/>
                </a:solidFill>
                <a:latin typeface="Calibri"/>
                <a:ea typeface="Calibri"/>
                <a:cs typeface="Calibri"/>
                <a:sym typeface="Calibri"/>
              </a:rPr>
              <a:t>Protons: 1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- 500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&gt; 500 </a:t>
            </a:r>
            <a:r>
              <a:rPr lang="de-DE" dirty="0" err="1">
                <a:solidFill>
                  <a:schemeClr val="lt1"/>
                </a:solidFill>
                <a:latin typeface="Calibri"/>
                <a:ea typeface="Calibri"/>
                <a:cs typeface="Calibri"/>
                <a:sym typeface="Calibri"/>
              </a:rPr>
              <a:t>MeV</a:t>
            </a:r>
            <a:r>
              <a:rPr lang="de-DE" dirty="0">
                <a:solidFill>
                  <a:schemeClr val="lt1"/>
                </a:solidFill>
                <a:latin typeface="Calibri"/>
                <a:ea typeface="Calibri"/>
                <a:cs typeface="Calibri"/>
                <a:sym typeface="Calibri"/>
              </a:rPr>
              <a:t> </a:t>
            </a:r>
          </a:p>
          <a:p>
            <a:pPr marL="742950" marR="0" lvl="1" indent="-285750" algn="l" rtl="0">
              <a:spcBef>
                <a:spcPts val="320"/>
              </a:spcBef>
              <a:spcAft>
                <a:spcPts val="0"/>
              </a:spcAft>
              <a:buClr>
                <a:schemeClr val="lt1"/>
              </a:buClr>
              <a:buSzPct val="100000"/>
              <a:buFont typeface=".AppleSystemUIFont" charset="-120"/>
              <a:buChar char="-"/>
            </a:pPr>
            <a:r>
              <a:rPr lang="en-US" b="0" i="0" u="none" strike="noStrike" cap="none" dirty="0" smtClean="0">
                <a:solidFill>
                  <a:schemeClr val="lt1"/>
                </a:solidFill>
                <a:latin typeface="Calibri"/>
                <a:ea typeface="Calibri"/>
                <a:cs typeface="Calibri"/>
                <a:sym typeface="Calibri"/>
              </a:rPr>
              <a:t>SEP Channel Cross-comparisons with legacy instruments on GOES-13 and -15 </a:t>
            </a:r>
            <a:r>
              <a:rPr lang="en-US" b="0" i="0" u="none" strike="noStrike" cap="none" dirty="0">
                <a:solidFill>
                  <a:schemeClr val="lt1"/>
                </a:solidFill>
                <a:latin typeface="Calibri"/>
                <a:ea typeface="Calibri"/>
                <a:cs typeface="Calibri"/>
                <a:sym typeface="Calibri"/>
              </a:rPr>
              <a:t>indicate that energy range </a:t>
            </a:r>
            <a:r>
              <a:rPr lang="en-US" b="0" i="0" u="none" strike="noStrike" cap="none" dirty="0" smtClean="0">
                <a:solidFill>
                  <a:schemeClr val="lt1"/>
                </a:solidFill>
                <a:latin typeface="Calibri"/>
                <a:ea typeface="Calibri"/>
                <a:cs typeface="Calibri"/>
                <a:sym typeface="Calibri"/>
              </a:rPr>
              <a:t>is </a:t>
            </a:r>
            <a:r>
              <a:rPr lang="en-US" b="0" i="0" u="none" strike="noStrike" cap="none" dirty="0">
                <a:solidFill>
                  <a:schemeClr val="lt1"/>
                </a:solidFill>
                <a:latin typeface="Calibri"/>
                <a:ea typeface="Calibri"/>
                <a:cs typeface="Calibri"/>
                <a:sym typeface="Calibri"/>
              </a:rPr>
              <a:t>being </a:t>
            </a:r>
            <a:r>
              <a:rPr lang="en-US" b="0" i="0" u="none" strike="noStrike" cap="none" dirty="0" smtClean="0">
                <a:solidFill>
                  <a:schemeClr val="lt1"/>
                </a:solidFill>
                <a:latin typeface="Calibri"/>
                <a:ea typeface="Calibri"/>
                <a:cs typeface="Calibri"/>
                <a:sym typeface="Calibri"/>
              </a:rPr>
              <a:t>covered.</a:t>
            </a:r>
            <a:endParaRPr b="0" i="0" u="none" strike="noStrike" cap="none" dirty="0">
              <a:solidFill>
                <a:schemeClr val="lt1"/>
              </a:solidFill>
              <a:latin typeface="Calibri"/>
              <a:ea typeface="Calibri"/>
              <a:cs typeface="Calibri"/>
              <a:sym typeface="Calibri"/>
            </a:endParaRPr>
          </a:p>
          <a:p>
            <a:pPr marL="342900" marR="0" lvl="0" indent="-342900" algn="l" rtl="0">
              <a:spcBef>
                <a:spcPts val="360"/>
              </a:spcBef>
              <a:spcAft>
                <a:spcPts val="0"/>
              </a:spcAft>
              <a:buClr>
                <a:schemeClr val="lt1"/>
              </a:buClr>
              <a:buSzPts val="1800"/>
              <a:buFont typeface="Arial"/>
              <a:buChar char="•"/>
            </a:pPr>
            <a:r>
              <a:rPr lang="en-US" sz="1600" dirty="0" smtClean="0">
                <a:solidFill>
                  <a:schemeClr val="lt1"/>
                </a:solidFill>
                <a:latin typeface="Calibri"/>
                <a:ea typeface="Calibri"/>
                <a:cs typeface="Calibri"/>
                <a:sym typeface="Calibri"/>
              </a:rPr>
              <a:t>MRD2010:  </a:t>
            </a:r>
            <a:r>
              <a:rPr lang="en-US" sz="1600" dirty="0">
                <a:solidFill>
                  <a:schemeClr val="lt1"/>
                </a:solidFill>
                <a:latin typeface="Calibri"/>
                <a:ea typeface="Calibri"/>
                <a:cs typeface="Calibri"/>
                <a:sym typeface="Calibri"/>
              </a:rPr>
              <a:t>Measurement Accuracy</a:t>
            </a:r>
            <a:endParaRPr sz="1200" dirty="0"/>
          </a:p>
          <a:p>
            <a:pPr marL="742950" lvl="1" indent="-285750">
              <a:spcBef>
                <a:spcPts val="320"/>
              </a:spcBef>
              <a:buClr>
                <a:schemeClr val="lt1"/>
              </a:buClr>
              <a:buSzPct val="100000"/>
              <a:buFont typeface=".AppleSystemUIFont" charset="-120"/>
              <a:buChar char="-"/>
            </a:pPr>
            <a:r>
              <a:rPr lang="en-US" b="0" i="0" u="none" strike="noStrike" cap="none" dirty="0">
                <a:solidFill>
                  <a:schemeClr val="lt1"/>
                </a:solidFill>
                <a:latin typeface="Calibri"/>
                <a:ea typeface="Calibri"/>
                <a:cs typeface="Calibri"/>
                <a:sym typeface="Calibri"/>
              </a:rPr>
              <a:t>Requirements: </a:t>
            </a:r>
            <a:r>
              <a:rPr lang="en-US" dirty="0">
                <a:solidFill>
                  <a:schemeClr val="lt1"/>
                </a:solidFill>
                <a:latin typeface="Calibri"/>
                <a:ea typeface="Calibri"/>
                <a:cs typeface="Calibri"/>
                <a:sym typeface="Calibri"/>
              </a:rPr>
              <a:t>25% when flux level above background is greater than </a:t>
            </a:r>
            <a:r>
              <a:rPr lang="en-US" dirty="0" smtClean="0">
                <a:solidFill>
                  <a:schemeClr val="lt1"/>
                </a:solidFill>
                <a:latin typeface="Calibri"/>
                <a:ea typeface="Calibri"/>
                <a:cs typeface="Calibri"/>
                <a:sym typeface="Calibri"/>
              </a:rPr>
              <a:t>10x minimum </a:t>
            </a:r>
            <a:r>
              <a:rPr lang="en-US" dirty="0">
                <a:solidFill>
                  <a:schemeClr val="lt1"/>
                </a:solidFill>
                <a:latin typeface="Calibri"/>
                <a:ea typeface="Calibri"/>
                <a:cs typeface="Calibri"/>
                <a:sym typeface="Calibri"/>
              </a:rPr>
              <a:t>flux; </a:t>
            </a:r>
            <a:r>
              <a:rPr lang="en-US" dirty="0" smtClean="0">
                <a:solidFill>
                  <a:schemeClr val="lt1"/>
                </a:solidFill>
                <a:latin typeface="Calibri"/>
                <a:ea typeface="Calibri"/>
                <a:cs typeface="Calibri"/>
                <a:sym typeface="Calibri"/>
              </a:rPr>
              <a:t>45</a:t>
            </a:r>
            <a:r>
              <a:rPr lang="en-US" dirty="0">
                <a:solidFill>
                  <a:schemeClr val="lt1"/>
                </a:solidFill>
                <a:latin typeface="Calibri"/>
                <a:ea typeface="Calibri"/>
                <a:cs typeface="Calibri"/>
                <a:sym typeface="Calibri"/>
              </a:rPr>
              <a:t>% when flux level above background is between </a:t>
            </a:r>
            <a:r>
              <a:rPr lang="en-US" dirty="0" smtClean="0">
                <a:solidFill>
                  <a:schemeClr val="lt1"/>
                </a:solidFill>
                <a:latin typeface="Calibri"/>
                <a:ea typeface="Calibri"/>
                <a:cs typeface="Calibri"/>
                <a:sym typeface="Calibri"/>
              </a:rPr>
              <a:t>minimum </a:t>
            </a:r>
            <a:r>
              <a:rPr lang="en-US" dirty="0">
                <a:solidFill>
                  <a:schemeClr val="lt1"/>
                </a:solidFill>
                <a:latin typeface="Calibri"/>
                <a:ea typeface="Calibri"/>
                <a:cs typeface="Calibri"/>
                <a:sym typeface="Calibri"/>
              </a:rPr>
              <a:t>flux and </a:t>
            </a:r>
            <a:r>
              <a:rPr lang="en-US" dirty="0" smtClean="0">
                <a:solidFill>
                  <a:schemeClr val="lt1"/>
                </a:solidFill>
                <a:latin typeface="Calibri"/>
                <a:ea typeface="Calibri"/>
                <a:cs typeface="Calibri"/>
                <a:sym typeface="Calibri"/>
              </a:rPr>
              <a:t>10x minimum </a:t>
            </a:r>
            <a:r>
              <a:rPr lang="en-US" dirty="0">
                <a:solidFill>
                  <a:schemeClr val="lt1"/>
                </a:solidFill>
                <a:latin typeface="Calibri"/>
                <a:ea typeface="Calibri"/>
                <a:cs typeface="Calibri"/>
                <a:sym typeface="Calibri"/>
              </a:rPr>
              <a:t>flux</a:t>
            </a:r>
          </a:p>
          <a:p>
            <a:pPr marL="742950" marR="0" lvl="1" indent="-285750" algn="l" rtl="0">
              <a:spcBef>
                <a:spcPts val="320"/>
              </a:spcBef>
              <a:spcAft>
                <a:spcPts val="0"/>
              </a:spcAft>
              <a:buClr>
                <a:schemeClr val="lt1"/>
              </a:buClr>
              <a:buSzPct val="100000"/>
              <a:buFont typeface=".AppleSystemUIFont" charset="-120"/>
              <a:buChar char="-"/>
            </a:pPr>
            <a:r>
              <a:rPr lang="en-US" b="0" i="0" u="sng" strike="noStrike" cap="none" dirty="0" smtClean="0">
                <a:solidFill>
                  <a:schemeClr val="lt1"/>
                </a:solidFill>
                <a:latin typeface="Calibri"/>
                <a:ea typeface="Calibri"/>
                <a:cs typeface="Calibri"/>
                <a:sym typeface="Calibri"/>
              </a:rPr>
              <a:t>Absolute </a:t>
            </a:r>
            <a:r>
              <a:rPr lang="en-US" b="0" i="0" u="sng" strike="noStrike" cap="none" dirty="0">
                <a:solidFill>
                  <a:schemeClr val="lt1"/>
                </a:solidFill>
                <a:latin typeface="Calibri"/>
                <a:ea typeface="Calibri"/>
                <a:cs typeface="Calibri"/>
                <a:sym typeface="Calibri"/>
              </a:rPr>
              <a:t>accuracy cannot be verified </a:t>
            </a:r>
            <a:r>
              <a:rPr lang="en-US" b="0" i="0" u="sng" strike="noStrike" cap="none" dirty="0" smtClean="0">
                <a:solidFill>
                  <a:schemeClr val="lt1"/>
                </a:solidFill>
                <a:latin typeface="Calibri"/>
                <a:ea typeface="Calibri"/>
                <a:cs typeface="Calibri"/>
                <a:sym typeface="Calibri"/>
              </a:rPr>
              <a:t>on-orbit</a:t>
            </a:r>
          </a:p>
          <a:p>
            <a:pPr marL="742950" lvl="1" indent="-285750">
              <a:spcBef>
                <a:spcPts val="320"/>
              </a:spcBef>
              <a:buClr>
                <a:schemeClr val="lt1"/>
              </a:buClr>
              <a:buSzPct val="100000"/>
              <a:buFont typeface=".AppleSystemUIFont" charset="-120"/>
              <a:buChar char="-"/>
            </a:pPr>
            <a:r>
              <a:rPr lang="en-US" dirty="0">
                <a:solidFill>
                  <a:schemeClr val="lt1"/>
                </a:solidFill>
                <a:latin typeface="Calibri"/>
                <a:ea typeface="Calibri"/>
                <a:cs typeface="Calibri"/>
                <a:sym typeface="Calibri"/>
              </a:rPr>
              <a:t>D</a:t>
            </a:r>
            <a:r>
              <a:rPr lang="en-US" dirty="0" smtClean="0">
                <a:solidFill>
                  <a:schemeClr val="lt1"/>
                </a:solidFill>
                <a:latin typeface="Calibri"/>
                <a:ea typeface="Calibri"/>
                <a:cs typeface="Calibri"/>
                <a:sym typeface="Calibri"/>
              </a:rPr>
              <a:t>ifferences up to a factor of 2-4 are found for some channels in SEP</a:t>
            </a:r>
            <a:r>
              <a:rPr lang="en-US" u="sng" dirty="0" smtClean="0">
                <a:solidFill>
                  <a:schemeClr val="lt1"/>
                </a:solidFill>
                <a:latin typeface="Calibri"/>
                <a:ea typeface="Calibri"/>
                <a:cs typeface="Calibri"/>
                <a:sym typeface="Calibri"/>
              </a:rPr>
              <a:t> </a:t>
            </a:r>
            <a:r>
              <a:rPr lang="en-US" dirty="0">
                <a:solidFill>
                  <a:schemeClr val="lt1"/>
                </a:solidFill>
                <a:latin typeface="Calibri"/>
                <a:ea typeface="Calibri"/>
                <a:cs typeface="Calibri"/>
                <a:sym typeface="Calibri"/>
              </a:rPr>
              <a:t>Channel </a:t>
            </a:r>
            <a:r>
              <a:rPr lang="en-US" dirty="0" smtClean="0">
                <a:solidFill>
                  <a:schemeClr val="lt1"/>
                </a:solidFill>
                <a:latin typeface="Calibri"/>
                <a:ea typeface="Calibri"/>
                <a:cs typeface="Calibri"/>
                <a:sym typeface="Calibri"/>
              </a:rPr>
              <a:t>Cross-comparisons </a:t>
            </a:r>
            <a:r>
              <a:rPr lang="en-US" dirty="0" smtClean="0">
                <a:solidFill>
                  <a:schemeClr val="lt1"/>
                </a:solidFill>
                <a:latin typeface="Calibri"/>
                <a:ea typeface="Calibri"/>
                <a:cs typeface="Calibri"/>
                <a:sym typeface="Calibri"/>
              </a:rPr>
              <a:t>between </a:t>
            </a:r>
            <a:r>
              <a:rPr lang="en-US" dirty="0" smtClean="0">
                <a:solidFill>
                  <a:schemeClr val="lt1"/>
                </a:solidFill>
                <a:latin typeface="Calibri"/>
                <a:ea typeface="Calibri"/>
                <a:cs typeface="Calibri"/>
                <a:sym typeface="Calibri"/>
              </a:rPr>
              <a:t>-X and +X </a:t>
            </a:r>
            <a:r>
              <a:rPr lang="en-US" dirty="0" smtClean="0">
                <a:solidFill>
                  <a:schemeClr val="lt1"/>
                </a:solidFill>
                <a:latin typeface="Calibri"/>
                <a:ea typeface="Calibri"/>
                <a:cs typeface="Calibri"/>
                <a:sym typeface="Calibri"/>
              </a:rPr>
              <a:t>units (P4) </a:t>
            </a:r>
            <a:r>
              <a:rPr lang="en-US" dirty="0" smtClean="0">
                <a:solidFill>
                  <a:schemeClr val="lt1"/>
                </a:solidFill>
                <a:latin typeface="Calibri"/>
                <a:ea typeface="Calibri"/>
                <a:cs typeface="Calibri"/>
                <a:sym typeface="Calibri"/>
              </a:rPr>
              <a:t>and with </a:t>
            </a:r>
            <a:r>
              <a:rPr lang="en-US" dirty="0">
                <a:solidFill>
                  <a:schemeClr val="lt1"/>
                </a:solidFill>
                <a:latin typeface="Calibri"/>
                <a:ea typeface="Calibri"/>
                <a:cs typeface="Calibri"/>
                <a:sym typeface="Calibri"/>
              </a:rPr>
              <a:t>GOES-13 and -</a:t>
            </a:r>
            <a:r>
              <a:rPr lang="en-US" dirty="0" smtClean="0">
                <a:solidFill>
                  <a:schemeClr val="lt1"/>
                </a:solidFill>
                <a:latin typeface="Calibri"/>
                <a:ea typeface="Calibri"/>
                <a:cs typeface="Calibri"/>
                <a:sym typeface="Calibri"/>
              </a:rPr>
              <a:t>15 (P8A,P8B,P8C,P9), excepting </a:t>
            </a:r>
            <a:r>
              <a:rPr lang="en-US" dirty="0" smtClean="0">
                <a:solidFill>
                  <a:schemeClr val="lt1"/>
                </a:solidFill>
                <a:latin typeface="Calibri"/>
                <a:ea typeface="Calibri"/>
                <a:cs typeface="Calibri"/>
                <a:sym typeface="Calibri"/>
              </a:rPr>
              <a:t>channels with known </a:t>
            </a:r>
            <a:r>
              <a:rPr lang="en-US" dirty="0" smtClean="0">
                <a:solidFill>
                  <a:schemeClr val="lt1"/>
                </a:solidFill>
                <a:latin typeface="Calibri"/>
                <a:ea typeface="Calibri"/>
                <a:cs typeface="Calibri"/>
                <a:sym typeface="Calibri"/>
              </a:rPr>
              <a:t>anomalies.</a:t>
            </a:r>
            <a:endParaRPr dirty="0"/>
          </a:p>
        </p:txBody>
      </p:sp>
    </p:spTree>
    <p:extLst>
      <p:ext uri="{BB962C8B-B14F-4D97-AF65-F5344CB8AC3E}">
        <p14:creationId xmlns:p14="http://schemas.microsoft.com/office/powerpoint/2010/main" val="350370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408821" cy="968626"/>
          </a:xfrm>
        </p:spPr>
        <p:txBody>
          <a:bodyPr/>
          <a:lstStyle/>
          <a:p>
            <a:r>
              <a:rPr lang="en-US" smtClean="0"/>
              <a:t>Next Steps </a:t>
            </a:r>
            <a:br>
              <a:rPr lang="en-US" smtClean="0"/>
            </a:br>
            <a:r>
              <a:rPr lang="en-US" sz="1600" smtClean="0"/>
              <a:t>(Beyond Full Validation </a:t>
            </a:r>
            <a:r>
              <a:rPr lang="mr-IN" sz="1600" smtClean="0"/>
              <a:t>–</a:t>
            </a:r>
            <a:r>
              <a:rPr lang="en-US" sz="1600" smtClean="0"/>
              <a:t> Replaces “Path to &lt;next&gt; Validation” </a:t>
            </a:r>
            <a:br>
              <a:rPr lang="en-US" sz="1600" smtClean="0"/>
            </a:br>
            <a:r>
              <a:rPr lang="en-US" sz="1600" smtClean="0"/>
              <a:t>Sections in Beta and Provisional PS-PVR presentations. )</a:t>
            </a:r>
            <a:endParaRPr lang="en-US" sz="1600"/>
          </a:p>
        </p:txBody>
      </p:sp>
      <p:sp>
        <p:nvSpPr>
          <p:cNvPr id="3" name="Text Placeholder 2"/>
          <p:cNvSpPr>
            <a:spLocks noGrp="1"/>
          </p:cNvSpPr>
          <p:nvPr>
            <p:ph type="body" idx="1"/>
          </p:nvPr>
        </p:nvSpPr>
        <p:spPr>
          <a:xfrm>
            <a:off x="304800" y="1295400"/>
            <a:ext cx="8458200" cy="3687762"/>
          </a:xfrm>
        </p:spPr>
        <p:txBody>
          <a:bodyPr/>
          <a:lstStyle/>
          <a:p>
            <a:pPr>
              <a:spcBef>
                <a:spcPts val="0"/>
              </a:spcBef>
              <a:spcAft>
                <a:spcPts val="500"/>
              </a:spcAft>
              <a:buSzPct val="100000"/>
              <a:buFont typeface="Arial" charset="0"/>
              <a:buChar char="•"/>
            </a:pPr>
            <a:r>
              <a:rPr lang="en-US" sz="1600" smtClean="0"/>
              <a:t>Submit ADR for SGPS+X P7 Geometric Factor correction (LUT update).</a:t>
            </a:r>
            <a:endParaRPr lang="en-US" sz="1600"/>
          </a:p>
          <a:p>
            <a:pPr>
              <a:spcBef>
                <a:spcPts val="0"/>
              </a:spcBef>
              <a:spcAft>
                <a:spcPts val="500"/>
              </a:spcAft>
              <a:buSzPct val="100000"/>
              <a:buFont typeface="Arial" charset="0"/>
              <a:buChar char="•"/>
            </a:pPr>
            <a:r>
              <a:rPr lang="en-US" sz="1600" smtClean="0"/>
              <a:t>Additional analysis needed to determine if there is a viable correction </a:t>
            </a:r>
            <a:r>
              <a:rPr lang="en-US" sz="1600"/>
              <a:t>for P5 channel high </a:t>
            </a:r>
            <a:r>
              <a:rPr lang="en-US" sz="1600" smtClean="0"/>
              <a:t>energy island </a:t>
            </a:r>
            <a:r>
              <a:rPr lang="mr-IN" sz="1600" smtClean="0"/>
              <a:t>–</a:t>
            </a:r>
            <a:r>
              <a:rPr lang="en-US" sz="1600" smtClean="0"/>
              <a:t> additional SEP event data is needed.</a:t>
            </a:r>
          </a:p>
          <a:p>
            <a:pPr>
              <a:spcBef>
                <a:spcPts val="0"/>
              </a:spcBef>
              <a:spcAft>
                <a:spcPts val="500"/>
              </a:spcAft>
              <a:buSzPct val="100000"/>
              <a:buFont typeface="Arial" charset="0"/>
              <a:buChar char="•"/>
            </a:pPr>
            <a:r>
              <a:rPr lang="en-US" sz="1600" smtClean="0"/>
              <a:t>Analysis of future SEP events</a:t>
            </a:r>
          </a:p>
          <a:p>
            <a:pPr marL="731520" lvl="1">
              <a:spcBef>
                <a:spcPts val="0"/>
              </a:spcBef>
              <a:spcAft>
                <a:spcPts val="500"/>
              </a:spcAft>
              <a:buSzPct val="100000"/>
              <a:buFont typeface=".AppleSystemUIFont" charset="-120"/>
              <a:buChar char="-"/>
            </a:pPr>
            <a:r>
              <a:rPr lang="en-US" sz="1400" smtClean="0"/>
              <a:t>Cross instrument calibrations and analysis with possibility of corrections to geometric factors [continuation of PLPT-SEI-004 </a:t>
            </a:r>
            <a:r>
              <a:rPr lang="en-US" sz="1400"/>
              <a:t>SEP].</a:t>
            </a:r>
            <a:endParaRPr lang="en-US" sz="1400" smtClean="0"/>
          </a:p>
          <a:p>
            <a:pPr marL="731520" lvl="1">
              <a:spcBef>
                <a:spcPts val="0"/>
              </a:spcBef>
              <a:spcAft>
                <a:spcPts val="500"/>
              </a:spcAft>
              <a:buSzPct val="100000"/>
              <a:buFont typeface=".AppleSystemUIFont" charset="-120"/>
              <a:buChar char="-"/>
            </a:pPr>
            <a:r>
              <a:rPr lang="en-US" sz="1400" smtClean="0"/>
              <a:t>Analysis aimed at full understanding of channel </a:t>
            </a:r>
            <a:r>
              <a:rPr lang="en-US" sz="1400"/>
              <a:t>response functions </a:t>
            </a:r>
            <a:r>
              <a:rPr lang="en-US" sz="1400" smtClean="0"/>
              <a:t>[continuations </a:t>
            </a:r>
            <a:r>
              <a:rPr lang="en-US" sz="1400"/>
              <a:t>of </a:t>
            </a:r>
            <a:r>
              <a:rPr lang="en-US" sz="1400" smtClean="0"/>
              <a:t>PLPTs -SEI-001, -SEI-004, and -SEI-006].</a:t>
            </a:r>
          </a:p>
          <a:p>
            <a:pPr>
              <a:spcBef>
                <a:spcPts val="0"/>
              </a:spcBef>
              <a:spcAft>
                <a:spcPts val="500"/>
              </a:spcAft>
              <a:buSzPct val="100000"/>
              <a:buFont typeface="Arial" charset="0"/>
              <a:buChar char="•"/>
            </a:pPr>
            <a:r>
              <a:rPr lang="en-US" sz="1600" smtClean="0"/>
              <a:t>Consider (in consultation with SWPC), and possibly implement, modifications to L2 processing Solar Particle Event Detection to mitigate (negative) impact of anomalous channels.</a:t>
            </a:r>
          </a:p>
          <a:p>
            <a:pPr>
              <a:spcBef>
                <a:spcPts val="0"/>
              </a:spcBef>
              <a:spcAft>
                <a:spcPts val="500"/>
              </a:spcAft>
              <a:buSzPct val="100000"/>
              <a:buFont typeface="Arial" charset="0"/>
              <a:buChar char="•"/>
            </a:pPr>
            <a:r>
              <a:rPr lang="en-US" sz="1600" smtClean="0"/>
              <a:t>Post report on SGPS cross calibrations with G13-15 and post on NCEI’s GOES-R data website.</a:t>
            </a:r>
          </a:p>
          <a:p>
            <a:pPr>
              <a:spcBef>
                <a:spcPts val="0"/>
              </a:spcBef>
              <a:spcAft>
                <a:spcPts val="500"/>
              </a:spcAft>
              <a:buSzPct val="100000"/>
              <a:buFont typeface="Arial" charset="0"/>
              <a:buChar char="•"/>
            </a:pPr>
            <a:r>
              <a:rPr lang="en-US" sz="1600" smtClean="0"/>
              <a:t>Post reprocessed/corrected Sept. 2017 event data set on </a:t>
            </a:r>
            <a:r>
              <a:rPr lang="en-US" sz="1600"/>
              <a:t>NCEI’s GOES-R data website</a:t>
            </a:r>
            <a:r>
              <a:rPr lang="en-US" sz="1600" smtClean="0"/>
              <a:t>.</a:t>
            </a:r>
            <a:endParaRPr lang="en-US" sz="16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39</a:t>
            </a:fld>
            <a:endParaRPr lang="uk-U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4687270"/>
            <a:ext cx="4724400" cy="1955939"/>
          </a:xfrm>
          <a:prstGeom prst="rect">
            <a:avLst/>
          </a:prstGeom>
        </p:spPr>
      </p:pic>
      <p:sp>
        <p:nvSpPr>
          <p:cNvPr id="7" name="Oval 6"/>
          <p:cNvSpPr/>
          <p:nvPr/>
        </p:nvSpPr>
        <p:spPr>
          <a:xfrm>
            <a:off x="3481450" y="6290595"/>
            <a:ext cx="838200" cy="365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flipV="1">
            <a:off x="1524000" y="2743200"/>
            <a:ext cx="5703124" cy="3724024"/>
          </a:xfrm>
          <a:prstGeom prst="arc">
            <a:avLst/>
          </a:prstGeom>
          <a:ln w="38100">
            <a:solidFill>
              <a:srgbClr val="FF0000"/>
            </a:solidFill>
            <a:head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6870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381000"/>
            <a:ext cx="8229600" cy="1143000"/>
          </a:xfrm>
        </p:spPr>
        <p:txBody>
          <a:bodyPr/>
          <a:lstStyle/>
          <a:p>
            <a:r>
              <a:rPr lang="en-US" sz="3000" smtClean="0"/>
              <a:t>Space Environment In-Situ Suite </a:t>
            </a:r>
            <a:r>
              <a:rPr lang="en-US" sz="2800"/>
              <a:t>(</a:t>
            </a:r>
            <a:r>
              <a:rPr lang="en-US" sz="2800" smtClean="0"/>
              <a:t>SEISS)</a:t>
            </a:r>
            <a:r>
              <a:rPr lang="en-US" sz="3000" smtClean="0"/>
              <a:t> </a:t>
            </a:r>
            <a:br>
              <a:rPr lang="en-US" sz="3000" smtClean="0"/>
            </a:br>
            <a:r>
              <a:rPr lang="en-US" sz="3000" smtClean="0"/>
              <a:t>Solar </a:t>
            </a:r>
            <a:r>
              <a:rPr lang="en-US" sz="3000"/>
              <a:t>and Galactic Proton </a:t>
            </a:r>
            <a:r>
              <a:rPr lang="en-US" sz="3000" smtClean="0"/>
              <a:t>Sensor </a:t>
            </a:r>
            <a:r>
              <a:rPr lang="en-US" sz="2800" smtClean="0"/>
              <a:t>(SGPS</a:t>
            </a:r>
            <a:r>
              <a:rPr lang="en-US" sz="2800"/>
              <a:t>)</a:t>
            </a:r>
          </a:p>
        </p:txBody>
      </p:sp>
      <p:sp>
        <p:nvSpPr>
          <p:cNvPr id="3" name="Text Placeholder 2"/>
          <p:cNvSpPr>
            <a:spLocks noGrp="1"/>
          </p:cNvSpPr>
          <p:nvPr>
            <p:ph type="body" idx="1"/>
          </p:nvPr>
        </p:nvSpPr>
        <p:spPr>
          <a:xfrm>
            <a:off x="304799" y="1752600"/>
            <a:ext cx="7526215" cy="1167383"/>
          </a:xfrm>
        </p:spPr>
        <p:txBody>
          <a:bodyPr/>
          <a:lstStyle/>
          <a:p>
            <a:pPr marL="285750" lvl="1" indent="-285750">
              <a:spcAft>
                <a:spcPts val="600"/>
              </a:spcAft>
              <a:buSzPct val="100000"/>
              <a:buFont typeface="Arial" charset="0"/>
              <a:buChar char="•"/>
            </a:pPr>
            <a:r>
              <a:rPr lang="en-US" sz="2400" dirty="0" smtClean="0"/>
              <a:t>2 Units, one looking East (+X) and one West (-X)</a:t>
            </a:r>
          </a:p>
          <a:p>
            <a:pPr marL="285750" lvl="1" indent="-285750">
              <a:spcAft>
                <a:spcPts val="600"/>
              </a:spcAft>
              <a:buSzPct val="100000"/>
              <a:buFont typeface="Arial" charset="0"/>
              <a:buChar char="•"/>
            </a:pPr>
            <a:r>
              <a:rPr lang="en-US" sz="2400" dirty="0" smtClean="0"/>
              <a:t>3 solid state telescopes on each </a:t>
            </a:r>
            <a:r>
              <a:rPr lang="en-US" sz="2400" dirty="0" smtClean="0"/>
              <a:t>unit: T1, T2 and T3.</a:t>
            </a:r>
            <a:endParaRPr lang="en-US" sz="2400" dirty="0" smtClean="0"/>
          </a:p>
        </p:txBody>
      </p:sp>
      <p:pic>
        <p:nvPicPr>
          <p:cNvPr id="4" name="Picture 3" descr="SGPS_image.jpg"/>
          <p:cNvPicPr>
            <a:picLocks noChangeAspect="1"/>
          </p:cNvPicPr>
          <p:nvPr/>
        </p:nvPicPr>
        <p:blipFill>
          <a:blip r:embed="rId3"/>
          <a:stretch>
            <a:fillRect/>
          </a:stretch>
        </p:blipFill>
        <p:spPr>
          <a:xfrm>
            <a:off x="4876800" y="3047999"/>
            <a:ext cx="3764373" cy="2514601"/>
          </a:xfrm>
          <a:prstGeom prst="rect">
            <a:avLst/>
          </a:prstGeom>
        </p:spPr>
      </p:pic>
      <p:sp>
        <p:nvSpPr>
          <p:cNvPr id="6" name="TextBox 5"/>
          <p:cNvSpPr txBox="1"/>
          <p:nvPr/>
        </p:nvSpPr>
        <p:spPr>
          <a:xfrm>
            <a:off x="598582" y="5867400"/>
            <a:ext cx="6030818" cy="400110"/>
          </a:xfrm>
          <a:prstGeom prst="rect">
            <a:avLst/>
          </a:prstGeom>
          <a:noFill/>
        </p:spPr>
        <p:txBody>
          <a:bodyPr wrap="none" rtlCol="0">
            <a:spAutoFit/>
          </a:bodyPr>
          <a:lstStyle/>
          <a:p>
            <a:r>
              <a:rPr lang="en-US" sz="2000" b="1" smtClean="0">
                <a:solidFill>
                  <a:srgbClr val="FFFF00"/>
                </a:solidFill>
              </a:rPr>
              <a:t>GOES-16 SEISS sensors turned on Jan. 8</a:t>
            </a:r>
            <a:r>
              <a:rPr lang="en-US" sz="2000" b="1" baseline="30000" smtClean="0">
                <a:solidFill>
                  <a:srgbClr val="FFFF00"/>
                </a:solidFill>
              </a:rPr>
              <a:t>th</a:t>
            </a:r>
            <a:r>
              <a:rPr lang="en-US" sz="2000" b="1" smtClean="0">
                <a:solidFill>
                  <a:srgbClr val="FFFF00"/>
                </a:solidFill>
              </a:rPr>
              <a:t> 2017</a:t>
            </a:r>
            <a:endParaRPr lang="en-US" sz="2000" b="1">
              <a:solidFill>
                <a:srgbClr val="FFFF00"/>
              </a:solidFill>
            </a:endParaRPr>
          </a:p>
        </p:txBody>
      </p:sp>
      <p:sp>
        <p:nvSpPr>
          <p:cNvPr id="7" name="TextBox 6"/>
          <p:cNvSpPr txBox="1"/>
          <p:nvPr/>
        </p:nvSpPr>
        <p:spPr>
          <a:xfrm>
            <a:off x="762000" y="6321623"/>
            <a:ext cx="7543800" cy="276999"/>
          </a:xfrm>
          <a:prstGeom prst="rect">
            <a:avLst/>
          </a:prstGeom>
          <a:solidFill>
            <a:schemeClr val="tx2">
              <a:lumMod val="20000"/>
              <a:lumOff val="80000"/>
            </a:schemeClr>
          </a:solidFill>
        </p:spPr>
        <p:txBody>
          <a:bodyPr wrap="square" rtlCol="0">
            <a:spAutoFit/>
          </a:bodyPr>
          <a:lstStyle/>
          <a:p>
            <a:pPr algn="ctr"/>
            <a:r>
              <a:rPr lang="en-US" sz="1200" b="1" i="1" smtClean="0"/>
              <a:t>SEISS SGPS designed, built, tested and calibrated by Assurance Technology Corporation (ATC)</a:t>
            </a:r>
            <a:endParaRPr lang="en-US" sz="1200" b="1" i="1"/>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a:t>
            </a:fld>
            <a:endParaRPr lang="uk-UA"/>
          </a:p>
        </p:txBody>
      </p:sp>
      <p:sp>
        <p:nvSpPr>
          <p:cNvPr id="9" name="Text Placeholder 2"/>
          <p:cNvSpPr txBox="1">
            <a:spLocks/>
          </p:cNvSpPr>
          <p:nvPr/>
        </p:nvSpPr>
        <p:spPr>
          <a:xfrm>
            <a:off x="304800" y="2835275"/>
            <a:ext cx="4211444" cy="26511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lt1"/>
              </a:buClr>
              <a:buSzPts val="3200"/>
              <a:buFont typeface="Noto Sans Symbols"/>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Courier New"/>
              <a:buChar char="o"/>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lvl="1" indent="-285750">
              <a:spcAft>
                <a:spcPts val="600"/>
              </a:spcAft>
              <a:buSzPct val="100000"/>
              <a:buFont typeface="Arial" charset="0"/>
              <a:buChar char="•"/>
            </a:pPr>
            <a:r>
              <a:rPr lang="en-US" sz="2400" smtClean="0"/>
              <a:t>1-500 MeV protons in 13 differential channels, plus &gt;500 MeV integral channel</a:t>
            </a:r>
          </a:p>
          <a:p>
            <a:pPr marL="285750" lvl="1" indent="-285750">
              <a:spcAft>
                <a:spcPts val="600"/>
              </a:spcAft>
              <a:buSzPct val="100000"/>
              <a:buFont typeface="Arial" charset="0"/>
              <a:buChar char="•"/>
            </a:pPr>
            <a:r>
              <a:rPr lang="en-US" sz="2400" smtClean="0"/>
              <a:t>4-500 MeV alphas in 12 energy bands (not processed) </a:t>
            </a:r>
          </a:p>
        </p:txBody>
      </p:sp>
    </p:spTree>
    <p:extLst>
      <p:ext uri="{BB962C8B-B14F-4D97-AF65-F5344CB8AC3E}">
        <p14:creationId xmlns:p14="http://schemas.microsoft.com/office/powerpoint/2010/main" val="142871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95" y="1219200"/>
            <a:ext cx="8181605" cy="4343400"/>
          </a:xfrm>
          <a:prstGeom prst="rect">
            <a:avLst/>
          </a:prstGeom>
        </p:spPr>
      </p:pic>
      <p:sp>
        <p:nvSpPr>
          <p:cNvPr id="2" name="Title 1"/>
          <p:cNvSpPr>
            <a:spLocks noGrp="1"/>
          </p:cNvSpPr>
          <p:nvPr>
            <p:ph type="title"/>
          </p:nvPr>
        </p:nvSpPr>
        <p:spPr/>
        <p:txBody>
          <a:bodyPr/>
          <a:lstStyle/>
          <a:p>
            <a:r>
              <a:rPr lang="en-US" smtClean="0"/>
              <a:t>Corrected/Reprocessed </a:t>
            </a:r>
            <a:br>
              <a:rPr lang="en-US" smtClean="0"/>
            </a:br>
            <a:r>
              <a:rPr lang="en-US" smtClean="0"/>
              <a:t>Sept. 2017 SEP Event Data</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40</a:t>
            </a:fld>
            <a:endParaRPr lang="uk-UA"/>
          </a:p>
        </p:txBody>
      </p:sp>
      <p:sp>
        <p:nvSpPr>
          <p:cNvPr id="5" name="TextBox 4"/>
          <p:cNvSpPr txBox="1"/>
          <p:nvPr/>
        </p:nvSpPr>
        <p:spPr>
          <a:xfrm>
            <a:off x="609600" y="5650523"/>
            <a:ext cx="8382000" cy="754053"/>
          </a:xfrm>
          <a:prstGeom prst="rect">
            <a:avLst/>
          </a:prstGeom>
          <a:noFill/>
        </p:spPr>
        <p:txBody>
          <a:bodyPr wrap="square" rtlCol="0">
            <a:spAutoFit/>
          </a:bodyPr>
          <a:lstStyle/>
          <a:p>
            <a:pPr>
              <a:spcAft>
                <a:spcPts val="300"/>
              </a:spcAft>
            </a:pPr>
            <a:r>
              <a:rPr lang="en-US" dirty="0" smtClean="0">
                <a:solidFill>
                  <a:schemeClr val="bg1"/>
                </a:solidFill>
              </a:rPr>
              <a:t>Sept. 2017 SEP event SGPS 5m avg. data, to </a:t>
            </a:r>
            <a:r>
              <a:rPr lang="en-US" dirty="0">
                <a:solidFill>
                  <a:schemeClr val="bg1"/>
                </a:solidFill>
              </a:rPr>
              <a:t>be made available on NCEI’s GOES-R website</a:t>
            </a:r>
            <a:r>
              <a:rPr lang="en-US" dirty="0" smtClean="0">
                <a:solidFill>
                  <a:schemeClr val="bg1"/>
                </a:solidFill>
              </a:rPr>
              <a:t>.</a:t>
            </a:r>
          </a:p>
          <a:p>
            <a:pPr>
              <a:spcAft>
                <a:spcPts val="300"/>
              </a:spcAft>
            </a:pPr>
            <a:r>
              <a:rPr lang="en-US" sz="1200" dirty="0" smtClean="0">
                <a:solidFill>
                  <a:schemeClr val="bg1"/>
                </a:solidFill>
              </a:rPr>
              <a:t>•  Temperature corrected		</a:t>
            </a:r>
            <a:r>
              <a:rPr lang="en-US" sz="1200" dirty="0">
                <a:solidFill>
                  <a:schemeClr val="bg1"/>
                </a:solidFill>
              </a:rPr>
              <a:t> • </a:t>
            </a:r>
            <a:r>
              <a:rPr lang="en-US" sz="1200" dirty="0" smtClean="0">
                <a:solidFill>
                  <a:schemeClr val="bg1"/>
                </a:solidFill>
              </a:rPr>
              <a:t> P5 </a:t>
            </a:r>
            <a:r>
              <a:rPr lang="en-US" sz="1200" dirty="0">
                <a:solidFill>
                  <a:schemeClr val="bg1"/>
                </a:solidFill>
              </a:rPr>
              <a:t>out-of-band correction not </a:t>
            </a:r>
            <a:r>
              <a:rPr lang="en-US" sz="1200" dirty="0" smtClean="0">
                <a:solidFill>
                  <a:schemeClr val="bg1"/>
                </a:solidFill>
              </a:rPr>
              <a:t>performed</a:t>
            </a:r>
          </a:p>
          <a:p>
            <a:pPr>
              <a:spcAft>
                <a:spcPts val="300"/>
              </a:spcAft>
            </a:pPr>
            <a:r>
              <a:rPr lang="en-US" sz="1200" dirty="0">
                <a:solidFill>
                  <a:schemeClr val="bg1"/>
                </a:solidFill>
              </a:rPr>
              <a:t>• </a:t>
            </a:r>
            <a:r>
              <a:rPr lang="en-US" sz="1200" dirty="0" smtClean="0">
                <a:solidFill>
                  <a:schemeClr val="bg1"/>
                </a:solidFill>
              </a:rPr>
              <a:t> Correction factor </a:t>
            </a:r>
            <a:r>
              <a:rPr lang="en-US" sz="1200" dirty="0">
                <a:solidFill>
                  <a:schemeClr val="bg1"/>
                </a:solidFill>
              </a:rPr>
              <a:t>applied to +X </a:t>
            </a:r>
            <a:r>
              <a:rPr lang="en-US" sz="1200" dirty="0" smtClean="0">
                <a:solidFill>
                  <a:schemeClr val="bg1"/>
                </a:solidFill>
              </a:rPr>
              <a:t>P7	</a:t>
            </a:r>
            <a:r>
              <a:rPr lang="en-US" sz="1200" dirty="0">
                <a:solidFill>
                  <a:schemeClr val="bg1"/>
                </a:solidFill>
              </a:rPr>
              <a:t> </a:t>
            </a:r>
            <a:r>
              <a:rPr lang="en-US" sz="1200" dirty="0" smtClean="0">
                <a:solidFill>
                  <a:schemeClr val="bg1"/>
                </a:solidFill>
              </a:rPr>
              <a:t>•  Gaps </a:t>
            </a:r>
            <a:r>
              <a:rPr lang="en-US" sz="1200" dirty="0">
                <a:solidFill>
                  <a:schemeClr val="bg1"/>
                </a:solidFill>
              </a:rPr>
              <a:t>filled </a:t>
            </a:r>
            <a:r>
              <a:rPr lang="en-US" sz="1200" dirty="0" smtClean="0">
                <a:solidFill>
                  <a:schemeClr val="bg1"/>
                </a:solidFill>
              </a:rPr>
              <a:t>using L0 data </a:t>
            </a:r>
            <a:endParaRPr lang="en-US" sz="1200" dirty="0">
              <a:solidFill>
                <a:schemeClr val="bg1"/>
              </a:solidFill>
            </a:endParaRPr>
          </a:p>
        </p:txBody>
      </p:sp>
      <p:sp>
        <p:nvSpPr>
          <p:cNvPr id="9" name="TextBox 8"/>
          <p:cNvSpPr txBox="1"/>
          <p:nvPr/>
        </p:nvSpPr>
        <p:spPr>
          <a:xfrm>
            <a:off x="5313356" y="3569677"/>
            <a:ext cx="3326552" cy="246221"/>
          </a:xfrm>
          <a:prstGeom prst="rect">
            <a:avLst/>
          </a:prstGeom>
          <a:solidFill>
            <a:schemeClr val="lt1"/>
          </a:solidFill>
        </p:spPr>
        <p:txBody>
          <a:bodyPr wrap="none" rtlCol="0">
            <a:spAutoFit/>
          </a:bodyPr>
          <a:lstStyle/>
          <a:p>
            <a:r>
              <a:rPr lang="en-US" sz="1000" smtClean="0"/>
              <a:t>Electron contamination in +X P5 near background level.</a:t>
            </a:r>
            <a:endParaRPr lang="en-US" sz="1000"/>
          </a:p>
        </p:txBody>
      </p:sp>
      <p:cxnSp>
        <p:nvCxnSpPr>
          <p:cNvPr id="11" name="Straight Arrow Connector 10"/>
          <p:cNvCxnSpPr/>
          <p:nvPr/>
        </p:nvCxnSpPr>
        <p:spPr>
          <a:xfrm flipH="1">
            <a:off x="5439508" y="3868652"/>
            <a:ext cx="152400" cy="580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91908" y="3832213"/>
            <a:ext cx="76200" cy="599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106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SUMMARY &amp; RECOMMENDATIONS</a:t>
            </a:r>
            <a:endParaRPr/>
          </a:p>
        </p:txBody>
      </p:sp>
      <p:sp>
        <p:nvSpPr>
          <p:cNvPr id="500" name="Shape 50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GOES-16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Products Provisional PS-PVR</a:t>
            </a:r>
            <a:endParaRPr/>
          </a:p>
        </p:txBody>
      </p:sp>
      <p:sp>
        <p:nvSpPr>
          <p:cNvPr id="501" name="Shape 501"/>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41</a:t>
            </a:fld>
            <a:endParaRPr sz="1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a:solidFill>
                  <a:schemeClr val="lt1"/>
                </a:solidFill>
                <a:sym typeface="Calibri"/>
              </a:rPr>
              <a:t>Summary</a:t>
            </a:r>
            <a:endParaRPr/>
          </a:p>
        </p:txBody>
      </p:sp>
      <p:sp>
        <p:nvSpPr>
          <p:cNvPr id="507" name="Shape 507"/>
          <p:cNvSpPr txBox="1">
            <a:spLocks noGrp="1"/>
          </p:cNvSpPr>
          <p:nvPr>
            <p:ph type="body" idx="1"/>
          </p:nvPr>
        </p:nvSpPr>
        <p:spPr>
          <a:xfrm>
            <a:off x="284747" y="1203325"/>
            <a:ext cx="8554453" cy="5349875"/>
          </a:xfrm>
          <a:prstGeom prst="rect">
            <a:avLst/>
          </a:prstGeom>
          <a:noFill/>
          <a:ln>
            <a:noFill/>
          </a:ln>
        </p:spPr>
        <p:txBody>
          <a:bodyPr spcFirstLastPara="1" wrap="square" lIns="91425" tIns="45700" rIns="91425" bIns="45700" anchor="t" anchorCtr="0">
            <a:noAutofit/>
          </a:bodyPr>
          <a:lstStyle/>
          <a:p>
            <a:pPr marL="0" lvl="0" indent="0">
              <a:spcBef>
                <a:spcPts val="0"/>
              </a:spcBef>
              <a:spcAft>
                <a:spcPts val="900"/>
              </a:spcAft>
              <a:buSzPct val="100000"/>
              <a:buNone/>
            </a:pPr>
            <a:r>
              <a:rPr lang="en-US" sz="1800"/>
              <a:t>M</a:t>
            </a:r>
            <a:r>
              <a:rPr lang="en-US" sz="1800" smtClean="0"/>
              <a:t>ain issues identified and resolution status:</a:t>
            </a:r>
          </a:p>
          <a:p>
            <a:pPr marL="530352" lvl="1" indent="-347472">
              <a:spcBef>
                <a:spcPts val="0"/>
              </a:spcBef>
              <a:spcAft>
                <a:spcPts val="900"/>
              </a:spcAft>
              <a:buSzPct val="100000"/>
              <a:buFont typeface=".AppleSystemUIFont" charset="-120"/>
              <a:buChar char="-"/>
            </a:pPr>
            <a:r>
              <a:rPr lang="en-US" sz="1600"/>
              <a:t>Temperature Dependence in SGPS-X T1 &amp; </a:t>
            </a:r>
            <a:r>
              <a:rPr lang="en-US" sz="1600" smtClean="0"/>
              <a:t>T3.   ✅</a:t>
            </a:r>
            <a:r>
              <a:rPr lang="en-US" sz="1600" smtClean="0">
                <a:solidFill>
                  <a:srgbClr val="92D050"/>
                </a:solidFill>
              </a:rPr>
              <a:t> Correction Implemented in Level-2 processing. Additional testing and tuning will occur.</a:t>
            </a:r>
          </a:p>
          <a:p>
            <a:pPr marL="530352" lvl="1" indent="-347472">
              <a:spcBef>
                <a:spcPts val="0"/>
              </a:spcBef>
              <a:spcAft>
                <a:spcPts val="900"/>
              </a:spcAft>
              <a:buSzPct val="100000"/>
              <a:buFont typeface=".AppleSystemUIFont" charset="-120"/>
              <a:buChar char="-"/>
            </a:pPr>
            <a:r>
              <a:rPr lang="en-US" sz="1600" smtClean="0"/>
              <a:t>SGPS+X </a:t>
            </a:r>
            <a:r>
              <a:rPr lang="en-US" sz="1600"/>
              <a:t>P7 </a:t>
            </a:r>
            <a:r>
              <a:rPr lang="en-US" sz="1600" smtClean="0"/>
              <a:t>count rate anomalously low.  </a:t>
            </a:r>
            <a:r>
              <a:rPr lang="mr-IN" sz="1600" smtClean="0"/>
              <a:t>–</a:t>
            </a:r>
            <a:r>
              <a:rPr lang="en-US" sz="1600" smtClean="0"/>
              <a:t> </a:t>
            </a:r>
            <a:r>
              <a:rPr lang="en-US" sz="1600" smtClean="0">
                <a:solidFill>
                  <a:srgbClr val="FFFF00"/>
                </a:solidFill>
              </a:rPr>
              <a:t>Geometric factor correction pending, </a:t>
            </a:r>
            <a:r>
              <a:rPr lang="en-US" sz="1600" smtClean="0">
                <a:solidFill>
                  <a:srgbClr val="92D050"/>
                </a:solidFill>
              </a:rPr>
              <a:t>plus ongoing work to characterize response function.</a:t>
            </a:r>
            <a:endParaRPr lang="en-US" sz="1600">
              <a:solidFill>
                <a:srgbClr val="92D050"/>
              </a:solidFill>
            </a:endParaRPr>
          </a:p>
          <a:p>
            <a:pPr marL="530352" lvl="1" indent="-347472">
              <a:spcBef>
                <a:spcPts val="0"/>
              </a:spcBef>
              <a:spcAft>
                <a:spcPts val="900"/>
              </a:spcAft>
              <a:buSzPct val="100000"/>
              <a:buFont typeface=".AppleSystemUIFont" charset="-120"/>
              <a:buChar char="-"/>
            </a:pPr>
            <a:r>
              <a:rPr lang="en-US" sz="1600"/>
              <a:t>SGPS+X P5 overcorrection in </a:t>
            </a:r>
            <a:r>
              <a:rPr lang="en-US" sz="1600" smtClean="0"/>
              <a:t>L1b </a:t>
            </a:r>
            <a:r>
              <a:rPr lang="en-US" sz="1600"/>
              <a:t>processing</a:t>
            </a:r>
            <a:r>
              <a:rPr lang="en-US" sz="1600" smtClean="0"/>
              <a:t>.   ✅ </a:t>
            </a:r>
            <a:r>
              <a:rPr lang="en-US" sz="1600" smtClean="0">
                <a:solidFill>
                  <a:srgbClr val="92D050"/>
                </a:solidFill>
              </a:rPr>
              <a:t>ADR 900 (LUT update) Closed, ongoing work.</a:t>
            </a:r>
            <a:endParaRPr lang="en-US" sz="1600"/>
          </a:p>
          <a:p>
            <a:pPr marL="530352" lvl="1" indent="-347472">
              <a:spcBef>
                <a:spcPts val="0"/>
              </a:spcBef>
              <a:spcAft>
                <a:spcPts val="900"/>
              </a:spcAft>
              <a:buSzPct val="100000"/>
              <a:buFont typeface=".AppleSystemUIFont" charset="-120"/>
              <a:buChar char="-"/>
            </a:pPr>
            <a:r>
              <a:rPr lang="en-US" sz="1600"/>
              <a:t>Electron contamination in SGPS+X </a:t>
            </a:r>
            <a:r>
              <a:rPr lang="en-US" sz="1600" smtClean="0"/>
              <a:t>P5.   ✅ </a:t>
            </a:r>
            <a:r>
              <a:rPr lang="en-US" sz="1600" smtClean="0">
                <a:solidFill>
                  <a:srgbClr val="92D050"/>
                </a:solidFill>
              </a:rPr>
              <a:t>Effect small </a:t>
            </a:r>
            <a:r>
              <a:rPr lang="mr-IN" sz="1600" smtClean="0">
                <a:solidFill>
                  <a:srgbClr val="92D050"/>
                </a:solidFill>
              </a:rPr>
              <a:t>–</a:t>
            </a:r>
            <a:r>
              <a:rPr lang="en-US" sz="1600" smtClean="0">
                <a:solidFill>
                  <a:srgbClr val="92D050"/>
                </a:solidFill>
              </a:rPr>
              <a:t> No ADR needed.</a:t>
            </a:r>
            <a:endParaRPr lang="en-US" sz="1600"/>
          </a:p>
          <a:p>
            <a:pPr marL="530352" lvl="1" indent="-347472">
              <a:spcBef>
                <a:spcPts val="0"/>
              </a:spcBef>
              <a:spcAft>
                <a:spcPts val="900"/>
              </a:spcAft>
              <a:buSzPct val="100000"/>
              <a:buFont typeface=".AppleSystemUIFont" charset="-120"/>
              <a:buChar char="-"/>
            </a:pPr>
            <a:r>
              <a:rPr lang="en-US" sz="1600"/>
              <a:t>Some channels not performing as characterized </a:t>
            </a:r>
            <a:r>
              <a:rPr lang="en-US" sz="1600" smtClean="0"/>
              <a:t>in </a:t>
            </a:r>
            <a:r>
              <a:rPr lang="en-US" sz="1600"/>
              <a:t>beam </a:t>
            </a:r>
            <a:r>
              <a:rPr lang="en-US" sz="1600" smtClean="0"/>
              <a:t>calibrations (e.g., SGPS+X P4) </a:t>
            </a:r>
            <a:r>
              <a:rPr lang="en-US" sz="1600"/>
              <a:t>– </a:t>
            </a:r>
            <a:r>
              <a:rPr lang="en-US" sz="1600" smtClean="0"/>
              <a:t>Geometric </a:t>
            </a:r>
            <a:r>
              <a:rPr lang="en-US" sz="1600"/>
              <a:t>factors may need </a:t>
            </a:r>
            <a:r>
              <a:rPr lang="en-US" sz="1600" smtClean="0"/>
              <a:t>adjustment.   ✅ </a:t>
            </a:r>
            <a:r>
              <a:rPr lang="en-US" sz="1600" smtClean="0">
                <a:solidFill>
                  <a:srgbClr val="92D050"/>
                </a:solidFill>
              </a:rPr>
              <a:t>Full Val. PLPT-SEI-004 </a:t>
            </a:r>
            <a:r>
              <a:rPr lang="en-US" sz="1600">
                <a:solidFill>
                  <a:srgbClr val="92D050"/>
                </a:solidFill>
              </a:rPr>
              <a:t>SEP </a:t>
            </a:r>
            <a:r>
              <a:rPr lang="en-US" sz="1600" smtClean="0">
                <a:solidFill>
                  <a:srgbClr val="92D050"/>
                </a:solidFill>
              </a:rPr>
              <a:t>Channel Cross-Comparison work completed, </a:t>
            </a:r>
            <a:r>
              <a:rPr lang="en-US" sz="1600" smtClean="0">
                <a:solidFill>
                  <a:srgbClr val="FFFF00"/>
                </a:solidFill>
              </a:rPr>
              <a:t>report to be posted</a:t>
            </a:r>
            <a:r>
              <a:rPr lang="en-US" sz="1600" smtClean="0">
                <a:solidFill>
                  <a:srgbClr val="92D050"/>
                </a:solidFill>
              </a:rPr>
              <a:t>, plus ongoing work.</a:t>
            </a:r>
            <a:endParaRPr lang="en-US" sz="1600">
              <a:solidFill>
                <a:srgbClr val="92D050"/>
              </a:solidFill>
            </a:endParaRPr>
          </a:p>
          <a:p>
            <a:pPr marL="530352" lvl="1" indent="-347472">
              <a:spcBef>
                <a:spcPts val="0"/>
              </a:spcBef>
              <a:spcAft>
                <a:spcPts val="900"/>
              </a:spcAft>
              <a:buSzPct val="100000"/>
              <a:buFont typeface=".AppleSystemUIFont" charset="-120"/>
              <a:buChar char="-"/>
            </a:pPr>
            <a:r>
              <a:rPr lang="en-US" sz="1600"/>
              <a:t>L1b data </a:t>
            </a:r>
            <a:r>
              <a:rPr lang="en-US" sz="1600" smtClean="0"/>
              <a:t>gaps/dropouts.   ✅</a:t>
            </a:r>
            <a:r>
              <a:rPr lang="en-US" sz="1600" smtClean="0">
                <a:solidFill>
                  <a:srgbClr val="92D050"/>
                </a:solidFill>
              </a:rPr>
              <a:t> ADR 517, Small but routine L1b data gaps, Closed.</a:t>
            </a:r>
            <a:endParaRPr lang="en-US" sz="1800" smtClean="0">
              <a:solidFill>
                <a:srgbClr val="92D050"/>
              </a:solidFill>
            </a:endParaRPr>
          </a:p>
          <a:p>
            <a:pPr marL="0" lvl="0" indent="0">
              <a:spcBef>
                <a:spcPts val="0"/>
              </a:spcBef>
              <a:spcAft>
                <a:spcPts val="900"/>
              </a:spcAft>
              <a:buSzPct val="100000"/>
              <a:buNone/>
            </a:pPr>
            <a:r>
              <a:rPr lang="en-US" sz="1800"/>
              <a:t>There are some anomalous channels with unknown root cause (e.g., SGPS+X P4 and P7), </a:t>
            </a:r>
            <a:r>
              <a:rPr lang="en-US" sz="1800" smtClean="0"/>
              <a:t>but overall SGPS </a:t>
            </a:r>
            <a:r>
              <a:rPr lang="en-US" sz="1800"/>
              <a:t>is performing </a:t>
            </a:r>
            <a:r>
              <a:rPr lang="en-US" sz="1800" smtClean="0"/>
              <a:t>well.</a:t>
            </a:r>
          </a:p>
          <a:p>
            <a:pPr marL="0" indent="0">
              <a:spcBef>
                <a:spcPts val="0"/>
              </a:spcBef>
              <a:spcAft>
                <a:spcPts val="900"/>
              </a:spcAft>
              <a:buSzPct val="100000"/>
              <a:buNone/>
            </a:pPr>
            <a:r>
              <a:rPr lang="en-US" sz="1800" smtClean="0"/>
              <a:t>In our view</a:t>
            </a:r>
            <a:r>
              <a:rPr lang="en-US" sz="1800"/>
              <a:t>, </a:t>
            </a:r>
            <a:r>
              <a:rPr lang="en-US" sz="1600">
                <a:latin typeface="Arial" charset="0"/>
                <a:ea typeface="Arial" charset="0"/>
                <a:cs typeface="Arial" charset="0"/>
              </a:rPr>
              <a:t>“Products are operationally optimized, as necessary, considering mission parameters of cost, schedule, and technical competence as compared to user expectations</a:t>
            </a:r>
            <a:r>
              <a:rPr lang="en-US" sz="1600" smtClean="0">
                <a:latin typeface="Arial" charset="0"/>
                <a:ea typeface="Arial" charset="0"/>
                <a:cs typeface="Arial" charset="0"/>
              </a:rPr>
              <a:t>.”</a:t>
            </a:r>
            <a:r>
              <a:rPr lang="en-US" sz="1800" smtClean="0"/>
              <a:t> Other Full validation criteria are also met. </a:t>
            </a:r>
            <a:endParaRPr lang="en-US" sz="1800"/>
          </a:p>
        </p:txBody>
      </p:sp>
      <p:sp>
        <p:nvSpPr>
          <p:cNvPr id="508" name="Shape 508"/>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42</a:t>
            </a:fld>
            <a:endParaRPr sz="12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1371600" y="128337"/>
            <a:ext cx="6408821" cy="96862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i="0" u="none" strike="noStrike" cap="none" smtClean="0">
                <a:solidFill>
                  <a:schemeClr val="lt1"/>
                </a:solidFill>
                <a:sym typeface="Calibri"/>
              </a:rPr>
              <a:t>Recommendations</a:t>
            </a:r>
            <a:endParaRPr/>
          </a:p>
        </p:txBody>
      </p:sp>
      <p:sp>
        <p:nvSpPr>
          <p:cNvPr id="515" name="Shape 515"/>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43</a:t>
            </a:fld>
            <a:endParaRPr sz="1200">
              <a:solidFill>
                <a:schemeClr val="lt1"/>
              </a:solidFill>
              <a:latin typeface="Calibri"/>
              <a:ea typeface="Calibri"/>
              <a:cs typeface="Calibri"/>
              <a:sym typeface="Calibri"/>
            </a:endParaRPr>
          </a:p>
        </p:txBody>
      </p:sp>
      <p:sp>
        <p:nvSpPr>
          <p:cNvPr id="5" name="Shape 419"/>
          <p:cNvSpPr txBox="1">
            <a:spLocks noGrp="1"/>
          </p:cNvSpPr>
          <p:nvPr>
            <p:ph type="body" idx="1"/>
          </p:nvPr>
        </p:nvSpPr>
        <p:spPr>
          <a:xfrm>
            <a:off x="381000" y="1465262"/>
            <a:ext cx="8305800" cy="4706937"/>
          </a:xfrm>
          <a:prstGeom prst="rect">
            <a:avLst/>
          </a:prstGeom>
          <a:noFill/>
          <a:ln>
            <a:noFill/>
          </a:ln>
        </p:spPr>
        <p:txBody>
          <a:bodyPr spcFirstLastPara="1" wrap="square" lIns="91425" tIns="45700" rIns="91425" bIns="45700" anchor="t" anchorCtr="0">
            <a:noAutofit/>
          </a:bodyPr>
          <a:lstStyle/>
          <a:p>
            <a:pPr marL="342900" indent="-342900">
              <a:spcBef>
                <a:spcPts val="0"/>
              </a:spcBef>
              <a:spcAft>
                <a:spcPts val="1200"/>
              </a:spcAft>
              <a:buSzPct val="100000"/>
              <a:buFont typeface="Arial"/>
              <a:buChar char="•"/>
            </a:pPr>
            <a:r>
              <a:rPr lang="en-US" sz="1800" dirty="0" smtClean="0"/>
              <a:t>The </a:t>
            </a:r>
            <a:r>
              <a:rPr lang="en-US" sz="1800" dirty="0"/>
              <a:t>Solar Particle Event Detection code uses integral flux computed by fitting a power law to SGPS’s </a:t>
            </a:r>
            <a:r>
              <a:rPr lang="en-US" sz="1800" dirty="0" smtClean="0"/>
              <a:t>13 differential channels plus the &gt;500 MeV integral channel flux. Three steps to mitigate the effect of anomalous channels are</a:t>
            </a:r>
            <a:endParaRPr lang="en-US" sz="1400" dirty="0" smtClean="0"/>
          </a:p>
          <a:p>
            <a:pPr lvl="1" indent="-457200">
              <a:spcBef>
                <a:spcPts val="0"/>
              </a:spcBef>
              <a:spcAft>
                <a:spcPts val="1200"/>
              </a:spcAft>
              <a:buSzPct val="100000"/>
              <a:buFont typeface="+mj-lt"/>
              <a:buAutoNum type="arabicPeriod"/>
            </a:pPr>
            <a:r>
              <a:rPr lang="en-US" sz="1600" dirty="0" smtClean="0"/>
              <a:t>Temperature correction downstream of L1b </a:t>
            </a:r>
            <a:r>
              <a:rPr lang="en-US" sz="1600" dirty="0"/>
              <a:t>processing </a:t>
            </a:r>
            <a:r>
              <a:rPr lang="en-US" sz="1600" dirty="0">
                <a:solidFill>
                  <a:srgbClr val="92D050"/>
                </a:solidFill>
              </a:rPr>
              <a:t>(✅ </a:t>
            </a:r>
            <a:r>
              <a:rPr lang="en-US" sz="1600" dirty="0" smtClean="0">
                <a:solidFill>
                  <a:srgbClr val="92D050"/>
                </a:solidFill>
              </a:rPr>
              <a:t>done)</a:t>
            </a:r>
            <a:r>
              <a:rPr lang="en-US" sz="1600" dirty="0" smtClean="0"/>
              <a:t>.</a:t>
            </a:r>
          </a:p>
          <a:p>
            <a:pPr lvl="1" indent="-457200">
              <a:spcBef>
                <a:spcPts val="0"/>
              </a:spcBef>
              <a:spcAft>
                <a:spcPts val="1200"/>
              </a:spcAft>
              <a:buSzPct val="100000"/>
              <a:buFont typeface="+mj-lt"/>
              <a:buAutoNum type="arabicPeriod"/>
            </a:pPr>
            <a:r>
              <a:rPr lang="en-US" sz="1600" dirty="0" smtClean="0"/>
              <a:t>In Level-2 processing, implement an option to remove any particular channel from the integral flux calculation and event detection in L2 processing.</a:t>
            </a:r>
          </a:p>
          <a:p>
            <a:pPr lvl="1" indent="-457200">
              <a:spcBef>
                <a:spcPts val="0"/>
              </a:spcBef>
              <a:spcAft>
                <a:spcPts val="1200"/>
              </a:spcAft>
              <a:buSzPct val="100000"/>
              <a:buFont typeface="+mj-lt"/>
              <a:buAutoNum type="arabicPeriod"/>
            </a:pPr>
            <a:r>
              <a:rPr lang="en-US" sz="1600" dirty="0"/>
              <a:t>In </a:t>
            </a:r>
            <a:r>
              <a:rPr lang="en-US" sz="1600" dirty="0" smtClean="0"/>
              <a:t>Level-2 </a:t>
            </a:r>
            <a:r>
              <a:rPr lang="en-US" sz="1600" dirty="0"/>
              <a:t>processing, Implement </a:t>
            </a:r>
            <a:r>
              <a:rPr lang="en-US" sz="1600" dirty="0" smtClean="0"/>
              <a:t>an option to use any combination of SGPS+X and SGPS-X channels </a:t>
            </a:r>
            <a:r>
              <a:rPr lang="en-US" sz="1600" dirty="0"/>
              <a:t>in </a:t>
            </a:r>
            <a:r>
              <a:rPr lang="en-US" sz="1600" dirty="0" smtClean="0"/>
              <a:t>a single </a:t>
            </a:r>
            <a:r>
              <a:rPr lang="en-US" sz="1600" dirty="0"/>
              <a:t>integral flux calculation and </a:t>
            </a:r>
            <a:r>
              <a:rPr lang="en-US" sz="1600" dirty="0" smtClean="0"/>
              <a:t>event detection. (Currently, </a:t>
            </a:r>
            <a:r>
              <a:rPr lang="en-US" sz="1600" dirty="0"/>
              <a:t>event detection </a:t>
            </a:r>
            <a:r>
              <a:rPr lang="en-US" sz="1600" dirty="0" smtClean="0"/>
              <a:t>is done separately for each unit.)</a:t>
            </a:r>
          </a:p>
          <a:p>
            <a:pPr marL="457200" lvl="1" indent="0">
              <a:spcBef>
                <a:spcPts val="0"/>
              </a:spcBef>
              <a:spcAft>
                <a:spcPts val="1200"/>
              </a:spcAft>
              <a:buSzPct val="100000"/>
              <a:buNone/>
            </a:pPr>
            <a:r>
              <a:rPr lang="en-US" sz="1600" dirty="0" smtClean="0"/>
              <a:t>(* Recommendations </a:t>
            </a:r>
            <a:r>
              <a:rPr lang="en-US" sz="1600" dirty="0"/>
              <a:t>1-3 concern L2 processing, however, are relevant to </a:t>
            </a:r>
            <a:r>
              <a:rPr lang="en-US" sz="1600" dirty="0" smtClean="0"/>
              <a:t>L1b </a:t>
            </a:r>
            <a:r>
              <a:rPr lang="en-US" sz="1600" dirty="0"/>
              <a:t>Full </a:t>
            </a:r>
            <a:r>
              <a:rPr lang="en-US" sz="1600" dirty="0" smtClean="0"/>
              <a:t>Validation since </a:t>
            </a:r>
            <a:r>
              <a:rPr lang="en-US" sz="1600" dirty="0"/>
              <a:t>they (1) resolve L1b issues, and (2) relevant to the L1b Full Validation criterion “Products are operationally optimized…” . </a:t>
            </a:r>
            <a:r>
              <a:rPr lang="en-US" sz="1600" dirty="0" smtClean="0"/>
              <a:t>)</a:t>
            </a:r>
          </a:p>
          <a:p>
            <a:pPr marL="342900" marR="0" lvl="0" indent="-342900" algn="l" rtl="0">
              <a:spcBef>
                <a:spcPts val="0"/>
              </a:spcBef>
              <a:spcAft>
                <a:spcPts val="1200"/>
              </a:spcAft>
              <a:buClr>
                <a:schemeClr val="lt1"/>
              </a:buClr>
              <a:buSzPct val="100000"/>
              <a:buFont typeface="Arial"/>
              <a:buChar char="•"/>
            </a:pPr>
            <a:r>
              <a:rPr lang="en-US" sz="1800" i="1" dirty="0" smtClean="0"/>
              <a:t>NCEI recommends SGPS L1b for transition to Full Validation status, with understanding that additional testing and tuning of the SGPS temperature correction and Solar Particle Event Detection codes is needed.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BACKUP SLIDES</a:t>
            </a:r>
            <a:endParaRPr/>
          </a:p>
        </p:txBody>
      </p:sp>
      <p:sp>
        <p:nvSpPr>
          <p:cNvPr id="521" name="Shape 52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smtClean="0">
                <a:solidFill>
                  <a:srgbClr val="888888"/>
                </a:solidFill>
                <a:latin typeface="Calibri"/>
                <a:ea typeface="Calibri"/>
                <a:cs typeface="Calibri"/>
                <a:sym typeface="Calibri"/>
              </a:rPr>
              <a:t>GOES</a:t>
            </a:r>
            <a:r>
              <a:rPr lang="mr-IN" sz="2000" b="0" i="0" u="none" strike="noStrike" cap="none" smtClean="0">
                <a:solidFill>
                  <a:srgbClr val="888888"/>
                </a:solidFill>
                <a:latin typeface="Calibri"/>
                <a:ea typeface="Calibri"/>
                <a:cs typeface="Calibri"/>
                <a:sym typeface="Calibri"/>
              </a:rPr>
              <a:t>-17</a:t>
            </a:r>
            <a:r>
              <a:rPr lang="en-US" sz="2000" b="0" i="0" u="none" strike="noStrike" cap="none" smtClean="0">
                <a:solidFill>
                  <a:srgbClr val="888888"/>
                </a:solidFill>
                <a:latin typeface="Calibri"/>
                <a:ea typeface="Calibri"/>
                <a:cs typeface="Calibri"/>
                <a:sym typeface="Calibri"/>
              </a:rPr>
              <a:t>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522" name="Shape 52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44</a:t>
            </a:fld>
            <a:endParaRPr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605268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SGPS -X/+X P4 Comparison</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45</a:t>
            </a:fld>
            <a:endParaRPr lang="uk-UA"/>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781" y="974482"/>
            <a:ext cx="5931879" cy="4943232"/>
          </a:xfrm>
          <a:prstGeom prst="rect">
            <a:avLst/>
          </a:prstGeom>
        </p:spPr>
      </p:pic>
      <p:sp>
        <p:nvSpPr>
          <p:cNvPr id="8" name="TextBox 7"/>
          <p:cNvSpPr txBox="1"/>
          <p:nvPr/>
        </p:nvSpPr>
        <p:spPr>
          <a:xfrm>
            <a:off x="633048" y="5943601"/>
            <a:ext cx="7983413" cy="738664"/>
          </a:xfrm>
          <a:prstGeom prst="rect">
            <a:avLst/>
          </a:prstGeom>
          <a:noFill/>
        </p:spPr>
        <p:txBody>
          <a:bodyPr wrap="square" rtlCol="0">
            <a:spAutoFit/>
          </a:bodyPr>
          <a:lstStyle/>
          <a:p>
            <a:r>
              <a:rPr lang="en-US" dirty="0" smtClean="0">
                <a:solidFill>
                  <a:schemeClr val="bg1"/>
                </a:solidFill>
              </a:rPr>
              <a:t>During 11-12 Sept. 2017, there is a factor of &gt;2 difference between SGPS-X P4 and SGPS+X P4. When  G16 is on the day side we expect some differences due to directional anisotropies, but significant differences are not expected on the night side. </a:t>
            </a:r>
            <a:endParaRPr lang="en-US" dirty="0">
              <a:solidFill>
                <a:schemeClr val="bg1"/>
              </a:solidFill>
            </a:endParaRPr>
          </a:p>
        </p:txBody>
      </p:sp>
    </p:spTree>
    <p:extLst>
      <p:ext uri="{BB962C8B-B14F-4D97-AF65-F5344CB8AC3E}">
        <p14:creationId xmlns:p14="http://schemas.microsoft.com/office/powerpoint/2010/main" val="979357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SGPS P1 and MPS-HI P8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
        <p:nvSpPr>
          <p:cNvPr id="5" name="Rectangle 4"/>
          <p:cNvSpPr/>
          <p:nvPr/>
        </p:nvSpPr>
        <p:spPr>
          <a:xfrm>
            <a:off x="2687444" y="2163336"/>
            <a:ext cx="189571" cy="3456879"/>
          </a:xfrm>
          <a:prstGeom prst="rect">
            <a:avLst/>
          </a:prstGeom>
          <a:solidFill>
            <a:schemeClr val="bg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64930" y="2596438"/>
            <a:ext cx="1890888" cy="261610"/>
          </a:xfrm>
          <a:prstGeom prst="rect">
            <a:avLst/>
          </a:prstGeom>
          <a:noFill/>
        </p:spPr>
        <p:txBody>
          <a:bodyPr wrap="square" rtlCol="0">
            <a:spAutoFit/>
          </a:bodyPr>
          <a:lstStyle/>
          <a:p>
            <a:r>
              <a:rPr lang="en-US" sz="1100" dirty="0" smtClean="0"/>
              <a:t>Period with SW </a:t>
            </a:r>
            <a:r>
              <a:rPr lang="en-US" sz="1100" dirty="0" err="1" smtClean="0"/>
              <a:t>P</a:t>
            </a:r>
            <a:r>
              <a:rPr lang="en-US" sz="1400" baseline="-25000" dirty="0" err="1" smtClean="0"/>
              <a:t>dyn</a:t>
            </a:r>
            <a:r>
              <a:rPr lang="en-US" sz="1100" dirty="0" smtClean="0"/>
              <a:t> &gt; 10nP. </a:t>
            </a:r>
            <a:endParaRPr lang="en-US" sz="1100" dirty="0"/>
          </a:p>
        </p:txBody>
      </p:sp>
      <p:cxnSp>
        <p:nvCxnSpPr>
          <p:cNvPr id="7" name="Straight Arrow Connector 6"/>
          <p:cNvCxnSpPr/>
          <p:nvPr/>
        </p:nvCxnSpPr>
        <p:spPr>
          <a:xfrm flipH="1" flipV="1">
            <a:off x="2877015" y="2720622"/>
            <a:ext cx="250007" cy="6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3443868" y="3048000"/>
            <a:ext cx="2575932" cy="553998"/>
          </a:xfrm>
          <a:prstGeom prst="rect">
            <a:avLst/>
          </a:prstGeom>
          <a:solidFill>
            <a:schemeClr val="bg1">
              <a:lumMod val="95000"/>
            </a:schemeClr>
          </a:solidFill>
        </p:spPr>
        <p:txBody>
          <a:bodyPr wrap="square" rtlCol="0">
            <a:spAutoFit/>
          </a:bodyPr>
          <a:lstStyle/>
          <a:p>
            <a:r>
              <a:rPr lang="en-US" sz="1000" smtClean="0"/>
              <a:t>During </a:t>
            </a:r>
            <a:r>
              <a:rPr lang="en-US" sz="1000" err="1" smtClean="0"/>
              <a:t>geomagnetically</a:t>
            </a:r>
            <a:r>
              <a:rPr lang="en-US" sz="1000" smtClean="0"/>
              <a:t> quiet periods, the westward flux is higher then eastward flux, and MPS-HI flux lies in between.</a:t>
            </a:r>
            <a:endParaRPr lang="en-US" sz="1000"/>
          </a:p>
        </p:txBody>
      </p:sp>
      <p:cxnSp>
        <p:nvCxnSpPr>
          <p:cNvPr id="9" name="Straight Arrow Connector 8"/>
          <p:cNvCxnSpPr/>
          <p:nvPr/>
        </p:nvCxnSpPr>
        <p:spPr>
          <a:xfrm flipH="1">
            <a:off x="2438398" y="3429001"/>
            <a:ext cx="990602" cy="68579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7261302" y="2194332"/>
            <a:ext cx="1359731" cy="492443"/>
          </a:xfrm>
          <a:prstGeom prst="rect">
            <a:avLst/>
          </a:prstGeom>
          <a:solidFill>
            <a:schemeClr val="bg1">
              <a:lumMod val="95000"/>
            </a:schemeClr>
          </a:solidFill>
        </p:spPr>
        <p:txBody>
          <a:bodyPr wrap="none" rtlCol="0">
            <a:spAutoFit/>
          </a:bodyPr>
          <a:lstStyle/>
          <a:p>
            <a:r>
              <a:rPr lang="en-US" sz="1300" dirty="0" smtClean="0"/>
              <a:t>(west facing unit)</a:t>
            </a:r>
          </a:p>
          <a:p>
            <a:r>
              <a:rPr lang="en-US" sz="1300" dirty="0"/>
              <a:t>(east facing unit</a:t>
            </a:r>
            <a:r>
              <a:rPr lang="en-US" sz="1300" dirty="0" smtClean="0"/>
              <a:t>)</a:t>
            </a:r>
            <a:endParaRPr lang="en-US" sz="1300" dirty="0"/>
          </a:p>
        </p:txBody>
      </p:sp>
      <p:sp>
        <p:nvSpPr>
          <p:cNvPr id="8" name="Slide Number Placeholder 7"/>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46</a:t>
            </a:fld>
            <a:endParaRPr lang="uk-UA"/>
          </a:p>
        </p:txBody>
      </p:sp>
    </p:spTree>
    <p:extLst>
      <p:ext uri="{BB962C8B-B14F-4D97-AF65-F5344CB8AC3E}">
        <p14:creationId xmlns:p14="http://schemas.microsoft.com/office/powerpoint/2010/main" val="2008698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 </a:t>
            </a:r>
            <a:r>
              <a:rPr lang="en-US" dirty="0" smtClean="0"/>
              <a:t>P2 </a:t>
            </a:r>
            <a:r>
              <a:rPr lang="en-US" dirty="0"/>
              <a:t>and MPS-HI </a:t>
            </a:r>
            <a:r>
              <a:rPr lang="en-US" dirty="0" smtClean="0"/>
              <a:t>P9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
        <p:nvSpPr>
          <p:cNvPr id="6" name="TextBox 5"/>
          <p:cNvSpPr txBox="1"/>
          <p:nvPr/>
        </p:nvSpPr>
        <p:spPr>
          <a:xfrm>
            <a:off x="3505201" y="3352800"/>
            <a:ext cx="3200400" cy="261610"/>
          </a:xfrm>
          <a:prstGeom prst="rect">
            <a:avLst/>
          </a:prstGeom>
          <a:noFill/>
        </p:spPr>
        <p:txBody>
          <a:bodyPr wrap="square" rtlCol="0">
            <a:spAutoFit/>
          </a:bodyPr>
          <a:lstStyle/>
          <a:p>
            <a:r>
              <a:rPr lang="en-US" sz="1100" smtClean="0"/>
              <a:t>Interesting that MPSH P9 is very close to SGPS P2B. </a:t>
            </a:r>
            <a:endParaRPr lang="en-US" sz="1100"/>
          </a:p>
        </p:txBody>
      </p:sp>
      <p:cxnSp>
        <p:nvCxnSpPr>
          <p:cNvPr id="8" name="Straight Arrow Connector 7"/>
          <p:cNvCxnSpPr/>
          <p:nvPr/>
        </p:nvCxnSpPr>
        <p:spPr>
          <a:xfrm flipH="1">
            <a:off x="3345366" y="3590693"/>
            <a:ext cx="423746" cy="5910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47</a:t>
            </a:fld>
            <a:endParaRPr lang="uk-UA"/>
          </a:p>
        </p:txBody>
      </p:sp>
    </p:spTree>
    <p:extLst>
      <p:ext uri="{BB962C8B-B14F-4D97-AF65-F5344CB8AC3E}">
        <p14:creationId xmlns:p14="http://schemas.microsoft.com/office/powerpoint/2010/main" val="17606411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SGPS </a:t>
            </a:r>
            <a:r>
              <a:rPr lang="en-US" dirty="0" smtClean="0"/>
              <a:t>P3 </a:t>
            </a:r>
            <a:r>
              <a:rPr lang="en-US" dirty="0"/>
              <a:t>and MPS-HI </a:t>
            </a:r>
            <a:r>
              <a:rPr lang="en-US" dirty="0" smtClean="0"/>
              <a:t>P10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48</a:t>
            </a:fld>
            <a:endParaRPr lang="uk-UA"/>
          </a:p>
        </p:txBody>
      </p:sp>
    </p:spTree>
    <p:extLst>
      <p:ext uri="{BB962C8B-B14F-4D97-AF65-F5344CB8AC3E}">
        <p14:creationId xmlns:p14="http://schemas.microsoft.com/office/powerpoint/2010/main" val="9185183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47" y="250574"/>
            <a:ext cx="6408821" cy="968626"/>
          </a:xfrm>
        </p:spPr>
        <p:txBody>
          <a:bodyPr/>
          <a:lstStyle/>
          <a:p>
            <a:r>
              <a:rPr lang="en-US" sz="2800" dirty="0" smtClean="0"/>
              <a:t>16-17 July 2017 SGPS &amp; MPS-HI 1-12 MeV Channels Comparison Summary</a:t>
            </a:r>
            <a:endParaRPr lang="en-US" sz="2800" dirty="0"/>
          </a:p>
        </p:txBody>
      </p:sp>
      <p:sp>
        <p:nvSpPr>
          <p:cNvPr id="3" name="Content Placeholder 2"/>
          <p:cNvSpPr>
            <a:spLocks noGrp="1"/>
          </p:cNvSpPr>
          <p:nvPr>
            <p:ph idx="1"/>
          </p:nvPr>
        </p:nvSpPr>
        <p:spPr/>
        <p:txBody>
          <a:bodyPr>
            <a:normAutofit/>
          </a:bodyPr>
          <a:lstStyle/>
          <a:p>
            <a:pPr>
              <a:buSzPct val="100000"/>
              <a:buFont typeface="Arial" charset="0"/>
              <a:buChar char="•"/>
            </a:pPr>
            <a:r>
              <a:rPr lang="en-US" sz="2400" dirty="0" smtClean="0"/>
              <a:t>SGPS-X P1 and </a:t>
            </a:r>
            <a:r>
              <a:rPr lang="en-US" sz="2400" dirty="0"/>
              <a:t>MPS-HI P8</a:t>
            </a:r>
            <a:r>
              <a:rPr lang="en-US" sz="2400" dirty="0" smtClean="0"/>
              <a:t> GFs are a little high or SGPS+X P1 is a little low.</a:t>
            </a:r>
          </a:p>
          <a:p>
            <a:pPr>
              <a:buSzPct val="100000"/>
              <a:buFont typeface="Arial" charset="0"/>
              <a:buChar char="•"/>
            </a:pPr>
            <a:r>
              <a:rPr lang="en-US" sz="2400" dirty="0" smtClean="0"/>
              <a:t>SGPS-X P2A </a:t>
            </a:r>
            <a:r>
              <a:rPr lang="en-US" sz="2400" dirty="0"/>
              <a:t>GF is a little </a:t>
            </a:r>
            <a:r>
              <a:rPr lang="en-US" sz="2400" dirty="0" smtClean="0"/>
              <a:t>high </a:t>
            </a:r>
            <a:r>
              <a:rPr lang="en-US" sz="2400" dirty="0"/>
              <a:t>or SGPS+X </a:t>
            </a:r>
            <a:r>
              <a:rPr lang="en-US" sz="2400" dirty="0" smtClean="0"/>
              <a:t>P2A GF is </a:t>
            </a:r>
            <a:r>
              <a:rPr lang="en-US" sz="2400" dirty="0"/>
              <a:t>a little </a:t>
            </a:r>
            <a:r>
              <a:rPr lang="en-US" sz="2400" dirty="0" smtClean="0"/>
              <a:t>low.</a:t>
            </a:r>
            <a:endParaRPr lang="en-US" sz="2400" dirty="0"/>
          </a:p>
          <a:p>
            <a:pPr>
              <a:buSzPct val="100000"/>
              <a:buFont typeface="Arial" charset="0"/>
              <a:buChar char="•"/>
            </a:pPr>
            <a:r>
              <a:rPr lang="en-US" sz="2400" dirty="0" smtClean="0"/>
              <a:t>SGPS P2B and P3 GFs look good.</a:t>
            </a:r>
            <a:endParaRPr lang="en-US" sz="2400" dirty="0"/>
          </a:p>
          <a:p>
            <a:pPr>
              <a:buSzPct val="100000"/>
              <a:buFont typeface="Arial" charset="0"/>
              <a:buChar char="•"/>
            </a:pPr>
            <a:r>
              <a:rPr lang="en-US" sz="2400" dirty="0" smtClean="0"/>
              <a:t>MPS-HI P9, P10, and P11 GFs appear to be significantly high, higher at higher energies. Or perhaps the channel energy boundaries are shifted with respect to their expected values.</a:t>
            </a:r>
          </a:p>
          <a:p>
            <a:pPr>
              <a:buSzPct val="100000"/>
              <a:buFont typeface="Arial" charset="0"/>
              <a:buChar char="•"/>
            </a:pPr>
            <a:r>
              <a:rPr lang="en-US" sz="2400" dirty="0" smtClean="0"/>
              <a:t>SGPS-X P4 </a:t>
            </a:r>
            <a:r>
              <a:rPr lang="en-US" sz="2400" dirty="0"/>
              <a:t>GF is </a:t>
            </a:r>
            <a:r>
              <a:rPr lang="en-US" sz="2400" dirty="0" smtClean="0"/>
              <a:t>too low </a:t>
            </a:r>
            <a:r>
              <a:rPr lang="en-US" sz="2400" dirty="0"/>
              <a:t>or </a:t>
            </a:r>
            <a:r>
              <a:rPr lang="en-US" sz="2400" dirty="0" smtClean="0"/>
              <a:t>SGPS+X P4 </a:t>
            </a:r>
            <a:r>
              <a:rPr lang="en-US" sz="2400" dirty="0"/>
              <a:t>GF is </a:t>
            </a:r>
            <a:r>
              <a:rPr lang="en-US" sz="2400" dirty="0" smtClean="0"/>
              <a:t>too high.</a:t>
            </a:r>
            <a:endParaRPr lang="en-US" sz="2400" dirty="0"/>
          </a:p>
          <a:p>
            <a:pPr>
              <a:buFont typeface="Arial" charset="0"/>
              <a:buChar char="•"/>
            </a:pPr>
            <a:endParaRPr lang="en-US" sz="2400"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49</a:t>
            </a:fld>
            <a:endParaRPr lang="uk-UA"/>
          </a:p>
        </p:txBody>
      </p:sp>
    </p:spTree>
    <p:extLst>
      <p:ext uri="{BB962C8B-B14F-4D97-AF65-F5344CB8AC3E}">
        <p14:creationId xmlns:p14="http://schemas.microsoft.com/office/powerpoint/2010/main" val="1426092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Text Box 3"/>
          <p:cNvSpPr txBox="1">
            <a:spLocks noChangeArrowheads="1"/>
          </p:cNvSpPr>
          <p:nvPr/>
        </p:nvSpPr>
        <p:spPr bwMode="auto">
          <a:xfrm>
            <a:off x="387126" y="1143000"/>
            <a:ext cx="37753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3000">
                <a:solidFill>
                  <a:schemeClr val="bg1"/>
                </a:solidFill>
                <a:latin typeface="Calibri" charset="0"/>
                <a:ea typeface="Calibri" charset="0"/>
                <a:cs typeface="Calibri" charset="0"/>
              </a:rPr>
              <a:t>Energetic I</a:t>
            </a:r>
            <a:r>
              <a:rPr lang="en-US" altLang="en-US" sz="3000" smtClean="0">
                <a:solidFill>
                  <a:schemeClr val="bg1"/>
                </a:solidFill>
                <a:latin typeface="Calibri" charset="0"/>
                <a:ea typeface="Calibri" charset="0"/>
                <a:cs typeface="Calibri" charset="0"/>
              </a:rPr>
              <a:t>ons </a:t>
            </a:r>
            <a:r>
              <a:rPr lang="en-US" altLang="en-US" sz="3000">
                <a:solidFill>
                  <a:schemeClr val="bg1"/>
                </a:solidFill>
                <a:latin typeface="Calibri" charset="0"/>
                <a:ea typeface="Calibri" charset="0"/>
                <a:cs typeface="Calibri" charset="0"/>
              </a:rPr>
              <a:t>I</a:t>
            </a:r>
            <a:r>
              <a:rPr lang="en-US" altLang="en-US" sz="3000" smtClean="0">
                <a:solidFill>
                  <a:schemeClr val="bg1"/>
                </a:solidFill>
                <a:latin typeface="Calibri" charset="0"/>
                <a:ea typeface="Calibri" charset="0"/>
                <a:cs typeface="Calibri" charset="0"/>
              </a:rPr>
              <a:t>n </a:t>
            </a:r>
            <a:r>
              <a:rPr lang="en-US" altLang="en-US" sz="3000">
                <a:solidFill>
                  <a:schemeClr val="bg1"/>
                </a:solidFill>
                <a:latin typeface="Calibri" charset="0"/>
                <a:ea typeface="Calibri" charset="0"/>
                <a:cs typeface="Calibri" charset="0"/>
              </a:rPr>
              <a:t>S</a:t>
            </a:r>
            <a:r>
              <a:rPr lang="en-US" altLang="en-US" sz="3000" smtClean="0">
                <a:solidFill>
                  <a:schemeClr val="bg1"/>
                </a:solidFill>
                <a:latin typeface="Calibri" charset="0"/>
                <a:ea typeface="Calibri" charset="0"/>
                <a:cs typeface="Calibri" charset="0"/>
              </a:rPr>
              <a:t>pace</a:t>
            </a:r>
            <a:endParaRPr lang="en-US" altLang="en-US" sz="3000">
              <a:solidFill>
                <a:schemeClr val="bg1"/>
              </a:solidFill>
              <a:latin typeface="Calibri" charset="0"/>
              <a:ea typeface="Calibri" charset="0"/>
              <a:cs typeface="Calibri" charset="0"/>
            </a:endParaRPr>
          </a:p>
        </p:txBody>
      </p:sp>
      <p:sp>
        <p:nvSpPr>
          <p:cNvPr id="245766" name="Rectangle 6"/>
          <p:cNvSpPr>
            <a:spLocks noChangeArrowheads="1"/>
          </p:cNvSpPr>
          <p:nvPr/>
        </p:nvSpPr>
        <p:spPr bwMode="auto">
          <a:xfrm>
            <a:off x="367060" y="1828800"/>
            <a:ext cx="39243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a:solidFill>
                  <a:schemeClr val="bg1"/>
                </a:solidFill>
                <a:latin typeface="Calibri" charset="0"/>
                <a:ea typeface="Calibri" charset="0"/>
                <a:cs typeface="Calibri" charset="0"/>
              </a:rPr>
              <a:t>GCRs</a:t>
            </a:r>
            <a:r>
              <a:rPr lang="en-US" altLang="en-US" sz="1800">
                <a:solidFill>
                  <a:schemeClr val="bg1"/>
                </a:solidFill>
                <a:latin typeface="Calibri" charset="0"/>
                <a:ea typeface="Calibri" charset="0"/>
                <a:cs typeface="Calibri" charset="0"/>
              </a:rPr>
              <a:t> </a:t>
            </a:r>
            <a:r>
              <a:rPr lang="en-US" altLang="en-US" sz="1800" smtClean="0">
                <a:solidFill>
                  <a:schemeClr val="bg1"/>
                </a:solidFill>
                <a:latin typeface="Calibri" charset="0"/>
                <a:ea typeface="Calibri" charset="0"/>
                <a:cs typeface="Calibri" charset="0"/>
              </a:rPr>
              <a:t>(</a:t>
            </a:r>
            <a:r>
              <a:rPr lang="en-US" altLang="en-US" sz="1800" err="1">
                <a:solidFill>
                  <a:schemeClr val="bg1"/>
                </a:solidFill>
                <a:latin typeface="Calibri" charset="0"/>
                <a:ea typeface="Calibri" charset="0"/>
                <a:cs typeface="Calibri" charset="0"/>
              </a:rPr>
              <a:t>G</a:t>
            </a:r>
            <a:r>
              <a:rPr lang="en-US" altLang="en-US" sz="1800" err="1" smtClean="0">
                <a:solidFill>
                  <a:schemeClr val="bg1"/>
                </a:solidFill>
                <a:latin typeface="Calibri" charset="0"/>
                <a:ea typeface="Calibri" charset="0"/>
                <a:cs typeface="Calibri" charset="0"/>
              </a:rPr>
              <a:t>alatic</a:t>
            </a:r>
            <a:r>
              <a:rPr lang="en-US" altLang="en-US" sz="1800" smtClean="0">
                <a:solidFill>
                  <a:schemeClr val="bg1"/>
                </a:solidFill>
                <a:latin typeface="Calibri" charset="0"/>
                <a:ea typeface="Calibri" charset="0"/>
                <a:cs typeface="Calibri" charset="0"/>
              </a:rPr>
              <a:t> </a:t>
            </a:r>
            <a:r>
              <a:rPr lang="en-US" altLang="en-US" sz="1800">
                <a:solidFill>
                  <a:schemeClr val="bg1"/>
                </a:solidFill>
                <a:latin typeface="Calibri" charset="0"/>
                <a:ea typeface="Calibri" charset="0"/>
                <a:cs typeface="Calibri" charset="0"/>
              </a:rPr>
              <a:t>C</a:t>
            </a:r>
            <a:r>
              <a:rPr lang="en-US" altLang="en-US" sz="1800" smtClean="0">
                <a:solidFill>
                  <a:schemeClr val="bg1"/>
                </a:solidFill>
                <a:latin typeface="Calibri" charset="0"/>
                <a:ea typeface="Calibri" charset="0"/>
                <a:cs typeface="Calibri" charset="0"/>
              </a:rPr>
              <a:t>osmic </a:t>
            </a:r>
            <a:r>
              <a:rPr lang="en-US" altLang="en-US" sz="1800">
                <a:solidFill>
                  <a:schemeClr val="bg1"/>
                </a:solidFill>
                <a:latin typeface="Calibri" charset="0"/>
                <a:ea typeface="Calibri" charset="0"/>
                <a:cs typeface="Calibri" charset="0"/>
              </a:rPr>
              <a:t>R</a:t>
            </a:r>
            <a:r>
              <a:rPr lang="en-US" altLang="en-US" sz="1800" smtClean="0">
                <a:solidFill>
                  <a:schemeClr val="bg1"/>
                </a:solidFill>
                <a:latin typeface="Calibri" charset="0"/>
                <a:ea typeface="Calibri" charset="0"/>
                <a:cs typeface="Calibri" charset="0"/>
              </a:rPr>
              <a:t>ays</a:t>
            </a:r>
            <a:r>
              <a:rPr lang="en-US" altLang="en-US" sz="180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Always present in space</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Energies up to and &gt; 10</a:t>
            </a:r>
            <a:r>
              <a:rPr lang="en-US" altLang="en-US" sz="1800" baseline="30000">
                <a:solidFill>
                  <a:schemeClr val="bg1"/>
                </a:solidFill>
                <a:latin typeface="Calibri" charset="0"/>
                <a:ea typeface="Calibri" charset="0"/>
                <a:cs typeface="Calibri" charset="0"/>
              </a:rPr>
              <a:t>11</a:t>
            </a:r>
            <a:r>
              <a:rPr lang="en-US" altLang="en-US" sz="1800">
                <a:solidFill>
                  <a:schemeClr val="bg1"/>
                </a:solidFill>
                <a:latin typeface="Calibri" charset="0"/>
                <a:ea typeface="Calibri" charset="0"/>
                <a:cs typeface="Calibri" charset="0"/>
              </a:rPr>
              <a:t> </a:t>
            </a:r>
            <a:r>
              <a:rPr lang="en-US" altLang="en-US" sz="1600">
                <a:solidFill>
                  <a:schemeClr val="bg1"/>
                </a:solidFill>
                <a:latin typeface="Calibri" charset="0"/>
                <a:ea typeface="Calibri" charset="0"/>
                <a:cs typeface="Calibri" charset="0"/>
              </a:rPr>
              <a:t>GeV</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Flux ≈ 0.6 </a:t>
            </a:r>
            <a:r>
              <a:rPr lang="en-US" altLang="en-US" sz="1600">
                <a:solidFill>
                  <a:schemeClr val="bg1"/>
                </a:solidFill>
                <a:latin typeface="Calibri" charset="0"/>
                <a:ea typeface="Calibri" charset="0"/>
                <a:cs typeface="Calibri" charset="0"/>
              </a:rPr>
              <a:t>particles / cm</a:t>
            </a:r>
            <a:r>
              <a:rPr lang="en-US" altLang="en-US" sz="1600" baseline="30000">
                <a:solidFill>
                  <a:schemeClr val="bg1"/>
                </a:solidFill>
                <a:latin typeface="Calibri" charset="0"/>
                <a:ea typeface="Calibri" charset="0"/>
                <a:cs typeface="Calibri" charset="0"/>
              </a:rPr>
              <a:t>2</a:t>
            </a:r>
            <a:r>
              <a:rPr lang="en-US" altLang="en-US" sz="160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 99.5% H &amp; He </a:t>
            </a:r>
          </a:p>
        </p:txBody>
      </p:sp>
      <p:sp>
        <p:nvSpPr>
          <p:cNvPr id="245767" name="Rectangle 7"/>
          <p:cNvSpPr>
            <a:spLocks noChangeArrowheads="1"/>
          </p:cNvSpPr>
          <p:nvPr/>
        </p:nvSpPr>
        <p:spPr bwMode="auto">
          <a:xfrm>
            <a:off x="367060" y="3844766"/>
            <a:ext cx="375378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fontAlgn="base">
              <a:spcBef>
                <a:spcPct val="20000"/>
              </a:spcBef>
              <a:spcAft>
                <a:spcPct val="0"/>
              </a:spcAft>
              <a:buChar char="»"/>
              <a:defRPr>
                <a:solidFill>
                  <a:schemeClr val="tx1"/>
                </a:solidFill>
                <a:latin typeface="Arial" charset="0"/>
              </a:defRPr>
            </a:lvl6pPr>
            <a:lvl7pPr marL="2971800" indent="-228600" fontAlgn="base">
              <a:spcBef>
                <a:spcPct val="20000"/>
              </a:spcBef>
              <a:spcAft>
                <a:spcPct val="0"/>
              </a:spcAft>
              <a:buChar char="»"/>
              <a:defRPr>
                <a:solidFill>
                  <a:schemeClr val="tx1"/>
                </a:solidFill>
                <a:latin typeface="Arial" charset="0"/>
              </a:defRPr>
            </a:lvl7pPr>
            <a:lvl8pPr marL="3429000" indent="-228600" fontAlgn="base">
              <a:spcBef>
                <a:spcPct val="20000"/>
              </a:spcBef>
              <a:spcAft>
                <a:spcPct val="0"/>
              </a:spcAft>
              <a:buChar char="»"/>
              <a:defRPr>
                <a:solidFill>
                  <a:schemeClr val="tx1"/>
                </a:solidFill>
                <a:latin typeface="Arial" charset="0"/>
              </a:defRPr>
            </a:lvl8pPr>
            <a:lvl9pPr marL="3886200" indent="-228600" fontAlgn="base">
              <a:spcBef>
                <a:spcPct val="20000"/>
              </a:spcBef>
              <a:spcAft>
                <a:spcPct val="0"/>
              </a:spcAft>
              <a:buChar char="»"/>
              <a:defRPr>
                <a:solidFill>
                  <a:schemeClr val="tx1"/>
                </a:solidFill>
                <a:latin typeface="Arial" charset="0"/>
              </a:defRPr>
            </a:lvl9pPr>
          </a:lstStyle>
          <a:p>
            <a:pPr marL="0" indent="0">
              <a:spcBef>
                <a:spcPts val="0"/>
              </a:spcBef>
              <a:spcAft>
                <a:spcPts val="600"/>
              </a:spcAft>
              <a:buClr>
                <a:schemeClr val="bg1"/>
              </a:buClr>
              <a:buNone/>
            </a:pPr>
            <a:r>
              <a:rPr lang="en-US" altLang="en-US" sz="2400">
                <a:solidFill>
                  <a:schemeClr val="bg1"/>
                </a:solidFill>
                <a:latin typeface="Calibri" charset="0"/>
                <a:ea typeface="Calibri" charset="0"/>
                <a:cs typeface="Calibri" charset="0"/>
              </a:rPr>
              <a:t>SEPs</a:t>
            </a:r>
            <a:r>
              <a:rPr lang="en-US" altLang="en-US" sz="1800">
                <a:solidFill>
                  <a:schemeClr val="bg1"/>
                </a:solidFill>
                <a:latin typeface="Calibri" charset="0"/>
                <a:ea typeface="Calibri" charset="0"/>
                <a:cs typeface="Calibri" charset="0"/>
              </a:rPr>
              <a:t> </a:t>
            </a:r>
            <a:r>
              <a:rPr lang="en-US" altLang="en-US" sz="1800" smtClean="0">
                <a:solidFill>
                  <a:schemeClr val="bg1"/>
                </a:solidFill>
                <a:latin typeface="Calibri" charset="0"/>
                <a:ea typeface="Calibri" charset="0"/>
                <a:cs typeface="Calibri" charset="0"/>
              </a:rPr>
              <a:t>(</a:t>
            </a:r>
            <a:r>
              <a:rPr lang="en-US" altLang="en-US" sz="1800">
                <a:solidFill>
                  <a:schemeClr val="bg1"/>
                </a:solidFill>
                <a:latin typeface="Calibri" charset="0"/>
                <a:ea typeface="Calibri" charset="0"/>
                <a:cs typeface="Calibri" charset="0"/>
              </a:rPr>
              <a:t>S</a:t>
            </a:r>
            <a:r>
              <a:rPr lang="en-US" altLang="en-US" sz="1800" smtClean="0">
                <a:solidFill>
                  <a:schemeClr val="bg1"/>
                </a:solidFill>
                <a:latin typeface="Calibri" charset="0"/>
                <a:ea typeface="Calibri" charset="0"/>
                <a:cs typeface="Calibri" charset="0"/>
              </a:rPr>
              <a:t>olar </a:t>
            </a:r>
            <a:r>
              <a:rPr lang="en-US" altLang="en-US" sz="1800">
                <a:solidFill>
                  <a:schemeClr val="bg1"/>
                </a:solidFill>
                <a:latin typeface="Calibri" charset="0"/>
                <a:ea typeface="Calibri" charset="0"/>
                <a:cs typeface="Calibri" charset="0"/>
              </a:rPr>
              <a:t>E</a:t>
            </a:r>
            <a:r>
              <a:rPr lang="en-US" altLang="en-US" sz="1800" smtClean="0">
                <a:solidFill>
                  <a:schemeClr val="bg1"/>
                </a:solidFill>
                <a:latin typeface="Calibri" charset="0"/>
                <a:ea typeface="Calibri" charset="0"/>
                <a:cs typeface="Calibri" charset="0"/>
              </a:rPr>
              <a:t>nergetic </a:t>
            </a:r>
            <a:r>
              <a:rPr lang="en-US" altLang="en-US" sz="1800">
                <a:solidFill>
                  <a:schemeClr val="bg1"/>
                </a:solidFill>
                <a:latin typeface="Calibri" charset="0"/>
                <a:ea typeface="Calibri" charset="0"/>
                <a:cs typeface="Calibri" charset="0"/>
              </a:rPr>
              <a:t>P</a:t>
            </a:r>
            <a:r>
              <a:rPr lang="en-US" altLang="en-US" sz="1800" smtClean="0">
                <a:solidFill>
                  <a:schemeClr val="bg1"/>
                </a:solidFill>
                <a:latin typeface="Calibri" charset="0"/>
                <a:ea typeface="Calibri" charset="0"/>
                <a:cs typeface="Calibri" charset="0"/>
              </a:rPr>
              <a:t>articles</a:t>
            </a:r>
            <a:r>
              <a:rPr lang="en-US" altLang="en-US" sz="1800">
                <a:solidFill>
                  <a:schemeClr val="bg1"/>
                </a:solidFill>
                <a:latin typeface="Calibri" charset="0"/>
                <a:ea typeface="Calibri" charset="0"/>
                <a:cs typeface="Calibri" charset="0"/>
              </a:rPr>
              <a:t>)</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Produced during </a:t>
            </a:r>
            <a:r>
              <a:rPr lang="en-US" altLang="en-US" sz="1800" smtClean="0">
                <a:solidFill>
                  <a:schemeClr val="bg1"/>
                </a:solidFill>
                <a:latin typeface="Calibri" charset="0"/>
                <a:ea typeface="Calibri" charset="0"/>
                <a:cs typeface="Calibri" charset="0"/>
              </a:rPr>
              <a:t>Solar Particle Events (SPEs) lasting one </a:t>
            </a:r>
            <a:r>
              <a:rPr lang="en-US" altLang="en-US" sz="1800">
                <a:solidFill>
                  <a:schemeClr val="bg1"/>
                </a:solidFill>
                <a:latin typeface="Calibri" charset="0"/>
                <a:ea typeface="Calibri" charset="0"/>
                <a:cs typeface="Calibri" charset="0"/>
              </a:rPr>
              <a:t>to several days.</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Mostly &lt; 500 MeV protons</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Flux up </a:t>
            </a:r>
            <a:r>
              <a:rPr lang="en-US" altLang="en-US" sz="1800" smtClean="0">
                <a:solidFill>
                  <a:schemeClr val="bg1"/>
                </a:solidFill>
                <a:latin typeface="Calibri" charset="0"/>
                <a:ea typeface="Calibri" charset="0"/>
                <a:cs typeface="Calibri" charset="0"/>
              </a:rPr>
              <a:t>to </a:t>
            </a:r>
            <a:r>
              <a:rPr lang="en-US" altLang="en-US" sz="1800">
                <a:solidFill>
                  <a:schemeClr val="bg1"/>
                </a:solidFill>
                <a:latin typeface="Calibri" charset="0"/>
                <a:ea typeface="Calibri" charset="0"/>
                <a:cs typeface="Calibri" charset="0"/>
              </a:rPr>
              <a:t>10</a:t>
            </a:r>
            <a:r>
              <a:rPr lang="en-US" altLang="en-US" sz="1800" baseline="30000">
                <a:solidFill>
                  <a:schemeClr val="bg1"/>
                </a:solidFill>
                <a:latin typeface="Calibri" charset="0"/>
                <a:ea typeface="Calibri" charset="0"/>
                <a:cs typeface="Calibri" charset="0"/>
              </a:rPr>
              <a:t>5</a:t>
            </a:r>
            <a:r>
              <a:rPr lang="en-US" altLang="en-US" sz="1800">
                <a:solidFill>
                  <a:schemeClr val="bg1"/>
                </a:solidFill>
                <a:latin typeface="Calibri" charset="0"/>
                <a:ea typeface="Calibri" charset="0"/>
                <a:cs typeface="Calibri" charset="0"/>
              </a:rPr>
              <a:t> </a:t>
            </a:r>
            <a:r>
              <a:rPr lang="en-US" altLang="en-US" sz="1600">
                <a:solidFill>
                  <a:schemeClr val="bg1"/>
                </a:solidFill>
                <a:latin typeface="Calibri" charset="0"/>
                <a:ea typeface="Calibri" charset="0"/>
                <a:cs typeface="Calibri" charset="0"/>
              </a:rPr>
              <a:t>particles / cm</a:t>
            </a:r>
            <a:r>
              <a:rPr lang="en-US" altLang="en-US" sz="1600" baseline="30000">
                <a:solidFill>
                  <a:schemeClr val="bg1"/>
                </a:solidFill>
                <a:latin typeface="Calibri" charset="0"/>
                <a:ea typeface="Calibri" charset="0"/>
                <a:cs typeface="Calibri" charset="0"/>
              </a:rPr>
              <a:t>2</a:t>
            </a:r>
            <a:r>
              <a:rPr lang="en-US" altLang="en-US" sz="1600">
                <a:solidFill>
                  <a:schemeClr val="bg1"/>
                </a:solidFill>
                <a:latin typeface="Calibri" charset="0"/>
                <a:ea typeface="Calibri" charset="0"/>
                <a:cs typeface="Calibri" charset="0"/>
              </a:rPr>
              <a:t> / sec</a:t>
            </a:r>
          </a:p>
          <a:p>
            <a:pPr>
              <a:spcBef>
                <a:spcPts val="0"/>
              </a:spcBef>
              <a:spcAft>
                <a:spcPts val="600"/>
              </a:spcAft>
              <a:buClr>
                <a:schemeClr val="bg1"/>
              </a:buClr>
            </a:pPr>
            <a:r>
              <a:rPr lang="en-US" altLang="en-US" sz="1800">
                <a:solidFill>
                  <a:schemeClr val="bg1"/>
                </a:solidFill>
                <a:latin typeface="Calibri" charset="0"/>
                <a:ea typeface="Calibri" charset="0"/>
                <a:cs typeface="Calibri" charset="0"/>
              </a:rPr>
              <a:t>Most are shielded by the earths magnetic field at latitudes &lt; 60</a:t>
            </a:r>
            <a:r>
              <a:rPr lang="en-US" altLang="en-US" sz="1800" baseline="30000">
                <a:solidFill>
                  <a:schemeClr val="bg1"/>
                </a:solidFill>
                <a:latin typeface="Calibri" charset="0"/>
                <a:ea typeface="Calibri" charset="0"/>
                <a:cs typeface="Calibri" charset="0"/>
              </a:rPr>
              <a:t>o</a:t>
            </a:r>
            <a:r>
              <a:rPr lang="en-US" altLang="en-US" sz="1800">
                <a:solidFill>
                  <a:schemeClr val="bg1"/>
                </a:solidFill>
                <a:latin typeface="Calibri" charset="0"/>
                <a:ea typeface="Calibri" charset="0"/>
                <a:cs typeface="Calibri" charset="0"/>
              </a:rPr>
              <a:t>.</a:t>
            </a:r>
          </a:p>
        </p:txBody>
      </p:sp>
      <p:grpSp>
        <p:nvGrpSpPr>
          <p:cNvPr id="2" name="Group 1"/>
          <p:cNvGrpSpPr/>
          <p:nvPr/>
        </p:nvGrpSpPr>
        <p:grpSpPr>
          <a:xfrm>
            <a:off x="4395440" y="936702"/>
            <a:ext cx="4215160" cy="5921297"/>
            <a:chOff x="4354667" y="885944"/>
            <a:chExt cx="4209469" cy="5972055"/>
          </a:xfrm>
        </p:grpSpPr>
        <p:pic>
          <p:nvPicPr>
            <p:cNvPr id="245762" name="Picture 2" descr="page023_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54667" y="885944"/>
              <a:ext cx="4209469" cy="59720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45768" name="Text Box 8"/>
            <p:cNvSpPr txBox="1">
              <a:spLocks noChangeArrowheads="1"/>
            </p:cNvSpPr>
            <p:nvPr/>
          </p:nvSpPr>
          <p:spPr bwMode="auto">
            <a:xfrm>
              <a:off x="5990994" y="1087241"/>
              <a:ext cx="2273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200"/>
                <a:t>From Solar Terrestrial Physics,</a:t>
              </a:r>
            </a:p>
            <a:p>
              <a:r>
                <a:rPr lang="en-US" altLang="en-US" sz="1200" err="1"/>
                <a:t>Akasofu</a:t>
              </a:r>
              <a:r>
                <a:rPr lang="en-US" altLang="en-US" sz="1200"/>
                <a:t> and Chapman, 1972.</a:t>
              </a:r>
            </a:p>
          </p:txBody>
        </p:sp>
      </p:grpSp>
      <p:sp>
        <p:nvSpPr>
          <p:cNvPr id="9" name="Title 1"/>
          <p:cNvSpPr>
            <a:spLocks noGrp="1"/>
          </p:cNvSpPr>
          <p:nvPr>
            <p:ph type="title"/>
          </p:nvPr>
        </p:nvSpPr>
        <p:spPr>
          <a:xfrm>
            <a:off x="1371600" y="128337"/>
            <a:ext cx="6408821" cy="968626"/>
          </a:xfrm>
        </p:spPr>
        <p:txBody>
          <a:bodyPr/>
          <a:lstStyle/>
          <a:p>
            <a:r>
              <a:rPr lang="en-US" smtClean="0"/>
              <a:t>Introductory Material</a:t>
            </a:r>
            <a:endParaRPr lang="en-US"/>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5</a:t>
            </a:fld>
            <a:endParaRPr lang="uk-UA"/>
          </a:p>
        </p:txBody>
      </p:sp>
    </p:spTree>
    <p:extLst>
      <p:ext uri="{BB962C8B-B14F-4D97-AF65-F5344CB8AC3E}">
        <p14:creationId xmlns:p14="http://schemas.microsoft.com/office/powerpoint/2010/main" val="1122273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47" y="106035"/>
            <a:ext cx="6408821" cy="968626"/>
          </a:xfrm>
        </p:spPr>
        <p:txBody>
          <a:bodyPr/>
          <a:lstStyle/>
          <a:p>
            <a:r>
              <a:rPr lang="en-US" sz="3200" smtClean="0"/>
              <a:t>Detector Response Function Introductory </a:t>
            </a:r>
            <a:r>
              <a:rPr lang="en-US" sz="3200"/>
              <a:t>Material</a:t>
            </a:r>
            <a:endParaRPr lang="en-US" sz="3400">
              <a:latin typeface="Calibri" charset="0"/>
              <a:ea typeface="Calibri" charset="0"/>
              <a:cs typeface="Calibri"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524000"/>
                <a:ext cx="8229600" cy="4572000"/>
              </a:xfrm>
            </p:spPr>
            <p:txBody>
              <a:bodyPr>
                <a:noAutofit/>
              </a:bodyPr>
              <a:lstStyle/>
              <a:p>
                <a:pPr marL="25400" indent="0">
                  <a:spcBef>
                    <a:spcPts val="0"/>
                  </a:spcBef>
                  <a:spcAft>
                    <a:spcPts val="900"/>
                  </a:spcAft>
                  <a:buNone/>
                </a:pPr>
                <a:r>
                  <a:rPr lang="en-US" sz="2000" smtClean="0">
                    <a:latin typeface="Calibri" charset="0"/>
                    <a:ea typeface="Calibri" charset="0"/>
                    <a:cs typeface="Calibri" charset="0"/>
                  </a:rPr>
                  <a:t>The total counts/sec. in the channel is the convolution of the channel response function </a:t>
                </a:r>
                <a:r>
                  <a:rPr lang="en-US" sz="2000" i="1" smtClean="0">
                    <a:latin typeface="Calibri" charset="0"/>
                    <a:ea typeface="Calibri" charset="0"/>
                    <a:cs typeface="Calibri" charset="0"/>
                  </a:rPr>
                  <a:t>G(E)</a:t>
                </a:r>
                <a:r>
                  <a:rPr lang="en-US" sz="2000" smtClean="0">
                    <a:latin typeface="Calibri" charset="0"/>
                    <a:ea typeface="Calibri" charset="0"/>
                    <a:cs typeface="Calibri" charset="0"/>
                  </a:rPr>
                  <a:t> and the ambient flux spectrum </a:t>
                </a:r>
                <a:r>
                  <a:rPr lang="en-US" sz="2000" i="1" smtClean="0">
                    <a:latin typeface="Calibri" charset="0"/>
                    <a:ea typeface="Calibri" charset="0"/>
                    <a:cs typeface="Calibri" charset="0"/>
                  </a:rPr>
                  <a:t>j(E)</a:t>
                </a:r>
              </a:p>
              <a:p>
                <a:pPr marL="25400" indent="0">
                  <a:spcBef>
                    <a:spcPts val="0"/>
                  </a:spcBef>
                  <a:spcAft>
                    <a:spcPts val="900"/>
                  </a:spcAft>
                  <a:buNone/>
                </a:pPr>
                <a:endParaRPr lang="en-US" sz="2000" i="1">
                  <a:latin typeface="Calibri" charset="0"/>
                  <a:ea typeface="Calibri" charset="0"/>
                  <a:cs typeface="Calibri" charset="0"/>
                </a:endParaRPr>
              </a:p>
              <a:p>
                <a:pPr marL="25400" indent="0">
                  <a:spcBef>
                    <a:spcPts val="0"/>
                  </a:spcBef>
                  <a:spcAft>
                    <a:spcPts val="900"/>
                  </a:spcAft>
                  <a:buNone/>
                </a:pPr>
                <a:endParaRPr lang="en-US" sz="2000" i="1" smtClean="0">
                  <a:latin typeface="Calibri" charset="0"/>
                  <a:ea typeface="Calibri" charset="0"/>
                  <a:cs typeface="Calibri" charset="0"/>
                </a:endParaRPr>
              </a:p>
              <a:p>
                <a:pPr marL="25400" indent="0">
                  <a:spcBef>
                    <a:spcPts val="0"/>
                  </a:spcBef>
                  <a:spcAft>
                    <a:spcPts val="900"/>
                  </a:spcAft>
                  <a:buNone/>
                </a:pPr>
                <a:endParaRPr lang="en-US" sz="2000" i="1" smtClean="0">
                  <a:latin typeface="Calibri" charset="0"/>
                  <a:ea typeface="Calibri" charset="0"/>
                  <a:cs typeface="Calibri" charset="0"/>
                </a:endParaRPr>
              </a:p>
              <a:p>
                <a:pPr marL="0" indent="0">
                  <a:spcBef>
                    <a:spcPts val="0"/>
                  </a:spcBef>
                  <a:spcAft>
                    <a:spcPts val="900"/>
                  </a:spcAft>
                  <a:buNone/>
                </a:pPr>
                <a:endParaRPr lang="en-US" sz="2000" b="0" i="1" smtClean="0">
                  <a:latin typeface="Cambria Math" charset="0"/>
                  <a:ea typeface="Calibri" charset="0"/>
                  <a:cs typeface="Calibri" charset="0"/>
                </a:endParaRPr>
              </a:p>
              <a:p>
                <a:pPr marL="0" indent="0">
                  <a:spcBef>
                    <a:spcPts val="0"/>
                  </a:spcBef>
                  <a:spcAft>
                    <a:spcPts val="900"/>
                  </a:spcAft>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libri" charset="0"/>
                          <a:cs typeface="Calibri" charset="0"/>
                        </a:rPr>
                        <m:t>𝐶</m:t>
                      </m:r>
                      <m:r>
                        <a:rPr lang="en-US" sz="2000" b="0" i="1" smtClean="0">
                          <a:latin typeface="Cambria Math" charset="0"/>
                          <a:ea typeface="Calibri" charset="0"/>
                          <a:cs typeface="Calibri" charset="0"/>
                        </a:rPr>
                        <m:t>=</m:t>
                      </m:r>
                      <m:nary>
                        <m:naryPr>
                          <m:limLoc m:val="undOvr"/>
                          <m:subHide m:val="on"/>
                          <m:supHide m:val="on"/>
                          <m:ctrlPr>
                            <a:rPr lang="en-US" sz="2000" b="0" i="1" smtClean="0">
                              <a:latin typeface="Cambria Math" charset="0"/>
                              <a:ea typeface="Calibri" charset="0"/>
                              <a:cs typeface="Calibri" charset="0"/>
                            </a:rPr>
                          </m:ctrlPr>
                        </m:naryPr>
                        <m:sub/>
                        <m:sup/>
                        <m:e>
                          <m:r>
                            <a:rPr lang="en-US" sz="2000" b="0" i="1" smtClean="0">
                              <a:latin typeface="Cambria Math" charset="0"/>
                              <a:ea typeface="Calibri" charset="0"/>
                              <a:cs typeface="Calibri" charset="0"/>
                            </a:rPr>
                            <m:t>𝐺</m:t>
                          </m:r>
                          <m:d>
                            <m:dPr>
                              <m:ctrlPr>
                                <a:rPr lang="en-US" sz="2000" b="0" i="1" smtClean="0">
                                  <a:latin typeface="Cambria Math" charset="0"/>
                                  <a:ea typeface="Calibri" charset="0"/>
                                  <a:cs typeface="Calibri" charset="0"/>
                                </a:rPr>
                              </m:ctrlPr>
                            </m:dPr>
                            <m:e>
                              <m:r>
                                <a:rPr lang="en-US" sz="2000" b="0" i="1" smtClean="0">
                                  <a:latin typeface="Cambria Math" charset="0"/>
                                  <a:ea typeface="Calibri" charset="0"/>
                                  <a:cs typeface="Calibri" charset="0"/>
                                </a:rPr>
                                <m:t>𝐸</m:t>
                              </m:r>
                            </m:e>
                          </m:d>
                          <m:r>
                            <a:rPr lang="en-US" sz="2000" b="0" i="1" smtClean="0">
                              <a:latin typeface="Cambria Math" charset="0"/>
                              <a:ea typeface="Calibri" charset="0"/>
                              <a:cs typeface="Calibri" charset="0"/>
                            </a:rPr>
                            <m:t> </m:t>
                          </m:r>
                          <m:r>
                            <a:rPr lang="en-US" sz="2000" i="1">
                              <a:latin typeface="Cambria Math" charset="0"/>
                              <a:ea typeface="Calibri" charset="0"/>
                              <a:cs typeface="Calibri" charset="0"/>
                            </a:rPr>
                            <m:t>𝑗</m:t>
                          </m:r>
                          <m:d>
                            <m:dPr>
                              <m:ctrlPr>
                                <a:rPr lang="en-US" sz="2000" i="1">
                                  <a:latin typeface="Cambria Math" charset="0"/>
                                  <a:ea typeface="Calibri" charset="0"/>
                                  <a:cs typeface="Calibri" charset="0"/>
                                </a:rPr>
                              </m:ctrlPr>
                            </m:dPr>
                            <m:e>
                              <m:r>
                                <a:rPr lang="en-US" sz="2000" i="1">
                                  <a:latin typeface="Cambria Math" charset="0"/>
                                  <a:ea typeface="Calibri" charset="0"/>
                                  <a:cs typeface="Calibri" charset="0"/>
                                </a:rPr>
                                <m:t>𝐸</m:t>
                              </m:r>
                            </m:e>
                          </m:d>
                          <m:r>
                            <a:rPr lang="en-US" sz="2000" b="0" i="1" smtClean="0">
                              <a:latin typeface="Cambria Math" charset="0"/>
                              <a:ea typeface="Calibri" charset="0"/>
                              <a:cs typeface="Calibri" charset="0"/>
                            </a:rPr>
                            <m:t> </m:t>
                          </m:r>
                          <m:r>
                            <a:rPr lang="en-US" sz="2000" b="0" i="1" smtClean="0">
                              <a:latin typeface="Cambria Math" charset="0"/>
                              <a:ea typeface="Calibri" charset="0"/>
                              <a:cs typeface="Calibri" charset="0"/>
                            </a:rPr>
                            <m:t>𝑑𝐸</m:t>
                          </m:r>
                        </m:e>
                      </m:nary>
                    </m:oMath>
                  </m:oMathPara>
                </a14:m>
                <a:endParaRPr lang="en-US" sz="2000" smtClean="0">
                  <a:latin typeface="Calibri" charset="0"/>
                  <a:ea typeface="Calibri" charset="0"/>
                  <a:cs typeface="Calibri" charset="0"/>
                </a:endParaRPr>
              </a:p>
              <a:p>
                <a:pPr marL="25400" indent="0">
                  <a:spcBef>
                    <a:spcPts val="0"/>
                  </a:spcBef>
                  <a:spcAft>
                    <a:spcPts val="900"/>
                  </a:spcAft>
                  <a:buNone/>
                </a:pPr>
                <a:r>
                  <a:rPr lang="en-US" sz="2000"/>
                  <a:t>The measured/reported flux </a:t>
                </a:r>
                <a:r>
                  <a:rPr lang="en-US" sz="2000" smtClean="0"/>
                  <a:t>is  </a:t>
                </a:r>
                <a:r>
                  <a:rPr lang="en-US" sz="2000" i="1" err="1"/>
                  <a:t>j</a:t>
                </a:r>
                <a:r>
                  <a:rPr lang="en-US" sz="2000" baseline="-25000" err="1"/>
                  <a:t>m</a:t>
                </a:r>
                <a:r>
                  <a:rPr lang="en-US" sz="2000" i="1"/>
                  <a:t> = C / G</a:t>
                </a:r>
                <a:r>
                  <a:rPr lang="en-US" sz="2000"/>
                  <a:t> , where </a:t>
                </a:r>
                <a:r>
                  <a:rPr lang="en-US" sz="2000" i="1"/>
                  <a:t>C</a:t>
                </a:r>
                <a:r>
                  <a:rPr lang="en-US" sz="2000"/>
                  <a:t> is counts and </a:t>
                </a:r>
                <a:r>
                  <a:rPr lang="en-US" sz="2000" i="1" smtClean="0"/>
                  <a:t>G</a:t>
                </a:r>
                <a:r>
                  <a:rPr lang="en-US" sz="2000" smtClean="0"/>
                  <a:t> </a:t>
                </a:r>
                <a:r>
                  <a:rPr lang="en-US" sz="2000"/>
                  <a:t>[cm2-s-sr-keV] is </a:t>
                </a:r>
                <a:r>
                  <a:rPr lang="en-US" sz="2000" smtClean="0"/>
                  <a:t>a channel/energy </a:t>
                </a:r>
                <a:r>
                  <a:rPr lang="en-US" sz="2000"/>
                  <a:t>integrated geometric </a:t>
                </a:r>
                <a:r>
                  <a:rPr lang="en-US" sz="2000" smtClean="0"/>
                  <a:t>factor</a:t>
                </a:r>
                <a:endParaRPr lang="en-US" sz="2000"/>
              </a:p>
              <a:p>
                <a:pPr marL="25400" indent="0">
                  <a:spcBef>
                    <a:spcPts val="0"/>
                  </a:spcBef>
                  <a:spcAft>
                    <a:spcPts val="900"/>
                  </a:spcAft>
                  <a:buNone/>
                </a:pPr>
                <a14:m>
                  <m:oMathPara xmlns:m="http://schemas.openxmlformats.org/officeDocument/2006/math">
                    <m:oMathParaPr>
                      <m:jc m:val="centerGroup"/>
                    </m:oMathParaPr>
                    <m:oMath xmlns:m="http://schemas.openxmlformats.org/officeDocument/2006/math">
                      <m:r>
                        <a:rPr lang="en-US" sz="2000" b="0" i="1" smtClean="0">
                          <a:latin typeface="Cambria Math" charset="0"/>
                          <a:ea typeface="Calibri" charset="0"/>
                          <a:cs typeface="Calibri" charset="0"/>
                        </a:rPr>
                        <m:t>𝐺</m:t>
                      </m:r>
                      <m:r>
                        <a:rPr lang="en-US" sz="2000" i="1">
                          <a:latin typeface="Cambria Math" charset="0"/>
                          <a:ea typeface="Calibri" charset="0"/>
                          <a:cs typeface="Calibri" charset="0"/>
                        </a:rPr>
                        <m:t>=</m:t>
                      </m:r>
                      <m:nary>
                        <m:naryPr>
                          <m:ctrlPr>
                            <a:rPr lang="is-IS" sz="2000" i="1" smtClean="0">
                              <a:latin typeface="Cambria Math" charset="0"/>
                              <a:ea typeface="Calibri" charset="0"/>
                              <a:cs typeface="Calibri" charset="0"/>
                            </a:rPr>
                          </m:ctrlPr>
                        </m:naryPr>
                        <m:sub>
                          <m:sSub>
                            <m:sSubPr>
                              <m:ctrlPr>
                                <a:rPr lang="en-US" sz="2000" i="1" smtClean="0">
                                  <a:latin typeface="Cambria Math"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𝐿</m:t>
                              </m:r>
                            </m:sub>
                          </m:sSub>
                        </m:sub>
                        <m:sup>
                          <m:sSub>
                            <m:sSubPr>
                              <m:ctrlPr>
                                <a:rPr lang="en-US" sz="2000" i="1" smtClean="0">
                                  <a:latin typeface="Cambria Math" charset="0"/>
                                  <a:ea typeface="Calibri" charset="0"/>
                                  <a:cs typeface="Calibri" charset="0"/>
                                </a:rPr>
                              </m:ctrlPr>
                            </m:sSubPr>
                            <m:e>
                              <m:r>
                                <a:rPr lang="en-US" sz="2000" b="0" i="1" smtClean="0">
                                  <a:latin typeface="Cambria Math" charset="0"/>
                                  <a:ea typeface="Calibri" charset="0"/>
                                  <a:cs typeface="Calibri" charset="0"/>
                                </a:rPr>
                                <m:t>𝐸</m:t>
                              </m:r>
                            </m:e>
                            <m:sub>
                              <m:r>
                                <a:rPr lang="en-US" sz="2000" b="0" i="1" smtClean="0">
                                  <a:latin typeface="Cambria Math" charset="0"/>
                                  <a:ea typeface="Calibri" charset="0"/>
                                  <a:cs typeface="Calibri" charset="0"/>
                                </a:rPr>
                                <m:t>𝑈</m:t>
                              </m:r>
                            </m:sub>
                          </m:sSub>
                        </m:sup>
                        <m:e>
                          <m:r>
                            <a:rPr lang="en-US" sz="2000" i="1">
                              <a:latin typeface="Cambria Math" charset="0"/>
                              <a:ea typeface="Calibri" charset="0"/>
                              <a:cs typeface="Calibri" charset="0"/>
                            </a:rPr>
                            <m:t>𝐺</m:t>
                          </m:r>
                          <m:d>
                            <m:dPr>
                              <m:ctrlPr>
                                <a:rPr lang="en-US" sz="2000" i="1">
                                  <a:latin typeface="Cambria Math" charset="0"/>
                                  <a:ea typeface="Calibri" charset="0"/>
                                  <a:cs typeface="Calibri" charset="0"/>
                                </a:rPr>
                              </m:ctrlPr>
                            </m:dPr>
                            <m:e>
                              <m:r>
                                <a:rPr lang="en-US" sz="2000" i="1">
                                  <a:latin typeface="Cambria Math" charset="0"/>
                                  <a:ea typeface="Calibri" charset="0"/>
                                  <a:cs typeface="Calibri" charset="0"/>
                                </a:rPr>
                                <m:t>𝐸</m:t>
                              </m:r>
                            </m:e>
                          </m:d>
                          <m:r>
                            <a:rPr lang="en-US" sz="2000" b="0" i="1" smtClean="0">
                              <a:latin typeface="Cambria Math" charset="0"/>
                              <a:ea typeface="Calibri" charset="0"/>
                              <a:cs typeface="Calibri" charset="0"/>
                            </a:rPr>
                            <m:t>𝑑𝐸</m:t>
                          </m:r>
                        </m:e>
                      </m:nary>
                    </m:oMath>
                  </m:oMathPara>
                </a14:m>
                <a:endParaRPr lang="en-US" sz="2000">
                  <a:latin typeface="Calibri" charset="0"/>
                  <a:ea typeface="Calibri" charset="0"/>
                  <a:cs typeface="Calibri"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524000"/>
                <a:ext cx="8229600" cy="4572000"/>
              </a:xfrm>
              <a:blipFill rotWithShape="0">
                <a:blip r:embed="rId3"/>
                <a:stretch>
                  <a:fillRect l="-519" t="-800" b="-5067"/>
                </a:stretch>
              </a:blipFill>
            </p:spPr>
            <p:txBody>
              <a:bodyPr/>
              <a:lstStyle/>
              <a:p>
                <a:r>
                  <a:rPr lang="en-US">
                    <a:noFill/>
                  </a:rPr>
                  <a:t> </a:t>
                </a:r>
              </a:p>
            </p:txBody>
          </p:sp>
        </mc:Fallback>
      </mc:AlternateContent>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6</a:t>
            </a:fld>
            <a:endParaRPr lang="uk-UA"/>
          </a:p>
        </p:txBody>
      </p:sp>
      <p:grpSp>
        <p:nvGrpSpPr>
          <p:cNvPr id="31" name="Group 30"/>
          <p:cNvGrpSpPr/>
          <p:nvPr/>
        </p:nvGrpSpPr>
        <p:grpSpPr>
          <a:xfrm>
            <a:off x="838200" y="2553098"/>
            <a:ext cx="3506235" cy="1180702"/>
            <a:chOff x="838200" y="2095898"/>
            <a:chExt cx="3506235" cy="1180702"/>
          </a:xfrm>
        </p:grpSpPr>
        <p:grpSp>
          <p:nvGrpSpPr>
            <p:cNvPr id="13" name="Group 12"/>
            <p:cNvGrpSpPr/>
            <p:nvPr/>
          </p:nvGrpSpPr>
          <p:grpSpPr>
            <a:xfrm>
              <a:off x="838200" y="2095898"/>
              <a:ext cx="3506235" cy="1180702"/>
              <a:chOff x="1758202" y="4109886"/>
              <a:chExt cx="3506235" cy="1180702"/>
            </a:xfrm>
          </p:grpSpPr>
          <p:grpSp>
            <p:nvGrpSpPr>
              <p:cNvPr id="16" name="Group 15"/>
              <p:cNvGrpSpPr/>
              <p:nvPr/>
            </p:nvGrpSpPr>
            <p:grpSpPr>
              <a:xfrm>
                <a:off x="1758202" y="4109886"/>
                <a:ext cx="3506235" cy="1180702"/>
                <a:chOff x="2296078" y="3960476"/>
                <a:chExt cx="3506235" cy="1180702"/>
              </a:xfrm>
            </p:grpSpPr>
            <p:cxnSp>
              <p:nvCxnSpPr>
                <p:cNvPr id="20" name="Straight Arrow Connector 19"/>
                <p:cNvCxnSpPr/>
                <p:nvPr/>
              </p:nvCxnSpPr>
              <p:spPr>
                <a:xfrm>
                  <a:off x="2883581" y="4957037"/>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nvGrpSpPr>
                <p:cNvPr id="21" name="Group 19"/>
                <p:cNvGrpSpPr/>
                <p:nvPr/>
              </p:nvGrpSpPr>
              <p:grpSpPr>
                <a:xfrm>
                  <a:off x="2296078" y="3960476"/>
                  <a:ext cx="3506235" cy="1180702"/>
                  <a:chOff x="2042616" y="2775935"/>
                  <a:chExt cx="2815123" cy="1180702"/>
                </a:xfrm>
              </p:grpSpPr>
              <p:sp>
                <p:nvSpPr>
                  <p:cNvPr id="22" name="TextBox 21"/>
                  <p:cNvSpPr txBox="1"/>
                  <p:nvPr/>
                </p:nvSpPr>
                <p:spPr>
                  <a:xfrm>
                    <a:off x="2042616" y="2775935"/>
                    <a:ext cx="484832" cy="307777"/>
                  </a:xfrm>
                  <a:prstGeom prst="rect">
                    <a:avLst/>
                  </a:prstGeom>
                  <a:noFill/>
                </p:spPr>
                <p:txBody>
                  <a:bodyPr wrap="square" rtlCol="0">
                    <a:spAutoFit/>
                  </a:bodyPr>
                  <a:lstStyle/>
                  <a:p>
                    <a:pPr lvl="0"/>
                    <a:r>
                      <a:rPr lang="en-US" i="1" smtClean="0">
                        <a:solidFill>
                          <a:schemeClr val="bg1"/>
                        </a:solidFill>
                      </a:rPr>
                      <a:t>G(E)</a:t>
                    </a:r>
                  </a:p>
                </p:txBody>
              </p:sp>
              <p:sp>
                <p:nvSpPr>
                  <p:cNvPr id="23" name="TextBox 22"/>
                  <p:cNvSpPr txBox="1"/>
                  <p:nvPr/>
                </p:nvSpPr>
                <p:spPr>
                  <a:xfrm>
                    <a:off x="4031872" y="3648860"/>
                    <a:ext cx="825867" cy="307777"/>
                  </a:xfrm>
                  <a:prstGeom prst="rect">
                    <a:avLst/>
                  </a:prstGeom>
                  <a:noFill/>
                </p:spPr>
                <p:txBody>
                  <a:bodyPr wrap="square" rtlCol="0">
                    <a:spAutoFit/>
                  </a:bodyPr>
                  <a:lstStyle/>
                  <a:p>
                    <a:r>
                      <a:rPr lang="en-US" smtClean="0">
                        <a:solidFill>
                          <a:schemeClr val="bg1"/>
                        </a:solidFill>
                        <a:latin typeface="+mj-lt"/>
                      </a:rPr>
                      <a:t>Energy</a:t>
                    </a:r>
                    <a:endParaRPr lang="en-US">
                      <a:solidFill>
                        <a:schemeClr val="bg1"/>
                      </a:solidFill>
                      <a:latin typeface="+mj-lt"/>
                    </a:endParaRPr>
                  </a:p>
                </p:txBody>
              </p:sp>
            </p:grpSp>
          </p:grpSp>
          <p:cxnSp>
            <p:nvCxnSpPr>
              <p:cNvPr id="19" name="Straight Arrow Connector 18"/>
              <p:cNvCxnSpPr/>
              <p:nvPr/>
            </p:nvCxnSpPr>
            <p:spPr>
              <a:xfrm rot="5400000" flipH="1" flipV="1">
                <a:off x="1897847" y="4657001"/>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28" name="Freeform 27"/>
            <p:cNvSpPr/>
            <p:nvPr/>
          </p:nvSpPr>
          <p:spPr>
            <a:xfrm>
              <a:off x="1791730" y="2187146"/>
              <a:ext cx="1359243" cy="852616"/>
            </a:xfrm>
            <a:custGeom>
              <a:avLst/>
              <a:gdLst>
                <a:gd name="connsiteX0" fmla="*/ 0 w 1359243"/>
                <a:gd name="connsiteY0" fmla="*/ 852616 h 852616"/>
                <a:gd name="connsiteX1" fmla="*/ 37070 w 1359243"/>
                <a:gd name="connsiteY1" fmla="*/ 210065 h 852616"/>
                <a:gd name="connsiteX2" fmla="*/ 98854 w 1359243"/>
                <a:gd name="connsiteY2" fmla="*/ 0 h 852616"/>
                <a:gd name="connsiteX3" fmla="*/ 160638 w 1359243"/>
                <a:gd name="connsiteY3" fmla="*/ 135924 h 852616"/>
                <a:gd name="connsiteX4" fmla="*/ 234778 w 1359243"/>
                <a:gd name="connsiteY4" fmla="*/ 12357 h 852616"/>
                <a:gd name="connsiteX5" fmla="*/ 284205 w 1359243"/>
                <a:gd name="connsiteY5" fmla="*/ 111211 h 852616"/>
                <a:gd name="connsiteX6" fmla="*/ 358346 w 1359243"/>
                <a:gd name="connsiteY6" fmla="*/ 61784 h 852616"/>
                <a:gd name="connsiteX7" fmla="*/ 407773 w 1359243"/>
                <a:gd name="connsiteY7" fmla="*/ 753762 h 852616"/>
                <a:gd name="connsiteX8" fmla="*/ 568411 w 1359243"/>
                <a:gd name="connsiteY8" fmla="*/ 778476 h 852616"/>
                <a:gd name="connsiteX9" fmla="*/ 741405 w 1359243"/>
                <a:gd name="connsiteY9" fmla="*/ 691978 h 852616"/>
                <a:gd name="connsiteX10" fmla="*/ 815546 w 1359243"/>
                <a:gd name="connsiteY10" fmla="*/ 778476 h 852616"/>
                <a:gd name="connsiteX11" fmla="*/ 976184 w 1359243"/>
                <a:gd name="connsiteY11" fmla="*/ 704335 h 852616"/>
                <a:gd name="connsiteX12" fmla="*/ 1062681 w 1359243"/>
                <a:gd name="connsiteY12" fmla="*/ 778476 h 852616"/>
                <a:gd name="connsiteX13" fmla="*/ 1260389 w 1359243"/>
                <a:gd name="connsiteY13" fmla="*/ 803189 h 852616"/>
                <a:gd name="connsiteX14" fmla="*/ 1359243 w 1359243"/>
                <a:gd name="connsiteY14" fmla="*/ 778476 h 852616"/>
                <a:gd name="connsiteX15" fmla="*/ 1359243 w 1359243"/>
                <a:gd name="connsiteY15" fmla="*/ 778476 h 85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9243" h="852616">
                  <a:moveTo>
                    <a:pt x="0" y="852616"/>
                  </a:moveTo>
                  <a:lnTo>
                    <a:pt x="37070" y="210065"/>
                  </a:lnTo>
                  <a:lnTo>
                    <a:pt x="98854" y="0"/>
                  </a:lnTo>
                  <a:lnTo>
                    <a:pt x="160638" y="135924"/>
                  </a:lnTo>
                  <a:lnTo>
                    <a:pt x="234778" y="12357"/>
                  </a:lnTo>
                  <a:lnTo>
                    <a:pt x="284205" y="111211"/>
                  </a:lnTo>
                  <a:lnTo>
                    <a:pt x="358346" y="61784"/>
                  </a:lnTo>
                  <a:lnTo>
                    <a:pt x="407773" y="753762"/>
                  </a:lnTo>
                  <a:lnTo>
                    <a:pt x="568411" y="778476"/>
                  </a:lnTo>
                  <a:lnTo>
                    <a:pt x="741405" y="691978"/>
                  </a:lnTo>
                  <a:lnTo>
                    <a:pt x="815546" y="778476"/>
                  </a:lnTo>
                  <a:lnTo>
                    <a:pt x="976184" y="704335"/>
                  </a:lnTo>
                  <a:lnTo>
                    <a:pt x="1062681" y="778476"/>
                  </a:lnTo>
                  <a:lnTo>
                    <a:pt x="1260389" y="803189"/>
                  </a:lnTo>
                  <a:lnTo>
                    <a:pt x="1359243" y="778476"/>
                  </a:lnTo>
                  <a:lnTo>
                    <a:pt x="1359243" y="778476"/>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4143718" y="2438400"/>
            <a:ext cx="4085882" cy="1371600"/>
            <a:chOff x="4143718" y="2362200"/>
            <a:chExt cx="4085882" cy="1371600"/>
          </a:xfrm>
        </p:grpSpPr>
        <p:grpSp>
          <p:nvGrpSpPr>
            <p:cNvPr id="55" name="Group 54"/>
            <p:cNvGrpSpPr/>
            <p:nvPr/>
          </p:nvGrpSpPr>
          <p:grpSpPr>
            <a:xfrm>
              <a:off x="4143718" y="2362200"/>
              <a:ext cx="3933425" cy="1371600"/>
              <a:chOff x="4143718" y="2031704"/>
              <a:chExt cx="3933425" cy="1371600"/>
            </a:xfrm>
          </p:grpSpPr>
          <p:grpSp>
            <p:nvGrpSpPr>
              <p:cNvPr id="46" name="Group 45"/>
              <p:cNvGrpSpPr/>
              <p:nvPr/>
            </p:nvGrpSpPr>
            <p:grpSpPr>
              <a:xfrm>
                <a:off x="4143718" y="2031704"/>
                <a:ext cx="3933425" cy="1180364"/>
                <a:chOff x="3823906" y="2460140"/>
                <a:chExt cx="3933425" cy="1180364"/>
              </a:xfrm>
            </p:grpSpPr>
            <p:cxnSp>
              <p:nvCxnSpPr>
                <p:cNvPr id="6" name="Straight Connector 5"/>
                <p:cNvCxnSpPr/>
                <p:nvPr/>
              </p:nvCxnSpPr>
              <p:spPr>
                <a:xfrm>
                  <a:off x="5166588" y="2574838"/>
                  <a:ext cx="853212" cy="7779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5314867" y="2460140"/>
                      <a:ext cx="2442464" cy="307777"/>
                    </a:xfrm>
                    <a:prstGeom prst="rect">
                      <a:avLst/>
                    </a:prstGeom>
                    <a:noFill/>
                  </p:spPr>
                  <p:txBody>
                    <a:bodyPr wrap="none" rtlCol="0">
                      <a:spAutoFit/>
                    </a:bodyPr>
                    <a:lstStyle/>
                    <a:p>
                      <a:r>
                        <a:rPr lang="en-US" smtClean="0">
                          <a:solidFill>
                            <a:schemeClr val="bg1"/>
                          </a:solidFill>
                        </a:rPr>
                        <a:t>SEP spectrum </a:t>
                      </a:r>
                      <a14:m>
                        <m:oMath xmlns:m="http://schemas.openxmlformats.org/officeDocument/2006/math">
                          <m:r>
                            <a:rPr lang="en-US" i="1" smtClean="0">
                              <a:solidFill>
                                <a:schemeClr val="bg1"/>
                              </a:solidFill>
                              <a:latin typeface="Cambria Math" charset="0"/>
                            </a:rPr>
                            <m:t>𝑗</m:t>
                          </m:r>
                          <m:d>
                            <m:dPr>
                              <m:ctrlPr>
                                <a:rPr lang="en-US" i="1">
                                  <a:solidFill>
                                    <a:schemeClr val="bg1"/>
                                  </a:solidFill>
                                  <a:latin typeface="Cambria Math" charset="0"/>
                                </a:rPr>
                              </m:ctrlPr>
                            </m:dPr>
                            <m:e>
                              <m:r>
                                <a:rPr lang="en-US" b="0" i="1" smtClean="0">
                                  <a:solidFill>
                                    <a:schemeClr val="bg1"/>
                                  </a:solidFill>
                                  <a:latin typeface="Cambria Math" charset="0"/>
                                </a:rPr>
                                <m:t>𝐸</m:t>
                              </m:r>
                            </m:e>
                          </m:d>
                          <m:r>
                            <a:rPr lang="en-US" i="1">
                              <a:solidFill>
                                <a:schemeClr val="bg1"/>
                              </a:solidFill>
                              <a:latin typeface="Cambria Math" charset="0"/>
                            </a:rPr>
                            <m:t>=</m:t>
                          </m:r>
                          <m:sSub>
                            <m:sSubPr>
                              <m:ctrlPr>
                                <a:rPr lang="en-US" i="1">
                                  <a:solidFill>
                                    <a:schemeClr val="bg1"/>
                                  </a:solidFill>
                                  <a:latin typeface="Cambria Math" charset="0"/>
                                </a:rPr>
                              </m:ctrlPr>
                            </m:sSubPr>
                            <m:e>
                              <m:r>
                                <a:rPr lang="en-US" i="1">
                                  <a:solidFill>
                                    <a:schemeClr val="bg1"/>
                                  </a:solidFill>
                                  <a:latin typeface="Cambria Math" charset="0"/>
                                </a:rPr>
                                <m:t>𝑗</m:t>
                              </m:r>
                            </m:e>
                            <m:sub>
                              <m:r>
                                <a:rPr lang="en-US" i="1">
                                  <a:solidFill>
                                    <a:schemeClr val="bg1"/>
                                  </a:solidFill>
                                  <a:latin typeface="Cambria Math" charset="0"/>
                                </a:rPr>
                                <m:t>0</m:t>
                              </m:r>
                            </m:sub>
                          </m:sSub>
                          <m:sSup>
                            <m:sSupPr>
                              <m:ctrlPr>
                                <a:rPr lang="en-US" i="1" smtClean="0">
                                  <a:solidFill>
                                    <a:schemeClr val="bg1"/>
                                  </a:solidFill>
                                  <a:latin typeface="Cambria Math" charset="0"/>
                                </a:rPr>
                              </m:ctrlPr>
                            </m:sSupPr>
                            <m:e>
                              <m:r>
                                <a:rPr lang="en-US" b="0" i="1" smtClean="0">
                                  <a:solidFill>
                                    <a:schemeClr val="bg1"/>
                                  </a:solidFill>
                                  <a:latin typeface="Cambria Math" charset="0"/>
                                </a:rPr>
                                <m:t>𝐸</m:t>
                              </m:r>
                            </m:e>
                            <m:sup>
                              <m:r>
                                <a:rPr lang="en-US" b="0" i="1" smtClean="0">
                                  <a:solidFill>
                                    <a:schemeClr val="bg1"/>
                                  </a:solidFill>
                                  <a:latin typeface="Cambria Math" charset="0"/>
                                </a:rPr>
                                <m:t>−</m:t>
                              </m:r>
                              <m:r>
                                <a:rPr lang="en-US" b="0" i="1" smtClean="0">
                                  <a:solidFill>
                                    <a:schemeClr val="bg1"/>
                                  </a:solidFill>
                                  <a:latin typeface="Cambria Math" charset="0"/>
                                  <a:ea typeface="Cambria Math" charset="0"/>
                                  <a:cs typeface="Cambria Math" charset="0"/>
                                </a:rPr>
                                <m:t>𝛾</m:t>
                              </m:r>
                            </m:sup>
                          </m:sSup>
                        </m:oMath>
                      </a14:m>
                      <a:endParaRPr lang="en-US" i="1">
                        <a:solidFill>
                          <a:schemeClr val="bg1"/>
                        </a:solidFill>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314867" y="2460140"/>
                      <a:ext cx="2442464" cy="307777"/>
                    </a:xfrm>
                    <a:prstGeom prst="rect">
                      <a:avLst/>
                    </a:prstGeom>
                    <a:blipFill rotWithShape="0">
                      <a:blip r:embed="rId4"/>
                      <a:stretch>
                        <a:fillRect l="-748" t="-4000" b="-20000"/>
                      </a:stretch>
                    </a:blipFill>
                  </p:spPr>
                  <p:txBody>
                    <a:bodyPr/>
                    <a:lstStyle/>
                    <a:p>
                      <a:r>
                        <a:rPr lang="en-US">
                          <a:noFill/>
                        </a:rPr>
                        <a:t> </a:t>
                      </a:r>
                    </a:p>
                  </p:txBody>
                </p:sp>
              </mc:Fallback>
            </mc:AlternateContent>
            <p:sp>
              <p:nvSpPr>
                <p:cNvPr id="11" name="TextBox 10"/>
                <p:cNvSpPr txBox="1"/>
                <p:nvPr/>
              </p:nvSpPr>
              <p:spPr>
                <a:xfrm>
                  <a:off x="3823906" y="2609563"/>
                  <a:ext cx="828622" cy="307777"/>
                </a:xfrm>
                <a:prstGeom prst="rect">
                  <a:avLst/>
                </a:prstGeom>
                <a:noFill/>
              </p:spPr>
              <p:txBody>
                <a:bodyPr wrap="square" rtlCol="0">
                  <a:spAutoFit/>
                </a:bodyPr>
                <a:lstStyle/>
                <a:p>
                  <a:r>
                    <a:rPr lang="en-US" i="1" smtClean="0">
                      <a:solidFill>
                        <a:schemeClr val="bg1"/>
                      </a:solidFill>
                      <a:latin typeface="+mj-lt"/>
                    </a:rPr>
                    <a:t>Log j(E)</a:t>
                  </a:r>
                  <a:endParaRPr lang="en-US" i="1">
                    <a:solidFill>
                      <a:schemeClr val="bg1"/>
                    </a:solidFill>
                    <a:latin typeface="+mj-lt"/>
                  </a:endParaRPr>
                </a:p>
              </p:txBody>
            </p:sp>
            <p:cxnSp>
              <p:nvCxnSpPr>
                <p:cNvPr id="26" name="Straight Arrow Connector 25"/>
                <p:cNvCxnSpPr/>
                <p:nvPr/>
              </p:nvCxnSpPr>
              <p:spPr>
                <a:xfrm>
                  <a:off x="4663100" y="3640504"/>
                  <a:ext cx="1813900" cy="0"/>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4215242" y="3191058"/>
                  <a:ext cx="897304" cy="1588"/>
                </a:xfrm>
                <a:prstGeom prst="straightConnector1">
                  <a:avLst/>
                </a:prstGeom>
                <a:ln w="12700">
                  <a:solidFill>
                    <a:schemeClr val="bg1"/>
                  </a:solidFill>
                  <a:tailEnd type="arrow"/>
                </a:ln>
              </p:spPr>
              <p:style>
                <a:lnRef idx="2">
                  <a:schemeClr val="accent1"/>
                </a:lnRef>
                <a:fillRef idx="0">
                  <a:schemeClr val="accent1"/>
                </a:fillRef>
                <a:effectRef idx="1">
                  <a:schemeClr val="accent1"/>
                </a:effectRef>
                <a:fontRef idx="minor">
                  <a:schemeClr val="tx1"/>
                </a:fontRef>
              </p:style>
            </p:cxnSp>
          </p:grpSp>
          <p:sp>
            <p:nvSpPr>
              <p:cNvPr id="51" name="TextBox 50"/>
              <p:cNvSpPr txBox="1"/>
              <p:nvPr/>
            </p:nvSpPr>
            <p:spPr>
              <a:xfrm>
                <a:off x="6825726" y="3095527"/>
                <a:ext cx="1214305" cy="307777"/>
              </a:xfrm>
              <a:prstGeom prst="rect">
                <a:avLst/>
              </a:prstGeom>
              <a:noFill/>
            </p:spPr>
            <p:txBody>
              <a:bodyPr wrap="square" rtlCol="0">
                <a:spAutoFit/>
              </a:bodyPr>
              <a:lstStyle/>
              <a:p>
                <a:r>
                  <a:rPr lang="en-US" smtClean="0">
                    <a:solidFill>
                      <a:schemeClr val="bg1"/>
                    </a:solidFill>
                    <a:latin typeface="+mj-lt"/>
                  </a:rPr>
                  <a:t>Log Energy</a:t>
                </a:r>
                <a:endParaRPr lang="en-US">
                  <a:solidFill>
                    <a:schemeClr val="bg1"/>
                  </a:solidFill>
                  <a:latin typeface="+mj-lt"/>
                </a:endParaRPr>
              </a:p>
            </p:txBody>
          </p:sp>
        </p:grpSp>
        <p:sp>
          <p:nvSpPr>
            <p:cNvPr id="39" name="Freeform 38"/>
            <p:cNvSpPr/>
            <p:nvPr/>
          </p:nvSpPr>
          <p:spPr>
            <a:xfrm>
              <a:off x="5523470" y="3107627"/>
              <a:ext cx="1507525" cy="321373"/>
            </a:xfrm>
            <a:custGeom>
              <a:avLst/>
              <a:gdLst>
                <a:gd name="connsiteX0" fmla="*/ 0 w 1507525"/>
                <a:gd name="connsiteY0" fmla="*/ 321373 h 321373"/>
                <a:gd name="connsiteX1" fmla="*/ 963827 w 1507525"/>
                <a:gd name="connsiteY1" fmla="*/ 97 h 321373"/>
                <a:gd name="connsiteX2" fmla="*/ 1507525 w 1507525"/>
                <a:gd name="connsiteY2" fmla="*/ 284302 h 321373"/>
              </a:gdLst>
              <a:ahLst/>
              <a:cxnLst>
                <a:cxn ang="0">
                  <a:pos x="connsiteX0" y="connsiteY0"/>
                </a:cxn>
                <a:cxn ang="0">
                  <a:pos x="connsiteX1" y="connsiteY1"/>
                </a:cxn>
                <a:cxn ang="0">
                  <a:pos x="connsiteX2" y="connsiteY2"/>
                </a:cxn>
              </a:cxnLst>
              <a:rect l="l" t="t" r="r" b="b"/>
              <a:pathLst>
                <a:path w="1507525" h="321373">
                  <a:moveTo>
                    <a:pt x="0" y="321373"/>
                  </a:moveTo>
                  <a:cubicBezTo>
                    <a:pt x="356286" y="163824"/>
                    <a:pt x="712573" y="6275"/>
                    <a:pt x="963827" y="97"/>
                  </a:cubicBezTo>
                  <a:cubicBezTo>
                    <a:pt x="1215081" y="-6082"/>
                    <a:pt x="1507525" y="284302"/>
                    <a:pt x="1507525" y="284302"/>
                  </a:cubicBezTo>
                </a:path>
              </a:pathLst>
            </a:custGeom>
            <a:no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860314" y="2968823"/>
              <a:ext cx="1369286" cy="307777"/>
            </a:xfrm>
            <a:prstGeom prst="rect">
              <a:avLst/>
            </a:prstGeom>
            <a:noFill/>
          </p:spPr>
          <p:txBody>
            <a:bodyPr wrap="none" rtlCol="0">
              <a:spAutoFit/>
            </a:bodyPr>
            <a:lstStyle/>
            <a:p>
              <a:r>
                <a:rPr lang="en-US" smtClean="0">
                  <a:solidFill>
                    <a:schemeClr val="bg1"/>
                  </a:solidFill>
                </a:rPr>
                <a:t>GCR spectrum</a:t>
              </a:r>
              <a:endParaRPr lang="en-US" i="1">
                <a:solidFill>
                  <a:schemeClr val="bg1"/>
                </a:solidFill>
                <a:latin typeface="+mj-lt"/>
              </a:endParaRPr>
            </a:p>
          </p:txBody>
        </p:sp>
      </p:grpSp>
      <p:cxnSp>
        <p:nvCxnSpPr>
          <p:cNvPr id="57" name="Straight Connector 56"/>
          <p:cNvCxnSpPr/>
          <p:nvPr/>
        </p:nvCxnSpPr>
        <p:spPr>
          <a:xfrm flipV="1">
            <a:off x="1816443" y="2968823"/>
            <a:ext cx="0" cy="504636"/>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66919" y="3459889"/>
            <a:ext cx="372218" cy="307777"/>
          </a:xfrm>
          <a:prstGeom prst="rect">
            <a:avLst/>
          </a:prstGeom>
          <a:noFill/>
        </p:spPr>
        <p:txBody>
          <a:bodyPr wrap="none" rtlCol="0">
            <a:spAutoFit/>
          </a:bodyPr>
          <a:lstStyle/>
          <a:p>
            <a:r>
              <a:rPr lang="en-US" i="1" smtClean="0">
                <a:solidFill>
                  <a:schemeClr val="bg1"/>
                </a:solidFill>
              </a:rPr>
              <a:t>E</a:t>
            </a:r>
            <a:r>
              <a:rPr lang="en-US" i="1" baseline="-25000" smtClean="0">
                <a:solidFill>
                  <a:schemeClr val="bg1"/>
                </a:solidFill>
              </a:rPr>
              <a:t>L</a:t>
            </a:r>
            <a:endParaRPr lang="en-US" i="1" baseline="-25000">
              <a:solidFill>
                <a:schemeClr val="bg1"/>
              </a:solidFill>
            </a:endParaRPr>
          </a:p>
        </p:txBody>
      </p:sp>
      <p:sp>
        <p:nvSpPr>
          <p:cNvPr id="61" name="TextBox 60"/>
          <p:cNvSpPr txBox="1"/>
          <p:nvPr/>
        </p:nvSpPr>
        <p:spPr>
          <a:xfrm>
            <a:off x="1990774" y="3459889"/>
            <a:ext cx="391454" cy="307777"/>
          </a:xfrm>
          <a:prstGeom prst="rect">
            <a:avLst/>
          </a:prstGeom>
          <a:noFill/>
        </p:spPr>
        <p:txBody>
          <a:bodyPr wrap="none" rtlCol="0">
            <a:spAutoFit/>
          </a:bodyPr>
          <a:lstStyle/>
          <a:p>
            <a:r>
              <a:rPr lang="en-US" i="1" smtClean="0">
                <a:solidFill>
                  <a:schemeClr val="bg1"/>
                </a:solidFill>
              </a:rPr>
              <a:t>E</a:t>
            </a:r>
            <a:r>
              <a:rPr lang="en-US" i="1" baseline="-25000">
                <a:solidFill>
                  <a:schemeClr val="bg1"/>
                </a:solidFill>
              </a:rPr>
              <a:t>U</a:t>
            </a:r>
          </a:p>
        </p:txBody>
      </p:sp>
      <p:cxnSp>
        <p:nvCxnSpPr>
          <p:cNvPr id="66" name="Straight Connector 65"/>
          <p:cNvCxnSpPr/>
          <p:nvPr/>
        </p:nvCxnSpPr>
        <p:spPr>
          <a:xfrm flipV="1">
            <a:off x="2158314" y="2959443"/>
            <a:ext cx="0" cy="504636"/>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86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SGPS Primary Operational Use</a:t>
            </a:r>
            <a:endParaRPr lang="en-US"/>
          </a:p>
        </p:txBody>
      </p:sp>
      <p:sp>
        <p:nvSpPr>
          <p:cNvPr id="3" name="Text Placeholder 2"/>
          <p:cNvSpPr>
            <a:spLocks noGrp="1"/>
          </p:cNvSpPr>
          <p:nvPr>
            <p:ph type="body" idx="1"/>
          </p:nvPr>
        </p:nvSpPr>
        <p:spPr>
          <a:xfrm>
            <a:off x="457200" y="1219200"/>
            <a:ext cx="8229600" cy="4525962"/>
          </a:xfrm>
        </p:spPr>
        <p:txBody>
          <a:bodyPr/>
          <a:lstStyle/>
          <a:p>
            <a:pPr marL="25400" indent="0">
              <a:buNone/>
            </a:pPr>
            <a:r>
              <a:rPr lang="en-US" sz="2000" smtClean="0"/>
              <a:t>Data stream for NOAA-NWS SWPC Solar Proton Event Detection and Radiation Storm Alerts</a:t>
            </a:r>
            <a:endParaRPr lang="en-US" sz="20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7</a:t>
            </a:fld>
            <a:endParaRPr lang="uk-UA"/>
          </a:p>
        </p:txBody>
      </p:sp>
      <p:pic>
        <p:nvPicPr>
          <p:cNvPr id="5" name="Picture 4" descr="SWScalesFromPDF.tiff"/>
          <p:cNvPicPr>
            <a:picLocks noChangeAspect="1"/>
          </p:cNvPicPr>
          <p:nvPr/>
        </p:nvPicPr>
        <p:blipFill>
          <a:blip r:embed="rId2"/>
          <a:stretch>
            <a:fillRect/>
          </a:stretch>
        </p:blipFill>
        <p:spPr>
          <a:xfrm>
            <a:off x="457199" y="3733800"/>
            <a:ext cx="6206823" cy="2884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040" y="2241395"/>
            <a:ext cx="7270760" cy="1319957"/>
          </a:xfrm>
          <a:prstGeom prst="rect">
            <a:avLst/>
          </a:prstGeom>
        </p:spPr>
      </p:pic>
      <p:sp>
        <p:nvSpPr>
          <p:cNvPr id="8" name="TextBox 7"/>
          <p:cNvSpPr txBox="1"/>
          <p:nvPr/>
        </p:nvSpPr>
        <p:spPr>
          <a:xfrm>
            <a:off x="6685547" y="3733800"/>
            <a:ext cx="2249906" cy="2200602"/>
          </a:xfrm>
          <a:prstGeom prst="rect">
            <a:avLst/>
          </a:prstGeom>
          <a:noFill/>
        </p:spPr>
        <p:txBody>
          <a:bodyPr wrap="square" rtlCol="0">
            <a:spAutoFit/>
          </a:bodyPr>
          <a:lstStyle/>
          <a:p>
            <a:pPr marL="171450" indent="-171450">
              <a:spcAft>
                <a:spcPts val="600"/>
              </a:spcAft>
              <a:buClr>
                <a:schemeClr val="bg1"/>
              </a:buClr>
              <a:buFont typeface="Arial" charset="0"/>
              <a:buChar char="•"/>
            </a:pPr>
            <a:r>
              <a:rPr lang="en-US" sz="1200" smtClean="0">
                <a:solidFill>
                  <a:schemeClr val="bg1"/>
                </a:solidFill>
              </a:rPr>
              <a:t>The </a:t>
            </a:r>
            <a:r>
              <a:rPr lang="en-US" sz="1200">
                <a:solidFill>
                  <a:schemeClr val="bg1"/>
                </a:solidFill>
              </a:rPr>
              <a:t>NOAA Space Weather Scales communicate to the general public current and future space weather conditions and </a:t>
            </a:r>
            <a:r>
              <a:rPr lang="en-US" sz="1200" smtClean="0">
                <a:solidFill>
                  <a:schemeClr val="bg1"/>
                </a:solidFill>
              </a:rPr>
              <a:t>possible </a:t>
            </a:r>
            <a:r>
              <a:rPr lang="en-US" sz="1200">
                <a:solidFill>
                  <a:schemeClr val="bg1"/>
                </a:solidFill>
              </a:rPr>
              <a:t>effects on people and systems. </a:t>
            </a:r>
          </a:p>
          <a:p>
            <a:pPr marL="171450" indent="-171450">
              <a:spcAft>
                <a:spcPts val="600"/>
              </a:spcAft>
              <a:buClr>
                <a:schemeClr val="bg1"/>
              </a:buClr>
              <a:buFont typeface="Arial" charset="0"/>
              <a:buChar char="•"/>
            </a:pPr>
            <a:r>
              <a:rPr lang="en-US" sz="1200">
                <a:solidFill>
                  <a:schemeClr val="bg1"/>
                </a:solidFill>
              </a:rPr>
              <a:t>Numbered levels, analogous to hurricanes, tornadoes, and earthquakes that convey severity. </a:t>
            </a:r>
          </a:p>
        </p:txBody>
      </p:sp>
      <p:sp>
        <p:nvSpPr>
          <p:cNvPr id="9" name="TextBox 8"/>
          <p:cNvSpPr txBox="1"/>
          <p:nvPr/>
        </p:nvSpPr>
        <p:spPr>
          <a:xfrm>
            <a:off x="1524000" y="2071375"/>
            <a:ext cx="762000" cy="246221"/>
          </a:xfrm>
          <a:prstGeom prst="rect">
            <a:avLst/>
          </a:prstGeom>
          <a:solidFill>
            <a:schemeClr val="bg1"/>
          </a:solidFill>
          <a:ln w="3175">
            <a:solidFill>
              <a:schemeClr val="tx1"/>
            </a:solidFill>
          </a:ln>
        </p:spPr>
        <p:txBody>
          <a:bodyPr wrap="square" rtlCol="0">
            <a:spAutoFit/>
          </a:bodyPr>
          <a:lstStyle/>
          <a:p>
            <a:r>
              <a:rPr lang="en-US" sz="1000" b="1" smtClean="0"/>
              <a:t>Level 1b</a:t>
            </a:r>
            <a:endParaRPr lang="en-US" sz="1000" b="1"/>
          </a:p>
        </p:txBody>
      </p:sp>
      <p:sp>
        <p:nvSpPr>
          <p:cNvPr id="10" name="TextBox 9"/>
          <p:cNvSpPr txBox="1"/>
          <p:nvPr/>
        </p:nvSpPr>
        <p:spPr>
          <a:xfrm>
            <a:off x="2362200" y="2071375"/>
            <a:ext cx="762000" cy="246221"/>
          </a:xfrm>
          <a:prstGeom prst="rect">
            <a:avLst/>
          </a:prstGeom>
          <a:solidFill>
            <a:schemeClr val="bg1"/>
          </a:solidFill>
          <a:ln w="3175">
            <a:solidFill>
              <a:schemeClr val="tx1"/>
            </a:solidFill>
          </a:ln>
        </p:spPr>
        <p:txBody>
          <a:bodyPr wrap="square" rtlCol="0">
            <a:spAutoFit/>
          </a:bodyPr>
          <a:lstStyle/>
          <a:p>
            <a:r>
              <a:rPr lang="en-US" sz="1000" b="1" smtClean="0"/>
              <a:t>Level 2</a:t>
            </a:r>
            <a:endParaRPr lang="en-US" sz="1000" b="1"/>
          </a:p>
        </p:txBody>
      </p:sp>
      <p:sp>
        <p:nvSpPr>
          <p:cNvPr id="7" name="TextBox 6"/>
          <p:cNvSpPr txBox="1"/>
          <p:nvPr/>
        </p:nvSpPr>
        <p:spPr>
          <a:xfrm>
            <a:off x="1600200" y="3030379"/>
            <a:ext cx="524503" cy="246221"/>
          </a:xfrm>
          <a:prstGeom prst="rect">
            <a:avLst/>
          </a:prstGeom>
          <a:noFill/>
        </p:spPr>
        <p:txBody>
          <a:bodyPr wrap="none" rtlCol="0">
            <a:spAutoFit/>
          </a:bodyPr>
          <a:lstStyle/>
          <a:p>
            <a:r>
              <a:rPr lang="en-US" sz="1000" smtClean="0"/>
              <a:t>1 sec.</a:t>
            </a:r>
            <a:endParaRPr lang="en-US" sz="1000"/>
          </a:p>
        </p:txBody>
      </p:sp>
    </p:spTree>
    <p:extLst>
      <p:ext uri="{BB962C8B-B14F-4D97-AF65-F5344CB8AC3E}">
        <p14:creationId xmlns:p14="http://schemas.microsoft.com/office/powerpoint/2010/main" val="580931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A Few Comments on Solar Particle Event Activity Since G16 Launch</a:t>
            </a:r>
            <a:endParaRPr lang="en-US"/>
          </a:p>
        </p:txBody>
      </p:sp>
      <p:sp>
        <p:nvSpPr>
          <p:cNvPr id="3" name="Text Placeholder 2"/>
          <p:cNvSpPr>
            <a:spLocks noGrp="1"/>
          </p:cNvSpPr>
          <p:nvPr>
            <p:ph type="body" idx="1"/>
          </p:nvPr>
        </p:nvSpPr>
        <p:spPr>
          <a:xfrm>
            <a:off x="311700" y="1612833"/>
            <a:ext cx="8520599" cy="4330767"/>
          </a:xfrm>
        </p:spPr>
        <p:txBody>
          <a:bodyPr/>
          <a:lstStyle/>
          <a:p>
            <a:pPr marL="514350" indent="-285750">
              <a:spcAft>
                <a:spcPts val="1200"/>
              </a:spcAft>
              <a:buFont typeface="Arial" charset="0"/>
              <a:buChar char="•"/>
            </a:pPr>
            <a:r>
              <a:rPr lang="en-US" sz="1600" smtClean="0"/>
              <a:t>16-17 July 2017 solar energetic particle (SEP) event </a:t>
            </a:r>
            <a:r>
              <a:rPr lang="mr-IN" sz="1600" smtClean="0"/>
              <a:t>–</a:t>
            </a:r>
            <a:r>
              <a:rPr lang="en-US" sz="1600" smtClean="0"/>
              <a:t> </a:t>
            </a:r>
            <a:r>
              <a:rPr lang="en-US" sz="1600"/>
              <a:t>V</a:t>
            </a:r>
            <a:r>
              <a:rPr lang="en-US" sz="1600" smtClean="0"/>
              <a:t>ery “soft” (low energy) event, with significant response only in SGPS T1, and little to no response in T2 and T3.</a:t>
            </a:r>
          </a:p>
          <a:p>
            <a:pPr marL="514350" indent="-285750">
              <a:spcAft>
                <a:spcPts val="1200"/>
              </a:spcAft>
              <a:buFont typeface="Arial" charset="0"/>
              <a:buChar char="•"/>
            </a:pPr>
            <a:r>
              <a:rPr lang="en-US" sz="1600" smtClean="0"/>
              <a:t>Sept. 2017 SEP events on: Sept. 4</a:t>
            </a:r>
            <a:r>
              <a:rPr lang="en-US" sz="1600" baseline="30000" smtClean="0"/>
              <a:t>th</a:t>
            </a:r>
            <a:r>
              <a:rPr lang="en-US" sz="1600" smtClean="0"/>
              <a:t>, 6</a:t>
            </a:r>
            <a:r>
              <a:rPr lang="en-US" sz="1600" baseline="30000" smtClean="0"/>
              <a:t>th</a:t>
            </a:r>
            <a:r>
              <a:rPr lang="en-US" sz="1600" smtClean="0"/>
              <a:t> (First measured response in T3), and 10</a:t>
            </a:r>
            <a:r>
              <a:rPr lang="en-US" sz="1600" baseline="30000" smtClean="0"/>
              <a:t>th</a:t>
            </a:r>
            <a:r>
              <a:rPr lang="en-US" sz="1600" smtClean="0"/>
              <a:t> (Ground Level Event, indicating significant proton fluxes up to and &gt;500 MeV).</a:t>
            </a:r>
          </a:p>
          <a:p>
            <a:pPr marL="514350" indent="-285750">
              <a:spcAft>
                <a:spcPts val="1200"/>
              </a:spcAft>
              <a:buFont typeface="Arial" charset="0"/>
              <a:buChar char="•"/>
            </a:pPr>
            <a:r>
              <a:rPr lang="en-US" sz="1600" smtClean="0"/>
              <a:t>When there is no solar particle event in progress, SGPS channels P1-P9 record Galactic Cosmic Ray (GCR) counts. The actual GCR flux is well below the instrument background level. </a:t>
            </a:r>
          </a:p>
          <a:p>
            <a:pPr marL="514350" indent="-285750">
              <a:spcAft>
                <a:spcPts val="1200"/>
              </a:spcAft>
              <a:buFont typeface="Arial" charset="0"/>
              <a:buChar char="•"/>
            </a:pPr>
            <a:r>
              <a:rPr lang="en-US" sz="1600" smtClean="0"/>
              <a:t>It is not (necessarily) possible to determine if there is a problem with channels P1-P9 by looking only at GCR/background measurements, so the results included below are mainly focused on the Sept. 2017 SEP event.</a:t>
            </a:r>
          </a:p>
          <a:p>
            <a:pPr marL="514350" indent="-285750">
              <a:spcAft>
                <a:spcPts val="1200"/>
              </a:spcAft>
              <a:buFont typeface="Arial" charset="0"/>
              <a:buChar char="•"/>
            </a:pPr>
            <a:r>
              <a:rPr lang="en-US" sz="1600"/>
              <a:t>P10 (differential channel) and P11 (integral channel) </a:t>
            </a:r>
            <a:r>
              <a:rPr lang="en-US" sz="1600" smtClean="0"/>
              <a:t>provide </a:t>
            </a:r>
            <a:r>
              <a:rPr lang="en-US" sz="1600"/>
              <a:t>calibrated measures of GCR fluxes</a:t>
            </a:r>
            <a:r>
              <a:rPr lang="en-US" sz="1600" smtClean="0"/>
              <a:t>.</a:t>
            </a:r>
          </a:p>
          <a:p>
            <a:pPr marL="514350" indent="-285750">
              <a:spcAft>
                <a:spcPts val="1200"/>
              </a:spcAft>
              <a:buFont typeface="Arial" charset="0"/>
              <a:buChar char="•"/>
            </a:pPr>
            <a:endParaRPr lang="en-US" sz="160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uk-UA" smtClean="0"/>
              <a:t>8</a:t>
            </a:fld>
            <a:endParaRPr lang="uk-UA"/>
          </a:p>
        </p:txBody>
      </p:sp>
    </p:spTree>
    <p:extLst>
      <p:ext uri="{BB962C8B-B14F-4D97-AF65-F5344CB8AC3E}">
        <p14:creationId xmlns:p14="http://schemas.microsoft.com/office/powerpoint/2010/main" val="1257918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722312" y="4406900"/>
            <a:ext cx="7964487" cy="1362075"/>
          </a:xfrm>
          <a:prstGeom prst="rect">
            <a:avLst/>
          </a:prstGeom>
          <a:noFill/>
          <a:ln>
            <a:noFill/>
          </a:ln>
        </p:spPr>
        <p:txBody>
          <a:bodyPr spcFirstLastPara="1" wrap="square" lIns="91425" tIns="45700" rIns="91425" bIns="45700" anchor="t" anchorCtr="0">
            <a:noAutofit/>
          </a:bodyPr>
          <a:lstStyle/>
          <a:p>
            <a:pPr marL="461963" marR="0" lvl="0" indent="-461963" algn="l" rtl="0">
              <a:spcBef>
                <a:spcPts val="0"/>
              </a:spcBef>
              <a:spcAft>
                <a:spcPts val="0"/>
              </a:spcAft>
              <a:buNone/>
            </a:pPr>
            <a:r>
              <a:rPr lang="en-US" sz="2800" b="1" i="0" u="none" strike="noStrike" cap="none">
                <a:solidFill>
                  <a:schemeClr val="lt1"/>
                </a:solidFill>
                <a:sym typeface="Calibri"/>
              </a:rPr>
              <a:t>REVIEW OF </a:t>
            </a:r>
            <a:r>
              <a:rPr lang="en-US" sz="2800" smtClean="0"/>
              <a:t>PROVISIONAL</a:t>
            </a:r>
            <a:r>
              <a:rPr lang="en-US" sz="2800" b="1" i="0" u="none" strike="noStrike" cap="none" smtClean="0">
                <a:solidFill>
                  <a:schemeClr val="lt1"/>
                </a:solidFill>
                <a:sym typeface="Calibri"/>
              </a:rPr>
              <a:t> MATURITY ASSESMENT</a:t>
            </a:r>
            <a:br>
              <a:rPr lang="en-US" sz="2800" b="1" i="0" u="none" strike="noStrike" cap="none" smtClean="0">
                <a:solidFill>
                  <a:schemeClr val="lt1"/>
                </a:solidFill>
                <a:sym typeface="Calibri"/>
              </a:rPr>
            </a:br>
            <a:r>
              <a:rPr lang="en-US" sz="2000" smtClean="0"/>
              <a:t>(G16 SEISS PROVISIONAL PS-PVR, 18 JULY 2017)</a:t>
            </a:r>
            <a:r>
              <a:rPr lang="en-US" sz="2000" b="1" i="0" u="none" strike="noStrike" cap="none" smtClean="0">
                <a:solidFill>
                  <a:schemeClr val="lt1"/>
                </a:solidFill>
                <a:sym typeface="Calibri"/>
              </a:rPr>
              <a:t> </a:t>
            </a:r>
            <a:endParaRPr sz="2000"/>
          </a:p>
        </p:txBody>
      </p:sp>
      <p:sp>
        <p:nvSpPr>
          <p:cNvPr id="101" name="Shape 10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Noto Sans Symbols"/>
              <a:buNone/>
            </a:pPr>
            <a:r>
              <a:rPr lang="en-US" sz="2000" b="0" i="0" u="none" strike="noStrike" cap="none">
                <a:solidFill>
                  <a:srgbClr val="888888"/>
                </a:solidFill>
                <a:latin typeface="Calibri"/>
                <a:ea typeface="Calibri"/>
                <a:cs typeface="Calibri"/>
                <a:sym typeface="Calibri"/>
              </a:rPr>
              <a:t>GOES-16 </a:t>
            </a:r>
            <a:r>
              <a:rPr lang="en-US" smtClean="0"/>
              <a:t>SGPS</a:t>
            </a:r>
            <a:r>
              <a:rPr lang="en-US" sz="2000" b="0" i="0" u="none" strike="noStrike" cap="none" smtClean="0">
                <a:solidFill>
                  <a:srgbClr val="888888"/>
                </a:solidFill>
                <a:latin typeface="Calibri"/>
                <a:ea typeface="Calibri"/>
                <a:cs typeface="Calibri"/>
                <a:sym typeface="Calibri"/>
              </a:rPr>
              <a:t> </a:t>
            </a:r>
            <a:r>
              <a:rPr lang="en-US" sz="2000" b="0" i="0" u="none" strike="noStrike" cap="none">
                <a:solidFill>
                  <a:srgbClr val="888888"/>
                </a:solidFill>
                <a:latin typeface="Calibri"/>
                <a:ea typeface="Calibri"/>
                <a:cs typeface="Calibri"/>
                <a:sym typeface="Calibri"/>
              </a:rPr>
              <a:t>L1b Product Provisional PS-PVR</a:t>
            </a:r>
            <a:endParaRPr/>
          </a:p>
        </p:txBody>
      </p:sp>
      <p:sp>
        <p:nvSpPr>
          <p:cNvPr id="102" name="Shape 102"/>
          <p:cNvSpPr txBox="1">
            <a:spLocks noGrp="1"/>
          </p:cNvSpPr>
          <p:nvPr>
            <p:ph type="sldNum" idx="12"/>
          </p:nvPr>
        </p:nvSpPr>
        <p:spPr>
          <a:xfrm>
            <a:off x="8253662" y="6356350"/>
            <a:ext cx="681791"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9</a:t>
            </a:fld>
            <a:endParaRPr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7907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18533</TotalTime>
  <Words>5402</Words>
  <Application>Microsoft Macintosh PowerPoint</Application>
  <PresentationFormat>On-screen Show (4:3)</PresentationFormat>
  <Paragraphs>580</Paragraphs>
  <Slides>49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.AppleSystemUIFont</vt:lpstr>
      <vt:lpstr>Calibri</vt:lpstr>
      <vt:lpstr>Cambria Math</vt:lpstr>
      <vt:lpstr>Courier New</vt:lpstr>
      <vt:lpstr>ＭＳ Ｐゴシック</vt:lpstr>
      <vt:lpstr>Noto Sans Symbols</vt:lpstr>
      <vt:lpstr>Times</vt:lpstr>
      <vt:lpstr>Arial</vt:lpstr>
      <vt:lpstr>Custom Design</vt:lpstr>
      <vt:lpstr>Peer Stakeholder-Product Validation Review (PS-PVR)  Full Maturity GOES-16 SEISS  SGPS L1b Product PS-PVR</vt:lpstr>
      <vt:lpstr>Outline</vt:lpstr>
      <vt:lpstr>SGPS OVERVIEW</vt:lpstr>
      <vt:lpstr>Space Environment In-Situ Suite (SEISS)  Solar and Galactic Proton Sensor (SGPS)</vt:lpstr>
      <vt:lpstr>Introductory Material</vt:lpstr>
      <vt:lpstr>Detector Response Function Introductory Material</vt:lpstr>
      <vt:lpstr>SGPS Primary Operational Use</vt:lpstr>
      <vt:lpstr>A Few Comments on Solar Particle Event Activity Since G16 Launch</vt:lpstr>
      <vt:lpstr>REVIEW OF PROVISIONAL MATURITY ASSESMENT (G16 SEISS PROVISIONAL PS-PVR, 18 JULY 2017) </vt:lpstr>
      <vt:lpstr>Summary of SGPS Anomalies</vt:lpstr>
      <vt:lpstr>Summary of SGPS Anomalies</vt:lpstr>
      <vt:lpstr>Summary of SGPS Anomalies</vt:lpstr>
      <vt:lpstr>Complete List of ADRs/WRs Impacting G16 SGPS to date</vt:lpstr>
      <vt:lpstr>From GOES-16 SEISS SGPS Level 1b (L1b) Data Release Provisional Data Quality Read-Me for Data Users, July 11, 2018 </vt:lpstr>
      <vt:lpstr>PRODUCT QUALITY EVALUATION - Temperature Correction - SGPS+X P7 Anomalously Low - P5 Overcorrection - P5 Electron Contamination - Significant Unexplained Differences Between -X and +X Units</vt:lpstr>
      <vt:lpstr>SGPS T3 Temperature Dependence</vt:lpstr>
      <vt:lpstr>Temperature Correction Scheme</vt:lpstr>
      <vt:lpstr>Temperature Correction Scheme</vt:lpstr>
      <vt:lpstr>G16 SGPS T3 Temperature Correction</vt:lpstr>
      <vt:lpstr>G16 SGPS T1 Temperature Correction</vt:lpstr>
      <vt:lpstr>SGPS+X P7 Rates Low</vt:lpstr>
      <vt:lpstr>SGPS+X P7 Rates Low</vt:lpstr>
      <vt:lpstr>SGPS+X P7 Rates Low –  Temporary/approximate Fix</vt:lpstr>
      <vt:lpstr>P5 Out-Of-Band Correction (L1b processing correction)</vt:lpstr>
      <vt:lpstr>SGPS P5 Overcorrection</vt:lpstr>
      <vt:lpstr>SGPS P5 Electron Contamination</vt:lpstr>
      <vt:lpstr>Magnitude of Contamination</vt:lpstr>
      <vt:lpstr>Example of Inconsistency Between Ground Calibration Result and On-orbit Observations</vt:lpstr>
      <vt:lpstr>SGPS PLPTs Supporting Provisional Maturity </vt:lpstr>
      <vt:lpstr>User Community Questions/Requests</vt:lpstr>
      <vt:lpstr>PLPT-SEI-001 SGPS D3-D1 Contamination Correction</vt:lpstr>
      <vt:lpstr>PLPT-SEI-004 SEP Channel  Cross-Comparison</vt:lpstr>
      <vt:lpstr>PLPT-SEI-004 SEP Channel  Cross-Comparison</vt:lpstr>
      <vt:lpstr>PLPT-SEI-006  Backgrounds Trending</vt:lpstr>
      <vt:lpstr>FULL MATURITY ASSESSMENT</vt:lpstr>
      <vt:lpstr>Full Validation Assessment</vt:lpstr>
      <vt:lpstr>Full Validation Assessment</vt:lpstr>
      <vt:lpstr>SGPS Performance Baseline Status</vt:lpstr>
      <vt:lpstr>Next Steps  (Beyond Full Validation – Replaces “Path to &lt;next&gt; Validation”  Sections in Beta and Provisional PS-PVR presentations. )</vt:lpstr>
      <vt:lpstr>Corrected/Reprocessed  Sept. 2017 SEP Event Data</vt:lpstr>
      <vt:lpstr>SUMMARY &amp; RECOMMENDATIONS</vt:lpstr>
      <vt:lpstr>Summary</vt:lpstr>
      <vt:lpstr>Recommendations</vt:lpstr>
      <vt:lpstr>BACKUP SLIDES</vt:lpstr>
      <vt:lpstr>SGPS -X/+X P4 Comparison</vt:lpstr>
      <vt:lpstr>SGPS P1 and MPS-HI P8</vt:lpstr>
      <vt:lpstr>SGPS P2 and MPS-HI P9</vt:lpstr>
      <vt:lpstr>SGPS P3 and MPS-HI P10</vt:lpstr>
      <vt:lpstr>16-17 July 2017 SGPS &amp; MPS-HI 1-12 MeV Channels Comparison Summary</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Stakeholder-Product Validation Review (PS-PVR)  For the Provisional Maturity of GOES-16 SEISS  SGPS L1b Product</dc:title>
  <cp:lastModifiedBy>Brian Kress</cp:lastModifiedBy>
  <cp:revision>339</cp:revision>
  <dcterms:modified xsi:type="dcterms:W3CDTF">2020-03-18T16:04:13Z</dcterms:modified>
</cp:coreProperties>
</file>