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6" r:id="rId1"/>
    <p:sldMasterId id="2147483657" r:id="rId2"/>
    <p:sldMasterId id="2147483670" r:id="rId3"/>
  </p:sldMasterIdLst>
  <p:notesMasterIdLst>
    <p:notesMasterId r:id="rId43"/>
  </p:notesMasterIdLst>
  <p:sldIdLst>
    <p:sldId id="256" r:id="rId4"/>
    <p:sldId id="342" r:id="rId5"/>
    <p:sldId id="346" r:id="rId6"/>
    <p:sldId id="337" r:id="rId7"/>
    <p:sldId id="398" r:id="rId8"/>
    <p:sldId id="343" r:id="rId9"/>
    <p:sldId id="345" r:id="rId10"/>
    <p:sldId id="415" r:id="rId11"/>
    <p:sldId id="405" r:id="rId12"/>
    <p:sldId id="347" r:id="rId13"/>
    <p:sldId id="412" r:id="rId14"/>
    <p:sldId id="423" r:id="rId15"/>
    <p:sldId id="410" r:id="rId16"/>
    <p:sldId id="409" r:id="rId17"/>
    <p:sldId id="349" r:id="rId18"/>
    <p:sldId id="429" r:id="rId19"/>
    <p:sldId id="414" r:id="rId20"/>
    <p:sldId id="421" r:id="rId21"/>
    <p:sldId id="418" r:id="rId22"/>
    <p:sldId id="419" r:id="rId23"/>
    <p:sldId id="420" r:id="rId24"/>
    <p:sldId id="426" r:id="rId25"/>
    <p:sldId id="353" r:id="rId26"/>
    <p:sldId id="417" r:id="rId27"/>
    <p:sldId id="354" r:id="rId28"/>
    <p:sldId id="355" r:id="rId29"/>
    <p:sldId id="298" r:id="rId30"/>
    <p:sldId id="299" r:id="rId31"/>
    <p:sldId id="300" r:id="rId32"/>
    <p:sldId id="392" r:id="rId33"/>
    <p:sldId id="393" r:id="rId34"/>
    <p:sldId id="394" r:id="rId35"/>
    <p:sldId id="306" r:id="rId36"/>
    <p:sldId id="307" r:id="rId37"/>
    <p:sldId id="308" r:id="rId38"/>
    <p:sldId id="309" r:id="rId39"/>
    <p:sldId id="427" r:id="rId40"/>
    <p:sldId id="428" r:id="rId41"/>
    <p:sldId id="430" r:id="rId4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16"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82DEBC4-4F6B-44C8-AECD-D6E7C8D4A6FB}">
  <a:tblStyle styleId="{C82DEBC4-4F6B-44C8-AECD-D6E7C8D4A6FB}"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193F556-932D-4B0D-9798-D749DA44B50E}"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01"/>
    <p:restoredTop sz="95915"/>
  </p:normalViewPr>
  <p:slideViewPr>
    <p:cSldViewPr>
      <p:cViewPr varScale="1">
        <p:scale>
          <a:sx n="103" d="100"/>
          <a:sy n="103" d="100"/>
        </p:scale>
        <p:origin x="1496" y="1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notesMaster" Target="notesMasters/notesMaster1.xml"/><Relationship Id="rId44" Type="http://schemas.openxmlformats.org/officeDocument/2006/relationships/commentAuthors" Target="commentAuthors.xml"/><Relationship Id="rId4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51" name="Shape 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Shape 401"/>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402" name="Shape 4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21388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Shape 408"/>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409" name="Shape 4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67572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Shape 422"/>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23" name="Shape 4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Shape 429"/>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30" name="Shape 4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Shape 436"/>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437" name="Shape 4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Shape 496"/>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97" name="Shape 4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Shape 503"/>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504" name="Shape 5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Shape 510"/>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511" name="Shape 5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Shape 517"/>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518" name="Shape 5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98" name="Shape 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6138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lvl="1"/>
            <a:endParaRPr lang="en-US"/>
          </a:p>
        </p:txBody>
      </p:sp>
      <p:sp>
        <p:nvSpPr>
          <p:cNvPr id="4" name="Slide Number Placeholder 3"/>
          <p:cNvSpPr>
            <a:spLocks noGrp="1"/>
          </p:cNvSpPr>
          <p:nvPr>
            <p:ph type="sldNum" idx="10"/>
          </p:nvPr>
        </p:nvSpPr>
        <p:spPr/>
        <p:txBody>
          <a:bodyPr/>
          <a:lstStyle/>
          <a:p>
            <a:pPr marL="0" lvl="0" indent="0">
              <a:spcBef>
                <a:spcPts val="0"/>
              </a:spcBef>
              <a:buSzPct val="25000"/>
              <a:buNone/>
            </a:pPr>
            <a:fld id="{00000000-1234-1234-1234-123412341234}" type="slidenum">
              <a:rPr lang="en-US" smtClean="0"/>
              <a:pPr marL="0" lvl="0" indent="0">
                <a:spcBef>
                  <a:spcPts val="0"/>
                </a:spcBef>
                <a:buSzPct val="25000"/>
                <a:buNone/>
              </a:pPr>
              <a:t>4</a:t>
            </a:fld>
            <a:endParaRPr lang="en-US"/>
          </a:p>
        </p:txBody>
      </p:sp>
    </p:spTree>
    <p:extLst>
      <p:ext uri="{BB962C8B-B14F-4D97-AF65-F5344CB8AC3E}">
        <p14:creationId xmlns:p14="http://schemas.microsoft.com/office/powerpoint/2010/main" val="349322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10F7AC-F688-084A-85B7-DF6C284752B4}" type="slidenum">
              <a:rPr lang="en-US" altLang="en-US"/>
              <a:pPr/>
              <a:t>5</a:t>
            </a:fld>
            <a:endParaRPr lang="en-US" altLang="en-US"/>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709456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98" name="Shape 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9460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D85A49-F495-4469-B05B-74800E2130EA}" type="slidenum">
              <a:rPr lang="en-US" smtClean="0"/>
              <a:pPr/>
              <a:t>9</a:t>
            </a:fld>
            <a:endParaRPr lang="en-US"/>
          </a:p>
        </p:txBody>
      </p:sp>
    </p:spTree>
    <p:extLst>
      <p:ext uri="{BB962C8B-B14F-4D97-AF65-F5344CB8AC3E}">
        <p14:creationId xmlns:p14="http://schemas.microsoft.com/office/powerpoint/2010/main" val="1856215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98" name="Shape 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389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Calibri"/>
                <a:ea typeface="Calibri"/>
                <a:cs typeface="Calibri"/>
                <a:sym typeface="Calibri"/>
              </a:rPr>
              <a:t>12</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46486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Shape 394"/>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95" name="Shape 3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833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Shape 1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1pPr>
            <a:lvl2pPr marR="0" lvl="1"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2pPr>
            <a:lvl3pPr marR="0" lvl="2"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3pPr>
            <a:lvl4pPr marR="0" lvl="3"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4pPr>
            <a:lvl5pPr marR="0" lvl="4"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9pPr>
          </a:lstStyle>
          <a:p>
            <a:endParaRPr/>
          </a:p>
        </p:txBody>
      </p:sp>
      <p:sp>
        <p:nvSpPr>
          <p:cNvPr id="18" name="Shape 1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marR="0" lvl="0" algn="ctr" rtl="0">
              <a:spcBef>
                <a:spcPts val="640"/>
              </a:spcBef>
              <a:spcAft>
                <a:spcPts val="0"/>
              </a:spcAft>
              <a:buClr>
                <a:srgbClr val="888888"/>
              </a:buClr>
              <a:buSzPts val="3200"/>
              <a:buFont typeface="Noto Sans Symbols"/>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Courier New"/>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smtClean="0"/>
            </a:lvl1pPr>
          </a:lstStyle>
          <a:p>
            <a:fld id="{6D961F0D-68ED-D043-8B58-8718E271F0B1}" type="datetime1">
              <a:rPr lang="en-US" altLang="en-US" smtClean="0">
                <a:solidFill>
                  <a:prstClr val="white"/>
                </a:solidFill>
              </a:rPr>
              <a:pPr/>
              <a:t>2/28/19</a:t>
            </a:fld>
            <a:endParaRPr lang="en-US" altLang="en-US">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white"/>
                </a:solidFill>
              </a:rPr>
              <a:t>These GOES-17 data are preliminary, non-operational data and are undergoing testing.  Users bear all responsibility for inspecting the data prior to use and for the manner in which the data are utilized.</a:t>
            </a:r>
            <a:endParaRPr lang="en-US">
              <a:solidFill>
                <a:prstClr val="white"/>
              </a:solidFill>
            </a:endParaRPr>
          </a:p>
        </p:txBody>
      </p:sp>
      <p:sp>
        <p:nvSpPr>
          <p:cNvPr id="7" name="Slide Number Placeholder 5"/>
          <p:cNvSpPr>
            <a:spLocks noGrp="1"/>
          </p:cNvSpPr>
          <p:nvPr>
            <p:ph type="sldNum" sz="quarter" idx="12"/>
          </p:nvPr>
        </p:nvSpPr>
        <p:spPr/>
        <p:txBody>
          <a:bodyPr/>
          <a:lstStyle>
            <a:lvl1pPr>
              <a:defRPr/>
            </a:lvl1pPr>
          </a:lstStyle>
          <a:p>
            <a:fld id="{A5D0E245-9D50-4F3E-AC26-7B9CB19F70AC}" type="slidenum">
              <a:rPr lang="en-US" altLang="en-US">
                <a:solidFill>
                  <a:prstClr val="white"/>
                </a:solidFill>
              </a:rPr>
              <a:pPr/>
              <a:t>‹#›</a:t>
            </a:fld>
            <a:endParaRPr lang="en-US" altLang="en-US">
              <a:solidFill>
                <a:prstClr val="white"/>
              </a:solidFill>
            </a:endParaRPr>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smtClean="0"/>
            </a:lvl1pPr>
          </a:lstStyle>
          <a:p>
            <a:fld id="{8FBD8BD2-0E2E-4940-B883-0EA37597E19A}" type="datetime1">
              <a:rPr lang="en-US" altLang="en-US" smtClean="0">
                <a:solidFill>
                  <a:prstClr val="white"/>
                </a:solidFill>
              </a:rPr>
              <a:pPr/>
              <a:t>2/28/19</a:t>
            </a:fld>
            <a:endParaRPr lang="en-US" altLang="en-US">
              <a:solidFill>
                <a:prstClr val="white"/>
              </a:solidFill>
            </a:endParaRPr>
          </a:p>
        </p:txBody>
      </p:sp>
      <p:sp>
        <p:nvSpPr>
          <p:cNvPr id="8" name="Footer Placeholder 4"/>
          <p:cNvSpPr>
            <a:spLocks noGrp="1"/>
          </p:cNvSpPr>
          <p:nvPr>
            <p:ph type="ftr" sz="quarter" idx="11"/>
          </p:nvPr>
        </p:nvSpPr>
        <p:spPr/>
        <p:txBody>
          <a:bodyPr/>
          <a:lstStyle>
            <a:lvl1pPr>
              <a:defRPr/>
            </a:lvl1pPr>
          </a:lstStyle>
          <a:p>
            <a:pPr>
              <a:defRPr/>
            </a:pPr>
            <a:r>
              <a:rPr lang="en-US" smtClean="0">
                <a:solidFill>
                  <a:prstClr val="white"/>
                </a:solidFill>
              </a:rPr>
              <a:t>These GOES-17 data are preliminary, non-operational data and are undergoing testing.  Users bear all responsibility for inspecting the data prior to use and for the manner in which the data are utilized.</a:t>
            </a:r>
            <a:endParaRPr lang="en-US">
              <a:solidFill>
                <a:prstClr val="white"/>
              </a:solidFill>
            </a:endParaRPr>
          </a:p>
        </p:txBody>
      </p:sp>
      <p:sp>
        <p:nvSpPr>
          <p:cNvPr id="9" name="Slide Number Placeholder 5"/>
          <p:cNvSpPr>
            <a:spLocks noGrp="1"/>
          </p:cNvSpPr>
          <p:nvPr>
            <p:ph type="sldNum" sz="quarter" idx="12"/>
          </p:nvPr>
        </p:nvSpPr>
        <p:spPr/>
        <p:txBody>
          <a:bodyPr/>
          <a:lstStyle>
            <a:lvl1pPr>
              <a:defRPr/>
            </a:lvl1pPr>
          </a:lstStyle>
          <a:p>
            <a:fld id="{E1617F4D-DC75-4D77-ADAD-FA980D9EE577}" type="slidenum">
              <a:rPr lang="en-US" altLang="en-US">
                <a:solidFill>
                  <a:prstClr val="white"/>
                </a:solidFill>
              </a:rPr>
              <a:pPr/>
              <a:t>‹#›</a:t>
            </a:fld>
            <a:endParaRPr lang="en-US" altLang="en-US">
              <a:solidFill>
                <a:prstClr val="white"/>
              </a:solidFill>
            </a:endParaRPr>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smtClean="0"/>
            </a:lvl1pPr>
          </a:lstStyle>
          <a:p>
            <a:fld id="{ACAFC0E8-53F5-7449-B5EE-7676202A097F}" type="datetime1">
              <a:rPr lang="en-US" altLang="en-US" smtClean="0">
                <a:solidFill>
                  <a:prstClr val="white"/>
                </a:solidFill>
              </a:rPr>
              <a:pPr/>
              <a:t>2/28/19</a:t>
            </a:fld>
            <a:endParaRPr lang="en-US" altLang="en-US">
              <a:solidFill>
                <a:prstClr val="white"/>
              </a:solidFill>
            </a:endParaRPr>
          </a:p>
        </p:txBody>
      </p:sp>
      <p:sp>
        <p:nvSpPr>
          <p:cNvPr id="4" name="Footer Placeholder 4"/>
          <p:cNvSpPr>
            <a:spLocks noGrp="1"/>
          </p:cNvSpPr>
          <p:nvPr>
            <p:ph type="ftr" sz="quarter" idx="11"/>
          </p:nvPr>
        </p:nvSpPr>
        <p:spPr/>
        <p:txBody>
          <a:bodyPr/>
          <a:lstStyle>
            <a:lvl1pPr>
              <a:defRPr/>
            </a:lvl1pPr>
          </a:lstStyle>
          <a:p>
            <a:pPr>
              <a:defRPr/>
            </a:pPr>
            <a:r>
              <a:rPr lang="en-US" smtClean="0">
                <a:solidFill>
                  <a:prstClr val="white"/>
                </a:solidFill>
              </a:rPr>
              <a:t>These GOES-17 data are preliminary, non-operational data and are undergoing testing.  Users bear all responsibility for inspecting the data prior to use and for the manner in which the data are utilized.</a:t>
            </a:r>
            <a:endParaRPr lang="en-US">
              <a:solidFill>
                <a:prstClr val="white"/>
              </a:solidFill>
            </a:endParaRPr>
          </a:p>
        </p:txBody>
      </p:sp>
      <p:sp>
        <p:nvSpPr>
          <p:cNvPr id="5" name="Slide Number Placeholder 5"/>
          <p:cNvSpPr>
            <a:spLocks noGrp="1"/>
          </p:cNvSpPr>
          <p:nvPr>
            <p:ph type="sldNum" sz="quarter" idx="12"/>
          </p:nvPr>
        </p:nvSpPr>
        <p:spPr/>
        <p:txBody>
          <a:bodyPr/>
          <a:lstStyle>
            <a:lvl1pPr>
              <a:defRPr/>
            </a:lvl1pPr>
          </a:lstStyle>
          <a:p>
            <a:fld id="{2E88175D-0E56-4116-B7A7-F37D38CF2937}" type="slidenum">
              <a:rPr lang="en-US" altLang="en-US">
                <a:solidFill>
                  <a:prstClr val="white"/>
                </a:solidFill>
              </a:rPr>
              <a:pPr/>
              <a:t>‹#›</a:t>
            </a:fld>
            <a:endParaRPr lang="en-US" altLang="en-US">
              <a:solidFill>
                <a:prstClr val="white"/>
              </a:solidFill>
            </a:endParaRPr>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smtClean="0"/>
            </a:lvl1pPr>
          </a:lstStyle>
          <a:p>
            <a:fld id="{0EAF14F5-1894-6440-BAF1-B75387C41F8F}" type="datetime1">
              <a:rPr lang="en-US" altLang="en-US" smtClean="0">
                <a:solidFill>
                  <a:prstClr val="white"/>
                </a:solidFill>
              </a:rPr>
              <a:pPr/>
              <a:t>2/28/19</a:t>
            </a:fld>
            <a:endParaRPr lang="en-US" altLang="en-US">
              <a:solidFill>
                <a:prstClr val="white"/>
              </a:solidFill>
            </a:endParaRPr>
          </a:p>
        </p:txBody>
      </p:sp>
      <p:sp>
        <p:nvSpPr>
          <p:cNvPr id="3" name="Footer Placeholder 4"/>
          <p:cNvSpPr>
            <a:spLocks noGrp="1"/>
          </p:cNvSpPr>
          <p:nvPr>
            <p:ph type="ftr" sz="quarter" idx="11"/>
          </p:nvPr>
        </p:nvSpPr>
        <p:spPr/>
        <p:txBody>
          <a:bodyPr/>
          <a:lstStyle>
            <a:lvl1pPr>
              <a:defRPr/>
            </a:lvl1pPr>
          </a:lstStyle>
          <a:p>
            <a:pPr>
              <a:defRPr/>
            </a:pPr>
            <a:r>
              <a:rPr lang="en-US" smtClean="0">
                <a:solidFill>
                  <a:prstClr val="white"/>
                </a:solidFill>
              </a:rPr>
              <a:t>These GOES-17 data are preliminary, non-operational data and are undergoing testing.  Users bear all responsibility for inspecting the data prior to use and for the manner in which the data are utilized.</a:t>
            </a:r>
            <a:endParaRPr lang="en-US">
              <a:solidFill>
                <a:prstClr val="white"/>
              </a:solidFill>
            </a:endParaRPr>
          </a:p>
        </p:txBody>
      </p:sp>
      <p:sp>
        <p:nvSpPr>
          <p:cNvPr id="4" name="Slide Number Placeholder 5"/>
          <p:cNvSpPr>
            <a:spLocks noGrp="1"/>
          </p:cNvSpPr>
          <p:nvPr>
            <p:ph type="sldNum" sz="quarter" idx="12"/>
          </p:nvPr>
        </p:nvSpPr>
        <p:spPr/>
        <p:txBody>
          <a:bodyPr/>
          <a:lstStyle>
            <a:lvl1pPr>
              <a:defRPr/>
            </a:lvl1pPr>
          </a:lstStyle>
          <a:p>
            <a:fld id="{3121078A-E944-47F9-B7BA-CEAF4D470424}" type="slidenum">
              <a:rPr lang="en-US" altLang="en-US">
                <a:solidFill>
                  <a:prstClr val="white"/>
                </a:solidFill>
              </a:rPr>
              <a:pPr/>
              <a:t>‹#›</a:t>
            </a:fld>
            <a:endParaRPr lang="en-US" altLang="en-US">
              <a:solidFill>
                <a:prstClr val="white"/>
              </a:solidFill>
            </a:endParaRPr>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smtClean="0"/>
            </a:lvl1pPr>
          </a:lstStyle>
          <a:p>
            <a:fld id="{5CB56E06-7E72-A34D-882E-30D9D2139C19}" type="datetime1">
              <a:rPr lang="en-US" altLang="en-US" smtClean="0">
                <a:solidFill>
                  <a:prstClr val="white"/>
                </a:solidFill>
              </a:rPr>
              <a:pPr/>
              <a:t>2/28/19</a:t>
            </a:fld>
            <a:endParaRPr lang="en-US" altLang="en-US">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white"/>
                </a:solidFill>
              </a:rPr>
              <a:t>These GOES-17 data are preliminary, non-operational data and are undergoing testing.  Users bear all responsibility for inspecting the data prior to use and for the manner in which the data are utilized.</a:t>
            </a:r>
            <a:endParaRPr lang="en-US">
              <a:solidFill>
                <a:prstClr val="white"/>
              </a:solidFill>
            </a:endParaRPr>
          </a:p>
        </p:txBody>
      </p:sp>
      <p:sp>
        <p:nvSpPr>
          <p:cNvPr id="7" name="Slide Number Placeholder 5"/>
          <p:cNvSpPr>
            <a:spLocks noGrp="1"/>
          </p:cNvSpPr>
          <p:nvPr>
            <p:ph type="sldNum" sz="quarter" idx="12"/>
          </p:nvPr>
        </p:nvSpPr>
        <p:spPr/>
        <p:txBody>
          <a:bodyPr/>
          <a:lstStyle>
            <a:lvl1pPr>
              <a:defRPr/>
            </a:lvl1pPr>
          </a:lstStyle>
          <a:p>
            <a:fld id="{582BEF4D-4D24-4A44-B7E1-52CFE9D53E2E}" type="slidenum">
              <a:rPr lang="en-US" altLang="en-US">
                <a:solidFill>
                  <a:prstClr val="white"/>
                </a:solidFill>
              </a:rPr>
              <a:pPr/>
              <a:t>‹#›</a:t>
            </a:fld>
            <a:endParaRPr lang="en-US" altLang="en-US">
              <a:solidFill>
                <a:prstClr val="white"/>
              </a:solidFill>
            </a:endParaRPr>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smtClean="0"/>
            </a:lvl1pPr>
          </a:lstStyle>
          <a:p>
            <a:fld id="{2F8BAE3A-4D2E-7F4D-BCC0-375B05BDAAB6}" type="datetime1">
              <a:rPr lang="en-US" altLang="en-US" smtClean="0">
                <a:solidFill>
                  <a:prstClr val="white"/>
                </a:solidFill>
              </a:rPr>
              <a:pPr/>
              <a:t>2/28/19</a:t>
            </a:fld>
            <a:endParaRPr lang="en-US" altLang="en-US">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white"/>
                </a:solidFill>
              </a:rPr>
              <a:t>These GOES-17 data are preliminary, non-operational data and are undergoing testing.  Users bear all responsibility for inspecting the data prior to use and for the manner in which the data are utilized.</a:t>
            </a:r>
            <a:endParaRPr lang="en-US">
              <a:solidFill>
                <a:prstClr val="white"/>
              </a:solidFill>
            </a:endParaRPr>
          </a:p>
        </p:txBody>
      </p:sp>
      <p:sp>
        <p:nvSpPr>
          <p:cNvPr id="7" name="Slide Number Placeholder 5"/>
          <p:cNvSpPr>
            <a:spLocks noGrp="1"/>
          </p:cNvSpPr>
          <p:nvPr>
            <p:ph type="sldNum" sz="quarter" idx="12"/>
          </p:nvPr>
        </p:nvSpPr>
        <p:spPr/>
        <p:txBody>
          <a:bodyPr/>
          <a:lstStyle>
            <a:lvl1pPr>
              <a:defRPr/>
            </a:lvl1pPr>
          </a:lstStyle>
          <a:p>
            <a:fld id="{A309D45F-F8E9-4EB7-B65F-34D3C7AA90B4}" type="slidenum">
              <a:rPr lang="en-US" altLang="en-US">
                <a:solidFill>
                  <a:prstClr val="white"/>
                </a:solidFill>
              </a:rPr>
              <a:pPr/>
              <a:t>‹#›</a:t>
            </a:fld>
            <a:endParaRPr lang="en-US" altLang="en-US">
              <a:solidFill>
                <a:prstClr val="white"/>
              </a:solidFill>
            </a:endParaRPr>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fld id="{EF98A337-B143-B742-B272-66DFC2014005}" type="datetime1">
              <a:rPr lang="en-US" altLang="en-US" smtClean="0">
                <a:solidFill>
                  <a:prstClr val="white"/>
                </a:solidFill>
              </a:rPr>
              <a:pPr/>
              <a:t>2/28/19</a:t>
            </a:fld>
            <a:endParaRPr lang="en-US" altLang="en-US">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white"/>
                </a:solidFill>
              </a:rPr>
              <a:t>These GOES-17 data are preliminary, non-operational data and are undergoing testing.  Users bear all responsibility for inspecting the data prior to use and for the manner in which the data are utilized.</a:t>
            </a:r>
            <a:endParaRPr lang="en-US">
              <a:solidFill>
                <a:prstClr val="white"/>
              </a:solidFill>
            </a:endParaRPr>
          </a:p>
        </p:txBody>
      </p:sp>
      <p:sp>
        <p:nvSpPr>
          <p:cNvPr id="6" name="Slide Number Placeholder 5"/>
          <p:cNvSpPr>
            <a:spLocks noGrp="1"/>
          </p:cNvSpPr>
          <p:nvPr>
            <p:ph type="sldNum" sz="quarter" idx="12"/>
          </p:nvPr>
        </p:nvSpPr>
        <p:spPr/>
        <p:txBody>
          <a:bodyPr/>
          <a:lstStyle>
            <a:lvl1pPr>
              <a:defRPr/>
            </a:lvl1pPr>
          </a:lstStyle>
          <a:p>
            <a:fld id="{0C1E731C-1067-4255-8095-205C678071A5}" type="slidenum">
              <a:rPr lang="en-US" altLang="en-US">
                <a:solidFill>
                  <a:prstClr val="white"/>
                </a:solidFill>
              </a:rPr>
              <a:pPr/>
              <a:t>‹#›</a:t>
            </a:fld>
            <a:endParaRPr lang="en-US" altLang="en-US">
              <a:solidFill>
                <a:prstClr val="white"/>
              </a:solidFill>
            </a:endParaRPr>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fld id="{D2DF6AAC-3770-714B-95B6-0469C19285C3}" type="datetime1">
              <a:rPr lang="en-US" altLang="en-US" smtClean="0">
                <a:solidFill>
                  <a:prstClr val="white"/>
                </a:solidFill>
              </a:rPr>
              <a:pPr/>
              <a:t>2/28/19</a:t>
            </a:fld>
            <a:endParaRPr lang="en-US" altLang="en-US">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white"/>
                </a:solidFill>
              </a:rPr>
              <a:t>These GOES-17 data are preliminary, non-operational data and are undergoing testing.  Users bear all responsibility for inspecting the data prior to use and for the manner in which the data are utilized.</a:t>
            </a:r>
            <a:endParaRPr lang="en-US">
              <a:solidFill>
                <a:prstClr val="white"/>
              </a:solidFill>
            </a:endParaRPr>
          </a:p>
        </p:txBody>
      </p:sp>
      <p:sp>
        <p:nvSpPr>
          <p:cNvPr id="6" name="Slide Number Placeholder 5"/>
          <p:cNvSpPr>
            <a:spLocks noGrp="1"/>
          </p:cNvSpPr>
          <p:nvPr>
            <p:ph type="sldNum" sz="quarter" idx="12"/>
          </p:nvPr>
        </p:nvSpPr>
        <p:spPr/>
        <p:txBody>
          <a:bodyPr/>
          <a:lstStyle>
            <a:lvl1pPr>
              <a:defRPr/>
            </a:lvl1pPr>
          </a:lstStyle>
          <a:p>
            <a:fld id="{A2101580-94D6-4343-B3C4-B2F95ABA6115}" type="slidenum">
              <a:rPr lang="en-US" altLang="en-US">
                <a:solidFill>
                  <a:prstClr val="white"/>
                </a:solidFill>
              </a:rPr>
              <a:pPr/>
              <a:t>‹#›</a:t>
            </a:fld>
            <a:endParaRPr lang="en-US" altLang="en-US">
              <a:solidFill>
                <a:prstClr val="white"/>
              </a:solidFill>
            </a:endParaRPr>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mtClean="0"/>
            </a:lvl1pPr>
          </a:lstStyle>
          <a:p>
            <a:fld id="{BD7B8D93-D445-2148-8BE0-91037562ACBA}" type="datetime1">
              <a:rPr lang="en-US" altLang="en-US" smtClean="0">
                <a:solidFill>
                  <a:prstClr val="white"/>
                </a:solidFill>
              </a:rPr>
              <a:pPr/>
              <a:t>2/28/19</a:t>
            </a:fld>
            <a:endParaRPr lang="en-US" altLang="en-US">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white"/>
                </a:solidFill>
              </a:rPr>
              <a:t>These GOES-17 data are preliminary, non-operational data and are undergoing testing.  Users bear all responsibility for inspecting the data prior to use and for the manner in which the data are utilized.</a:t>
            </a:r>
            <a:endParaRPr lang="en-US">
              <a:solidFill>
                <a:prstClr val="white"/>
              </a:solidFill>
            </a:endParaRPr>
          </a:p>
        </p:txBody>
      </p:sp>
      <p:sp>
        <p:nvSpPr>
          <p:cNvPr id="6" name="Slide Number Placeholder 5"/>
          <p:cNvSpPr>
            <a:spLocks noGrp="1"/>
          </p:cNvSpPr>
          <p:nvPr>
            <p:ph type="sldNum" sz="quarter" idx="12"/>
          </p:nvPr>
        </p:nvSpPr>
        <p:spPr/>
        <p:txBody>
          <a:bodyPr/>
          <a:lstStyle>
            <a:lvl1pPr>
              <a:defRPr/>
            </a:lvl1pPr>
          </a:lstStyle>
          <a:p>
            <a:fld id="{73A949E6-8E3A-4BD1-B695-CC914EAB501F}" type="slidenum">
              <a:rPr lang="en-US" altLang="en-US">
                <a:solidFill>
                  <a:prstClr val="white"/>
                </a:solidFill>
              </a:rPr>
              <a:pPr/>
              <a:t>‹#›</a:t>
            </a:fld>
            <a:endParaRPr lang="en-US" altLang="en-US">
              <a:solidFill>
                <a:prstClr val="white"/>
              </a:solidFill>
            </a:endParaRPr>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fld id="{78CFFB72-89F5-9141-9330-9C8149B0C74A}" type="datetime1">
              <a:rPr lang="en-US" altLang="en-US" smtClean="0">
                <a:solidFill>
                  <a:prstClr val="white"/>
                </a:solidFill>
              </a:rPr>
              <a:pPr/>
              <a:t>2/28/19</a:t>
            </a:fld>
            <a:endParaRPr lang="en-US" altLang="en-US">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white"/>
                </a:solidFill>
              </a:rPr>
              <a:t>These GOES-17 data are preliminary, non-operational data and are undergoing testing.  Users bear all responsibility for inspecting the data prior to use and for the manner in which the data are utilized.</a:t>
            </a:r>
            <a:endParaRPr lang="en-US">
              <a:solidFill>
                <a:prstClr val="white"/>
              </a:solidFill>
            </a:endParaRPr>
          </a:p>
        </p:txBody>
      </p:sp>
      <p:sp>
        <p:nvSpPr>
          <p:cNvPr id="6" name="Slide Number Placeholder 5"/>
          <p:cNvSpPr>
            <a:spLocks noGrp="1"/>
          </p:cNvSpPr>
          <p:nvPr>
            <p:ph type="sldNum" sz="quarter" idx="12"/>
          </p:nvPr>
        </p:nvSpPr>
        <p:spPr/>
        <p:txBody>
          <a:bodyPr/>
          <a:lstStyle>
            <a:lvl1pPr>
              <a:defRPr/>
            </a:lvl1pPr>
          </a:lstStyle>
          <a:p>
            <a:fld id="{615ADB79-25D6-47C0-AB51-22A13A0BBB50}" type="slidenum">
              <a:rPr lang="en-US" altLang="en-US">
                <a:solidFill>
                  <a:prstClr val="white"/>
                </a:solidFill>
              </a:rPr>
              <a:pPr/>
              <a:t>‹#›</a:t>
            </a:fld>
            <a:endParaRPr lang="en-US" altLang="en-US">
              <a:solidFill>
                <a:prstClr val="white"/>
              </a:solidFill>
            </a:endParaRP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1371600" y="128337"/>
            <a:ext cx="6408821" cy="968626"/>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1pPr>
            <a:lvl2pPr marR="0" lvl="1"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2pPr>
            <a:lvl3pPr marR="0" lvl="2"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3pPr>
            <a:lvl4pPr marR="0" lvl="3"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4pPr>
            <a:lvl5pPr marR="0" lvl="4"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9pPr>
          </a:lstStyle>
          <a:p>
            <a:endParaRPr/>
          </a:p>
        </p:txBody>
      </p:sp>
      <p:sp>
        <p:nvSpPr>
          <p:cNvPr id="21" name="Shape 21"/>
          <p:cNvSpPr txBox="1">
            <a:spLocks noGrp="1"/>
          </p:cNvSpPr>
          <p:nvPr>
            <p:ph type="body" idx="1"/>
          </p:nvPr>
        </p:nvSpPr>
        <p:spPr>
          <a:xfrm>
            <a:off x="457200" y="1465263"/>
            <a:ext cx="8229600" cy="4525962"/>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lt1"/>
              </a:buClr>
              <a:buSzPts val="3200"/>
              <a:buFont typeface="Noto Sans Symbols"/>
              <a:buChar char="❖"/>
              <a:defRPr sz="3200" b="0" i="0" u="none" strike="noStrike" cap="none">
                <a:solidFill>
                  <a:schemeClr val="lt1"/>
                </a:solidFill>
                <a:latin typeface="Calibri"/>
                <a:ea typeface="Calibri"/>
                <a:cs typeface="Calibri"/>
                <a:sym typeface="Calibri"/>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spcBef>
                <a:spcPts val="400"/>
              </a:spcBef>
              <a:spcAft>
                <a:spcPts val="0"/>
              </a:spcAft>
              <a:buClr>
                <a:schemeClr val="lt1"/>
              </a:buClr>
              <a:buSzPts val="2000"/>
              <a:buFont typeface="Courier New"/>
              <a:buChar char="o"/>
              <a:defRPr sz="2000" b="0" i="0" u="none" strike="noStrike" cap="none">
                <a:solidFill>
                  <a:schemeClr val="lt1"/>
                </a:solidFill>
                <a:latin typeface="Calibri"/>
                <a:ea typeface="Calibri"/>
                <a:cs typeface="Calibri"/>
                <a:sym typeface="Calibri"/>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dt" idx="10"/>
          </p:nvPr>
        </p:nvSpPr>
        <p:spPr>
          <a:xfrm>
            <a:off x="240632" y="6356350"/>
            <a:ext cx="914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fld id="{B0A5ED24-0969-6843-A421-2BA47BCD9910}" type="datetime1">
              <a:rPr lang="en-US" altLang="en-US" smtClean="0">
                <a:solidFill>
                  <a:prstClr val="white"/>
                </a:solidFill>
              </a:rPr>
              <a:pPr/>
              <a:t>2/28/19</a:t>
            </a:fld>
            <a:endParaRPr lang="en-US" altLang="en-US">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white"/>
                </a:solidFill>
              </a:rPr>
              <a:t>These GOES-17 data are preliminary, non-operational data and are undergoing testing.  Users bear all responsibility for inspecting the data prior to use and for the manner in which the data are utilized.</a:t>
            </a:r>
            <a:endParaRPr lang="en-US">
              <a:solidFill>
                <a:prstClr val="white"/>
              </a:solidFill>
            </a:endParaRPr>
          </a:p>
        </p:txBody>
      </p:sp>
      <p:sp>
        <p:nvSpPr>
          <p:cNvPr id="6" name="Slide Number Placeholder 5"/>
          <p:cNvSpPr>
            <a:spLocks noGrp="1"/>
          </p:cNvSpPr>
          <p:nvPr>
            <p:ph type="sldNum" sz="quarter" idx="12"/>
          </p:nvPr>
        </p:nvSpPr>
        <p:spPr/>
        <p:txBody>
          <a:bodyPr/>
          <a:lstStyle>
            <a:lvl1pPr>
              <a:defRPr/>
            </a:lvl1pPr>
          </a:lstStyle>
          <a:p>
            <a:fld id="{4AB52BE0-4CA4-4BD3-BC9F-B41F86E8D2EE}" type="slidenum">
              <a:rPr lang="en-US" altLang="en-US">
                <a:solidFill>
                  <a:prstClr val="white"/>
                </a:solidFill>
              </a:rPr>
              <a:pPr/>
              <a:t>‹#›</a:t>
            </a:fld>
            <a:endParaRPr lang="en-US" altLang="en-US">
              <a:solidFill>
                <a:prstClr val="white"/>
              </a:solidFill>
            </a:endParaRPr>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smtClean="0"/>
            </a:lvl1pPr>
          </a:lstStyle>
          <a:p>
            <a:fld id="{6D961F0D-68ED-D043-8B58-8718E271F0B1}" type="datetime1">
              <a:rPr lang="en-US" altLang="en-US" smtClean="0">
                <a:solidFill>
                  <a:prstClr val="white"/>
                </a:solidFill>
              </a:rPr>
              <a:pPr/>
              <a:t>2/28/19</a:t>
            </a:fld>
            <a:endParaRPr lang="en-US" altLang="en-US">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white"/>
                </a:solidFill>
              </a:rPr>
              <a:t>These GOES-17 data are preliminary, non-operational data and are undergoing testing.  Users bear all responsibility for inspecting the data prior to use and for the manner in which the data are utilized.</a:t>
            </a:r>
            <a:endParaRPr lang="en-US">
              <a:solidFill>
                <a:prstClr val="white"/>
              </a:solidFill>
            </a:endParaRPr>
          </a:p>
        </p:txBody>
      </p:sp>
      <p:sp>
        <p:nvSpPr>
          <p:cNvPr id="7" name="Slide Number Placeholder 5"/>
          <p:cNvSpPr>
            <a:spLocks noGrp="1"/>
          </p:cNvSpPr>
          <p:nvPr>
            <p:ph type="sldNum" sz="quarter" idx="12"/>
          </p:nvPr>
        </p:nvSpPr>
        <p:spPr/>
        <p:txBody>
          <a:bodyPr/>
          <a:lstStyle>
            <a:lvl1pPr>
              <a:defRPr/>
            </a:lvl1pPr>
          </a:lstStyle>
          <a:p>
            <a:fld id="{A5D0E245-9D50-4F3E-AC26-7B9CB19F70AC}" type="slidenum">
              <a:rPr lang="en-US" altLang="en-US">
                <a:solidFill>
                  <a:prstClr val="white"/>
                </a:solidFill>
              </a:rPr>
              <a:pPr/>
              <a:t>‹#›</a:t>
            </a:fld>
            <a:endParaRPr lang="en-US" altLang="en-US">
              <a:solidFill>
                <a:prstClr val="white"/>
              </a:solidFill>
            </a:endParaRPr>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smtClean="0"/>
            </a:lvl1pPr>
          </a:lstStyle>
          <a:p>
            <a:fld id="{8FBD8BD2-0E2E-4940-B883-0EA37597E19A}" type="datetime1">
              <a:rPr lang="en-US" altLang="en-US" smtClean="0">
                <a:solidFill>
                  <a:prstClr val="white"/>
                </a:solidFill>
              </a:rPr>
              <a:pPr/>
              <a:t>2/28/19</a:t>
            </a:fld>
            <a:endParaRPr lang="en-US" altLang="en-US">
              <a:solidFill>
                <a:prstClr val="white"/>
              </a:solidFill>
            </a:endParaRPr>
          </a:p>
        </p:txBody>
      </p:sp>
      <p:sp>
        <p:nvSpPr>
          <p:cNvPr id="8" name="Footer Placeholder 4"/>
          <p:cNvSpPr>
            <a:spLocks noGrp="1"/>
          </p:cNvSpPr>
          <p:nvPr>
            <p:ph type="ftr" sz="quarter" idx="11"/>
          </p:nvPr>
        </p:nvSpPr>
        <p:spPr/>
        <p:txBody>
          <a:bodyPr/>
          <a:lstStyle>
            <a:lvl1pPr>
              <a:defRPr/>
            </a:lvl1pPr>
          </a:lstStyle>
          <a:p>
            <a:pPr>
              <a:defRPr/>
            </a:pPr>
            <a:r>
              <a:rPr lang="en-US" smtClean="0">
                <a:solidFill>
                  <a:prstClr val="white"/>
                </a:solidFill>
              </a:rPr>
              <a:t>These GOES-17 data are preliminary, non-operational data and are undergoing testing.  Users bear all responsibility for inspecting the data prior to use and for the manner in which the data are utilized.</a:t>
            </a:r>
            <a:endParaRPr lang="en-US">
              <a:solidFill>
                <a:prstClr val="white"/>
              </a:solidFill>
            </a:endParaRPr>
          </a:p>
        </p:txBody>
      </p:sp>
      <p:sp>
        <p:nvSpPr>
          <p:cNvPr id="9" name="Slide Number Placeholder 5"/>
          <p:cNvSpPr>
            <a:spLocks noGrp="1"/>
          </p:cNvSpPr>
          <p:nvPr>
            <p:ph type="sldNum" sz="quarter" idx="12"/>
          </p:nvPr>
        </p:nvSpPr>
        <p:spPr/>
        <p:txBody>
          <a:bodyPr/>
          <a:lstStyle>
            <a:lvl1pPr>
              <a:defRPr/>
            </a:lvl1pPr>
          </a:lstStyle>
          <a:p>
            <a:fld id="{E1617F4D-DC75-4D77-ADAD-FA980D9EE577}" type="slidenum">
              <a:rPr lang="en-US" altLang="en-US">
                <a:solidFill>
                  <a:prstClr val="white"/>
                </a:solidFill>
              </a:rPr>
              <a:pPr/>
              <a:t>‹#›</a:t>
            </a:fld>
            <a:endParaRPr lang="en-US" altLang="en-US">
              <a:solidFill>
                <a:prstClr val="white"/>
              </a:solidFill>
            </a:endParaRPr>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smtClean="0"/>
            </a:lvl1pPr>
          </a:lstStyle>
          <a:p>
            <a:fld id="{ACAFC0E8-53F5-7449-B5EE-7676202A097F}" type="datetime1">
              <a:rPr lang="en-US" altLang="en-US" smtClean="0">
                <a:solidFill>
                  <a:prstClr val="white"/>
                </a:solidFill>
              </a:rPr>
              <a:pPr/>
              <a:t>2/28/19</a:t>
            </a:fld>
            <a:endParaRPr lang="en-US" altLang="en-US">
              <a:solidFill>
                <a:prstClr val="white"/>
              </a:solidFill>
            </a:endParaRPr>
          </a:p>
        </p:txBody>
      </p:sp>
      <p:sp>
        <p:nvSpPr>
          <p:cNvPr id="4" name="Footer Placeholder 4"/>
          <p:cNvSpPr>
            <a:spLocks noGrp="1"/>
          </p:cNvSpPr>
          <p:nvPr>
            <p:ph type="ftr" sz="quarter" idx="11"/>
          </p:nvPr>
        </p:nvSpPr>
        <p:spPr/>
        <p:txBody>
          <a:bodyPr/>
          <a:lstStyle>
            <a:lvl1pPr>
              <a:defRPr/>
            </a:lvl1pPr>
          </a:lstStyle>
          <a:p>
            <a:pPr>
              <a:defRPr/>
            </a:pPr>
            <a:r>
              <a:rPr lang="en-US" smtClean="0">
                <a:solidFill>
                  <a:prstClr val="white"/>
                </a:solidFill>
              </a:rPr>
              <a:t>These GOES-17 data are preliminary, non-operational data and are undergoing testing.  Users bear all responsibility for inspecting the data prior to use and for the manner in which the data are utilized.</a:t>
            </a:r>
            <a:endParaRPr lang="en-US">
              <a:solidFill>
                <a:prstClr val="white"/>
              </a:solidFill>
            </a:endParaRPr>
          </a:p>
        </p:txBody>
      </p:sp>
      <p:sp>
        <p:nvSpPr>
          <p:cNvPr id="5" name="Slide Number Placeholder 5"/>
          <p:cNvSpPr>
            <a:spLocks noGrp="1"/>
          </p:cNvSpPr>
          <p:nvPr>
            <p:ph type="sldNum" sz="quarter" idx="12"/>
          </p:nvPr>
        </p:nvSpPr>
        <p:spPr/>
        <p:txBody>
          <a:bodyPr/>
          <a:lstStyle>
            <a:lvl1pPr>
              <a:defRPr/>
            </a:lvl1pPr>
          </a:lstStyle>
          <a:p>
            <a:fld id="{2E88175D-0E56-4116-B7A7-F37D38CF2937}" type="slidenum">
              <a:rPr lang="en-US" altLang="en-US">
                <a:solidFill>
                  <a:prstClr val="white"/>
                </a:solidFill>
              </a:rPr>
              <a:pPr/>
              <a:t>‹#›</a:t>
            </a:fld>
            <a:endParaRPr lang="en-US" altLang="en-US">
              <a:solidFill>
                <a:prstClr val="white"/>
              </a:solidFill>
            </a:endParaRPr>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smtClean="0"/>
            </a:lvl1pPr>
          </a:lstStyle>
          <a:p>
            <a:fld id="{0EAF14F5-1894-6440-BAF1-B75387C41F8F}" type="datetime1">
              <a:rPr lang="en-US" altLang="en-US" smtClean="0">
                <a:solidFill>
                  <a:prstClr val="white"/>
                </a:solidFill>
              </a:rPr>
              <a:pPr/>
              <a:t>2/28/19</a:t>
            </a:fld>
            <a:endParaRPr lang="en-US" altLang="en-US">
              <a:solidFill>
                <a:prstClr val="white"/>
              </a:solidFill>
            </a:endParaRPr>
          </a:p>
        </p:txBody>
      </p:sp>
      <p:sp>
        <p:nvSpPr>
          <p:cNvPr id="3" name="Footer Placeholder 4"/>
          <p:cNvSpPr>
            <a:spLocks noGrp="1"/>
          </p:cNvSpPr>
          <p:nvPr>
            <p:ph type="ftr" sz="quarter" idx="11"/>
          </p:nvPr>
        </p:nvSpPr>
        <p:spPr/>
        <p:txBody>
          <a:bodyPr/>
          <a:lstStyle>
            <a:lvl1pPr>
              <a:defRPr/>
            </a:lvl1pPr>
          </a:lstStyle>
          <a:p>
            <a:pPr>
              <a:defRPr/>
            </a:pPr>
            <a:r>
              <a:rPr lang="en-US" smtClean="0">
                <a:solidFill>
                  <a:prstClr val="white"/>
                </a:solidFill>
              </a:rPr>
              <a:t>These GOES-17 data are preliminary, non-operational data and are undergoing testing.  Users bear all responsibility for inspecting the data prior to use and for the manner in which the data are utilized.</a:t>
            </a:r>
            <a:endParaRPr lang="en-US">
              <a:solidFill>
                <a:prstClr val="white"/>
              </a:solidFill>
            </a:endParaRPr>
          </a:p>
        </p:txBody>
      </p:sp>
      <p:sp>
        <p:nvSpPr>
          <p:cNvPr id="4" name="Slide Number Placeholder 5"/>
          <p:cNvSpPr>
            <a:spLocks noGrp="1"/>
          </p:cNvSpPr>
          <p:nvPr>
            <p:ph type="sldNum" sz="quarter" idx="12"/>
          </p:nvPr>
        </p:nvSpPr>
        <p:spPr/>
        <p:txBody>
          <a:bodyPr/>
          <a:lstStyle>
            <a:lvl1pPr>
              <a:defRPr/>
            </a:lvl1pPr>
          </a:lstStyle>
          <a:p>
            <a:fld id="{3121078A-E944-47F9-B7BA-CEAF4D470424}" type="slidenum">
              <a:rPr lang="en-US" altLang="en-US">
                <a:solidFill>
                  <a:prstClr val="white"/>
                </a:solidFill>
              </a:rPr>
              <a:pPr/>
              <a:t>‹#›</a:t>
            </a:fld>
            <a:endParaRPr lang="en-US" altLang="en-US">
              <a:solidFill>
                <a:prstClr val="white"/>
              </a:solidFill>
            </a:endParaRPr>
          </a:p>
        </p:txBody>
      </p: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smtClean="0"/>
            </a:lvl1pPr>
          </a:lstStyle>
          <a:p>
            <a:fld id="{5CB56E06-7E72-A34D-882E-30D9D2139C19}" type="datetime1">
              <a:rPr lang="en-US" altLang="en-US" smtClean="0">
                <a:solidFill>
                  <a:prstClr val="white"/>
                </a:solidFill>
              </a:rPr>
              <a:pPr/>
              <a:t>2/28/19</a:t>
            </a:fld>
            <a:endParaRPr lang="en-US" altLang="en-US">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white"/>
                </a:solidFill>
              </a:rPr>
              <a:t>These GOES-17 data are preliminary, non-operational data and are undergoing testing.  Users bear all responsibility for inspecting the data prior to use and for the manner in which the data are utilized.</a:t>
            </a:r>
            <a:endParaRPr lang="en-US">
              <a:solidFill>
                <a:prstClr val="white"/>
              </a:solidFill>
            </a:endParaRPr>
          </a:p>
        </p:txBody>
      </p:sp>
      <p:sp>
        <p:nvSpPr>
          <p:cNvPr id="7" name="Slide Number Placeholder 5"/>
          <p:cNvSpPr>
            <a:spLocks noGrp="1"/>
          </p:cNvSpPr>
          <p:nvPr>
            <p:ph type="sldNum" sz="quarter" idx="12"/>
          </p:nvPr>
        </p:nvSpPr>
        <p:spPr/>
        <p:txBody>
          <a:bodyPr/>
          <a:lstStyle>
            <a:lvl1pPr>
              <a:defRPr/>
            </a:lvl1pPr>
          </a:lstStyle>
          <a:p>
            <a:fld id="{582BEF4D-4D24-4A44-B7E1-52CFE9D53E2E}" type="slidenum">
              <a:rPr lang="en-US" altLang="en-US">
                <a:solidFill>
                  <a:prstClr val="white"/>
                </a:solidFill>
              </a:rPr>
              <a:pPr/>
              <a:t>‹#›</a:t>
            </a:fld>
            <a:endParaRPr lang="en-US" altLang="en-US">
              <a:solidFill>
                <a:prstClr val="white"/>
              </a:solidFill>
            </a:endParaRPr>
          </a:p>
        </p:txBody>
      </p:sp>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smtClean="0"/>
            </a:lvl1pPr>
          </a:lstStyle>
          <a:p>
            <a:fld id="{2F8BAE3A-4D2E-7F4D-BCC0-375B05BDAAB6}" type="datetime1">
              <a:rPr lang="en-US" altLang="en-US" smtClean="0">
                <a:solidFill>
                  <a:prstClr val="white"/>
                </a:solidFill>
              </a:rPr>
              <a:pPr/>
              <a:t>2/28/19</a:t>
            </a:fld>
            <a:endParaRPr lang="en-US" altLang="en-US">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white"/>
                </a:solidFill>
              </a:rPr>
              <a:t>These GOES-17 data are preliminary, non-operational data and are undergoing testing.  Users bear all responsibility for inspecting the data prior to use and for the manner in which the data are utilized.</a:t>
            </a:r>
            <a:endParaRPr lang="en-US">
              <a:solidFill>
                <a:prstClr val="white"/>
              </a:solidFill>
            </a:endParaRPr>
          </a:p>
        </p:txBody>
      </p:sp>
      <p:sp>
        <p:nvSpPr>
          <p:cNvPr id="7" name="Slide Number Placeholder 5"/>
          <p:cNvSpPr>
            <a:spLocks noGrp="1"/>
          </p:cNvSpPr>
          <p:nvPr>
            <p:ph type="sldNum" sz="quarter" idx="12"/>
          </p:nvPr>
        </p:nvSpPr>
        <p:spPr/>
        <p:txBody>
          <a:bodyPr/>
          <a:lstStyle>
            <a:lvl1pPr>
              <a:defRPr/>
            </a:lvl1pPr>
          </a:lstStyle>
          <a:p>
            <a:fld id="{A309D45F-F8E9-4EB7-B65F-34D3C7AA90B4}" type="slidenum">
              <a:rPr lang="en-US" altLang="en-US">
                <a:solidFill>
                  <a:prstClr val="white"/>
                </a:solidFill>
              </a:rPr>
              <a:pPr/>
              <a:t>‹#›</a:t>
            </a:fld>
            <a:endParaRPr lang="en-US" altLang="en-US">
              <a:solidFill>
                <a:prstClr val="white"/>
              </a:solidFill>
            </a:endParaRPr>
          </a:p>
        </p:txBody>
      </p:sp>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fld id="{EF98A337-B143-B742-B272-66DFC2014005}" type="datetime1">
              <a:rPr lang="en-US" altLang="en-US" smtClean="0">
                <a:solidFill>
                  <a:prstClr val="white"/>
                </a:solidFill>
              </a:rPr>
              <a:pPr/>
              <a:t>2/28/19</a:t>
            </a:fld>
            <a:endParaRPr lang="en-US" altLang="en-US">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white"/>
                </a:solidFill>
              </a:rPr>
              <a:t>These GOES-17 data are preliminary, non-operational data and are undergoing testing.  Users bear all responsibility for inspecting the data prior to use and for the manner in which the data are utilized.</a:t>
            </a:r>
            <a:endParaRPr lang="en-US">
              <a:solidFill>
                <a:prstClr val="white"/>
              </a:solidFill>
            </a:endParaRPr>
          </a:p>
        </p:txBody>
      </p:sp>
      <p:sp>
        <p:nvSpPr>
          <p:cNvPr id="6" name="Slide Number Placeholder 5"/>
          <p:cNvSpPr>
            <a:spLocks noGrp="1"/>
          </p:cNvSpPr>
          <p:nvPr>
            <p:ph type="sldNum" sz="quarter" idx="12"/>
          </p:nvPr>
        </p:nvSpPr>
        <p:spPr/>
        <p:txBody>
          <a:bodyPr/>
          <a:lstStyle>
            <a:lvl1pPr>
              <a:defRPr/>
            </a:lvl1pPr>
          </a:lstStyle>
          <a:p>
            <a:fld id="{0C1E731C-1067-4255-8095-205C678071A5}" type="slidenum">
              <a:rPr lang="en-US" altLang="en-US">
                <a:solidFill>
                  <a:prstClr val="white"/>
                </a:solidFill>
              </a:rPr>
              <a:pPr/>
              <a:t>‹#›</a:t>
            </a:fld>
            <a:endParaRPr lang="en-US" altLang="en-US">
              <a:solidFill>
                <a:prstClr val="white"/>
              </a:solidFill>
            </a:endParaRPr>
          </a:p>
        </p:txBody>
      </p:sp>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fld id="{D2DF6AAC-3770-714B-95B6-0469C19285C3}" type="datetime1">
              <a:rPr lang="en-US" altLang="en-US" smtClean="0">
                <a:solidFill>
                  <a:prstClr val="white"/>
                </a:solidFill>
              </a:rPr>
              <a:pPr/>
              <a:t>2/28/19</a:t>
            </a:fld>
            <a:endParaRPr lang="en-US" altLang="en-US">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white"/>
                </a:solidFill>
              </a:rPr>
              <a:t>These GOES-17 data are preliminary, non-operational data and are undergoing testing.  Users bear all responsibility for inspecting the data prior to use and for the manner in which the data are utilized.</a:t>
            </a:r>
            <a:endParaRPr lang="en-US">
              <a:solidFill>
                <a:prstClr val="white"/>
              </a:solidFill>
            </a:endParaRPr>
          </a:p>
        </p:txBody>
      </p:sp>
      <p:sp>
        <p:nvSpPr>
          <p:cNvPr id="6" name="Slide Number Placeholder 5"/>
          <p:cNvSpPr>
            <a:spLocks noGrp="1"/>
          </p:cNvSpPr>
          <p:nvPr>
            <p:ph type="sldNum" sz="quarter" idx="12"/>
          </p:nvPr>
        </p:nvSpPr>
        <p:spPr/>
        <p:txBody>
          <a:bodyPr/>
          <a:lstStyle>
            <a:lvl1pPr>
              <a:defRPr/>
            </a:lvl1pPr>
          </a:lstStyle>
          <a:p>
            <a:fld id="{A2101580-94D6-4343-B3C4-B2F95ABA6115}" type="slidenum">
              <a:rPr lang="en-US" altLang="en-US">
                <a:solidFill>
                  <a:prstClr val="white"/>
                </a:solidFill>
              </a:rPr>
              <a:pPr/>
              <a:t>‹#›</a:t>
            </a:fld>
            <a:endParaRPr lang="en-US" altLang="en-US">
              <a:solidFill>
                <a:prstClr val="white"/>
              </a:solidFill>
            </a:endParaRPr>
          </a:p>
        </p:txBody>
      </p:sp>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1564350" y="288575"/>
            <a:ext cx="5961300" cy="853799"/>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FFFFFF"/>
              </a:buClr>
              <a:buSzPts val="2800"/>
              <a:buFont typeface="Arial"/>
              <a:buNone/>
              <a:defRPr sz="2800" b="0" i="0" u="none" strike="noStrike" cap="none">
                <a:solidFill>
                  <a:srgbClr val="FFFFFF"/>
                </a:solidFill>
                <a:latin typeface="Arial"/>
                <a:ea typeface="Arial"/>
                <a:cs typeface="Arial"/>
                <a:sym typeface="Arial"/>
              </a:defRPr>
            </a:lvl1pPr>
            <a:lvl2pPr marR="0" lvl="1"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2pPr>
            <a:lvl3pPr marR="0" lvl="2"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3pPr>
            <a:lvl4pPr marR="0" lvl="3"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4pPr>
            <a:lvl5pPr marR="0" lvl="4"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5pPr>
            <a:lvl6pPr marR="0" lvl="5"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6pPr>
            <a:lvl7pPr marR="0" lvl="6"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7pPr>
            <a:lvl8pPr marR="0" lvl="7"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8pPr>
            <a:lvl9pPr marR="0" lvl="8"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9pPr>
          </a:lstStyle>
          <a:p>
            <a:endParaRPr/>
          </a:p>
        </p:txBody>
      </p:sp>
      <p:sp>
        <p:nvSpPr>
          <p:cNvPr id="26" name="Shape 26"/>
          <p:cNvSpPr txBox="1">
            <a:spLocks noGrp="1"/>
          </p:cNvSpPr>
          <p:nvPr>
            <p:ph type="body" idx="1"/>
          </p:nvPr>
        </p:nvSpPr>
        <p:spPr>
          <a:xfrm>
            <a:off x="311700" y="1536633"/>
            <a:ext cx="8520599" cy="4555199"/>
          </a:xfrm>
          <a:prstGeom prst="rect">
            <a:avLst/>
          </a:prstGeom>
          <a:noFill/>
          <a:ln>
            <a:noFill/>
          </a:ln>
        </p:spPr>
        <p:txBody>
          <a:bodyPr spcFirstLastPara="1" wrap="square" lIns="91425" tIns="91425" rIns="91425" bIns="91425" anchor="t" anchorCtr="0"/>
          <a:lstStyle>
            <a:lvl1pPr marL="457200" marR="0" lvl="0" indent="-228600" algn="l" rtl="0">
              <a:lnSpc>
                <a:spcPct val="115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1pPr>
            <a:lvl2pPr marL="914400" marR="0" lvl="1"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2pPr>
            <a:lvl3pPr marL="1371600" marR="0" lvl="2"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3pPr>
            <a:lvl4pPr marL="1828800" marR="0" lvl="3"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4pPr>
            <a:lvl5pPr marL="2286000" marR="0" lvl="4"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5pPr>
            <a:lvl6pPr marL="2743200" marR="0" lvl="5"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6pPr>
            <a:lvl7pPr marL="3200400" marR="0" lvl="6"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7pPr>
            <a:lvl8pPr marL="3657600" marR="0" lvl="7"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8pPr>
            <a:lvl9pPr marL="4114800" marR="0" lvl="8" indent="-228600" algn="l" rtl="0">
              <a:lnSpc>
                <a:spcPct val="115000"/>
              </a:lnSpc>
              <a:spcBef>
                <a:spcPts val="1600"/>
              </a:spcBef>
              <a:spcAft>
                <a:spcPts val="1600"/>
              </a:spcAft>
              <a:buClr>
                <a:srgbClr val="FFFFFF"/>
              </a:buClr>
              <a:buSzPts val="1400"/>
              <a:buFont typeface="Arial"/>
              <a:buNone/>
              <a:defRPr sz="1400" b="0" i="0" u="none" strike="noStrike" cap="none">
                <a:solidFill>
                  <a:srgbClr val="FFFFFF"/>
                </a:solidFill>
                <a:latin typeface="Arial"/>
                <a:ea typeface="Arial"/>
                <a:cs typeface="Arial"/>
                <a:sym typeface="Arial"/>
              </a:defRPr>
            </a:lvl9pPr>
          </a:lstStyle>
          <a:p>
            <a:endParaRPr/>
          </a:p>
        </p:txBody>
      </p:sp>
      <p:sp>
        <p:nvSpPr>
          <p:cNvPr id="27" name="Shape 27"/>
          <p:cNvSpPr txBox="1">
            <a:spLocks noGrp="1"/>
          </p:cNvSpPr>
          <p:nvPr>
            <p:ph type="sldNum" idx="12"/>
          </p:nvPr>
        </p:nvSpPr>
        <p:spPr>
          <a:xfrm>
            <a:off x="8472457" y="6217621"/>
            <a:ext cx="548699" cy="524699"/>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9pPr>
          </a:lstStyle>
          <a:p>
            <a:fld id="{00000000-1234-1234-1234-123412341234}" type="slidenum">
              <a:rPr lang="en-US"/>
              <a:pPr/>
              <a:t>‹#›</a:t>
            </a:fld>
            <a:endParaRP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1564350" y="288575"/>
            <a:ext cx="5961300" cy="853799"/>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FFFFFF"/>
              </a:buClr>
              <a:buSzPts val="2800"/>
              <a:buFont typeface="Arial"/>
              <a:buNone/>
              <a:defRPr sz="2800" b="0" i="0" u="none" strike="noStrike" cap="none">
                <a:solidFill>
                  <a:srgbClr val="FFFFFF"/>
                </a:solidFill>
                <a:latin typeface="Arial"/>
                <a:ea typeface="Arial"/>
                <a:cs typeface="Arial"/>
                <a:sym typeface="Arial"/>
              </a:defRPr>
            </a:lvl1pPr>
            <a:lvl2pPr marR="0" lvl="1"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2pPr>
            <a:lvl3pPr marR="0" lvl="2"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3pPr>
            <a:lvl4pPr marR="0" lvl="3"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4pPr>
            <a:lvl5pPr marR="0" lvl="4"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5pPr>
            <a:lvl6pPr marR="0" lvl="5"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6pPr>
            <a:lvl7pPr marR="0" lvl="6"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7pPr>
            <a:lvl8pPr marR="0" lvl="7"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8pPr>
            <a:lvl9pPr marR="0" lvl="8"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9pPr>
          </a:lstStyle>
          <a:p>
            <a:endParaRPr/>
          </a:p>
        </p:txBody>
      </p:sp>
      <p:sp>
        <p:nvSpPr>
          <p:cNvPr id="26" name="Shape 26"/>
          <p:cNvSpPr txBox="1">
            <a:spLocks noGrp="1"/>
          </p:cNvSpPr>
          <p:nvPr>
            <p:ph type="body" idx="1"/>
          </p:nvPr>
        </p:nvSpPr>
        <p:spPr>
          <a:xfrm>
            <a:off x="311700" y="1536633"/>
            <a:ext cx="8520599" cy="4555199"/>
          </a:xfrm>
          <a:prstGeom prst="rect">
            <a:avLst/>
          </a:prstGeom>
          <a:noFill/>
          <a:ln>
            <a:noFill/>
          </a:ln>
        </p:spPr>
        <p:txBody>
          <a:bodyPr spcFirstLastPara="1" wrap="square" lIns="91425" tIns="91425" rIns="91425" bIns="91425" anchor="t" anchorCtr="0"/>
          <a:lstStyle>
            <a:lvl1pPr marL="457200" marR="0" lvl="0" indent="-228600" algn="l" rtl="0">
              <a:lnSpc>
                <a:spcPct val="115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1pPr>
            <a:lvl2pPr marL="914400" marR="0" lvl="1"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2pPr>
            <a:lvl3pPr marL="1371600" marR="0" lvl="2"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3pPr>
            <a:lvl4pPr marL="1828800" marR="0" lvl="3"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4pPr>
            <a:lvl5pPr marL="2286000" marR="0" lvl="4"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5pPr>
            <a:lvl6pPr marL="2743200" marR="0" lvl="5"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6pPr>
            <a:lvl7pPr marL="3200400" marR="0" lvl="6"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7pPr>
            <a:lvl8pPr marL="3657600" marR="0" lvl="7"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8pPr>
            <a:lvl9pPr marL="4114800" marR="0" lvl="8" indent="-228600" algn="l" rtl="0">
              <a:lnSpc>
                <a:spcPct val="115000"/>
              </a:lnSpc>
              <a:spcBef>
                <a:spcPts val="1600"/>
              </a:spcBef>
              <a:spcAft>
                <a:spcPts val="1600"/>
              </a:spcAft>
              <a:buClr>
                <a:srgbClr val="FFFFFF"/>
              </a:buClr>
              <a:buSzPts val="1400"/>
              <a:buFont typeface="Arial"/>
              <a:buNone/>
              <a:defRPr sz="1400" b="0" i="0" u="none" strike="noStrike" cap="none">
                <a:solidFill>
                  <a:srgbClr val="FFFFFF"/>
                </a:solidFill>
                <a:latin typeface="Arial"/>
                <a:ea typeface="Arial"/>
                <a:cs typeface="Arial"/>
                <a:sym typeface="Arial"/>
              </a:defRPr>
            </a:lvl9pPr>
          </a:lstStyle>
          <a:p>
            <a:endParaRPr/>
          </a:p>
        </p:txBody>
      </p:sp>
      <p:sp>
        <p:nvSpPr>
          <p:cNvPr id="27" name="Shape 27"/>
          <p:cNvSpPr txBox="1">
            <a:spLocks noGrp="1"/>
          </p:cNvSpPr>
          <p:nvPr>
            <p:ph type="sldNum" idx="12"/>
          </p:nvPr>
        </p:nvSpPr>
        <p:spPr>
          <a:xfrm>
            <a:off x="8472457" y="6217621"/>
            <a:ext cx="548699" cy="524699"/>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4000" b="1" i="0" u="none" strike="noStrike" cap="none">
                <a:solidFill>
                  <a:schemeClr val="lt1"/>
                </a:solidFill>
                <a:latin typeface="Calibri"/>
                <a:ea typeface="Calibri"/>
                <a:cs typeface="Calibri"/>
                <a:sym typeface="Calibri"/>
              </a:defRPr>
            </a:lvl1pPr>
            <a:lvl2pPr marR="0" lvl="1"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2pPr>
            <a:lvl3pPr marR="0" lvl="2"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3pPr>
            <a:lvl4pPr marR="0" lvl="3"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4pPr>
            <a:lvl5pPr marR="0" lvl="4"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9pPr>
          </a:lstStyle>
          <a:p>
            <a:endParaRPr/>
          </a:p>
        </p:txBody>
      </p:sp>
      <p:sp>
        <p:nvSpPr>
          <p:cNvPr id="30" name="Shape 3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rgbClr val="888888"/>
              </a:buClr>
              <a:buSzPts val="2000"/>
              <a:buFont typeface="Noto Sans Symbols"/>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Courier New"/>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1" name="Shape 31"/>
          <p:cNvSpPr txBox="1">
            <a:spLocks noGrp="1"/>
          </p:cNvSpPr>
          <p:nvPr>
            <p:ph type="dt" idx="10"/>
          </p:nvPr>
        </p:nvSpPr>
        <p:spPr>
          <a:xfrm>
            <a:off x="240632" y="6356350"/>
            <a:ext cx="914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353441" y="88777"/>
            <a:ext cx="6675120" cy="727969"/>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2400" b="0" i="0" u="none" strike="noStrike" cap="none">
                <a:solidFill>
                  <a:srgbClr val="CF102D"/>
                </a:solidFill>
                <a:latin typeface="Arial"/>
                <a:ea typeface="Arial"/>
                <a:cs typeface="Arial"/>
                <a:sym typeface="Arial"/>
              </a:defRPr>
            </a:lvl1pPr>
            <a:lvl2pPr marR="0" lvl="1"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2pPr>
            <a:lvl3pPr marR="0" lvl="2"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3pPr>
            <a:lvl4pPr marR="0" lvl="3"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4pPr>
            <a:lvl5pPr marR="0" lvl="4"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B46AD94-6C3A-B946-A224-92F52E224171}" type="datetimeFigureOut">
              <a:rPr lang="en-US" smtClean="0"/>
              <a:pPr/>
              <a:t>2/28/19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A2714A5-1229-4647-B0D8-F7E1A6513B92}" type="slidenum">
              <a:rPr lang="en-US" smtClean="0"/>
              <a:pPr/>
              <a:t>‹#›</a:t>
            </a:fld>
            <a:endParaRPr lang="en-US"/>
          </a:p>
        </p:txBody>
      </p:sp>
    </p:spTree>
    <p:extLst>
      <p:ext uri="{BB962C8B-B14F-4D97-AF65-F5344CB8AC3E}">
        <p14:creationId xmlns:p14="http://schemas.microsoft.com/office/powerpoint/2010/main" val="1930997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mtClean="0"/>
            </a:lvl1pPr>
          </a:lstStyle>
          <a:p>
            <a:fld id="{BD7B8D93-D445-2148-8BE0-91037562ACBA}" type="datetime1">
              <a:rPr lang="en-US" altLang="en-US" smtClean="0">
                <a:solidFill>
                  <a:prstClr val="white"/>
                </a:solidFill>
              </a:rPr>
              <a:pPr/>
              <a:t>2/28/19</a:t>
            </a:fld>
            <a:endParaRPr lang="en-US" altLang="en-US">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white"/>
                </a:solidFill>
              </a:rPr>
              <a:t>These GOES-17 data are preliminary, non-operational data and are undergoing testing.  Users bear all responsibility for inspecting the data prior to use and for the manner in which the data are utilized.</a:t>
            </a:r>
            <a:endParaRPr lang="en-US">
              <a:solidFill>
                <a:prstClr val="white"/>
              </a:solidFill>
            </a:endParaRPr>
          </a:p>
        </p:txBody>
      </p:sp>
      <p:sp>
        <p:nvSpPr>
          <p:cNvPr id="6" name="Slide Number Placeholder 5"/>
          <p:cNvSpPr>
            <a:spLocks noGrp="1"/>
          </p:cNvSpPr>
          <p:nvPr>
            <p:ph type="sldNum" sz="quarter" idx="12"/>
          </p:nvPr>
        </p:nvSpPr>
        <p:spPr/>
        <p:txBody>
          <a:bodyPr/>
          <a:lstStyle>
            <a:lvl1pPr>
              <a:defRPr/>
            </a:lvl1pPr>
          </a:lstStyle>
          <a:p>
            <a:fld id="{73A949E6-8E3A-4BD1-B695-CC914EAB501F}" type="slidenum">
              <a:rPr lang="en-US" altLang="en-US">
                <a:solidFill>
                  <a:prstClr val="white"/>
                </a:solidFill>
              </a:rPr>
              <a:pPr/>
              <a:t>‹#›</a:t>
            </a:fld>
            <a:endParaRPr lang="en-US" altLang="en-US">
              <a:solidFill>
                <a:prstClr val="white"/>
              </a:solidFill>
            </a:endParaRPr>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fld id="{78CFFB72-89F5-9141-9330-9C8149B0C74A}" type="datetime1">
              <a:rPr lang="en-US" altLang="en-US" smtClean="0">
                <a:solidFill>
                  <a:prstClr val="white"/>
                </a:solidFill>
              </a:rPr>
              <a:pPr/>
              <a:t>2/28/19</a:t>
            </a:fld>
            <a:endParaRPr lang="en-US" altLang="en-US">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white"/>
                </a:solidFill>
              </a:rPr>
              <a:t>These GOES-17 data are preliminary, non-operational data and are undergoing testing.  Users bear all responsibility for inspecting the data prior to use and for the manner in which the data are utilized.</a:t>
            </a:r>
            <a:endParaRPr lang="en-US">
              <a:solidFill>
                <a:prstClr val="white"/>
              </a:solidFill>
            </a:endParaRPr>
          </a:p>
        </p:txBody>
      </p:sp>
      <p:sp>
        <p:nvSpPr>
          <p:cNvPr id="6" name="Slide Number Placeholder 5"/>
          <p:cNvSpPr>
            <a:spLocks noGrp="1"/>
          </p:cNvSpPr>
          <p:nvPr>
            <p:ph type="sldNum" sz="quarter" idx="12"/>
          </p:nvPr>
        </p:nvSpPr>
        <p:spPr/>
        <p:txBody>
          <a:bodyPr/>
          <a:lstStyle>
            <a:lvl1pPr>
              <a:defRPr/>
            </a:lvl1pPr>
          </a:lstStyle>
          <a:p>
            <a:fld id="{615ADB79-25D6-47C0-AB51-22A13A0BBB50}" type="slidenum">
              <a:rPr lang="en-US" altLang="en-US">
                <a:solidFill>
                  <a:prstClr val="white"/>
                </a:solidFill>
              </a:rPr>
              <a:pPr/>
              <a:t>‹#›</a:t>
            </a:fld>
            <a:endParaRPr lang="en-US" altLang="en-US">
              <a:solidFill>
                <a:prstClr val="white"/>
              </a:solidFill>
            </a:endParaRPr>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fld id="{B0A5ED24-0969-6843-A421-2BA47BCD9910}" type="datetime1">
              <a:rPr lang="en-US" altLang="en-US" smtClean="0">
                <a:solidFill>
                  <a:prstClr val="white"/>
                </a:solidFill>
              </a:rPr>
              <a:pPr/>
              <a:t>2/28/19</a:t>
            </a:fld>
            <a:endParaRPr lang="en-US" altLang="en-US">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white"/>
                </a:solidFill>
              </a:rPr>
              <a:t>These GOES-17 data are preliminary, non-operational data and are undergoing testing.  Users bear all responsibility for inspecting the data prior to use and for the manner in which the data are utilized.</a:t>
            </a:r>
            <a:endParaRPr lang="en-US">
              <a:solidFill>
                <a:prstClr val="white"/>
              </a:solidFill>
            </a:endParaRPr>
          </a:p>
        </p:txBody>
      </p:sp>
      <p:sp>
        <p:nvSpPr>
          <p:cNvPr id="6" name="Slide Number Placeholder 5"/>
          <p:cNvSpPr>
            <a:spLocks noGrp="1"/>
          </p:cNvSpPr>
          <p:nvPr>
            <p:ph type="sldNum" sz="quarter" idx="12"/>
          </p:nvPr>
        </p:nvSpPr>
        <p:spPr/>
        <p:txBody>
          <a:bodyPr/>
          <a:lstStyle>
            <a:lvl1pPr>
              <a:defRPr/>
            </a:lvl1pPr>
          </a:lstStyle>
          <a:p>
            <a:fld id="{4AB52BE0-4CA4-4BD3-BC9F-B41F86E8D2EE}" type="slidenum">
              <a:rPr lang="en-US" altLang="en-US">
                <a:solidFill>
                  <a:prstClr val="white"/>
                </a:solidFill>
              </a:rPr>
              <a:pPr/>
              <a:t>‹#›</a:t>
            </a:fld>
            <a:endParaRPr lang="en-US" altLang="en-US">
              <a:solidFill>
                <a:prstClr val="white"/>
              </a:solidFill>
            </a:endParaRPr>
          </a:p>
        </p:txBody>
      </p:sp>
    </p:spTree>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7.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 Id="rId9" Type="http://schemas.openxmlformats.org/officeDocument/2006/relationships/slideLayout" Target="../slideLayouts/slideLayout15.xml"/><Relationship Id="rId10"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8.xml"/><Relationship Id="rId12" Type="http://schemas.openxmlformats.org/officeDocument/2006/relationships/slideLayout" Target="../slideLayouts/slideLayout29.xml"/><Relationship Id="rId13" Type="http://schemas.openxmlformats.org/officeDocument/2006/relationships/theme" Target="../theme/theme3.xml"/><Relationship Id="rId14" Type="http://schemas.openxmlformats.org/officeDocument/2006/relationships/image" Target="../media/image2.jpeg"/><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 Id="rId9" Type="http://schemas.openxmlformats.org/officeDocument/2006/relationships/slideLayout" Target="../slideLayouts/slideLayout26.xml"/><Relationship Id="rId10"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Shape 10" descr="Mandt_SOO-DOH-Presentation_NO-TEXT_5.jpg"/>
          <p:cNvPicPr preferRelativeResize="0"/>
          <p:nvPr/>
        </p:nvPicPr>
        <p:blipFill rotWithShape="1">
          <a:blip r:embed="rId8">
            <a:alphaModFix/>
          </a:blip>
          <a:srcRect/>
          <a:stretch/>
        </p:blipFill>
        <p:spPr>
          <a:xfrm>
            <a:off x="0" y="0"/>
            <a:ext cx="9144000" cy="6858000"/>
          </a:xfrm>
          <a:prstGeom prst="rect">
            <a:avLst/>
          </a:prstGeom>
          <a:noFill/>
          <a:ln>
            <a:noFill/>
          </a:ln>
        </p:spPr>
      </p:pic>
      <p:sp>
        <p:nvSpPr>
          <p:cNvPr id="11" name="Shape 11"/>
          <p:cNvSpPr txBox="1">
            <a:spLocks noGrp="1"/>
          </p:cNvSpPr>
          <p:nvPr>
            <p:ph type="title"/>
          </p:nvPr>
        </p:nvSpPr>
        <p:spPr>
          <a:xfrm>
            <a:off x="1371600" y="128337"/>
            <a:ext cx="6408821" cy="968626"/>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1pPr>
            <a:lvl2pPr marR="0" lvl="1"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2pPr>
            <a:lvl3pPr marR="0" lvl="2"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3pPr>
            <a:lvl4pPr marR="0" lvl="3"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4pPr>
            <a:lvl5pPr marR="0" lvl="4"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9pPr>
          </a:lstStyle>
          <a:p>
            <a:endParaRPr/>
          </a:p>
        </p:txBody>
      </p:sp>
      <p:sp>
        <p:nvSpPr>
          <p:cNvPr id="12" name="Shape 12"/>
          <p:cNvSpPr txBox="1">
            <a:spLocks noGrp="1"/>
          </p:cNvSpPr>
          <p:nvPr>
            <p:ph type="body" idx="1"/>
          </p:nvPr>
        </p:nvSpPr>
        <p:spPr>
          <a:xfrm>
            <a:off x="457200" y="1465263"/>
            <a:ext cx="8229600" cy="4525962"/>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lt1"/>
              </a:buClr>
              <a:buSzPts val="3200"/>
              <a:buFont typeface="Noto Sans Symbols"/>
              <a:buChar char="❖"/>
              <a:defRPr sz="3200" b="0" i="0" u="none" strike="noStrike" cap="none">
                <a:solidFill>
                  <a:schemeClr val="lt1"/>
                </a:solidFill>
                <a:latin typeface="Calibri"/>
                <a:ea typeface="Calibri"/>
                <a:cs typeface="Calibri"/>
                <a:sym typeface="Calibri"/>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spcBef>
                <a:spcPts val="400"/>
              </a:spcBef>
              <a:spcAft>
                <a:spcPts val="0"/>
              </a:spcAft>
              <a:buClr>
                <a:schemeClr val="lt1"/>
              </a:buClr>
              <a:buSzPts val="2000"/>
              <a:buFont typeface="Courier New"/>
              <a:buChar char="o"/>
              <a:defRPr sz="2000" b="0" i="0" u="none" strike="noStrike" cap="none">
                <a:solidFill>
                  <a:schemeClr val="lt1"/>
                </a:solidFill>
                <a:latin typeface="Calibri"/>
                <a:ea typeface="Calibri"/>
                <a:cs typeface="Calibri"/>
                <a:sym typeface="Calibri"/>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dt" idx="10"/>
          </p:nvPr>
        </p:nvSpPr>
        <p:spPr>
          <a:xfrm>
            <a:off x="240632" y="6356350"/>
            <a:ext cx="914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ftr" idx="11"/>
          </p:nvPr>
        </p:nvSpPr>
        <p:spPr>
          <a:xfrm>
            <a:off x="922421" y="6356350"/>
            <a:ext cx="7331242"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5" r:id="rId5"/>
    <p:sldLayoutId id="2147483683"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457200" y="-4603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buClrTx/>
              <a:buFontTx/>
              <a:buNone/>
              <a:defRPr/>
            </a:pPr>
            <a:fld id="{0FE412DA-4F75-644E-B507-904F89B0AAE3}" type="datetime1">
              <a:rPr lang="en-US" altLang="en-US" kern="1200" smtClean="0">
                <a:solidFill>
                  <a:prstClr val="white"/>
                </a:solidFill>
                <a:latin typeface="Calibri"/>
                <a:ea typeface=""/>
                <a:cs typeface=""/>
              </a:rPr>
              <a:pPr>
                <a:buClrTx/>
                <a:buFontTx/>
                <a:buNone/>
                <a:defRPr/>
              </a:pPr>
              <a:t>2/28/19</a:t>
            </a:fld>
            <a:endParaRPr lang="en-US" altLang="en-US" kern="1200">
              <a:solidFill>
                <a:prstClr val="white"/>
              </a:solidFill>
              <a:latin typeface="Calibri"/>
              <a:ea typeface=""/>
              <a:cs typeface=""/>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buClrTx/>
              <a:buFontTx/>
              <a:buNone/>
              <a:defRPr/>
            </a:pPr>
            <a:r>
              <a:rPr lang="en-US" kern="1200" smtClean="0">
                <a:solidFill>
                  <a:prstClr val="white"/>
                </a:solidFill>
                <a:cs typeface=""/>
              </a:rPr>
              <a:t>These GOES-17 data are preliminary, non-operational data and are undergoing testing.  Users bear all responsibility for inspecting the data prior to use and for the manner in which the data are utilized.</a:t>
            </a:r>
            <a:endParaRPr lang="en-US" kern="1200">
              <a:solidFill>
                <a:prstClr val="white"/>
              </a:solidFill>
              <a:cs typeface=""/>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pPr>
              <a:buClrTx/>
              <a:buFontTx/>
              <a:buNone/>
            </a:pPr>
            <a:fld id="{9D60F4D7-1FAC-41F5-8B13-40B192A29539}" type="slidenum">
              <a:rPr lang="en-US" altLang="en-US" kern="1200">
                <a:solidFill>
                  <a:prstClr val="white"/>
                </a:solidFill>
                <a:latin typeface="Calibri"/>
                <a:ea typeface=""/>
                <a:cs typeface=""/>
              </a:rPr>
              <a:pPr>
                <a:buClrTx/>
                <a:buFontTx/>
                <a:buNone/>
              </a:pPr>
              <a:t>‹#›</a:t>
            </a:fld>
            <a:endParaRPr lang="en-US" altLang="en-US" kern="1200">
              <a:solidFill>
                <a:prstClr val="white"/>
              </a:solidFill>
              <a:latin typeface="Calibri"/>
              <a:ea typeface=""/>
              <a:cs typeface=""/>
            </a:endParaRPr>
          </a:p>
        </p:txBody>
      </p:sp>
    </p:spTree>
    <p:extLst>
      <p:ext uri="{BB962C8B-B14F-4D97-AF65-F5344CB8AC3E}">
        <p14:creationId xmlns:p14="http://schemas.microsoft.com/office/powerpoint/2010/main" val="1231442948"/>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hf hd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457200" y="-4603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buClrTx/>
              <a:buFontTx/>
              <a:buNone/>
              <a:defRPr/>
            </a:pPr>
            <a:fld id="{0FE412DA-4F75-644E-B507-904F89B0AAE3}" type="datetime1">
              <a:rPr lang="en-US" altLang="en-US" kern="1200" smtClean="0">
                <a:solidFill>
                  <a:prstClr val="white"/>
                </a:solidFill>
                <a:latin typeface="Calibri"/>
                <a:ea typeface=""/>
                <a:cs typeface=""/>
              </a:rPr>
              <a:pPr>
                <a:buClrTx/>
                <a:buFontTx/>
                <a:buNone/>
                <a:defRPr/>
              </a:pPr>
              <a:t>2/28/19</a:t>
            </a:fld>
            <a:endParaRPr lang="en-US" altLang="en-US" kern="1200">
              <a:solidFill>
                <a:prstClr val="white"/>
              </a:solidFill>
              <a:latin typeface="Calibri"/>
              <a:ea typeface=""/>
              <a:cs typeface=""/>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buClrTx/>
              <a:buFontTx/>
              <a:buNone/>
              <a:defRPr/>
            </a:pPr>
            <a:r>
              <a:rPr lang="en-US" kern="1200" smtClean="0">
                <a:solidFill>
                  <a:prstClr val="white"/>
                </a:solidFill>
                <a:cs typeface=""/>
              </a:rPr>
              <a:t>These GOES-17 data are preliminary, non-operational data and are undergoing testing.  Users bear all responsibility for inspecting the data prior to use and for the manner in which the data are utilized.</a:t>
            </a:r>
            <a:endParaRPr lang="en-US" kern="1200">
              <a:solidFill>
                <a:prstClr val="white"/>
              </a:solidFill>
              <a:cs typeface=""/>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pPr>
              <a:buClrTx/>
              <a:buFontTx/>
              <a:buNone/>
            </a:pPr>
            <a:fld id="{9D60F4D7-1FAC-41F5-8B13-40B192A29539}" type="slidenum">
              <a:rPr lang="en-US" altLang="en-US" kern="1200">
                <a:solidFill>
                  <a:prstClr val="white"/>
                </a:solidFill>
                <a:latin typeface="Calibri"/>
                <a:ea typeface=""/>
                <a:cs typeface=""/>
              </a:rPr>
              <a:pPr>
                <a:buClrTx/>
                <a:buFontTx/>
                <a:buNone/>
              </a:pPr>
              <a:t>‹#›</a:t>
            </a:fld>
            <a:endParaRPr lang="en-US" altLang="en-US" kern="1200">
              <a:solidFill>
                <a:prstClr val="white"/>
              </a:solidFill>
              <a:latin typeface="Calibri"/>
              <a:ea typeface=""/>
              <a:cs typeface=""/>
            </a:endParaRPr>
          </a:p>
        </p:txBody>
      </p:sp>
    </p:spTree>
    <p:extLst>
      <p:ext uri="{BB962C8B-B14F-4D97-AF65-F5344CB8AC3E}">
        <p14:creationId xmlns:p14="http://schemas.microsoft.com/office/powerpoint/2010/main" val="56384650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hf hd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 Id="rId3" Type="http://schemas.openxmlformats.org/officeDocument/2006/relationships/image" Target="../media/image6.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ctrTitle"/>
          </p:nvPr>
        </p:nvSpPr>
        <p:spPr>
          <a:xfrm>
            <a:off x="685800" y="1676400"/>
            <a:ext cx="7772400" cy="176524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30" b="0" i="0" u="none" strike="noStrike" cap="none" dirty="0">
                <a:solidFill>
                  <a:schemeClr val="lt1"/>
                </a:solidFill>
                <a:latin typeface="Calibri"/>
                <a:ea typeface="Calibri"/>
                <a:cs typeface="Calibri"/>
                <a:sym typeface="Calibri"/>
              </a:rPr>
              <a:t>Peer Stakeholder-Product Validation Review (PS-PVR) </a:t>
            </a:r>
            <a:br>
              <a:rPr lang="en-US" sz="2430" b="0" i="0" u="none" strike="noStrike" cap="none" dirty="0">
                <a:solidFill>
                  <a:schemeClr val="lt1"/>
                </a:solidFill>
                <a:latin typeface="Calibri"/>
                <a:ea typeface="Calibri"/>
                <a:cs typeface="Calibri"/>
                <a:sym typeface="Calibri"/>
              </a:rPr>
            </a:br>
            <a:r>
              <a:rPr lang="en-US" sz="4860" b="0" i="0" u="none" strike="noStrike" cap="none" dirty="0">
                <a:solidFill>
                  <a:schemeClr val="lt1"/>
                </a:solidFill>
                <a:latin typeface="Calibri"/>
                <a:ea typeface="Calibri"/>
                <a:cs typeface="Calibri"/>
                <a:sym typeface="Calibri"/>
              </a:rPr>
              <a:t>For the Provisional Maturity of </a:t>
            </a:r>
            <a:r>
              <a:rPr lang="en-US" sz="4860" b="0" i="0" u="none" strike="noStrike" cap="none" dirty="0" smtClean="0">
                <a:solidFill>
                  <a:schemeClr val="lt1"/>
                </a:solidFill>
                <a:latin typeface="Calibri"/>
                <a:ea typeface="Calibri"/>
                <a:cs typeface="Calibri"/>
                <a:sym typeface="Calibri"/>
              </a:rPr>
              <a:t>GOES</a:t>
            </a:r>
            <a:r>
              <a:rPr lang="mr-IN" sz="4860" b="0" i="0" u="none" strike="noStrike" cap="none" dirty="0" smtClean="0">
                <a:solidFill>
                  <a:schemeClr val="lt1"/>
                </a:solidFill>
                <a:latin typeface="Calibri"/>
                <a:ea typeface="Calibri"/>
                <a:cs typeface="Calibri"/>
                <a:sym typeface="Calibri"/>
              </a:rPr>
              <a:t>-17</a:t>
            </a:r>
            <a:r>
              <a:rPr lang="en-US" sz="4860" b="0" i="0" u="none" strike="noStrike" cap="none" dirty="0" smtClean="0">
                <a:solidFill>
                  <a:schemeClr val="lt1"/>
                </a:solidFill>
                <a:latin typeface="Calibri"/>
                <a:ea typeface="Calibri"/>
                <a:cs typeface="Calibri"/>
                <a:sym typeface="Calibri"/>
              </a:rPr>
              <a:t> </a:t>
            </a:r>
            <a:r>
              <a:rPr lang="en-US" sz="4860" b="0" i="0" u="none" strike="noStrike" cap="none" dirty="0">
                <a:solidFill>
                  <a:schemeClr val="lt1"/>
                </a:solidFill>
                <a:latin typeface="Calibri"/>
                <a:ea typeface="Calibri"/>
                <a:cs typeface="Calibri"/>
                <a:sym typeface="Calibri"/>
              </a:rPr>
              <a:t>SEISS </a:t>
            </a:r>
            <a:br>
              <a:rPr lang="en-US" sz="4860" b="0" i="0" u="none" strike="noStrike" cap="none" dirty="0">
                <a:solidFill>
                  <a:schemeClr val="lt1"/>
                </a:solidFill>
                <a:latin typeface="Calibri"/>
                <a:ea typeface="Calibri"/>
                <a:cs typeface="Calibri"/>
                <a:sym typeface="Calibri"/>
              </a:rPr>
            </a:br>
            <a:r>
              <a:rPr lang="en-US" sz="4860" b="0" i="0" u="none" strike="noStrike" cap="none" dirty="0" smtClean="0">
                <a:solidFill>
                  <a:schemeClr val="lt1"/>
                </a:solidFill>
                <a:latin typeface="Calibri"/>
                <a:ea typeface="Calibri"/>
                <a:cs typeface="Calibri"/>
                <a:sym typeface="Calibri"/>
              </a:rPr>
              <a:t>SGPS </a:t>
            </a:r>
            <a:r>
              <a:rPr lang="en-US" sz="4860" b="0" i="0" u="none" strike="noStrike" cap="none" dirty="0">
                <a:solidFill>
                  <a:schemeClr val="lt1"/>
                </a:solidFill>
                <a:latin typeface="Calibri"/>
                <a:ea typeface="Calibri"/>
                <a:cs typeface="Calibri"/>
                <a:sym typeface="Calibri"/>
              </a:rPr>
              <a:t>L1b Product</a:t>
            </a:r>
            <a:endParaRPr dirty="0"/>
          </a:p>
        </p:txBody>
      </p:sp>
      <p:sp>
        <p:nvSpPr>
          <p:cNvPr id="54" name="Shape 54"/>
          <p:cNvSpPr txBox="1">
            <a:spLocks noGrp="1"/>
          </p:cNvSpPr>
          <p:nvPr>
            <p:ph type="subTitle" idx="1"/>
          </p:nvPr>
        </p:nvSpPr>
        <p:spPr>
          <a:xfrm>
            <a:off x="609600" y="3727395"/>
            <a:ext cx="8077200" cy="2438400"/>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888888"/>
              </a:buClr>
              <a:buSzPts val="2240"/>
              <a:buFont typeface="Noto Sans Symbols"/>
              <a:buNone/>
            </a:pPr>
            <a:endParaRPr sz="2240" b="0" i="0" u="none" strike="noStrike" cap="none">
              <a:solidFill>
                <a:srgbClr val="FFFF00"/>
              </a:solidFill>
              <a:latin typeface="Calibri"/>
              <a:ea typeface="Calibri"/>
              <a:cs typeface="Calibri"/>
              <a:sym typeface="Calibri"/>
            </a:endParaRPr>
          </a:p>
          <a:p>
            <a:pPr marL="0" marR="0" lvl="0" indent="0" algn="ctr" rtl="0">
              <a:lnSpc>
                <a:spcPct val="80000"/>
              </a:lnSpc>
              <a:spcBef>
                <a:spcPts val="448"/>
              </a:spcBef>
              <a:spcAft>
                <a:spcPts val="0"/>
              </a:spcAft>
              <a:buClr>
                <a:srgbClr val="FFFF00"/>
              </a:buClr>
              <a:buSzPts val="2240"/>
              <a:buFont typeface="Noto Sans Symbols"/>
              <a:buNone/>
            </a:pPr>
            <a:r>
              <a:rPr lang="en-US" sz="2240" b="0" i="0" u="none" strike="noStrike" cap="none" dirty="0" smtClean="0">
                <a:solidFill>
                  <a:srgbClr val="FFFF00"/>
                </a:solidFill>
                <a:latin typeface="Calibri"/>
                <a:ea typeface="Calibri"/>
                <a:cs typeface="Calibri"/>
                <a:sym typeface="Calibri"/>
              </a:rPr>
              <a:t>February 27, 2019</a:t>
            </a:r>
            <a:endParaRPr dirty="0"/>
          </a:p>
          <a:p>
            <a:pPr marL="0" marR="0" lvl="0" indent="0" algn="ctr" rtl="0">
              <a:lnSpc>
                <a:spcPct val="80000"/>
              </a:lnSpc>
              <a:spcBef>
                <a:spcPts val="448"/>
              </a:spcBef>
              <a:spcAft>
                <a:spcPts val="0"/>
              </a:spcAft>
              <a:buClr>
                <a:srgbClr val="FFFF00"/>
              </a:buClr>
              <a:buSzPts val="2240"/>
              <a:buFont typeface="Noto Sans Symbols"/>
              <a:buNone/>
            </a:pPr>
            <a:r>
              <a:rPr lang="en-US" sz="2240" b="0" i="0" u="none" strike="noStrike" cap="none" dirty="0">
                <a:solidFill>
                  <a:srgbClr val="FFFF00"/>
                </a:solidFill>
                <a:latin typeface="Calibri"/>
                <a:ea typeface="Calibri"/>
                <a:cs typeface="Calibri"/>
                <a:sym typeface="Calibri"/>
              </a:rPr>
              <a:t>GOES-R Calibration Working Group (CWG</a:t>
            </a:r>
            <a:r>
              <a:rPr lang="en-US" sz="2240" b="0" i="0" u="none" strike="noStrike" cap="none" dirty="0" smtClean="0">
                <a:solidFill>
                  <a:srgbClr val="FFFF00"/>
                </a:solidFill>
                <a:latin typeface="Calibri"/>
                <a:ea typeface="Calibri"/>
                <a:cs typeface="Calibri"/>
                <a:sym typeface="Calibri"/>
              </a:rPr>
              <a:t>)</a:t>
            </a:r>
            <a:endParaRPr lang="en-US" dirty="0"/>
          </a:p>
          <a:p>
            <a:pPr marL="0" marR="0" lvl="0" indent="0" algn="ctr" rtl="0">
              <a:lnSpc>
                <a:spcPct val="80000"/>
              </a:lnSpc>
              <a:spcBef>
                <a:spcPts val="448"/>
              </a:spcBef>
              <a:spcAft>
                <a:spcPts val="0"/>
              </a:spcAft>
              <a:buClr>
                <a:srgbClr val="FFFF00"/>
              </a:buClr>
              <a:buSzPts val="2240"/>
              <a:buFont typeface="Noto Sans Symbols"/>
              <a:buNone/>
            </a:pPr>
            <a:endParaRPr sz="200" b="0" i="0" u="none" strike="noStrike" cap="none">
              <a:solidFill>
                <a:srgbClr val="888888"/>
              </a:solidFill>
              <a:latin typeface="Calibri"/>
              <a:ea typeface="Calibri"/>
              <a:cs typeface="Calibri"/>
              <a:sym typeface="Calibri"/>
            </a:endParaRPr>
          </a:p>
          <a:p>
            <a:pPr marL="0" indent="0">
              <a:lnSpc>
                <a:spcPct val="80000"/>
              </a:lnSpc>
              <a:spcBef>
                <a:spcPts val="406"/>
              </a:spcBef>
              <a:buClr>
                <a:srgbClr val="FF9900"/>
              </a:buClr>
              <a:buSzPts val="2029"/>
            </a:pPr>
            <a:r>
              <a:rPr lang="en-US" sz="2029" b="0" i="0" u="none" strike="noStrike" cap="none" dirty="0">
                <a:solidFill>
                  <a:srgbClr val="FF9900"/>
                </a:solidFill>
                <a:latin typeface="Calibri"/>
                <a:ea typeface="Calibri"/>
                <a:cs typeface="Calibri"/>
                <a:sym typeface="Calibri"/>
              </a:rPr>
              <a:t>Presenter</a:t>
            </a:r>
            <a:r>
              <a:rPr lang="en-US" sz="2029" dirty="0">
                <a:solidFill>
                  <a:srgbClr val="FF9900"/>
                </a:solidFill>
              </a:rPr>
              <a:t>: Brian Kress </a:t>
            </a:r>
            <a:endParaRPr dirty="0"/>
          </a:p>
          <a:p>
            <a:pPr marL="0" indent="0">
              <a:lnSpc>
                <a:spcPct val="80000"/>
              </a:lnSpc>
              <a:spcBef>
                <a:spcPts val="406"/>
              </a:spcBef>
              <a:buClr>
                <a:srgbClr val="FF9900"/>
              </a:buClr>
              <a:buSzPts val="2029"/>
            </a:pPr>
            <a:r>
              <a:rPr lang="en-US" sz="2029" b="0" i="0" u="none" strike="noStrike" cap="none" dirty="0">
                <a:solidFill>
                  <a:srgbClr val="FF9900"/>
                </a:solidFill>
                <a:latin typeface="Calibri"/>
                <a:ea typeface="Calibri"/>
                <a:cs typeface="Calibri"/>
                <a:sym typeface="Calibri"/>
              </a:rPr>
              <a:t>Contributors: Athanasios </a:t>
            </a:r>
            <a:r>
              <a:rPr lang="en-US" sz="2029" b="0" i="0" u="none" strike="noStrike" cap="none" dirty="0" err="1">
                <a:solidFill>
                  <a:srgbClr val="FF9900"/>
                </a:solidFill>
                <a:latin typeface="Calibri"/>
                <a:ea typeface="Calibri"/>
                <a:cs typeface="Calibri"/>
                <a:sym typeface="Calibri"/>
              </a:rPr>
              <a:t>Boudouridis</a:t>
            </a:r>
            <a:r>
              <a:rPr lang="en-US" sz="2029" b="0" i="0" u="none" strike="noStrike" cap="none">
                <a:solidFill>
                  <a:srgbClr val="FF9900"/>
                </a:solidFill>
                <a:latin typeface="Calibri"/>
                <a:ea typeface="Calibri"/>
                <a:cs typeface="Calibri"/>
                <a:sym typeface="Calibri"/>
              </a:rPr>
              <a:t>, </a:t>
            </a:r>
            <a:r>
              <a:rPr lang="en-US" sz="2029" smtClean="0">
                <a:solidFill>
                  <a:srgbClr val="FF9900"/>
                </a:solidFill>
              </a:rPr>
              <a:t>Juan </a:t>
            </a:r>
            <a:r>
              <a:rPr lang="en-US" sz="2029">
                <a:solidFill>
                  <a:srgbClr val="FF9900"/>
                </a:solidFill>
              </a:rPr>
              <a:t>Rodriguez</a:t>
            </a:r>
            <a:endParaRPr/>
          </a:p>
          <a:p>
            <a:pPr marL="0" marR="0" lvl="0" indent="0" algn="ctr" rtl="0">
              <a:lnSpc>
                <a:spcPct val="80000"/>
              </a:lnSpc>
              <a:spcBef>
                <a:spcPts val="406"/>
              </a:spcBef>
              <a:spcAft>
                <a:spcPts val="0"/>
              </a:spcAft>
              <a:buClr>
                <a:srgbClr val="FF9900"/>
              </a:buClr>
              <a:buSzPts val="2029"/>
              <a:buFont typeface="Noto Sans Symbols"/>
              <a:buNone/>
            </a:pPr>
            <a:r>
              <a:rPr lang="en-US" sz="2029" b="0" i="0" u="none" strike="noStrike" cap="none">
                <a:solidFill>
                  <a:srgbClr val="FF9900"/>
                </a:solidFill>
                <a:latin typeface="Calibri"/>
                <a:ea typeface="Calibri"/>
                <a:cs typeface="Calibri"/>
                <a:sym typeface="Calibri"/>
              </a:rPr>
              <a:t>NOAA NCEI / CIRES</a:t>
            </a:r>
            <a:endParaRPr/>
          </a:p>
          <a:p>
            <a:pPr marL="0" marR="0" lvl="0" indent="0" algn="ctr" rtl="0">
              <a:lnSpc>
                <a:spcPct val="80000"/>
              </a:lnSpc>
              <a:spcBef>
                <a:spcPts val="448"/>
              </a:spcBef>
              <a:spcAft>
                <a:spcPts val="0"/>
              </a:spcAft>
              <a:buClr>
                <a:srgbClr val="888888"/>
              </a:buClr>
              <a:buSzPts val="2240"/>
              <a:buFont typeface="Noto Sans Symbols"/>
              <a:buNone/>
            </a:pPr>
            <a:endParaRPr sz="2240" b="0" i="0" u="none" strike="noStrike" cap="none">
              <a:solidFill>
                <a:srgbClr val="888888"/>
              </a:solidFill>
              <a:latin typeface="Calibri"/>
              <a:ea typeface="Calibri"/>
              <a:cs typeface="Calibri"/>
              <a:sym typeface="Calibri"/>
            </a:endParaRPr>
          </a:p>
        </p:txBody>
      </p:sp>
      <p:sp>
        <p:nvSpPr>
          <p:cNvPr id="55" name="Shape 55"/>
          <p:cNvSpPr txBox="1"/>
          <p:nvPr/>
        </p:nvSpPr>
        <p:spPr>
          <a:xfrm>
            <a:off x="1295400" y="5833646"/>
            <a:ext cx="6858000" cy="338554"/>
          </a:xfrm>
          <a:prstGeom prst="rect">
            <a:avLst/>
          </a:prstGeom>
          <a:solidFill>
            <a:schemeClr val="lt1"/>
          </a:solidFill>
          <a:ln>
            <a:noFill/>
          </a:ln>
        </p:spPr>
        <p:txBody>
          <a:bodyPr spcFirstLastPara="1" wrap="square" lIns="91425" tIns="45700" rIns="91425" bIns="45700" anchor="t" anchorCtr="0">
            <a:noAutofit/>
          </a:bodyPr>
          <a:lstStyle/>
          <a:p>
            <a:pPr algn="ctr"/>
            <a:r>
              <a:rPr lang="en-US" sz="1600" b="0" i="1" u="none" strike="noStrike" cap="none">
                <a:solidFill>
                  <a:srgbClr val="008000"/>
                </a:solidFill>
                <a:latin typeface="Calibri"/>
                <a:ea typeface="Calibri"/>
                <a:cs typeface="Calibri"/>
                <a:sym typeface="Calibri"/>
              </a:rPr>
              <a:t>This review incorporates results from </a:t>
            </a:r>
            <a:r>
              <a:rPr lang="en-US" sz="1600" i="1">
                <a:solidFill>
                  <a:srgbClr val="008000"/>
                </a:solidFill>
                <a:latin typeface="Calibri"/>
                <a:ea typeface="Calibri"/>
                <a:cs typeface="Calibri"/>
                <a:sym typeface="Calibri"/>
              </a:rPr>
              <a:t>Assurance Technology </a:t>
            </a:r>
            <a:r>
              <a:rPr lang="en-US" sz="1600" i="1" smtClean="0">
                <a:solidFill>
                  <a:srgbClr val="008000"/>
                </a:solidFill>
                <a:latin typeface="Calibri"/>
                <a:ea typeface="Calibri"/>
                <a:cs typeface="Calibri"/>
                <a:sym typeface="Calibri"/>
              </a:rPr>
              <a:t>Corporation</a:t>
            </a:r>
            <a:r>
              <a:rPr lang="en-US" sz="1600" b="0" i="1" u="none" strike="noStrike" cap="none" smtClean="0">
                <a:solidFill>
                  <a:srgbClr val="008000"/>
                </a:solidFill>
                <a:latin typeface="Calibri"/>
                <a:ea typeface="Calibri"/>
                <a:cs typeface="Calibri"/>
                <a:sym typeface="Calibri"/>
              </a:rPr>
              <a:t> PLTs.</a:t>
            </a:r>
            <a:endParaRPr/>
          </a:p>
        </p:txBody>
      </p:sp>
      <p:sp>
        <p:nvSpPr>
          <p:cNvPr id="6" name="Footer Placeholder 5"/>
          <p:cNvSpPr txBox="1">
            <a:spLocks/>
          </p:cNvSpPr>
          <p:nvPr/>
        </p:nvSpPr>
        <p:spPr>
          <a:xfrm>
            <a:off x="1287379" y="6361671"/>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smtClean="0">
                <a:solidFill>
                  <a:prstClr val="white"/>
                </a:solidFill>
              </a:rPr>
              <a:t>These GOES-17 data are preliminary, non-operational data and are undergoing testing. Users bear all responsibility for inspecting the data prior to use and for the manner in which the data are utilized.</a:t>
            </a:r>
            <a:endParaRPr lang="en-US" sz="1000">
              <a:solidFill>
                <a:prstClr val="white"/>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p>
            <a:pPr marL="461963" lvl="0" indent="-461963"/>
            <a:r>
              <a:rPr lang="en-US" dirty="0" smtClean="0"/>
              <a:t>PRODUCT QUALITY EVALUATION</a:t>
            </a:r>
            <a:endParaRPr dirty="0"/>
          </a:p>
        </p:txBody>
      </p:sp>
      <p:sp>
        <p:nvSpPr>
          <p:cNvPr id="101" name="Shape 10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888888"/>
              </a:buClr>
              <a:buSzPts val="2000"/>
              <a:buFont typeface="Noto Sans Symbols"/>
              <a:buNone/>
            </a:pPr>
            <a:r>
              <a:rPr lang="en-US" sz="2000" b="0" i="0" u="none" strike="noStrike" cap="none" smtClean="0">
                <a:solidFill>
                  <a:srgbClr val="888888"/>
                </a:solidFill>
                <a:latin typeface="Calibri"/>
                <a:ea typeface="Calibri"/>
                <a:cs typeface="Calibri"/>
                <a:sym typeface="Calibri"/>
              </a:rPr>
              <a:t>GOES</a:t>
            </a:r>
            <a:r>
              <a:rPr lang="mr-IN" sz="2000" b="0" i="0" u="none" strike="noStrike" cap="none" smtClean="0">
                <a:solidFill>
                  <a:srgbClr val="888888"/>
                </a:solidFill>
                <a:latin typeface="Calibri"/>
                <a:ea typeface="Calibri"/>
                <a:cs typeface="Calibri"/>
                <a:sym typeface="Calibri"/>
              </a:rPr>
              <a:t>-17</a:t>
            </a:r>
            <a:r>
              <a:rPr lang="en-US" sz="2000" b="0" i="0" u="none" strike="noStrike" cap="none" smtClean="0">
                <a:solidFill>
                  <a:srgbClr val="888888"/>
                </a:solidFill>
                <a:latin typeface="Calibri"/>
                <a:ea typeface="Calibri"/>
                <a:cs typeface="Calibri"/>
                <a:sym typeface="Calibri"/>
              </a:rPr>
              <a:t> </a:t>
            </a:r>
            <a:r>
              <a:rPr lang="en-US" smtClean="0"/>
              <a:t>SGPS</a:t>
            </a:r>
            <a:r>
              <a:rPr lang="en-US" sz="2000" b="0" i="0" u="none" strike="noStrike" cap="none" smtClean="0">
                <a:solidFill>
                  <a:srgbClr val="888888"/>
                </a:solidFill>
                <a:latin typeface="Calibri"/>
                <a:ea typeface="Calibri"/>
                <a:cs typeface="Calibri"/>
                <a:sym typeface="Calibri"/>
              </a:rPr>
              <a:t> </a:t>
            </a:r>
            <a:r>
              <a:rPr lang="en-US" sz="2000" b="0" i="0" u="none" strike="noStrike" cap="none">
                <a:solidFill>
                  <a:srgbClr val="888888"/>
                </a:solidFill>
                <a:latin typeface="Calibri"/>
                <a:ea typeface="Calibri"/>
                <a:cs typeface="Calibri"/>
                <a:sym typeface="Calibri"/>
              </a:rPr>
              <a:t>L1b Product Provisional PS-PVR</a:t>
            </a:r>
            <a:endParaRPr/>
          </a:p>
        </p:txBody>
      </p:sp>
      <p:sp>
        <p:nvSpPr>
          <p:cNvPr id="102" name="Shape 102"/>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Calibri"/>
                <a:ea typeface="Calibri"/>
                <a:cs typeface="Calibri"/>
                <a:sym typeface="Calibri"/>
              </a:rPr>
              <a:t>10</a:t>
            </a:fld>
            <a:endParaRPr sz="1200" b="0" i="0" u="none" strike="noStrike" cap="none">
              <a:solidFill>
                <a:schemeClr val="lt1"/>
              </a:solidFill>
              <a:latin typeface="Calibri"/>
              <a:ea typeface="Calibri"/>
              <a:cs typeface="Calibri"/>
              <a:sym typeface="Calibri"/>
            </a:endParaRPr>
          </a:p>
        </p:txBody>
      </p:sp>
      <p:sp>
        <p:nvSpPr>
          <p:cNvPr id="5" name="Footer Placeholder 5"/>
          <p:cNvSpPr txBox="1">
            <a:spLocks/>
          </p:cNvSpPr>
          <p:nvPr/>
        </p:nvSpPr>
        <p:spPr>
          <a:xfrm>
            <a:off x="1287379" y="6361671"/>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smtClean="0">
                <a:solidFill>
                  <a:prstClr val="white"/>
                </a:solidFill>
              </a:rPr>
              <a:t>These GOES-17 data are preliminary, non-operational data and are undergoing testing. Users bear all responsibility for inspecting the data prior to use and for the manner in which the data are utilized.</a:t>
            </a:r>
            <a:endParaRPr lang="en-US" sz="1000">
              <a:solidFill>
                <a:prstClr val="white"/>
              </a:solidFill>
            </a:endParaRPr>
          </a:p>
        </p:txBody>
      </p:sp>
    </p:spTree>
    <p:extLst>
      <p:ext uri="{BB962C8B-B14F-4D97-AF65-F5344CB8AC3E}">
        <p14:creationId xmlns:p14="http://schemas.microsoft.com/office/powerpoint/2010/main" val="16821403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What can we say about G17 SGPS performance based on </a:t>
            </a:r>
            <a:r>
              <a:rPr lang="en-US" sz="3200" dirty="0" smtClean="0"/>
              <a:t>Galactic </a:t>
            </a:r>
            <a:r>
              <a:rPr lang="en-US" sz="3200" dirty="0"/>
              <a:t>Cosmic </a:t>
            </a:r>
            <a:r>
              <a:rPr lang="en-US" sz="3200" dirty="0" smtClean="0"/>
              <a:t>Ray (background) </a:t>
            </a:r>
            <a:r>
              <a:rPr lang="en-US" sz="3200" dirty="0"/>
              <a:t>count </a:t>
            </a:r>
            <a:r>
              <a:rPr lang="en-US" sz="3200" dirty="0" smtClean="0"/>
              <a:t>rates? </a:t>
            </a:r>
            <a:endParaRPr lang="en-US" sz="3200" dirty="0"/>
          </a:p>
        </p:txBody>
      </p:sp>
      <p:sp>
        <p:nvSpPr>
          <p:cNvPr id="3" name="Text Placeholder 2"/>
          <p:cNvSpPr>
            <a:spLocks noGrp="1"/>
          </p:cNvSpPr>
          <p:nvPr>
            <p:ph type="body" idx="1"/>
          </p:nvPr>
        </p:nvSpPr>
        <p:spPr/>
        <p:txBody>
          <a:bodyPr/>
          <a:lstStyle/>
          <a:p>
            <a:pPr marL="0" lvl="0" indent="0"/>
            <a:r>
              <a:rPr lang="en-US"/>
              <a:t>GOES-17 SGPS L1b Product Provisional </a:t>
            </a:r>
            <a:r>
              <a:rPr lang="en-US" smtClean="0"/>
              <a:t>PS-PVR</a:t>
            </a:r>
            <a:endParaRPr lang="en-US"/>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11</a:t>
            </a:fld>
            <a:endParaRPr lang="uk-UA"/>
          </a:p>
        </p:txBody>
      </p:sp>
      <p:sp>
        <p:nvSpPr>
          <p:cNvPr id="5" name="Footer Placeholder 5"/>
          <p:cNvSpPr txBox="1">
            <a:spLocks/>
          </p:cNvSpPr>
          <p:nvPr/>
        </p:nvSpPr>
        <p:spPr>
          <a:xfrm>
            <a:off x="1287379" y="6361671"/>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smtClean="0">
                <a:solidFill>
                  <a:prstClr val="white"/>
                </a:solidFill>
              </a:rPr>
              <a:t>These GOES-17 data are preliminary, non-operational data and are undergoing testing. Users bear all responsibility for inspecting the data prior to use and for the manner in which the data are utilized.</a:t>
            </a:r>
            <a:endParaRPr lang="en-US" sz="1000">
              <a:solidFill>
                <a:prstClr val="white"/>
              </a:solidFill>
            </a:endParaRPr>
          </a:p>
        </p:txBody>
      </p:sp>
    </p:spTree>
    <p:extLst>
      <p:ext uri="{BB962C8B-B14F-4D97-AF65-F5344CB8AC3E}">
        <p14:creationId xmlns:p14="http://schemas.microsoft.com/office/powerpoint/2010/main" val="670632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8147" y="106035"/>
            <a:ext cx="6408821" cy="968626"/>
          </a:xfrm>
        </p:spPr>
        <p:txBody>
          <a:bodyPr/>
          <a:lstStyle/>
          <a:p>
            <a:r>
              <a:rPr lang="en-US" sz="3200" smtClean="0"/>
              <a:t>Detector Response Function Introductory </a:t>
            </a:r>
            <a:r>
              <a:rPr lang="en-US" sz="3200"/>
              <a:t>Material</a:t>
            </a:r>
            <a:endParaRPr lang="en-US" sz="3400">
              <a:latin typeface="Calibri" charset="0"/>
              <a:ea typeface="Calibri" charset="0"/>
              <a:cs typeface="Calibri"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524000"/>
                <a:ext cx="8229600" cy="4572000"/>
              </a:xfrm>
            </p:spPr>
            <p:txBody>
              <a:bodyPr>
                <a:noAutofit/>
              </a:bodyPr>
              <a:lstStyle/>
              <a:p>
                <a:pPr marL="25400" indent="0">
                  <a:spcBef>
                    <a:spcPts val="0"/>
                  </a:spcBef>
                  <a:spcAft>
                    <a:spcPts val="600"/>
                  </a:spcAft>
                  <a:buNone/>
                </a:pPr>
                <a:r>
                  <a:rPr lang="en-US" sz="2000" dirty="0" smtClean="0">
                    <a:latin typeface="Calibri" charset="0"/>
                    <a:ea typeface="Calibri" charset="0"/>
                    <a:cs typeface="Calibri" charset="0"/>
                  </a:rPr>
                  <a:t>The total counts/sec. in the channel is the convolution of the channel response function </a:t>
                </a:r>
                <a:r>
                  <a:rPr lang="en-US" sz="2000" i="1" dirty="0" smtClean="0">
                    <a:latin typeface="Calibri" charset="0"/>
                    <a:ea typeface="Calibri" charset="0"/>
                    <a:cs typeface="Calibri" charset="0"/>
                  </a:rPr>
                  <a:t>G(E)</a:t>
                </a:r>
                <a:r>
                  <a:rPr lang="en-US" sz="2000" dirty="0" smtClean="0">
                    <a:latin typeface="Calibri" charset="0"/>
                    <a:ea typeface="Calibri" charset="0"/>
                    <a:cs typeface="Calibri" charset="0"/>
                  </a:rPr>
                  <a:t> and the ambient flux spectrum </a:t>
                </a:r>
                <a:r>
                  <a:rPr lang="en-US" sz="2000" i="1" dirty="0" smtClean="0">
                    <a:latin typeface="Calibri" charset="0"/>
                    <a:ea typeface="Calibri" charset="0"/>
                    <a:cs typeface="Calibri" charset="0"/>
                  </a:rPr>
                  <a:t>j(E)</a:t>
                </a:r>
              </a:p>
              <a:p>
                <a:pPr marL="25400" indent="0">
                  <a:spcBef>
                    <a:spcPts val="0"/>
                  </a:spcBef>
                  <a:spcAft>
                    <a:spcPts val="600"/>
                  </a:spcAft>
                  <a:buNone/>
                </a:pPr>
                <a:endParaRPr lang="en-US" sz="2000" i="1" dirty="0">
                  <a:latin typeface="Calibri" charset="0"/>
                  <a:ea typeface="Calibri" charset="0"/>
                  <a:cs typeface="Calibri" charset="0"/>
                </a:endParaRPr>
              </a:p>
              <a:p>
                <a:pPr marL="25400" indent="0">
                  <a:spcBef>
                    <a:spcPts val="0"/>
                  </a:spcBef>
                  <a:spcAft>
                    <a:spcPts val="600"/>
                  </a:spcAft>
                  <a:buNone/>
                </a:pPr>
                <a:endParaRPr lang="en-US" sz="2000" i="1" dirty="0" smtClean="0">
                  <a:latin typeface="Calibri" charset="0"/>
                  <a:ea typeface="Calibri" charset="0"/>
                  <a:cs typeface="Calibri" charset="0"/>
                </a:endParaRPr>
              </a:p>
              <a:p>
                <a:pPr marL="25400" indent="0">
                  <a:spcBef>
                    <a:spcPts val="0"/>
                  </a:spcBef>
                  <a:spcAft>
                    <a:spcPts val="600"/>
                  </a:spcAft>
                  <a:buNone/>
                </a:pPr>
                <a:endParaRPr lang="en-US" sz="2000" i="1" dirty="0" smtClean="0">
                  <a:latin typeface="Calibri" charset="0"/>
                  <a:ea typeface="Calibri" charset="0"/>
                  <a:cs typeface="Calibri" charset="0"/>
                </a:endParaRPr>
              </a:p>
              <a:p>
                <a:pPr marL="0" indent="0">
                  <a:spcBef>
                    <a:spcPts val="0"/>
                  </a:spcBef>
                  <a:spcAft>
                    <a:spcPts val="600"/>
                  </a:spcAft>
                  <a:buNone/>
                </a:pPr>
                <a:endParaRPr lang="en-US" sz="2000" b="0" i="1" dirty="0" smtClean="0">
                  <a:latin typeface="Cambria Math" charset="0"/>
                  <a:ea typeface="Calibri" charset="0"/>
                  <a:cs typeface="Calibri" charset="0"/>
                </a:endParaRPr>
              </a:p>
              <a:p>
                <a:pPr marL="0" indent="0">
                  <a:spcBef>
                    <a:spcPts val="0"/>
                  </a:spcBef>
                  <a:spcAft>
                    <a:spcPts val="600"/>
                  </a:spcAft>
                  <a:buNone/>
                </a:pPr>
                <a14:m>
                  <m:oMathPara xmlns:m="http://schemas.openxmlformats.org/officeDocument/2006/math">
                    <m:oMathParaPr>
                      <m:jc m:val="centerGroup"/>
                    </m:oMathParaPr>
                    <m:oMath xmlns:m="http://schemas.openxmlformats.org/officeDocument/2006/math">
                      <m:r>
                        <a:rPr lang="en-US" sz="2000" b="0" i="1" smtClean="0">
                          <a:latin typeface="Cambria Math" charset="0"/>
                          <a:ea typeface="Calibri" charset="0"/>
                          <a:cs typeface="Calibri" charset="0"/>
                        </a:rPr>
                        <m:t>𝐶</m:t>
                      </m:r>
                      <m:r>
                        <a:rPr lang="en-US" sz="2000" b="0" i="1" smtClean="0">
                          <a:latin typeface="Cambria Math" charset="0"/>
                          <a:ea typeface="Calibri" charset="0"/>
                          <a:cs typeface="Calibri" charset="0"/>
                        </a:rPr>
                        <m:t>=</m:t>
                      </m:r>
                      <m:nary>
                        <m:naryPr>
                          <m:limLoc m:val="undOvr"/>
                          <m:subHide m:val="on"/>
                          <m:supHide m:val="on"/>
                          <m:ctrlPr>
                            <a:rPr lang="en-US" sz="2000" b="0" i="1" smtClean="0">
                              <a:latin typeface="Cambria Math" charset="0"/>
                              <a:ea typeface="Calibri" charset="0"/>
                              <a:cs typeface="Calibri" charset="0"/>
                            </a:rPr>
                          </m:ctrlPr>
                        </m:naryPr>
                        <m:sub/>
                        <m:sup/>
                        <m:e>
                          <m:r>
                            <a:rPr lang="en-US" sz="2000" b="0" i="1" smtClean="0">
                              <a:latin typeface="Cambria Math" charset="0"/>
                              <a:ea typeface="Calibri" charset="0"/>
                              <a:cs typeface="Calibri" charset="0"/>
                            </a:rPr>
                            <m:t>𝐺</m:t>
                          </m:r>
                          <m:d>
                            <m:dPr>
                              <m:ctrlPr>
                                <a:rPr lang="en-US" sz="2000" b="0" i="1" smtClean="0">
                                  <a:latin typeface="Cambria Math" charset="0"/>
                                  <a:ea typeface="Calibri" charset="0"/>
                                  <a:cs typeface="Calibri" charset="0"/>
                                </a:rPr>
                              </m:ctrlPr>
                            </m:dPr>
                            <m:e>
                              <m:r>
                                <a:rPr lang="en-US" sz="2000" b="0" i="1" smtClean="0">
                                  <a:latin typeface="Cambria Math" charset="0"/>
                                  <a:ea typeface="Calibri" charset="0"/>
                                  <a:cs typeface="Calibri" charset="0"/>
                                </a:rPr>
                                <m:t>𝐸</m:t>
                              </m:r>
                            </m:e>
                          </m:d>
                          <m:r>
                            <a:rPr lang="en-US" sz="2000" b="0" i="1" smtClean="0">
                              <a:latin typeface="Cambria Math" charset="0"/>
                              <a:ea typeface="Calibri" charset="0"/>
                              <a:cs typeface="Calibri" charset="0"/>
                            </a:rPr>
                            <m:t> </m:t>
                          </m:r>
                          <m:r>
                            <a:rPr lang="en-US" sz="2000" i="1">
                              <a:latin typeface="Cambria Math" charset="0"/>
                              <a:ea typeface="Calibri" charset="0"/>
                              <a:cs typeface="Calibri" charset="0"/>
                            </a:rPr>
                            <m:t>𝑗</m:t>
                          </m:r>
                          <m:d>
                            <m:dPr>
                              <m:ctrlPr>
                                <a:rPr lang="en-US" sz="2000" i="1">
                                  <a:latin typeface="Cambria Math" charset="0"/>
                                  <a:ea typeface="Calibri" charset="0"/>
                                  <a:cs typeface="Calibri" charset="0"/>
                                </a:rPr>
                              </m:ctrlPr>
                            </m:dPr>
                            <m:e>
                              <m:r>
                                <a:rPr lang="en-US" sz="2000" i="1">
                                  <a:latin typeface="Cambria Math" charset="0"/>
                                  <a:ea typeface="Calibri" charset="0"/>
                                  <a:cs typeface="Calibri" charset="0"/>
                                </a:rPr>
                                <m:t>𝐸</m:t>
                              </m:r>
                            </m:e>
                          </m:d>
                          <m:r>
                            <a:rPr lang="en-US" sz="2000" b="0" i="1" smtClean="0">
                              <a:latin typeface="Cambria Math" charset="0"/>
                              <a:ea typeface="Calibri" charset="0"/>
                              <a:cs typeface="Calibri" charset="0"/>
                            </a:rPr>
                            <m:t> </m:t>
                          </m:r>
                          <m:r>
                            <a:rPr lang="en-US" sz="2000" b="0" i="1" smtClean="0">
                              <a:latin typeface="Cambria Math" charset="0"/>
                              <a:ea typeface="Calibri" charset="0"/>
                              <a:cs typeface="Calibri" charset="0"/>
                            </a:rPr>
                            <m:t>𝑑𝐸</m:t>
                          </m:r>
                        </m:e>
                      </m:nary>
                    </m:oMath>
                  </m:oMathPara>
                </a14:m>
                <a:endParaRPr lang="en-US" sz="2000" dirty="0" smtClean="0">
                  <a:latin typeface="Calibri" charset="0"/>
                  <a:ea typeface="Calibri" charset="0"/>
                  <a:cs typeface="Calibri" charset="0"/>
                </a:endParaRPr>
              </a:p>
              <a:p>
                <a:pPr marL="25400" indent="0">
                  <a:spcBef>
                    <a:spcPts val="0"/>
                  </a:spcBef>
                  <a:spcAft>
                    <a:spcPts val="600"/>
                  </a:spcAft>
                  <a:buNone/>
                </a:pPr>
                <a:r>
                  <a:rPr lang="en-US" sz="2000" dirty="0"/>
                  <a:t>The measured/reported flux </a:t>
                </a:r>
                <a:r>
                  <a:rPr lang="en-US" sz="2000" dirty="0" smtClean="0"/>
                  <a:t>is  </a:t>
                </a:r>
                <a:r>
                  <a:rPr lang="en-US" sz="2000" i="1" dirty="0" err="1"/>
                  <a:t>j</a:t>
                </a:r>
                <a:r>
                  <a:rPr lang="en-US" sz="2000" baseline="-25000" dirty="0" err="1"/>
                  <a:t>m</a:t>
                </a:r>
                <a:r>
                  <a:rPr lang="en-US" sz="2000" i="1" dirty="0"/>
                  <a:t> = C / G</a:t>
                </a:r>
                <a:r>
                  <a:rPr lang="en-US" sz="2000" dirty="0"/>
                  <a:t> , where </a:t>
                </a:r>
                <a:r>
                  <a:rPr lang="en-US" sz="2000" i="1" dirty="0"/>
                  <a:t>C</a:t>
                </a:r>
                <a:r>
                  <a:rPr lang="en-US" sz="2000" dirty="0"/>
                  <a:t> is counts and </a:t>
                </a:r>
                <a:r>
                  <a:rPr lang="en-US" sz="2000" i="1" dirty="0" smtClean="0"/>
                  <a:t>G</a:t>
                </a:r>
                <a:r>
                  <a:rPr lang="en-US" sz="2000" dirty="0" smtClean="0"/>
                  <a:t> </a:t>
                </a:r>
                <a:r>
                  <a:rPr lang="en-US" sz="2000" dirty="0"/>
                  <a:t>[cm2-s-sr-keV] is </a:t>
                </a:r>
                <a:r>
                  <a:rPr lang="en-US" sz="2000" dirty="0" smtClean="0"/>
                  <a:t>a channel/energy </a:t>
                </a:r>
                <a:r>
                  <a:rPr lang="en-US" sz="2000" dirty="0"/>
                  <a:t>integrated geometric </a:t>
                </a:r>
                <a:r>
                  <a:rPr lang="en-US" sz="2000" dirty="0" smtClean="0"/>
                  <a:t>factor</a:t>
                </a:r>
                <a:endParaRPr lang="en-US" sz="2000" dirty="0"/>
              </a:p>
              <a:p>
                <a:pPr marL="25400" indent="0">
                  <a:spcBef>
                    <a:spcPts val="0"/>
                  </a:spcBef>
                  <a:spcAft>
                    <a:spcPts val="600"/>
                  </a:spcAft>
                  <a:buNone/>
                </a:pPr>
                <a14:m>
                  <m:oMathPara xmlns:m="http://schemas.openxmlformats.org/officeDocument/2006/math">
                    <m:oMathParaPr>
                      <m:jc m:val="centerGroup"/>
                    </m:oMathParaPr>
                    <m:oMath xmlns:m="http://schemas.openxmlformats.org/officeDocument/2006/math">
                      <m:r>
                        <a:rPr lang="en-US" sz="2000" b="0" i="1" smtClean="0">
                          <a:latin typeface="Cambria Math" charset="0"/>
                          <a:ea typeface="Calibri" charset="0"/>
                          <a:cs typeface="Calibri" charset="0"/>
                        </a:rPr>
                        <m:t>𝐺</m:t>
                      </m:r>
                      <m:r>
                        <a:rPr lang="en-US" sz="2000" i="1">
                          <a:latin typeface="Cambria Math" charset="0"/>
                          <a:ea typeface="Calibri" charset="0"/>
                          <a:cs typeface="Calibri" charset="0"/>
                        </a:rPr>
                        <m:t>=</m:t>
                      </m:r>
                      <m:nary>
                        <m:naryPr>
                          <m:ctrlPr>
                            <a:rPr lang="is-IS" sz="2000" i="1" smtClean="0">
                              <a:latin typeface="Cambria Math" charset="0"/>
                              <a:ea typeface="Calibri" charset="0"/>
                              <a:cs typeface="Calibri" charset="0"/>
                            </a:rPr>
                          </m:ctrlPr>
                        </m:naryPr>
                        <m:sub>
                          <m:sSub>
                            <m:sSubPr>
                              <m:ctrlPr>
                                <a:rPr lang="en-US" sz="2000" i="1" smtClean="0">
                                  <a:latin typeface="Cambria Math" charset="0"/>
                                  <a:ea typeface="Calibri" charset="0"/>
                                  <a:cs typeface="Calibri" charset="0"/>
                                </a:rPr>
                              </m:ctrlPr>
                            </m:sSubPr>
                            <m:e>
                              <m:r>
                                <a:rPr lang="en-US" sz="2000" b="0" i="1" smtClean="0">
                                  <a:latin typeface="Cambria Math" charset="0"/>
                                  <a:ea typeface="Calibri" charset="0"/>
                                  <a:cs typeface="Calibri" charset="0"/>
                                </a:rPr>
                                <m:t>𝐸</m:t>
                              </m:r>
                            </m:e>
                            <m:sub>
                              <m:r>
                                <a:rPr lang="en-US" sz="2000" b="0" i="1" smtClean="0">
                                  <a:latin typeface="Cambria Math" charset="0"/>
                                  <a:ea typeface="Calibri" charset="0"/>
                                  <a:cs typeface="Calibri" charset="0"/>
                                </a:rPr>
                                <m:t>𝐿</m:t>
                              </m:r>
                            </m:sub>
                          </m:sSub>
                        </m:sub>
                        <m:sup>
                          <m:sSub>
                            <m:sSubPr>
                              <m:ctrlPr>
                                <a:rPr lang="en-US" sz="2000" i="1" smtClean="0">
                                  <a:latin typeface="Cambria Math" charset="0"/>
                                  <a:ea typeface="Calibri" charset="0"/>
                                  <a:cs typeface="Calibri" charset="0"/>
                                </a:rPr>
                              </m:ctrlPr>
                            </m:sSubPr>
                            <m:e>
                              <m:r>
                                <a:rPr lang="en-US" sz="2000" b="0" i="1" smtClean="0">
                                  <a:latin typeface="Cambria Math" charset="0"/>
                                  <a:ea typeface="Calibri" charset="0"/>
                                  <a:cs typeface="Calibri" charset="0"/>
                                </a:rPr>
                                <m:t>𝐸</m:t>
                              </m:r>
                            </m:e>
                            <m:sub>
                              <m:r>
                                <a:rPr lang="en-US" sz="2000" b="0" i="1" smtClean="0">
                                  <a:latin typeface="Cambria Math" charset="0"/>
                                  <a:ea typeface="Calibri" charset="0"/>
                                  <a:cs typeface="Calibri" charset="0"/>
                                </a:rPr>
                                <m:t>𝑈</m:t>
                              </m:r>
                            </m:sub>
                          </m:sSub>
                        </m:sup>
                        <m:e>
                          <m:r>
                            <a:rPr lang="en-US" sz="2000" i="1">
                              <a:latin typeface="Cambria Math" charset="0"/>
                              <a:ea typeface="Calibri" charset="0"/>
                              <a:cs typeface="Calibri" charset="0"/>
                            </a:rPr>
                            <m:t>𝐺</m:t>
                          </m:r>
                          <m:d>
                            <m:dPr>
                              <m:ctrlPr>
                                <a:rPr lang="en-US" sz="2000" i="1">
                                  <a:latin typeface="Cambria Math" charset="0"/>
                                  <a:ea typeface="Calibri" charset="0"/>
                                  <a:cs typeface="Calibri" charset="0"/>
                                </a:rPr>
                              </m:ctrlPr>
                            </m:dPr>
                            <m:e>
                              <m:r>
                                <a:rPr lang="en-US" sz="2000" i="1">
                                  <a:latin typeface="Cambria Math" charset="0"/>
                                  <a:ea typeface="Calibri" charset="0"/>
                                  <a:cs typeface="Calibri" charset="0"/>
                                </a:rPr>
                                <m:t>𝐸</m:t>
                              </m:r>
                            </m:e>
                          </m:d>
                          <m:r>
                            <a:rPr lang="en-US" sz="2000" b="0" i="1" smtClean="0">
                              <a:latin typeface="Cambria Math" charset="0"/>
                              <a:ea typeface="Calibri" charset="0"/>
                              <a:cs typeface="Calibri" charset="0"/>
                            </a:rPr>
                            <m:t>𝑑𝐸</m:t>
                          </m:r>
                        </m:e>
                      </m:nary>
                    </m:oMath>
                  </m:oMathPara>
                </a14:m>
                <a:endParaRPr lang="en-US" sz="2000" dirty="0">
                  <a:latin typeface="Calibri" charset="0"/>
                  <a:ea typeface="Calibri" charset="0"/>
                  <a:cs typeface="Calibri"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524000"/>
                <a:ext cx="8229600" cy="4572000"/>
              </a:xfrm>
              <a:blipFill rotWithShape="0">
                <a:blip r:embed="rId3"/>
                <a:stretch>
                  <a:fillRect l="-519" t="-800"/>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12</a:t>
            </a:fld>
            <a:endParaRPr lang="uk-UA"/>
          </a:p>
        </p:txBody>
      </p:sp>
      <p:grpSp>
        <p:nvGrpSpPr>
          <p:cNvPr id="31" name="Group 30"/>
          <p:cNvGrpSpPr/>
          <p:nvPr/>
        </p:nvGrpSpPr>
        <p:grpSpPr>
          <a:xfrm>
            <a:off x="838200" y="2476898"/>
            <a:ext cx="3506235" cy="1180702"/>
            <a:chOff x="838200" y="2095898"/>
            <a:chExt cx="3506235" cy="1180702"/>
          </a:xfrm>
        </p:grpSpPr>
        <p:grpSp>
          <p:nvGrpSpPr>
            <p:cNvPr id="13" name="Group 12"/>
            <p:cNvGrpSpPr/>
            <p:nvPr/>
          </p:nvGrpSpPr>
          <p:grpSpPr>
            <a:xfrm>
              <a:off x="838200" y="2095898"/>
              <a:ext cx="3506235" cy="1180702"/>
              <a:chOff x="1758202" y="4109886"/>
              <a:chExt cx="3506235" cy="1180702"/>
            </a:xfrm>
          </p:grpSpPr>
          <p:grpSp>
            <p:nvGrpSpPr>
              <p:cNvPr id="16" name="Group 15"/>
              <p:cNvGrpSpPr/>
              <p:nvPr/>
            </p:nvGrpSpPr>
            <p:grpSpPr>
              <a:xfrm>
                <a:off x="1758202" y="4109886"/>
                <a:ext cx="3506235" cy="1180702"/>
                <a:chOff x="2296078" y="3960476"/>
                <a:chExt cx="3506235" cy="1180702"/>
              </a:xfrm>
            </p:grpSpPr>
            <p:cxnSp>
              <p:nvCxnSpPr>
                <p:cNvPr id="20" name="Straight Arrow Connector 19"/>
                <p:cNvCxnSpPr/>
                <p:nvPr/>
              </p:nvCxnSpPr>
              <p:spPr>
                <a:xfrm>
                  <a:off x="2883581" y="4957037"/>
                  <a:ext cx="1813900" cy="0"/>
                </a:xfrm>
                <a:prstGeom prst="straightConnector1">
                  <a:avLst/>
                </a:prstGeom>
                <a:ln w="12700">
                  <a:solidFill>
                    <a:schemeClr val="bg1"/>
                  </a:solidFill>
                  <a:tailEnd type="arrow"/>
                </a:ln>
              </p:spPr>
              <p:style>
                <a:lnRef idx="2">
                  <a:schemeClr val="accent1"/>
                </a:lnRef>
                <a:fillRef idx="0">
                  <a:schemeClr val="accent1"/>
                </a:fillRef>
                <a:effectRef idx="1">
                  <a:schemeClr val="accent1"/>
                </a:effectRef>
                <a:fontRef idx="minor">
                  <a:schemeClr val="tx1"/>
                </a:fontRef>
              </p:style>
            </p:cxnSp>
            <p:grpSp>
              <p:nvGrpSpPr>
                <p:cNvPr id="21" name="Group 19"/>
                <p:cNvGrpSpPr/>
                <p:nvPr/>
              </p:nvGrpSpPr>
              <p:grpSpPr>
                <a:xfrm>
                  <a:off x="2296078" y="3960476"/>
                  <a:ext cx="3506235" cy="1180702"/>
                  <a:chOff x="2042616" y="2775935"/>
                  <a:chExt cx="2815123" cy="1180702"/>
                </a:xfrm>
              </p:grpSpPr>
              <p:sp>
                <p:nvSpPr>
                  <p:cNvPr id="22" name="TextBox 21"/>
                  <p:cNvSpPr txBox="1"/>
                  <p:nvPr/>
                </p:nvSpPr>
                <p:spPr>
                  <a:xfrm>
                    <a:off x="2042616" y="2775935"/>
                    <a:ext cx="484832" cy="307777"/>
                  </a:xfrm>
                  <a:prstGeom prst="rect">
                    <a:avLst/>
                  </a:prstGeom>
                  <a:noFill/>
                </p:spPr>
                <p:txBody>
                  <a:bodyPr wrap="square" rtlCol="0">
                    <a:spAutoFit/>
                  </a:bodyPr>
                  <a:lstStyle/>
                  <a:p>
                    <a:pPr lvl="0"/>
                    <a:r>
                      <a:rPr lang="en-US" i="1" smtClean="0">
                        <a:solidFill>
                          <a:schemeClr val="bg1"/>
                        </a:solidFill>
                      </a:rPr>
                      <a:t>G(E)</a:t>
                    </a:r>
                  </a:p>
                </p:txBody>
              </p:sp>
              <p:sp>
                <p:nvSpPr>
                  <p:cNvPr id="23" name="TextBox 22"/>
                  <p:cNvSpPr txBox="1"/>
                  <p:nvPr/>
                </p:nvSpPr>
                <p:spPr>
                  <a:xfrm>
                    <a:off x="4031872" y="3648860"/>
                    <a:ext cx="825867" cy="307777"/>
                  </a:xfrm>
                  <a:prstGeom prst="rect">
                    <a:avLst/>
                  </a:prstGeom>
                  <a:noFill/>
                </p:spPr>
                <p:txBody>
                  <a:bodyPr wrap="square" rtlCol="0">
                    <a:spAutoFit/>
                  </a:bodyPr>
                  <a:lstStyle/>
                  <a:p>
                    <a:r>
                      <a:rPr lang="en-US" smtClean="0">
                        <a:solidFill>
                          <a:schemeClr val="bg1"/>
                        </a:solidFill>
                        <a:latin typeface="+mj-lt"/>
                      </a:rPr>
                      <a:t>Energy</a:t>
                    </a:r>
                    <a:endParaRPr lang="en-US">
                      <a:solidFill>
                        <a:schemeClr val="bg1"/>
                      </a:solidFill>
                      <a:latin typeface="+mj-lt"/>
                    </a:endParaRPr>
                  </a:p>
                </p:txBody>
              </p:sp>
            </p:grpSp>
          </p:grpSp>
          <p:cxnSp>
            <p:nvCxnSpPr>
              <p:cNvPr id="19" name="Straight Arrow Connector 18"/>
              <p:cNvCxnSpPr/>
              <p:nvPr/>
            </p:nvCxnSpPr>
            <p:spPr>
              <a:xfrm rot="5400000" flipH="1" flipV="1">
                <a:off x="1897847" y="4657001"/>
                <a:ext cx="897304" cy="1588"/>
              </a:xfrm>
              <a:prstGeom prst="straightConnector1">
                <a:avLst/>
              </a:prstGeom>
              <a:ln w="12700">
                <a:solidFill>
                  <a:schemeClr val="bg1"/>
                </a:solidFill>
                <a:tailEnd type="arrow"/>
              </a:ln>
            </p:spPr>
            <p:style>
              <a:lnRef idx="2">
                <a:schemeClr val="accent1"/>
              </a:lnRef>
              <a:fillRef idx="0">
                <a:schemeClr val="accent1"/>
              </a:fillRef>
              <a:effectRef idx="1">
                <a:schemeClr val="accent1"/>
              </a:effectRef>
              <a:fontRef idx="minor">
                <a:schemeClr val="tx1"/>
              </a:fontRef>
            </p:style>
          </p:cxnSp>
        </p:grpSp>
        <p:sp>
          <p:nvSpPr>
            <p:cNvPr id="28" name="Freeform 27"/>
            <p:cNvSpPr/>
            <p:nvPr/>
          </p:nvSpPr>
          <p:spPr>
            <a:xfrm>
              <a:off x="1791730" y="2187146"/>
              <a:ext cx="1359243" cy="852616"/>
            </a:xfrm>
            <a:custGeom>
              <a:avLst/>
              <a:gdLst>
                <a:gd name="connsiteX0" fmla="*/ 0 w 1359243"/>
                <a:gd name="connsiteY0" fmla="*/ 852616 h 852616"/>
                <a:gd name="connsiteX1" fmla="*/ 37070 w 1359243"/>
                <a:gd name="connsiteY1" fmla="*/ 210065 h 852616"/>
                <a:gd name="connsiteX2" fmla="*/ 98854 w 1359243"/>
                <a:gd name="connsiteY2" fmla="*/ 0 h 852616"/>
                <a:gd name="connsiteX3" fmla="*/ 160638 w 1359243"/>
                <a:gd name="connsiteY3" fmla="*/ 135924 h 852616"/>
                <a:gd name="connsiteX4" fmla="*/ 234778 w 1359243"/>
                <a:gd name="connsiteY4" fmla="*/ 12357 h 852616"/>
                <a:gd name="connsiteX5" fmla="*/ 284205 w 1359243"/>
                <a:gd name="connsiteY5" fmla="*/ 111211 h 852616"/>
                <a:gd name="connsiteX6" fmla="*/ 358346 w 1359243"/>
                <a:gd name="connsiteY6" fmla="*/ 61784 h 852616"/>
                <a:gd name="connsiteX7" fmla="*/ 407773 w 1359243"/>
                <a:gd name="connsiteY7" fmla="*/ 753762 h 852616"/>
                <a:gd name="connsiteX8" fmla="*/ 568411 w 1359243"/>
                <a:gd name="connsiteY8" fmla="*/ 778476 h 852616"/>
                <a:gd name="connsiteX9" fmla="*/ 741405 w 1359243"/>
                <a:gd name="connsiteY9" fmla="*/ 691978 h 852616"/>
                <a:gd name="connsiteX10" fmla="*/ 815546 w 1359243"/>
                <a:gd name="connsiteY10" fmla="*/ 778476 h 852616"/>
                <a:gd name="connsiteX11" fmla="*/ 976184 w 1359243"/>
                <a:gd name="connsiteY11" fmla="*/ 704335 h 852616"/>
                <a:gd name="connsiteX12" fmla="*/ 1062681 w 1359243"/>
                <a:gd name="connsiteY12" fmla="*/ 778476 h 852616"/>
                <a:gd name="connsiteX13" fmla="*/ 1260389 w 1359243"/>
                <a:gd name="connsiteY13" fmla="*/ 803189 h 852616"/>
                <a:gd name="connsiteX14" fmla="*/ 1359243 w 1359243"/>
                <a:gd name="connsiteY14" fmla="*/ 778476 h 852616"/>
                <a:gd name="connsiteX15" fmla="*/ 1359243 w 1359243"/>
                <a:gd name="connsiteY15" fmla="*/ 778476 h 85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59243" h="852616">
                  <a:moveTo>
                    <a:pt x="0" y="852616"/>
                  </a:moveTo>
                  <a:lnTo>
                    <a:pt x="37070" y="210065"/>
                  </a:lnTo>
                  <a:lnTo>
                    <a:pt x="98854" y="0"/>
                  </a:lnTo>
                  <a:lnTo>
                    <a:pt x="160638" y="135924"/>
                  </a:lnTo>
                  <a:lnTo>
                    <a:pt x="234778" y="12357"/>
                  </a:lnTo>
                  <a:lnTo>
                    <a:pt x="284205" y="111211"/>
                  </a:lnTo>
                  <a:lnTo>
                    <a:pt x="358346" y="61784"/>
                  </a:lnTo>
                  <a:lnTo>
                    <a:pt x="407773" y="753762"/>
                  </a:lnTo>
                  <a:lnTo>
                    <a:pt x="568411" y="778476"/>
                  </a:lnTo>
                  <a:lnTo>
                    <a:pt x="741405" y="691978"/>
                  </a:lnTo>
                  <a:lnTo>
                    <a:pt x="815546" y="778476"/>
                  </a:lnTo>
                  <a:lnTo>
                    <a:pt x="976184" y="704335"/>
                  </a:lnTo>
                  <a:lnTo>
                    <a:pt x="1062681" y="778476"/>
                  </a:lnTo>
                  <a:lnTo>
                    <a:pt x="1260389" y="803189"/>
                  </a:lnTo>
                  <a:lnTo>
                    <a:pt x="1359243" y="778476"/>
                  </a:lnTo>
                  <a:lnTo>
                    <a:pt x="1359243" y="778476"/>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4143718" y="2362200"/>
            <a:ext cx="4085882" cy="1371600"/>
            <a:chOff x="4143718" y="2362200"/>
            <a:chExt cx="4085882" cy="1371600"/>
          </a:xfrm>
        </p:grpSpPr>
        <p:grpSp>
          <p:nvGrpSpPr>
            <p:cNvPr id="55" name="Group 54"/>
            <p:cNvGrpSpPr/>
            <p:nvPr/>
          </p:nvGrpSpPr>
          <p:grpSpPr>
            <a:xfrm>
              <a:off x="4143718" y="2362200"/>
              <a:ext cx="3933425" cy="1371600"/>
              <a:chOff x="4143718" y="2031704"/>
              <a:chExt cx="3933425" cy="1371600"/>
            </a:xfrm>
          </p:grpSpPr>
          <p:grpSp>
            <p:nvGrpSpPr>
              <p:cNvPr id="46" name="Group 45"/>
              <p:cNvGrpSpPr/>
              <p:nvPr/>
            </p:nvGrpSpPr>
            <p:grpSpPr>
              <a:xfrm>
                <a:off x="4143718" y="2031704"/>
                <a:ext cx="3933425" cy="1180364"/>
                <a:chOff x="3823906" y="2460140"/>
                <a:chExt cx="3933425" cy="1180364"/>
              </a:xfrm>
            </p:grpSpPr>
            <p:cxnSp>
              <p:nvCxnSpPr>
                <p:cNvPr id="6" name="Straight Connector 5"/>
                <p:cNvCxnSpPr/>
                <p:nvPr/>
              </p:nvCxnSpPr>
              <p:spPr>
                <a:xfrm>
                  <a:off x="5166588" y="2574838"/>
                  <a:ext cx="853212" cy="77796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5314867" y="2460140"/>
                      <a:ext cx="2442464" cy="307777"/>
                    </a:xfrm>
                    <a:prstGeom prst="rect">
                      <a:avLst/>
                    </a:prstGeom>
                    <a:noFill/>
                  </p:spPr>
                  <p:txBody>
                    <a:bodyPr wrap="none" rtlCol="0">
                      <a:spAutoFit/>
                    </a:bodyPr>
                    <a:lstStyle/>
                    <a:p>
                      <a:r>
                        <a:rPr lang="en-US" smtClean="0">
                          <a:solidFill>
                            <a:schemeClr val="bg1"/>
                          </a:solidFill>
                        </a:rPr>
                        <a:t>SEP spectrum </a:t>
                      </a:r>
                      <a14:m>
                        <m:oMath xmlns:m="http://schemas.openxmlformats.org/officeDocument/2006/math">
                          <m:r>
                            <a:rPr lang="en-US" i="1" smtClean="0">
                              <a:solidFill>
                                <a:schemeClr val="bg1"/>
                              </a:solidFill>
                              <a:latin typeface="Cambria Math" charset="0"/>
                            </a:rPr>
                            <m:t>𝑗</m:t>
                          </m:r>
                          <m:d>
                            <m:dPr>
                              <m:ctrlPr>
                                <a:rPr lang="en-US" i="1">
                                  <a:solidFill>
                                    <a:schemeClr val="bg1"/>
                                  </a:solidFill>
                                  <a:latin typeface="Cambria Math" charset="0"/>
                                </a:rPr>
                              </m:ctrlPr>
                            </m:dPr>
                            <m:e>
                              <m:r>
                                <a:rPr lang="en-US" b="0" i="1" smtClean="0">
                                  <a:solidFill>
                                    <a:schemeClr val="bg1"/>
                                  </a:solidFill>
                                  <a:latin typeface="Cambria Math" charset="0"/>
                                </a:rPr>
                                <m:t>𝐸</m:t>
                              </m:r>
                            </m:e>
                          </m:d>
                          <m:r>
                            <a:rPr lang="en-US" i="1">
                              <a:solidFill>
                                <a:schemeClr val="bg1"/>
                              </a:solidFill>
                              <a:latin typeface="Cambria Math" charset="0"/>
                            </a:rPr>
                            <m:t>=</m:t>
                          </m:r>
                          <m:sSub>
                            <m:sSubPr>
                              <m:ctrlPr>
                                <a:rPr lang="en-US" i="1">
                                  <a:solidFill>
                                    <a:schemeClr val="bg1"/>
                                  </a:solidFill>
                                  <a:latin typeface="Cambria Math" charset="0"/>
                                </a:rPr>
                              </m:ctrlPr>
                            </m:sSubPr>
                            <m:e>
                              <m:r>
                                <a:rPr lang="en-US" i="1">
                                  <a:solidFill>
                                    <a:schemeClr val="bg1"/>
                                  </a:solidFill>
                                  <a:latin typeface="Cambria Math" charset="0"/>
                                </a:rPr>
                                <m:t>𝑗</m:t>
                              </m:r>
                            </m:e>
                            <m:sub>
                              <m:r>
                                <a:rPr lang="en-US" i="1">
                                  <a:solidFill>
                                    <a:schemeClr val="bg1"/>
                                  </a:solidFill>
                                  <a:latin typeface="Cambria Math" charset="0"/>
                                </a:rPr>
                                <m:t>0</m:t>
                              </m:r>
                            </m:sub>
                          </m:sSub>
                          <m:sSup>
                            <m:sSupPr>
                              <m:ctrlPr>
                                <a:rPr lang="en-US" i="1" smtClean="0">
                                  <a:solidFill>
                                    <a:schemeClr val="bg1"/>
                                  </a:solidFill>
                                  <a:latin typeface="Cambria Math" charset="0"/>
                                </a:rPr>
                              </m:ctrlPr>
                            </m:sSupPr>
                            <m:e>
                              <m:r>
                                <a:rPr lang="en-US" b="0" i="1" smtClean="0">
                                  <a:solidFill>
                                    <a:schemeClr val="bg1"/>
                                  </a:solidFill>
                                  <a:latin typeface="Cambria Math" charset="0"/>
                                </a:rPr>
                                <m:t>𝐸</m:t>
                              </m:r>
                            </m:e>
                            <m:sup>
                              <m:r>
                                <a:rPr lang="en-US" b="0" i="1" smtClean="0">
                                  <a:solidFill>
                                    <a:schemeClr val="bg1"/>
                                  </a:solidFill>
                                  <a:latin typeface="Cambria Math" charset="0"/>
                                </a:rPr>
                                <m:t>−</m:t>
                              </m:r>
                              <m:r>
                                <a:rPr lang="en-US" b="0" i="1" smtClean="0">
                                  <a:solidFill>
                                    <a:schemeClr val="bg1"/>
                                  </a:solidFill>
                                  <a:latin typeface="Cambria Math" charset="0"/>
                                  <a:ea typeface="Cambria Math" charset="0"/>
                                  <a:cs typeface="Cambria Math" charset="0"/>
                                </a:rPr>
                                <m:t>𝛾</m:t>
                              </m:r>
                            </m:sup>
                          </m:sSup>
                        </m:oMath>
                      </a14:m>
                      <a:endParaRPr lang="en-US" i="1">
                        <a:solidFill>
                          <a:schemeClr val="bg1"/>
                        </a:solidFill>
                        <a:latin typeface="+mj-lt"/>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5314867" y="2460140"/>
                      <a:ext cx="2442464" cy="307777"/>
                    </a:xfrm>
                    <a:prstGeom prst="rect">
                      <a:avLst/>
                    </a:prstGeom>
                    <a:blipFill rotWithShape="0">
                      <a:blip r:embed="rId4"/>
                      <a:stretch>
                        <a:fillRect l="-748" t="-4000" b="-20000"/>
                      </a:stretch>
                    </a:blipFill>
                  </p:spPr>
                  <p:txBody>
                    <a:bodyPr/>
                    <a:lstStyle/>
                    <a:p>
                      <a:r>
                        <a:rPr lang="en-US">
                          <a:noFill/>
                        </a:rPr>
                        <a:t> </a:t>
                      </a:r>
                    </a:p>
                  </p:txBody>
                </p:sp>
              </mc:Fallback>
            </mc:AlternateContent>
            <p:sp>
              <p:nvSpPr>
                <p:cNvPr id="11" name="TextBox 10"/>
                <p:cNvSpPr txBox="1"/>
                <p:nvPr/>
              </p:nvSpPr>
              <p:spPr>
                <a:xfrm>
                  <a:off x="3823906" y="2609563"/>
                  <a:ext cx="828622" cy="307777"/>
                </a:xfrm>
                <a:prstGeom prst="rect">
                  <a:avLst/>
                </a:prstGeom>
                <a:noFill/>
              </p:spPr>
              <p:txBody>
                <a:bodyPr wrap="square" rtlCol="0">
                  <a:spAutoFit/>
                </a:bodyPr>
                <a:lstStyle/>
                <a:p>
                  <a:r>
                    <a:rPr lang="en-US" i="1" smtClean="0">
                      <a:solidFill>
                        <a:schemeClr val="bg1"/>
                      </a:solidFill>
                      <a:latin typeface="+mj-lt"/>
                    </a:rPr>
                    <a:t>Log j(E)</a:t>
                  </a:r>
                  <a:endParaRPr lang="en-US" i="1">
                    <a:solidFill>
                      <a:schemeClr val="bg1"/>
                    </a:solidFill>
                    <a:latin typeface="+mj-lt"/>
                  </a:endParaRPr>
                </a:p>
              </p:txBody>
            </p:sp>
            <p:cxnSp>
              <p:nvCxnSpPr>
                <p:cNvPr id="26" name="Straight Arrow Connector 25"/>
                <p:cNvCxnSpPr/>
                <p:nvPr/>
              </p:nvCxnSpPr>
              <p:spPr>
                <a:xfrm>
                  <a:off x="4663100" y="3640504"/>
                  <a:ext cx="1813900" cy="0"/>
                </a:xfrm>
                <a:prstGeom prst="straightConnector1">
                  <a:avLst/>
                </a:prstGeom>
                <a:ln w="12700">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rot="5400000" flipH="1" flipV="1">
                  <a:off x="4215242" y="3191058"/>
                  <a:ext cx="897304" cy="1588"/>
                </a:xfrm>
                <a:prstGeom prst="straightConnector1">
                  <a:avLst/>
                </a:prstGeom>
                <a:ln w="12700">
                  <a:solidFill>
                    <a:schemeClr val="bg1"/>
                  </a:solidFill>
                  <a:tailEnd type="arrow"/>
                </a:ln>
              </p:spPr>
              <p:style>
                <a:lnRef idx="2">
                  <a:schemeClr val="accent1"/>
                </a:lnRef>
                <a:fillRef idx="0">
                  <a:schemeClr val="accent1"/>
                </a:fillRef>
                <a:effectRef idx="1">
                  <a:schemeClr val="accent1"/>
                </a:effectRef>
                <a:fontRef idx="minor">
                  <a:schemeClr val="tx1"/>
                </a:fontRef>
              </p:style>
            </p:cxnSp>
          </p:grpSp>
          <p:sp>
            <p:nvSpPr>
              <p:cNvPr id="51" name="TextBox 50"/>
              <p:cNvSpPr txBox="1"/>
              <p:nvPr/>
            </p:nvSpPr>
            <p:spPr>
              <a:xfrm>
                <a:off x="6825726" y="3095527"/>
                <a:ext cx="1214305" cy="307777"/>
              </a:xfrm>
              <a:prstGeom prst="rect">
                <a:avLst/>
              </a:prstGeom>
              <a:noFill/>
            </p:spPr>
            <p:txBody>
              <a:bodyPr wrap="square" rtlCol="0">
                <a:spAutoFit/>
              </a:bodyPr>
              <a:lstStyle/>
              <a:p>
                <a:r>
                  <a:rPr lang="en-US" smtClean="0">
                    <a:solidFill>
                      <a:schemeClr val="bg1"/>
                    </a:solidFill>
                    <a:latin typeface="+mj-lt"/>
                  </a:rPr>
                  <a:t>Log Energy</a:t>
                </a:r>
                <a:endParaRPr lang="en-US">
                  <a:solidFill>
                    <a:schemeClr val="bg1"/>
                  </a:solidFill>
                  <a:latin typeface="+mj-lt"/>
                </a:endParaRPr>
              </a:p>
            </p:txBody>
          </p:sp>
        </p:grpSp>
        <p:sp>
          <p:nvSpPr>
            <p:cNvPr id="39" name="Freeform 38"/>
            <p:cNvSpPr/>
            <p:nvPr/>
          </p:nvSpPr>
          <p:spPr>
            <a:xfrm>
              <a:off x="5523470" y="3107627"/>
              <a:ext cx="1507525" cy="321373"/>
            </a:xfrm>
            <a:custGeom>
              <a:avLst/>
              <a:gdLst>
                <a:gd name="connsiteX0" fmla="*/ 0 w 1507525"/>
                <a:gd name="connsiteY0" fmla="*/ 321373 h 321373"/>
                <a:gd name="connsiteX1" fmla="*/ 963827 w 1507525"/>
                <a:gd name="connsiteY1" fmla="*/ 97 h 321373"/>
                <a:gd name="connsiteX2" fmla="*/ 1507525 w 1507525"/>
                <a:gd name="connsiteY2" fmla="*/ 284302 h 321373"/>
              </a:gdLst>
              <a:ahLst/>
              <a:cxnLst>
                <a:cxn ang="0">
                  <a:pos x="connsiteX0" y="connsiteY0"/>
                </a:cxn>
                <a:cxn ang="0">
                  <a:pos x="connsiteX1" y="connsiteY1"/>
                </a:cxn>
                <a:cxn ang="0">
                  <a:pos x="connsiteX2" y="connsiteY2"/>
                </a:cxn>
              </a:cxnLst>
              <a:rect l="l" t="t" r="r" b="b"/>
              <a:pathLst>
                <a:path w="1507525" h="321373">
                  <a:moveTo>
                    <a:pt x="0" y="321373"/>
                  </a:moveTo>
                  <a:cubicBezTo>
                    <a:pt x="356286" y="163824"/>
                    <a:pt x="712573" y="6275"/>
                    <a:pt x="963827" y="97"/>
                  </a:cubicBezTo>
                  <a:cubicBezTo>
                    <a:pt x="1215081" y="-6082"/>
                    <a:pt x="1507525" y="284302"/>
                    <a:pt x="1507525" y="284302"/>
                  </a:cubicBezTo>
                </a:path>
              </a:pathLst>
            </a:custGeom>
            <a:no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6860314" y="2968823"/>
              <a:ext cx="1369286" cy="307777"/>
            </a:xfrm>
            <a:prstGeom prst="rect">
              <a:avLst/>
            </a:prstGeom>
            <a:noFill/>
          </p:spPr>
          <p:txBody>
            <a:bodyPr wrap="none" rtlCol="0">
              <a:spAutoFit/>
            </a:bodyPr>
            <a:lstStyle/>
            <a:p>
              <a:r>
                <a:rPr lang="en-US" smtClean="0">
                  <a:solidFill>
                    <a:schemeClr val="bg1"/>
                  </a:solidFill>
                </a:rPr>
                <a:t>GCR spectrum</a:t>
              </a:r>
              <a:endParaRPr lang="en-US" i="1">
                <a:solidFill>
                  <a:schemeClr val="bg1"/>
                </a:solidFill>
                <a:latin typeface="+mj-lt"/>
              </a:endParaRPr>
            </a:p>
          </p:txBody>
        </p:sp>
      </p:grpSp>
      <p:sp>
        <p:nvSpPr>
          <p:cNvPr id="53" name="Footer Placeholder 5"/>
          <p:cNvSpPr txBox="1">
            <a:spLocks/>
          </p:cNvSpPr>
          <p:nvPr/>
        </p:nvSpPr>
        <p:spPr>
          <a:xfrm>
            <a:off x="1287379" y="6361671"/>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smtClean="0">
                <a:solidFill>
                  <a:prstClr val="white"/>
                </a:solidFill>
              </a:rPr>
              <a:t>These GOES-17 data are preliminary, non-operational data and are undergoing testing. Users bear all responsibility for inspecting the data prior to use and for the manner in which the data are utilized.</a:t>
            </a:r>
            <a:endParaRPr lang="en-US" sz="1000">
              <a:solidFill>
                <a:prstClr val="white"/>
              </a:solidFill>
            </a:endParaRPr>
          </a:p>
        </p:txBody>
      </p:sp>
      <p:cxnSp>
        <p:nvCxnSpPr>
          <p:cNvPr id="57" name="Straight Connector 56"/>
          <p:cNvCxnSpPr/>
          <p:nvPr/>
        </p:nvCxnSpPr>
        <p:spPr>
          <a:xfrm flipV="1">
            <a:off x="1816443" y="2968823"/>
            <a:ext cx="0" cy="504636"/>
          </a:xfrm>
          <a:prstGeom prst="line">
            <a:avLst/>
          </a:prstGeom>
          <a:ln>
            <a:solidFill>
              <a:schemeClr val="bg1"/>
            </a:solidFill>
            <a:prstDash val="sysDash"/>
          </a:ln>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1666919" y="3459889"/>
            <a:ext cx="372218" cy="307777"/>
          </a:xfrm>
          <a:prstGeom prst="rect">
            <a:avLst/>
          </a:prstGeom>
          <a:noFill/>
        </p:spPr>
        <p:txBody>
          <a:bodyPr wrap="none" rtlCol="0">
            <a:spAutoFit/>
          </a:bodyPr>
          <a:lstStyle/>
          <a:p>
            <a:r>
              <a:rPr lang="en-US" i="1" smtClean="0">
                <a:solidFill>
                  <a:schemeClr val="bg1"/>
                </a:solidFill>
              </a:rPr>
              <a:t>E</a:t>
            </a:r>
            <a:r>
              <a:rPr lang="en-US" i="1" baseline="-25000" smtClean="0">
                <a:solidFill>
                  <a:schemeClr val="bg1"/>
                </a:solidFill>
              </a:rPr>
              <a:t>L</a:t>
            </a:r>
            <a:endParaRPr lang="en-US" i="1" baseline="-25000">
              <a:solidFill>
                <a:schemeClr val="bg1"/>
              </a:solidFill>
            </a:endParaRPr>
          </a:p>
        </p:txBody>
      </p:sp>
      <p:sp>
        <p:nvSpPr>
          <p:cNvPr id="61" name="TextBox 60"/>
          <p:cNvSpPr txBox="1"/>
          <p:nvPr/>
        </p:nvSpPr>
        <p:spPr>
          <a:xfrm>
            <a:off x="1990774" y="3459889"/>
            <a:ext cx="391454" cy="307777"/>
          </a:xfrm>
          <a:prstGeom prst="rect">
            <a:avLst/>
          </a:prstGeom>
          <a:noFill/>
        </p:spPr>
        <p:txBody>
          <a:bodyPr wrap="none" rtlCol="0">
            <a:spAutoFit/>
          </a:bodyPr>
          <a:lstStyle/>
          <a:p>
            <a:r>
              <a:rPr lang="en-US" i="1" smtClean="0">
                <a:solidFill>
                  <a:schemeClr val="bg1"/>
                </a:solidFill>
              </a:rPr>
              <a:t>E</a:t>
            </a:r>
            <a:r>
              <a:rPr lang="en-US" i="1" baseline="-25000">
                <a:solidFill>
                  <a:schemeClr val="bg1"/>
                </a:solidFill>
              </a:rPr>
              <a:t>U</a:t>
            </a:r>
          </a:p>
        </p:txBody>
      </p:sp>
      <p:cxnSp>
        <p:nvCxnSpPr>
          <p:cNvPr id="66" name="Straight Connector 65"/>
          <p:cNvCxnSpPr/>
          <p:nvPr/>
        </p:nvCxnSpPr>
        <p:spPr>
          <a:xfrm flipV="1">
            <a:off x="2158314" y="2959443"/>
            <a:ext cx="0" cy="504636"/>
          </a:xfrm>
          <a:prstGeom prst="line">
            <a:avLst/>
          </a:prstGeom>
          <a:ln>
            <a:solidFill>
              <a:schemeClr val="bg1"/>
            </a:solidFill>
            <a:prstDash val="sys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16521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71600" y="381000"/>
            <a:ext cx="6408821" cy="990600"/>
          </a:xfrm>
        </p:spPr>
        <p:txBody>
          <a:bodyPr/>
          <a:lstStyle/>
          <a:p>
            <a:r>
              <a:rPr lang="en-US" dirty="0" smtClean="0"/>
              <a:t>Observed GCR Backgrounds</a:t>
            </a:r>
            <a:br>
              <a:rPr lang="en-US" dirty="0" smtClean="0"/>
            </a:br>
            <a:r>
              <a:rPr lang="en-US" sz="2400" dirty="0" smtClean="0"/>
              <a:t>(Figures </a:t>
            </a:r>
            <a:r>
              <a:rPr lang="en-US" sz="2400" dirty="0"/>
              <a:t>From G17 Beta </a:t>
            </a:r>
            <a:r>
              <a:rPr lang="en-US" sz="2400" dirty="0" smtClean="0"/>
              <a:t>PS-PVR)</a:t>
            </a:r>
            <a:endParaRPr lang="en-US" sz="2400" dirty="0"/>
          </a:p>
        </p:txBody>
      </p:sp>
      <p:sp>
        <p:nvSpPr>
          <p:cNvPr id="6" name="Text Placeholder 5"/>
          <p:cNvSpPr>
            <a:spLocks noGrp="1"/>
          </p:cNvSpPr>
          <p:nvPr>
            <p:ph type="body" idx="1"/>
          </p:nvPr>
        </p:nvSpPr>
        <p:spPr>
          <a:xfrm>
            <a:off x="457200" y="4944763"/>
            <a:ext cx="8229600" cy="1532237"/>
          </a:xfrm>
        </p:spPr>
        <p:txBody>
          <a:bodyPr/>
          <a:lstStyle/>
          <a:p>
            <a:pPr indent="-457200">
              <a:spcBef>
                <a:spcPts val="0"/>
              </a:spcBef>
              <a:spcAft>
                <a:spcPts val="600"/>
              </a:spcAft>
              <a:buClr>
                <a:schemeClr val="bg1"/>
              </a:buClr>
              <a:buSzPct val="100000"/>
              <a:buFont typeface="Arial" charset="0"/>
              <a:buChar char="•"/>
            </a:pPr>
            <a:r>
              <a:rPr lang="en-US" sz="1600">
                <a:solidFill>
                  <a:schemeClr val="bg1"/>
                </a:solidFill>
              </a:rPr>
              <a:t>One day averaged GCR backgrounds from GOES-16 and -17 L0 data. </a:t>
            </a:r>
          </a:p>
          <a:p>
            <a:pPr indent="-457200">
              <a:spcBef>
                <a:spcPts val="0"/>
              </a:spcBef>
              <a:spcAft>
                <a:spcPts val="600"/>
              </a:spcAft>
              <a:buClr>
                <a:schemeClr val="bg1"/>
              </a:buClr>
              <a:buSzPct val="100000"/>
              <a:buFont typeface="Arial" charset="0"/>
              <a:buChar char="•"/>
            </a:pPr>
            <a:r>
              <a:rPr lang="en-US" sz="1600">
                <a:solidFill>
                  <a:schemeClr val="bg1"/>
                </a:solidFill>
              </a:rPr>
              <a:t>GOES-17 GCR background count rates are similar to GOES-16, and in general there is better agreement between GOES-17 SGPS-X and SGPS+X units</a:t>
            </a:r>
            <a:r>
              <a:rPr lang="en-US" sz="1600" smtClean="0">
                <a:solidFill>
                  <a:schemeClr val="bg1"/>
                </a:solidFill>
              </a:rPr>
              <a:t>.</a:t>
            </a:r>
          </a:p>
          <a:p>
            <a:pPr indent="-457200">
              <a:spcBef>
                <a:spcPts val="0"/>
              </a:spcBef>
              <a:spcAft>
                <a:spcPts val="600"/>
              </a:spcAft>
              <a:buClr>
                <a:schemeClr val="bg1"/>
              </a:buClr>
              <a:buSzPct val="100000"/>
              <a:buFont typeface="Arial" charset="0"/>
              <a:buChar char="•"/>
            </a:pPr>
            <a:r>
              <a:rPr lang="en-US" sz="1600">
                <a:solidFill>
                  <a:schemeClr val="bg1"/>
                </a:solidFill>
              </a:rPr>
              <a:t>Reported GCR fluxes are significantly higher than accepted empirical models.</a:t>
            </a:r>
          </a:p>
          <a:p>
            <a:pPr indent="-457200">
              <a:spcBef>
                <a:spcPts val="0"/>
              </a:spcBef>
              <a:spcAft>
                <a:spcPts val="600"/>
              </a:spcAft>
              <a:buClr>
                <a:schemeClr val="bg1"/>
              </a:buClr>
              <a:buSzPct val="100000"/>
              <a:buFont typeface="Arial" charset="0"/>
              <a:buChar char="•"/>
            </a:pPr>
            <a:endParaRPr lang="en-US" sz="1600" smtClean="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13</a:t>
            </a:fld>
            <a:endParaRPr lang="uk-UA"/>
          </a:p>
        </p:txBody>
      </p:sp>
      <p:pic>
        <p:nvPicPr>
          <p:cNvPr id="7"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752601"/>
            <a:ext cx="4545806" cy="3030537"/>
          </a:xfrm>
          <a:prstGeom prst="rect">
            <a:avLst/>
          </a:prstGeom>
          <a:noFill/>
          <a:ln>
            <a:noFill/>
          </a:ln>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7019" y="1752600"/>
            <a:ext cx="4546481" cy="3030987"/>
          </a:xfrm>
          <a:prstGeom prst="rect">
            <a:avLst/>
          </a:prstGeom>
        </p:spPr>
      </p:pic>
      <p:sp>
        <p:nvSpPr>
          <p:cNvPr id="10" name="TextBox 9"/>
          <p:cNvSpPr txBox="1"/>
          <p:nvPr/>
        </p:nvSpPr>
        <p:spPr>
          <a:xfrm>
            <a:off x="1548701" y="2629473"/>
            <a:ext cx="2819400" cy="400110"/>
          </a:xfrm>
          <a:prstGeom prst="rect">
            <a:avLst/>
          </a:prstGeom>
          <a:noFill/>
        </p:spPr>
        <p:txBody>
          <a:bodyPr wrap="square" rtlCol="0">
            <a:spAutoFit/>
          </a:bodyPr>
          <a:lstStyle/>
          <a:p>
            <a:r>
              <a:rPr lang="en-US" sz="1000" smtClean="0"/>
              <a:t>Agreement not expected at lowest energies due to geophysical east-west effect. </a:t>
            </a:r>
            <a:endParaRPr lang="en-US" sz="1000"/>
          </a:p>
        </p:txBody>
      </p:sp>
      <p:cxnSp>
        <p:nvCxnSpPr>
          <p:cNvPr id="11" name="Straight Arrow Connector 10"/>
          <p:cNvCxnSpPr/>
          <p:nvPr/>
        </p:nvCxnSpPr>
        <p:spPr>
          <a:xfrm flipH="1" flipV="1">
            <a:off x="1235675" y="2755559"/>
            <a:ext cx="300669" cy="7208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9" name="Footer Placeholder 5"/>
          <p:cNvSpPr txBox="1">
            <a:spLocks/>
          </p:cNvSpPr>
          <p:nvPr/>
        </p:nvSpPr>
        <p:spPr>
          <a:xfrm>
            <a:off x="1287379" y="6361671"/>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smtClean="0">
                <a:solidFill>
                  <a:prstClr val="white"/>
                </a:solidFill>
              </a:rPr>
              <a:t>These GOES-17 data are preliminary, non-operational data and are undergoing testing. Users bear all responsibility for inspecting the data prior to use and for the manner in which the data are utilized.</a:t>
            </a:r>
            <a:endParaRPr lang="en-US" sz="1000">
              <a:solidFill>
                <a:prstClr val="white"/>
              </a:solidFill>
            </a:endParaRPr>
          </a:p>
        </p:txBody>
      </p:sp>
    </p:spTree>
    <p:extLst>
      <p:ext uri="{BB962C8B-B14F-4D97-AF65-F5344CB8AC3E}">
        <p14:creationId xmlns:p14="http://schemas.microsoft.com/office/powerpoint/2010/main" val="118737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371600" y="333367"/>
            <a:ext cx="6408821" cy="968626"/>
          </a:xfrm>
        </p:spPr>
        <p:txBody>
          <a:bodyPr>
            <a:noAutofit/>
          </a:bodyPr>
          <a:lstStyle/>
          <a:p>
            <a:r>
              <a:rPr lang="en-US" sz="2800" smtClean="0"/>
              <a:t>Modeled SEP and GCR fluxes, with and without in-band part of response function</a:t>
            </a:r>
            <a:endParaRPr lang="en-US" sz="2800"/>
          </a:p>
        </p:txBody>
      </p:sp>
      <p:sp>
        <p:nvSpPr>
          <p:cNvPr id="31" name="TextBox 30"/>
          <p:cNvSpPr txBox="1"/>
          <p:nvPr/>
        </p:nvSpPr>
        <p:spPr>
          <a:xfrm>
            <a:off x="304800" y="5725180"/>
            <a:ext cx="8539517" cy="523220"/>
          </a:xfrm>
          <a:prstGeom prst="rect">
            <a:avLst/>
          </a:prstGeom>
          <a:noFill/>
        </p:spPr>
        <p:txBody>
          <a:bodyPr wrap="none" rtlCol="0">
            <a:spAutoFit/>
          </a:bodyPr>
          <a:lstStyle/>
          <a:p>
            <a:r>
              <a:rPr lang="en-US" i="1" smtClean="0">
                <a:solidFill>
                  <a:srgbClr val="FFFF00"/>
                </a:solidFill>
              </a:rPr>
              <a:t>* GCR counts </a:t>
            </a:r>
            <a:r>
              <a:rPr lang="en-US" i="1">
                <a:solidFill>
                  <a:srgbClr val="FFFF00"/>
                </a:solidFill>
              </a:rPr>
              <a:t>are </a:t>
            </a:r>
            <a:r>
              <a:rPr lang="en-US" i="1" smtClean="0">
                <a:solidFill>
                  <a:srgbClr val="FFFF00"/>
                </a:solidFill>
              </a:rPr>
              <a:t>from </a:t>
            </a:r>
            <a:r>
              <a:rPr lang="en-US" i="1">
                <a:solidFill>
                  <a:srgbClr val="FFFF00"/>
                </a:solidFill>
              </a:rPr>
              <a:t>high energy tail portion of response function, not part of calibrated </a:t>
            </a:r>
            <a:r>
              <a:rPr lang="en-US" i="1" smtClean="0">
                <a:solidFill>
                  <a:srgbClr val="FFFF00"/>
                </a:solidFill>
              </a:rPr>
              <a:t>channel </a:t>
            </a:r>
            <a:r>
              <a:rPr lang="mr-IN" i="1" smtClean="0">
                <a:solidFill>
                  <a:srgbClr val="FFFF00"/>
                </a:solidFill>
              </a:rPr>
              <a:t>–</a:t>
            </a:r>
            <a:r>
              <a:rPr lang="en-US" i="1" smtClean="0">
                <a:solidFill>
                  <a:srgbClr val="FFFF00"/>
                </a:solidFill>
              </a:rPr>
              <a:t> </a:t>
            </a:r>
          </a:p>
          <a:p>
            <a:r>
              <a:rPr lang="en-US" i="1" smtClean="0">
                <a:solidFill>
                  <a:srgbClr val="FFFF00"/>
                </a:solidFill>
              </a:rPr>
              <a:t>A problem with the in-band portion of the response function can not be detected by looking at GCR rates. </a:t>
            </a:r>
            <a:endParaRPr lang="en-US" i="1">
              <a:solidFill>
                <a:srgbClr val="FFFF00"/>
              </a:solidFill>
            </a:endParaRPr>
          </a:p>
        </p:txBody>
      </p:sp>
      <p:sp>
        <p:nvSpPr>
          <p:cNvPr id="21" name="Footer Placeholder 5"/>
          <p:cNvSpPr txBox="1">
            <a:spLocks/>
          </p:cNvSpPr>
          <p:nvPr/>
        </p:nvSpPr>
        <p:spPr>
          <a:xfrm>
            <a:off x="1287379" y="6340475"/>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smtClean="0">
                <a:solidFill>
                  <a:prstClr val="white"/>
                </a:solidFill>
              </a:rPr>
              <a:t>These GOES-17 data are preliminary, non-operational data and are undergoing testing. Users bear all responsibility for inspecting the data prior to use and for the manner in which the data are utilized.</a:t>
            </a:r>
            <a:endParaRPr lang="en-US" sz="1000">
              <a:solidFill>
                <a:prstClr val="white"/>
              </a:solidFill>
            </a:endParaRPr>
          </a:p>
        </p:txBody>
      </p:sp>
      <p:grpSp>
        <p:nvGrpSpPr>
          <p:cNvPr id="17" name="Group 16"/>
          <p:cNvGrpSpPr/>
          <p:nvPr/>
        </p:nvGrpSpPr>
        <p:grpSpPr>
          <a:xfrm>
            <a:off x="4724400" y="1582638"/>
            <a:ext cx="4267200" cy="4056162"/>
            <a:chOff x="304800" y="1933889"/>
            <a:chExt cx="4267200" cy="4056162"/>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951451"/>
              <a:ext cx="4038600" cy="4038600"/>
            </a:xfrm>
            <a:prstGeom prst="rect">
              <a:avLst/>
            </a:prstGeom>
          </p:spPr>
        </p:pic>
        <p:sp>
          <p:nvSpPr>
            <p:cNvPr id="26" name="TextBox 25"/>
            <p:cNvSpPr txBox="1"/>
            <p:nvPr/>
          </p:nvSpPr>
          <p:spPr>
            <a:xfrm>
              <a:off x="2362200" y="4237451"/>
              <a:ext cx="2209800" cy="707886"/>
            </a:xfrm>
            <a:prstGeom prst="rect">
              <a:avLst/>
            </a:prstGeom>
            <a:solidFill>
              <a:schemeClr val="bg1">
                <a:lumMod val="95000"/>
              </a:schemeClr>
            </a:solidFill>
          </p:spPr>
          <p:txBody>
            <a:bodyPr wrap="square" rtlCol="0">
              <a:spAutoFit/>
            </a:bodyPr>
            <a:lstStyle/>
            <a:p>
              <a:r>
                <a:rPr lang="en-US" sz="1000" smtClean="0"/>
                <a:t>Modeled lies on top of Observed, since upper portion of GEANT is scaled so that modeled flux agrees with observed GCR rates</a:t>
              </a:r>
              <a:endParaRPr lang="en-US" sz="1000"/>
            </a:p>
          </p:txBody>
        </p:sp>
        <p:cxnSp>
          <p:nvCxnSpPr>
            <p:cNvPr id="27" name="Straight Arrow Connector 26"/>
            <p:cNvCxnSpPr/>
            <p:nvPr/>
          </p:nvCxnSpPr>
          <p:spPr>
            <a:xfrm>
              <a:off x="3276600" y="4983889"/>
              <a:ext cx="76200" cy="22035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990600" y="4946132"/>
              <a:ext cx="1228221" cy="369332"/>
            </a:xfrm>
            <a:prstGeom prst="rect">
              <a:avLst/>
            </a:prstGeom>
            <a:noFill/>
          </p:spPr>
          <p:txBody>
            <a:bodyPr wrap="none" rtlCol="0">
              <a:spAutoFit/>
            </a:bodyPr>
            <a:lstStyle/>
            <a:p>
              <a:r>
                <a:rPr lang="en-US" smtClean="0"/>
                <a:t>GCR model</a:t>
              </a:r>
              <a:endParaRPr lang="en-US"/>
            </a:p>
          </p:txBody>
        </p:sp>
        <p:sp>
          <p:nvSpPr>
            <p:cNvPr id="19" name="TextBox 18"/>
            <p:cNvSpPr txBox="1"/>
            <p:nvPr/>
          </p:nvSpPr>
          <p:spPr>
            <a:xfrm>
              <a:off x="2667000" y="3170651"/>
              <a:ext cx="1170513" cy="369332"/>
            </a:xfrm>
            <a:prstGeom prst="rect">
              <a:avLst/>
            </a:prstGeom>
            <a:noFill/>
          </p:spPr>
          <p:txBody>
            <a:bodyPr wrap="none" rtlCol="0">
              <a:spAutoFit/>
            </a:bodyPr>
            <a:lstStyle/>
            <a:p>
              <a:r>
                <a:rPr lang="en-US" smtClean="0"/>
                <a:t>SEP model</a:t>
              </a:r>
              <a:endParaRPr lang="en-US"/>
            </a:p>
          </p:txBody>
        </p:sp>
        <mc:AlternateContent xmlns:mc="http://schemas.openxmlformats.org/markup-compatibility/2006" xmlns:a14="http://schemas.microsoft.com/office/drawing/2010/main">
          <mc:Choice Requires="a14">
            <p:sp>
              <p:nvSpPr>
                <p:cNvPr id="5" name="TextBox 4"/>
                <p:cNvSpPr txBox="1"/>
                <p:nvPr/>
              </p:nvSpPr>
              <p:spPr>
                <a:xfrm>
                  <a:off x="381000" y="1933889"/>
                  <a:ext cx="2295437" cy="656911"/>
                </a:xfrm>
                <a:prstGeom prst="rect">
                  <a:avLst/>
                </a:prstGeom>
                <a:noFill/>
              </p:spPr>
              <p:txBody>
                <a:bodyPr wrap="none" rtlCol="0">
                  <a:spAutoFit/>
                </a:bodyPr>
                <a:lstStyle/>
                <a:p>
                  <a:r>
                    <a:rPr lang="en-US" b="1" smtClean="0"/>
                    <a:t>Modeled </a:t>
                  </a:r>
                  <a:r>
                    <a:rPr lang="en-US" b="1"/>
                    <a:t>flux </a:t>
                  </a:r>
                  <a:r>
                    <a:rPr lang="en-US"/>
                    <a:t>= </a:t>
                  </a:r>
                  <a14:m>
                    <m:oMath xmlns:m="http://schemas.openxmlformats.org/officeDocument/2006/math">
                      <m:f>
                        <m:fPr>
                          <m:ctrlPr>
                            <a:rPr lang="mr-IN" i="1">
                              <a:latin typeface="Cambria Math" charset="0"/>
                            </a:rPr>
                          </m:ctrlPr>
                        </m:fPr>
                        <m:num>
                          <m:nary>
                            <m:naryPr>
                              <m:limLoc m:val="undOvr"/>
                              <m:subHide m:val="on"/>
                              <m:supHide m:val="on"/>
                              <m:ctrlPr>
                                <a:rPr lang="en-US" i="1">
                                  <a:latin typeface="Cambria Math" charset="0"/>
                                </a:rPr>
                              </m:ctrlPr>
                            </m:naryPr>
                            <m:sub/>
                            <m:sup/>
                            <m:e>
                              <m:r>
                                <a:rPr lang="en-US" i="1">
                                  <a:latin typeface="Cambria Math" charset="0"/>
                                </a:rPr>
                                <m:t>𝑗</m:t>
                              </m:r>
                              <m:r>
                                <a:rPr lang="en-US" i="1">
                                  <a:latin typeface="Cambria Math" charset="0"/>
                                </a:rPr>
                                <m:t>(</m:t>
                              </m:r>
                              <m:r>
                                <a:rPr lang="en-US" i="1">
                                  <a:latin typeface="Cambria Math" charset="0"/>
                                </a:rPr>
                                <m:t>𝐸</m:t>
                              </m:r>
                              <m:r>
                                <a:rPr lang="en-US" i="1">
                                  <a:latin typeface="Cambria Math" charset="0"/>
                                </a:rPr>
                                <m:t>)</m:t>
                              </m:r>
                              <m:r>
                                <a:rPr lang="en-US" i="1">
                                  <a:latin typeface="Cambria Math" charset="0"/>
                                </a:rPr>
                                <m:t>𝐺</m:t>
                              </m:r>
                              <m:d>
                                <m:dPr>
                                  <m:ctrlPr>
                                    <a:rPr lang="en-US" i="1">
                                      <a:latin typeface="Cambria Math" charset="0"/>
                                    </a:rPr>
                                  </m:ctrlPr>
                                </m:dPr>
                                <m:e>
                                  <m:r>
                                    <a:rPr lang="en-US" i="1">
                                      <a:latin typeface="Cambria Math" charset="0"/>
                                    </a:rPr>
                                    <m:t>𝐸</m:t>
                                  </m:r>
                                </m:e>
                              </m:d>
                              <m:r>
                                <a:rPr lang="en-US" i="1">
                                  <a:latin typeface="Cambria Math" charset="0"/>
                                </a:rPr>
                                <m:t>𝑑𝑒</m:t>
                              </m:r>
                            </m:e>
                          </m:nary>
                        </m:num>
                        <m:den>
                          <m:r>
                            <a:rPr lang="en-US" i="1">
                              <a:latin typeface="Cambria Math" charset="0"/>
                            </a:rPr>
                            <m:t>𝐺</m:t>
                          </m:r>
                          <m:r>
                            <a:rPr lang="en-US" i="1">
                              <a:latin typeface="Cambria Math" charset="0"/>
                            </a:rPr>
                            <m:t>∗∆</m:t>
                          </m:r>
                          <m:r>
                            <a:rPr lang="en-US" i="1">
                              <a:latin typeface="Cambria Math" charset="0"/>
                              <a:ea typeface="Cambria Math" charset="0"/>
                              <a:cs typeface="Cambria Math" charset="0"/>
                            </a:rPr>
                            <m:t>𝐸</m:t>
                          </m:r>
                        </m:den>
                      </m:f>
                    </m:oMath>
                  </a14:m>
                  <a:endParaRPr lang="en-US"/>
                </a:p>
                <a:p>
                  <a:endParaRPr lang="en-US"/>
                </a:p>
              </p:txBody>
            </p:sp>
          </mc:Choice>
          <mc:Fallback xmlns="">
            <p:sp>
              <p:nvSpPr>
                <p:cNvPr id="5" name="TextBox 4"/>
                <p:cNvSpPr txBox="1">
                  <a:spLocks noRot="1" noChangeAspect="1" noMove="1" noResize="1" noEditPoints="1" noAdjustHandles="1" noChangeArrowheads="1" noChangeShapeType="1" noTextEdit="1"/>
                </p:cNvSpPr>
                <p:nvPr/>
              </p:nvSpPr>
              <p:spPr>
                <a:xfrm>
                  <a:off x="381000" y="1933889"/>
                  <a:ext cx="2295437" cy="656911"/>
                </a:xfrm>
                <a:prstGeom prst="rect">
                  <a:avLst/>
                </a:prstGeom>
                <a:blipFill rotWithShape="0">
                  <a:blip r:embed="rId3"/>
                  <a:stretch>
                    <a:fillRect l="-798" t="-42056" b="-9346"/>
                  </a:stretch>
                </a:blipFill>
              </p:spPr>
              <p:txBody>
                <a:bodyPr/>
                <a:lstStyle/>
                <a:p>
                  <a:r>
                    <a:rPr lang="en-US">
                      <a:noFill/>
                    </a:rPr>
                    <a:t> </a:t>
                  </a:r>
                </a:p>
              </p:txBody>
            </p:sp>
          </mc:Fallback>
        </mc:AlternateContent>
      </p:grpSp>
      <p:grpSp>
        <p:nvGrpSpPr>
          <p:cNvPr id="18" name="Group 17"/>
          <p:cNvGrpSpPr/>
          <p:nvPr/>
        </p:nvGrpSpPr>
        <p:grpSpPr>
          <a:xfrm>
            <a:off x="457200" y="1600200"/>
            <a:ext cx="4038600" cy="4038600"/>
            <a:chOff x="4800600" y="1981200"/>
            <a:chExt cx="4038600" cy="4038600"/>
          </a:xfrm>
        </p:grpSpPr>
        <p:grpSp>
          <p:nvGrpSpPr>
            <p:cNvPr id="30" name="Group 29"/>
            <p:cNvGrpSpPr/>
            <p:nvPr/>
          </p:nvGrpSpPr>
          <p:grpSpPr>
            <a:xfrm>
              <a:off x="4800600" y="1981200"/>
              <a:ext cx="4038600" cy="4038600"/>
              <a:chOff x="4648200" y="2133600"/>
              <a:chExt cx="4038600" cy="403860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2133600"/>
                <a:ext cx="4038600" cy="4038600"/>
              </a:xfrm>
              <a:prstGeom prst="rect">
                <a:avLst/>
              </a:prstGeom>
            </p:spPr>
          </p:pic>
          <p:sp>
            <p:nvSpPr>
              <p:cNvPr id="13" name="Left Bracket 12"/>
              <p:cNvSpPr/>
              <p:nvPr/>
            </p:nvSpPr>
            <p:spPr>
              <a:xfrm rot="5400000">
                <a:off x="6838949" y="4019549"/>
                <a:ext cx="114301" cy="2209800"/>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5704500" y="4495800"/>
                <a:ext cx="2525100" cy="553998"/>
              </a:xfrm>
              <a:prstGeom prst="rect">
                <a:avLst/>
              </a:prstGeom>
              <a:solidFill>
                <a:schemeClr val="bg1">
                  <a:lumMod val="95000"/>
                </a:schemeClr>
              </a:solidFill>
            </p:spPr>
            <p:txBody>
              <a:bodyPr wrap="square" rtlCol="0">
                <a:spAutoFit/>
              </a:bodyPr>
              <a:lstStyle/>
              <a:p>
                <a:r>
                  <a:rPr lang="en-US" sz="1000"/>
                  <a:t>U</a:t>
                </a:r>
                <a:r>
                  <a:rPr lang="en-US" sz="1000" smtClean="0"/>
                  <a:t>pper portion of GEANT scaled so that modeled GCR flux agrees with observed backgrounds.</a:t>
                </a:r>
                <a:endParaRPr lang="en-US" sz="1000"/>
              </a:p>
            </p:txBody>
          </p:sp>
          <p:sp>
            <p:nvSpPr>
              <p:cNvPr id="15" name="TextBox 14"/>
              <p:cNvSpPr txBox="1"/>
              <p:nvPr/>
            </p:nvSpPr>
            <p:spPr>
              <a:xfrm>
                <a:off x="5879757" y="2895600"/>
                <a:ext cx="1332470" cy="861774"/>
              </a:xfrm>
              <a:prstGeom prst="rect">
                <a:avLst/>
              </a:prstGeom>
              <a:solidFill>
                <a:schemeClr val="bg1">
                  <a:lumMod val="95000"/>
                </a:schemeClr>
              </a:solidFill>
            </p:spPr>
            <p:txBody>
              <a:bodyPr wrap="square" rtlCol="0">
                <a:spAutoFit/>
              </a:bodyPr>
              <a:lstStyle/>
              <a:p>
                <a:r>
                  <a:rPr lang="en-US" sz="1000" smtClean="0"/>
                  <a:t>In band portion scaled to agree with CDRL79 (ground LUT) geometric factor.</a:t>
                </a:r>
                <a:endParaRPr lang="en-US" sz="1000"/>
              </a:p>
            </p:txBody>
          </p:sp>
          <p:cxnSp>
            <p:nvCxnSpPr>
              <p:cNvPr id="16" name="Straight Arrow Connector 15"/>
              <p:cNvCxnSpPr/>
              <p:nvPr/>
            </p:nvCxnSpPr>
            <p:spPr>
              <a:xfrm flipH="1">
                <a:off x="5638800" y="3374886"/>
                <a:ext cx="228600" cy="8413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830128" y="3834714"/>
                <a:ext cx="2296500" cy="553998"/>
              </a:xfrm>
              <a:prstGeom prst="rect">
                <a:avLst/>
              </a:prstGeom>
              <a:solidFill>
                <a:schemeClr val="bg1">
                  <a:lumMod val="95000"/>
                </a:schemeClr>
              </a:solidFill>
            </p:spPr>
            <p:txBody>
              <a:bodyPr wrap="square" rtlCol="0">
                <a:spAutoFit/>
              </a:bodyPr>
              <a:lstStyle/>
              <a:p>
                <a:r>
                  <a:rPr lang="en-US" sz="1000" smtClean="0"/>
                  <a:t>“No in-band</a:t>
                </a:r>
                <a:r>
                  <a:rPr lang="mr-IN" sz="1000" smtClean="0"/>
                  <a:t>…</a:t>
                </a:r>
                <a:r>
                  <a:rPr lang="en-US" sz="1000" smtClean="0"/>
                  <a:t>” (gray trace) in figure to the left means this portion of the response function is not included.</a:t>
                </a:r>
                <a:endParaRPr lang="en-US" sz="1000"/>
              </a:p>
            </p:txBody>
          </p:sp>
          <p:cxnSp>
            <p:nvCxnSpPr>
              <p:cNvPr id="23" name="Straight Connector 22"/>
              <p:cNvCxnSpPr/>
              <p:nvPr/>
            </p:nvCxnSpPr>
            <p:spPr>
              <a:xfrm flipV="1">
                <a:off x="5257800" y="3962400"/>
                <a:ext cx="446700" cy="304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5257800" y="3962400"/>
                <a:ext cx="446700" cy="304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4876800" y="2018271"/>
              <a:ext cx="3347391" cy="307777"/>
            </a:xfrm>
            <a:prstGeom prst="rect">
              <a:avLst/>
            </a:prstGeom>
            <a:noFill/>
          </p:spPr>
          <p:txBody>
            <a:bodyPr wrap="none" rtlCol="0">
              <a:spAutoFit/>
            </a:bodyPr>
            <a:lstStyle/>
            <a:p>
              <a:r>
                <a:rPr lang="en-US" b="1"/>
                <a:t>Scaled GEANT (simulated) Response</a:t>
              </a:r>
              <a:endParaRPr lang="en-US"/>
            </a:p>
          </p:txBody>
        </p:sp>
      </p:grpSp>
    </p:spTree>
    <p:extLst>
      <p:ext uri="{BB962C8B-B14F-4D97-AF65-F5344CB8AC3E}">
        <p14:creationId xmlns:p14="http://schemas.microsoft.com/office/powerpoint/2010/main" val="1504025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00"/>
            <a:ext cx="6408821" cy="968626"/>
          </a:xfrm>
        </p:spPr>
        <p:txBody>
          <a:bodyPr/>
          <a:lstStyle/>
          <a:p>
            <a:r>
              <a:rPr lang="en-US" smtClean="0"/>
              <a:t>SGPS PLPTs Supporting Provisional </a:t>
            </a:r>
            <a:r>
              <a:rPr lang="en-US"/>
              <a:t>M</a:t>
            </a:r>
            <a:r>
              <a:rPr lang="en-US" smtClean="0"/>
              <a:t>aturity </a:t>
            </a:r>
            <a:endParaRPr lang="en-US"/>
          </a:p>
        </p:txBody>
      </p:sp>
      <p:sp>
        <p:nvSpPr>
          <p:cNvPr id="3" name="Text Placeholder 2"/>
          <p:cNvSpPr>
            <a:spLocks noGrp="1"/>
          </p:cNvSpPr>
          <p:nvPr>
            <p:ph type="body" idx="1"/>
          </p:nvPr>
        </p:nvSpPr>
        <p:spPr>
          <a:xfrm>
            <a:off x="457200" y="1646238"/>
            <a:ext cx="8229600" cy="4525962"/>
          </a:xfrm>
        </p:spPr>
        <p:txBody>
          <a:bodyPr/>
          <a:lstStyle/>
          <a:p>
            <a:pPr>
              <a:buFont typeface="Arial" charset="0"/>
              <a:buChar char="•"/>
            </a:pPr>
            <a:r>
              <a:rPr lang="en-US"/>
              <a:t>PLPT-SEI-001 SGPS D3-D1 Contamination Correction</a:t>
            </a:r>
          </a:p>
          <a:p>
            <a:pPr>
              <a:buFont typeface="Arial" charset="0"/>
              <a:buChar char="•"/>
            </a:pPr>
            <a:r>
              <a:rPr lang="en-US"/>
              <a:t>PLPT-SEI-004 SEP Channel Cross-Comparison</a:t>
            </a:r>
          </a:p>
          <a:p>
            <a:pPr>
              <a:buFont typeface="Arial" charset="0"/>
              <a:buChar char="•"/>
            </a:pPr>
            <a:r>
              <a:rPr lang="en-US"/>
              <a:t>PLPT-SEI-006 Backgrounds Trending</a:t>
            </a:r>
          </a:p>
          <a:p>
            <a:pPr>
              <a:buFont typeface="Arial" charset="0"/>
              <a:buChar char="•"/>
            </a:pPr>
            <a:endParaRPr lang="en-US"/>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15</a:t>
            </a:fld>
            <a:endParaRPr lang="uk-UA"/>
          </a:p>
        </p:txBody>
      </p:sp>
      <p:sp>
        <p:nvSpPr>
          <p:cNvPr id="5" name="Footer Placeholder 5"/>
          <p:cNvSpPr txBox="1">
            <a:spLocks/>
          </p:cNvSpPr>
          <p:nvPr/>
        </p:nvSpPr>
        <p:spPr>
          <a:xfrm>
            <a:off x="1287379" y="6361671"/>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smtClean="0">
                <a:solidFill>
                  <a:prstClr val="white"/>
                </a:solidFill>
              </a:rPr>
              <a:t>These GOES-17 data are preliminary, non-operational data and are undergoing testing. Users bear all responsibility for inspecting the data prior to use and for the manner in which the data are utilized.</a:t>
            </a:r>
            <a:endParaRPr lang="en-US" sz="1000">
              <a:solidFill>
                <a:prstClr val="white"/>
              </a:solidFill>
            </a:endParaRPr>
          </a:p>
        </p:txBody>
      </p:sp>
    </p:spTree>
    <p:extLst>
      <p:ext uri="{BB962C8B-B14F-4D97-AF65-F5344CB8AC3E}">
        <p14:creationId xmlns:p14="http://schemas.microsoft.com/office/powerpoint/2010/main" val="11692378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PLPT-SEI-001 SGPS D3-D1 </a:t>
            </a:r>
            <a:r>
              <a:rPr lang="en-US" smtClean="0"/>
              <a:t>Contamination Correction</a:t>
            </a:r>
            <a:endParaRPr lang="en-US"/>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16</a:t>
            </a:fld>
            <a:endParaRPr lang="uk-UA"/>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909761"/>
            <a:ext cx="8305800" cy="1810644"/>
          </a:xfrm>
          <a:prstGeom prst="rect">
            <a:avLst/>
          </a:prstGeom>
        </p:spPr>
      </p:pic>
      <p:sp>
        <p:nvSpPr>
          <p:cNvPr id="8" name="TextBox 7"/>
          <p:cNvSpPr txBox="1"/>
          <p:nvPr/>
        </p:nvSpPr>
        <p:spPr>
          <a:xfrm>
            <a:off x="381000" y="3929896"/>
            <a:ext cx="4267200" cy="1785104"/>
          </a:xfrm>
          <a:prstGeom prst="rect">
            <a:avLst/>
          </a:prstGeom>
          <a:noFill/>
        </p:spPr>
        <p:txBody>
          <a:bodyPr wrap="square" rtlCol="0">
            <a:spAutoFit/>
          </a:bodyPr>
          <a:lstStyle/>
          <a:p>
            <a:pPr>
              <a:buClr>
                <a:schemeClr val="bg1"/>
              </a:buClr>
            </a:pPr>
            <a:r>
              <a:rPr lang="en-US" smtClean="0">
                <a:solidFill>
                  <a:schemeClr val="bg1"/>
                </a:solidFill>
              </a:rPr>
              <a:t>Cumulative Summary:</a:t>
            </a:r>
          </a:p>
          <a:p>
            <a:pPr marL="171450" indent="-171450">
              <a:buClr>
                <a:schemeClr val="bg1"/>
              </a:buClr>
              <a:buFont typeface="Arial" charset="0"/>
              <a:buChar char="•"/>
            </a:pPr>
            <a:endParaRPr lang="en-US" sz="1200" smtClean="0">
              <a:solidFill>
                <a:schemeClr val="bg1"/>
              </a:solidFill>
            </a:endParaRPr>
          </a:p>
          <a:p>
            <a:pPr marL="171450" indent="-171450">
              <a:buClr>
                <a:schemeClr val="bg1"/>
              </a:buClr>
              <a:buFont typeface="Arial" charset="0"/>
              <a:buChar char="•"/>
            </a:pPr>
            <a:r>
              <a:rPr lang="en-US" sz="1200">
                <a:solidFill>
                  <a:schemeClr val="bg1"/>
                </a:solidFill>
              </a:rPr>
              <a:t>G17 SGPS-X P7 w/ D3-D1 off rate = 2176. </a:t>
            </a:r>
            <a:r>
              <a:rPr lang="en-US" sz="1200" smtClean="0">
                <a:solidFill>
                  <a:schemeClr val="bg1"/>
                </a:solidFill>
              </a:rPr>
              <a:t>counts/day</a:t>
            </a:r>
          </a:p>
          <a:p>
            <a:pPr marL="171450" indent="-171450">
              <a:buClr>
                <a:schemeClr val="bg1"/>
              </a:buClr>
              <a:buFont typeface="Arial" charset="0"/>
              <a:buChar char="•"/>
            </a:pPr>
            <a:r>
              <a:rPr lang="en-US" sz="1200" smtClean="0">
                <a:solidFill>
                  <a:schemeClr val="bg1"/>
                </a:solidFill>
              </a:rPr>
              <a:t>G17 </a:t>
            </a:r>
            <a:r>
              <a:rPr lang="en-US" sz="1200">
                <a:solidFill>
                  <a:schemeClr val="bg1"/>
                </a:solidFill>
              </a:rPr>
              <a:t>SGPS-X P7 w/ D3-D1 on rate = 1347. </a:t>
            </a:r>
            <a:r>
              <a:rPr lang="en-US" sz="1200" smtClean="0">
                <a:solidFill>
                  <a:schemeClr val="bg1"/>
                </a:solidFill>
              </a:rPr>
              <a:t>counts/day</a:t>
            </a:r>
          </a:p>
          <a:p>
            <a:pPr marL="171450" indent="-171450">
              <a:buClr>
                <a:schemeClr val="bg1"/>
              </a:buClr>
              <a:buFont typeface="Arial" charset="0"/>
              <a:buChar char="•"/>
            </a:pPr>
            <a:r>
              <a:rPr lang="en-US" sz="1200" smtClean="0">
                <a:solidFill>
                  <a:schemeClr val="bg1"/>
                </a:solidFill>
              </a:rPr>
              <a:t>On-off </a:t>
            </a:r>
            <a:r>
              <a:rPr lang="en-US" sz="1200">
                <a:solidFill>
                  <a:schemeClr val="bg1"/>
                </a:solidFill>
              </a:rPr>
              <a:t>Ratio = </a:t>
            </a:r>
            <a:r>
              <a:rPr lang="mr-IN" sz="1200">
                <a:solidFill>
                  <a:schemeClr val="bg1"/>
                </a:solidFill>
              </a:rPr>
              <a:t>1347./2176. </a:t>
            </a:r>
            <a:r>
              <a:rPr lang="en-US" sz="1200" smtClean="0">
                <a:solidFill>
                  <a:schemeClr val="bg1"/>
                </a:solidFill>
              </a:rPr>
              <a:t>= </a:t>
            </a:r>
            <a:r>
              <a:rPr lang="en-US" sz="1200">
                <a:solidFill>
                  <a:schemeClr val="bg1"/>
                </a:solidFill>
              </a:rPr>
              <a:t>0.62</a:t>
            </a:r>
          </a:p>
          <a:p>
            <a:pPr marL="171450" indent="-171450">
              <a:buClr>
                <a:schemeClr val="bg1"/>
              </a:buClr>
              <a:buFont typeface="Arial" charset="0"/>
              <a:buChar char="•"/>
            </a:pPr>
            <a:endParaRPr lang="en-US" sz="1200" smtClean="0">
              <a:solidFill>
                <a:schemeClr val="bg1"/>
              </a:solidFill>
            </a:endParaRPr>
          </a:p>
          <a:p>
            <a:pPr marL="171450" indent="-171450">
              <a:buClr>
                <a:schemeClr val="bg1"/>
              </a:buClr>
              <a:buFont typeface="Arial" charset="0"/>
              <a:buChar char="•"/>
            </a:pPr>
            <a:r>
              <a:rPr lang="en-US" sz="1200">
                <a:solidFill>
                  <a:schemeClr val="bg1"/>
                </a:solidFill>
              </a:rPr>
              <a:t>G17 SGPS+X P7 w/ D3-D1 off rate = 2242. </a:t>
            </a:r>
            <a:r>
              <a:rPr lang="en-US" sz="1200" smtClean="0">
                <a:solidFill>
                  <a:schemeClr val="bg1"/>
                </a:solidFill>
              </a:rPr>
              <a:t>counts/day</a:t>
            </a:r>
          </a:p>
          <a:p>
            <a:pPr marL="171450" indent="-171450">
              <a:buClr>
                <a:schemeClr val="bg1"/>
              </a:buClr>
              <a:buFont typeface="Arial" charset="0"/>
              <a:buChar char="•"/>
            </a:pPr>
            <a:r>
              <a:rPr lang="en-US" sz="1200" smtClean="0">
                <a:solidFill>
                  <a:schemeClr val="bg1"/>
                </a:solidFill>
              </a:rPr>
              <a:t>G17 </a:t>
            </a:r>
            <a:r>
              <a:rPr lang="en-US" sz="1200">
                <a:solidFill>
                  <a:schemeClr val="bg1"/>
                </a:solidFill>
              </a:rPr>
              <a:t>SGPS+X P7 w/ D3-D1 on rate = 1463. </a:t>
            </a:r>
            <a:r>
              <a:rPr lang="en-US" sz="1200" smtClean="0">
                <a:solidFill>
                  <a:schemeClr val="bg1"/>
                </a:solidFill>
              </a:rPr>
              <a:t>counts/day</a:t>
            </a:r>
          </a:p>
          <a:p>
            <a:pPr marL="171450" indent="-171450">
              <a:buClr>
                <a:schemeClr val="bg1"/>
              </a:buClr>
              <a:buFont typeface="Arial" charset="0"/>
              <a:buChar char="•"/>
            </a:pPr>
            <a:r>
              <a:rPr lang="en-US" sz="1200" smtClean="0">
                <a:solidFill>
                  <a:schemeClr val="bg1"/>
                </a:solidFill>
              </a:rPr>
              <a:t>On-off </a:t>
            </a:r>
            <a:r>
              <a:rPr lang="en-US" sz="1200">
                <a:solidFill>
                  <a:schemeClr val="bg1"/>
                </a:solidFill>
              </a:rPr>
              <a:t>Ratio = 1463./2242. = </a:t>
            </a:r>
            <a:r>
              <a:rPr lang="en-US" sz="1200" smtClean="0">
                <a:solidFill>
                  <a:schemeClr val="bg1"/>
                </a:solidFill>
              </a:rPr>
              <a:t>0.65</a:t>
            </a:r>
            <a:endParaRPr lang="en-US" sz="1200">
              <a:solidFill>
                <a:schemeClr val="bg1"/>
              </a:solidFill>
            </a:endParaRPr>
          </a:p>
        </p:txBody>
      </p:sp>
      <p:sp>
        <p:nvSpPr>
          <p:cNvPr id="9" name="TextBox 8"/>
          <p:cNvSpPr txBox="1"/>
          <p:nvPr/>
        </p:nvSpPr>
        <p:spPr>
          <a:xfrm>
            <a:off x="4572000" y="4330005"/>
            <a:ext cx="4343400" cy="1384995"/>
          </a:xfrm>
          <a:prstGeom prst="rect">
            <a:avLst/>
          </a:prstGeom>
          <a:noFill/>
        </p:spPr>
        <p:txBody>
          <a:bodyPr wrap="square" rtlCol="0">
            <a:spAutoFit/>
          </a:bodyPr>
          <a:lstStyle/>
          <a:p>
            <a:pPr marL="171450" indent="-171450">
              <a:buClr>
                <a:schemeClr val="bg1"/>
              </a:buClr>
              <a:buFont typeface="Arial" charset="0"/>
              <a:buChar char="•"/>
            </a:pPr>
            <a:r>
              <a:rPr lang="en-US" sz="1200" smtClean="0">
                <a:solidFill>
                  <a:schemeClr val="bg1"/>
                </a:solidFill>
              </a:rPr>
              <a:t>G17 </a:t>
            </a:r>
            <a:r>
              <a:rPr lang="en-US" sz="1200">
                <a:solidFill>
                  <a:schemeClr val="bg1"/>
                </a:solidFill>
              </a:rPr>
              <a:t>SGPS-X P8C w/ D3-D1 off rate = 4650. counts/day</a:t>
            </a:r>
          </a:p>
          <a:p>
            <a:pPr marL="171450" indent="-171450">
              <a:buClr>
                <a:schemeClr val="bg1"/>
              </a:buClr>
              <a:buFont typeface="Arial" charset="0"/>
              <a:buChar char="•"/>
            </a:pPr>
            <a:r>
              <a:rPr lang="en-US" sz="1200">
                <a:solidFill>
                  <a:schemeClr val="bg1"/>
                </a:solidFill>
              </a:rPr>
              <a:t>G17 SGPS-X P8C w/ D3-D1 on rate = 2466. counts/day</a:t>
            </a:r>
          </a:p>
          <a:p>
            <a:pPr marL="171450" indent="-171450">
              <a:buClr>
                <a:schemeClr val="bg1"/>
              </a:buClr>
              <a:buFont typeface="Arial" charset="0"/>
              <a:buChar char="•"/>
            </a:pPr>
            <a:r>
              <a:rPr lang="en-US" sz="1200">
                <a:solidFill>
                  <a:schemeClr val="bg1"/>
                </a:solidFill>
              </a:rPr>
              <a:t>On-off Ratio = 2466./4650.=</a:t>
            </a:r>
            <a:r>
              <a:rPr lang="en-US" sz="1200" smtClean="0">
                <a:solidFill>
                  <a:schemeClr val="bg1"/>
                </a:solidFill>
              </a:rPr>
              <a:t>0.53</a:t>
            </a:r>
            <a:endParaRPr lang="en-US" sz="1200">
              <a:solidFill>
                <a:schemeClr val="bg1"/>
              </a:solidFill>
            </a:endParaRPr>
          </a:p>
          <a:p>
            <a:pPr marL="171450" indent="-171450">
              <a:buClr>
                <a:schemeClr val="bg1"/>
              </a:buClr>
              <a:buFont typeface="Arial" charset="0"/>
              <a:buChar char="•"/>
            </a:pPr>
            <a:endParaRPr lang="en-US" sz="1200">
              <a:solidFill>
                <a:schemeClr val="bg1"/>
              </a:solidFill>
            </a:endParaRPr>
          </a:p>
          <a:p>
            <a:pPr marL="171450" indent="-171450">
              <a:buClr>
                <a:schemeClr val="bg1"/>
              </a:buClr>
              <a:buFont typeface="Arial" charset="0"/>
              <a:buChar char="•"/>
            </a:pPr>
            <a:r>
              <a:rPr lang="en-US" sz="1200" smtClean="0">
                <a:solidFill>
                  <a:schemeClr val="bg1"/>
                </a:solidFill>
              </a:rPr>
              <a:t>G17 </a:t>
            </a:r>
            <a:r>
              <a:rPr lang="en-US" sz="1200">
                <a:solidFill>
                  <a:schemeClr val="bg1"/>
                </a:solidFill>
              </a:rPr>
              <a:t>SGPS+X P8C w/ D3-D1 off rate = 4042. </a:t>
            </a:r>
            <a:r>
              <a:rPr lang="en-US" sz="1200" smtClean="0">
                <a:solidFill>
                  <a:schemeClr val="bg1"/>
                </a:solidFill>
              </a:rPr>
              <a:t>counts/day</a:t>
            </a:r>
          </a:p>
          <a:p>
            <a:pPr marL="171450" indent="-171450">
              <a:buClr>
                <a:schemeClr val="bg1"/>
              </a:buClr>
              <a:buFont typeface="Arial" charset="0"/>
              <a:buChar char="•"/>
            </a:pPr>
            <a:r>
              <a:rPr lang="en-US" sz="1200" smtClean="0">
                <a:solidFill>
                  <a:schemeClr val="bg1"/>
                </a:solidFill>
              </a:rPr>
              <a:t>G17 </a:t>
            </a:r>
            <a:r>
              <a:rPr lang="en-US" sz="1200">
                <a:solidFill>
                  <a:schemeClr val="bg1"/>
                </a:solidFill>
              </a:rPr>
              <a:t>SGPS+X P8C w/ D3-D1 on rate = 2980. </a:t>
            </a:r>
            <a:r>
              <a:rPr lang="en-US" sz="1200" smtClean="0">
                <a:solidFill>
                  <a:schemeClr val="bg1"/>
                </a:solidFill>
              </a:rPr>
              <a:t>counts/day</a:t>
            </a:r>
          </a:p>
          <a:p>
            <a:pPr marL="171450" indent="-171450">
              <a:buClr>
                <a:schemeClr val="bg1"/>
              </a:buClr>
              <a:buFont typeface="Arial" charset="0"/>
              <a:buChar char="•"/>
            </a:pPr>
            <a:r>
              <a:rPr lang="en-US" sz="1200" smtClean="0">
                <a:solidFill>
                  <a:schemeClr val="bg1"/>
                </a:solidFill>
              </a:rPr>
              <a:t>On-off </a:t>
            </a:r>
            <a:r>
              <a:rPr lang="en-US" sz="1200">
                <a:solidFill>
                  <a:schemeClr val="bg1"/>
                </a:solidFill>
              </a:rPr>
              <a:t>Ratio = 2980./4042.=</a:t>
            </a:r>
            <a:r>
              <a:rPr lang="en-US" sz="1200" smtClean="0">
                <a:solidFill>
                  <a:schemeClr val="bg1"/>
                </a:solidFill>
              </a:rPr>
              <a:t>0.74</a:t>
            </a:r>
          </a:p>
        </p:txBody>
      </p:sp>
      <p:sp>
        <p:nvSpPr>
          <p:cNvPr id="10" name="TextBox 9"/>
          <p:cNvSpPr txBox="1"/>
          <p:nvPr/>
        </p:nvSpPr>
        <p:spPr>
          <a:xfrm>
            <a:off x="343013" y="1524000"/>
            <a:ext cx="3238387" cy="307777"/>
          </a:xfrm>
          <a:prstGeom prst="rect">
            <a:avLst/>
          </a:prstGeom>
          <a:noFill/>
        </p:spPr>
        <p:txBody>
          <a:bodyPr wrap="none" rtlCol="0">
            <a:spAutoFit/>
          </a:bodyPr>
          <a:lstStyle/>
          <a:p>
            <a:r>
              <a:rPr lang="en-US" smtClean="0">
                <a:solidFill>
                  <a:schemeClr val="bg1"/>
                </a:solidFill>
              </a:rPr>
              <a:t>Accumulated counts from G17 L0 data</a:t>
            </a:r>
            <a:endParaRPr lang="en-US">
              <a:solidFill>
                <a:schemeClr val="bg1"/>
              </a:solidFill>
            </a:endParaRPr>
          </a:p>
        </p:txBody>
      </p:sp>
      <p:sp>
        <p:nvSpPr>
          <p:cNvPr id="11" name="TextBox 10"/>
          <p:cNvSpPr txBox="1"/>
          <p:nvPr/>
        </p:nvSpPr>
        <p:spPr>
          <a:xfrm>
            <a:off x="2658762" y="5791200"/>
            <a:ext cx="6104238" cy="338554"/>
          </a:xfrm>
          <a:prstGeom prst="rect">
            <a:avLst/>
          </a:prstGeom>
          <a:noFill/>
        </p:spPr>
        <p:txBody>
          <a:bodyPr wrap="square" rtlCol="0">
            <a:spAutoFit/>
          </a:bodyPr>
          <a:lstStyle/>
          <a:p>
            <a:pPr defTabSz="457200">
              <a:buClrTx/>
              <a:buFontTx/>
              <a:buNone/>
            </a:pPr>
            <a:r>
              <a:rPr lang="en-US" sz="1600" i="1" kern="1200" smtClean="0">
                <a:solidFill>
                  <a:schemeClr val="bg1"/>
                </a:solidFill>
                <a:latin typeface="Calibri"/>
                <a:ea typeface=""/>
                <a:cs typeface=""/>
              </a:rPr>
              <a:t>* P7 GCR rates drop by almost </a:t>
            </a:r>
            <a:r>
              <a:rPr lang="en-US" sz="1600" i="1" kern="1200">
                <a:solidFill>
                  <a:schemeClr val="bg1"/>
                </a:solidFill>
                <a:latin typeface="Calibri"/>
                <a:ea typeface=""/>
                <a:cs typeface=""/>
              </a:rPr>
              <a:t>one-half when d3-d1 circuit is turned </a:t>
            </a:r>
            <a:r>
              <a:rPr lang="en-US" sz="1600" i="1" kern="1200" smtClean="0">
                <a:solidFill>
                  <a:schemeClr val="bg1"/>
                </a:solidFill>
                <a:latin typeface="Calibri"/>
                <a:ea typeface=""/>
                <a:cs typeface=""/>
              </a:rPr>
              <a:t>on.</a:t>
            </a:r>
            <a:endParaRPr lang="en-US" sz="1600" i="1" kern="1200">
              <a:solidFill>
                <a:schemeClr val="bg1"/>
              </a:solidFill>
              <a:latin typeface="Calibri"/>
              <a:ea typeface=""/>
              <a:cs typeface=""/>
            </a:endParaRPr>
          </a:p>
        </p:txBody>
      </p:sp>
      <p:sp>
        <p:nvSpPr>
          <p:cNvPr id="12" name="Footer Placeholder 5"/>
          <p:cNvSpPr txBox="1">
            <a:spLocks/>
          </p:cNvSpPr>
          <p:nvPr/>
        </p:nvSpPr>
        <p:spPr>
          <a:xfrm>
            <a:off x="1287379" y="6361671"/>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smtClean="0">
                <a:solidFill>
                  <a:prstClr val="white"/>
                </a:solidFill>
              </a:rPr>
              <a:t>These GOES-17 data are preliminary, non-operational data and are undergoing testing. Users bear all responsibility for inspecting the data prior to use and for the manner in which the data are utilized.</a:t>
            </a:r>
            <a:endParaRPr lang="en-US" sz="1000">
              <a:solidFill>
                <a:prstClr val="white"/>
              </a:solidFill>
            </a:endParaRPr>
          </a:p>
        </p:txBody>
      </p:sp>
    </p:spTree>
    <p:extLst>
      <p:ext uri="{BB962C8B-B14F-4D97-AF65-F5344CB8AC3E}">
        <p14:creationId xmlns:p14="http://schemas.microsoft.com/office/powerpoint/2010/main" val="133806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PLPT-SEI-004 SEP Channel </a:t>
            </a:r>
            <a:br>
              <a:rPr lang="en-US"/>
            </a:br>
            <a:r>
              <a:rPr lang="en-US"/>
              <a:t>Cross-Comparison</a:t>
            </a:r>
          </a:p>
        </p:txBody>
      </p:sp>
      <p:sp>
        <p:nvSpPr>
          <p:cNvPr id="3" name="Text Placeholder 2"/>
          <p:cNvSpPr>
            <a:spLocks noGrp="1"/>
          </p:cNvSpPr>
          <p:nvPr>
            <p:ph type="body" idx="1"/>
          </p:nvPr>
        </p:nvSpPr>
        <p:spPr/>
        <p:txBody>
          <a:bodyPr/>
          <a:lstStyle/>
          <a:p>
            <a:pPr>
              <a:buFont typeface="Arial" charset="0"/>
              <a:buChar char="•"/>
            </a:pPr>
            <a:r>
              <a:rPr lang="en-US" sz="2800" smtClean="0"/>
              <a:t>No solar particle event since G17 launch </a:t>
            </a:r>
            <a:r>
              <a:rPr lang="mr-IN" sz="2800" smtClean="0"/>
              <a:t>–</a:t>
            </a:r>
            <a:r>
              <a:rPr lang="en-US" sz="2800"/>
              <a:t> </a:t>
            </a:r>
            <a:endParaRPr lang="en-US" sz="2800" smtClean="0"/>
          </a:p>
          <a:p>
            <a:pPr marL="482600" lvl="1" indent="0">
              <a:buNone/>
            </a:pPr>
            <a:r>
              <a:rPr lang="en-US" smtClean="0"/>
              <a:t>SEP </a:t>
            </a:r>
            <a:r>
              <a:rPr lang="en-US"/>
              <a:t>Channel </a:t>
            </a:r>
            <a:r>
              <a:rPr lang="en-US" smtClean="0"/>
              <a:t>Cross-Comparison not performed </a:t>
            </a:r>
          </a:p>
          <a:p>
            <a:pPr marL="482600" lvl="1" indent="0">
              <a:buNone/>
            </a:pPr>
            <a:endParaRPr lang="en-US" sz="280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17</a:t>
            </a:fld>
            <a:endParaRPr lang="uk-UA"/>
          </a:p>
        </p:txBody>
      </p:sp>
      <p:sp>
        <p:nvSpPr>
          <p:cNvPr id="5" name="Footer Placeholder 5"/>
          <p:cNvSpPr txBox="1">
            <a:spLocks/>
          </p:cNvSpPr>
          <p:nvPr/>
        </p:nvSpPr>
        <p:spPr>
          <a:xfrm>
            <a:off x="1287379" y="6361671"/>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smtClean="0">
                <a:solidFill>
                  <a:prstClr val="white"/>
                </a:solidFill>
              </a:rPr>
              <a:t>These GOES-17 data are preliminary, non-operational data and are undergoing testing. Users bear all responsibility for inspecting the data prior to use and for the manner in which the data are utilized.</a:t>
            </a:r>
            <a:endParaRPr lang="en-US" sz="1000">
              <a:solidFill>
                <a:prstClr val="white"/>
              </a:solidFill>
            </a:endParaRPr>
          </a:p>
        </p:txBody>
      </p:sp>
    </p:spTree>
    <p:extLst>
      <p:ext uri="{BB962C8B-B14F-4D97-AF65-F5344CB8AC3E}">
        <p14:creationId xmlns:p14="http://schemas.microsoft.com/office/powerpoint/2010/main" val="758911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307757"/>
            <a:ext cx="5418224" cy="4063668"/>
          </a:xfrm>
          <a:prstGeom prst="rect">
            <a:avLst/>
          </a:prstGeom>
        </p:spPr>
      </p:pic>
      <p:sp>
        <p:nvSpPr>
          <p:cNvPr id="6" name="TextBox 5"/>
          <p:cNvSpPr txBox="1"/>
          <p:nvPr/>
        </p:nvSpPr>
        <p:spPr>
          <a:xfrm>
            <a:off x="300577" y="5395207"/>
            <a:ext cx="8639537" cy="954107"/>
          </a:xfrm>
          <a:prstGeom prst="rect">
            <a:avLst/>
          </a:prstGeom>
          <a:noFill/>
        </p:spPr>
        <p:txBody>
          <a:bodyPr wrap="square" rtlCol="0">
            <a:spAutoFit/>
          </a:bodyPr>
          <a:lstStyle/>
          <a:p>
            <a:pPr marL="285750" indent="-285750">
              <a:buClr>
                <a:schemeClr val="bg1"/>
              </a:buClr>
              <a:buFont typeface="Arial" charset="0"/>
              <a:buChar char="•"/>
            </a:pPr>
            <a:r>
              <a:rPr lang="en-US" sz="1400" smtClean="0">
                <a:solidFill>
                  <a:schemeClr val="bg1"/>
                </a:solidFill>
              </a:rPr>
              <a:t>Source of SGPS backgrounds is GCR counts. </a:t>
            </a:r>
          </a:p>
          <a:p>
            <a:pPr marL="285750" indent="-285750">
              <a:buClr>
                <a:schemeClr val="bg1"/>
              </a:buClr>
              <a:buFont typeface="Arial" charset="0"/>
              <a:buChar char="•"/>
            </a:pPr>
            <a:r>
              <a:rPr lang="en-US" sz="1400" smtClean="0">
                <a:solidFill>
                  <a:schemeClr val="bg1"/>
                </a:solidFill>
              </a:rPr>
              <a:t>Reported GCR fluxes are significantly higher than accepted empirical models.</a:t>
            </a:r>
          </a:p>
          <a:p>
            <a:pPr marL="285750" indent="-285750">
              <a:buClr>
                <a:schemeClr val="bg1"/>
              </a:buClr>
              <a:buFont typeface="Arial" charset="0"/>
              <a:buChar char="•"/>
            </a:pPr>
            <a:r>
              <a:rPr lang="en-US" sz="1400" smtClean="0">
                <a:solidFill>
                  <a:schemeClr val="bg1"/>
                </a:solidFill>
              </a:rPr>
              <a:t>High GCR fluxes are due to high energy tail portion of response function, not part of calibrated channel. </a:t>
            </a:r>
          </a:p>
          <a:p>
            <a:pPr marL="285750" indent="-285750">
              <a:buClr>
                <a:schemeClr val="bg1"/>
              </a:buClr>
              <a:buFont typeface="Arial" charset="0"/>
              <a:buChar char="•"/>
            </a:pPr>
            <a:r>
              <a:rPr lang="en-US" sz="1400" smtClean="0">
                <a:solidFill>
                  <a:schemeClr val="bg1"/>
                </a:solidFill>
              </a:rPr>
              <a:t>Differential channels calibrated for observing SEPs; P11 (&gt;500 MeV integral chan.) measures GCRs. </a:t>
            </a:r>
          </a:p>
        </p:txBody>
      </p:sp>
      <p:sp>
        <p:nvSpPr>
          <p:cNvPr id="16" name="TextBox 15"/>
          <p:cNvSpPr txBox="1"/>
          <p:nvPr/>
        </p:nvSpPr>
        <p:spPr>
          <a:xfrm>
            <a:off x="1213820" y="1369252"/>
            <a:ext cx="3562065" cy="338554"/>
          </a:xfrm>
          <a:prstGeom prst="rect">
            <a:avLst/>
          </a:prstGeom>
          <a:solidFill>
            <a:schemeClr val="lt1"/>
          </a:solidFill>
        </p:spPr>
        <p:txBody>
          <a:bodyPr wrap="none" rtlCol="0">
            <a:spAutoFit/>
          </a:bodyPr>
          <a:lstStyle/>
          <a:p>
            <a:r>
              <a:rPr lang="en-US" sz="1600" smtClean="0"/>
              <a:t>Observed vs. Modeled GCR Backgrounds</a:t>
            </a:r>
            <a:endParaRPr lang="en-US" sz="1600"/>
          </a:p>
        </p:txBody>
      </p:sp>
      <p:sp>
        <p:nvSpPr>
          <p:cNvPr id="25" name="TextBox 24"/>
          <p:cNvSpPr txBox="1"/>
          <p:nvPr/>
        </p:nvSpPr>
        <p:spPr>
          <a:xfrm>
            <a:off x="3023285" y="3155606"/>
            <a:ext cx="1146468" cy="400110"/>
          </a:xfrm>
          <a:prstGeom prst="rect">
            <a:avLst/>
          </a:prstGeom>
          <a:solidFill>
            <a:schemeClr val="bg1"/>
          </a:solidFill>
        </p:spPr>
        <p:txBody>
          <a:bodyPr wrap="none" rtlCol="0">
            <a:spAutoFit/>
          </a:bodyPr>
          <a:lstStyle/>
          <a:p>
            <a:r>
              <a:rPr lang="en-US" sz="1000" dirty="0" smtClean="0">
                <a:solidFill>
                  <a:srgbClr val="FF0000"/>
                </a:solidFill>
              </a:rPr>
              <a:t>PORD minimum </a:t>
            </a:r>
          </a:p>
          <a:p>
            <a:r>
              <a:rPr lang="en-US" sz="1000" dirty="0" smtClean="0">
                <a:solidFill>
                  <a:srgbClr val="FF0000"/>
                </a:solidFill>
              </a:rPr>
              <a:t>SEP spectrum</a:t>
            </a:r>
            <a:endParaRPr lang="en-US" sz="1000" dirty="0">
              <a:solidFill>
                <a:srgbClr val="FF0000"/>
              </a:solidFill>
            </a:endParaRPr>
          </a:p>
        </p:txBody>
      </p:sp>
      <p:sp>
        <p:nvSpPr>
          <p:cNvPr id="26" name="TextBox 25"/>
          <p:cNvSpPr txBox="1"/>
          <p:nvPr/>
        </p:nvSpPr>
        <p:spPr>
          <a:xfrm>
            <a:off x="3179220" y="4603406"/>
            <a:ext cx="917239" cy="246221"/>
          </a:xfrm>
          <a:prstGeom prst="rect">
            <a:avLst/>
          </a:prstGeom>
          <a:solidFill>
            <a:schemeClr val="bg1"/>
          </a:solidFill>
        </p:spPr>
        <p:txBody>
          <a:bodyPr wrap="none" rtlCol="0">
            <a:spAutoFit/>
          </a:bodyPr>
          <a:lstStyle/>
          <a:p>
            <a:r>
              <a:rPr lang="en-US" sz="1000" smtClean="0">
                <a:solidFill>
                  <a:schemeClr val="tx1"/>
                </a:solidFill>
              </a:rPr>
              <a:t>GCR models</a:t>
            </a:r>
            <a:endParaRPr lang="en-US" sz="1000">
              <a:solidFill>
                <a:schemeClr val="tx1"/>
              </a:solidFill>
            </a:endParaRP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356" y="2475132"/>
            <a:ext cx="4079044" cy="1752599"/>
          </a:xfrm>
          <a:prstGeom prst="rect">
            <a:avLst/>
          </a:prstGeom>
          <a:ln w="12700">
            <a:solidFill>
              <a:schemeClr val="accent1"/>
            </a:solidFill>
          </a:ln>
        </p:spPr>
      </p:pic>
      <p:cxnSp>
        <p:nvCxnSpPr>
          <p:cNvPr id="7" name="Straight Connector 6"/>
          <p:cNvCxnSpPr/>
          <p:nvPr/>
        </p:nvCxnSpPr>
        <p:spPr>
          <a:xfrm>
            <a:off x="8694823" y="3012571"/>
            <a:ext cx="0" cy="96745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362531" y="2684621"/>
            <a:ext cx="0" cy="1313432"/>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854496" y="3059019"/>
            <a:ext cx="0" cy="932432"/>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8446693" y="3065621"/>
            <a:ext cx="228600" cy="0"/>
          </a:xfrm>
          <a:prstGeom prst="line">
            <a:avLst/>
          </a:prstGeom>
          <a:ln w="19050">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7133931" y="3065621"/>
            <a:ext cx="228600" cy="0"/>
          </a:xfrm>
          <a:prstGeom prst="line">
            <a:avLst/>
          </a:prstGeom>
          <a:ln w="19050">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5625896" y="3077051"/>
            <a:ext cx="228600" cy="0"/>
          </a:xfrm>
          <a:prstGeom prst="line">
            <a:avLst/>
          </a:prstGeom>
          <a:ln w="19050">
            <a:prstDash val="solid"/>
            <a:tailEnd type="stealth" w="lg" len="lg"/>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747241" y="3122711"/>
            <a:ext cx="938078" cy="400110"/>
          </a:xfrm>
          <a:prstGeom prst="rect">
            <a:avLst/>
          </a:prstGeom>
          <a:noFill/>
        </p:spPr>
        <p:txBody>
          <a:bodyPr wrap="none" rtlCol="0">
            <a:spAutoFit/>
          </a:bodyPr>
          <a:lstStyle/>
          <a:p>
            <a:pPr algn="r"/>
            <a:r>
              <a:rPr lang="en-US" sz="1000" smtClean="0">
                <a:solidFill>
                  <a:srgbClr val="2E6EBC"/>
                </a:solidFill>
              </a:rPr>
              <a:t>with extended</a:t>
            </a:r>
          </a:p>
          <a:p>
            <a:pPr algn="r"/>
            <a:r>
              <a:rPr lang="en-US" sz="1000" smtClean="0">
                <a:solidFill>
                  <a:srgbClr val="2E6EBC"/>
                </a:solidFill>
              </a:rPr>
              <a:t>tail</a:t>
            </a:r>
            <a:endParaRPr lang="en-US" sz="1000">
              <a:solidFill>
                <a:srgbClr val="2E6EBC"/>
              </a:solidFill>
            </a:endParaRPr>
          </a:p>
        </p:txBody>
      </p:sp>
      <p:sp>
        <p:nvSpPr>
          <p:cNvPr id="32" name="TextBox 31"/>
          <p:cNvSpPr txBox="1"/>
          <p:nvPr/>
        </p:nvSpPr>
        <p:spPr>
          <a:xfrm>
            <a:off x="6436556" y="3099561"/>
            <a:ext cx="931551" cy="400110"/>
          </a:xfrm>
          <a:prstGeom prst="rect">
            <a:avLst/>
          </a:prstGeom>
          <a:noFill/>
        </p:spPr>
        <p:txBody>
          <a:bodyPr wrap="square" rtlCol="0">
            <a:spAutoFit/>
          </a:bodyPr>
          <a:lstStyle/>
          <a:p>
            <a:pPr algn="r"/>
            <a:r>
              <a:rPr lang="en-US" sz="1000" smtClean="0">
                <a:solidFill>
                  <a:srgbClr val="2E6EBC"/>
                </a:solidFill>
              </a:rPr>
              <a:t>without extended tail</a:t>
            </a:r>
            <a:endParaRPr lang="en-US" sz="1000">
              <a:solidFill>
                <a:srgbClr val="2E6EBC"/>
              </a:solidFill>
            </a:endParaRPr>
          </a:p>
        </p:txBody>
      </p:sp>
      <p:sp>
        <p:nvSpPr>
          <p:cNvPr id="35" name="TextBox 34"/>
          <p:cNvSpPr txBox="1"/>
          <p:nvPr/>
        </p:nvSpPr>
        <p:spPr>
          <a:xfrm>
            <a:off x="5670745" y="2642711"/>
            <a:ext cx="1443655" cy="400110"/>
          </a:xfrm>
          <a:prstGeom prst="rect">
            <a:avLst/>
          </a:prstGeom>
          <a:noFill/>
        </p:spPr>
        <p:txBody>
          <a:bodyPr wrap="square" rtlCol="0">
            <a:spAutoFit/>
          </a:bodyPr>
          <a:lstStyle/>
          <a:p>
            <a:r>
              <a:rPr lang="en-US" sz="1000" smtClean="0">
                <a:solidFill>
                  <a:srgbClr val="2E6EBC"/>
                </a:solidFill>
              </a:rPr>
              <a:t>Truncated at chan. </a:t>
            </a:r>
          </a:p>
          <a:p>
            <a:r>
              <a:rPr lang="en-US" sz="1000" err="1" smtClean="0">
                <a:solidFill>
                  <a:srgbClr val="2E6EBC"/>
                </a:solidFill>
              </a:rPr>
              <a:t>E_upper</a:t>
            </a:r>
            <a:r>
              <a:rPr lang="en-US" sz="1000" smtClean="0">
                <a:solidFill>
                  <a:srgbClr val="2E6EBC"/>
                </a:solidFill>
              </a:rPr>
              <a:t> + </a:t>
            </a:r>
            <a:r>
              <a:rPr lang="en-US" sz="800" smtClean="0">
                <a:solidFill>
                  <a:srgbClr val="2E6EBC"/>
                </a:solidFill>
              </a:rPr>
              <a:t>△</a:t>
            </a:r>
            <a:r>
              <a:rPr lang="en-US" sz="1000" smtClean="0">
                <a:solidFill>
                  <a:srgbClr val="2E6EBC"/>
                </a:solidFill>
              </a:rPr>
              <a:t>E</a:t>
            </a:r>
            <a:endParaRPr lang="en-US" sz="1000">
              <a:solidFill>
                <a:srgbClr val="2E6EBC"/>
              </a:solidFill>
            </a:endParaRPr>
          </a:p>
        </p:txBody>
      </p:sp>
      <p:sp>
        <p:nvSpPr>
          <p:cNvPr id="36" name="TextBox 35"/>
          <p:cNvSpPr txBox="1"/>
          <p:nvPr/>
        </p:nvSpPr>
        <p:spPr>
          <a:xfrm>
            <a:off x="6055556" y="2362200"/>
            <a:ext cx="2044494" cy="246221"/>
          </a:xfrm>
          <a:prstGeom prst="rect">
            <a:avLst/>
          </a:prstGeom>
          <a:solidFill>
            <a:schemeClr val="accent1">
              <a:lumMod val="20000"/>
              <a:lumOff val="80000"/>
            </a:schemeClr>
          </a:solidFill>
        </p:spPr>
        <p:txBody>
          <a:bodyPr wrap="square" rtlCol="0">
            <a:spAutoFit/>
          </a:bodyPr>
          <a:lstStyle/>
          <a:p>
            <a:r>
              <a:rPr lang="en-US" sz="1000" b="1" smtClean="0">
                <a:solidFill>
                  <a:schemeClr val="tx1"/>
                </a:solidFill>
              </a:rPr>
              <a:t>GEANT Response Function</a:t>
            </a:r>
            <a:endParaRPr lang="en-US" sz="1000" b="1">
              <a:solidFill>
                <a:schemeClr val="tx1"/>
              </a:solidFill>
            </a:endParaRPr>
          </a:p>
        </p:txBody>
      </p:sp>
      <p:sp>
        <p:nvSpPr>
          <p:cNvPr id="37" name="TextBox 36"/>
          <p:cNvSpPr txBox="1"/>
          <p:nvPr/>
        </p:nvSpPr>
        <p:spPr>
          <a:xfrm>
            <a:off x="5522156" y="4589621"/>
            <a:ext cx="1221390" cy="400110"/>
          </a:xfrm>
          <a:prstGeom prst="rect">
            <a:avLst/>
          </a:prstGeom>
          <a:solidFill>
            <a:schemeClr val="accent1">
              <a:lumMod val="20000"/>
              <a:lumOff val="80000"/>
            </a:schemeClr>
          </a:solidFill>
        </p:spPr>
        <p:txBody>
          <a:bodyPr wrap="square" rtlCol="0">
            <a:spAutoFit/>
          </a:bodyPr>
          <a:lstStyle/>
          <a:p>
            <a:r>
              <a:rPr lang="en-US" sz="1000" b="1" smtClean="0"/>
              <a:t>Calibrated channel</a:t>
            </a:r>
            <a:endParaRPr lang="en-US" sz="1000" b="1"/>
          </a:p>
        </p:txBody>
      </p:sp>
      <p:sp>
        <p:nvSpPr>
          <p:cNvPr id="38" name="TextBox 37"/>
          <p:cNvSpPr txBox="1"/>
          <p:nvPr/>
        </p:nvSpPr>
        <p:spPr>
          <a:xfrm>
            <a:off x="6436556" y="4284821"/>
            <a:ext cx="1447800" cy="246221"/>
          </a:xfrm>
          <a:prstGeom prst="rect">
            <a:avLst/>
          </a:prstGeom>
          <a:solidFill>
            <a:schemeClr val="accent1">
              <a:lumMod val="20000"/>
              <a:lumOff val="80000"/>
            </a:schemeClr>
          </a:solidFill>
        </p:spPr>
        <p:txBody>
          <a:bodyPr wrap="square" rtlCol="0">
            <a:spAutoFit/>
          </a:bodyPr>
          <a:lstStyle/>
          <a:p>
            <a:r>
              <a:rPr lang="en-US" sz="1000" b="1" smtClean="0"/>
              <a:t>High energy island</a:t>
            </a:r>
            <a:endParaRPr lang="en-US" sz="1000" b="1"/>
          </a:p>
        </p:txBody>
      </p:sp>
      <p:cxnSp>
        <p:nvCxnSpPr>
          <p:cNvPr id="40" name="Straight Arrow Connector 39"/>
          <p:cNvCxnSpPr/>
          <p:nvPr/>
        </p:nvCxnSpPr>
        <p:spPr>
          <a:xfrm flipH="1" flipV="1">
            <a:off x="5605106" y="3880691"/>
            <a:ext cx="215100" cy="70893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6588956" y="3903822"/>
            <a:ext cx="41475" cy="39582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itle 1"/>
          <p:cNvSpPr>
            <a:spLocks noGrp="1"/>
          </p:cNvSpPr>
          <p:nvPr>
            <p:ph type="title"/>
          </p:nvPr>
        </p:nvSpPr>
        <p:spPr/>
        <p:txBody>
          <a:bodyPr/>
          <a:lstStyle/>
          <a:p>
            <a:r>
              <a:rPr lang="en-US"/>
              <a:t>PLPT-SEI-006 </a:t>
            </a:r>
            <a:r>
              <a:rPr lang="en-US" smtClean="0"/>
              <a:t/>
            </a:r>
            <a:br>
              <a:rPr lang="en-US" smtClean="0"/>
            </a:br>
            <a:r>
              <a:rPr lang="en-US" smtClean="0"/>
              <a:t>Backgrounds Trending</a:t>
            </a:r>
            <a:endParaRPr lang="en-US"/>
          </a:p>
        </p:txBody>
      </p:sp>
      <p:sp>
        <p:nvSpPr>
          <p:cNvPr id="27" name="Footer Placeholder 5"/>
          <p:cNvSpPr txBox="1">
            <a:spLocks/>
          </p:cNvSpPr>
          <p:nvPr/>
        </p:nvSpPr>
        <p:spPr>
          <a:xfrm>
            <a:off x="1287379" y="6361671"/>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smtClean="0">
                <a:solidFill>
                  <a:prstClr val="white"/>
                </a:solidFill>
              </a:rPr>
              <a:t>These GOES-17 data are preliminary, non-operational data and are undergoing testing. Users bear all responsibility for inspecting the data prior to use and for the manner in which the data are utilized.</a:t>
            </a:r>
            <a:endParaRPr lang="en-US" sz="1000">
              <a:solidFill>
                <a:prstClr val="white"/>
              </a:solidFill>
            </a:endParaRPr>
          </a:p>
        </p:txBody>
      </p:sp>
    </p:spTree>
    <p:extLst>
      <p:ext uri="{BB962C8B-B14F-4D97-AF65-F5344CB8AC3E}">
        <p14:creationId xmlns:p14="http://schemas.microsoft.com/office/powerpoint/2010/main" val="48655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200" smtClean="0"/>
              <a:t>Additional Instrument Health Tests </a:t>
            </a:r>
            <a:br>
              <a:rPr lang="en-US" sz="3200" smtClean="0"/>
            </a:br>
            <a:r>
              <a:rPr lang="en-US" sz="2800" smtClean="0"/>
              <a:t>(Not covered by PLPTs)</a:t>
            </a:r>
            <a:endParaRPr lang="en-US" sz="2800"/>
          </a:p>
        </p:txBody>
      </p:sp>
      <p:sp>
        <p:nvSpPr>
          <p:cNvPr id="7" name="Text Placeholder 6"/>
          <p:cNvSpPr>
            <a:spLocks noGrp="1"/>
          </p:cNvSpPr>
          <p:nvPr>
            <p:ph type="body" idx="1"/>
          </p:nvPr>
        </p:nvSpPr>
        <p:spPr/>
        <p:txBody>
          <a:bodyPr/>
          <a:lstStyle/>
          <a:p>
            <a:pPr lvl="0">
              <a:buFont typeface="Arial" charset="0"/>
              <a:buChar char="•"/>
            </a:pPr>
            <a:r>
              <a:rPr lang="en-US" dirty="0" smtClean="0"/>
              <a:t>Tests for G17 SGPS temperature dependence</a:t>
            </a:r>
          </a:p>
          <a:p>
            <a:pPr lvl="0">
              <a:buFont typeface="Arial" charset="0"/>
              <a:buChar char="•"/>
            </a:pPr>
            <a:r>
              <a:rPr lang="en-US" dirty="0" smtClean="0"/>
              <a:t>SGPS P5 electron contamination</a:t>
            </a:r>
          </a:p>
          <a:p>
            <a:pPr marL="482600" lvl="1" indent="0">
              <a:buNone/>
            </a:pPr>
            <a:r>
              <a:rPr lang="en-US" dirty="0" smtClean="0"/>
              <a:t>(Next </a:t>
            </a:r>
            <a:r>
              <a:rPr lang="en-US" dirty="0"/>
              <a:t>3</a:t>
            </a:r>
            <a:r>
              <a:rPr lang="en-US" dirty="0" smtClean="0"/>
              <a:t> charts)</a:t>
            </a:r>
          </a:p>
          <a:p>
            <a:pPr lvl="0">
              <a:buFont typeface="Arial" charset="0"/>
              <a:buChar char="•"/>
            </a:pPr>
            <a:endParaRPr lang="en-US" dirty="0" smtClean="0"/>
          </a:p>
          <a:p>
            <a:pPr lvl="0">
              <a:buFont typeface="Arial" charset="0"/>
              <a:buChar char="•"/>
            </a:pPr>
            <a:endParaRPr lang="en-US" dirty="0"/>
          </a:p>
        </p:txBody>
      </p:sp>
      <p:sp>
        <p:nvSpPr>
          <p:cNvPr id="5" name="Slide Number Placeholder 4"/>
          <p:cNvSpPr>
            <a:spLocks noGrp="1"/>
          </p:cNvSpPr>
          <p:nvPr>
            <p:ph type="sldNum" idx="12"/>
          </p:nvPr>
        </p:nvSpPr>
        <p:spPr/>
        <p:txBody>
          <a:bodyPr/>
          <a:lstStyle/>
          <a:p>
            <a:fld id="{0A2714A5-1229-4647-B0D8-F7E1A6513B92}" type="slidenum">
              <a:rPr lang="en-US" smtClean="0"/>
              <a:pPr/>
              <a:t>19</a:t>
            </a:fld>
            <a:endParaRPr lang="en-US"/>
          </a:p>
        </p:txBody>
      </p:sp>
      <p:sp>
        <p:nvSpPr>
          <p:cNvPr id="8" name="Footer Placeholder 5"/>
          <p:cNvSpPr txBox="1">
            <a:spLocks/>
          </p:cNvSpPr>
          <p:nvPr/>
        </p:nvSpPr>
        <p:spPr>
          <a:xfrm>
            <a:off x="1287379" y="6361671"/>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smtClean="0">
                <a:solidFill>
                  <a:prstClr val="white"/>
                </a:solidFill>
              </a:rPr>
              <a:t>These GOES-17 data are preliminary, non-operational data and are undergoing testing. Users bear all responsibility for inspecting the data prior to use and for the manner in which the data are utilized.</a:t>
            </a:r>
            <a:endParaRPr lang="en-US" sz="1000">
              <a:solidFill>
                <a:prstClr val="white"/>
              </a:solidFill>
            </a:endParaRPr>
          </a:p>
        </p:txBody>
      </p:sp>
    </p:spTree>
    <p:extLst>
      <p:ext uri="{BB962C8B-B14F-4D97-AF65-F5344CB8AC3E}">
        <p14:creationId xmlns:p14="http://schemas.microsoft.com/office/powerpoint/2010/main" val="507390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Outline</a:t>
            </a:r>
            <a:endParaRPr lang="en-US"/>
          </a:p>
        </p:txBody>
      </p:sp>
      <p:sp>
        <p:nvSpPr>
          <p:cNvPr id="3" name="Text Placeholder 2"/>
          <p:cNvSpPr>
            <a:spLocks noGrp="1"/>
          </p:cNvSpPr>
          <p:nvPr>
            <p:ph type="body" idx="1"/>
          </p:nvPr>
        </p:nvSpPr>
        <p:spPr>
          <a:xfrm>
            <a:off x="457200" y="1465263"/>
            <a:ext cx="8229600" cy="3640137"/>
          </a:xfrm>
        </p:spPr>
        <p:txBody>
          <a:bodyPr/>
          <a:lstStyle/>
          <a:p>
            <a:pPr>
              <a:buFont typeface="Arial" charset="0"/>
              <a:buChar char="•"/>
            </a:pPr>
            <a:r>
              <a:rPr lang="en-US" sz="2800"/>
              <a:t>SGPS </a:t>
            </a:r>
            <a:r>
              <a:rPr lang="en-US" sz="2800" smtClean="0"/>
              <a:t>Overview</a:t>
            </a:r>
          </a:p>
          <a:p>
            <a:pPr>
              <a:buFont typeface="Arial" charset="0"/>
              <a:buChar char="•"/>
            </a:pPr>
            <a:r>
              <a:rPr lang="en-US" sz="2800" smtClean="0"/>
              <a:t>Review </a:t>
            </a:r>
            <a:r>
              <a:rPr lang="en-US" sz="2800"/>
              <a:t>of Beta </a:t>
            </a:r>
            <a:r>
              <a:rPr lang="en-US" sz="2800" smtClean="0"/>
              <a:t>Maturity</a:t>
            </a:r>
          </a:p>
          <a:p>
            <a:pPr lvl="0">
              <a:buFont typeface="Arial" charset="0"/>
              <a:buChar char="•"/>
            </a:pPr>
            <a:r>
              <a:rPr lang="en-US" sz="2800"/>
              <a:t>Product Quality </a:t>
            </a:r>
            <a:r>
              <a:rPr lang="en-US" sz="2800" smtClean="0"/>
              <a:t>Evaluation</a:t>
            </a:r>
            <a:endParaRPr lang="en-US" sz="2800"/>
          </a:p>
          <a:p>
            <a:pPr lvl="1">
              <a:buFont typeface=".AppleSystemUIFont" charset="-120"/>
              <a:buChar char="-"/>
            </a:pPr>
            <a:r>
              <a:rPr lang="en-US" sz="2000" smtClean="0"/>
              <a:t>Comments on evaluation of G17 SGPS without SEP event data</a:t>
            </a:r>
            <a:endParaRPr lang="en-US" sz="2000"/>
          </a:p>
          <a:p>
            <a:pPr lvl="1">
              <a:buFont typeface=".AppleSystemUIFont" charset="-120"/>
              <a:buChar char="-"/>
            </a:pPr>
            <a:r>
              <a:rPr lang="en-US" sz="2000" smtClean="0"/>
              <a:t>Analysis and PLPTs Supporting Assessment for Provisional Status</a:t>
            </a:r>
          </a:p>
          <a:p>
            <a:pPr>
              <a:buFont typeface="Arial" charset="0"/>
              <a:buChar char="•"/>
            </a:pPr>
            <a:r>
              <a:rPr lang="en-US" sz="2800" smtClean="0"/>
              <a:t>Provisional </a:t>
            </a:r>
            <a:r>
              <a:rPr lang="en-US" sz="2800"/>
              <a:t>Maturity Assessment</a:t>
            </a:r>
          </a:p>
          <a:p>
            <a:pPr>
              <a:buFont typeface="Arial" charset="0"/>
              <a:buChar char="•"/>
            </a:pPr>
            <a:r>
              <a:rPr lang="en-US" sz="2800"/>
              <a:t>Path to Full Validation Maturity</a:t>
            </a:r>
          </a:p>
          <a:p>
            <a:pPr>
              <a:buFont typeface="Arial" charset="0"/>
              <a:buChar char="•"/>
            </a:pPr>
            <a:r>
              <a:rPr lang="en-US" sz="2800"/>
              <a:t>Summary and </a:t>
            </a:r>
            <a:r>
              <a:rPr lang="en-US" sz="2800" smtClean="0"/>
              <a:t>Recommendations</a:t>
            </a:r>
            <a:endParaRPr lang="en-US" sz="280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2</a:t>
            </a:fld>
            <a:endParaRPr lang="uk-UA"/>
          </a:p>
        </p:txBody>
      </p:sp>
      <p:sp>
        <p:nvSpPr>
          <p:cNvPr id="6" name="Footer Placeholder 5"/>
          <p:cNvSpPr txBox="1">
            <a:spLocks/>
          </p:cNvSpPr>
          <p:nvPr/>
        </p:nvSpPr>
        <p:spPr>
          <a:xfrm>
            <a:off x="1287379" y="6361671"/>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smtClean="0">
                <a:solidFill>
                  <a:prstClr val="white"/>
                </a:solidFill>
              </a:rPr>
              <a:t>These GOES-17 data are preliminary, non-operational data and are undergoing testing. Users bear all responsibility for inspecting the data prior to use and for the manner in which the data are utilized.</a:t>
            </a:r>
            <a:endParaRPr lang="en-US" sz="1000">
              <a:solidFill>
                <a:prstClr val="white"/>
              </a:solidFill>
            </a:endParaRPr>
          </a:p>
        </p:txBody>
      </p:sp>
    </p:spTree>
    <p:extLst>
      <p:ext uri="{BB962C8B-B14F-4D97-AF65-F5344CB8AC3E}">
        <p14:creationId xmlns:p14="http://schemas.microsoft.com/office/powerpoint/2010/main" val="7054628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SGPS Temperature Dependence</a:t>
            </a:r>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143000"/>
            <a:ext cx="4572000" cy="3879960"/>
          </a:xfrm>
        </p:spPr>
      </p:pic>
      <p:sp>
        <p:nvSpPr>
          <p:cNvPr id="5" name="Slide Number Placeholder 4"/>
          <p:cNvSpPr>
            <a:spLocks noGrp="1"/>
          </p:cNvSpPr>
          <p:nvPr>
            <p:ph type="sldNum" sz="quarter" idx="12"/>
          </p:nvPr>
        </p:nvSpPr>
        <p:spPr/>
        <p:txBody>
          <a:bodyPr/>
          <a:lstStyle/>
          <a:p>
            <a:fld id="{615ADB79-25D6-47C0-AB51-22A13A0BBB50}" type="slidenum">
              <a:rPr lang="en-US" altLang="en-US" smtClean="0"/>
              <a:pPr/>
              <a:t>20</a:t>
            </a:fld>
            <a:endParaRPr lang="en-US" alt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6959" y="1143000"/>
            <a:ext cx="4594641" cy="3885692"/>
          </a:xfrm>
          <a:prstGeom prst="rect">
            <a:avLst/>
          </a:prstGeom>
        </p:spPr>
      </p:pic>
      <p:sp>
        <p:nvSpPr>
          <p:cNvPr id="8" name="TextBox 7"/>
          <p:cNvSpPr txBox="1"/>
          <p:nvPr/>
        </p:nvSpPr>
        <p:spPr>
          <a:xfrm>
            <a:off x="304800" y="5105400"/>
            <a:ext cx="8534400" cy="1107996"/>
          </a:xfrm>
          <a:prstGeom prst="rect">
            <a:avLst/>
          </a:prstGeom>
          <a:noFill/>
        </p:spPr>
        <p:txBody>
          <a:bodyPr wrap="square" rtlCol="0">
            <a:spAutoFit/>
          </a:bodyPr>
          <a:lstStyle/>
          <a:p>
            <a:pPr marL="285750" indent="-285750">
              <a:spcAft>
                <a:spcPts val="600"/>
              </a:spcAft>
              <a:buClr>
                <a:schemeClr val="bg1"/>
              </a:buClr>
              <a:buFont typeface="Arial" charset="0"/>
              <a:buChar char="•"/>
            </a:pPr>
            <a:r>
              <a:rPr lang="en-US" dirty="0" smtClean="0">
                <a:solidFill>
                  <a:schemeClr val="bg1"/>
                </a:solidFill>
              </a:rPr>
              <a:t>Quiet conditions (steady) GCR counts from L0 data binned in 2 deg. temp. bins 2018 DOYs 114-120.</a:t>
            </a:r>
          </a:p>
          <a:p>
            <a:pPr marL="285750" indent="-285750">
              <a:spcAft>
                <a:spcPts val="600"/>
              </a:spcAft>
              <a:buClr>
                <a:schemeClr val="bg1"/>
              </a:buClr>
              <a:buFont typeface="Arial" charset="0"/>
              <a:buChar char="•"/>
            </a:pPr>
            <a:r>
              <a:rPr lang="en-US" dirty="0" smtClean="0">
                <a:solidFill>
                  <a:schemeClr val="bg1"/>
                </a:solidFill>
              </a:rPr>
              <a:t>In general, GOES-17 SGPS T3 temperature variations are over a smaller temperature range and there is significantly less temperature dependence than in GOES-16 </a:t>
            </a:r>
            <a:r>
              <a:rPr lang="en-US" dirty="0">
                <a:solidFill>
                  <a:schemeClr val="bg1"/>
                </a:solidFill>
              </a:rPr>
              <a:t>SGPS T3 .</a:t>
            </a:r>
            <a:endParaRPr lang="en-US" dirty="0" smtClean="0">
              <a:solidFill>
                <a:schemeClr val="bg1"/>
              </a:solidFill>
            </a:endParaRPr>
          </a:p>
          <a:p>
            <a:pPr marL="285750" indent="-285750">
              <a:spcAft>
                <a:spcPts val="600"/>
              </a:spcAft>
              <a:buClr>
                <a:schemeClr val="bg1"/>
              </a:buClr>
              <a:buFont typeface="Arial" charset="0"/>
              <a:buChar char="•"/>
            </a:pPr>
            <a:r>
              <a:rPr lang="en-US" dirty="0" smtClean="0">
                <a:solidFill>
                  <a:schemeClr val="bg1"/>
                </a:solidFill>
              </a:rPr>
              <a:t>GOES-17 </a:t>
            </a:r>
            <a:r>
              <a:rPr lang="en-US" dirty="0">
                <a:solidFill>
                  <a:schemeClr val="bg1"/>
                </a:solidFill>
              </a:rPr>
              <a:t>SGPS </a:t>
            </a:r>
            <a:r>
              <a:rPr lang="en-US" dirty="0" smtClean="0">
                <a:solidFill>
                  <a:schemeClr val="bg1"/>
                </a:solidFill>
              </a:rPr>
              <a:t>T1 does not show temperature dependence (shown in backup charts).</a:t>
            </a:r>
            <a:endParaRPr lang="en-US" dirty="0">
              <a:solidFill>
                <a:schemeClr val="bg1"/>
              </a:solidFill>
            </a:endParaRPr>
          </a:p>
        </p:txBody>
      </p:sp>
      <p:sp>
        <p:nvSpPr>
          <p:cNvPr id="9" name="TextBox 8"/>
          <p:cNvSpPr txBox="1"/>
          <p:nvPr/>
        </p:nvSpPr>
        <p:spPr>
          <a:xfrm>
            <a:off x="1993505" y="1154160"/>
            <a:ext cx="1002454" cy="369332"/>
          </a:xfrm>
          <a:prstGeom prst="rect">
            <a:avLst/>
          </a:prstGeom>
          <a:noFill/>
        </p:spPr>
        <p:txBody>
          <a:bodyPr wrap="none" rtlCol="0">
            <a:spAutoFit/>
          </a:bodyPr>
          <a:lstStyle/>
          <a:p>
            <a:r>
              <a:rPr lang="en-US" b="1" dirty="0" smtClean="0"/>
              <a:t>GOES-16</a:t>
            </a:r>
            <a:endParaRPr lang="en-US" b="1" dirty="0"/>
          </a:p>
        </p:txBody>
      </p:sp>
      <p:sp>
        <p:nvSpPr>
          <p:cNvPr id="10" name="TextBox 9"/>
          <p:cNvSpPr txBox="1"/>
          <p:nvPr/>
        </p:nvSpPr>
        <p:spPr>
          <a:xfrm>
            <a:off x="6240256" y="1154160"/>
            <a:ext cx="1010661" cy="369332"/>
          </a:xfrm>
          <a:prstGeom prst="rect">
            <a:avLst/>
          </a:prstGeom>
          <a:noFill/>
        </p:spPr>
        <p:txBody>
          <a:bodyPr wrap="none" rtlCol="0">
            <a:spAutoFit/>
          </a:bodyPr>
          <a:lstStyle/>
          <a:p>
            <a:r>
              <a:rPr lang="en-US" b="1" dirty="0" smtClean="0"/>
              <a:t>GOES-17</a:t>
            </a:r>
            <a:endParaRPr lang="en-US" b="1" dirty="0"/>
          </a:p>
        </p:txBody>
      </p:sp>
      <p:sp>
        <p:nvSpPr>
          <p:cNvPr id="11" name="Footer Placeholder 5"/>
          <p:cNvSpPr txBox="1">
            <a:spLocks/>
          </p:cNvSpPr>
          <p:nvPr/>
        </p:nvSpPr>
        <p:spPr>
          <a:xfrm>
            <a:off x="1287379" y="6361671"/>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dirty="0" smtClean="0">
                <a:solidFill>
                  <a:prstClr val="white"/>
                </a:solidFill>
              </a:rPr>
              <a:t>These GOES-17 data are preliminary, non-operational data and are undergoing testing. Users bear all responsibility for inspecting the data prior to use and for the manner in which the data are utilized.</a:t>
            </a:r>
            <a:endParaRPr lang="en-US" sz="1000" dirty="0">
              <a:solidFill>
                <a:prstClr val="white"/>
              </a:solidFill>
            </a:endParaRPr>
          </a:p>
        </p:txBody>
      </p:sp>
    </p:spTree>
    <p:extLst>
      <p:ext uri="{BB962C8B-B14F-4D97-AF65-F5344CB8AC3E}">
        <p14:creationId xmlns:p14="http://schemas.microsoft.com/office/powerpoint/2010/main" val="584032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G17 SGPS P5 Electron </a:t>
            </a:r>
            <a:r>
              <a:rPr lang="en-US" dirty="0"/>
              <a:t/>
            </a:r>
            <a:br>
              <a:rPr lang="en-US" dirty="0"/>
            </a:br>
            <a:r>
              <a:rPr lang="en-US" dirty="0" smtClean="0"/>
              <a:t>Contamination</a:t>
            </a:r>
            <a:endParaRPr lang="en-US" dirty="0"/>
          </a:p>
        </p:txBody>
      </p:sp>
      <p:sp>
        <p:nvSpPr>
          <p:cNvPr id="3" name="Slide Number Placeholder 2"/>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21</a:t>
            </a:fld>
            <a:endParaRPr lang="uk-UA" dirty="0"/>
          </a:p>
        </p:txBody>
      </p:sp>
      <p:cxnSp>
        <p:nvCxnSpPr>
          <p:cNvPr id="20" name="Straight Arrow Connector 19"/>
          <p:cNvCxnSpPr/>
          <p:nvPr/>
        </p:nvCxnSpPr>
        <p:spPr>
          <a:xfrm rot="10800000" flipV="1">
            <a:off x="5562601" y="3679900"/>
            <a:ext cx="838201" cy="152402"/>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rot="10800000" flipV="1">
            <a:off x="5562600" y="3832302"/>
            <a:ext cx="838200" cy="685802"/>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33400" y="1828800"/>
            <a:ext cx="753732" cy="553998"/>
          </a:xfrm>
          <a:prstGeom prst="rect">
            <a:avLst/>
          </a:prstGeom>
          <a:noFill/>
        </p:spPr>
        <p:txBody>
          <a:bodyPr wrap="none" rtlCol="0">
            <a:spAutoFit/>
          </a:bodyPr>
          <a:lstStyle/>
          <a:p>
            <a:r>
              <a:rPr lang="en-US" sz="1000" dirty="0" smtClean="0"/>
              <a:t>SGPS+X</a:t>
            </a:r>
          </a:p>
          <a:p>
            <a:r>
              <a:rPr lang="en-US" sz="1000" dirty="0" smtClean="0"/>
              <a:t>P1 </a:t>
            </a:r>
          </a:p>
          <a:p>
            <a:r>
              <a:rPr lang="en-US" sz="1000" dirty="0" smtClean="0"/>
              <a:t>(1-2 MeV)</a:t>
            </a:r>
            <a:endParaRPr lang="en-US" sz="1000" dirty="0"/>
          </a:p>
        </p:txBody>
      </p:sp>
      <p:sp>
        <p:nvSpPr>
          <p:cNvPr id="15" name="TextBox 14"/>
          <p:cNvSpPr txBox="1"/>
          <p:nvPr/>
        </p:nvSpPr>
        <p:spPr>
          <a:xfrm>
            <a:off x="533400" y="2798802"/>
            <a:ext cx="859531" cy="553998"/>
          </a:xfrm>
          <a:prstGeom prst="rect">
            <a:avLst/>
          </a:prstGeom>
          <a:noFill/>
        </p:spPr>
        <p:txBody>
          <a:bodyPr wrap="none" rtlCol="0">
            <a:spAutoFit/>
          </a:bodyPr>
          <a:lstStyle/>
          <a:p>
            <a:r>
              <a:rPr lang="en-US" sz="1000" dirty="0" smtClean="0"/>
              <a:t>SGPS+X</a:t>
            </a:r>
          </a:p>
          <a:p>
            <a:r>
              <a:rPr lang="en-US" sz="1000" dirty="0" smtClean="0"/>
              <a:t>P2A </a:t>
            </a:r>
          </a:p>
          <a:p>
            <a:r>
              <a:rPr lang="en-US" sz="1000" dirty="0" smtClean="0"/>
              <a:t>(2-2.3 MeV)</a:t>
            </a:r>
            <a:endParaRPr lang="en-US" sz="1000" dirty="0"/>
          </a:p>
        </p:txBody>
      </p:sp>
      <p:sp>
        <p:nvSpPr>
          <p:cNvPr id="16" name="TextBox 15"/>
          <p:cNvSpPr txBox="1"/>
          <p:nvPr/>
        </p:nvSpPr>
        <p:spPr>
          <a:xfrm>
            <a:off x="533400" y="3789402"/>
            <a:ext cx="894797" cy="553998"/>
          </a:xfrm>
          <a:prstGeom prst="rect">
            <a:avLst/>
          </a:prstGeom>
          <a:noFill/>
        </p:spPr>
        <p:txBody>
          <a:bodyPr wrap="none" rtlCol="0">
            <a:spAutoFit/>
          </a:bodyPr>
          <a:lstStyle/>
          <a:p>
            <a:r>
              <a:rPr lang="en-US" sz="1000" dirty="0" smtClean="0"/>
              <a:t>SGPS+X</a:t>
            </a:r>
          </a:p>
          <a:p>
            <a:r>
              <a:rPr lang="en-US" sz="1000" dirty="0" smtClean="0"/>
              <a:t>P5</a:t>
            </a:r>
          </a:p>
          <a:p>
            <a:r>
              <a:rPr lang="en-US" sz="1000" dirty="0" smtClean="0"/>
              <a:t>(12-25 MeV)</a:t>
            </a:r>
            <a:endParaRPr lang="en-US" sz="1000" dirty="0"/>
          </a:p>
        </p:txBody>
      </p:sp>
      <p:sp>
        <p:nvSpPr>
          <p:cNvPr id="21" name="TextBox 20"/>
          <p:cNvSpPr txBox="1"/>
          <p:nvPr/>
        </p:nvSpPr>
        <p:spPr>
          <a:xfrm>
            <a:off x="4272262" y="5562600"/>
            <a:ext cx="736099" cy="246221"/>
          </a:xfrm>
          <a:prstGeom prst="rect">
            <a:avLst/>
          </a:prstGeom>
          <a:noFill/>
        </p:spPr>
        <p:txBody>
          <a:bodyPr wrap="none" rtlCol="0">
            <a:spAutoFit/>
          </a:bodyPr>
          <a:lstStyle/>
          <a:p>
            <a:r>
              <a:rPr lang="en-US" sz="1000" dirty="0" smtClean="0"/>
              <a:t>Apr. 2017</a:t>
            </a:r>
            <a:endParaRPr lang="en-US" sz="1000" dirty="0"/>
          </a:p>
        </p:txBody>
      </p:sp>
      <p:sp>
        <p:nvSpPr>
          <p:cNvPr id="23" name="TextBox 22"/>
          <p:cNvSpPr txBox="1"/>
          <p:nvPr/>
        </p:nvSpPr>
        <p:spPr>
          <a:xfrm>
            <a:off x="5415262" y="5562600"/>
            <a:ext cx="744114" cy="246221"/>
          </a:xfrm>
          <a:prstGeom prst="rect">
            <a:avLst/>
          </a:prstGeom>
          <a:noFill/>
        </p:spPr>
        <p:txBody>
          <a:bodyPr wrap="none" rtlCol="0">
            <a:spAutoFit/>
          </a:bodyPr>
          <a:lstStyle/>
          <a:p>
            <a:r>
              <a:rPr lang="en-US" sz="1000" dirty="0" smtClean="0"/>
              <a:t>May 2017</a:t>
            </a:r>
            <a:endParaRPr lang="en-US" sz="1000" dirty="0"/>
          </a:p>
        </p:txBody>
      </p:sp>
      <p:sp>
        <p:nvSpPr>
          <p:cNvPr id="24" name="TextBox 23"/>
          <p:cNvSpPr txBox="1"/>
          <p:nvPr/>
        </p:nvSpPr>
        <p:spPr>
          <a:xfrm>
            <a:off x="6558262" y="5562600"/>
            <a:ext cx="777777" cy="246221"/>
          </a:xfrm>
          <a:prstGeom prst="rect">
            <a:avLst/>
          </a:prstGeom>
          <a:noFill/>
        </p:spPr>
        <p:txBody>
          <a:bodyPr wrap="none" rtlCol="0">
            <a:spAutoFit/>
          </a:bodyPr>
          <a:lstStyle/>
          <a:p>
            <a:r>
              <a:rPr lang="en-US" sz="1000" dirty="0" smtClean="0"/>
              <a:t>June 2017</a:t>
            </a:r>
            <a:endParaRPr lang="en-US" sz="1000" dirty="0"/>
          </a:p>
        </p:txBody>
      </p:sp>
      <p:sp>
        <p:nvSpPr>
          <p:cNvPr id="19" name="Footer Placeholder 5"/>
          <p:cNvSpPr txBox="1">
            <a:spLocks/>
          </p:cNvSpPr>
          <p:nvPr/>
        </p:nvSpPr>
        <p:spPr>
          <a:xfrm>
            <a:off x="1287379" y="6361671"/>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dirty="0" smtClean="0">
                <a:solidFill>
                  <a:prstClr val="white"/>
                </a:solidFill>
              </a:rPr>
              <a:t>These GOES-17 data are preliminary, non-operational data and are undergoing testing. Users bear all responsibility for inspecting the data prior to use and for the manner in which the data are utilized.</a:t>
            </a:r>
            <a:endParaRPr lang="en-US" sz="1000" dirty="0">
              <a:solidFill>
                <a:prstClr val="white"/>
              </a:solidFill>
            </a:endParaRPr>
          </a:p>
        </p:txBody>
      </p:sp>
      <p:pic>
        <p:nvPicPr>
          <p:cNvPr id="26" name="Content Placeholder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2548" y="1219200"/>
            <a:ext cx="5951252" cy="4961744"/>
          </a:xfrm>
          <a:prstGeom prst="rect">
            <a:avLst/>
          </a:prstGeom>
          <a:noFill/>
          <a:ln>
            <a:noFill/>
          </a:ln>
        </p:spPr>
      </p:pic>
      <p:sp>
        <p:nvSpPr>
          <p:cNvPr id="27" name="TextBox 26"/>
          <p:cNvSpPr txBox="1"/>
          <p:nvPr/>
        </p:nvSpPr>
        <p:spPr>
          <a:xfrm>
            <a:off x="7126513" y="3708450"/>
            <a:ext cx="1393371" cy="461665"/>
          </a:xfrm>
          <a:prstGeom prst="rect">
            <a:avLst/>
          </a:prstGeom>
          <a:solidFill>
            <a:schemeClr val="bg1">
              <a:lumMod val="95000"/>
            </a:schemeClr>
          </a:solidFill>
        </p:spPr>
        <p:txBody>
          <a:bodyPr wrap="square" rtlCol="0">
            <a:spAutoFit/>
          </a:bodyPr>
          <a:lstStyle/>
          <a:p>
            <a:r>
              <a:rPr lang="en-US" sz="1200" b="1" dirty="0" smtClean="0">
                <a:solidFill>
                  <a:srgbClr val="FF0000"/>
                </a:solidFill>
              </a:rPr>
              <a:t>Electron contamination</a:t>
            </a:r>
            <a:endParaRPr lang="en-US" sz="1200" b="1" dirty="0">
              <a:solidFill>
                <a:srgbClr val="FF0000"/>
              </a:solidFill>
            </a:endParaRPr>
          </a:p>
        </p:txBody>
      </p:sp>
      <p:sp>
        <p:nvSpPr>
          <p:cNvPr id="28" name="Oval 27"/>
          <p:cNvSpPr/>
          <p:nvPr/>
        </p:nvSpPr>
        <p:spPr>
          <a:xfrm>
            <a:off x="6096000" y="3590940"/>
            <a:ext cx="943428" cy="69668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p:txBody>
      </p:sp>
      <p:sp>
        <p:nvSpPr>
          <p:cNvPr id="29" name="TextBox 28"/>
          <p:cNvSpPr txBox="1"/>
          <p:nvPr/>
        </p:nvSpPr>
        <p:spPr>
          <a:xfrm>
            <a:off x="2362200" y="3810000"/>
            <a:ext cx="1964140" cy="246221"/>
          </a:xfrm>
          <a:prstGeom prst="rect">
            <a:avLst/>
          </a:prstGeom>
          <a:solidFill>
            <a:schemeClr val="bg1">
              <a:lumMod val="95000"/>
            </a:schemeClr>
          </a:solidFill>
        </p:spPr>
        <p:txBody>
          <a:bodyPr wrap="square" rtlCol="0">
            <a:spAutoFit/>
          </a:bodyPr>
          <a:lstStyle/>
          <a:p>
            <a:r>
              <a:rPr lang="en-US" sz="1000" b="1" dirty="0" smtClean="0">
                <a:solidFill>
                  <a:schemeClr val="tx1"/>
                </a:solidFill>
              </a:rPr>
              <a:t>SGPS-X P5 p/(cm</a:t>
            </a:r>
            <a:r>
              <a:rPr lang="en-US" sz="1000" b="1" baseline="30000" dirty="0" smtClean="0">
                <a:solidFill>
                  <a:schemeClr val="tx1"/>
                </a:solidFill>
              </a:rPr>
              <a:t>2</a:t>
            </a:r>
            <a:r>
              <a:rPr lang="en-US" sz="1000" b="1" dirty="0" smtClean="0">
                <a:solidFill>
                  <a:schemeClr val="tx1"/>
                </a:solidFill>
              </a:rPr>
              <a:t> s </a:t>
            </a:r>
            <a:r>
              <a:rPr lang="en-US" sz="1000" b="1" dirty="0" err="1" smtClean="0">
                <a:solidFill>
                  <a:schemeClr val="tx1"/>
                </a:solidFill>
              </a:rPr>
              <a:t>sr</a:t>
            </a:r>
            <a:r>
              <a:rPr lang="en-US" sz="1000" b="1" dirty="0" smtClean="0">
                <a:solidFill>
                  <a:schemeClr val="tx1"/>
                </a:solidFill>
              </a:rPr>
              <a:t> </a:t>
            </a:r>
            <a:r>
              <a:rPr lang="en-US" sz="1000" b="1" dirty="0" err="1" smtClean="0">
                <a:solidFill>
                  <a:schemeClr val="tx1"/>
                </a:solidFill>
              </a:rPr>
              <a:t>keV</a:t>
            </a:r>
            <a:r>
              <a:rPr lang="en-US" sz="1000" b="1" dirty="0" smtClean="0">
                <a:solidFill>
                  <a:schemeClr val="tx1"/>
                </a:solidFill>
              </a:rPr>
              <a:t>)</a:t>
            </a:r>
            <a:endParaRPr lang="en-US" sz="1000" b="1" dirty="0">
              <a:solidFill>
                <a:schemeClr val="tx1"/>
              </a:solidFill>
            </a:endParaRPr>
          </a:p>
        </p:txBody>
      </p:sp>
      <p:sp>
        <p:nvSpPr>
          <p:cNvPr id="31" name="TextBox 30"/>
          <p:cNvSpPr txBox="1"/>
          <p:nvPr/>
        </p:nvSpPr>
        <p:spPr>
          <a:xfrm>
            <a:off x="2362200" y="2779034"/>
            <a:ext cx="1964140" cy="246221"/>
          </a:xfrm>
          <a:prstGeom prst="rect">
            <a:avLst/>
          </a:prstGeom>
          <a:solidFill>
            <a:schemeClr val="bg1">
              <a:lumMod val="95000"/>
            </a:schemeClr>
          </a:solidFill>
        </p:spPr>
        <p:txBody>
          <a:bodyPr wrap="square" rtlCol="0">
            <a:spAutoFit/>
          </a:bodyPr>
          <a:lstStyle/>
          <a:p>
            <a:r>
              <a:rPr lang="en-US" sz="1000" b="1" dirty="0" smtClean="0">
                <a:solidFill>
                  <a:schemeClr val="tx1"/>
                </a:solidFill>
              </a:rPr>
              <a:t>SGPS-X P2A p/(cm</a:t>
            </a:r>
            <a:r>
              <a:rPr lang="en-US" sz="1000" b="1" baseline="30000" dirty="0" smtClean="0">
                <a:solidFill>
                  <a:schemeClr val="tx1"/>
                </a:solidFill>
              </a:rPr>
              <a:t>2</a:t>
            </a:r>
            <a:r>
              <a:rPr lang="en-US" sz="1000" b="1" dirty="0" smtClean="0">
                <a:solidFill>
                  <a:schemeClr val="tx1"/>
                </a:solidFill>
              </a:rPr>
              <a:t> s </a:t>
            </a:r>
            <a:r>
              <a:rPr lang="en-US" sz="1000" b="1" dirty="0" err="1" smtClean="0">
                <a:solidFill>
                  <a:schemeClr val="tx1"/>
                </a:solidFill>
              </a:rPr>
              <a:t>sr</a:t>
            </a:r>
            <a:r>
              <a:rPr lang="en-US" sz="1000" b="1" dirty="0" smtClean="0">
                <a:solidFill>
                  <a:schemeClr val="tx1"/>
                </a:solidFill>
              </a:rPr>
              <a:t> </a:t>
            </a:r>
            <a:r>
              <a:rPr lang="en-US" sz="1000" b="1" dirty="0" err="1" smtClean="0">
                <a:solidFill>
                  <a:schemeClr val="tx1"/>
                </a:solidFill>
              </a:rPr>
              <a:t>keV</a:t>
            </a:r>
            <a:r>
              <a:rPr lang="en-US" sz="1000" b="1" dirty="0" smtClean="0">
                <a:solidFill>
                  <a:schemeClr val="tx1"/>
                </a:solidFill>
              </a:rPr>
              <a:t>)</a:t>
            </a:r>
            <a:endParaRPr lang="en-US" sz="1000" b="1" dirty="0">
              <a:solidFill>
                <a:schemeClr val="tx1"/>
              </a:solidFill>
            </a:endParaRPr>
          </a:p>
        </p:txBody>
      </p:sp>
      <p:sp>
        <p:nvSpPr>
          <p:cNvPr id="32" name="TextBox 31"/>
          <p:cNvSpPr txBox="1"/>
          <p:nvPr/>
        </p:nvSpPr>
        <p:spPr>
          <a:xfrm>
            <a:off x="2359924" y="4849506"/>
            <a:ext cx="2462286" cy="246221"/>
          </a:xfrm>
          <a:prstGeom prst="rect">
            <a:avLst/>
          </a:prstGeom>
          <a:solidFill>
            <a:schemeClr val="bg1">
              <a:lumMod val="95000"/>
            </a:schemeClr>
          </a:solidFill>
        </p:spPr>
        <p:txBody>
          <a:bodyPr wrap="square" rtlCol="0">
            <a:spAutoFit/>
          </a:bodyPr>
          <a:lstStyle/>
          <a:p>
            <a:r>
              <a:rPr lang="en-US" sz="1000" b="1" dirty="0" smtClean="0">
                <a:solidFill>
                  <a:schemeClr val="tx1"/>
                </a:solidFill>
              </a:rPr>
              <a:t>MPS-HI Tel.4 E11 &gt;2 MeV e</a:t>
            </a:r>
            <a:r>
              <a:rPr lang="en-US" sz="1000" b="1" baseline="30000" dirty="0" smtClean="0">
                <a:solidFill>
                  <a:schemeClr val="tx1"/>
                </a:solidFill>
              </a:rPr>
              <a:t>-</a:t>
            </a:r>
            <a:r>
              <a:rPr lang="en-US" sz="1000" b="1" dirty="0" smtClean="0">
                <a:solidFill>
                  <a:schemeClr val="tx1"/>
                </a:solidFill>
              </a:rPr>
              <a:t>/(cm</a:t>
            </a:r>
            <a:r>
              <a:rPr lang="en-US" sz="1000" b="1" baseline="30000" dirty="0" smtClean="0">
                <a:solidFill>
                  <a:schemeClr val="tx1"/>
                </a:solidFill>
              </a:rPr>
              <a:t>2</a:t>
            </a:r>
            <a:r>
              <a:rPr lang="en-US" sz="1000" b="1" dirty="0" smtClean="0">
                <a:solidFill>
                  <a:schemeClr val="tx1"/>
                </a:solidFill>
              </a:rPr>
              <a:t> s </a:t>
            </a:r>
            <a:r>
              <a:rPr lang="en-US" sz="1000" b="1" dirty="0" err="1" smtClean="0">
                <a:solidFill>
                  <a:schemeClr val="tx1"/>
                </a:solidFill>
              </a:rPr>
              <a:t>sr</a:t>
            </a:r>
            <a:r>
              <a:rPr lang="en-US" sz="1000" b="1" dirty="0" smtClean="0">
                <a:solidFill>
                  <a:schemeClr val="tx1"/>
                </a:solidFill>
              </a:rPr>
              <a:t>)</a:t>
            </a:r>
            <a:endParaRPr lang="en-US" sz="1000" b="1" dirty="0">
              <a:solidFill>
                <a:schemeClr val="tx1"/>
              </a:solidFill>
            </a:endParaRPr>
          </a:p>
        </p:txBody>
      </p:sp>
      <p:sp>
        <p:nvSpPr>
          <p:cNvPr id="33" name="TextBox 32"/>
          <p:cNvSpPr txBox="1"/>
          <p:nvPr/>
        </p:nvSpPr>
        <p:spPr>
          <a:xfrm>
            <a:off x="2364474" y="1744076"/>
            <a:ext cx="1961866" cy="246221"/>
          </a:xfrm>
          <a:prstGeom prst="rect">
            <a:avLst/>
          </a:prstGeom>
          <a:solidFill>
            <a:schemeClr val="bg1">
              <a:lumMod val="95000"/>
            </a:schemeClr>
          </a:solidFill>
        </p:spPr>
        <p:txBody>
          <a:bodyPr wrap="square" rtlCol="0">
            <a:spAutoFit/>
          </a:bodyPr>
          <a:lstStyle/>
          <a:p>
            <a:r>
              <a:rPr lang="en-US" sz="1000" b="1" dirty="0" smtClean="0">
                <a:solidFill>
                  <a:schemeClr val="tx1"/>
                </a:solidFill>
              </a:rPr>
              <a:t>SGPS-X P1 p/(cm</a:t>
            </a:r>
            <a:r>
              <a:rPr lang="en-US" sz="1000" b="1" baseline="30000" dirty="0" smtClean="0">
                <a:solidFill>
                  <a:schemeClr val="tx1"/>
                </a:solidFill>
              </a:rPr>
              <a:t>2</a:t>
            </a:r>
            <a:r>
              <a:rPr lang="en-US" sz="1000" b="1" dirty="0" smtClean="0">
                <a:solidFill>
                  <a:schemeClr val="tx1"/>
                </a:solidFill>
              </a:rPr>
              <a:t> s </a:t>
            </a:r>
            <a:r>
              <a:rPr lang="en-US" sz="1000" b="1" dirty="0" err="1" smtClean="0">
                <a:solidFill>
                  <a:schemeClr val="tx1"/>
                </a:solidFill>
              </a:rPr>
              <a:t>sr</a:t>
            </a:r>
            <a:r>
              <a:rPr lang="en-US" sz="1000" b="1" dirty="0" smtClean="0">
                <a:solidFill>
                  <a:schemeClr val="tx1"/>
                </a:solidFill>
              </a:rPr>
              <a:t> </a:t>
            </a:r>
            <a:r>
              <a:rPr lang="en-US" sz="1000" b="1" dirty="0" err="1" smtClean="0">
                <a:solidFill>
                  <a:schemeClr val="tx1"/>
                </a:solidFill>
              </a:rPr>
              <a:t>keV</a:t>
            </a:r>
            <a:r>
              <a:rPr lang="en-US" sz="1000" b="1" dirty="0" smtClean="0">
                <a:solidFill>
                  <a:schemeClr val="tx1"/>
                </a:solidFill>
              </a:rPr>
              <a:t>)</a:t>
            </a:r>
            <a:endParaRPr lang="en-US" sz="1000" b="1" dirty="0">
              <a:solidFill>
                <a:schemeClr val="tx1"/>
              </a:solidFill>
            </a:endParaRPr>
          </a:p>
        </p:txBody>
      </p:sp>
    </p:spTree>
    <p:extLst>
      <p:ext uri="{BB962C8B-B14F-4D97-AF65-F5344CB8AC3E}">
        <p14:creationId xmlns:p14="http://schemas.microsoft.com/office/powerpoint/2010/main" val="1835473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G17 SGPS </a:t>
            </a:r>
            <a:r>
              <a:rPr lang="en-US" dirty="0" smtClean="0"/>
              <a:t>P5 </a:t>
            </a:r>
            <a:r>
              <a:rPr lang="en-US" dirty="0"/>
              <a:t>Electron Contamination</a:t>
            </a:r>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22</a:t>
            </a:fld>
            <a:endParaRPr lang="uk-UA" dirty="0"/>
          </a:p>
        </p:txBody>
      </p:sp>
      <p:pic>
        <p:nvPicPr>
          <p:cNvPr id="5" name="Content Placeholder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 y="1219200"/>
            <a:ext cx="5943600" cy="4955364"/>
          </a:xfrm>
          <a:prstGeom prst="rect">
            <a:avLst/>
          </a:prstGeom>
          <a:noFill/>
          <a:ln>
            <a:noFill/>
          </a:ln>
        </p:spPr>
      </p:pic>
      <p:sp>
        <p:nvSpPr>
          <p:cNvPr id="6" name="Footer Placeholder 5"/>
          <p:cNvSpPr txBox="1">
            <a:spLocks/>
          </p:cNvSpPr>
          <p:nvPr/>
        </p:nvSpPr>
        <p:spPr>
          <a:xfrm>
            <a:off x="1287379" y="6361671"/>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dirty="0" smtClean="0">
                <a:solidFill>
                  <a:prstClr val="white"/>
                </a:solidFill>
              </a:rPr>
              <a:t>These GOES-17 data are preliminary, non-operational data and are undergoing testing. Users bear all responsibility for inspecting the data prior to use and for the manner in which the data are utilized.</a:t>
            </a:r>
            <a:endParaRPr lang="en-US" sz="1000" dirty="0">
              <a:solidFill>
                <a:prstClr val="white"/>
              </a:solidFill>
            </a:endParaRPr>
          </a:p>
        </p:txBody>
      </p:sp>
      <p:sp>
        <p:nvSpPr>
          <p:cNvPr id="7" name="TextBox 6"/>
          <p:cNvSpPr txBox="1"/>
          <p:nvPr/>
        </p:nvSpPr>
        <p:spPr>
          <a:xfrm>
            <a:off x="2362200" y="3810000"/>
            <a:ext cx="1964140" cy="246221"/>
          </a:xfrm>
          <a:prstGeom prst="rect">
            <a:avLst/>
          </a:prstGeom>
          <a:solidFill>
            <a:schemeClr val="bg1">
              <a:lumMod val="95000"/>
            </a:schemeClr>
          </a:solidFill>
        </p:spPr>
        <p:txBody>
          <a:bodyPr wrap="square" rtlCol="0">
            <a:spAutoFit/>
          </a:bodyPr>
          <a:lstStyle/>
          <a:p>
            <a:r>
              <a:rPr lang="en-US" sz="1000" b="1" dirty="0" smtClean="0">
                <a:solidFill>
                  <a:schemeClr val="tx1"/>
                </a:solidFill>
              </a:rPr>
              <a:t>SGPS+X P5 p/(cm</a:t>
            </a:r>
            <a:r>
              <a:rPr lang="en-US" sz="1000" b="1" baseline="30000" dirty="0" smtClean="0">
                <a:solidFill>
                  <a:schemeClr val="tx1"/>
                </a:solidFill>
              </a:rPr>
              <a:t>2</a:t>
            </a:r>
            <a:r>
              <a:rPr lang="en-US" sz="1000" b="1" dirty="0" smtClean="0">
                <a:solidFill>
                  <a:schemeClr val="tx1"/>
                </a:solidFill>
              </a:rPr>
              <a:t> s </a:t>
            </a:r>
            <a:r>
              <a:rPr lang="en-US" sz="1000" b="1" dirty="0" err="1" smtClean="0">
                <a:solidFill>
                  <a:schemeClr val="tx1"/>
                </a:solidFill>
              </a:rPr>
              <a:t>sr</a:t>
            </a:r>
            <a:r>
              <a:rPr lang="en-US" sz="1000" b="1" dirty="0" smtClean="0">
                <a:solidFill>
                  <a:schemeClr val="tx1"/>
                </a:solidFill>
              </a:rPr>
              <a:t> </a:t>
            </a:r>
            <a:r>
              <a:rPr lang="en-US" sz="1000" b="1" dirty="0" err="1" smtClean="0">
                <a:solidFill>
                  <a:schemeClr val="tx1"/>
                </a:solidFill>
              </a:rPr>
              <a:t>keV</a:t>
            </a:r>
            <a:r>
              <a:rPr lang="en-US" sz="1000" b="1" dirty="0" smtClean="0">
                <a:solidFill>
                  <a:schemeClr val="tx1"/>
                </a:solidFill>
              </a:rPr>
              <a:t>)</a:t>
            </a:r>
            <a:endParaRPr lang="en-US" sz="1000" b="1" dirty="0">
              <a:solidFill>
                <a:schemeClr val="tx1"/>
              </a:solidFill>
            </a:endParaRPr>
          </a:p>
        </p:txBody>
      </p:sp>
      <p:sp>
        <p:nvSpPr>
          <p:cNvPr id="8" name="TextBox 7"/>
          <p:cNvSpPr txBox="1"/>
          <p:nvPr/>
        </p:nvSpPr>
        <p:spPr>
          <a:xfrm>
            <a:off x="2362200" y="2779034"/>
            <a:ext cx="1964140" cy="246221"/>
          </a:xfrm>
          <a:prstGeom prst="rect">
            <a:avLst/>
          </a:prstGeom>
          <a:solidFill>
            <a:schemeClr val="bg1">
              <a:lumMod val="95000"/>
            </a:schemeClr>
          </a:solidFill>
        </p:spPr>
        <p:txBody>
          <a:bodyPr wrap="square" rtlCol="0">
            <a:spAutoFit/>
          </a:bodyPr>
          <a:lstStyle/>
          <a:p>
            <a:r>
              <a:rPr lang="en-US" sz="1000" b="1" dirty="0" smtClean="0">
                <a:solidFill>
                  <a:schemeClr val="tx1"/>
                </a:solidFill>
              </a:rPr>
              <a:t>SGPS+X P2A p/(cm</a:t>
            </a:r>
            <a:r>
              <a:rPr lang="en-US" sz="1000" b="1" baseline="30000" dirty="0" smtClean="0">
                <a:solidFill>
                  <a:schemeClr val="tx1"/>
                </a:solidFill>
              </a:rPr>
              <a:t>2</a:t>
            </a:r>
            <a:r>
              <a:rPr lang="en-US" sz="1000" b="1" dirty="0" smtClean="0">
                <a:solidFill>
                  <a:schemeClr val="tx1"/>
                </a:solidFill>
              </a:rPr>
              <a:t> s </a:t>
            </a:r>
            <a:r>
              <a:rPr lang="en-US" sz="1000" b="1" dirty="0" err="1" smtClean="0">
                <a:solidFill>
                  <a:schemeClr val="tx1"/>
                </a:solidFill>
              </a:rPr>
              <a:t>sr</a:t>
            </a:r>
            <a:r>
              <a:rPr lang="en-US" sz="1000" b="1" dirty="0" smtClean="0">
                <a:solidFill>
                  <a:schemeClr val="tx1"/>
                </a:solidFill>
              </a:rPr>
              <a:t> </a:t>
            </a:r>
            <a:r>
              <a:rPr lang="en-US" sz="1000" b="1" dirty="0" err="1" smtClean="0">
                <a:solidFill>
                  <a:schemeClr val="tx1"/>
                </a:solidFill>
              </a:rPr>
              <a:t>keV</a:t>
            </a:r>
            <a:r>
              <a:rPr lang="en-US" sz="1000" b="1" dirty="0" smtClean="0">
                <a:solidFill>
                  <a:schemeClr val="tx1"/>
                </a:solidFill>
              </a:rPr>
              <a:t>)</a:t>
            </a:r>
            <a:endParaRPr lang="en-US" sz="1000" b="1" dirty="0">
              <a:solidFill>
                <a:schemeClr val="tx1"/>
              </a:solidFill>
            </a:endParaRPr>
          </a:p>
        </p:txBody>
      </p:sp>
      <p:sp>
        <p:nvSpPr>
          <p:cNvPr id="9" name="TextBox 8"/>
          <p:cNvSpPr txBox="1"/>
          <p:nvPr/>
        </p:nvSpPr>
        <p:spPr>
          <a:xfrm>
            <a:off x="2359924" y="4849506"/>
            <a:ext cx="2462286" cy="246221"/>
          </a:xfrm>
          <a:prstGeom prst="rect">
            <a:avLst/>
          </a:prstGeom>
          <a:solidFill>
            <a:schemeClr val="bg1">
              <a:lumMod val="95000"/>
            </a:schemeClr>
          </a:solidFill>
        </p:spPr>
        <p:txBody>
          <a:bodyPr wrap="square" rtlCol="0">
            <a:spAutoFit/>
          </a:bodyPr>
          <a:lstStyle/>
          <a:p>
            <a:r>
              <a:rPr lang="en-US" sz="1000" b="1" dirty="0" smtClean="0">
                <a:solidFill>
                  <a:schemeClr val="tx1"/>
                </a:solidFill>
              </a:rPr>
              <a:t>MPS-HI Tel.4 E11 &gt;2 MeV e</a:t>
            </a:r>
            <a:r>
              <a:rPr lang="en-US" sz="1000" b="1" baseline="30000" dirty="0" smtClean="0">
                <a:solidFill>
                  <a:schemeClr val="tx1"/>
                </a:solidFill>
              </a:rPr>
              <a:t>-</a:t>
            </a:r>
            <a:r>
              <a:rPr lang="en-US" sz="1000" b="1" dirty="0" smtClean="0">
                <a:solidFill>
                  <a:schemeClr val="tx1"/>
                </a:solidFill>
              </a:rPr>
              <a:t>/(cm</a:t>
            </a:r>
            <a:r>
              <a:rPr lang="en-US" sz="1000" b="1" baseline="30000" dirty="0" smtClean="0">
                <a:solidFill>
                  <a:schemeClr val="tx1"/>
                </a:solidFill>
              </a:rPr>
              <a:t>2</a:t>
            </a:r>
            <a:r>
              <a:rPr lang="en-US" sz="1000" b="1" dirty="0" smtClean="0">
                <a:solidFill>
                  <a:schemeClr val="tx1"/>
                </a:solidFill>
              </a:rPr>
              <a:t> s </a:t>
            </a:r>
            <a:r>
              <a:rPr lang="en-US" sz="1000" b="1" dirty="0" err="1" smtClean="0">
                <a:solidFill>
                  <a:schemeClr val="tx1"/>
                </a:solidFill>
              </a:rPr>
              <a:t>sr</a:t>
            </a:r>
            <a:r>
              <a:rPr lang="en-US" sz="1000" b="1" dirty="0" smtClean="0">
                <a:solidFill>
                  <a:schemeClr val="tx1"/>
                </a:solidFill>
              </a:rPr>
              <a:t>)</a:t>
            </a:r>
            <a:endParaRPr lang="en-US" sz="1000" b="1" dirty="0">
              <a:solidFill>
                <a:schemeClr val="tx1"/>
              </a:solidFill>
            </a:endParaRPr>
          </a:p>
        </p:txBody>
      </p:sp>
      <p:sp>
        <p:nvSpPr>
          <p:cNvPr id="10" name="TextBox 9"/>
          <p:cNvSpPr txBox="1"/>
          <p:nvPr/>
        </p:nvSpPr>
        <p:spPr>
          <a:xfrm>
            <a:off x="2364474" y="1744076"/>
            <a:ext cx="1961866" cy="246221"/>
          </a:xfrm>
          <a:prstGeom prst="rect">
            <a:avLst/>
          </a:prstGeom>
          <a:solidFill>
            <a:schemeClr val="bg1">
              <a:lumMod val="95000"/>
            </a:schemeClr>
          </a:solidFill>
        </p:spPr>
        <p:txBody>
          <a:bodyPr wrap="square" rtlCol="0">
            <a:spAutoFit/>
          </a:bodyPr>
          <a:lstStyle/>
          <a:p>
            <a:r>
              <a:rPr lang="en-US" sz="1000" b="1" dirty="0" smtClean="0">
                <a:solidFill>
                  <a:schemeClr val="tx1"/>
                </a:solidFill>
              </a:rPr>
              <a:t>SGPS+X P1 p/(cm</a:t>
            </a:r>
            <a:r>
              <a:rPr lang="en-US" sz="1000" b="1" baseline="30000" dirty="0" smtClean="0">
                <a:solidFill>
                  <a:schemeClr val="tx1"/>
                </a:solidFill>
              </a:rPr>
              <a:t>2</a:t>
            </a:r>
            <a:r>
              <a:rPr lang="en-US" sz="1000" b="1" dirty="0" smtClean="0">
                <a:solidFill>
                  <a:schemeClr val="tx1"/>
                </a:solidFill>
              </a:rPr>
              <a:t> s </a:t>
            </a:r>
            <a:r>
              <a:rPr lang="en-US" sz="1000" b="1" dirty="0" err="1" smtClean="0">
                <a:solidFill>
                  <a:schemeClr val="tx1"/>
                </a:solidFill>
              </a:rPr>
              <a:t>sr</a:t>
            </a:r>
            <a:r>
              <a:rPr lang="en-US" sz="1000" b="1" dirty="0" smtClean="0">
                <a:solidFill>
                  <a:schemeClr val="tx1"/>
                </a:solidFill>
              </a:rPr>
              <a:t> </a:t>
            </a:r>
            <a:r>
              <a:rPr lang="en-US" sz="1000" b="1" dirty="0" err="1" smtClean="0">
                <a:solidFill>
                  <a:schemeClr val="tx1"/>
                </a:solidFill>
              </a:rPr>
              <a:t>keV</a:t>
            </a:r>
            <a:r>
              <a:rPr lang="en-US" sz="1000" b="1" dirty="0" smtClean="0">
                <a:solidFill>
                  <a:schemeClr val="tx1"/>
                </a:solidFill>
              </a:rPr>
              <a:t>)</a:t>
            </a:r>
            <a:endParaRPr lang="en-US" sz="1000" b="1" dirty="0">
              <a:solidFill>
                <a:schemeClr val="tx1"/>
              </a:solidFill>
            </a:endParaRPr>
          </a:p>
        </p:txBody>
      </p:sp>
      <p:sp>
        <p:nvSpPr>
          <p:cNvPr id="11" name="TextBox 10"/>
          <p:cNvSpPr txBox="1"/>
          <p:nvPr/>
        </p:nvSpPr>
        <p:spPr>
          <a:xfrm>
            <a:off x="7202713" y="3620869"/>
            <a:ext cx="1331687" cy="646331"/>
          </a:xfrm>
          <a:prstGeom prst="rect">
            <a:avLst/>
          </a:prstGeom>
          <a:solidFill>
            <a:schemeClr val="bg1">
              <a:lumMod val="95000"/>
            </a:schemeClr>
          </a:solidFill>
        </p:spPr>
        <p:txBody>
          <a:bodyPr wrap="square" rtlCol="0">
            <a:spAutoFit/>
          </a:bodyPr>
          <a:lstStyle/>
          <a:p>
            <a:r>
              <a:rPr lang="en-US" sz="1200" b="1">
                <a:solidFill>
                  <a:srgbClr val="FF0000"/>
                </a:solidFill>
              </a:rPr>
              <a:t>No electron contamination evident </a:t>
            </a:r>
            <a:endParaRPr lang="en-US" sz="1200" b="1" dirty="0">
              <a:solidFill>
                <a:srgbClr val="FF0000"/>
              </a:solidFill>
            </a:endParaRPr>
          </a:p>
        </p:txBody>
      </p:sp>
      <p:sp>
        <p:nvSpPr>
          <p:cNvPr id="12" name="Oval 11"/>
          <p:cNvSpPr/>
          <p:nvPr/>
        </p:nvSpPr>
        <p:spPr>
          <a:xfrm>
            <a:off x="6096000" y="3590940"/>
            <a:ext cx="943428" cy="69668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p:txBody>
      </p:sp>
    </p:spTree>
    <p:extLst>
      <p:ext uri="{BB962C8B-B14F-4D97-AF65-F5344CB8AC3E}">
        <p14:creationId xmlns:p14="http://schemas.microsoft.com/office/powerpoint/2010/main" val="10314878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Shape 39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b="1" i="0" u="none" strike="noStrike" cap="none" dirty="0">
                <a:solidFill>
                  <a:schemeClr val="lt1"/>
                </a:solidFill>
                <a:latin typeface="Calibri"/>
                <a:ea typeface="Calibri"/>
                <a:cs typeface="Calibri"/>
                <a:sym typeface="Calibri"/>
              </a:rPr>
              <a:t>PROVISIONAL MATURITY ASSESSMENT</a:t>
            </a:r>
            <a:endParaRPr dirty="0"/>
          </a:p>
        </p:txBody>
      </p:sp>
      <p:sp>
        <p:nvSpPr>
          <p:cNvPr id="398" name="Shape 39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888888"/>
              </a:buClr>
              <a:buSzPts val="2000"/>
              <a:buFont typeface="Noto Sans Symbols"/>
              <a:buNone/>
            </a:pPr>
            <a:r>
              <a:rPr lang="en-US" sz="2000" b="0" i="0" u="none" strike="noStrike" cap="none" dirty="0" smtClean="0">
                <a:solidFill>
                  <a:srgbClr val="888888"/>
                </a:solidFill>
                <a:latin typeface="Calibri"/>
                <a:ea typeface="Calibri"/>
                <a:cs typeface="Calibri"/>
                <a:sym typeface="Calibri"/>
              </a:rPr>
              <a:t>GOES</a:t>
            </a:r>
            <a:r>
              <a:rPr lang="mr-IN" sz="2000" b="0" i="0" u="none" strike="noStrike" cap="none" dirty="0" smtClean="0">
                <a:solidFill>
                  <a:srgbClr val="888888"/>
                </a:solidFill>
                <a:latin typeface="Calibri"/>
                <a:ea typeface="Calibri"/>
                <a:cs typeface="Calibri"/>
                <a:sym typeface="Calibri"/>
              </a:rPr>
              <a:t>-17</a:t>
            </a:r>
            <a:r>
              <a:rPr lang="en-US" sz="2000" b="0" i="0" u="none" strike="noStrike" cap="none" dirty="0" smtClean="0">
                <a:solidFill>
                  <a:srgbClr val="888888"/>
                </a:solidFill>
                <a:latin typeface="Calibri"/>
                <a:ea typeface="Calibri"/>
                <a:cs typeface="Calibri"/>
                <a:sym typeface="Calibri"/>
              </a:rPr>
              <a:t> </a:t>
            </a:r>
            <a:r>
              <a:rPr lang="en-US" dirty="0" smtClean="0"/>
              <a:t>SGPS</a:t>
            </a:r>
            <a:r>
              <a:rPr lang="en-US" sz="2000" b="0" i="0" u="none" strike="noStrike" cap="none" dirty="0" smtClean="0">
                <a:solidFill>
                  <a:srgbClr val="888888"/>
                </a:solidFill>
                <a:latin typeface="Calibri"/>
                <a:ea typeface="Calibri"/>
                <a:cs typeface="Calibri"/>
                <a:sym typeface="Calibri"/>
              </a:rPr>
              <a:t> </a:t>
            </a:r>
            <a:r>
              <a:rPr lang="en-US" sz="2000" b="0" i="0" u="none" strike="noStrike" cap="none" dirty="0">
                <a:solidFill>
                  <a:srgbClr val="888888"/>
                </a:solidFill>
                <a:latin typeface="Calibri"/>
                <a:ea typeface="Calibri"/>
                <a:cs typeface="Calibri"/>
                <a:sym typeface="Calibri"/>
              </a:rPr>
              <a:t>L1b Product Provisional PS-PVR</a:t>
            </a:r>
            <a:endParaRPr dirty="0"/>
          </a:p>
        </p:txBody>
      </p:sp>
      <p:sp>
        <p:nvSpPr>
          <p:cNvPr id="399" name="Shape 399"/>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Calibri"/>
                <a:ea typeface="Calibri"/>
                <a:cs typeface="Calibri"/>
                <a:sym typeface="Calibri"/>
              </a:rPr>
              <a:t>23</a:t>
            </a:fld>
            <a:endParaRPr sz="1200">
              <a:solidFill>
                <a:schemeClr val="lt1"/>
              </a:solidFill>
              <a:latin typeface="Calibri"/>
              <a:ea typeface="Calibri"/>
              <a:cs typeface="Calibri"/>
              <a:sym typeface="Calibri"/>
            </a:endParaRPr>
          </a:p>
        </p:txBody>
      </p:sp>
      <p:sp>
        <p:nvSpPr>
          <p:cNvPr id="5" name="Footer Placeholder 5"/>
          <p:cNvSpPr txBox="1">
            <a:spLocks/>
          </p:cNvSpPr>
          <p:nvPr/>
        </p:nvSpPr>
        <p:spPr>
          <a:xfrm>
            <a:off x="1287379" y="6361671"/>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dirty="0" smtClean="0">
                <a:solidFill>
                  <a:prstClr val="white"/>
                </a:solidFill>
              </a:rPr>
              <a:t>These GOES-17 data are preliminary, non-operational data and are undergoing testing. Users bear all responsibility for inspecting the data prior to use and for the manner in which the data are utilized.</a:t>
            </a:r>
            <a:endParaRPr lang="en-US" sz="1000" dirty="0">
              <a:solidFill>
                <a:prstClr val="white"/>
              </a:solidFill>
            </a:endParaRPr>
          </a:p>
        </p:txBody>
      </p:sp>
    </p:spTree>
    <p:extLst>
      <p:ext uri="{BB962C8B-B14F-4D97-AF65-F5344CB8AC3E}">
        <p14:creationId xmlns:p14="http://schemas.microsoft.com/office/powerpoint/2010/main" val="19252968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000" dirty="0"/>
              <a:t>Instrument/GPA Issues Identified </a:t>
            </a:r>
            <a:br>
              <a:rPr lang="en-US" sz="3000" dirty="0"/>
            </a:br>
            <a:r>
              <a:rPr lang="en-US" sz="3000" dirty="0"/>
              <a:t>and Resolution Status</a:t>
            </a:r>
          </a:p>
        </p:txBody>
      </p:sp>
      <p:sp>
        <p:nvSpPr>
          <p:cNvPr id="6" name="Text Placeholder 5"/>
          <p:cNvSpPr>
            <a:spLocks noGrp="1"/>
          </p:cNvSpPr>
          <p:nvPr>
            <p:ph type="body" idx="1"/>
          </p:nvPr>
        </p:nvSpPr>
        <p:spPr>
          <a:xfrm>
            <a:off x="457200" y="1143000"/>
            <a:ext cx="8229600" cy="4525962"/>
          </a:xfrm>
        </p:spPr>
        <p:txBody>
          <a:bodyPr/>
          <a:lstStyle/>
          <a:p>
            <a:pPr>
              <a:spcBef>
                <a:spcPts val="0"/>
              </a:spcBef>
              <a:spcAft>
                <a:spcPts val="1200"/>
              </a:spcAft>
              <a:buSzPct val="100000"/>
              <a:buFont typeface="Arial" charset="0"/>
              <a:buChar char="•"/>
            </a:pPr>
            <a:r>
              <a:rPr lang="en-US" sz="2000" dirty="0" smtClean="0"/>
              <a:t>No G17 specific instrument or GPA issues have been identified </a:t>
            </a:r>
            <a:r>
              <a:rPr lang="en-US" sz="2000" i="1" dirty="0" smtClean="0"/>
              <a:t>independent of general GOES-R series SGPS issues</a:t>
            </a:r>
          </a:p>
          <a:p>
            <a:pPr lvl="1">
              <a:spcBef>
                <a:spcPts val="0"/>
              </a:spcBef>
              <a:spcAft>
                <a:spcPts val="1200"/>
              </a:spcAft>
              <a:buSzPct val="100000"/>
            </a:pPr>
            <a:r>
              <a:rPr lang="en-US" sz="1400" dirty="0"/>
              <a:t>ADR 517, small but routine L1b gaps </a:t>
            </a:r>
          </a:p>
          <a:p>
            <a:pPr lvl="1">
              <a:spcBef>
                <a:spcPts val="0"/>
              </a:spcBef>
              <a:spcAft>
                <a:spcPts val="1200"/>
              </a:spcAft>
              <a:buSzPct val="100000"/>
            </a:pPr>
            <a:r>
              <a:rPr lang="en-US" sz="1400" dirty="0"/>
              <a:t>SGPS+X P5 </a:t>
            </a:r>
            <a:r>
              <a:rPr lang="en-US" sz="1400" dirty="0" smtClean="0"/>
              <a:t>overcorrection </a:t>
            </a:r>
            <a:r>
              <a:rPr lang="en-US" sz="1400" dirty="0"/>
              <a:t>(L1b </a:t>
            </a:r>
            <a:r>
              <a:rPr lang="en-US" sz="1400" dirty="0" smtClean="0"/>
              <a:t>processing/LUT issue)</a:t>
            </a:r>
          </a:p>
          <a:p>
            <a:pPr lvl="1">
              <a:spcBef>
                <a:spcPts val="0"/>
              </a:spcBef>
              <a:spcAft>
                <a:spcPts val="1200"/>
              </a:spcAft>
              <a:buSzPct val="100000"/>
            </a:pPr>
            <a:r>
              <a:rPr lang="en-US" sz="1400" dirty="0" smtClean="0"/>
              <a:t>Possible </a:t>
            </a:r>
            <a:r>
              <a:rPr lang="en-US" sz="1400" dirty="0"/>
              <a:t>Electron contamination in SGPS+X P5 – Instrument issue, could be addressed with correction scheme using MPS-HI fluxes. </a:t>
            </a:r>
            <a:r>
              <a:rPr lang="en-US" sz="1400" dirty="0" smtClean="0"/>
              <a:t>No </a:t>
            </a:r>
            <a:r>
              <a:rPr lang="en-US" sz="1400" dirty="0"/>
              <a:t>associated </a:t>
            </a:r>
            <a:r>
              <a:rPr lang="en-US" sz="1400" dirty="0" smtClean="0"/>
              <a:t>ADR yet.</a:t>
            </a:r>
          </a:p>
          <a:p>
            <a:pPr>
              <a:spcBef>
                <a:spcPts val="0"/>
              </a:spcBef>
              <a:spcAft>
                <a:spcPts val="1200"/>
              </a:spcAft>
              <a:buSzPct val="100000"/>
              <a:buFont typeface="Arial" charset="0"/>
              <a:buChar char="•"/>
            </a:pPr>
            <a:r>
              <a:rPr lang="en-US" sz="2000" dirty="0">
                <a:solidFill>
                  <a:srgbClr val="FFFFFF"/>
                </a:solidFill>
                <a:latin typeface="Calibri" charset="0"/>
                <a:ea typeface="Calibri" charset="0"/>
                <a:cs typeface="Calibri" charset="0"/>
                <a:sym typeface="Arial"/>
              </a:rPr>
              <a:t>ADRs/WRs Impacting </a:t>
            </a:r>
            <a:r>
              <a:rPr lang="en-US" sz="2000" dirty="0" smtClean="0">
                <a:solidFill>
                  <a:srgbClr val="FFFFFF"/>
                </a:solidFill>
                <a:latin typeface="Calibri" charset="0"/>
                <a:ea typeface="Calibri" charset="0"/>
                <a:cs typeface="Calibri" charset="0"/>
                <a:sym typeface="Arial"/>
              </a:rPr>
              <a:t>Validation </a:t>
            </a:r>
            <a:r>
              <a:rPr lang="en-US" sz="2000" dirty="0">
                <a:solidFill>
                  <a:srgbClr val="FFFFFF"/>
                </a:solidFill>
                <a:latin typeface="Calibri" charset="0"/>
                <a:ea typeface="Calibri" charset="0"/>
                <a:cs typeface="Calibri" charset="0"/>
                <a:sym typeface="Arial"/>
              </a:rPr>
              <a:t>of </a:t>
            </a:r>
            <a:r>
              <a:rPr lang="en-US" sz="2000" dirty="0" smtClean="0">
                <a:solidFill>
                  <a:srgbClr val="FFFFFF"/>
                </a:solidFill>
                <a:latin typeface="Calibri" charset="0"/>
                <a:ea typeface="Calibri" charset="0"/>
                <a:cs typeface="Calibri" charset="0"/>
                <a:sym typeface="Arial"/>
              </a:rPr>
              <a:t>G17 SGPS L1b</a:t>
            </a:r>
            <a:endParaRPr lang="en-US" sz="2000" dirty="0">
              <a:solidFill>
                <a:srgbClr val="FFFFFF"/>
              </a:solidFill>
              <a:latin typeface="Calibri" charset="0"/>
              <a:ea typeface="Calibri" charset="0"/>
              <a:cs typeface="Calibri" charset="0"/>
              <a:sym typeface="Arial"/>
            </a:endParaRPr>
          </a:p>
          <a:p>
            <a:pPr lvl="1">
              <a:spcBef>
                <a:spcPts val="0"/>
              </a:spcBef>
              <a:spcAft>
                <a:spcPts val="1200"/>
              </a:spcAft>
              <a:buSzPct val="100000"/>
            </a:pPr>
            <a:endParaRPr lang="en-US" sz="1800" dirty="0"/>
          </a:p>
          <a:p>
            <a:pPr>
              <a:spcBef>
                <a:spcPts val="0"/>
              </a:spcBef>
              <a:spcAft>
                <a:spcPts val="1200"/>
              </a:spcAft>
              <a:buSzPct val="100000"/>
            </a:pPr>
            <a:endParaRPr lang="en-US" sz="2400" dirty="0"/>
          </a:p>
          <a:p>
            <a:pPr>
              <a:spcBef>
                <a:spcPts val="0"/>
              </a:spcBef>
              <a:spcAft>
                <a:spcPts val="1200"/>
              </a:spcAft>
              <a:buSzPct val="100000"/>
            </a:pPr>
            <a:endParaRPr lang="en-US" sz="2400" i="1" dirty="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24</a:t>
            </a:fld>
            <a:endParaRPr lang="uk-UA" dirty="0"/>
          </a:p>
        </p:txBody>
      </p:sp>
      <p:graphicFrame>
        <p:nvGraphicFramePr>
          <p:cNvPr id="7" name="Shape 441"/>
          <p:cNvGraphicFramePr/>
          <p:nvPr>
            <p:extLst>
              <p:ext uri="{D42A27DB-BD31-4B8C-83A1-F6EECF244321}">
                <p14:modId xmlns:p14="http://schemas.microsoft.com/office/powerpoint/2010/main" val="1519302155"/>
              </p:ext>
            </p:extLst>
          </p:nvPr>
        </p:nvGraphicFramePr>
        <p:xfrm>
          <a:off x="228600" y="3733800"/>
          <a:ext cx="8686800" cy="2484180"/>
        </p:xfrm>
        <a:graphic>
          <a:graphicData uri="http://schemas.openxmlformats.org/drawingml/2006/table">
            <a:tbl>
              <a:tblPr firstRow="1" bandRow="1">
                <a:noFill/>
              </a:tblPr>
              <a:tblGrid>
                <a:gridCol w="679837"/>
                <a:gridCol w="691763"/>
                <a:gridCol w="3840480"/>
                <a:gridCol w="1602671"/>
                <a:gridCol w="1872049"/>
              </a:tblGrid>
              <a:tr h="370850">
                <a:tc>
                  <a:txBody>
                    <a:bodyPr/>
                    <a:lstStyle/>
                    <a:p>
                      <a:pPr marL="0" marR="0" lvl="0" indent="0" algn="l" rtl="0">
                        <a:spcBef>
                          <a:spcPts val="0"/>
                        </a:spcBef>
                        <a:spcAft>
                          <a:spcPts val="0"/>
                        </a:spcAft>
                        <a:buNone/>
                      </a:pPr>
                      <a:r>
                        <a:rPr lang="en-US" sz="1400" dirty="0">
                          <a:solidFill>
                            <a:schemeClr val="bg1"/>
                          </a:solidFill>
                        </a:rPr>
                        <a:t>ADR#</a:t>
                      </a:r>
                      <a:endParaRPr sz="1400" dirty="0">
                        <a:solidFill>
                          <a:schemeClr val="bg1"/>
                        </a:solidFill>
                      </a:endParaRPr>
                    </a:p>
                  </a:txBody>
                  <a:tcPr marL="91450" marR="91450" marT="45725" marB="45725" anchor="ctr">
                    <a:solidFill>
                      <a:schemeClr val="accent2"/>
                    </a:solidFill>
                  </a:tcPr>
                </a:tc>
                <a:tc>
                  <a:txBody>
                    <a:bodyPr/>
                    <a:lstStyle/>
                    <a:p>
                      <a:pPr marL="0" marR="0" lvl="0" indent="0" algn="l" rtl="0">
                        <a:spcBef>
                          <a:spcPts val="0"/>
                        </a:spcBef>
                        <a:spcAft>
                          <a:spcPts val="0"/>
                        </a:spcAft>
                        <a:buNone/>
                      </a:pPr>
                      <a:r>
                        <a:rPr lang="en-US" sz="1400" dirty="0">
                          <a:solidFill>
                            <a:schemeClr val="bg1"/>
                          </a:solidFill>
                        </a:rPr>
                        <a:t>WR#</a:t>
                      </a:r>
                      <a:endParaRPr sz="1400" dirty="0">
                        <a:solidFill>
                          <a:schemeClr val="bg1"/>
                        </a:solidFill>
                      </a:endParaRPr>
                    </a:p>
                  </a:txBody>
                  <a:tcPr marL="91450" marR="91450" marT="45725" marB="45725" anchor="ctr">
                    <a:solidFill>
                      <a:schemeClr val="accent2"/>
                    </a:solidFill>
                  </a:tcPr>
                </a:tc>
                <a:tc>
                  <a:txBody>
                    <a:bodyPr/>
                    <a:lstStyle/>
                    <a:p>
                      <a:pPr marL="0" marR="0" lvl="0" indent="0" algn="l" rtl="0">
                        <a:spcBef>
                          <a:spcPts val="0"/>
                        </a:spcBef>
                        <a:spcAft>
                          <a:spcPts val="0"/>
                        </a:spcAft>
                        <a:buNone/>
                      </a:pPr>
                      <a:r>
                        <a:rPr lang="en-US" sz="1400" dirty="0">
                          <a:solidFill>
                            <a:schemeClr val="bg1"/>
                          </a:solidFill>
                        </a:rPr>
                        <a:t>Short Description</a:t>
                      </a:r>
                      <a:endParaRPr sz="1400" dirty="0">
                        <a:solidFill>
                          <a:schemeClr val="bg1"/>
                        </a:solidFill>
                      </a:endParaRPr>
                    </a:p>
                  </a:txBody>
                  <a:tcPr marL="91450" marR="91450" marT="45725" marB="45725" anchor="ctr">
                    <a:solidFill>
                      <a:schemeClr val="accent2"/>
                    </a:solidFill>
                  </a:tcPr>
                </a:tc>
                <a:tc>
                  <a:txBody>
                    <a:bodyPr/>
                    <a:lstStyle/>
                    <a:p>
                      <a:pPr marL="0" marR="0" lvl="0" indent="0" algn="l" rtl="0">
                        <a:spcBef>
                          <a:spcPts val="0"/>
                        </a:spcBef>
                        <a:spcAft>
                          <a:spcPts val="0"/>
                        </a:spcAft>
                        <a:buNone/>
                      </a:pPr>
                      <a:r>
                        <a:rPr lang="en-US" sz="1400" dirty="0">
                          <a:solidFill>
                            <a:schemeClr val="bg1"/>
                          </a:solidFill>
                        </a:rPr>
                        <a:t>Status</a:t>
                      </a:r>
                      <a:endParaRPr sz="1400" dirty="0">
                        <a:solidFill>
                          <a:schemeClr val="bg1"/>
                        </a:solidFill>
                      </a:endParaRPr>
                    </a:p>
                  </a:txBody>
                  <a:tcPr marL="91450" marR="91450" marT="45725" marB="45725" anchor="ctr">
                    <a:solidFill>
                      <a:schemeClr val="accent2"/>
                    </a:solidFill>
                  </a:tcPr>
                </a:tc>
                <a:tc>
                  <a:txBody>
                    <a:bodyPr/>
                    <a:lstStyle/>
                    <a:p>
                      <a:pPr marL="0" marR="0" lvl="0" indent="0" algn="l" rtl="0">
                        <a:spcBef>
                          <a:spcPts val="0"/>
                        </a:spcBef>
                        <a:spcAft>
                          <a:spcPts val="0"/>
                        </a:spcAft>
                        <a:buNone/>
                      </a:pPr>
                      <a:r>
                        <a:rPr lang="en-US" sz="1400" dirty="0">
                          <a:solidFill>
                            <a:schemeClr val="bg1"/>
                          </a:solidFill>
                        </a:rPr>
                        <a:t>Expected Closure</a:t>
                      </a:r>
                      <a:endParaRPr sz="1400" dirty="0">
                        <a:solidFill>
                          <a:schemeClr val="bg1"/>
                        </a:solidFill>
                      </a:endParaRPr>
                    </a:p>
                  </a:txBody>
                  <a:tcPr marL="91450" marR="91450" marT="45725" marB="45725" anchor="ctr">
                    <a:solidFill>
                      <a:schemeClr val="accent2"/>
                    </a:solidFill>
                  </a:tcPr>
                </a:tc>
              </a:tr>
              <a:tr h="370850">
                <a:tc>
                  <a:txBody>
                    <a:bodyPr/>
                    <a:lstStyle/>
                    <a:p>
                      <a:pPr marL="0" marR="0" lvl="0" indent="0" algn="l" rtl="0">
                        <a:spcBef>
                          <a:spcPts val="0"/>
                        </a:spcBef>
                        <a:spcAft>
                          <a:spcPts val="0"/>
                        </a:spcAft>
                        <a:buNone/>
                      </a:pPr>
                      <a:r>
                        <a:rPr lang="is-IS" sz="1200" b="0" i="0" u="none" strike="noStrike" cap="none" smtClean="0">
                          <a:solidFill>
                            <a:schemeClr val="dk1"/>
                          </a:solidFill>
                          <a:effectLst/>
                          <a:latin typeface="+mn-lt"/>
                          <a:ea typeface="Calibri"/>
                          <a:cs typeface="Calibri"/>
                          <a:sym typeface="Arial"/>
                        </a:rPr>
                        <a:t>267</a:t>
                      </a:r>
                      <a:endParaRPr sz="1200">
                        <a:latin typeface="+mn-lt"/>
                      </a:endParaRPr>
                    </a:p>
                  </a:txBody>
                  <a:tcPr marL="91450" marR="91450" marT="45725" marB="45725" anchor="ctr">
                    <a:solidFill>
                      <a:schemeClr val="accent2">
                        <a:lumMod val="20000"/>
                        <a:lumOff val="80000"/>
                      </a:schemeClr>
                    </a:solidFill>
                  </a:tcPr>
                </a:tc>
                <a:tc>
                  <a:txBody>
                    <a:bodyPr/>
                    <a:lstStyle/>
                    <a:p>
                      <a:pPr marL="0" marR="0" lvl="0" indent="0" algn="l" rtl="0">
                        <a:spcBef>
                          <a:spcPts val="0"/>
                        </a:spcBef>
                        <a:spcAft>
                          <a:spcPts val="0"/>
                        </a:spcAft>
                        <a:buNone/>
                      </a:pPr>
                      <a:r>
                        <a:rPr lang="is-IS" sz="1200" b="0" i="0" u="none" strike="noStrike" cap="none" smtClean="0">
                          <a:solidFill>
                            <a:schemeClr val="dk1"/>
                          </a:solidFill>
                          <a:effectLst/>
                          <a:latin typeface="+mn-lt"/>
                          <a:ea typeface="Calibri"/>
                          <a:cs typeface="Calibri"/>
                          <a:sym typeface="Arial"/>
                        </a:rPr>
                        <a:t>5370</a:t>
                      </a:r>
                      <a:endParaRPr sz="1200">
                        <a:latin typeface="+mn-lt"/>
                      </a:endParaRPr>
                    </a:p>
                  </a:txBody>
                  <a:tcPr marL="91450" marR="91450" marT="45725" marB="45725" anchor="ctr">
                    <a:solidFill>
                      <a:schemeClr val="accent2">
                        <a:lumMod val="20000"/>
                        <a:lumOff val="80000"/>
                      </a:schemeClr>
                    </a:solidFill>
                  </a:tcPr>
                </a:tc>
                <a:tc>
                  <a:txBody>
                    <a:bodyPr/>
                    <a:lstStyle/>
                    <a:p>
                      <a:pPr marL="0" marR="0" lvl="0" indent="0" algn="l" rtl="0">
                        <a:spcBef>
                          <a:spcPts val="0"/>
                        </a:spcBef>
                        <a:spcAft>
                          <a:spcPts val="0"/>
                        </a:spcAft>
                        <a:buNone/>
                      </a:pPr>
                      <a:r>
                        <a:rPr lang="en-US" sz="1200" b="0" i="0" u="none" strike="noStrike" cap="none" dirty="0" smtClean="0">
                          <a:solidFill>
                            <a:schemeClr val="dk1"/>
                          </a:solidFill>
                          <a:effectLst/>
                          <a:latin typeface="+mn-lt"/>
                          <a:ea typeface="Calibri"/>
                          <a:cs typeface="Calibri"/>
                          <a:sym typeface="Arial"/>
                        </a:rPr>
                        <a:t>LUT Filenames not Traceable to Metadata</a:t>
                      </a:r>
                      <a:endParaRPr sz="1200" dirty="0">
                        <a:latin typeface="+mn-lt"/>
                      </a:endParaRPr>
                    </a:p>
                  </a:txBody>
                  <a:tcPr marL="91450" marR="91450" marT="45725" marB="45725" anchor="ct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smtClean="0">
                          <a:latin typeface="+mn-lt"/>
                        </a:rPr>
                        <a:t>Closed</a:t>
                      </a:r>
                    </a:p>
                  </a:txBody>
                  <a:tcPr marL="91450" marR="91450" marT="45725" marB="45725" anchor="ctr">
                    <a:solidFill>
                      <a:schemeClr val="accent2">
                        <a:lumMod val="20000"/>
                        <a:lumOff val="80000"/>
                      </a:schemeClr>
                    </a:solidFill>
                  </a:tcPr>
                </a:tc>
                <a:tc>
                  <a:txBody>
                    <a:bodyPr/>
                    <a:lstStyle/>
                    <a:p>
                      <a:pPr marL="0" marR="0" lvl="0" indent="0" algn="l" rtl="0">
                        <a:spcBef>
                          <a:spcPts val="0"/>
                        </a:spcBef>
                        <a:spcAft>
                          <a:spcPts val="0"/>
                        </a:spcAft>
                        <a:buNone/>
                      </a:pPr>
                      <a:r>
                        <a:rPr lang="hr-HR" sz="1200" b="0" i="0" u="none" strike="noStrike" cap="none" dirty="0" smtClean="0">
                          <a:solidFill>
                            <a:schemeClr val="dk1"/>
                          </a:solidFill>
                          <a:effectLst/>
                          <a:latin typeface="+mn-lt"/>
                          <a:ea typeface="Calibri"/>
                          <a:cs typeface="Calibri"/>
                          <a:sym typeface="Arial"/>
                        </a:rPr>
                        <a:t>DO.07.00.00</a:t>
                      </a:r>
                      <a:endParaRPr sz="1200" dirty="0">
                        <a:latin typeface="+mn-lt"/>
                      </a:endParaRPr>
                    </a:p>
                  </a:txBody>
                  <a:tcPr marL="91450" marR="91450" marT="45725" marB="45725" anchor="ctr">
                    <a:solidFill>
                      <a:schemeClr val="accent2">
                        <a:lumMod val="20000"/>
                        <a:lumOff val="80000"/>
                      </a:schemeClr>
                    </a:solidFill>
                  </a:tcPr>
                </a:tc>
              </a:tr>
              <a:tr h="370850">
                <a:tc>
                  <a:txBody>
                    <a:bodyPr/>
                    <a:lstStyle/>
                    <a:p>
                      <a:pPr marL="0" marR="0" lvl="0" indent="0" algn="l" rtl="0">
                        <a:spcBef>
                          <a:spcPts val="0"/>
                        </a:spcBef>
                        <a:spcAft>
                          <a:spcPts val="0"/>
                        </a:spcAft>
                        <a:buNone/>
                      </a:pPr>
                      <a:r>
                        <a:rPr lang="en-US" sz="1200" dirty="0" smtClean="0"/>
                        <a:t>676</a:t>
                      </a:r>
                      <a:endParaRPr sz="1200" dirty="0"/>
                    </a:p>
                  </a:txBody>
                  <a:tcPr marL="91450" marR="91450" marT="45725" marB="45725" anchor="ctr">
                    <a:solidFill>
                      <a:schemeClr val="accent2">
                        <a:lumMod val="20000"/>
                        <a:lumOff val="80000"/>
                      </a:schemeClr>
                    </a:solidFill>
                  </a:tcPr>
                </a:tc>
                <a:tc>
                  <a:txBody>
                    <a:bodyPr/>
                    <a:lstStyle/>
                    <a:p>
                      <a:pPr marL="0" marR="0" lvl="0" indent="0" algn="l" rtl="0">
                        <a:spcBef>
                          <a:spcPts val="0"/>
                        </a:spcBef>
                        <a:spcAft>
                          <a:spcPts val="0"/>
                        </a:spcAft>
                        <a:buNone/>
                      </a:pPr>
                      <a:r>
                        <a:rPr lang="en-US" sz="1200" dirty="0" smtClean="0"/>
                        <a:t>6100</a:t>
                      </a:r>
                      <a:endParaRPr sz="1200" dirty="0"/>
                    </a:p>
                  </a:txBody>
                  <a:tcPr marL="91450" marR="91450" marT="45725" marB="45725" anchor="ctr">
                    <a:solidFill>
                      <a:schemeClr val="accent2">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dk1"/>
                          </a:solidFill>
                        </a:rPr>
                        <a:t>G17</a:t>
                      </a:r>
                      <a:r>
                        <a:rPr lang="en-US" sz="1200" baseline="0" dirty="0" smtClean="0">
                          <a:solidFill>
                            <a:schemeClr val="dk1"/>
                          </a:solidFill>
                        </a:rPr>
                        <a:t> g</a:t>
                      </a:r>
                      <a:r>
                        <a:rPr lang="en-US" sz="1200" dirty="0" smtClean="0">
                          <a:solidFill>
                            <a:schemeClr val="dk1"/>
                          </a:solidFill>
                        </a:rPr>
                        <a:t>round LUT has SGPS–X dead time = 8e+07 s instead of 8e-07 s.</a:t>
                      </a:r>
                    </a:p>
                  </a:txBody>
                  <a:tcPr marL="91450" marR="91450" marT="45725" marB="45725" anchor="ctr">
                    <a:solidFill>
                      <a:schemeClr val="accent2">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t>Closed</a:t>
                      </a:r>
                    </a:p>
                  </a:txBody>
                  <a:tcPr marL="91450" marR="91450" marT="45725" marB="45725" anchor="ctr">
                    <a:solidFill>
                      <a:schemeClr val="accent2">
                        <a:lumMod val="20000"/>
                        <a:lumOff val="80000"/>
                      </a:schemeClr>
                    </a:solidFill>
                  </a:tcPr>
                </a:tc>
                <a:tc>
                  <a:txBody>
                    <a:bodyPr/>
                    <a:lstStyle/>
                    <a:p>
                      <a:pPr marL="0" marR="0" lvl="0" indent="0" algn="l" rtl="0">
                        <a:spcBef>
                          <a:spcPts val="0"/>
                        </a:spcBef>
                        <a:spcAft>
                          <a:spcPts val="0"/>
                        </a:spcAft>
                        <a:buNone/>
                      </a:pPr>
                      <a:r>
                        <a:rPr lang="en-US" sz="1200" dirty="0" smtClean="0"/>
                        <a:t>w/ LUT change</a:t>
                      </a:r>
                      <a:endParaRPr sz="1200" dirty="0"/>
                    </a:p>
                  </a:txBody>
                  <a:tcPr marL="91450" marR="91450" marT="45725" marB="45725" anchor="ctr">
                    <a:solidFill>
                      <a:schemeClr val="accent2">
                        <a:lumMod val="20000"/>
                        <a:lumOff val="80000"/>
                      </a:schemeClr>
                    </a:solidFill>
                  </a:tcPr>
                </a:tc>
              </a:tr>
              <a:tr h="370850">
                <a:tc>
                  <a:txBody>
                    <a:bodyPr/>
                    <a:lstStyle/>
                    <a:p>
                      <a:pPr marL="0" marR="0" lvl="0" indent="0" algn="l" rtl="0">
                        <a:spcBef>
                          <a:spcPts val="0"/>
                        </a:spcBef>
                        <a:spcAft>
                          <a:spcPts val="0"/>
                        </a:spcAft>
                        <a:buNone/>
                      </a:pPr>
                      <a:r>
                        <a:rPr lang="en-US" sz="1200" dirty="0" smtClean="0"/>
                        <a:t>900</a:t>
                      </a:r>
                      <a:endParaRPr sz="1200" dirty="0"/>
                    </a:p>
                  </a:txBody>
                  <a:tcPr marL="91450" marR="91450" marT="45725" marB="45725" anchor="ctr">
                    <a:solidFill>
                      <a:schemeClr val="accent2">
                        <a:lumMod val="20000"/>
                        <a:lumOff val="80000"/>
                      </a:schemeClr>
                    </a:solidFill>
                  </a:tcPr>
                </a:tc>
                <a:tc>
                  <a:txBody>
                    <a:bodyPr/>
                    <a:lstStyle/>
                    <a:p>
                      <a:pPr marL="0" marR="0" lvl="0" indent="0" algn="l" rtl="0">
                        <a:spcBef>
                          <a:spcPts val="0"/>
                        </a:spcBef>
                        <a:spcAft>
                          <a:spcPts val="0"/>
                        </a:spcAft>
                        <a:buNone/>
                      </a:pPr>
                      <a:r>
                        <a:rPr lang="en-US" sz="1200" dirty="0" smtClean="0"/>
                        <a:t>TBA</a:t>
                      </a:r>
                      <a:endParaRPr sz="1200" dirty="0"/>
                    </a:p>
                  </a:txBody>
                  <a:tcPr marL="91450" marR="91450" marT="45725" marB="45725" anchor="ctr">
                    <a:solidFill>
                      <a:schemeClr val="accent2">
                        <a:lumMod val="20000"/>
                        <a:lumOff val="80000"/>
                      </a:schemeClr>
                    </a:solidFill>
                  </a:tcPr>
                </a:tc>
                <a:tc>
                  <a:txBody>
                    <a:bodyPr/>
                    <a:lstStyle/>
                    <a:p>
                      <a:pPr marL="0" marR="0" lvl="0" indent="0" algn="l" rtl="0">
                        <a:spcBef>
                          <a:spcPts val="0"/>
                        </a:spcBef>
                        <a:spcAft>
                          <a:spcPts val="0"/>
                        </a:spcAft>
                        <a:buNone/>
                      </a:pPr>
                      <a:r>
                        <a:rPr lang="en-US" sz="1200" dirty="0" smtClean="0">
                          <a:solidFill>
                            <a:schemeClr val="dk1"/>
                          </a:solidFill>
                        </a:rPr>
                        <a:t>G16 &amp; G17 SGPS P5 correction </a:t>
                      </a:r>
                      <a:r>
                        <a:rPr lang="en-US" sz="1200" dirty="0" err="1" smtClean="0">
                          <a:solidFill>
                            <a:schemeClr val="dk1"/>
                          </a:solidFill>
                        </a:rPr>
                        <a:t>coe</a:t>
                      </a:r>
                      <a:r>
                        <a:rPr lang="en-US" sz="1200" dirty="0" smtClean="0">
                          <a:solidFill>
                            <a:schemeClr val="dk1"/>
                          </a:solidFill>
                        </a:rPr>
                        <a:t>. LUT update</a:t>
                      </a:r>
                    </a:p>
                  </a:txBody>
                  <a:tcPr marL="91450" marR="91450" marT="45725" marB="45725" anchor="ctr">
                    <a:solidFill>
                      <a:schemeClr val="accent2">
                        <a:lumMod val="20000"/>
                        <a:lumOff val="80000"/>
                      </a:schemeClr>
                    </a:solidFill>
                  </a:tcPr>
                </a:tc>
                <a:tc>
                  <a:txBody>
                    <a:bodyPr/>
                    <a:lstStyle/>
                    <a:p>
                      <a:pPr marL="0" marR="0" lvl="0" indent="0" algn="l" rtl="0">
                        <a:spcBef>
                          <a:spcPts val="0"/>
                        </a:spcBef>
                        <a:spcAft>
                          <a:spcPts val="0"/>
                        </a:spcAft>
                        <a:buNone/>
                      </a:pPr>
                      <a:r>
                        <a:rPr lang="en-US" sz="1200" baseline="0" dirty="0" smtClean="0"/>
                        <a:t>Submitted</a:t>
                      </a:r>
                      <a:endParaRPr sz="1200" dirty="0"/>
                    </a:p>
                  </a:txBody>
                  <a:tcPr marL="91450" marR="91450" marT="45725" marB="45725" anchor="ct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smtClean="0"/>
                        <a:t>w/ LUT change</a:t>
                      </a:r>
                    </a:p>
                  </a:txBody>
                  <a:tcPr marL="91450" marR="91450" marT="45725" marB="45725" anchor="ctr">
                    <a:solidFill>
                      <a:schemeClr val="accent2">
                        <a:lumMod val="20000"/>
                        <a:lumOff val="80000"/>
                      </a:schemeClr>
                    </a:solidFill>
                  </a:tcPr>
                </a:tc>
              </a:tr>
              <a:tr h="370850">
                <a:tc>
                  <a:txBody>
                    <a:bodyPr/>
                    <a:lstStyle/>
                    <a:p>
                      <a:pPr marL="0" marR="0" lvl="0" indent="0" algn="l" rtl="0">
                        <a:spcBef>
                          <a:spcPts val="0"/>
                        </a:spcBef>
                        <a:spcAft>
                          <a:spcPts val="0"/>
                        </a:spcAft>
                        <a:buNone/>
                      </a:pPr>
                      <a:r>
                        <a:rPr lang="en-US" sz="1200" smtClean="0"/>
                        <a:t>517</a:t>
                      </a:r>
                      <a:endParaRPr sz="1200"/>
                    </a:p>
                  </a:txBody>
                  <a:tcPr marL="91450" marR="91450" marT="45725" marB="45725" anchor="c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smtClean="0"/>
                        <a:t>5484</a:t>
                      </a:r>
                    </a:p>
                  </a:txBody>
                  <a:tcPr marL="91450" marR="91450" marT="45725" marB="45725" anchor="c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smtClean="0">
                          <a:solidFill>
                            <a:schemeClr val="dk1"/>
                          </a:solidFill>
                        </a:rPr>
                        <a:t>Small but routine L1b gaps, mostly for SEISS.</a:t>
                      </a:r>
                    </a:p>
                  </a:txBody>
                  <a:tcPr marL="91450" marR="91450" marT="45725" marB="45725" anchor="c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Closed</a:t>
                      </a:r>
                    </a:p>
                  </a:txBody>
                  <a:tcPr marL="91450" marR="91450" marT="45725" marB="45725"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smtClean="0">
                          <a:solidFill>
                            <a:schemeClr val="tx1"/>
                          </a:solidFill>
                        </a:rPr>
                        <a:t>Closed</a:t>
                      </a:r>
                      <a:r>
                        <a:rPr lang="en-US" sz="1200" baseline="0" dirty="0" smtClean="0">
                          <a:solidFill>
                            <a:schemeClr val="tx1"/>
                          </a:solidFill>
                        </a:rPr>
                        <a:t> </a:t>
                      </a:r>
                      <a:r>
                        <a:rPr lang="es-ES_tradnl" sz="1200" b="0" i="0" dirty="0" smtClean="0">
                          <a:solidFill>
                            <a:srgbClr val="222222"/>
                          </a:solidFill>
                          <a:effectLst/>
                          <a:latin typeface="Arial" charset="0"/>
                        </a:rPr>
                        <a:t>in DO.06.02</a:t>
                      </a:r>
                      <a:r>
                        <a:rPr lang="es-ES_tradnl" sz="1200" b="0" i="0" dirty="0" smtClean="0">
                          <a:solidFill>
                            <a:srgbClr val="000000"/>
                          </a:solidFill>
                          <a:effectLst/>
                          <a:latin typeface="Arial" charset="0"/>
                        </a:rPr>
                        <a:t>​ and ​</a:t>
                      </a:r>
                      <a:r>
                        <a:rPr lang="es-ES_tradnl" sz="1200" b="0" i="0" dirty="0" smtClean="0">
                          <a:solidFill>
                            <a:srgbClr val="222222"/>
                          </a:solidFill>
                          <a:effectLst/>
                          <a:latin typeface="Arial" charset="0"/>
                        </a:rPr>
                        <a:t>DO.06.03</a:t>
                      </a:r>
                      <a:endParaRPr lang="hr-HR" sz="1200" dirty="0">
                        <a:latin typeface="+mn-lt"/>
                      </a:endParaRPr>
                    </a:p>
                  </a:txBody>
                  <a:tcPr marL="91450" marR="91450" marT="45725" marB="45725" anchor="ctr">
                    <a:solidFill>
                      <a:schemeClr val="bg1"/>
                    </a:solidFill>
                  </a:tcPr>
                </a:tc>
              </a:tr>
              <a:tr h="37085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smtClean="0"/>
                        <a:t>TBA</a:t>
                      </a:r>
                    </a:p>
                  </a:txBody>
                  <a:tcPr marL="91450" marR="91450" marT="45725" marB="45725" anchor="c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smtClean="0"/>
                        <a:t>TBA</a:t>
                      </a:r>
                    </a:p>
                  </a:txBody>
                  <a:tcPr marL="91450" marR="91450" marT="45725" marB="45725" anchor="c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dk1"/>
                          </a:solidFill>
                        </a:rPr>
                        <a:t>Electron contamination in SGPS-X P5</a:t>
                      </a:r>
                      <a:endParaRPr lang="en-US" sz="1200" dirty="0" smtClean="0">
                        <a:solidFill>
                          <a:srgbClr val="FF0000"/>
                        </a:solidFill>
                      </a:endParaRPr>
                    </a:p>
                  </a:txBody>
                  <a:tcPr marL="91450" marR="91450" marT="45725" marB="45725" anchor="c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TBD</a:t>
                      </a:r>
                      <a:r>
                        <a:rPr lang="en-US" sz="1200" baseline="0" dirty="0" smtClean="0">
                          <a:solidFill>
                            <a:schemeClr val="tx1"/>
                          </a:solidFill>
                        </a:rPr>
                        <a:t> if ADR is needed</a:t>
                      </a:r>
                      <a:endParaRPr lang="en-US" sz="1200" dirty="0" smtClean="0">
                        <a:solidFill>
                          <a:schemeClr val="tx1"/>
                        </a:solidFill>
                      </a:endParaRPr>
                    </a:p>
                  </a:txBody>
                  <a:tcPr marL="91450" marR="91450" marT="45725" marB="45725" anchor="c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TBD</a:t>
                      </a:r>
                    </a:p>
                  </a:txBody>
                  <a:tcPr marL="91450" marR="91450" marT="45725" marB="45725" anchor="ctr">
                    <a:solidFill>
                      <a:schemeClr val="bg1"/>
                    </a:solidFill>
                  </a:tcPr>
                </a:tc>
              </a:tr>
            </a:tbl>
          </a:graphicData>
        </a:graphic>
      </p:graphicFrame>
      <p:sp>
        <p:nvSpPr>
          <p:cNvPr id="10" name="TextBox 9"/>
          <p:cNvSpPr txBox="1"/>
          <p:nvPr/>
        </p:nvSpPr>
        <p:spPr>
          <a:xfrm rot="16200000">
            <a:off x="8128565" y="4466500"/>
            <a:ext cx="968535" cy="461665"/>
          </a:xfrm>
          <a:prstGeom prst="rect">
            <a:avLst/>
          </a:prstGeom>
          <a:solidFill>
            <a:schemeClr val="accent2">
              <a:lumMod val="20000"/>
              <a:lumOff val="80000"/>
            </a:schemeClr>
          </a:solidFill>
        </p:spPr>
        <p:txBody>
          <a:bodyPr wrap="none" rtlCol="0">
            <a:spAutoFit/>
          </a:bodyPr>
          <a:lstStyle/>
          <a:p>
            <a:r>
              <a:rPr lang="en-US" sz="1200" smtClean="0">
                <a:solidFill>
                  <a:schemeClr val="accent2"/>
                </a:solidFill>
              </a:rPr>
              <a:t>Included in </a:t>
            </a:r>
          </a:p>
          <a:p>
            <a:r>
              <a:rPr lang="en-US" sz="1200" smtClean="0">
                <a:solidFill>
                  <a:schemeClr val="accent2"/>
                </a:solidFill>
              </a:rPr>
              <a:t>beta review</a:t>
            </a:r>
            <a:endParaRPr lang="en-US" sz="1200">
              <a:solidFill>
                <a:schemeClr val="accent2"/>
              </a:solidFill>
            </a:endParaRPr>
          </a:p>
        </p:txBody>
      </p:sp>
      <p:sp>
        <p:nvSpPr>
          <p:cNvPr id="8" name="Footer Placeholder 5"/>
          <p:cNvSpPr txBox="1">
            <a:spLocks/>
          </p:cNvSpPr>
          <p:nvPr/>
        </p:nvSpPr>
        <p:spPr>
          <a:xfrm>
            <a:off x="1287379" y="6361671"/>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smtClean="0">
                <a:solidFill>
                  <a:prstClr val="white"/>
                </a:solidFill>
              </a:rPr>
              <a:t>These GOES-17 data are preliminary, non-operational data and are undergoing testing. Users bear all responsibility for inspecting the data prior to use and for the manner in which the data are utilized.</a:t>
            </a:r>
            <a:endParaRPr lang="en-US" sz="1000">
              <a:solidFill>
                <a:prstClr val="white"/>
              </a:solidFill>
            </a:endParaRPr>
          </a:p>
        </p:txBody>
      </p:sp>
    </p:spTree>
    <p:extLst>
      <p:ext uri="{BB962C8B-B14F-4D97-AF65-F5344CB8AC3E}">
        <p14:creationId xmlns:p14="http://schemas.microsoft.com/office/powerpoint/2010/main" val="12940854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Shape 404"/>
          <p:cNvSpPr txBox="1">
            <a:spLocks noGrp="1"/>
          </p:cNvSpPr>
          <p:nvPr>
            <p:ph type="title"/>
          </p:nvPr>
        </p:nvSpPr>
        <p:spPr>
          <a:xfrm>
            <a:off x="1599862" y="226429"/>
            <a:ext cx="5961300" cy="853799"/>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700"/>
              <a:buFont typeface="Arial"/>
              <a:buNone/>
            </a:pPr>
            <a:r>
              <a:rPr lang="en-US" sz="3600" b="0" i="0" u="none" strike="noStrike" cap="none">
                <a:solidFill>
                  <a:srgbClr val="FFFFFF"/>
                </a:solidFill>
                <a:latin typeface="Calibri" charset="0"/>
                <a:ea typeface="Calibri" charset="0"/>
                <a:cs typeface="Calibri" charset="0"/>
                <a:sym typeface="Arial"/>
              </a:rPr>
              <a:t>Provisional Validation</a:t>
            </a:r>
            <a:endParaRPr sz="3600">
              <a:latin typeface="Calibri" charset="0"/>
              <a:ea typeface="Calibri" charset="0"/>
              <a:cs typeface="Calibri" charset="0"/>
            </a:endParaRPr>
          </a:p>
        </p:txBody>
      </p:sp>
      <p:sp>
        <p:nvSpPr>
          <p:cNvPr id="405" name="Shape 405"/>
          <p:cNvSpPr txBox="1">
            <a:spLocks noGrp="1"/>
          </p:cNvSpPr>
          <p:nvPr>
            <p:ph type="sldNum" idx="12"/>
          </p:nvPr>
        </p:nvSpPr>
        <p:spPr>
          <a:xfrm>
            <a:off x="8472457" y="6217621"/>
            <a:ext cx="548699" cy="52469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350"/>
              <a:buFont typeface="Arial"/>
              <a:buNone/>
            </a:pPr>
            <a:fld id="{00000000-1234-1234-1234-123412341234}" type="slidenum">
              <a:rPr lang="en-US" sz="1400" b="0" i="0" u="none" strike="noStrike" cap="none">
                <a:solidFill>
                  <a:schemeClr val="lt1"/>
                </a:solidFill>
                <a:latin typeface="Arial"/>
                <a:ea typeface="Arial"/>
                <a:cs typeface="Arial"/>
                <a:sym typeface="Arial"/>
              </a:rPr>
              <a:t>25</a:t>
            </a:fld>
            <a:endParaRPr sz="1400" b="0" i="0" u="none" strike="noStrike" cap="none">
              <a:solidFill>
                <a:schemeClr val="lt1"/>
              </a:solidFill>
              <a:latin typeface="Arial"/>
              <a:ea typeface="Arial"/>
              <a:cs typeface="Arial"/>
              <a:sym typeface="Arial"/>
            </a:endParaRPr>
          </a:p>
        </p:txBody>
      </p:sp>
      <p:graphicFrame>
        <p:nvGraphicFramePr>
          <p:cNvPr id="406" name="Shape 406"/>
          <p:cNvGraphicFramePr/>
          <p:nvPr>
            <p:extLst>
              <p:ext uri="{D42A27DB-BD31-4B8C-83A1-F6EECF244321}">
                <p14:modId xmlns:p14="http://schemas.microsoft.com/office/powerpoint/2010/main" val="1330081833"/>
              </p:ext>
            </p:extLst>
          </p:nvPr>
        </p:nvGraphicFramePr>
        <p:xfrm>
          <a:off x="228600" y="1276812"/>
          <a:ext cx="8686800" cy="4754920"/>
        </p:xfrm>
        <a:graphic>
          <a:graphicData uri="http://schemas.openxmlformats.org/drawingml/2006/table">
            <a:tbl>
              <a:tblPr>
                <a:noFill/>
                <a:tableStyleId>{C82DEBC4-4F6B-44C8-AECD-D6E7C8D4A6FB}</a:tableStyleId>
              </a:tblPr>
              <a:tblGrid>
                <a:gridCol w="4343400"/>
                <a:gridCol w="4343400"/>
              </a:tblGrid>
              <a:tr h="409100">
                <a:tc>
                  <a:txBody>
                    <a:bodyPr/>
                    <a:lstStyle/>
                    <a:p>
                      <a:pPr marL="0" marR="0" lvl="0" indent="0" algn="ctr" rtl="0">
                        <a:lnSpc>
                          <a:spcPct val="100000"/>
                        </a:lnSpc>
                        <a:spcBef>
                          <a:spcPts val="0"/>
                        </a:spcBef>
                        <a:spcAft>
                          <a:spcPts val="0"/>
                        </a:spcAft>
                        <a:buClr>
                          <a:srgbClr val="000000"/>
                        </a:buClr>
                        <a:buSzPts val="700"/>
                        <a:buFont typeface="Arial"/>
                        <a:buNone/>
                      </a:pPr>
                      <a:r>
                        <a:rPr lang="en-US" sz="2800" b="1" u="none" strike="noStrike" cap="none">
                          <a:solidFill>
                            <a:srgbClr val="FFFFFF"/>
                          </a:solidFill>
                        </a:rPr>
                        <a:t>Preparation Activities</a:t>
                      </a:r>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4F81BD"/>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US" sz="2800" b="1" u="none" strike="noStrike" cap="none">
                          <a:solidFill>
                            <a:srgbClr val="FFFFFF"/>
                          </a:solidFill>
                        </a:rPr>
                        <a:t>Assessment</a:t>
                      </a:r>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4F81BD"/>
                    </a:solidFill>
                  </a:tcPr>
                </a:tc>
              </a:tr>
              <a:tr h="470750">
                <a:tc>
                  <a:txBody>
                    <a:bodyPr/>
                    <a:lstStyle/>
                    <a:p>
                      <a:pPr marL="0" marR="0" lvl="0" indent="0" algn="l" rtl="0">
                        <a:lnSpc>
                          <a:spcPct val="100000"/>
                        </a:lnSpc>
                        <a:spcBef>
                          <a:spcPts val="0"/>
                        </a:spcBef>
                        <a:spcAft>
                          <a:spcPts val="0"/>
                        </a:spcAft>
                        <a:buClr>
                          <a:srgbClr val="000000"/>
                        </a:buClr>
                        <a:buSzPts val="500"/>
                        <a:buFont typeface="Arial"/>
                        <a:buNone/>
                      </a:pPr>
                      <a:r>
                        <a:rPr lang="en-US" sz="2000" b="0" i="0" u="none" strike="noStrike" cap="none">
                          <a:solidFill>
                            <a:schemeClr val="dk1"/>
                          </a:solidFill>
                          <a:latin typeface="Calibri"/>
                          <a:ea typeface="Calibri"/>
                          <a:cs typeface="Calibri"/>
                          <a:sym typeface="Calibri"/>
                        </a:rPr>
                        <a:t>Validation activities are ongoing and the general research community is now encouraged to participate.</a:t>
                      </a:r>
                      <a:endParaRPr sz="2000" u="none" strike="noStrike" cap="none">
                        <a:solidFill>
                          <a:schemeClr val="dk1"/>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7E7"/>
                    </a:solidFill>
                  </a:tcPr>
                </a:tc>
                <a:tc>
                  <a:txBody>
                    <a:bodyPr/>
                    <a:lstStyle/>
                    <a:p>
                      <a:pPr marL="0" marR="0" lvl="0" indent="0" algn="l" rtl="0">
                        <a:lnSpc>
                          <a:spcPct val="100000"/>
                        </a:lnSpc>
                        <a:spcBef>
                          <a:spcPts val="0"/>
                        </a:spcBef>
                        <a:spcAft>
                          <a:spcPts val="0"/>
                        </a:spcAft>
                        <a:buClr>
                          <a:srgbClr val="000000"/>
                        </a:buClr>
                        <a:buSzPts val="500"/>
                        <a:buFont typeface="Arial"/>
                        <a:buNone/>
                      </a:pPr>
                      <a:r>
                        <a:rPr lang="en-US" sz="2000" b="0" i="0" u="none" strike="noStrike" cap="none">
                          <a:solidFill>
                            <a:schemeClr val="dk1"/>
                          </a:solidFill>
                          <a:latin typeface="Calibri"/>
                          <a:ea typeface="Calibri"/>
                          <a:cs typeface="Calibri"/>
                          <a:sym typeface="Calibri"/>
                        </a:rPr>
                        <a:t>Validation activities are ongoing. Results have been discussed with SWPC. Release of data by NCEI will enable research community participation.</a:t>
                      </a:r>
                      <a:endParaRPr sz="2000" u="none" strike="noStrike" cap="none">
                        <a:solidFill>
                          <a:schemeClr val="dk1"/>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7E7"/>
                    </a:solidFill>
                  </a:tcPr>
                </a:tc>
              </a:tr>
              <a:tr h="470750">
                <a:tc>
                  <a:txBody>
                    <a:bodyPr/>
                    <a:lstStyle/>
                    <a:p>
                      <a:pPr marL="0" marR="0" lvl="0" indent="0" algn="l" rtl="0">
                        <a:lnSpc>
                          <a:spcPct val="100000"/>
                        </a:lnSpc>
                        <a:spcBef>
                          <a:spcPts val="0"/>
                        </a:spcBef>
                        <a:spcAft>
                          <a:spcPts val="0"/>
                        </a:spcAft>
                        <a:buClr>
                          <a:srgbClr val="000000"/>
                        </a:buClr>
                        <a:buSzPts val="500"/>
                        <a:buFont typeface="Arial"/>
                        <a:buNone/>
                      </a:pPr>
                      <a:r>
                        <a:rPr lang="en-US" sz="2000" b="0" i="0" u="none" strike="noStrike" cap="none">
                          <a:solidFill>
                            <a:schemeClr val="dk1"/>
                          </a:solidFill>
                          <a:latin typeface="Calibri"/>
                          <a:ea typeface="Calibri"/>
                          <a:cs typeface="Calibri"/>
                          <a:sym typeface="Calibri"/>
                        </a:rPr>
                        <a:t>Severe algorithm anomalies are identified and under analysis. Solutions to anomalies are in development and testing.</a:t>
                      </a:r>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CF4"/>
                    </a:solidFill>
                  </a:tcPr>
                </a:tc>
                <a:tc>
                  <a:txBody>
                    <a:bodyPr/>
                    <a:lstStyle/>
                    <a:p>
                      <a:pPr marL="0" marR="0" lvl="0" indent="0" algn="l" rtl="0">
                        <a:lnSpc>
                          <a:spcPct val="100000"/>
                        </a:lnSpc>
                        <a:spcBef>
                          <a:spcPts val="0"/>
                        </a:spcBef>
                        <a:spcAft>
                          <a:spcPts val="0"/>
                        </a:spcAft>
                        <a:buClr>
                          <a:srgbClr val="000000"/>
                        </a:buClr>
                        <a:buSzPts val="500"/>
                        <a:buFont typeface="Arial"/>
                        <a:buNone/>
                      </a:pPr>
                      <a:r>
                        <a:rPr lang="en-US" sz="2000" b="0" i="0" u="none" strike="noStrike" cap="none" dirty="0" smtClean="0">
                          <a:solidFill>
                            <a:schemeClr val="dk1"/>
                          </a:solidFill>
                          <a:latin typeface="Calibri"/>
                          <a:ea typeface="Calibri"/>
                          <a:cs typeface="Calibri"/>
                          <a:sym typeface="Calibri"/>
                        </a:rPr>
                        <a:t>No additional GPA </a:t>
                      </a:r>
                      <a:r>
                        <a:rPr lang="en-US" sz="2000" b="0" i="0" u="none" strike="noStrike" cap="none" dirty="0">
                          <a:solidFill>
                            <a:schemeClr val="dk1"/>
                          </a:solidFill>
                          <a:latin typeface="Calibri"/>
                          <a:ea typeface="Calibri"/>
                          <a:cs typeface="Calibri"/>
                          <a:sym typeface="Calibri"/>
                        </a:rPr>
                        <a:t>anomalies </a:t>
                      </a:r>
                      <a:r>
                        <a:rPr lang="en-US" sz="2000" b="0" i="0" u="none" strike="noStrike" cap="none" dirty="0" smtClean="0">
                          <a:solidFill>
                            <a:schemeClr val="dk1"/>
                          </a:solidFill>
                          <a:latin typeface="Calibri"/>
                          <a:ea typeface="Calibri"/>
                          <a:cs typeface="Calibri"/>
                          <a:sym typeface="Calibri"/>
                        </a:rPr>
                        <a:t>identified</a:t>
                      </a:r>
                      <a:r>
                        <a:rPr lang="en-US" sz="2000" b="0" i="0" u="none" strike="noStrike" cap="none" dirty="0">
                          <a:solidFill>
                            <a:schemeClr val="dk1"/>
                          </a:solidFill>
                          <a:latin typeface="Calibri"/>
                          <a:ea typeface="Calibri"/>
                          <a:cs typeface="Calibri"/>
                          <a:sym typeface="Calibri"/>
                        </a:rPr>
                        <a:t>.</a:t>
                      </a:r>
                      <a:endParaRPr dirty="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CF4"/>
                    </a:solidFill>
                  </a:tcPr>
                </a:tc>
              </a:tr>
              <a:tr h="409100">
                <a:tc>
                  <a:txBody>
                    <a:bodyPr/>
                    <a:lstStyle/>
                    <a:p>
                      <a:pPr marL="0" marR="0" lvl="0" indent="0" algn="l" rtl="0">
                        <a:lnSpc>
                          <a:spcPct val="100000"/>
                        </a:lnSpc>
                        <a:spcBef>
                          <a:spcPts val="0"/>
                        </a:spcBef>
                        <a:spcAft>
                          <a:spcPts val="0"/>
                        </a:spcAft>
                        <a:buClr>
                          <a:srgbClr val="000000"/>
                        </a:buClr>
                        <a:buSzPts val="500"/>
                        <a:buFont typeface="Arial"/>
                        <a:buNone/>
                      </a:pPr>
                      <a:r>
                        <a:rPr lang="en-US" sz="2000" b="0" i="0" u="none" strike="noStrike" cap="none" dirty="0">
                          <a:solidFill>
                            <a:schemeClr val="dk1"/>
                          </a:solidFill>
                          <a:latin typeface="Calibri"/>
                          <a:ea typeface="Calibri"/>
                          <a:cs typeface="Calibri"/>
                          <a:sym typeface="Calibri"/>
                        </a:rPr>
                        <a:t>Incremental product improvements may still be occurring.</a:t>
                      </a:r>
                      <a:endParaRPr sz="2000" u="none" strike="noStrike" cap="none" dirty="0">
                        <a:solidFill>
                          <a:schemeClr val="dk1"/>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7E7"/>
                    </a:solidFill>
                  </a:tcPr>
                </a:tc>
                <a:tc>
                  <a:txBody>
                    <a:bodyPr/>
                    <a:lstStyle/>
                    <a:p>
                      <a:pPr marL="0" marR="0" lvl="0" indent="0" algn="l" rtl="0">
                        <a:lnSpc>
                          <a:spcPct val="100000"/>
                        </a:lnSpc>
                        <a:spcBef>
                          <a:spcPts val="0"/>
                        </a:spcBef>
                        <a:spcAft>
                          <a:spcPts val="0"/>
                        </a:spcAft>
                        <a:buClr>
                          <a:srgbClr val="000000"/>
                        </a:buClr>
                        <a:buSzPts val="500"/>
                        <a:buFont typeface="Arial"/>
                        <a:buNone/>
                      </a:pPr>
                      <a:r>
                        <a:rPr lang="en-US" sz="2000" b="0" i="0" u="none" strike="noStrike" cap="none" dirty="0">
                          <a:solidFill>
                            <a:schemeClr val="dk1"/>
                          </a:solidFill>
                          <a:latin typeface="Calibri"/>
                          <a:ea typeface="Calibri"/>
                          <a:cs typeface="Calibri"/>
                          <a:sym typeface="Calibri"/>
                        </a:rPr>
                        <a:t>Product improvements </a:t>
                      </a:r>
                      <a:r>
                        <a:rPr lang="en-US" sz="2000" b="0" i="0" u="none" strike="noStrike" cap="none" dirty="0" smtClean="0">
                          <a:solidFill>
                            <a:schemeClr val="dk1"/>
                          </a:solidFill>
                          <a:latin typeface="Calibri"/>
                          <a:ea typeface="Calibri"/>
                          <a:cs typeface="Calibri"/>
                          <a:sym typeface="Calibri"/>
                        </a:rPr>
                        <a:t>will </a:t>
                      </a:r>
                      <a:r>
                        <a:rPr lang="en-US" sz="2000" b="0" i="0" u="none" strike="noStrike" cap="none" dirty="0">
                          <a:solidFill>
                            <a:schemeClr val="dk1"/>
                          </a:solidFill>
                          <a:latin typeface="Calibri"/>
                          <a:ea typeface="Calibri"/>
                          <a:cs typeface="Calibri"/>
                          <a:sym typeface="Calibri"/>
                        </a:rPr>
                        <a:t>result from </a:t>
                      </a:r>
                      <a:r>
                        <a:rPr lang="en-US" sz="2000" b="0" i="0" u="none" strike="noStrike" cap="none" dirty="0" smtClean="0">
                          <a:solidFill>
                            <a:schemeClr val="dk1"/>
                          </a:solidFill>
                          <a:latin typeface="Calibri"/>
                          <a:ea typeface="Calibri"/>
                          <a:cs typeface="Calibri"/>
                          <a:sym typeface="Calibri"/>
                        </a:rPr>
                        <a:t>steps to mitigate known (on previous chart) and yet</a:t>
                      </a:r>
                      <a:r>
                        <a:rPr lang="en-US" sz="2000" b="0" i="0" u="none" strike="noStrike" cap="none" baseline="0" dirty="0" smtClean="0">
                          <a:solidFill>
                            <a:schemeClr val="dk1"/>
                          </a:solidFill>
                          <a:latin typeface="Calibri"/>
                          <a:ea typeface="Calibri"/>
                          <a:cs typeface="Calibri"/>
                          <a:sym typeface="Calibri"/>
                        </a:rPr>
                        <a:t> to be discovered</a:t>
                      </a:r>
                      <a:r>
                        <a:rPr lang="en-US" sz="2000" b="0" i="0" u="none" strike="noStrike" cap="none" dirty="0" smtClean="0">
                          <a:solidFill>
                            <a:schemeClr val="dk1"/>
                          </a:solidFill>
                          <a:latin typeface="Calibri"/>
                          <a:ea typeface="Calibri"/>
                          <a:cs typeface="Calibri"/>
                          <a:sym typeface="Calibri"/>
                        </a:rPr>
                        <a:t> anomalies.</a:t>
                      </a:r>
                      <a:endParaRPr sz="2000" u="none" strike="noStrike" cap="none" dirty="0">
                        <a:solidFill>
                          <a:schemeClr val="dk1"/>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7E7"/>
                    </a:solidFill>
                  </a:tcPr>
                </a:tc>
              </a:tr>
            </a:tbl>
          </a:graphicData>
        </a:graphic>
      </p:graphicFrame>
      <p:sp>
        <p:nvSpPr>
          <p:cNvPr id="5" name="Footer Placeholder 5"/>
          <p:cNvSpPr txBox="1">
            <a:spLocks/>
          </p:cNvSpPr>
          <p:nvPr/>
        </p:nvSpPr>
        <p:spPr>
          <a:xfrm>
            <a:off x="1287379" y="6361671"/>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smtClean="0">
                <a:solidFill>
                  <a:prstClr val="white"/>
                </a:solidFill>
              </a:rPr>
              <a:t>These GOES-17 data are preliminary, non-operational data and are undergoing testing. Users bear all responsibility for inspecting the data prior to use and for the manner in which the data are utilized.</a:t>
            </a:r>
            <a:endParaRPr lang="en-US" sz="1000">
              <a:solidFill>
                <a:prstClr val="white"/>
              </a:solidFill>
            </a:endParaRPr>
          </a:p>
        </p:txBody>
      </p:sp>
    </p:spTree>
    <p:extLst>
      <p:ext uri="{BB962C8B-B14F-4D97-AF65-F5344CB8AC3E}">
        <p14:creationId xmlns:p14="http://schemas.microsoft.com/office/powerpoint/2010/main" val="5854253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Shape 411"/>
          <p:cNvSpPr txBox="1">
            <a:spLocks noGrp="1"/>
          </p:cNvSpPr>
          <p:nvPr>
            <p:ph type="title"/>
          </p:nvPr>
        </p:nvSpPr>
        <p:spPr>
          <a:xfrm>
            <a:off x="1599862" y="226429"/>
            <a:ext cx="5961300" cy="853799"/>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700"/>
              <a:buFont typeface="Arial"/>
              <a:buNone/>
            </a:pPr>
            <a:r>
              <a:rPr lang="en-US" sz="3600" b="0" i="0" u="none" strike="noStrike" cap="none">
                <a:solidFill>
                  <a:srgbClr val="FFFFFF"/>
                </a:solidFill>
                <a:latin typeface="Calibri" charset="0"/>
                <a:ea typeface="Calibri" charset="0"/>
                <a:cs typeface="Calibri" charset="0"/>
                <a:sym typeface="Arial"/>
              </a:rPr>
              <a:t>Provisional Validation</a:t>
            </a:r>
            <a:endParaRPr sz="3600">
              <a:latin typeface="Calibri" charset="0"/>
              <a:ea typeface="Calibri" charset="0"/>
              <a:cs typeface="Calibri" charset="0"/>
            </a:endParaRPr>
          </a:p>
        </p:txBody>
      </p:sp>
      <p:sp>
        <p:nvSpPr>
          <p:cNvPr id="412" name="Shape 412"/>
          <p:cNvSpPr txBox="1">
            <a:spLocks noGrp="1"/>
          </p:cNvSpPr>
          <p:nvPr>
            <p:ph type="sldNum" idx="12"/>
          </p:nvPr>
        </p:nvSpPr>
        <p:spPr>
          <a:xfrm>
            <a:off x="8472457" y="6217621"/>
            <a:ext cx="548699" cy="52469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350"/>
              <a:buFont typeface="Arial"/>
              <a:buNone/>
            </a:pPr>
            <a:fld id="{00000000-1234-1234-1234-123412341234}" type="slidenum">
              <a:rPr lang="en-US" sz="1400" b="0" i="0" u="none" strike="noStrike" cap="none">
                <a:solidFill>
                  <a:schemeClr val="lt1"/>
                </a:solidFill>
                <a:latin typeface="Arial"/>
                <a:ea typeface="Arial"/>
                <a:cs typeface="Arial"/>
                <a:sym typeface="Arial"/>
              </a:rPr>
              <a:t>26</a:t>
            </a:fld>
            <a:endParaRPr sz="1400" b="0" i="0" u="none" strike="noStrike" cap="none">
              <a:solidFill>
                <a:schemeClr val="lt1"/>
              </a:solidFill>
              <a:latin typeface="Arial"/>
              <a:ea typeface="Arial"/>
              <a:cs typeface="Arial"/>
              <a:sym typeface="Arial"/>
            </a:endParaRPr>
          </a:p>
        </p:txBody>
      </p:sp>
      <p:graphicFrame>
        <p:nvGraphicFramePr>
          <p:cNvPr id="413" name="Shape 413"/>
          <p:cNvGraphicFramePr/>
          <p:nvPr>
            <p:extLst>
              <p:ext uri="{D42A27DB-BD31-4B8C-83A1-F6EECF244321}">
                <p14:modId xmlns:p14="http://schemas.microsoft.com/office/powerpoint/2010/main" val="1157688002"/>
              </p:ext>
            </p:extLst>
          </p:nvPr>
        </p:nvGraphicFramePr>
        <p:xfrm>
          <a:off x="228600" y="1221057"/>
          <a:ext cx="8686800" cy="4493470"/>
        </p:xfrm>
        <a:graphic>
          <a:graphicData uri="http://schemas.openxmlformats.org/drawingml/2006/table">
            <a:tbl>
              <a:tblPr>
                <a:noFill/>
                <a:tableStyleId>{C82DEBC4-4F6B-44C8-AECD-D6E7C8D4A6FB}</a:tableStyleId>
              </a:tblPr>
              <a:tblGrid>
                <a:gridCol w="5715000"/>
                <a:gridCol w="2971800"/>
              </a:tblGrid>
              <a:tr h="409100">
                <a:tc>
                  <a:txBody>
                    <a:bodyPr/>
                    <a:lstStyle/>
                    <a:p>
                      <a:pPr marL="0" marR="0" lvl="0" indent="0" algn="ctr" rtl="0">
                        <a:lnSpc>
                          <a:spcPct val="100000"/>
                        </a:lnSpc>
                        <a:spcBef>
                          <a:spcPts val="0"/>
                        </a:spcBef>
                        <a:spcAft>
                          <a:spcPts val="0"/>
                        </a:spcAft>
                        <a:buClr>
                          <a:schemeClr val="lt1"/>
                        </a:buClr>
                        <a:buSzPts val="600"/>
                        <a:buFont typeface="Arial"/>
                        <a:buNone/>
                      </a:pPr>
                      <a:r>
                        <a:rPr lang="en-US" sz="1400" b="1" u="none" strike="noStrike" cap="none">
                          <a:solidFill>
                            <a:schemeClr val="lt1"/>
                          </a:solidFill>
                          <a:latin typeface="Calibri" charset="0"/>
                          <a:ea typeface="Calibri" charset="0"/>
                          <a:cs typeface="Calibri" charset="0"/>
                        </a:rPr>
                        <a:t>End State</a:t>
                      </a:r>
                      <a:endParaRPr sz="1400">
                        <a:latin typeface="Calibri" charset="0"/>
                        <a:ea typeface="Calibri" charset="0"/>
                        <a:cs typeface="Calibri" charset="0"/>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4F81BD"/>
                    </a:solidFill>
                  </a:tcPr>
                </a:tc>
                <a:tc>
                  <a:txBody>
                    <a:bodyPr/>
                    <a:lstStyle/>
                    <a:p>
                      <a:pPr marL="0" marR="0" lvl="0" indent="0" algn="ctr" rtl="0">
                        <a:lnSpc>
                          <a:spcPct val="100000"/>
                        </a:lnSpc>
                        <a:spcBef>
                          <a:spcPts val="0"/>
                        </a:spcBef>
                        <a:spcAft>
                          <a:spcPts val="0"/>
                        </a:spcAft>
                        <a:buClr>
                          <a:schemeClr val="lt1"/>
                        </a:buClr>
                        <a:buSzPts val="600"/>
                        <a:buFont typeface="Arial"/>
                        <a:buNone/>
                      </a:pPr>
                      <a:r>
                        <a:rPr lang="en-US" sz="1400" b="1" u="none" strike="noStrike" cap="none">
                          <a:solidFill>
                            <a:schemeClr val="lt1"/>
                          </a:solidFill>
                          <a:latin typeface="Calibri" charset="0"/>
                          <a:ea typeface="Calibri" charset="0"/>
                          <a:cs typeface="Calibri" charset="0"/>
                        </a:rPr>
                        <a:t>Assessment</a:t>
                      </a:r>
                      <a:endParaRPr sz="1400">
                        <a:latin typeface="Calibri" charset="0"/>
                        <a:ea typeface="Calibri" charset="0"/>
                        <a:cs typeface="Calibri" charset="0"/>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4F81BD"/>
                    </a:solidFill>
                  </a:tcPr>
                </a:tc>
              </a:tr>
              <a:tr h="655675">
                <a:tc>
                  <a:txBody>
                    <a:bodyPr/>
                    <a:lstStyle/>
                    <a:p>
                      <a:pPr marL="0" marR="0" lvl="0" indent="0" algn="l" rtl="0">
                        <a:lnSpc>
                          <a:spcPct val="100000"/>
                        </a:lnSpc>
                        <a:spcBef>
                          <a:spcPts val="0"/>
                        </a:spcBef>
                        <a:spcAft>
                          <a:spcPts val="0"/>
                        </a:spcAft>
                        <a:buClr>
                          <a:schemeClr val="lt1"/>
                        </a:buClr>
                        <a:buSzPts val="1800"/>
                        <a:buFont typeface="Arial"/>
                        <a:buNone/>
                      </a:pPr>
                      <a:r>
                        <a:rPr lang="en-US" sz="1400" b="0" i="0" u="none" strike="noStrike" cap="none">
                          <a:solidFill>
                            <a:schemeClr val="dk1"/>
                          </a:solidFill>
                          <a:latin typeface="Calibri" charset="0"/>
                          <a:ea typeface="Calibri" charset="0"/>
                          <a:cs typeface="Calibri" charset="0"/>
                          <a:sym typeface="Calibri"/>
                        </a:rPr>
                        <a:t>Product performance has been demonstrated through analysis of </a:t>
                      </a:r>
                      <a:r>
                        <a:rPr lang="en-US" sz="1400" b="0" i="0" u="none" strike="noStrike" cap="none" smtClean="0">
                          <a:solidFill>
                            <a:schemeClr val="dk1"/>
                          </a:solidFill>
                          <a:latin typeface="Calibri" charset="0"/>
                          <a:ea typeface="Calibri" charset="0"/>
                          <a:cs typeface="Calibri" charset="0"/>
                          <a:sym typeface="Calibri"/>
                        </a:rPr>
                        <a:t>independent </a:t>
                      </a:r>
                      <a:r>
                        <a:rPr lang="en-US" sz="1400" b="0" i="0" u="none" strike="noStrike" cap="none">
                          <a:solidFill>
                            <a:schemeClr val="dk1"/>
                          </a:solidFill>
                          <a:latin typeface="Calibri" charset="0"/>
                          <a:ea typeface="Calibri" charset="0"/>
                          <a:cs typeface="Calibri" charset="0"/>
                          <a:sym typeface="Calibri"/>
                        </a:rPr>
                        <a:t>measurements obtained from select locations, periods, and associated ground truth or field campaign efforts.</a:t>
                      </a:r>
                      <a:endParaRPr sz="1400">
                        <a:latin typeface="Calibri" charset="0"/>
                        <a:ea typeface="Calibri" charset="0"/>
                        <a:cs typeface="Calibri" charset="0"/>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CF4"/>
                    </a:solidFill>
                  </a:tcPr>
                </a:tc>
                <a:tc>
                  <a:txBody>
                    <a:bodyPr/>
                    <a:lstStyle/>
                    <a:p>
                      <a:pPr marL="285750" marR="0" lvl="0" indent="-285750" algn="l" rtl="0">
                        <a:lnSpc>
                          <a:spcPct val="100000"/>
                        </a:lnSpc>
                        <a:spcBef>
                          <a:spcPts val="0"/>
                        </a:spcBef>
                        <a:spcAft>
                          <a:spcPts val="0"/>
                        </a:spcAft>
                        <a:buClr>
                          <a:schemeClr val="tx1"/>
                        </a:buClr>
                        <a:buSzPts val="1800"/>
                        <a:buFont typeface="Arial" charset="0"/>
                        <a:buChar char="•"/>
                      </a:pPr>
                      <a:r>
                        <a:rPr lang="en-US" sz="1400" b="0" i="0" u="none" strike="noStrike" cap="none" smtClean="0">
                          <a:solidFill>
                            <a:schemeClr val="dk1"/>
                          </a:solidFill>
                          <a:latin typeface="Calibri" charset="0"/>
                          <a:ea typeface="Calibri" charset="0"/>
                          <a:cs typeface="Calibri" charset="0"/>
                          <a:sym typeface="Calibri"/>
                        </a:rPr>
                        <a:t>Both units (SN103</a:t>
                      </a:r>
                      <a:r>
                        <a:rPr lang="en-US" sz="1400" b="0" i="0" u="none" strike="noStrike" cap="none" baseline="0" smtClean="0">
                          <a:solidFill>
                            <a:schemeClr val="dk1"/>
                          </a:solidFill>
                          <a:latin typeface="Calibri" charset="0"/>
                          <a:ea typeface="Calibri" charset="0"/>
                          <a:cs typeface="Calibri" charset="0"/>
                          <a:sym typeface="Calibri"/>
                        </a:rPr>
                        <a:t> and SN104) ground/beam calibrated.</a:t>
                      </a:r>
                    </a:p>
                    <a:p>
                      <a:pPr marL="285750" marR="0" lvl="0" indent="-285750" algn="l" rtl="0">
                        <a:lnSpc>
                          <a:spcPct val="100000"/>
                        </a:lnSpc>
                        <a:spcBef>
                          <a:spcPts val="0"/>
                        </a:spcBef>
                        <a:spcAft>
                          <a:spcPts val="0"/>
                        </a:spcAft>
                        <a:buClr>
                          <a:schemeClr val="tx1"/>
                        </a:buClr>
                        <a:buSzPts val="1800"/>
                        <a:buFont typeface="Arial" charset="0"/>
                        <a:buChar char="•"/>
                      </a:pPr>
                      <a:r>
                        <a:rPr lang="en-US" sz="1400" b="0" i="0" u="none" strike="noStrike" cap="none" baseline="0" smtClean="0">
                          <a:solidFill>
                            <a:schemeClr val="dk1"/>
                          </a:solidFill>
                          <a:latin typeface="Calibri" charset="0"/>
                          <a:ea typeface="Calibri" charset="0"/>
                          <a:cs typeface="Calibri" charset="0"/>
                          <a:sym typeface="Calibri"/>
                        </a:rPr>
                        <a:t>Additional validation will have to wait for a Solar Particle Event</a:t>
                      </a:r>
                      <a:endParaRPr sz="1400">
                        <a:latin typeface="Calibri" charset="0"/>
                        <a:ea typeface="Calibri" charset="0"/>
                        <a:cs typeface="Calibri" charset="0"/>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CF4"/>
                    </a:solidFill>
                  </a:tcPr>
                </a:tc>
              </a:tr>
              <a:tr h="470750">
                <a:tc>
                  <a:txBody>
                    <a:bodyPr/>
                    <a:lstStyle/>
                    <a:p>
                      <a:pPr marL="0" marR="0" lvl="0" indent="0" algn="l" rtl="0">
                        <a:lnSpc>
                          <a:spcPct val="100000"/>
                        </a:lnSpc>
                        <a:spcBef>
                          <a:spcPts val="0"/>
                        </a:spcBef>
                        <a:spcAft>
                          <a:spcPts val="0"/>
                        </a:spcAft>
                        <a:buClr>
                          <a:srgbClr val="000000"/>
                        </a:buClr>
                        <a:buSzPts val="450"/>
                        <a:buFont typeface="Arial"/>
                        <a:buNone/>
                      </a:pPr>
                      <a:r>
                        <a:rPr lang="en-US" sz="1400" b="0" i="0" u="none" strike="noStrike" cap="none">
                          <a:solidFill>
                            <a:schemeClr val="dk1"/>
                          </a:solidFill>
                          <a:latin typeface="Calibri" charset="0"/>
                          <a:ea typeface="Calibri" charset="0"/>
                          <a:cs typeface="Calibri" charset="0"/>
                          <a:sym typeface="Calibri"/>
                        </a:rPr>
                        <a:t>Product analysis is sufficient to communicate product performance to users relative to expectations (Performance Baseline).</a:t>
                      </a:r>
                      <a:endParaRPr sz="1400" u="none" strike="noStrike" cap="none">
                        <a:solidFill>
                          <a:schemeClr val="dk1"/>
                        </a:solidFill>
                        <a:latin typeface="Calibri" charset="0"/>
                        <a:ea typeface="Calibri" charset="0"/>
                        <a:cs typeface="Calibri" charset="0"/>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7E7"/>
                    </a:solidFill>
                  </a:tcPr>
                </a:tc>
                <a:tc>
                  <a:txBody>
                    <a:bodyPr/>
                    <a:lstStyle/>
                    <a:p>
                      <a:pPr marL="0" marR="0" lvl="0" indent="0" algn="l" rtl="0">
                        <a:lnSpc>
                          <a:spcPct val="100000"/>
                        </a:lnSpc>
                        <a:spcBef>
                          <a:spcPts val="0"/>
                        </a:spcBef>
                        <a:spcAft>
                          <a:spcPts val="0"/>
                        </a:spcAft>
                        <a:buClr>
                          <a:srgbClr val="000000"/>
                        </a:buClr>
                        <a:buSzPts val="450"/>
                        <a:buFont typeface="Arial"/>
                        <a:buNone/>
                      </a:pPr>
                      <a:r>
                        <a:rPr lang="en-US" sz="1400" u="none" strike="noStrike" cap="none" smtClean="0">
                          <a:solidFill>
                            <a:schemeClr val="dk1"/>
                          </a:solidFill>
                          <a:latin typeface="Calibri" charset="0"/>
                          <a:ea typeface="Calibri" charset="0"/>
                          <a:cs typeface="Calibri" charset="0"/>
                        </a:rPr>
                        <a:t>Yes, to </a:t>
                      </a:r>
                      <a:r>
                        <a:rPr lang="en-US" sz="1400" u="none" strike="noStrike" cap="none">
                          <a:solidFill>
                            <a:schemeClr val="dk1"/>
                          </a:solidFill>
                          <a:latin typeface="Calibri" charset="0"/>
                          <a:ea typeface="Calibri" charset="0"/>
                          <a:cs typeface="Calibri" charset="0"/>
                        </a:rPr>
                        <a:t>the limited extent that the Performance Baseline can be </a:t>
                      </a:r>
                      <a:r>
                        <a:rPr lang="en-US" sz="1400" u="none" strike="noStrike" cap="none" smtClean="0">
                          <a:solidFill>
                            <a:schemeClr val="dk1"/>
                          </a:solidFill>
                          <a:latin typeface="Calibri" charset="0"/>
                          <a:ea typeface="Calibri" charset="0"/>
                          <a:cs typeface="Calibri" charset="0"/>
                        </a:rPr>
                        <a:t>verified without</a:t>
                      </a:r>
                      <a:r>
                        <a:rPr lang="en-US" sz="1400" u="none" strike="noStrike" cap="none" baseline="0" smtClean="0">
                          <a:solidFill>
                            <a:schemeClr val="dk1"/>
                          </a:solidFill>
                          <a:latin typeface="Calibri" charset="0"/>
                          <a:ea typeface="Calibri" charset="0"/>
                          <a:cs typeface="Calibri" charset="0"/>
                        </a:rPr>
                        <a:t> Solar Particle Event data.</a:t>
                      </a:r>
                      <a:endParaRPr sz="1400" u="none" strike="noStrike" cap="none">
                        <a:solidFill>
                          <a:schemeClr val="dk1"/>
                        </a:solidFill>
                        <a:latin typeface="Calibri" charset="0"/>
                        <a:ea typeface="Calibri" charset="0"/>
                        <a:cs typeface="Calibri" charset="0"/>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7E7"/>
                    </a:solidFill>
                  </a:tcPr>
                </a:tc>
              </a:tr>
              <a:tr h="840600">
                <a:tc>
                  <a:txBody>
                    <a:bodyPr/>
                    <a:lstStyle/>
                    <a:p>
                      <a:pPr marL="0" marR="0" lvl="0" indent="0" algn="l" rtl="0">
                        <a:lnSpc>
                          <a:spcPct val="100000"/>
                        </a:lnSpc>
                        <a:spcBef>
                          <a:spcPts val="0"/>
                        </a:spcBef>
                        <a:spcAft>
                          <a:spcPts val="0"/>
                        </a:spcAft>
                        <a:buClr>
                          <a:srgbClr val="000000"/>
                        </a:buClr>
                        <a:buSzPts val="450"/>
                        <a:buFont typeface="Arial"/>
                        <a:buNone/>
                      </a:pPr>
                      <a:r>
                        <a:rPr lang="en-US" sz="1400" b="0" i="0" u="none" strike="noStrike" cap="none">
                          <a:solidFill>
                            <a:schemeClr val="dk1"/>
                          </a:solidFill>
                          <a:latin typeface="Calibri" charset="0"/>
                          <a:ea typeface="Calibri" charset="0"/>
                          <a:cs typeface="Calibri" charset="0"/>
                          <a:sym typeface="Calibri"/>
                        </a:rPr>
                        <a:t>Documentation of product performance exists that includes recommended remediation strategies for all anomalies and weaknesses. Any algorithm changes associated with severe anomalies have been documented, implemented, tested, and shared with the user community.</a:t>
                      </a:r>
                      <a:endParaRPr sz="1400">
                        <a:latin typeface="Calibri" charset="0"/>
                        <a:ea typeface="Calibri" charset="0"/>
                        <a:cs typeface="Calibri" charset="0"/>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CF4"/>
                    </a:solidFill>
                  </a:tcPr>
                </a:tc>
                <a:tc>
                  <a:txBody>
                    <a:bodyPr/>
                    <a:lstStyle/>
                    <a:p>
                      <a:pPr marL="0" marR="0" lvl="0" indent="0" algn="l" rtl="0">
                        <a:lnSpc>
                          <a:spcPct val="100000"/>
                        </a:lnSpc>
                        <a:spcBef>
                          <a:spcPts val="0"/>
                        </a:spcBef>
                        <a:spcAft>
                          <a:spcPts val="0"/>
                        </a:spcAft>
                        <a:buClr>
                          <a:srgbClr val="000000"/>
                        </a:buClr>
                        <a:buSzPts val="450"/>
                        <a:buFont typeface="Arial"/>
                        <a:buNone/>
                      </a:pPr>
                      <a:r>
                        <a:rPr lang="en-US" sz="1400" b="0" i="0" u="none" strike="noStrike" cap="none" smtClean="0">
                          <a:solidFill>
                            <a:srgbClr val="FF0000"/>
                          </a:solidFill>
                          <a:latin typeface="Calibri" charset="0"/>
                          <a:ea typeface="Calibri" charset="0"/>
                          <a:cs typeface="Calibri" charset="0"/>
                          <a:sym typeface="Calibri"/>
                        </a:rPr>
                        <a:t>PUG and</a:t>
                      </a:r>
                      <a:r>
                        <a:rPr lang="en-US" sz="1400" b="0" i="0" u="none" strike="noStrike" cap="none" baseline="0" smtClean="0">
                          <a:solidFill>
                            <a:srgbClr val="FF0000"/>
                          </a:solidFill>
                          <a:latin typeface="Calibri" charset="0"/>
                          <a:ea typeface="Calibri" charset="0"/>
                          <a:cs typeface="Calibri" charset="0"/>
                          <a:sym typeface="Calibri"/>
                        </a:rPr>
                        <a:t>/or CDRL80 will need to be updated to reflect some changes, e.g., ADR427 Remove divide by two. </a:t>
                      </a:r>
                    </a:p>
                    <a:p>
                      <a:pPr marL="0" marR="0" lvl="0" indent="0" algn="l" rtl="0">
                        <a:lnSpc>
                          <a:spcPct val="100000"/>
                        </a:lnSpc>
                        <a:spcBef>
                          <a:spcPts val="0"/>
                        </a:spcBef>
                        <a:spcAft>
                          <a:spcPts val="0"/>
                        </a:spcAft>
                        <a:buClr>
                          <a:srgbClr val="000000"/>
                        </a:buClr>
                        <a:buSzPts val="450"/>
                        <a:buFont typeface="Arial"/>
                        <a:buNone/>
                      </a:pPr>
                      <a:r>
                        <a:rPr lang="en-US" sz="1400" b="0" i="0" u="none" strike="noStrike" cap="none" baseline="0" smtClean="0">
                          <a:solidFill>
                            <a:srgbClr val="FF0000"/>
                          </a:solidFill>
                          <a:latin typeface="Calibri" charset="0"/>
                          <a:ea typeface="Calibri" charset="0"/>
                          <a:cs typeface="Calibri" charset="0"/>
                          <a:sym typeface="Calibri"/>
                        </a:rPr>
                        <a:t>A complete description of known anomalies will be included in readme file with release of data to public.</a:t>
                      </a:r>
                      <a:endParaRPr lang="en-US" sz="1400" b="0" i="0" u="none" strike="noStrike" cap="none" smtClean="0">
                        <a:solidFill>
                          <a:srgbClr val="FF0000"/>
                        </a:solidFill>
                        <a:latin typeface="Calibri" charset="0"/>
                        <a:ea typeface="Calibri" charset="0"/>
                        <a:cs typeface="Calibri" charset="0"/>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CF4"/>
                    </a:solidFill>
                  </a:tcPr>
                </a:tc>
              </a:tr>
              <a:tr h="409100">
                <a:tc>
                  <a:txBody>
                    <a:bodyPr/>
                    <a:lstStyle/>
                    <a:p>
                      <a:pPr marL="0" marR="0" lvl="0" indent="0" algn="l" rtl="0">
                        <a:lnSpc>
                          <a:spcPct val="100000"/>
                        </a:lnSpc>
                        <a:spcBef>
                          <a:spcPts val="0"/>
                        </a:spcBef>
                        <a:spcAft>
                          <a:spcPts val="0"/>
                        </a:spcAft>
                        <a:buClr>
                          <a:schemeClr val="lt1"/>
                        </a:buClr>
                        <a:buSzPts val="1800"/>
                        <a:buFont typeface="Arial"/>
                        <a:buNone/>
                      </a:pPr>
                      <a:r>
                        <a:rPr lang="en-US" sz="1400" b="0" i="0" u="none" strike="noStrike" cap="none">
                          <a:solidFill>
                            <a:schemeClr val="dk1"/>
                          </a:solidFill>
                          <a:latin typeface="Calibri" charset="0"/>
                          <a:ea typeface="Calibri" charset="0"/>
                          <a:cs typeface="Calibri" charset="0"/>
                          <a:sym typeface="Calibri"/>
                        </a:rPr>
                        <a:t>Testing has been fully documented.</a:t>
                      </a:r>
                      <a:endParaRPr sz="1400">
                        <a:latin typeface="Calibri" charset="0"/>
                        <a:ea typeface="Calibri" charset="0"/>
                        <a:cs typeface="Calibri" charset="0"/>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7E7"/>
                    </a:solidFill>
                  </a:tcPr>
                </a:tc>
                <a:tc>
                  <a:txBody>
                    <a:bodyPr/>
                    <a:lstStyle/>
                    <a:p>
                      <a:pPr marL="0" marR="0" lvl="0" indent="0" algn="l" rtl="0">
                        <a:lnSpc>
                          <a:spcPct val="100000"/>
                        </a:lnSpc>
                        <a:spcBef>
                          <a:spcPts val="0"/>
                        </a:spcBef>
                        <a:spcAft>
                          <a:spcPts val="0"/>
                        </a:spcAft>
                        <a:buClr>
                          <a:schemeClr val="lt1"/>
                        </a:buClr>
                        <a:buSzPts val="1800"/>
                        <a:buFont typeface="Arial"/>
                        <a:buNone/>
                      </a:pPr>
                      <a:r>
                        <a:rPr lang="en-US" sz="1400" b="0" i="0" u="none" strike="noStrike" cap="none" smtClean="0">
                          <a:solidFill>
                            <a:schemeClr val="dk1"/>
                          </a:solidFill>
                          <a:latin typeface="Calibri" charset="0"/>
                          <a:ea typeface="Calibri" charset="0"/>
                          <a:cs typeface="Calibri" charset="0"/>
                          <a:sym typeface="Calibri"/>
                        </a:rPr>
                        <a:t>In this presentation and supplemental materials.</a:t>
                      </a:r>
                      <a:endParaRPr sz="1400">
                        <a:latin typeface="Calibri" charset="0"/>
                        <a:ea typeface="Calibri" charset="0"/>
                        <a:cs typeface="Calibri" charset="0"/>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7E7"/>
                    </a:solidFill>
                  </a:tcPr>
                </a:tc>
              </a:tr>
              <a:tr h="470750">
                <a:tc>
                  <a:txBody>
                    <a:bodyPr/>
                    <a:lstStyle/>
                    <a:p>
                      <a:pPr marL="0" marR="0" lvl="0" indent="0" algn="l" rtl="0">
                        <a:lnSpc>
                          <a:spcPct val="100000"/>
                        </a:lnSpc>
                        <a:spcBef>
                          <a:spcPts val="0"/>
                        </a:spcBef>
                        <a:spcAft>
                          <a:spcPts val="0"/>
                        </a:spcAft>
                        <a:buClr>
                          <a:srgbClr val="000000"/>
                        </a:buClr>
                        <a:buSzPts val="450"/>
                        <a:buFont typeface="Arial"/>
                        <a:buNone/>
                      </a:pPr>
                      <a:r>
                        <a:rPr lang="en-US" sz="1400" b="0" i="0" u="none" strike="noStrike" cap="none">
                          <a:solidFill>
                            <a:schemeClr val="dk1"/>
                          </a:solidFill>
                          <a:latin typeface="Calibri" charset="0"/>
                          <a:ea typeface="Calibri" charset="0"/>
                          <a:cs typeface="Calibri" charset="0"/>
                          <a:sym typeface="Calibri"/>
                        </a:rPr>
                        <a:t>Product is ready for operational use and for use in comprehensive </a:t>
                      </a:r>
                      <a:r>
                        <a:rPr lang="en-US" sz="1400" b="0" i="0" u="none" strike="noStrike" cap="none" err="1">
                          <a:solidFill>
                            <a:schemeClr val="dk1"/>
                          </a:solidFill>
                          <a:latin typeface="Calibri" charset="0"/>
                          <a:ea typeface="Calibri" charset="0"/>
                          <a:cs typeface="Calibri" charset="0"/>
                          <a:sym typeface="Calibri"/>
                        </a:rPr>
                        <a:t>cal</a:t>
                      </a:r>
                      <a:r>
                        <a:rPr lang="en-US" sz="1400" b="0" i="0" u="none" strike="noStrike" cap="none">
                          <a:solidFill>
                            <a:schemeClr val="dk1"/>
                          </a:solidFill>
                          <a:latin typeface="Calibri" charset="0"/>
                          <a:ea typeface="Calibri" charset="0"/>
                          <a:cs typeface="Calibri" charset="0"/>
                          <a:sym typeface="Calibri"/>
                        </a:rPr>
                        <a:t>/</a:t>
                      </a:r>
                      <a:r>
                        <a:rPr lang="en-US" sz="1400" b="0" i="0" u="none" strike="noStrike" cap="none" err="1">
                          <a:solidFill>
                            <a:schemeClr val="dk1"/>
                          </a:solidFill>
                          <a:latin typeface="Calibri" charset="0"/>
                          <a:ea typeface="Calibri" charset="0"/>
                          <a:cs typeface="Calibri" charset="0"/>
                          <a:sym typeface="Calibri"/>
                        </a:rPr>
                        <a:t>val</a:t>
                      </a:r>
                      <a:r>
                        <a:rPr lang="en-US" sz="1400" b="0" i="0" u="none" strike="noStrike" cap="none">
                          <a:solidFill>
                            <a:schemeClr val="dk1"/>
                          </a:solidFill>
                          <a:latin typeface="Calibri" charset="0"/>
                          <a:ea typeface="Calibri" charset="0"/>
                          <a:cs typeface="Calibri" charset="0"/>
                          <a:sym typeface="Calibri"/>
                        </a:rPr>
                        <a:t> activities and product optimization.</a:t>
                      </a:r>
                      <a:endParaRPr sz="1400">
                        <a:latin typeface="Calibri" charset="0"/>
                        <a:ea typeface="Calibri" charset="0"/>
                        <a:cs typeface="Calibri" charset="0"/>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CF4"/>
                    </a:solidFill>
                  </a:tcPr>
                </a:tc>
                <a:tc>
                  <a:txBody>
                    <a:bodyPr/>
                    <a:lstStyle/>
                    <a:p>
                      <a:pPr marL="0" marR="0" lvl="0" indent="0" algn="l" rtl="0">
                        <a:lnSpc>
                          <a:spcPct val="100000"/>
                        </a:lnSpc>
                        <a:spcBef>
                          <a:spcPts val="0"/>
                        </a:spcBef>
                        <a:spcAft>
                          <a:spcPts val="0"/>
                        </a:spcAft>
                        <a:buClr>
                          <a:srgbClr val="000000"/>
                        </a:buClr>
                        <a:buSzPts val="450"/>
                        <a:buFont typeface="Arial"/>
                        <a:buNone/>
                      </a:pPr>
                      <a:r>
                        <a:rPr lang="en-US" sz="1400" b="0" i="0" u="none" strike="noStrike" cap="none" smtClean="0">
                          <a:solidFill>
                            <a:srgbClr val="FF0000"/>
                          </a:solidFill>
                          <a:latin typeface="Calibri" charset="0"/>
                          <a:ea typeface="Calibri" charset="0"/>
                          <a:cs typeface="Calibri" charset="0"/>
                          <a:sym typeface="Calibri"/>
                        </a:rPr>
                        <a:t>Readiness for operational use TBD at provisional PS-PVR review.</a:t>
                      </a:r>
                      <a:endParaRPr sz="1400" b="0" i="0" u="none" strike="noStrike" cap="none">
                        <a:solidFill>
                          <a:srgbClr val="FF0000"/>
                        </a:solidFill>
                        <a:latin typeface="Calibri" charset="0"/>
                        <a:ea typeface="Calibri" charset="0"/>
                        <a:cs typeface="Calibri" charset="0"/>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CF4"/>
                    </a:solidFill>
                  </a:tcPr>
                </a:tc>
              </a:tr>
            </a:tbl>
          </a:graphicData>
        </a:graphic>
      </p:graphicFrame>
      <p:sp>
        <p:nvSpPr>
          <p:cNvPr id="5" name="Footer Placeholder 5"/>
          <p:cNvSpPr txBox="1">
            <a:spLocks/>
          </p:cNvSpPr>
          <p:nvPr/>
        </p:nvSpPr>
        <p:spPr>
          <a:xfrm>
            <a:off x="1287379" y="6361671"/>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smtClean="0">
                <a:solidFill>
                  <a:prstClr val="white"/>
                </a:solidFill>
              </a:rPr>
              <a:t>These GOES-17 data are preliminary, non-operational data and are undergoing testing. Users bear all responsibility for inspecting the data prior to use and for the manner in which the data are utilized.</a:t>
            </a:r>
            <a:endParaRPr lang="en-US" sz="1000">
              <a:solidFill>
                <a:prstClr val="white"/>
              </a:solidFill>
            </a:endParaRPr>
          </a:p>
        </p:txBody>
      </p:sp>
    </p:spTree>
    <p:extLst>
      <p:ext uri="{BB962C8B-B14F-4D97-AF65-F5344CB8AC3E}">
        <p14:creationId xmlns:p14="http://schemas.microsoft.com/office/powerpoint/2010/main" val="12513461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Shape 42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p>
            <a:r>
              <a:rPr lang="en-US" sz="4000" b="1" i="0" u="none" strike="noStrike" cap="none">
                <a:solidFill>
                  <a:schemeClr val="lt1"/>
                </a:solidFill>
                <a:latin typeface="Calibri"/>
                <a:ea typeface="Calibri"/>
                <a:cs typeface="Calibri"/>
                <a:sym typeface="Calibri"/>
              </a:rPr>
              <a:t>PATH TO FULL VALIDATION </a:t>
            </a:r>
            <a:r>
              <a:rPr lang="en-US" sz="4000" b="1" i="0" u="none" strike="noStrike" cap="none" smtClean="0">
                <a:solidFill>
                  <a:schemeClr val="lt1"/>
                </a:solidFill>
                <a:latin typeface="Calibri"/>
                <a:ea typeface="Calibri"/>
                <a:cs typeface="Calibri"/>
                <a:sym typeface="Calibri"/>
              </a:rPr>
              <a:t>MATURITY</a:t>
            </a:r>
            <a:endParaRPr/>
          </a:p>
        </p:txBody>
      </p:sp>
      <p:sp>
        <p:nvSpPr>
          <p:cNvPr id="426" name="Shape 42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888888"/>
              </a:buClr>
              <a:buSzPts val="2000"/>
              <a:buFont typeface="Noto Sans Symbols"/>
              <a:buNone/>
            </a:pPr>
            <a:r>
              <a:rPr lang="en-US" sz="2000" b="0" i="0" u="none" strike="noStrike" cap="none" smtClean="0">
                <a:solidFill>
                  <a:srgbClr val="888888"/>
                </a:solidFill>
                <a:latin typeface="Calibri"/>
                <a:ea typeface="Calibri"/>
                <a:cs typeface="Calibri"/>
                <a:sym typeface="Calibri"/>
              </a:rPr>
              <a:t>GOES</a:t>
            </a:r>
            <a:r>
              <a:rPr lang="mr-IN" sz="2000" b="0" i="0" u="none" strike="noStrike" cap="none" smtClean="0">
                <a:solidFill>
                  <a:srgbClr val="888888"/>
                </a:solidFill>
                <a:latin typeface="Calibri"/>
                <a:ea typeface="Calibri"/>
                <a:cs typeface="Calibri"/>
                <a:sym typeface="Calibri"/>
              </a:rPr>
              <a:t>-17</a:t>
            </a:r>
            <a:r>
              <a:rPr lang="en-US" sz="2000" b="0" i="0" u="none" strike="noStrike" cap="none" smtClean="0">
                <a:solidFill>
                  <a:srgbClr val="888888"/>
                </a:solidFill>
                <a:latin typeface="Calibri"/>
                <a:ea typeface="Calibri"/>
                <a:cs typeface="Calibri"/>
                <a:sym typeface="Calibri"/>
              </a:rPr>
              <a:t> </a:t>
            </a:r>
            <a:r>
              <a:rPr lang="en-US" smtClean="0"/>
              <a:t>SGPS</a:t>
            </a:r>
            <a:r>
              <a:rPr lang="en-US" sz="2000" b="0" i="0" u="none" strike="noStrike" cap="none" smtClean="0">
                <a:solidFill>
                  <a:srgbClr val="888888"/>
                </a:solidFill>
                <a:latin typeface="Calibri"/>
                <a:ea typeface="Calibri"/>
                <a:cs typeface="Calibri"/>
                <a:sym typeface="Calibri"/>
              </a:rPr>
              <a:t> </a:t>
            </a:r>
            <a:r>
              <a:rPr lang="en-US" sz="2000" b="0" i="0" u="none" strike="noStrike" cap="none">
                <a:solidFill>
                  <a:srgbClr val="888888"/>
                </a:solidFill>
                <a:latin typeface="Calibri"/>
                <a:ea typeface="Calibri"/>
                <a:cs typeface="Calibri"/>
                <a:sym typeface="Calibri"/>
              </a:rPr>
              <a:t>L1b Product Provisional PS-PVR</a:t>
            </a:r>
            <a:endParaRPr/>
          </a:p>
        </p:txBody>
      </p:sp>
      <p:sp>
        <p:nvSpPr>
          <p:cNvPr id="427" name="Shape 427"/>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Calibri"/>
                <a:ea typeface="Calibri"/>
                <a:cs typeface="Calibri"/>
                <a:sym typeface="Calibri"/>
              </a:rPr>
              <a:t>27</a:t>
            </a:fld>
            <a:endParaRPr sz="1200">
              <a:solidFill>
                <a:schemeClr val="lt1"/>
              </a:solidFill>
              <a:latin typeface="Calibri"/>
              <a:ea typeface="Calibri"/>
              <a:cs typeface="Calibri"/>
              <a:sym typeface="Calibri"/>
            </a:endParaRPr>
          </a:p>
        </p:txBody>
      </p:sp>
      <p:sp>
        <p:nvSpPr>
          <p:cNvPr id="5" name="Footer Placeholder 5"/>
          <p:cNvSpPr txBox="1">
            <a:spLocks/>
          </p:cNvSpPr>
          <p:nvPr/>
        </p:nvSpPr>
        <p:spPr>
          <a:xfrm>
            <a:off x="1287379" y="6361671"/>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smtClean="0">
                <a:solidFill>
                  <a:prstClr val="white"/>
                </a:solidFill>
              </a:rPr>
              <a:t>These GOES-17 data are preliminary, non-operational data and are undergoing testing. Users bear all responsibility for inspecting the data prior to use and for the manner in which the data are utilized.</a:t>
            </a:r>
            <a:endParaRPr lang="en-US" sz="1000">
              <a:solidFill>
                <a:prstClr val="white"/>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Shape 432"/>
          <p:cNvSpPr txBox="1">
            <a:spLocks noGrp="1"/>
          </p:cNvSpPr>
          <p:nvPr>
            <p:ph type="title"/>
          </p:nvPr>
        </p:nvSpPr>
        <p:spPr>
          <a:xfrm>
            <a:off x="1371600" y="128337"/>
            <a:ext cx="6408821" cy="96862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i="0" u="none" strike="noStrike" cap="none">
                <a:solidFill>
                  <a:schemeClr val="lt1"/>
                </a:solidFill>
                <a:sym typeface="Calibri"/>
              </a:rPr>
              <a:t>Path to Full Validation</a:t>
            </a:r>
            <a:endParaRPr/>
          </a:p>
        </p:txBody>
      </p:sp>
      <p:sp>
        <p:nvSpPr>
          <p:cNvPr id="433" name="Shape 433"/>
          <p:cNvSpPr txBox="1">
            <a:spLocks noGrp="1"/>
          </p:cNvSpPr>
          <p:nvPr>
            <p:ph type="body" idx="1"/>
          </p:nvPr>
        </p:nvSpPr>
        <p:spPr>
          <a:xfrm>
            <a:off x="457200" y="1465263"/>
            <a:ext cx="8229600" cy="4525962"/>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1"/>
              </a:buClr>
              <a:buSzPts val="2400"/>
              <a:buFont typeface="Arial"/>
              <a:buChar char="•"/>
            </a:pPr>
            <a:r>
              <a:rPr lang="en-US" sz="2400" b="0" i="0" u="none" strike="noStrike" cap="none" dirty="0">
                <a:solidFill>
                  <a:schemeClr val="lt1"/>
                </a:solidFill>
                <a:latin typeface="Calibri"/>
                <a:ea typeface="Calibri"/>
                <a:cs typeface="Calibri"/>
                <a:sym typeface="Calibri"/>
              </a:rPr>
              <a:t>ADRs/WRs to be resolved prior to Full Validation.</a:t>
            </a:r>
            <a:endParaRPr dirty="0"/>
          </a:p>
          <a:p>
            <a:pPr marL="342900" marR="0" lvl="0" indent="-342900" algn="l" rtl="0">
              <a:spcBef>
                <a:spcPts val="480"/>
              </a:spcBef>
              <a:spcAft>
                <a:spcPts val="0"/>
              </a:spcAft>
              <a:buClr>
                <a:schemeClr val="lt1"/>
              </a:buClr>
              <a:buSzPts val="2400"/>
              <a:buFont typeface="Arial"/>
              <a:buChar char="•"/>
            </a:pPr>
            <a:r>
              <a:rPr lang="en-US" sz="2400" b="0" i="0" u="none" strike="noStrike" cap="none" dirty="0">
                <a:solidFill>
                  <a:schemeClr val="lt1"/>
                </a:solidFill>
                <a:latin typeface="Calibri"/>
                <a:ea typeface="Calibri"/>
                <a:cs typeface="Calibri"/>
                <a:sym typeface="Calibri"/>
              </a:rPr>
              <a:t>PLPTs to be conducted prior to Full Validation.</a:t>
            </a:r>
            <a:endParaRPr dirty="0"/>
          </a:p>
          <a:p>
            <a:pPr marL="342900" marR="0" lvl="0" indent="-342900" algn="l" rtl="0">
              <a:spcBef>
                <a:spcPts val="480"/>
              </a:spcBef>
              <a:spcAft>
                <a:spcPts val="0"/>
              </a:spcAft>
              <a:buClr>
                <a:schemeClr val="lt1"/>
              </a:buClr>
              <a:buSzPts val="2400"/>
              <a:buFont typeface="Arial"/>
              <a:buChar char="•"/>
            </a:pPr>
            <a:r>
              <a:rPr lang="en-US" sz="2400" b="0" i="0" u="none" strike="noStrike" cap="none" dirty="0">
                <a:solidFill>
                  <a:schemeClr val="lt1"/>
                </a:solidFill>
                <a:latin typeface="Calibri"/>
                <a:ea typeface="Calibri"/>
                <a:cs typeface="Calibri"/>
                <a:sym typeface="Calibri"/>
              </a:rPr>
              <a:t>Performance Baseline status.</a:t>
            </a:r>
            <a:endParaRPr dirty="0"/>
          </a:p>
          <a:p>
            <a:pPr marL="342900" marR="0" lvl="0" indent="-342900" algn="l" rtl="0">
              <a:spcBef>
                <a:spcPts val="480"/>
              </a:spcBef>
              <a:spcAft>
                <a:spcPts val="0"/>
              </a:spcAft>
              <a:buClr>
                <a:schemeClr val="lt1"/>
              </a:buClr>
              <a:buSzPts val="2400"/>
              <a:buFont typeface="Arial"/>
              <a:buChar char="•"/>
            </a:pPr>
            <a:r>
              <a:rPr lang="en-US" sz="2400" b="0" i="0" u="none" strike="noStrike" cap="none" dirty="0">
                <a:solidFill>
                  <a:schemeClr val="lt1"/>
                </a:solidFill>
                <a:latin typeface="Calibri"/>
                <a:ea typeface="Calibri"/>
                <a:cs typeface="Calibri"/>
                <a:sym typeface="Calibri"/>
              </a:rPr>
              <a:t>Risks to getting to Full, both from L1b product definition and user (SWPC) feedback</a:t>
            </a:r>
            <a:endParaRPr dirty="0"/>
          </a:p>
        </p:txBody>
      </p:sp>
      <p:sp>
        <p:nvSpPr>
          <p:cNvPr id="434" name="Shape 434"/>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Calibri"/>
                <a:ea typeface="Calibri"/>
                <a:cs typeface="Calibri"/>
                <a:sym typeface="Calibri"/>
              </a:rPr>
              <a:t>28</a:t>
            </a:fld>
            <a:endParaRPr sz="1200">
              <a:solidFill>
                <a:schemeClr val="lt1"/>
              </a:solidFill>
              <a:latin typeface="Calibri"/>
              <a:ea typeface="Calibri"/>
              <a:cs typeface="Calibri"/>
              <a:sym typeface="Calibri"/>
            </a:endParaRPr>
          </a:p>
        </p:txBody>
      </p:sp>
      <p:sp>
        <p:nvSpPr>
          <p:cNvPr id="5" name="Footer Placeholder 5"/>
          <p:cNvSpPr txBox="1">
            <a:spLocks/>
          </p:cNvSpPr>
          <p:nvPr/>
        </p:nvSpPr>
        <p:spPr>
          <a:xfrm>
            <a:off x="1287379" y="6361671"/>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smtClean="0">
                <a:solidFill>
                  <a:prstClr val="white"/>
                </a:solidFill>
              </a:rPr>
              <a:t>These GOES-17 data are preliminary, non-operational data and are undergoing testing. Users bear all responsibility for inspecting the data prior to use and for the manner in which the data are utilized.</a:t>
            </a:r>
            <a:endParaRPr lang="en-US" sz="1000">
              <a:solidFill>
                <a:prstClr val="white"/>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Shape 439"/>
          <p:cNvSpPr txBox="1">
            <a:spLocks noGrp="1"/>
          </p:cNvSpPr>
          <p:nvPr>
            <p:ph type="title"/>
          </p:nvPr>
        </p:nvSpPr>
        <p:spPr>
          <a:xfrm>
            <a:off x="1599862" y="304800"/>
            <a:ext cx="5961300" cy="853799"/>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700"/>
              <a:buFont typeface="Arial"/>
              <a:buNone/>
            </a:pPr>
            <a:r>
              <a:rPr lang="en-US" sz="3600" b="0" i="0" u="none" strike="noStrike" cap="none" dirty="0">
                <a:solidFill>
                  <a:srgbClr val="FFFFFF"/>
                </a:solidFill>
                <a:latin typeface="Calibri" charset="0"/>
                <a:ea typeface="Calibri" charset="0"/>
                <a:cs typeface="Calibri" charset="0"/>
                <a:sym typeface="Arial"/>
              </a:rPr>
              <a:t>ADRs/WRs Impacting Full Validation of </a:t>
            </a:r>
            <a:r>
              <a:rPr lang="en-US" sz="3600" b="0" i="0" u="none" strike="noStrike" cap="none" dirty="0" smtClean="0">
                <a:solidFill>
                  <a:srgbClr val="FFFFFF"/>
                </a:solidFill>
                <a:latin typeface="Calibri" charset="0"/>
                <a:ea typeface="Calibri" charset="0"/>
                <a:cs typeface="Calibri" charset="0"/>
                <a:sym typeface="Arial"/>
              </a:rPr>
              <a:t>G17 SGPS </a:t>
            </a:r>
            <a:r>
              <a:rPr lang="en-US" sz="3600" b="0" i="0" u="none" strike="noStrike" cap="none" dirty="0">
                <a:solidFill>
                  <a:srgbClr val="FFFFFF"/>
                </a:solidFill>
                <a:latin typeface="Calibri" charset="0"/>
                <a:ea typeface="Calibri" charset="0"/>
                <a:cs typeface="Calibri" charset="0"/>
                <a:sym typeface="Arial"/>
              </a:rPr>
              <a:t>L1b</a:t>
            </a:r>
            <a:endParaRPr sz="3600" b="0" i="0" u="none" strike="noStrike" cap="none" dirty="0">
              <a:solidFill>
                <a:srgbClr val="FFFFFF"/>
              </a:solidFill>
              <a:latin typeface="Calibri" charset="0"/>
              <a:ea typeface="Calibri" charset="0"/>
              <a:cs typeface="Calibri" charset="0"/>
              <a:sym typeface="Arial"/>
            </a:endParaRPr>
          </a:p>
        </p:txBody>
      </p:sp>
      <p:sp>
        <p:nvSpPr>
          <p:cNvPr id="440" name="Shape 440"/>
          <p:cNvSpPr txBox="1">
            <a:spLocks noGrp="1"/>
          </p:cNvSpPr>
          <p:nvPr>
            <p:ph type="sldNum" idx="12"/>
          </p:nvPr>
        </p:nvSpPr>
        <p:spPr>
          <a:xfrm>
            <a:off x="8472457" y="6217621"/>
            <a:ext cx="548699" cy="52469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350"/>
              <a:buFont typeface="Arial"/>
              <a:buNone/>
            </a:pPr>
            <a:fld id="{00000000-1234-1234-1234-123412341234}" type="slidenum">
              <a:rPr lang="en-US" sz="1400" b="0" i="0" u="none" strike="noStrike" cap="none">
                <a:solidFill>
                  <a:schemeClr val="lt1"/>
                </a:solidFill>
                <a:latin typeface="Arial"/>
                <a:ea typeface="Arial"/>
                <a:cs typeface="Arial"/>
                <a:sym typeface="Arial"/>
              </a:rPr>
              <a:t>29</a:t>
            </a:fld>
            <a:endParaRPr sz="1400" b="0" i="0" u="none" strike="noStrike" cap="none">
              <a:solidFill>
                <a:schemeClr val="lt1"/>
              </a:solidFill>
              <a:latin typeface="Arial"/>
              <a:ea typeface="Arial"/>
              <a:cs typeface="Arial"/>
              <a:sym typeface="Arial"/>
            </a:endParaRPr>
          </a:p>
        </p:txBody>
      </p:sp>
      <p:graphicFrame>
        <p:nvGraphicFramePr>
          <p:cNvPr id="441" name="Shape 441"/>
          <p:cNvGraphicFramePr/>
          <p:nvPr>
            <p:extLst>
              <p:ext uri="{D42A27DB-BD31-4B8C-83A1-F6EECF244321}">
                <p14:modId xmlns:p14="http://schemas.microsoft.com/office/powerpoint/2010/main" val="401623058"/>
              </p:ext>
            </p:extLst>
          </p:nvPr>
        </p:nvGraphicFramePr>
        <p:xfrm>
          <a:off x="228600" y="2250400"/>
          <a:ext cx="8686800" cy="1483400"/>
        </p:xfrm>
        <a:graphic>
          <a:graphicData uri="http://schemas.openxmlformats.org/drawingml/2006/table">
            <a:tbl>
              <a:tblPr firstRow="1" bandRow="1">
                <a:noFill/>
                <a:tableStyleId>{2193F556-932D-4B0D-9798-D749DA44B50E}</a:tableStyleId>
              </a:tblPr>
              <a:tblGrid>
                <a:gridCol w="679837"/>
                <a:gridCol w="830911"/>
                <a:gridCol w="3701332"/>
                <a:gridCol w="1737360"/>
                <a:gridCol w="1737360"/>
              </a:tblGrid>
              <a:tr h="370850">
                <a:tc>
                  <a:txBody>
                    <a:bodyPr/>
                    <a:lstStyle/>
                    <a:p>
                      <a:pPr marL="0" marR="0" lvl="0" indent="0" algn="l" rtl="0">
                        <a:spcBef>
                          <a:spcPts val="0"/>
                        </a:spcBef>
                        <a:spcAft>
                          <a:spcPts val="0"/>
                        </a:spcAft>
                        <a:buNone/>
                      </a:pPr>
                      <a:r>
                        <a:rPr lang="en-US" sz="1600"/>
                        <a:t>ADR#</a:t>
                      </a:r>
                      <a:endParaRPr sz="1600"/>
                    </a:p>
                  </a:txBody>
                  <a:tcPr marL="91450" marR="91450" marT="45725" marB="45725" anchor="ctr"/>
                </a:tc>
                <a:tc>
                  <a:txBody>
                    <a:bodyPr/>
                    <a:lstStyle/>
                    <a:p>
                      <a:pPr marL="0" marR="0" lvl="0" indent="0" algn="l" rtl="0">
                        <a:spcBef>
                          <a:spcPts val="0"/>
                        </a:spcBef>
                        <a:spcAft>
                          <a:spcPts val="0"/>
                        </a:spcAft>
                        <a:buNone/>
                      </a:pPr>
                      <a:r>
                        <a:rPr lang="en-US" sz="1600"/>
                        <a:t>WR#</a:t>
                      </a:r>
                      <a:endParaRPr sz="1600"/>
                    </a:p>
                  </a:txBody>
                  <a:tcPr marL="91450" marR="91450" marT="45725" marB="45725" anchor="ctr"/>
                </a:tc>
                <a:tc>
                  <a:txBody>
                    <a:bodyPr/>
                    <a:lstStyle/>
                    <a:p>
                      <a:pPr marL="0" marR="0" lvl="0" indent="0" algn="l" rtl="0">
                        <a:spcBef>
                          <a:spcPts val="0"/>
                        </a:spcBef>
                        <a:spcAft>
                          <a:spcPts val="0"/>
                        </a:spcAft>
                        <a:buNone/>
                      </a:pPr>
                      <a:r>
                        <a:rPr lang="en-US" sz="1600"/>
                        <a:t>Short Description</a:t>
                      </a:r>
                      <a:endParaRPr sz="1600"/>
                    </a:p>
                  </a:txBody>
                  <a:tcPr marL="91450" marR="91450" marT="45725" marB="45725" anchor="ctr"/>
                </a:tc>
                <a:tc>
                  <a:txBody>
                    <a:bodyPr/>
                    <a:lstStyle/>
                    <a:p>
                      <a:pPr marL="0" marR="0" lvl="0" indent="0" algn="l" rtl="0">
                        <a:spcBef>
                          <a:spcPts val="0"/>
                        </a:spcBef>
                        <a:spcAft>
                          <a:spcPts val="0"/>
                        </a:spcAft>
                        <a:buNone/>
                      </a:pPr>
                      <a:r>
                        <a:rPr lang="en-US" sz="1600"/>
                        <a:t>Status</a:t>
                      </a:r>
                      <a:endParaRPr sz="1600"/>
                    </a:p>
                  </a:txBody>
                  <a:tcPr marL="91450" marR="91450" marT="45725" marB="45725" anchor="ctr"/>
                </a:tc>
                <a:tc>
                  <a:txBody>
                    <a:bodyPr/>
                    <a:lstStyle/>
                    <a:p>
                      <a:pPr marL="0" marR="0" lvl="0" indent="0" algn="l" rtl="0">
                        <a:spcBef>
                          <a:spcPts val="0"/>
                        </a:spcBef>
                        <a:spcAft>
                          <a:spcPts val="0"/>
                        </a:spcAft>
                        <a:buNone/>
                      </a:pPr>
                      <a:r>
                        <a:rPr lang="en-US" sz="1600"/>
                        <a:t>Expected Closure</a:t>
                      </a:r>
                      <a:endParaRPr sz="1600"/>
                    </a:p>
                  </a:txBody>
                  <a:tcPr marL="91450" marR="91450" marT="45725" marB="45725" anchor="ctr"/>
                </a:tc>
              </a:tr>
              <a:tr h="370850">
                <a:tc>
                  <a:txBody>
                    <a:bodyPr/>
                    <a:lstStyle/>
                    <a:p>
                      <a:pPr marL="0" marR="0" lvl="0" indent="0" algn="l" rtl="0">
                        <a:spcBef>
                          <a:spcPts val="0"/>
                        </a:spcBef>
                        <a:spcAft>
                          <a:spcPts val="0"/>
                        </a:spcAft>
                        <a:buNone/>
                      </a:pPr>
                      <a:r>
                        <a:rPr lang="uk-UA" sz="1400" b="0" i="0" u="none" strike="noStrike" cap="none" smtClean="0">
                          <a:solidFill>
                            <a:schemeClr val="dk1"/>
                          </a:solidFill>
                          <a:effectLst/>
                          <a:latin typeface="Calibri"/>
                          <a:ea typeface="Calibri"/>
                          <a:cs typeface="Calibri"/>
                          <a:sym typeface="Arial"/>
                        </a:rPr>
                        <a:t>517</a:t>
                      </a:r>
                      <a:endParaRPr sz="1400"/>
                    </a:p>
                  </a:txBody>
                  <a:tcPr marL="91450" marR="91450" marT="45725" marB="45725" anchor="ctr"/>
                </a:tc>
                <a:tc>
                  <a:txBody>
                    <a:bodyPr/>
                    <a:lstStyle/>
                    <a:p>
                      <a:pPr marL="0" marR="0" lvl="0" indent="0" algn="l" rtl="0">
                        <a:spcBef>
                          <a:spcPts val="0"/>
                        </a:spcBef>
                        <a:spcAft>
                          <a:spcPts val="0"/>
                        </a:spcAft>
                        <a:buNone/>
                      </a:pPr>
                      <a:r>
                        <a:rPr lang="is-IS" sz="1400" b="0" i="0" u="none" strike="noStrike" cap="none" smtClean="0">
                          <a:solidFill>
                            <a:schemeClr val="dk1"/>
                          </a:solidFill>
                          <a:effectLst/>
                          <a:latin typeface="Calibri"/>
                          <a:ea typeface="Calibri"/>
                          <a:cs typeface="Calibri"/>
                          <a:sym typeface="Arial"/>
                        </a:rPr>
                        <a:t>5484</a:t>
                      </a:r>
                      <a:endParaRPr sz="1400"/>
                    </a:p>
                  </a:txBody>
                  <a:tcPr marL="91450" marR="91450" marT="45725" marB="45725" anchor="ctr"/>
                </a:tc>
                <a:tc>
                  <a:txBody>
                    <a:bodyPr/>
                    <a:lstStyle/>
                    <a:p>
                      <a:pPr marL="0" marR="0" lvl="0" indent="0" algn="l" rtl="0">
                        <a:spcBef>
                          <a:spcPts val="0"/>
                        </a:spcBef>
                        <a:spcAft>
                          <a:spcPts val="0"/>
                        </a:spcAft>
                        <a:buNone/>
                      </a:pPr>
                      <a:r>
                        <a:rPr lang="en-US" sz="1400" b="0" i="0" u="none" strike="noStrike" cap="none" smtClean="0">
                          <a:solidFill>
                            <a:schemeClr val="dk1"/>
                          </a:solidFill>
                          <a:effectLst/>
                          <a:latin typeface="Calibri"/>
                          <a:ea typeface="Calibri"/>
                          <a:cs typeface="Calibri"/>
                          <a:sym typeface="Arial"/>
                        </a:rPr>
                        <a:t>Small but routine L1b gaps, mostly for SEISS</a:t>
                      </a:r>
                      <a:endParaRPr sz="1400">
                        <a:solidFill>
                          <a:schemeClr val="dk1"/>
                        </a:solidFill>
                      </a:endParaRPr>
                    </a:p>
                  </a:txBody>
                  <a:tcPr marL="91450" marR="91450" marT="45725" marB="45725" anchor="ctr"/>
                </a:tc>
                <a:tc>
                  <a:txBody>
                    <a:bodyPr/>
                    <a:lstStyle/>
                    <a:p>
                      <a:pPr marL="0" marR="0" lvl="0" indent="0" algn="l" rtl="0">
                        <a:spcBef>
                          <a:spcPts val="0"/>
                        </a:spcBef>
                        <a:spcAft>
                          <a:spcPts val="0"/>
                        </a:spcAft>
                        <a:buNone/>
                      </a:pPr>
                      <a:r>
                        <a:rPr lang="en-US" sz="1400" b="0" i="0" u="none" strike="noStrike" cap="none" dirty="0" smtClean="0">
                          <a:solidFill>
                            <a:schemeClr val="tx1"/>
                          </a:solidFill>
                          <a:effectLst/>
                          <a:latin typeface="Calibri"/>
                          <a:ea typeface="Calibri"/>
                          <a:cs typeface="Calibri"/>
                          <a:sym typeface="Arial"/>
                        </a:rPr>
                        <a:t>Closed</a:t>
                      </a:r>
                      <a:endParaRPr sz="1400" dirty="0">
                        <a:solidFill>
                          <a:schemeClr val="tx1"/>
                        </a:solidFill>
                      </a:endParaRPr>
                    </a:p>
                  </a:txBody>
                  <a:tcPr marL="91450" marR="91450" marT="45725" marB="45725"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hr-HR" sz="1400" b="0" i="0" u="none" strike="noStrike" cap="none" dirty="0" smtClean="0">
                          <a:solidFill>
                            <a:schemeClr val="dk1"/>
                          </a:solidFill>
                          <a:effectLst/>
                          <a:latin typeface="Calibri"/>
                          <a:ea typeface="Calibri"/>
                          <a:cs typeface="Calibri"/>
                          <a:sym typeface="Arial"/>
                        </a:rPr>
                        <a:t>DO.07.00.00</a:t>
                      </a:r>
                      <a:endParaRPr lang="hr-HR" sz="1400" b="0" i="0" u="none" strike="noStrike" cap="none" dirty="0" smtClean="0">
                        <a:solidFill>
                          <a:schemeClr val="dk1"/>
                        </a:solidFill>
                        <a:latin typeface="Calibri"/>
                        <a:ea typeface="Calibri"/>
                        <a:cs typeface="Calibri"/>
                        <a:sym typeface="Arial"/>
                      </a:endParaRPr>
                    </a:p>
                  </a:txBody>
                  <a:tcPr marL="91450" marR="91450" marT="45725" marB="45725" anchor="ctr"/>
                </a:tc>
              </a:tr>
              <a:tr h="370850">
                <a:tc>
                  <a:txBody>
                    <a:bodyPr/>
                    <a:lstStyle/>
                    <a:p>
                      <a:pPr marL="0" marR="0" lvl="0" indent="0" algn="l" rtl="0">
                        <a:spcBef>
                          <a:spcPts val="0"/>
                        </a:spcBef>
                        <a:spcAft>
                          <a:spcPts val="0"/>
                        </a:spcAft>
                        <a:buNone/>
                      </a:pPr>
                      <a:r>
                        <a:rPr lang="en-US" sz="1400" dirty="0" smtClean="0"/>
                        <a:t>900</a:t>
                      </a:r>
                      <a:endParaRPr sz="1400" dirty="0"/>
                    </a:p>
                  </a:txBody>
                  <a:tcPr marL="91450" marR="91450" marT="45725" marB="45725" anchor="ctr"/>
                </a:tc>
                <a:tc>
                  <a:txBody>
                    <a:bodyPr/>
                    <a:lstStyle/>
                    <a:p>
                      <a:pPr marL="0" marR="0" lvl="0" indent="0" algn="l" rtl="0">
                        <a:spcBef>
                          <a:spcPts val="0"/>
                        </a:spcBef>
                        <a:spcAft>
                          <a:spcPts val="0"/>
                        </a:spcAft>
                        <a:buNone/>
                      </a:pPr>
                      <a:r>
                        <a:rPr lang="en-US" sz="1400" smtClean="0"/>
                        <a:t>TBA</a:t>
                      </a:r>
                      <a:endParaRPr sz="1400"/>
                    </a:p>
                  </a:txBody>
                  <a:tcPr marL="91450" marR="91450" marT="45725" marB="45725" anchor="ctr"/>
                </a:tc>
                <a:tc>
                  <a:txBody>
                    <a:bodyPr/>
                    <a:lstStyle/>
                    <a:p>
                      <a:pPr marL="0" marR="0" lvl="0" indent="0" algn="l" rtl="0">
                        <a:spcBef>
                          <a:spcPts val="0"/>
                        </a:spcBef>
                        <a:spcAft>
                          <a:spcPts val="0"/>
                        </a:spcAft>
                        <a:buNone/>
                      </a:pPr>
                      <a:r>
                        <a:rPr lang="en-US" sz="1400" smtClean="0">
                          <a:solidFill>
                            <a:schemeClr val="dk1"/>
                          </a:solidFill>
                        </a:rPr>
                        <a:t>SGPS P5 correction coefficients LUT update</a:t>
                      </a:r>
                    </a:p>
                  </a:txBody>
                  <a:tcPr marL="91450" marR="91450" marT="45725" marB="45725" anchor="ctr"/>
                </a:tc>
                <a:tc>
                  <a:txBody>
                    <a:bodyPr/>
                    <a:lstStyle/>
                    <a:p>
                      <a:pPr marL="0" marR="0" lvl="0" indent="0" algn="l" rtl="0">
                        <a:spcBef>
                          <a:spcPts val="0"/>
                        </a:spcBef>
                        <a:spcAft>
                          <a:spcPts val="0"/>
                        </a:spcAft>
                        <a:buNone/>
                      </a:pPr>
                      <a:r>
                        <a:rPr lang="en-US" sz="1400" smtClean="0"/>
                        <a:t>Anticipated</a:t>
                      </a:r>
                      <a:endParaRPr sz="1400"/>
                    </a:p>
                  </a:txBody>
                  <a:tcPr marL="91450" marR="91450" marT="45725" marB="45725" anchor="ctr"/>
                </a:tc>
                <a:tc>
                  <a:txBody>
                    <a:bodyPr/>
                    <a:lstStyle/>
                    <a:p>
                      <a:pPr marL="0" marR="0" lvl="0" indent="0" algn="l" rtl="0">
                        <a:spcBef>
                          <a:spcPts val="0"/>
                        </a:spcBef>
                        <a:spcAft>
                          <a:spcPts val="0"/>
                        </a:spcAft>
                        <a:buNone/>
                      </a:pPr>
                      <a:r>
                        <a:rPr lang="en-US" sz="1400" dirty="0" smtClean="0"/>
                        <a:t>TBD</a:t>
                      </a:r>
                      <a:endParaRPr sz="1400" dirty="0"/>
                    </a:p>
                  </a:txBody>
                  <a:tcPr marL="91450" marR="91450" marT="45725" marB="45725" anchor="ctr"/>
                </a:tc>
              </a:tr>
              <a:tr h="37085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smtClean="0"/>
                        <a:t>TBA</a:t>
                      </a:r>
                    </a:p>
                  </a:txBody>
                  <a:tcPr marL="91450" marR="91450" marT="45725" marB="45725"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smtClean="0"/>
                        <a:t>TBA</a:t>
                      </a:r>
                    </a:p>
                  </a:txBody>
                  <a:tcPr marL="91450" marR="91450" marT="45725" marB="45725"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chemeClr val="dk1"/>
                          </a:solidFill>
                        </a:rPr>
                        <a:t>Electron contamination in SGPS+X P5</a:t>
                      </a:r>
                      <a:endParaRPr lang="en-US" sz="1400" dirty="0" smtClean="0">
                        <a:solidFill>
                          <a:srgbClr val="FF0000"/>
                        </a:solidFill>
                      </a:endParaRPr>
                    </a:p>
                  </a:txBody>
                  <a:tcPr marL="91450" marR="91450" marT="45725" marB="45725"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TBD</a:t>
                      </a:r>
                      <a:r>
                        <a:rPr lang="en-US" sz="1400" baseline="0" dirty="0" smtClean="0">
                          <a:solidFill>
                            <a:schemeClr val="tx1"/>
                          </a:solidFill>
                        </a:rPr>
                        <a:t> if ADR is needed</a:t>
                      </a:r>
                      <a:endParaRPr lang="en-US" sz="1400" dirty="0" smtClean="0">
                        <a:solidFill>
                          <a:schemeClr val="tx1"/>
                        </a:solidFill>
                      </a:endParaRPr>
                    </a:p>
                  </a:txBody>
                  <a:tcPr marL="91450" marR="91450" marT="45725" marB="45725"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TBD</a:t>
                      </a:r>
                    </a:p>
                  </a:txBody>
                  <a:tcPr marL="91450" marR="91450" marT="45725" marB="45725" anchor="ctr"/>
                </a:tc>
              </a:tr>
            </a:tbl>
          </a:graphicData>
        </a:graphic>
      </p:graphicFrame>
      <p:sp>
        <p:nvSpPr>
          <p:cNvPr id="7" name="Footer Placeholder 5"/>
          <p:cNvSpPr txBox="1">
            <a:spLocks/>
          </p:cNvSpPr>
          <p:nvPr/>
        </p:nvSpPr>
        <p:spPr>
          <a:xfrm>
            <a:off x="1287379" y="6361671"/>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smtClean="0">
                <a:solidFill>
                  <a:prstClr val="white"/>
                </a:solidFill>
              </a:rPr>
              <a:t>These GOES-17 data are preliminary, non-operational data and are undergoing testing. Users bear all responsibility for inspecting the data prior to use and for the manner in which the data are utilized.</a:t>
            </a:r>
            <a:endParaRPr lang="en-US" sz="1000">
              <a:solidFill>
                <a:prstClr val="white"/>
              </a:solidFill>
            </a:endParaRPr>
          </a:p>
        </p:txBody>
      </p:sp>
      <p:sp>
        <p:nvSpPr>
          <p:cNvPr id="3" name="TextBox 2"/>
          <p:cNvSpPr txBox="1"/>
          <p:nvPr/>
        </p:nvSpPr>
        <p:spPr>
          <a:xfrm>
            <a:off x="228600" y="3886200"/>
            <a:ext cx="8686800" cy="584775"/>
          </a:xfrm>
          <a:prstGeom prst="rect">
            <a:avLst/>
          </a:prstGeom>
          <a:noFill/>
        </p:spPr>
        <p:txBody>
          <a:bodyPr wrap="square" rtlCol="0">
            <a:spAutoFit/>
          </a:bodyPr>
          <a:lstStyle/>
          <a:p>
            <a:pPr marL="285750" indent="-285750">
              <a:buClr>
                <a:schemeClr val="bg1"/>
              </a:buClr>
              <a:buSzPct val="100000"/>
              <a:buFont typeface=".AppleSystemUIFont" charset="-120"/>
              <a:buChar char="*"/>
            </a:pPr>
            <a:r>
              <a:rPr lang="en-US" sz="1600" dirty="0" smtClean="0">
                <a:solidFill>
                  <a:schemeClr val="bg1"/>
                </a:solidFill>
              </a:rPr>
              <a:t>Will need </a:t>
            </a:r>
            <a:r>
              <a:rPr lang="en-US" sz="1600" dirty="0">
                <a:solidFill>
                  <a:schemeClr val="bg1"/>
                </a:solidFill>
              </a:rPr>
              <a:t>to analyze SEP event data with sufficient enhancement at energies &gt;100 MeV to reach full </a:t>
            </a:r>
            <a:r>
              <a:rPr lang="en-US" sz="1600" dirty="0" smtClean="0">
                <a:solidFill>
                  <a:schemeClr val="bg1"/>
                </a:solidFill>
              </a:rPr>
              <a:t>validation </a:t>
            </a:r>
            <a:r>
              <a:rPr lang="mr-IN" sz="1600" dirty="0" smtClean="0">
                <a:solidFill>
                  <a:schemeClr val="bg1"/>
                </a:solidFill>
              </a:rPr>
              <a:t>–</a:t>
            </a:r>
            <a:r>
              <a:rPr lang="en-US" sz="1600" dirty="0" smtClean="0">
                <a:solidFill>
                  <a:schemeClr val="bg1"/>
                </a:solidFill>
              </a:rPr>
              <a:t> May find </a:t>
            </a:r>
            <a:r>
              <a:rPr lang="en-US" sz="1600" dirty="0">
                <a:solidFill>
                  <a:schemeClr val="bg1"/>
                </a:solidFill>
              </a:rPr>
              <a:t>instrument </a:t>
            </a:r>
            <a:r>
              <a:rPr lang="en-US" sz="1600" dirty="0" smtClean="0">
                <a:solidFill>
                  <a:schemeClr val="bg1"/>
                </a:solidFill>
              </a:rPr>
              <a:t>and/or </a:t>
            </a:r>
            <a:r>
              <a:rPr lang="en-US" sz="1600" dirty="0">
                <a:solidFill>
                  <a:schemeClr val="bg1"/>
                </a:solidFill>
              </a:rPr>
              <a:t>calibration </a:t>
            </a:r>
            <a:r>
              <a:rPr lang="en-US" sz="1600" dirty="0" smtClean="0">
                <a:solidFill>
                  <a:schemeClr val="bg1"/>
                </a:solidFill>
              </a:rPr>
              <a:t>anomalies.</a:t>
            </a:r>
            <a:endParaRPr lang="en-US" sz="160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p>
            <a:pPr marL="461963" marR="0" lvl="0" indent="-461963" algn="l" rtl="0">
              <a:spcBef>
                <a:spcPts val="0"/>
              </a:spcBef>
              <a:spcAft>
                <a:spcPts val="0"/>
              </a:spcAft>
              <a:buNone/>
            </a:pPr>
            <a:r>
              <a:rPr lang="en-US" smtClean="0"/>
              <a:t>SGPS OVERVIEW</a:t>
            </a:r>
            <a:endParaRPr/>
          </a:p>
        </p:txBody>
      </p:sp>
      <p:sp>
        <p:nvSpPr>
          <p:cNvPr id="101" name="Shape 10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888888"/>
              </a:buClr>
              <a:buSzPts val="2000"/>
              <a:buFont typeface="Noto Sans Symbols"/>
              <a:buNone/>
            </a:pPr>
            <a:r>
              <a:rPr lang="en-US" sz="2000" b="0" i="0" u="none" strike="noStrike" cap="none" smtClean="0">
                <a:solidFill>
                  <a:srgbClr val="888888"/>
                </a:solidFill>
                <a:latin typeface="Calibri"/>
                <a:ea typeface="Calibri"/>
                <a:cs typeface="Calibri"/>
                <a:sym typeface="Calibri"/>
              </a:rPr>
              <a:t>GOES</a:t>
            </a:r>
            <a:r>
              <a:rPr lang="mr-IN" sz="2000" b="0" i="0" u="none" strike="noStrike" cap="none" smtClean="0">
                <a:solidFill>
                  <a:srgbClr val="888888"/>
                </a:solidFill>
                <a:latin typeface="Calibri"/>
                <a:ea typeface="Calibri"/>
                <a:cs typeface="Calibri"/>
                <a:sym typeface="Calibri"/>
              </a:rPr>
              <a:t>-17</a:t>
            </a:r>
            <a:r>
              <a:rPr lang="en-US" sz="2000" b="0" i="0" u="none" strike="noStrike" cap="none" smtClean="0">
                <a:solidFill>
                  <a:srgbClr val="888888"/>
                </a:solidFill>
                <a:latin typeface="Calibri"/>
                <a:ea typeface="Calibri"/>
                <a:cs typeface="Calibri"/>
                <a:sym typeface="Calibri"/>
              </a:rPr>
              <a:t> SGPS </a:t>
            </a:r>
            <a:r>
              <a:rPr lang="en-US" sz="2000" b="0" i="0" u="none" strike="noStrike" cap="none">
                <a:solidFill>
                  <a:srgbClr val="888888"/>
                </a:solidFill>
                <a:latin typeface="Calibri"/>
                <a:ea typeface="Calibri"/>
                <a:cs typeface="Calibri"/>
                <a:sym typeface="Calibri"/>
              </a:rPr>
              <a:t>L1b Product Provisional PS-PVR</a:t>
            </a:r>
            <a:endParaRPr/>
          </a:p>
        </p:txBody>
      </p:sp>
      <p:sp>
        <p:nvSpPr>
          <p:cNvPr id="102" name="Shape 102"/>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Calibri"/>
                <a:ea typeface="Calibri"/>
                <a:cs typeface="Calibri"/>
                <a:sym typeface="Calibri"/>
              </a:rPr>
              <a:t>3</a:t>
            </a:fld>
            <a:endParaRPr sz="1200" b="0" i="0" u="none" strike="noStrike" cap="none">
              <a:solidFill>
                <a:schemeClr val="lt1"/>
              </a:solidFill>
              <a:latin typeface="Calibri"/>
              <a:ea typeface="Calibri"/>
              <a:cs typeface="Calibri"/>
              <a:sym typeface="Calibri"/>
            </a:endParaRPr>
          </a:p>
        </p:txBody>
      </p:sp>
      <p:sp>
        <p:nvSpPr>
          <p:cNvPr id="6" name="Footer Placeholder 5"/>
          <p:cNvSpPr txBox="1">
            <a:spLocks/>
          </p:cNvSpPr>
          <p:nvPr/>
        </p:nvSpPr>
        <p:spPr>
          <a:xfrm>
            <a:off x="1287379" y="6361671"/>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smtClean="0">
                <a:solidFill>
                  <a:prstClr val="white"/>
                </a:solidFill>
              </a:rPr>
              <a:t>These GOES-17 data are preliminary, non-operational data and are undergoing testing. Users bear all responsibility for inspecting the data prior to use and for the manner in which the data are utilized.</a:t>
            </a:r>
            <a:endParaRPr lang="en-US" sz="1000">
              <a:solidFill>
                <a:prstClr val="white"/>
              </a:solidFill>
            </a:endParaRPr>
          </a:p>
        </p:txBody>
      </p:sp>
    </p:spTree>
    <p:extLst>
      <p:ext uri="{BB962C8B-B14F-4D97-AF65-F5344CB8AC3E}">
        <p14:creationId xmlns:p14="http://schemas.microsoft.com/office/powerpoint/2010/main" val="5253924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4900" y="365401"/>
            <a:ext cx="5961300" cy="853799"/>
          </a:xfrm>
        </p:spPr>
        <p:txBody>
          <a:bodyPr/>
          <a:lstStyle/>
          <a:p>
            <a:r>
              <a:rPr lang="en-US" sz="3600">
                <a:latin typeface="Calibri" charset="0"/>
                <a:ea typeface="Calibri" charset="0"/>
                <a:cs typeface="Calibri" charset="0"/>
              </a:rPr>
              <a:t>Path to Full Validation - PLPTs</a:t>
            </a:r>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30</a:t>
            </a:fld>
            <a:endParaRPr lang="uk-UA"/>
          </a:p>
        </p:txBody>
      </p:sp>
      <p:graphicFrame>
        <p:nvGraphicFramePr>
          <p:cNvPr id="6" name="Shape 476"/>
          <p:cNvGraphicFramePr/>
          <p:nvPr>
            <p:extLst>
              <p:ext uri="{D42A27DB-BD31-4B8C-83A1-F6EECF244321}">
                <p14:modId xmlns:p14="http://schemas.microsoft.com/office/powerpoint/2010/main" val="43750664"/>
              </p:ext>
            </p:extLst>
          </p:nvPr>
        </p:nvGraphicFramePr>
        <p:xfrm>
          <a:off x="247675" y="1524000"/>
          <a:ext cx="8630650" cy="2670585"/>
        </p:xfrm>
        <a:graphic>
          <a:graphicData uri="http://schemas.openxmlformats.org/drawingml/2006/table">
            <a:tbl>
              <a:tblPr firstRow="1" firstCol="1" bandRow="1">
                <a:noFill/>
                <a:tableStyleId>{2193F556-932D-4B0D-9798-D749DA44B50E}</a:tableStyleId>
              </a:tblPr>
              <a:tblGrid>
                <a:gridCol w="1905000"/>
                <a:gridCol w="3048000"/>
                <a:gridCol w="1752601"/>
                <a:gridCol w="1925049"/>
              </a:tblGrid>
              <a:tr h="165220">
                <a:tc>
                  <a:txBody>
                    <a:bodyPr/>
                    <a:lstStyle/>
                    <a:p>
                      <a:pPr marL="0" marR="0" lvl="0" indent="0" algn="l" rtl="0">
                        <a:lnSpc>
                          <a:spcPct val="115000"/>
                        </a:lnSpc>
                        <a:spcBef>
                          <a:spcPts val="0"/>
                        </a:spcBef>
                        <a:spcAft>
                          <a:spcPts val="0"/>
                        </a:spcAft>
                        <a:buNone/>
                      </a:pPr>
                      <a:r>
                        <a:rPr lang="en-US" sz="1200">
                          <a:latin typeface="Calibri"/>
                          <a:ea typeface="Calibri"/>
                          <a:cs typeface="Calibri"/>
                          <a:sym typeface="Calibri"/>
                        </a:rPr>
                        <a:t>Title</a:t>
                      </a:r>
                      <a:endParaRPr sz="1200">
                        <a:latin typeface="Calibri"/>
                        <a:ea typeface="Calibri"/>
                        <a:cs typeface="Calibri"/>
                        <a:sym typeface="Calibri"/>
                      </a:endParaRPr>
                    </a:p>
                  </a:txBody>
                  <a:tcPr marL="55350" marR="55350" marT="0" marB="0"/>
                </a:tc>
                <a:tc>
                  <a:txBody>
                    <a:bodyPr/>
                    <a:lstStyle/>
                    <a:p>
                      <a:pPr marL="0" marR="0" lvl="0" indent="0" algn="l" rtl="0">
                        <a:lnSpc>
                          <a:spcPct val="115000"/>
                        </a:lnSpc>
                        <a:spcBef>
                          <a:spcPts val="0"/>
                        </a:spcBef>
                        <a:spcAft>
                          <a:spcPts val="0"/>
                        </a:spcAft>
                        <a:buNone/>
                      </a:pPr>
                      <a:r>
                        <a:rPr lang="en-US" sz="1200">
                          <a:latin typeface="Calibri"/>
                          <a:ea typeface="Calibri"/>
                          <a:cs typeface="Calibri"/>
                          <a:sym typeface="Calibri"/>
                        </a:rPr>
                        <a:t>Activity</a:t>
                      </a:r>
                      <a:endParaRPr sz="1200">
                        <a:latin typeface="Calibri"/>
                        <a:ea typeface="Calibri"/>
                        <a:cs typeface="Calibri"/>
                        <a:sym typeface="Calibri"/>
                      </a:endParaRPr>
                    </a:p>
                  </a:txBody>
                  <a:tcPr marL="55350" marR="55350" marT="0" marB="0"/>
                </a:tc>
                <a:tc>
                  <a:txBody>
                    <a:bodyPr/>
                    <a:lstStyle/>
                    <a:p>
                      <a:pPr marL="0" marR="0" lvl="0" indent="0" algn="l" rtl="0">
                        <a:lnSpc>
                          <a:spcPct val="115000"/>
                        </a:lnSpc>
                        <a:spcBef>
                          <a:spcPts val="0"/>
                        </a:spcBef>
                        <a:spcAft>
                          <a:spcPts val="0"/>
                        </a:spcAft>
                        <a:buNone/>
                      </a:pPr>
                      <a:r>
                        <a:rPr lang="en-US" sz="1200">
                          <a:latin typeface="Calibri"/>
                          <a:ea typeface="Calibri"/>
                          <a:cs typeface="Calibri"/>
                          <a:sym typeface="Calibri"/>
                        </a:rPr>
                        <a:t>Data Needed</a:t>
                      </a:r>
                      <a:endParaRPr sz="1200">
                        <a:latin typeface="Calibri"/>
                        <a:ea typeface="Calibri"/>
                        <a:cs typeface="Calibri"/>
                        <a:sym typeface="Calibri"/>
                      </a:endParaRPr>
                    </a:p>
                  </a:txBody>
                  <a:tcPr marL="55350" marR="55350" marT="0" marB="0"/>
                </a:tc>
                <a:tc>
                  <a:txBody>
                    <a:bodyPr/>
                    <a:lstStyle/>
                    <a:p>
                      <a:pPr marL="0" marR="0" lvl="0" indent="0" algn="l" rtl="0">
                        <a:lnSpc>
                          <a:spcPct val="115000"/>
                        </a:lnSpc>
                        <a:spcBef>
                          <a:spcPts val="0"/>
                        </a:spcBef>
                        <a:spcAft>
                          <a:spcPts val="0"/>
                        </a:spcAft>
                        <a:buNone/>
                      </a:pPr>
                      <a:r>
                        <a:rPr lang="en-US" sz="1200">
                          <a:latin typeface="Calibri"/>
                          <a:ea typeface="Calibri"/>
                          <a:cs typeface="Calibri"/>
                          <a:sym typeface="Calibri"/>
                        </a:rPr>
                        <a:t>Success Criteria</a:t>
                      </a:r>
                      <a:endParaRPr sz="1200">
                        <a:latin typeface="Calibri"/>
                        <a:ea typeface="Calibri"/>
                        <a:cs typeface="Calibri"/>
                        <a:sym typeface="Calibri"/>
                      </a:endParaRPr>
                    </a:p>
                  </a:txBody>
                  <a:tcPr marL="55350" marR="55350" marT="0" marB="0"/>
                </a:tc>
              </a:tr>
              <a:tr h="495659">
                <a:tc>
                  <a:txBody>
                    <a:bodyPr/>
                    <a:lstStyle/>
                    <a:p>
                      <a:pPr marL="0" marR="0" lvl="0" indent="0" algn="l" rtl="0">
                        <a:lnSpc>
                          <a:spcPct val="115000"/>
                        </a:lnSpc>
                        <a:spcBef>
                          <a:spcPts val="0"/>
                        </a:spcBef>
                        <a:spcAft>
                          <a:spcPts val="0"/>
                        </a:spcAft>
                        <a:buNone/>
                      </a:pPr>
                      <a:r>
                        <a:rPr lang="en-US" sz="1200" dirty="0" smtClean="0">
                          <a:latin typeface="Calibri"/>
                          <a:ea typeface="Calibri"/>
                          <a:cs typeface="Calibri"/>
                          <a:sym typeface="Calibri"/>
                        </a:rPr>
                        <a:t>A.2.4 SEP Channel Cross-Comparison [PLPT-SEI-004]</a:t>
                      </a:r>
                      <a:br>
                        <a:rPr lang="en-US" sz="1200" dirty="0" smtClean="0">
                          <a:latin typeface="Calibri"/>
                          <a:ea typeface="Calibri"/>
                          <a:cs typeface="Calibri"/>
                          <a:sym typeface="Calibri"/>
                        </a:rPr>
                      </a:br>
                      <a:r>
                        <a:rPr lang="en-US" sz="1200" i="1" dirty="0" smtClean="0">
                          <a:latin typeface="Calibri"/>
                          <a:ea typeface="Calibri"/>
                          <a:cs typeface="Calibri"/>
                          <a:sym typeface="Calibri"/>
                        </a:rPr>
                        <a:t>*</a:t>
                      </a:r>
                      <a:r>
                        <a:rPr lang="en-US" sz="1200" i="1" baseline="0" dirty="0" smtClean="0">
                          <a:latin typeface="Calibri"/>
                          <a:ea typeface="Calibri"/>
                          <a:cs typeface="Calibri"/>
                          <a:sym typeface="Calibri"/>
                        </a:rPr>
                        <a:t> </a:t>
                      </a:r>
                      <a:r>
                        <a:rPr lang="en-US" sz="1200" i="1" dirty="0" smtClean="0">
                          <a:latin typeface="Calibri"/>
                          <a:ea typeface="Calibri"/>
                          <a:cs typeface="Calibri"/>
                          <a:sym typeface="Calibri"/>
                        </a:rPr>
                        <a:t>This is</a:t>
                      </a:r>
                      <a:r>
                        <a:rPr lang="en-US" sz="1200" i="1" baseline="0" dirty="0" smtClean="0">
                          <a:latin typeface="Calibri"/>
                          <a:ea typeface="Calibri"/>
                          <a:cs typeface="Calibri"/>
                          <a:sym typeface="Calibri"/>
                        </a:rPr>
                        <a:t> a </a:t>
                      </a:r>
                      <a:r>
                        <a:rPr lang="en-US" sz="1200" i="1" dirty="0" smtClean="0">
                          <a:latin typeface="Calibri"/>
                          <a:ea typeface="Calibri"/>
                          <a:cs typeface="Calibri"/>
                          <a:sym typeface="Calibri"/>
                        </a:rPr>
                        <a:t>Provisional PLPT</a:t>
                      </a:r>
                    </a:p>
                    <a:p>
                      <a:pPr marL="0" marR="0" lvl="0" indent="0" algn="l" rtl="0">
                        <a:lnSpc>
                          <a:spcPct val="115000"/>
                        </a:lnSpc>
                        <a:spcBef>
                          <a:spcPts val="0"/>
                        </a:spcBef>
                        <a:spcAft>
                          <a:spcPts val="0"/>
                        </a:spcAft>
                        <a:buNone/>
                      </a:pPr>
                      <a:endParaRPr sz="1200" dirty="0">
                        <a:latin typeface="Calibri"/>
                        <a:ea typeface="Calibri"/>
                        <a:cs typeface="Calibri"/>
                        <a:sym typeface="Calibri"/>
                      </a:endParaRPr>
                    </a:p>
                  </a:txBody>
                  <a:tcPr marL="55350" marR="55350" marT="0" marB="0"/>
                </a:tc>
                <a:tc>
                  <a:txBody>
                    <a:bodyPr/>
                    <a:lstStyle/>
                    <a:p>
                      <a:pPr marL="0" marR="0" lvl="0" indent="0" algn="l" rtl="0">
                        <a:lnSpc>
                          <a:spcPct val="115000"/>
                        </a:lnSpc>
                        <a:spcBef>
                          <a:spcPts val="0"/>
                        </a:spcBef>
                        <a:spcAft>
                          <a:spcPts val="0"/>
                        </a:spcAft>
                        <a:buNone/>
                      </a:pPr>
                      <a:r>
                        <a:rPr lang="en-US" sz="1200" smtClean="0">
                          <a:latin typeface="Calibri"/>
                          <a:ea typeface="Calibri"/>
                          <a:cs typeface="Calibri"/>
                          <a:sym typeface="Calibri"/>
                        </a:rPr>
                        <a:t>On-orbit cross-calibration of SEP</a:t>
                      </a:r>
                      <a:r>
                        <a:rPr lang="en-US" sz="1200" baseline="0" smtClean="0">
                          <a:latin typeface="Calibri"/>
                          <a:ea typeface="Calibri"/>
                          <a:cs typeface="Calibri"/>
                          <a:sym typeface="Calibri"/>
                        </a:rPr>
                        <a:t> channels.</a:t>
                      </a:r>
                      <a:endParaRPr lang="en-US" sz="1200" smtClean="0">
                        <a:latin typeface="Calibri"/>
                        <a:ea typeface="Calibri"/>
                        <a:cs typeface="Calibri"/>
                        <a:sym typeface="Calibri"/>
                      </a:endParaRPr>
                    </a:p>
                  </a:txBody>
                  <a:tcPr marL="55350" marR="55350" marT="0" marB="0"/>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US" sz="1200" smtClean="0">
                          <a:solidFill>
                            <a:schemeClr val="tx1"/>
                          </a:solidFill>
                          <a:latin typeface="Calibri"/>
                          <a:ea typeface="Calibri"/>
                          <a:cs typeface="Calibri"/>
                          <a:sym typeface="Calibri"/>
                        </a:rPr>
                        <a:t>One SPE with sufficient enhancement at energies &gt;100 MeV for cross-calibration of SGPS T3.</a:t>
                      </a:r>
                      <a:endParaRPr lang="en-US" sz="1200" smtClean="0">
                        <a:solidFill>
                          <a:schemeClr val="tx1"/>
                        </a:solidFill>
                      </a:endParaRPr>
                    </a:p>
                  </a:txBody>
                  <a:tcPr marL="55350" marR="55350" marT="0" marB="0"/>
                </a:tc>
                <a:tc>
                  <a:txBody>
                    <a:bodyPr/>
                    <a:lstStyle/>
                    <a:p>
                      <a:pPr marL="0" marR="0" lvl="0" indent="0" algn="l" rtl="0">
                        <a:lnSpc>
                          <a:spcPct val="115000"/>
                        </a:lnSpc>
                        <a:spcBef>
                          <a:spcPts val="0"/>
                        </a:spcBef>
                        <a:spcAft>
                          <a:spcPts val="0"/>
                        </a:spcAft>
                        <a:buNone/>
                      </a:pPr>
                      <a:r>
                        <a:rPr lang="en-US" sz="1200" smtClean="0">
                          <a:latin typeface="Calibri"/>
                          <a:ea typeface="Calibri"/>
                          <a:cs typeface="Calibri"/>
                          <a:sym typeface="Calibri"/>
                        </a:rPr>
                        <a:t>Quantify</a:t>
                      </a:r>
                      <a:r>
                        <a:rPr lang="en-US" sz="1200" baseline="0" smtClean="0">
                          <a:latin typeface="Calibri"/>
                          <a:ea typeface="Calibri"/>
                          <a:cs typeface="Calibri"/>
                          <a:sym typeface="Calibri"/>
                        </a:rPr>
                        <a:t> difference in response of SEP channels.</a:t>
                      </a:r>
                      <a:endParaRPr sz="1200">
                        <a:latin typeface="Calibri"/>
                        <a:ea typeface="Calibri"/>
                        <a:cs typeface="Calibri"/>
                        <a:sym typeface="Calibri"/>
                      </a:endParaRPr>
                    </a:p>
                  </a:txBody>
                  <a:tcPr marL="55350" marR="55350" marT="0" marB="0"/>
                </a:tc>
              </a:tr>
              <a:tr h="495659">
                <a:tc>
                  <a:txBody>
                    <a:bodyPr/>
                    <a:lstStyle/>
                    <a:p>
                      <a:pPr marL="0" marR="0" lvl="0" indent="0" algn="l" rtl="0">
                        <a:lnSpc>
                          <a:spcPct val="115000"/>
                        </a:lnSpc>
                        <a:spcBef>
                          <a:spcPts val="0"/>
                        </a:spcBef>
                        <a:spcAft>
                          <a:spcPts val="0"/>
                        </a:spcAft>
                        <a:buNone/>
                      </a:pPr>
                      <a:r>
                        <a:rPr lang="en-US" sz="1200">
                          <a:latin typeface="Calibri"/>
                          <a:ea typeface="Calibri"/>
                          <a:cs typeface="Calibri"/>
                          <a:sym typeface="Calibri"/>
                        </a:rPr>
                        <a:t>A.3.3 SEP Channel Cross-Comparison [PLPT-SEI-004]</a:t>
                      </a:r>
                      <a:endParaRPr sz="1200">
                        <a:latin typeface="Calibri"/>
                        <a:ea typeface="Calibri"/>
                        <a:cs typeface="Calibri"/>
                        <a:sym typeface="Calibri"/>
                      </a:endParaRPr>
                    </a:p>
                  </a:txBody>
                  <a:tcPr marL="55350" marR="55350" marT="0" marB="0"/>
                </a:tc>
                <a:tc>
                  <a:txBody>
                    <a:bodyPr/>
                    <a:lstStyle/>
                    <a:p>
                      <a:pPr marL="0" marR="0" lvl="0" indent="0" algn="l" rtl="0">
                        <a:lnSpc>
                          <a:spcPct val="115000"/>
                        </a:lnSpc>
                        <a:spcBef>
                          <a:spcPts val="0"/>
                        </a:spcBef>
                        <a:spcAft>
                          <a:spcPts val="0"/>
                        </a:spcAft>
                        <a:buNone/>
                      </a:pPr>
                      <a:r>
                        <a:rPr lang="en-US" sz="1200" dirty="0" smtClean="0">
                          <a:latin typeface="Calibri"/>
                          <a:ea typeface="Calibri"/>
                          <a:cs typeface="Calibri"/>
                          <a:sym typeface="Calibri"/>
                        </a:rPr>
                        <a:t>On-orbit cross-calibration of SGPS with EHIS above 10 MeV and MPS-HI with SGPS 1-12 MeV protons, and both SGPS units</a:t>
                      </a:r>
                      <a:r>
                        <a:rPr lang="en-US" sz="1200" baseline="0" dirty="0" smtClean="0">
                          <a:latin typeface="Calibri"/>
                          <a:ea typeface="Calibri"/>
                          <a:cs typeface="Calibri"/>
                          <a:sym typeface="Calibri"/>
                        </a:rPr>
                        <a:t> </a:t>
                      </a:r>
                      <a:r>
                        <a:rPr lang="en-US" sz="1200" dirty="0" smtClean="0">
                          <a:latin typeface="Calibri"/>
                          <a:ea typeface="Calibri"/>
                          <a:cs typeface="Calibri"/>
                          <a:sym typeface="Calibri"/>
                        </a:rPr>
                        <a:t>with GOES 13-15 EPEAD.</a:t>
                      </a:r>
                    </a:p>
                  </a:txBody>
                  <a:tcPr marL="55350" marR="55350" marT="0" marB="0"/>
                </a:tc>
                <a:tc>
                  <a:txBody>
                    <a:bodyPr/>
                    <a:lstStyle/>
                    <a:p>
                      <a:pPr marL="0" marR="0" lvl="0" indent="0" algn="l" rtl="0">
                        <a:lnSpc>
                          <a:spcPct val="115000"/>
                        </a:lnSpc>
                        <a:spcBef>
                          <a:spcPts val="0"/>
                        </a:spcBef>
                        <a:spcAft>
                          <a:spcPts val="0"/>
                        </a:spcAft>
                        <a:buNone/>
                      </a:pPr>
                      <a:r>
                        <a:rPr lang="en-US" sz="1200">
                          <a:latin typeface="Calibri"/>
                          <a:ea typeface="Calibri"/>
                          <a:cs typeface="Calibri"/>
                          <a:sym typeface="Calibri"/>
                        </a:rPr>
                        <a:t>Two Solar Energetic Particle (SEP) events.</a:t>
                      </a:r>
                      <a:endParaRPr sz="1200">
                        <a:latin typeface="Calibri"/>
                        <a:ea typeface="Calibri"/>
                        <a:cs typeface="Calibri"/>
                        <a:sym typeface="Calibri"/>
                      </a:endParaRPr>
                    </a:p>
                  </a:txBody>
                  <a:tcPr marL="55350" marR="55350" marT="0" marB="0"/>
                </a:tc>
                <a:tc>
                  <a:txBody>
                    <a:bodyPr/>
                    <a:lstStyle/>
                    <a:p>
                      <a:pPr marL="0" marR="0" lvl="0" indent="0" algn="l" rtl="0">
                        <a:lnSpc>
                          <a:spcPct val="115000"/>
                        </a:lnSpc>
                        <a:spcBef>
                          <a:spcPts val="0"/>
                        </a:spcBef>
                        <a:spcAft>
                          <a:spcPts val="0"/>
                        </a:spcAft>
                        <a:buNone/>
                      </a:pPr>
                      <a:r>
                        <a:rPr lang="en-US" sz="1200">
                          <a:latin typeface="Calibri"/>
                          <a:ea typeface="Calibri"/>
                          <a:cs typeface="Calibri"/>
                          <a:sym typeface="Calibri"/>
                        </a:rPr>
                        <a:t>[Full] Differences quantified on data taken through validation phase.</a:t>
                      </a:r>
                      <a:endParaRPr sz="1200">
                        <a:latin typeface="Calibri"/>
                        <a:ea typeface="Calibri"/>
                        <a:cs typeface="Calibri"/>
                        <a:sym typeface="Calibri"/>
                      </a:endParaRPr>
                    </a:p>
                  </a:txBody>
                  <a:tcPr marL="55350" marR="55350" marT="0" marB="0"/>
                </a:tc>
              </a:tr>
              <a:tr h="777777">
                <a:tc>
                  <a:txBody>
                    <a:bodyPr/>
                    <a:lstStyle/>
                    <a:p>
                      <a:pPr marL="0" marR="0" lvl="0" indent="0" algn="l" rtl="0">
                        <a:lnSpc>
                          <a:spcPct val="115000"/>
                        </a:lnSpc>
                        <a:spcBef>
                          <a:spcPts val="0"/>
                        </a:spcBef>
                        <a:spcAft>
                          <a:spcPts val="0"/>
                        </a:spcAft>
                        <a:buNone/>
                      </a:pPr>
                      <a:r>
                        <a:rPr lang="en-US" sz="1200">
                          <a:latin typeface="Calibri"/>
                          <a:ea typeface="Calibri"/>
                          <a:cs typeface="Calibri"/>
                          <a:sym typeface="Calibri"/>
                        </a:rPr>
                        <a:t>A.3.5 Backgrounds Trending [PLPT-SEI-006]</a:t>
                      </a:r>
                      <a:endParaRPr sz="1200">
                        <a:latin typeface="Calibri"/>
                        <a:ea typeface="Calibri"/>
                        <a:cs typeface="Calibri"/>
                        <a:sym typeface="Calibri"/>
                      </a:endParaRPr>
                    </a:p>
                  </a:txBody>
                  <a:tcPr marL="55350" marR="55350" marT="0" marB="0"/>
                </a:tc>
                <a:tc>
                  <a:txBody>
                    <a:bodyPr/>
                    <a:lstStyle/>
                    <a:p>
                      <a:pPr marL="0" marR="0" lvl="0" indent="0" algn="l" rtl="0">
                        <a:lnSpc>
                          <a:spcPct val="115000"/>
                        </a:lnSpc>
                        <a:spcBef>
                          <a:spcPts val="0"/>
                        </a:spcBef>
                        <a:spcAft>
                          <a:spcPts val="0"/>
                        </a:spcAft>
                        <a:buNone/>
                      </a:pPr>
                      <a:r>
                        <a:rPr lang="en-US" sz="1200">
                          <a:latin typeface="Calibri"/>
                          <a:ea typeface="Calibri"/>
                          <a:cs typeface="Calibri"/>
                          <a:sym typeface="Calibri"/>
                        </a:rPr>
                        <a:t>Evaluate </a:t>
                      </a:r>
                      <a:r>
                        <a:rPr lang="en-US" sz="1200" smtClean="0">
                          <a:latin typeface="Calibri"/>
                          <a:ea typeface="Calibri"/>
                          <a:cs typeface="Calibri"/>
                          <a:sym typeface="Calibri"/>
                        </a:rPr>
                        <a:t>SGPS </a:t>
                      </a:r>
                      <a:r>
                        <a:rPr lang="en-US" sz="1200">
                          <a:latin typeface="Calibri"/>
                          <a:ea typeface="Calibri"/>
                          <a:cs typeface="Calibri"/>
                          <a:sym typeface="Calibri"/>
                        </a:rPr>
                        <a:t>backgrounds in terms of expected galactic cosmic ray (GCR) fluxes. </a:t>
                      </a:r>
                      <a:endParaRPr sz="1200">
                        <a:latin typeface="Calibri"/>
                        <a:ea typeface="Calibri"/>
                        <a:cs typeface="Calibri"/>
                        <a:sym typeface="Calibri"/>
                      </a:endParaRPr>
                    </a:p>
                  </a:txBody>
                  <a:tcPr marL="55350" marR="55350" marT="0" marB="0"/>
                </a:tc>
                <a:tc>
                  <a:txBody>
                    <a:bodyPr/>
                    <a:lstStyle/>
                    <a:p>
                      <a:pPr marL="0" marR="0" lvl="0" indent="0" algn="l" rtl="0">
                        <a:lnSpc>
                          <a:spcPct val="115000"/>
                        </a:lnSpc>
                        <a:spcBef>
                          <a:spcPts val="0"/>
                        </a:spcBef>
                        <a:spcAft>
                          <a:spcPts val="0"/>
                        </a:spcAft>
                        <a:buNone/>
                      </a:pPr>
                      <a:r>
                        <a:rPr lang="en-US" sz="1200">
                          <a:latin typeface="Calibri"/>
                          <a:ea typeface="Calibri"/>
                          <a:cs typeface="Calibri"/>
                          <a:sym typeface="Calibri"/>
                        </a:rPr>
                        <a:t>Four months of continuous data.</a:t>
                      </a:r>
                      <a:endParaRPr sz="1200">
                        <a:latin typeface="Calibri"/>
                        <a:ea typeface="Calibri"/>
                        <a:cs typeface="Calibri"/>
                        <a:sym typeface="Calibri"/>
                      </a:endParaRPr>
                    </a:p>
                  </a:txBody>
                  <a:tcPr marL="55350" marR="55350" marT="0" marB="0"/>
                </a:tc>
                <a:tc>
                  <a:txBody>
                    <a:bodyPr/>
                    <a:lstStyle/>
                    <a:p>
                      <a:pPr marL="0" marR="0" lvl="0" indent="0" algn="l" rtl="0">
                        <a:lnSpc>
                          <a:spcPct val="115000"/>
                        </a:lnSpc>
                        <a:spcBef>
                          <a:spcPts val="0"/>
                        </a:spcBef>
                        <a:spcAft>
                          <a:spcPts val="0"/>
                        </a:spcAft>
                        <a:buNone/>
                      </a:pPr>
                      <a:r>
                        <a:rPr lang="en-US" sz="1200" dirty="0">
                          <a:latin typeface="Calibri"/>
                          <a:ea typeface="Calibri"/>
                          <a:cs typeface="Calibri"/>
                          <a:sym typeface="Calibri"/>
                        </a:rPr>
                        <a:t>[Full] Perform analysis during validation phase.</a:t>
                      </a:r>
                      <a:endParaRPr sz="1200" dirty="0">
                        <a:latin typeface="Calibri"/>
                        <a:ea typeface="Calibri"/>
                        <a:cs typeface="Calibri"/>
                        <a:sym typeface="Calibri"/>
                      </a:endParaRPr>
                    </a:p>
                  </a:txBody>
                  <a:tcPr marL="55350" marR="55350" marT="0" marB="0"/>
                </a:tc>
              </a:tr>
            </a:tbl>
          </a:graphicData>
        </a:graphic>
      </p:graphicFrame>
      <p:sp>
        <p:nvSpPr>
          <p:cNvPr id="8" name="Shape 478"/>
          <p:cNvSpPr txBox="1"/>
          <p:nvPr/>
        </p:nvSpPr>
        <p:spPr>
          <a:xfrm>
            <a:off x="247675" y="4343400"/>
            <a:ext cx="8630650" cy="1295400"/>
          </a:xfrm>
          <a:prstGeom prst="rect">
            <a:avLst/>
          </a:prstGeom>
          <a:noFill/>
          <a:ln>
            <a:noFill/>
          </a:ln>
        </p:spPr>
        <p:txBody>
          <a:bodyPr spcFirstLastPara="1" wrap="square" lIns="91425" tIns="45700" rIns="91425" bIns="45700" anchor="t" anchorCtr="0">
            <a:noAutofit/>
          </a:bodyPr>
          <a:lstStyle/>
          <a:p>
            <a:pPr marL="342900" marR="0" lvl="0" indent="-342900" algn="l" rtl="0">
              <a:spcAft>
                <a:spcPts val="600"/>
              </a:spcAft>
              <a:buClr>
                <a:schemeClr val="lt1"/>
              </a:buClr>
              <a:buSzPts val="2000"/>
              <a:buFont typeface="Arial"/>
              <a:buChar char="•"/>
            </a:pPr>
            <a:r>
              <a:rPr lang="en-US" sz="1600" dirty="0">
                <a:solidFill>
                  <a:schemeClr val="lt1"/>
                </a:solidFill>
                <a:latin typeface="Calibri"/>
                <a:ea typeface="Calibri"/>
                <a:cs typeface="Calibri"/>
                <a:sym typeface="Calibri"/>
              </a:rPr>
              <a:t>From RIMP v1.0 (02 June </a:t>
            </a:r>
            <a:r>
              <a:rPr lang="en-US" sz="1600" dirty="0" smtClean="0">
                <a:solidFill>
                  <a:schemeClr val="lt1"/>
                </a:solidFill>
                <a:latin typeface="Calibri"/>
                <a:ea typeface="Calibri"/>
                <a:cs typeface="Calibri"/>
                <a:sym typeface="Calibri"/>
              </a:rPr>
              <a:t>2016)</a:t>
            </a:r>
          </a:p>
          <a:p>
            <a:pPr marL="342900" marR="0" lvl="0" indent="-342900" algn="l" rtl="0">
              <a:spcAft>
                <a:spcPts val="600"/>
              </a:spcAft>
              <a:buClr>
                <a:schemeClr val="lt1"/>
              </a:buClr>
              <a:buSzPts val="2000"/>
              <a:buFont typeface="Arial"/>
              <a:buChar char="•"/>
            </a:pPr>
            <a:r>
              <a:rPr lang="en-US" sz="1600" dirty="0" smtClean="0">
                <a:solidFill>
                  <a:schemeClr val="lt1"/>
                </a:solidFill>
                <a:latin typeface="Calibri"/>
                <a:ea typeface="Calibri"/>
                <a:cs typeface="Calibri"/>
                <a:sym typeface="Calibri"/>
              </a:rPr>
              <a:t>Full </a:t>
            </a:r>
            <a:r>
              <a:rPr lang="en-US" sz="1600" dirty="0">
                <a:solidFill>
                  <a:schemeClr val="lt1"/>
                </a:solidFill>
                <a:latin typeface="Calibri"/>
                <a:ea typeface="Calibri"/>
                <a:cs typeface="Calibri"/>
                <a:sym typeface="Calibri"/>
              </a:rPr>
              <a:t>PLPTs are </a:t>
            </a:r>
            <a:r>
              <a:rPr lang="en-US" sz="1600" dirty="0" smtClean="0">
                <a:solidFill>
                  <a:schemeClr val="lt1"/>
                </a:solidFill>
                <a:latin typeface="Calibri"/>
                <a:ea typeface="Calibri"/>
                <a:cs typeface="Calibri"/>
                <a:sym typeface="Calibri"/>
              </a:rPr>
              <a:t>ongoing continuations </a:t>
            </a:r>
            <a:r>
              <a:rPr lang="en-US" sz="1600" dirty="0">
                <a:solidFill>
                  <a:schemeClr val="lt1"/>
                </a:solidFill>
                <a:latin typeface="Calibri"/>
                <a:ea typeface="Calibri"/>
                <a:cs typeface="Calibri"/>
                <a:sym typeface="Calibri"/>
              </a:rPr>
              <a:t>of </a:t>
            </a:r>
            <a:r>
              <a:rPr lang="en-US" sz="1600" dirty="0" smtClean="0">
                <a:solidFill>
                  <a:schemeClr val="lt1"/>
                </a:solidFill>
                <a:latin typeface="Calibri"/>
                <a:ea typeface="Calibri"/>
                <a:cs typeface="Calibri"/>
                <a:sym typeface="Calibri"/>
              </a:rPr>
              <a:t>Provisional PLPTs.</a:t>
            </a:r>
            <a:endParaRPr sz="1600" dirty="0"/>
          </a:p>
          <a:p>
            <a:pPr marL="342900" marR="0" lvl="0" indent="-342900" algn="l" rtl="0">
              <a:spcAft>
                <a:spcPts val="600"/>
              </a:spcAft>
              <a:buClr>
                <a:schemeClr val="lt1"/>
              </a:buClr>
              <a:buSzPts val="2000"/>
              <a:buFont typeface="Arial"/>
              <a:buChar char="•"/>
            </a:pPr>
            <a:r>
              <a:rPr lang="en-US" sz="1600" dirty="0" smtClean="0">
                <a:solidFill>
                  <a:schemeClr val="lt1"/>
                </a:solidFill>
                <a:latin typeface="Calibri"/>
                <a:ea typeface="Calibri"/>
                <a:cs typeface="Calibri"/>
                <a:sym typeface="Calibri"/>
              </a:rPr>
              <a:t>Need to analyze SEP event data with sufficient enhancement at energies &gt;100 MeV to reach full validation.</a:t>
            </a:r>
            <a:endParaRPr sz="1600" dirty="0"/>
          </a:p>
        </p:txBody>
      </p:sp>
      <p:sp>
        <p:nvSpPr>
          <p:cNvPr id="7" name="Footer Placeholder 5"/>
          <p:cNvSpPr txBox="1">
            <a:spLocks/>
          </p:cNvSpPr>
          <p:nvPr/>
        </p:nvSpPr>
        <p:spPr>
          <a:xfrm>
            <a:off x="1287379" y="6361671"/>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smtClean="0">
                <a:solidFill>
                  <a:prstClr val="white"/>
                </a:solidFill>
              </a:rPr>
              <a:t>These GOES-17 data are preliminary, non-operational data and are undergoing testing. Users bear all responsibility for inspecting the data prior to use and for the manner in which the data are utilized.</a:t>
            </a:r>
            <a:endParaRPr lang="en-US" sz="1000">
              <a:solidFill>
                <a:prstClr val="white"/>
              </a:solidFill>
            </a:endParaRPr>
          </a:p>
        </p:txBody>
      </p:sp>
    </p:spTree>
    <p:extLst>
      <p:ext uri="{BB962C8B-B14F-4D97-AF65-F5344CB8AC3E}">
        <p14:creationId xmlns:p14="http://schemas.microsoft.com/office/powerpoint/2010/main" val="15685226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4350" y="289201"/>
            <a:ext cx="5961300" cy="853799"/>
          </a:xfrm>
        </p:spPr>
        <p:txBody>
          <a:bodyPr/>
          <a:lstStyle/>
          <a:p>
            <a:pPr lvl="0" algn="ctr"/>
            <a:r>
              <a:rPr lang="en-US" dirty="0" smtClean="0">
                <a:solidFill>
                  <a:schemeClr val="lt1"/>
                </a:solidFill>
                <a:latin typeface="Calibri" charset="0"/>
                <a:ea typeface="Calibri" charset="0"/>
                <a:cs typeface="Calibri" charset="0"/>
              </a:rPr>
              <a:t>G17 SGPS Performance Baseline Status</a:t>
            </a:r>
            <a:endParaRPr lang="en-US" dirty="0">
              <a:latin typeface="Calibri" charset="0"/>
              <a:ea typeface="Calibri" charset="0"/>
              <a:cs typeface="Calibri" charset="0"/>
            </a:endParaRPr>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31</a:t>
            </a:fld>
            <a:endParaRPr lang="uk-UA"/>
          </a:p>
        </p:txBody>
      </p:sp>
      <p:graphicFrame>
        <p:nvGraphicFramePr>
          <p:cNvPr id="5" name="Shape 485"/>
          <p:cNvGraphicFramePr/>
          <p:nvPr>
            <p:extLst>
              <p:ext uri="{D42A27DB-BD31-4B8C-83A1-F6EECF244321}">
                <p14:modId xmlns:p14="http://schemas.microsoft.com/office/powerpoint/2010/main" val="1468137257"/>
              </p:ext>
            </p:extLst>
          </p:nvPr>
        </p:nvGraphicFramePr>
        <p:xfrm>
          <a:off x="318601" y="1245972"/>
          <a:ext cx="8520599" cy="1828840"/>
        </p:xfrm>
        <a:graphic>
          <a:graphicData uri="http://schemas.openxmlformats.org/drawingml/2006/table">
            <a:tbl>
              <a:tblPr firstRow="1" bandRow="1">
                <a:noFill/>
                <a:tableStyleId>{2193F556-932D-4B0D-9798-D749DA44B50E}</a:tableStyleId>
              </a:tblPr>
              <a:tblGrid>
                <a:gridCol w="1002513"/>
                <a:gridCol w="3714987"/>
                <a:gridCol w="1588124"/>
                <a:gridCol w="2214975"/>
              </a:tblGrid>
              <a:tr h="177802">
                <a:tc>
                  <a:txBody>
                    <a:bodyPr/>
                    <a:lstStyle/>
                    <a:p>
                      <a:pPr marL="0" marR="0" lvl="0" indent="0" algn="ctr" rtl="0">
                        <a:spcBef>
                          <a:spcPts val="0"/>
                        </a:spcBef>
                        <a:spcAft>
                          <a:spcPts val="0"/>
                        </a:spcAft>
                        <a:buNone/>
                      </a:pPr>
                      <a:r>
                        <a:rPr lang="en-US" sz="1200" b="1">
                          <a:solidFill>
                            <a:schemeClr val="dk1"/>
                          </a:solidFill>
                        </a:rPr>
                        <a:t>MRD ID</a:t>
                      </a:r>
                      <a:endParaRPr sz="120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3B3D7"/>
                    </a:solidFill>
                  </a:tcPr>
                </a:tc>
                <a:tc>
                  <a:txBody>
                    <a:bodyPr/>
                    <a:lstStyle/>
                    <a:p>
                      <a:pPr marL="0" marR="0" lvl="0" indent="0" algn="ctr" rtl="0">
                        <a:spcBef>
                          <a:spcPts val="0"/>
                        </a:spcBef>
                        <a:spcAft>
                          <a:spcPts val="0"/>
                        </a:spcAft>
                        <a:buNone/>
                      </a:pPr>
                      <a:r>
                        <a:rPr lang="en-US" sz="1200" b="1">
                          <a:solidFill>
                            <a:schemeClr val="dk1"/>
                          </a:solidFill>
                        </a:rPr>
                        <a:t>Description</a:t>
                      </a:r>
                      <a:endParaRPr sz="120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3B3D7"/>
                    </a:solidFill>
                  </a:tcPr>
                </a:tc>
                <a:tc>
                  <a:txBody>
                    <a:bodyPr/>
                    <a:lstStyle/>
                    <a:p>
                      <a:pPr marL="0" marR="0" lvl="0" indent="0" algn="ctr" rtl="0">
                        <a:lnSpc>
                          <a:spcPct val="100000"/>
                        </a:lnSpc>
                        <a:spcBef>
                          <a:spcPts val="0"/>
                        </a:spcBef>
                        <a:spcAft>
                          <a:spcPts val="0"/>
                        </a:spcAft>
                        <a:buClr>
                          <a:schemeClr val="dk1"/>
                        </a:buClr>
                        <a:buSzPts val="1200"/>
                        <a:buFont typeface="Calibri"/>
                        <a:buNone/>
                      </a:pPr>
                      <a:r>
                        <a:rPr lang="en-US" sz="1200" b="1">
                          <a:solidFill>
                            <a:schemeClr val="dk1"/>
                          </a:solidFill>
                        </a:rPr>
                        <a:t>Related PLPTs</a:t>
                      </a:r>
                      <a:endParaRPr sz="120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3B3D7"/>
                    </a:solidFill>
                  </a:tcPr>
                </a:tc>
                <a:tc>
                  <a:txBody>
                    <a:bodyPr/>
                    <a:lstStyle/>
                    <a:p>
                      <a:pPr marL="0" marR="0" lvl="0" indent="0" algn="ctr" rtl="0">
                        <a:lnSpc>
                          <a:spcPct val="100000"/>
                        </a:lnSpc>
                        <a:spcBef>
                          <a:spcPts val="0"/>
                        </a:spcBef>
                        <a:spcAft>
                          <a:spcPts val="0"/>
                        </a:spcAft>
                        <a:buClr>
                          <a:schemeClr val="dk1"/>
                        </a:buClr>
                        <a:buSzPts val="1200"/>
                        <a:buFont typeface="Calibri"/>
                        <a:buNone/>
                      </a:pPr>
                      <a:r>
                        <a:rPr lang="en-US" sz="1200" b="1">
                          <a:solidFill>
                            <a:schemeClr val="dk1"/>
                          </a:solidFill>
                        </a:rPr>
                        <a:t>Status</a:t>
                      </a:r>
                      <a:endParaRPr sz="120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3B3D7"/>
                    </a:solidFill>
                  </a:tcPr>
                </a:tc>
              </a:tr>
              <a:tr h="296333">
                <a:tc>
                  <a:txBody>
                    <a:bodyPr/>
                    <a:lstStyle/>
                    <a:p>
                      <a:pPr marL="0" marR="0" lvl="0" indent="0" algn="ctr" rtl="0">
                        <a:spcBef>
                          <a:spcPts val="0"/>
                        </a:spcBef>
                        <a:spcAft>
                          <a:spcPts val="0"/>
                        </a:spcAft>
                        <a:buNone/>
                      </a:pPr>
                      <a:r>
                        <a:rPr lang="is-IS" sz="1200" smtClean="0"/>
                        <a:t>MRD2005</a:t>
                      </a:r>
                      <a:endParaRPr sz="120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r>
                        <a:rPr lang="en-US" sz="1200" b="0" i="0" u="none" strike="noStrike" cap="none" smtClean="0">
                          <a:solidFill>
                            <a:schemeClr val="dk1"/>
                          </a:solidFill>
                          <a:effectLst/>
                          <a:latin typeface="Calibri"/>
                          <a:ea typeface="Calibri"/>
                          <a:cs typeface="Calibri"/>
                          <a:sym typeface="Arial"/>
                        </a:rPr>
                        <a:t>Product Orthogonality/Coverage</a:t>
                      </a: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r-IN" sz="1200" smtClean="0"/>
                        <a:t>-04, -06</a:t>
                      </a:r>
                    </a:p>
                    <a:p>
                      <a:pPr marL="0" marR="0" lvl="0" indent="0" algn="l" rtl="0">
                        <a:spcBef>
                          <a:spcPts val="0"/>
                        </a:spcBef>
                        <a:spcAft>
                          <a:spcPts val="0"/>
                        </a:spcAft>
                        <a:buNone/>
                      </a:pPr>
                      <a:endParaRPr sz="120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200"/>
                        <a:buFont typeface="Calibri"/>
                        <a:buNone/>
                      </a:pPr>
                      <a:r>
                        <a:rPr lang="en-US" sz="1200" dirty="0" smtClean="0"/>
                        <a:t>Requirement</a:t>
                      </a:r>
                      <a:r>
                        <a:rPr lang="en-US" sz="1200" baseline="0" dirty="0" smtClean="0"/>
                        <a:t> met</a:t>
                      </a:r>
                      <a:endParaRPr sz="1200"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r>
              <a:tr h="296333">
                <a:tc>
                  <a:txBody>
                    <a:bodyPr/>
                    <a:lstStyle/>
                    <a:p>
                      <a:pPr marL="0" marR="0" lvl="0" indent="0" algn="ctr" rtl="0">
                        <a:spcBef>
                          <a:spcPts val="0"/>
                        </a:spcBef>
                        <a:spcAft>
                          <a:spcPts val="0"/>
                        </a:spcAft>
                        <a:buNone/>
                      </a:pPr>
                      <a:r>
                        <a:rPr lang="is-IS" sz="1200" smtClean="0"/>
                        <a:t>MRD2009</a:t>
                      </a:r>
                      <a:endParaRPr sz="120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200" smtClean="0"/>
                        <a:t>Product Measurement Range</a:t>
                      </a:r>
                      <a:endParaRPr sz="120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r-IN" sz="1200" smtClean="0"/>
                        <a:t>-04, -06</a:t>
                      </a:r>
                    </a:p>
                    <a:p>
                      <a:pPr marL="0" marR="0" lvl="0" indent="0" algn="l" rtl="0">
                        <a:spcBef>
                          <a:spcPts val="0"/>
                        </a:spcBef>
                        <a:spcAft>
                          <a:spcPts val="0"/>
                        </a:spcAft>
                        <a:buNone/>
                      </a:pPr>
                      <a:endParaRPr sz="120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200"/>
                        <a:buFont typeface="Calibri"/>
                        <a:buNone/>
                      </a:pPr>
                      <a:r>
                        <a:rPr lang="en-US" sz="1200" dirty="0" smtClean="0"/>
                        <a:t>Requirement met</a:t>
                      </a:r>
                    </a:p>
                    <a:p>
                      <a:pPr marL="0" marR="0" lvl="0" indent="0" algn="l" rtl="0">
                        <a:lnSpc>
                          <a:spcPct val="100000"/>
                        </a:lnSpc>
                        <a:spcBef>
                          <a:spcPts val="0"/>
                        </a:spcBef>
                        <a:spcAft>
                          <a:spcPts val="0"/>
                        </a:spcAft>
                        <a:buClr>
                          <a:schemeClr val="dk1"/>
                        </a:buClr>
                        <a:buSzPts val="1200"/>
                        <a:buFont typeface="Calibri"/>
                        <a:buNone/>
                      </a:pPr>
                      <a:endParaRPr sz="1200"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r>
              <a:tr h="296333">
                <a:tc>
                  <a:txBody>
                    <a:bodyPr/>
                    <a:lstStyle/>
                    <a:p>
                      <a:pPr marL="0" marR="0" lvl="0" indent="0" algn="ctr" rtl="0">
                        <a:spcBef>
                          <a:spcPts val="0"/>
                        </a:spcBef>
                        <a:spcAft>
                          <a:spcPts val="0"/>
                        </a:spcAft>
                        <a:buNone/>
                      </a:pPr>
                      <a:r>
                        <a:rPr lang="en-US" sz="1200" b="0" i="0" u="none" strike="noStrike" cap="none" smtClean="0">
                          <a:solidFill>
                            <a:schemeClr val="dk1"/>
                          </a:solidFill>
                          <a:effectLst/>
                          <a:latin typeface="Calibri"/>
                          <a:ea typeface="Calibri"/>
                          <a:cs typeface="Calibri"/>
                          <a:sym typeface="Arial"/>
                        </a:rPr>
                        <a:t>MRD2010</a:t>
                      </a:r>
                      <a:endParaRPr sz="120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r>
                        <a:rPr lang="en-US" sz="1200" b="0" i="0" u="none" strike="noStrike" cap="none" dirty="0" smtClean="0">
                          <a:solidFill>
                            <a:schemeClr val="dk1"/>
                          </a:solidFill>
                          <a:effectLst/>
                          <a:latin typeface="Calibri"/>
                          <a:ea typeface="Calibri"/>
                          <a:cs typeface="Calibri"/>
                          <a:sym typeface="Arial"/>
                        </a:rPr>
                        <a:t> Product Measurement Accuracy</a:t>
                      </a: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r-IN" sz="1200" smtClean="0"/>
                        <a:t>-04, -06</a:t>
                      </a:r>
                    </a:p>
                    <a:p>
                      <a:pPr marL="0" marR="0" lvl="0" indent="0" algn="l" rtl="0">
                        <a:spcBef>
                          <a:spcPts val="0"/>
                        </a:spcBef>
                        <a:spcAft>
                          <a:spcPts val="0"/>
                        </a:spcAft>
                        <a:buNone/>
                      </a:pPr>
                      <a:endParaRPr sz="120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200"/>
                        <a:buFont typeface="Calibri"/>
                        <a:buNone/>
                      </a:pPr>
                      <a:r>
                        <a:rPr lang="en-US" sz="1200" dirty="0" smtClean="0"/>
                        <a:t>Ground calibrations meet</a:t>
                      </a:r>
                      <a:r>
                        <a:rPr lang="en-US" sz="1200" baseline="0" dirty="0" smtClean="0"/>
                        <a:t> 25/45% Accuracy requirement. </a:t>
                      </a:r>
                      <a:endParaRPr lang="en-US" sz="1200" dirty="0" smtClean="0"/>
                    </a:p>
                    <a:p>
                      <a:pPr marL="0" marR="0" lvl="0" indent="0" algn="l" rtl="0">
                        <a:lnSpc>
                          <a:spcPct val="100000"/>
                        </a:lnSpc>
                        <a:spcBef>
                          <a:spcPts val="0"/>
                        </a:spcBef>
                        <a:spcAft>
                          <a:spcPts val="0"/>
                        </a:spcAft>
                        <a:buClr>
                          <a:schemeClr val="dk1"/>
                        </a:buClr>
                        <a:buSzPts val="1200"/>
                        <a:buFont typeface="Calibri"/>
                        <a:buNone/>
                      </a:pPr>
                      <a:r>
                        <a:rPr lang="en-US" sz="1200" dirty="0" smtClean="0"/>
                        <a:t>On-orbit</a:t>
                      </a:r>
                      <a:r>
                        <a:rPr lang="en-US" sz="1200" baseline="0" dirty="0" smtClean="0"/>
                        <a:t> tests are ongoing.</a:t>
                      </a:r>
                      <a:endParaRPr sz="1200"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r>
            </a:tbl>
          </a:graphicData>
        </a:graphic>
      </p:graphicFrame>
      <p:sp>
        <p:nvSpPr>
          <p:cNvPr id="6" name="Shape 486"/>
          <p:cNvSpPr txBox="1"/>
          <p:nvPr/>
        </p:nvSpPr>
        <p:spPr>
          <a:xfrm>
            <a:off x="493295" y="3391623"/>
            <a:ext cx="8101262" cy="2780577"/>
          </a:xfrm>
          <a:prstGeom prst="rect">
            <a:avLst/>
          </a:prstGeom>
          <a:noFill/>
          <a:ln>
            <a:noFill/>
          </a:ln>
        </p:spPr>
        <p:txBody>
          <a:bodyPr spcFirstLastPara="1" wrap="square" lIns="91425" tIns="45700" rIns="91425" bIns="45700" anchor="t" anchorCtr="0">
            <a:noAutofit/>
          </a:bodyPr>
          <a:lstStyle/>
          <a:p>
            <a:pPr marL="342900" marR="0" lvl="0" indent="-342900" algn="l" rtl="0">
              <a:spcAft>
                <a:spcPts val="0"/>
              </a:spcAft>
              <a:buClr>
                <a:schemeClr val="lt1"/>
              </a:buClr>
              <a:buSzPts val="1800"/>
              <a:buFont typeface="Arial"/>
              <a:buChar char="•"/>
            </a:pPr>
            <a:r>
              <a:rPr lang="en-US" sz="1600" dirty="0" smtClean="0">
                <a:solidFill>
                  <a:schemeClr val="lt1"/>
                </a:solidFill>
                <a:latin typeface="Calibri"/>
                <a:ea typeface="Calibri"/>
                <a:cs typeface="Calibri"/>
                <a:sym typeface="Calibri"/>
              </a:rPr>
              <a:t>MRD2005:  </a:t>
            </a:r>
            <a:r>
              <a:rPr lang="en-US" sz="1600" dirty="0">
                <a:solidFill>
                  <a:schemeClr val="lt1"/>
                </a:solidFill>
                <a:latin typeface="Calibri"/>
                <a:ea typeface="Calibri"/>
                <a:cs typeface="Calibri"/>
                <a:sym typeface="Calibri"/>
              </a:rPr>
              <a:t>Orthogonality/Coverage</a:t>
            </a:r>
            <a:endParaRPr sz="1200" dirty="0"/>
          </a:p>
          <a:p>
            <a:pPr marL="742950" marR="0" lvl="1" indent="-285750" algn="l" rtl="0">
              <a:spcAft>
                <a:spcPts val="0"/>
              </a:spcAft>
              <a:buClr>
                <a:schemeClr val="lt1"/>
              </a:buClr>
              <a:buSzPct val="100000"/>
              <a:buFont typeface=".AppleSystemUIFont" charset="-120"/>
              <a:buChar char="-"/>
            </a:pPr>
            <a:r>
              <a:rPr lang="en-US" b="0" i="0" u="none" strike="noStrike" cap="none" dirty="0">
                <a:solidFill>
                  <a:schemeClr val="lt1"/>
                </a:solidFill>
                <a:latin typeface="Calibri"/>
                <a:ea typeface="Calibri"/>
                <a:cs typeface="Calibri"/>
                <a:sym typeface="Calibri"/>
              </a:rPr>
              <a:t>Requirement: </a:t>
            </a:r>
            <a:r>
              <a:rPr lang="en-US" b="0" i="0" u="none" strike="noStrike" cap="none" dirty="0" smtClean="0">
                <a:solidFill>
                  <a:schemeClr val="lt1"/>
                </a:solidFill>
                <a:latin typeface="Calibri"/>
                <a:ea typeface="Calibri"/>
                <a:cs typeface="Calibri"/>
                <a:sym typeface="Calibri"/>
              </a:rPr>
              <a:t>2 directions</a:t>
            </a:r>
            <a:endParaRPr dirty="0"/>
          </a:p>
          <a:p>
            <a:pPr marL="742950" marR="0" lvl="1" indent="-285750" algn="l" rtl="0">
              <a:spcAft>
                <a:spcPts val="0"/>
              </a:spcAft>
              <a:buClr>
                <a:schemeClr val="lt1"/>
              </a:buClr>
              <a:buSzPct val="100000"/>
              <a:buFont typeface=".AppleSystemUIFont" charset="-120"/>
              <a:buChar char="-"/>
            </a:pPr>
            <a:r>
              <a:rPr lang="en-US" b="0" i="0" u="none" strike="noStrike" cap="none" dirty="0">
                <a:solidFill>
                  <a:schemeClr val="lt1"/>
                </a:solidFill>
                <a:latin typeface="Calibri"/>
                <a:ea typeface="Calibri"/>
                <a:cs typeface="Calibri"/>
                <a:sym typeface="Calibri"/>
              </a:rPr>
              <a:t>Currently being </a:t>
            </a:r>
            <a:r>
              <a:rPr lang="en-US" b="0" i="0" u="none" strike="noStrike" cap="none" dirty="0" smtClean="0">
                <a:solidFill>
                  <a:schemeClr val="lt1"/>
                </a:solidFill>
                <a:latin typeface="Calibri"/>
                <a:ea typeface="Calibri"/>
                <a:cs typeface="Calibri"/>
                <a:sym typeface="Calibri"/>
              </a:rPr>
              <a:t>met</a:t>
            </a:r>
            <a:endParaRPr dirty="0" smtClean="0"/>
          </a:p>
          <a:p>
            <a:pPr marL="342900" marR="0" lvl="0" indent="-342900" algn="l" rtl="0">
              <a:spcAft>
                <a:spcPts val="0"/>
              </a:spcAft>
              <a:buClr>
                <a:schemeClr val="lt1"/>
              </a:buClr>
              <a:buSzPts val="1800"/>
              <a:buFont typeface="Arial"/>
              <a:buChar char="•"/>
            </a:pPr>
            <a:r>
              <a:rPr lang="en-US" sz="1600" dirty="0" smtClean="0">
                <a:solidFill>
                  <a:schemeClr val="lt1"/>
                </a:solidFill>
                <a:latin typeface="Calibri"/>
                <a:ea typeface="Calibri"/>
                <a:cs typeface="Calibri"/>
                <a:sym typeface="Calibri"/>
              </a:rPr>
              <a:t>MRD2009:  Measurement Range: </a:t>
            </a:r>
            <a:endParaRPr sz="1200" dirty="0" smtClean="0"/>
          </a:p>
          <a:p>
            <a:pPr marL="742950" lvl="1" indent="-285750">
              <a:buClr>
                <a:schemeClr val="lt1"/>
              </a:buClr>
              <a:buSzPct val="100000"/>
              <a:buFont typeface=".AppleSystemUIFont" charset="-120"/>
              <a:buChar char="-"/>
            </a:pPr>
            <a:r>
              <a:rPr lang="en-US" b="0" i="0" u="none" strike="noStrike" cap="none" dirty="0" smtClean="0">
                <a:solidFill>
                  <a:schemeClr val="lt1"/>
                </a:solidFill>
                <a:latin typeface="Calibri"/>
                <a:ea typeface="Calibri"/>
                <a:cs typeface="Calibri"/>
                <a:sym typeface="Calibri"/>
              </a:rPr>
              <a:t>Requirement</a:t>
            </a:r>
            <a:r>
              <a:rPr lang="en-US" b="0" i="0" u="none" strike="noStrike" cap="none" dirty="0">
                <a:solidFill>
                  <a:schemeClr val="lt1"/>
                </a:solidFill>
                <a:latin typeface="Calibri"/>
                <a:ea typeface="Calibri"/>
                <a:cs typeface="Calibri"/>
                <a:sym typeface="Calibri"/>
              </a:rPr>
              <a:t>: </a:t>
            </a:r>
            <a:r>
              <a:rPr lang="de-DE" dirty="0">
                <a:solidFill>
                  <a:schemeClr val="lt1"/>
                </a:solidFill>
                <a:latin typeface="Calibri"/>
                <a:ea typeface="Calibri"/>
                <a:cs typeface="Calibri"/>
                <a:sym typeface="Calibri"/>
              </a:rPr>
              <a:t>Protons: 1 </a:t>
            </a:r>
            <a:r>
              <a:rPr lang="de-DE" dirty="0" err="1">
                <a:solidFill>
                  <a:schemeClr val="lt1"/>
                </a:solidFill>
                <a:latin typeface="Calibri"/>
                <a:ea typeface="Calibri"/>
                <a:cs typeface="Calibri"/>
                <a:sym typeface="Calibri"/>
              </a:rPr>
              <a:t>MeV</a:t>
            </a:r>
            <a:r>
              <a:rPr lang="de-DE" dirty="0">
                <a:solidFill>
                  <a:schemeClr val="lt1"/>
                </a:solidFill>
                <a:latin typeface="Calibri"/>
                <a:ea typeface="Calibri"/>
                <a:cs typeface="Calibri"/>
                <a:sym typeface="Calibri"/>
              </a:rPr>
              <a:t> - 500 </a:t>
            </a:r>
            <a:r>
              <a:rPr lang="de-DE" dirty="0" err="1">
                <a:solidFill>
                  <a:schemeClr val="lt1"/>
                </a:solidFill>
                <a:latin typeface="Calibri"/>
                <a:ea typeface="Calibri"/>
                <a:cs typeface="Calibri"/>
                <a:sym typeface="Calibri"/>
              </a:rPr>
              <a:t>MeV</a:t>
            </a:r>
            <a:r>
              <a:rPr lang="de-DE" dirty="0">
                <a:solidFill>
                  <a:schemeClr val="lt1"/>
                </a:solidFill>
                <a:latin typeface="Calibri"/>
                <a:ea typeface="Calibri"/>
                <a:cs typeface="Calibri"/>
                <a:sym typeface="Calibri"/>
              </a:rPr>
              <a:t>, &gt; 500 </a:t>
            </a:r>
            <a:r>
              <a:rPr lang="de-DE" dirty="0" err="1">
                <a:solidFill>
                  <a:schemeClr val="lt1"/>
                </a:solidFill>
                <a:latin typeface="Calibri"/>
                <a:ea typeface="Calibri"/>
                <a:cs typeface="Calibri"/>
                <a:sym typeface="Calibri"/>
              </a:rPr>
              <a:t>MeV</a:t>
            </a:r>
            <a:r>
              <a:rPr lang="de-DE" dirty="0">
                <a:solidFill>
                  <a:schemeClr val="lt1"/>
                </a:solidFill>
                <a:latin typeface="Calibri"/>
                <a:ea typeface="Calibri"/>
                <a:cs typeface="Calibri"/>
                <a:sym typeface="Calibri"/>
              </a:rPr>
              <a:t> </a:t>
            </a:r>
          </a:p>
          <a:p>
            <a:pPr marL="742950" marR="0" lvl="1" indent="-285750" algn="l" rtl="0">
              <a:spcAft>
                <a:spcPts val="600"/>
              </a:spcAft>
              <a:buClr>
                <a:schemeClr val="lt1"/>
              </a:buClr>
              <a:buSzPct val="100000"/>
              <a:buFont typeface=".AppleSystemUIFont" charset="-120"/>
              <a:buChar char="-"/>
            </a:pPr>
            <a:r>
              <a:rPr lang="en-US" b="0" i="0" u="none" strike="noStrike" cap="none" dirty="0" smtClean="0">
                <a:solidFill>
                  <a:schemeClr val="lt1"/>
                </a:solidFill>
                <a:latin typeface="Calibri"/>
                <a:ea typeface="Calibri"/>
                <a:cs typeface="Calibri"/>
                <a:sym typeface="Calibri"/>
              </a:rPr>
              <a:t>SEP Channel Cross-comparisons with legacy instruments on GOES-13 and -15 </a:t>
            </a:r>
            <a:r>
              <a:rPr lang="en-US" b="0" i="0" u="none" strike="noStrike" cap="none" dirty="0">
                <a:solidFill>
                  <a:schemeClr val="lt1"/>
                </a:solidFill>
                <a:latin typeface="Calibri"/>
                <a:ea typeface="Calibri"/>
                <a:cs typeface="Calibri"/>
                <a:sym typeface="Calibri"/>
              </a:rPr>
              <a:t>indicate that energy range </a:t>
            </a:r>
            <a:r>
              <a:rPr lang="en-US" b="0" i="0" u="none" strike="noStrike" cap="none" dirty="0" smtClean="0">
                <a:solidFill>
                  <a:schemeClr val="lt1"/>
                </a:solidFill>
                <a:latin typeface="Calibri"/>
                <a:ea typeface="Calibri"/>
                <a:cs typeface="Calibri"/>
                <a:sym typeface="Calibri"/>
              </a:rPr>
              <a:t>is </a:t>
            </a:r>
            <a:r>
              <a:rPr lang="en-US" b="0" i="0" u="none" strike="noStrike" cap="none" dirty="0">
                <a:solidFill>
                  <a:schemeClr val="lt1"/>
                </a:solidFill>
                <a:latin typeface="Calibri"/>
                <a:ea typeface="Calibri"/>
                <a:cs typeface="Calibri"/>
                <a:sym typeface="Calibri"/>
              </a:rPr>
              <a:t>being </a:t>
            </a:r>
            <a:r>
              <a:rPr lang="en-US" b="0" i="0" u="none" strike="noStrike" cap="none" dirty="0" smtClean="0">
                <a:solidFill>
                  <a:schemeClr val="lt1"/>
                </a:solidFill>
                <a:latin typeface="Calibri"/>
                <a:ea typeface="Calibri"/>
                <a:cs typeface="Calibri"/>
                <a:sym typeface="Calibri"/>
              </a:rPr>
              <a:t>covered.</a:t>
            </a:r>
            <a:endParaRPr b="0" i="0" u="none" strike="noStrike" cap="none" dirty="0">
              <a:solidFill>
                <a:schemeClr val="lt1"/>
              </a:solidFill>
              <a:latin typeface="Calibri"/>
              <a:ea typeface="Calibri"/>
              <a:cs typeface="Calibri"/>
              <a:sym typeface="Calibri"/>
            </a:endParaRPr>
          </a:p>
          <a:p>
            <a:pPr marL="342900" marR="0" lvl="0" indent="-342900" algn="l" rtl="0">
              <a:buClr>
                <a:schemeClr val="lt1"/>
              </a:buClr>
              <a:buSzPts val="1800"/>
              <a:buFont typeface="Arial"/>
              <a:buChar char="•"/>
            </a:pPr>
            <a:r>
              <a:rPr lang="en-US" sz="1600" dirty="0" smtClean="0">
                <a:solidFill>
                  <a:schemeClr val="lt1"/>
                </a:solidFill>
                <a:latin typeface="Calibri"/>
                <a:ea typeface="Calibri"/>
                <a:cs typeface="Calibri"/>
                <a:sym typeface="Calibri"/>
              </a:rPr>
              <a:t>MRD2010:  </a:t>
            </a:r>
            <a:r>
              <a:rPr lang="en-US" sz="1600" dirty="0">
                <a:solidFill>
                  <a:schemeClr val="lt1"/>
                </a:solidFill>
                <a:latin typeface="Calibri"/>
                <a:ea typeface="Calibri"/>
                <a:cs typeface="Calibri"/>
                <a:sym typeface="Calibri"/>
              </a:rPr>
              <a:t>Measurement Accuracy</a:t>
            </a:r>
            <a:endParaRPr sz="1200" dirty="0"/>
          </a:p>
          <a:p>
            <a:pPr marL="742950" lvl="1" indent="-285750">
              <a:buClr>
                <a:schemeClr val="lt1"/>
              </a:buClr>
              <a:buSzPct val="100000"/>
              <a:buFont typeface=".AppleSystemUIFont" charset="-120"/>
              <a:buChar char="-"/>
            </a:pPr>
            <a:r>
              <a:rPr lang="en-US" b="0" i="0" u="none" strike="noStrike" cap="none" dirty="0">
                <a:solidFill>
                  <a:schemeClr val="lt1"/>
                </a:solidFill>
                <a:latin typeface="Calibri"/>
                <a:ea typeface="Calibri"/>
                <a:cs typeface="Calibri"/>
                <a:sym typeface="Calibri"/>
              </a:rPr>
              <a:t>Requirements: </a:t>
            </a:r>
            <a:r>
              <a:rPr lang="en-US" dirty="0">
                <a:solidFill>
                  <a:schemeClr val="lt1"/>
                </a:solidFill>
                <a:latin typeface="Calibri"/>
                <a:ea typeface="Calibri"/>
                <a:cs typeface="Calibri"/>
                <a:sym typeface="Calibri"/>
              </a:rPr>
              <a:t>25% when flux level above background is greater than </a:t>
            </a:r>
            <a:r>
              <a:rPr lang="en-US" dirty="0" smtClean="0">
                <a:solidFill>
                  <a:schemeClr val="lt1"/>
                </a:solidFill>
                <a:latin typeface="Calibri"/>
                <a:ea typeface="Calibri"/>
                <a:cs typeface="Calibri"/>
                <a:sym typeface="Calibri"/>
              </a:rPr>
              <a:t>10x minimum </a:t>
            </a:r>
            <a:r>
              <a:rPr lang="en-US" dirty="0">
                <a:solidFill>
                  <a:schemeClr val="lt1"/>
                </a:solidFill>
                <a:latin typeface="Calibri"/>
                <a:ea typeface="Calibri"/>
                <a:cs typeface="Calibri"/>
                <a:sym typeface="Calibri"/>
              </a:rPr>
              <a:t>flux; </a:t>
            </a:r>
            <a:r>
              <a:rPr lang="en-US" dirty="0" smtClean="0">
                <a:solidFill>
                  <a:schemeClr val="lt1"/>
                </a:solidFill>
                <a:latin typeface="Calibri"/>
                <a:ea typeface="Calibri"/>
                <a:cs typeface="Calibri"/>
                <a:sym typeface="Calibri"/>
              </a:rPr>
              <a:t>45</a:t>
            </a:r>
            <a:r>
              <a:rPr lang="en-US" dirty="0">
                <a:solidFill>
                  <a:schemeClr val="lt1"/>
                </a:solidFill>
                <a:latin typeface="Calibri"/>
                <a:ea typeface="Calibri"/>
                <a:cs typeface="Calibri"/>
                <a:sym typeface="Calibri"/>
              </a:rPr>
              <a:t>% when flux level above background is between </a:t>
            </a:r>
            <a:r>
              <a:rPr lang="en-US" dirty="0" smtClean="0">
                <a:solidFill>
                  <a:schemeClr val="lt1"/>
                </a:solidFill>
                <a:latin typeface="Calibri"/>
                <a:ea typeface="Calibri"/>
                <a:cs typeface="Calibri"/>
                <a:sym typeface="Calibri"/>
              </a:rPr>
              <a:t>minimum </a:t>
            </a:r>
            <a:r>
              <a:rPr lang="en-US" dirty="0">
                <a:solidFill>
                  <a:schemeClr val="lt1"/>
                </a:solidFill>
                <a:latin typeface="Calibri"/>
                <a:ea typeface="Calibri"/>
                <a:cs typeface="Calibri"/>
                <a:sym typeface="Calibri"/>
              </a:rPr>
              <a:t>flux and </a:t>
            </a:r>
            <a:r>
              <a:rPr lang="en-US" dirty="0" smtClean="0">
                <a:solidFill>
                  <a:schemeClr val="lt1"/>
                </a:solidFill>
                <a:latin typeface="Calibri"/>
                <a:ea typeface="Calibri"/>
                <a:cs typeface="Calibri"/>
                <a:sym typeface="Calibri"/>
              </a:rPr>
              <a:t>10x minimum </a:t>
            </a:r>
            <a:r>
              <a:rPr lang="en-US" dirty="0">
                <a:solidFill>
                  <a:schemeClr val="lt1"/>
                </a:solidFill>
                <a:latin typeface="Calibri"/>
                <a:ea typeface="Calibri"/>
                <a:cs typeface="Calibri"/>
                <a:sym typeface="Calibri"/>
              </a:rPr>
              <a:t>flux</a:t>
            </a:r>
          </a:p>
          <a:p>
            <a:pPr marL="742950" marR="0" lvl="1" indent="-285750" algn="l" rtl="0">
              <a:spcAft>
                <a:spcPts val="0"/>
              </a:spcAft>
              <a:buClr>
                <a:schemeClr val="lt1"/>
              </a:buClr>
              <a:buSzPct val="100000"/>
              <a:buFont typeface=".AppleSystemUIFont" charset="-120"/>
              <a:buChar char="-"/>
            </a:pPr>
            <a:r>
              <a:rPr lang="en-US" b="0" i="0" u="sng" strike="noStrike" cap="none" dirty="0" smtClean="0">
                <a:solidFill>
                  <a:schemeClr val="lt1"/>
                </a:solidFill>
                <a:latin typeface="Calibri"/>
                <a:ea typeface="Calibri"/>
                <a:cs typeface="Calibri"/>
                <a:sym typeface="Calibri"/>
              </a:rPr>
              <a:t>Absolute </a:t>
            </a:r>
            <a:r>
              <a:rPr lang="en-US" b="0" i="0" u="sng" strike="noStrike" cap="none" dirty="0">
                <a:solidFill>
                  <a:schemeClr val="lt1"/>
                </a:solidFill>
                <a:latin typeface="Calibri"/>
                <a:ea typeface="Calibri"/>
                <a:cs typeface="Calibri"/>
                <a:sym typeface="Calibri"/>
              </a:rPr>
              <a:t>accuracy cannot be verified </a:t>
            </a:r>
            <a:r>
              <a:rPr lang="en-US" b="0" i="0" u="sng" strike="noStrike" cap="none" dirty="0" smtClean="0">
                <a:solidFill>
                  <a:schemeClr val="lt1"/>
                </a:solidFill>
                <a:latin typeface="Calibri"/>
                <a:ea typeface="Calibri"/>
                <a:cs typeface="Calibri"/>
                <a:sym typeface="Calibri"/>
              </a:rPr>
              <a:t>on-orbit</a:t>
            </a:r>
          </a:p>
        </p:txBody>
      </p:sp>
      <p:sp>
        <p:nvSpPr>
          <p:cNvPr id="7" name="Footer Placeholder 5"/>
          <p:cNvSpPr txBox="1">
            <a:spLocks/>
          </p:cNvSpPr>
          <p:nvPr/>
        </p:nvSpPr>
        <p:spPr>
          <a:xfrm>
            <a:off x="1287379" y="6361671"/>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smtClean="0">
                <a:solidFill>
                  <a:prstClr val="white"/>
                </a:solidFill>
              </a:rPr>
              <a:t>These GOES-17 data are preliminary, non-operational data and are undergoing testing. Users bear all responsibility for inspecting the data prior to use and for the manner in which the data are utilized.</a:t>
            </a:r>
            <a:endParaRPr lang="en-US" sz="1000">
              <a:solidFill>
                <a:prstClr val="white"/>
              </a:solidFill>
            </a:endParaRPr>
          </a:p>
        </p:txBody>
      </p:sp>
    </p:spTree>
    <p:extLst>
      <p:ext uri="{BB962C8B-B14F-4D97-AF65-F5344CB8AC3E}">
        <p14:creationId xmlns:p14="http://schemas.microsoft.com/office/powerpoint/2010/main" val="3503709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1100" y="288575"/>
            <a:ext cx="5961300" cy="853799"/>
          </a:xfrm>
        </p:spPr>
        <p:txBody>
          <a:bodyPr/>
          <a:lstStyle/>
          <a:p>
            <a:r>
              <a:rPr lang="en-US" sz="3600">
                <a:latin typeface="Calibri" charset="0"/>
                <a:ea typeface="Calibri" charset="0"/>
                <a:cs typeface="Calibri" charset="0"/>
              </a:rPr>
              <a:t>Path to Full Validation – Risks</a:t>
            </a:r>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32</a:t>
            </a:fld>
            <a:endParaRPr lang="uk-UA"/>
          </a:p>
        </p:txBody>
      </p:sp>
      <p:graphicFrame>
        <p:nvGraphicFramePr>
          <p:cNvPr id="6" name="Shape 494"/>
          <p:cNvGraphicFramePr/>
          <p:nvPr>
            <p:extLst>
              <p:ext uri="{D42A27DB-BD31-4B8C-83A1-F6EECF244321}">
                <p14:modId xmlns:p14="http://schemas.microsoft.com/office/powerpoint/2010/main" val="650972428"/>
              </p:ext>
            </p:extLst>
          </p:nvPr>
        </p:nvGraphicFramePr>
        <p:xfrm>
          <a:off x="155456" y="1600200"/>
          <a:ext cx="8865700" cy="3839756"/>
        </p:xfrm>
        <a:graphic>
          <a:graphicData uri="http://schemas.openxmlformats.org/drawingml/2006/table">
            <a:tbl>
              <a:tblPr firstRow="1" bandRow="1">
                <a:noFill/>
                <a:tableStyleId>{2193F556-932D-4B0D-9798-D749DA44B50E}</a:tableStyleId>
              </a:tblPr>
              <a:tblGrid>
                <a:gridCol w="1749544"/>
                <a:gridCol w="2043161"/>
                <a:gridCol w="2399370"/>
                <a:gridCol w="2673625"/>
              </a:tblGrid>
              <a:tr h="364996">
                <a:tc>
                  <a:txBody>
                    <a:bodyPr/>
                    <a:lstStyle/>
                    <a:p>
                      <a:pPr marL="0" marR="0" lvl="0" indent="0" algn="ctr" rtl="0">
                        <a:spcBef>
                          <a:spcPts val="0"/>
                        </a:spcBef>
                        <a:spcAft>
                          <a:spcPts val="0"/>
                        </a:spcAft>
                        <a:buNone/>
                      </a:pPr>
                      <a:r>
                        <a:rPr lang="en-US" sz="1600"/>
                        <a:t>Risk Name</a:t>
                      </a:r>
                      <a:endParaRPr sz="1600"/>
                    </a:p>
                  </a:txBody>
                  <a:tcPr marL="91450" marR="91450" marT="45725" marB="45725" anchor="ctr">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a:t>Description</a:t>
                      </a:r>
                      <a:endParaRPr/>
                    </a:p>
                  </a:txBody>
                  <a:tcPr marL="91450" marR="91450" marT="45725" marB="45725" anchor="ctr">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a:t>Impact</a:t>
                      </a:r>
                      <a:endParaRPr/>
                    </a:p>
                  </a:txBody>
                  <a:tcPr marL="91450" marR="91450" marT="45725" marB="45725" anchor="ctr">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a:t>Mitigation and Schedule</a:t>
                      </a:r>
                      <a:endParaRPr sz="1600"/>
                    </a:p>
                  </a:txBody>
                  <a:tcPr marL="91450" marR="91450" marT="45725" marB="45725" anchor="ctr">
                    <a:lnB w="12700" cap="flat" cmpd="sng">
                      <a:solidFill>
                        <a:schemeClr val="dk1"/>
                      </a:solidFill>
                      <a:prstDash val="solid"/>
                      <a:round/>
                      <a:headEnd type="none" w="sm" len="sm"/>
                      <a:tailEnd type="none" w="sm" len="sm"/>
                    </a:lnB>
                  </a:tcPr>
                </a:tc>
              </a:tr>
              <a:tr h="629987">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smtClean="0"/>
                        <a:t>Need to complete PLPT-SEI-004 SEP Channel Cross-Comparison</a:t>
                      </a:r>
                    </a:p>
                  </a:txBody>
                  <a:tcPr marL="91450" marR="91450" marT="45725" marB="45725">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smtClean="0"/>
                        <a:t>Analysis of</a:t>
                      </a:r>
                      <a:r>
                        <a:rPr lang="en-US" sz="1200" baseline="0" smtClean="0"/>
                        <a:t> solar particle event data needed to verify all channels are working as expected.</a:t>
                      </a:r>
                      <a:endParaRPr lang="en-US" sz="1200" smtClean="0"/>
                    </a:p>
                  </a:txBody>
                  <a:tcPr marL="91450" marR="91450" marT="45725" marB="45725">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200" smtClean="0"/>
                        <a:t>Overall instrument performance unknown without</a:t>
                      </a:r>
                      <a:r>
                        <a:rPr lang="en-US" sz="1200" baseline="0" smtClean="0"/>
                        <a:t> on-orbit solar particle measurements.</a:t>
                      </a:r>
                      <a:endParaRPr sz="1200"/>
                    </a:p>
                  </a:txBody>
                  <a:tcPr marL="91450" marR="91450" marT="45725" marB="45725">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128588" algn="l" rtl="0">
                        <a:spcBef>
                          <a:spcPts val="0"/>
                        </a:spcBef>
                        <a:spcAft>
                          <a:spcPts val="0"/>
                        </a:spcAft>
                        <a:buClr>
                          <a:schemeClr val="dk1"/>
                        </a:buClr>
                        <a:buSzPts val="1600"/>
                        <a:buFont typeface="Arial"/>
                        <a:buNone/>
                      </a:pPr>
                      <a:r>
                        <a:rPr lang="en-US" sz="1200" dirty="0" smtClean="0"/>
                        <a:t>Wait</a:t>
                      </a:r>
                      <a:r>
                        <a:rPr lang="en-US" sz="1200" baseline="0" dirty="0" smtClean="0"/>
                        <a:t> for solar particle event.</a:t>
                      </a:r>
                      <a:endParaRPr sz="1200" dirty="0"/>
                    </a:p>
                  </a:txBody>
                  <a:tcPr marL="91450" marR="91450" marT="45725" marB="45725">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r>
              <a:tr h="989973">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smtClean="0"/>
                        <a:t>SGPS+X P5 overcorrection in L1b processing</a:t>
                      </a:r>
                    </a:p>
                  </a:txBody>
                  <a:tcPr marL="91450" marR="91450" marT="45725" marB="45725">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smtClean="0"/>
                        <a:t>Overcorrection in SGPS</a:t>
                      </a:r>
                      <a:r>
                        <a:rPr lang="en-US" sz="1200" baseline="0" smtClean="0"/>
                        <a:t> P5 out-of-band removal</a:t>
                      </a:r>
                      <a:r>
                        <a:rPr lang="en-US" sz="1200" baseline="0">
                          <a:solidFill>
                            <a:schemeClr val="dk1"/>
                          </a:solidFill>
                        </a:rPr>
                        <a:t>.</a:t>
                      </a:r>
                      <a:endParaRPr lang="en-US" sz="1200" smtClean="0"/>
                    </a:p>
                  </a:txBody>
                  <a:tcPr marL="91450" marR="91450" marT="45725" marB="45725">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smtClean="0"/>
                        <a:t>Will degrade accuracy</a:t>
                      </a:r>
                      <a:r>
                        <a:rPr lang="en-US" sz="1200" baseline="0" smtClean="0"/>
                        <a:t> of reported fluxes and </a:t>
                      </a:r>
                      <a:r>
                        <a:rPr lang="en-US" sz="1200" baseline="0" smtClean="0">
                          <a:solidFill>
                            <a:schemeClr val="tx1"/>
                          </a:solidFill>
                        </a:rPr>
                        <a:t>Solar Proton Event monitoring.</a:t>
                      </a:r>
                      <a:endParaRPr lang="en-US" sz="1200" smtClean="0"/>
                    </a:p>
                  </a:txBody>
                  <a:tcPr marL="91450" marR="91450" marT="45725" marB="45725">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chemeClr val="dk1"/>
                        </a:buClr>
                        <a:buSzPts val="1600"/>
                        <a:buFont typeface="Arial" charset="0"/>
                        <a:buNone/>
                      </a:pPr>
                      <a:r>
                        <a:rPr lang="en-US" sz="1200" smtClean="0"/>
                        <a:t>Perform</a:t>
                      </a:r>
                      <a:r>
                        <a:rPr lang="en-US" sz="1200" baseline="0" smtClean="0"/>
                        <a:t> analysis (NCEI or ATC) and update coefficients in LUT. Should be done prior to full validation, but additional SEP events needed for adequate analysis.</a:t>
                      </a:r>
                      <a:endParaRPr sz="1200"/>
                    </a:p>
                  </a:txBody>
                  <a:tcPr marL="91450" marR="91450" marT="45725" marB="45725">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r>
              <a:tr h="629987">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smtClean="0"/>
                        <a:t>Electron</a:t>
                      </a:r>
                      <a:r>
                        <a:rPr lang="en-US" sz="1200" baseline="0" smtClean="0"/>
                        <a:t> </a:t>
                      </a:r>
                      <a:r>
                        <a:rPr lang="en-US" sz="1200" smtClean="0"/>
                        <a:t>contamination in G17 SGPS P5</a:t>
                      </a:r>
                    </a:p>
                  </a:txBody>
                  <a:tcPr marL="91450" marR="91450" marT="45725" marB="45725">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smtClean="0"/>
                        <a:t>Electron contamination in SGPS+X P5 </a:t>
                      </a:r>
                      <a:r>
                        <a:rPr lang="mr-IN" sz="1200" dirty="0" smtClean="0"/>
                        <a:t>–</a:t>
                      </a:r>
                      <a:r>
                        <a:rPr lang="en-US" sz="1200" dirty="0" smtClean="0"/>
                        <a:t> full impact yet to be evaluated.</a:t>
                      </a:r>
                    </a:p>
                  </a:txBody>
                  <a:tcPr marL="91450" marR="91450" marT="45725" marB="45725">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smtClean="0"/>
                        <a:t>Will degrade accuracy</a:t>
                      </a:r>
                      <a:r>
                        <a:rPr lang="en-US" sz="1200" baseline="0" smtClean="0"/>
                        <a:t> of reported fluxes and </a:t>
                      </a:r>
                      <a:r>
                        <a:rPr lang="en-US" sz="1200" baseline="0" smtClean="0">
                          <a:solidFill>
                            <a:schemeClr val="tx1"/>
                          </a:solidFill>
                        </a:rPr>
                        <a:t>Solar Proton Event monitoring.</a:t>
                      </a:r>
                      <a:endParaRPr lang="en-US" sz="1200" smtClean="0"/>
                    </a:p>
                  </a:txBody>
                  <a:tcPr marL="91450" marR="91450" marT="45725" marB="45725">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128588" algn="l" rtl="0">
                        <a:spcBef>
                          <a:spcPts val="0"/>
                        </a:spcBef>
                        <a:spcAft>
                          <a:spcPts val="0"/>
                        </a:spcAft>
                        <a:buClr>
                          <a:schemeClr val="dk1"/>
                        </a:buClr>
                        <a:buSzPts val="1600"/>
                        <a:buFont typeface="Arial"/>
                        <a:buNone/>
                      </a:pPr>
                      <a:r>
                        <a:rPr lang="en-US" sz="1200" smtClean="0"/>
                        <a:t>Full impact of this needs to be evaluated</a:t>
                      </a:r>
                      <a:r>
                        <a:rPr lang="en-US" sz="1200" baseline="0" smtClean="0"/>
                        <a:t> and correction scheme developed if necessary.</a:t>
                      </a:r>
                      <a:endParaRPr sz="1200"/>
                    </a:p>
                  </a:txBody>
                  <a:tcPr marL="91450" marR="91450" marT="45725" marB="45725">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r>
              <a:tr h="537798">
                <a:tc>
                  <a:txBody>
                    <a:bodyPr/>
                    <a:lstStyle/>
                    <a:p>
                      <a:pPr marL="0" marR="0" lvl="0" indent="0" algn="ctr" rtl="0">
                        <a:spcBef>
                          <a:spcPts val="0"/>
                        </a:spcBef>
                        <a:spcAft>
                          <a:spcPts val="0"/>
                        </a:spcAft>
                        <a:buNone/>
                      </a:pPr>
                      <a:r>
                        <a:rPr lang="en-US" sz="1200" dirty="0" smtClean="0"/>
                        <a:t>L1b data gaps/dropouts</a:t>
                      </a:r>
                    </a:p>
                  </a:txBody>
                  <a:tcPr marL="91450" marR="91450" marT="45725" marB="45725">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200" dirty="0" smtClean="0">
                          <a:solidFill>
                            <a:schemeClr val="dk1"/>
                          </a:solidFill>
                        </a:rPr>
                        <a:t>Almost every day, a handful of L1b files are missing for SEISS's EHIS, MPSL, and MPSH instruments. </a:t>
                      </a:r>
                      <a:endParaRPr sz="1200" dirty="0">
                        <a:solidFill>
                          <a:schemeClr val="dk1"/>
                        </a:solidFill>
                      </a:endParaRPr>
                    </a:p>
                  </a:txBody>
                  <a:tcPr marL="91450" marR="91450" marT="45725" marB="45725">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200" dirty="0" smtClean="0"/>
                        <a:t>May lose critical Solar</a:t>
                      </a:r>
                      <a:r>
                        <a:rPr lang="en-US" sz="1200" baseline="0" dirty="0" smtClean="0"/>
                        <a:t> Proton Event data.</a:t>
                      </a:r>
                      <a:endParaRPr sz="1200" dirty="0"/>
                    </a:p>
                  </a:txBody>
                  <a:tcPr marL="91450" marR="91450" marT="45725" marB="45725">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128588" algn="l" defTabSz="914400" rtl="0" eaLnBrk="1" fontAlgn="auto" latinLnBrk="0" hangingPunct="1">
                        <a:lnSpc>
                          <a:spcPct val="100000"/>
                        </a:lnSpc>
                        <a:spcBef>
                          <a:spcPts val="0"/>
                        </a:spcBef>
                        <a:spcAft>
                          <a:spcPts val="0"/>
                        </a:spcAft>
                        <a:buClr>
                          <a:schemeClr val="dk1"/>
                        </a:buClr>
                        <a:buSzPts val="1600"/>
                        <a:buFont typeface="Arial"/>
                        <a:buNone/>
                        <a:tabLst/>
                        <a:defRPr/>
                      </a:pPr>
                      <a:r>
                        <a:rPr lang="en-US" sz="1200" dirty="0" smtClean="0"/>
                        <a:t>ADR 517 closed,</a:t>
                      </a:r>
                      <a:r>
                        <a:rPr lang="en-US" sz="1200" baseline="0" dirty="0" smtClean="0"/>
                        <a:t> </a:t>
                      </a:r>
                      <a:r>
                        <a:rPr lang="en-US" sz="1200" dirty="0" smtClean="0"/>
                        <a:t>but we still occasionally have missing L1b data</a:t>
                      </a:r>
                      <a:r>
                        <a:rPr lang="en-US" sz="1200" baseline="0" dirty="0" smtClean="0"/>
                        <a:t> </a:t>
                      </a:r>
                      <a:r>
                        <a:rPr lang="mr-IN" sz="1200" baseline="0" dirty="0" smtClean="0"/>
                        <a:t>–</a:t>
                      </a:r>
                      <a:r>
                        <a:rPr lang="en-US" sz="1200" baseline="0" dirty="0" smtClean="0"/>
                        <a:t> </a:t>
                      </a:r>
                    </a:p>
                    <a:p>
                      <a:pPr marL="0" marR="0" lvl="0" indent="-128588" algn="l" defTabSz="914400" rtl="0" eaLnBrk="1" fontAlgn="auto" latinLnBrk="0" hangingPunct="1">
                        <a:lnSpc>
                          <a:spcPct val="100000"/>
                        </a:lnSpc>
                        <a:spcBef>
                          <a:spcPts val="0"/>
                        </a:spcBef>
                        <a:spcAft>
                          <a:spcPts val="0"/>
                        </a:spcAft>
                        <a:buClr>
                          <a:schemeClr val="dk1"/>
                        </a:buClr>
                        <a:buSzPts val="1600"/>
                        <a:buFont typeface="Arial"/>
                        <a:buNone/>
                        <a:tabLst/>
                        <a:defRPr/>
                      </a:pPr>
                      <a:r>
                        <a:rPr lang="en-US" sz="1200" baseline="0" dirty="0" smtClean="0"/>
                        <a:t>Need to document cases and possibly submit another ADR.</a:t>
                      </a:r>
                      <a:endParaRPr lang="en-US" sz="1200" dirty="0" smtClean="0"/>
                    </a:p>
                    <a:p>
                      <a:pPr marL="0" marR="0" lvl="0" indent="-128588" algn="l" defTabSz="914400" rtl="0" eaLnBrk="1" fontAlgn="auto" latinLnBrk="0" hangingPunct="1">
                        <a:lnSpc>
                          <a:spcPct val="100000"/>
                        </a:lnSpc>
                        <a:spcBef>
                          <a:spcPts val="0"/>
                        </a:spcBef>
                        <a:spcAft>
                          <a:spcPts val="0"/>
                        </a:spcAft>
                        <a:buClr>
                          <a:schemeClr val="dk1"/>
                        </a:buClr>
                        <a:buSzPts val="1600"/>
                        <a:buFont typeface="Arial"/>
                        <a:buNone/>
                        <a:tabLst/>
                        <a:defRPr/>
                      </a:pPr>
                      <a:endParaRPr sz="1200" dirty="0">
                        <a:solidFill>
                          <a:srgbClr val="FF0000"/>
                        </a:solidFill>
                      </a:endParaRPr>
                    </a:p>
                  </a:txBody>
                  <a:tcPr marL="91450" marR="91450" marT="45725" marB="45725">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r>
            </a:tbl>
          </a:graphicData>
        </a:graphic>
      </p:graphicFrame>
      <p:sp>
        <p:nvSpPr>
          <p:cNvPr id="3" name="TextBox 2"/>
          <p:cNvSpPr txBox="1"/>
          <p:nvPr/>
        </p:nvSpPr>
        <p:spPr>
          <a:xfrm>
            <a:off x="122665" y="5475496"/>
            <a:ext cx="8098692" cy="523220"/>
          </a:xfrm>
          <a:prstGeom prst="rect">
            <a:avLst/>
          </a:prstGeom>
          <a:noFill/>
        </p:spPr>
        <p:txBody>
          <a:bodyPr wrap="none" rtlCol="0">
            <a:spAutoFit/>
          </a:bodyPr>
          <a:lstStyle/>
          <a:p>
            <a:pPr lvl="0"/>
            <a:r>
              <a:rPr lang="en-US" smtClean="0">
                <a:solidFill>
                  <a:schemeClr val="bg1"/>
                </a:solidFill>
              </a:rPr>
              <a:t>Applies to all: Mitigation</a:t>
            </a:r>
            <a:r>
              <a:rPr lang="en-US">
                <a:solidFill>
                  <a:schemeClr val="bg1"/>
                </a:solidFill>
              </a:rPr>
              <a:t>: Assess impacts on data accuracy and SPE detection prior to full validation.</a:t>
            </a:r>
          </a:p>
          <a:p>
            <a:pPr lvl="0"/>
            <a:endParaRPr lang="en-US" dirty="0">
              <a:solidFill>
                <a:schemeClr val="bg1"/>
              </a:solidFill>
            </a:endParaRPr>
          </a:p>
        </p:txBody>
      </p:sp>
      <p:sp>
        <p:nvSpPr>
          <p:cNvPr id="7" name="Footer Placeholder 5"/>
          <p:cNvSpPr txBox="1">
            <a:spLocks/>
          </p:cNvSpPr>
          <p:nvPr/>
        </p:nvSpPr>
        <p:spPr>
          <a:xfrm>
            <a:off x="1287379" y="6361671"/>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smtClean="0">
                <a:solidFill>
                  <a:prstClr val="white"/>
                </a:solidFill>
              </a:rPr>
              <a:t>These GOES-17 data are preliminary, non-operational data and are undergoing testing. Users bear all responsibility for inspecting the data prior to use and for the manner in which the data are utilized.</a:t>
            </a:r>
            <a:endParaRPr lang="en-US" sz="1000">
              <a:solidFill>
                <a:prstClr val="white"/>
              </a:solidFill>
            </a:endParaRPr>
          </a:p>
        </p:txBody>
      </p:sp>
    </p:spTree>
    <p:extLst>
      <p:ext uri="{BB962C8B-B14F-4D97-AF65-F5344CB8AC3E}">
        <p14:creationId xmlns:p14="http://schemas.microsoft.com/office/powerpoint/2010/main" val="13568797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Shape 49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b="1" i="0" u="none" strike="noStrike" cap="none">
                <a:solidFill>
                  <a:schemeClr val="lt1"/>
                </a:solidFill>
                <a:latin typeface="Calibri"/>
                <a:ea typeface="Calibri"/>
                <a:cs typeface="Calibri"/>
                <a:sym typeface="Calibri"/>
              </a:rPr>
              <a:t>SUMMARY &amp; RECOMMENDATIONS</a:t>
            </a:r>
            <a:endParaRPr/>
          </a:p>
        </p:txBody>
      </p:sp>
      <p:sp>
        <p:nvSpPr>
          <p:cNvPr id="500" name="Shape 50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888888"/>
              </a:buClr>
              <a:buSzPts val="2000"/>
              <a:buFont typeface="Noto Sans Symbols"/>
              <a:buNone/>
            </a:pPr>
            <a:r>
              <a:rPr lang="en-US" sz="2000" b="0" i="0" u="none" strike="noStrike" cap="none" smtClean="0">
                <a:solidFill>
                  <a:srgbClr val="888888"/>
                </a:solidFill>
                <a:latin typeface="Calibri"/>
                <a:ea typeface="Calibri"/>
                <a:cs typeface="Calibri"/>
                <a:sym typeface="Calibri"/>
              </a:rPr>
              <a:t>GOES</a:t>
            </a:r>
            <a:r>
              <a:rPr lang="mr-IN" sz="2000" b="0" i="0" u="none" strike="noStrike" cap="none" smtClean="0">
                <a:solidFill>
                  <a:srgbClr val="888888"/>
                </a:solidFill>
                <a:latin typeface="Calibri"/>
                <a:ea typeface="Calibri"/>
                <a:cs typeface="Calibri"/>
                <a:sym typeface="Calibri"/>
              </a:rPr>
              <a:t>-17</a:t>
            </a:r>
            <a:r>
              <a:rPr lang="en-US" sz="2000" b="0" i="0" u="none" strike="noStrike" cap="none" smtClean="0">
                <a:solidFill>
                  <a:srgbClr val="888888"/>
                </a:solidFill>
                <a:latin typeface="Calibri"/>
                <a:ea typeface="Calibri"/>
                <a:cs typeface="Calibri"/>
                <a:sym typeface="Calibri"/>
              </a:rPr>
              <a:t> </a:t>
            </a:r>
            <a:r>
              <a:rPr lang="en-US" smtClean="0"/>
              <a:t>SGPS</a:t>
            </a:r>
            <a:r>
              <a:rPr lang="en-US" sz="2000" b="0" i="0" u="none" strike="noStrike" cap="none" smtClean="0">
                <a:solidFill>
                  <a:srgbClr val="888888"/>
                </a:solidFill>
                <a:latin typeface="Calibri"/>
                <a:ea typeface="Calibri"/>
                <a:cs typeface="Calibri"/>
                <a:sym typeface="Calibri"/>
              </a:rPr>
              <a:t> </a:t>
            </a:r>
            <a:r>
              <a:rPr lang="en-US" sz="2000" b="0" i="0" u="none" strike="noStrike" cap="none">
                <a:solidFill>
                  <a:srgbClr val="888888"/>
                </a:solidFill>
                <a:latin typeface="Calibri"/>
                <a:ea typeface="Calibri"/>
                <a:cs typeface="Calibri"/>
                <a:sym typeface="Calibri"/>
              </a:rPr>
              <a:t>L1b Products Provisional PS-PVR</a:t>
            </a:r>
            <a:endParaRPr/>
          </a:p>
        </p:txBody>
      </p:sp>
      <p:sp>
        <p:nvSpPr>
          <p:cNvPr id="501" name="Shape 501"/>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Calibri"/>
                <a:ea typeface="Calibri"/>
                <a:cs typeface="Calibri"/>
                <a:sym typeface="Calibri"/>
              </a:rPr>
              <a:t>33</a:t>
            </a:fld>
            <a:endParaRPr sz="1200">
              <a:solidFill>
                <a:schemeClr val="lt1"/>
              </a:solidFill>
              <a:latin typeface="Calibri"/>
              <a:ea typeface="Calibri"/>
              <a:cs typeface="Calibri"/>
              <a:sym typeface="Calibri"/>
            </a:endParaRPr>
          </a:p>
        </p:txBody>
      </p:sp>
      <p:sp>
        <p:nvSpPr>
          <p:cNvPr id="5" name="Footer Placeholder 5"/>
          <p:cNvSpPr txBox="1">
            <a:spLocks/>
          </p:cNvSpPr>
          <p:nvPr/>
        </p:nvSpPr>
        <p:spPr>
          <a:xfrm>
            <a:off x="1287379" y="6361671"/>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smtClean="0">
                <a:solidFill>
                  <a:prstClr val="white"/>
                </a:solidFill>
              </a:rPr>
              <a:t>These GOES-17 data are preliminary, non-operational data and are undergoing testing. Users bear all responsibility for inspecting the data prior to use and for the manner in which the data are utilized.</a:t>
            </a:r>
            <a:endParaRPr lang="en-US" sz="1000">
              <a:solidFill>
                <a:prstClr val="white"/>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Shape 506"/>
          <p:cNvSpPr txBox="1">
            <a:spLocks noGrp="1"/>
          </p:cNvSpPr>
          <p:nvPr>
            <p:ph type="title"/>
          </p:nvPr>
        </p:nvSpPr>
        <p:spPr>
          <a:xfrm>
            <a:off x="1371600" y="128337"/>
            <a:ext cx="6408821" cy="96862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i="0" u="none" strike="noStrike" cap="none">
                <a:solidFill>
                  <a:schemeClr val="lt1"/>
                </a:solidFill>
                <a:sym typeface="Calibri"/>
              </a:rPr>
              <a:t>Summary</a:t>
            </a:r>
            <a:endParaRPr/>
          </a:p>
        </p:txBody>
      </p:sp>
      <p:sp>
        <p:nvSpPr>
          <p:cNvPr id="507" name="Shape 507"/>
          <p:cNvSpPr txBox="1">
            <a:spLocks noGrp="1"/>
          </p:cNvSpPr>
          <p:nvPr>
            <p:ph type="body" idx="1"/>
          </p:nvPr>
        </p:nvSpPr>
        <p:spPr>
          <a:xfrm>
            <a:off x="457200" y="1127125"/>
            <a:ext cx="8305800" cy="4968875"/>
          </a:xfrm>
          <a:prstGeom prst="rect">
            <a:avLst/>
          </a:prstGeom>
          <a:noFill/>
          <a:ln>
            <a:noFill/>
          </a:ln>
        </p:spPr>
        <p:txBody>
          <a:bodyPr spcFirstLastPara="1" wrap="square" lIns="91425" tIns="45700" rIns="91425" bIns="45700" anchor="t" anchorCtr="0">
            <a:noAutofit/>
          </a:bodyPr>
          <a:lstStyle/>
          <a:p>
            <a:pPr marL="342900" lvl="0" indent="-342900">
              <a:spcBef>
                <a:spcPts val="0"/>
              </a:spcBef>
              <a:spcAft>
                <a:spcPts val="900"/>
              </a:spcAft>
              <a:buSzPct val="100000"/>
              <a:buFont typeface="Arial"/>
              <a:buChar char="•"/>
            </a:pPr>
            <a:r>
              <a:rPr lang="en-US" sz="1800" dirty="0" smtClean="0"/>
              <a:t>There are no known problems with G17 SGPS channels aside from general GOES-R series SGPS issues being worked (e.g., P5 overcorrection in L1b processing).</a:t>
            </a:r>
          </a:p>
          <a:p>
            <a:pPr marL="342900" indent="-342900">
              <a:spcBef>
                <a:spcPts val="0"/>
              </a:spcBef>
              <a:spcAft>
                <a:spcPts val="900"/>
              </a:spcAft>
              <a:buSzPct val="100000"/>
              <a:buFont typeface="Arial"/>
              <a:buChar char="•"/>
            </a:pPr>
            <a:r>
              <a:rPr lang="en-US" sz="1800" dirty="0"/>
              <a:t>The lack of a solar energetic particle (SEP) event has prevented us from testing the response of SGPS under the conditions that SWPC uses the data for their </a:t>
            </a:r>
            <a:r>
              <a:rPr lang="en-US" sz="1800" dirty="0" smtClean="0"/>
              <a:t>alerts. G17 </a:t>
            </a:r>
            <a:r>
              <a:rPr lang="en-US" sz="1800" dirty="0"/>
              <a:t>SGPS </a:t>
            </a:r>
            <a:r>
              <a:rPr lang="en-US" sz="1800" dirty="0" smtClean="0"/>
              <a:t>instrument and calibration anomalies will </a:t>
            </a:r>
            <a:r>
              <a:rPr lang="en-US" sz="1800" dirty="0"/>
              <a:t>be unknown until </a:t>
            </a:r>
            <a:r>
              <a:rPr lang="en-US" sz="1800" dirty="0" smtClean="0"/>
              <a:t>G17 SGPS solar </a:t>
            </a:r>
            <a:r>
              <a:rPr lang="en-US" sz="1800" dirty="0"/>
              <a:t>particle event data can be analyzed</a:t>
            </a:r>
            <a:r>
              <a:rPr lang="en-US" sz="1800" dirty="0" smtClean="0"/>
              <a:t>.</a:t>
            </a:r>
          </a:p>
          <a:p>
            <a:pPr marL="342900" lvl="0" indent="-342900">
              <a:spcBef>
                <a:spcPts val="0"/>
              </a:spcBef>
              <a:spcAft>
                <a:spcPts val="300"/>
              </a:spcAft>
              <a:buSzPct val="100000"/>
              <a:buFont typeface="Arial"/>
              <a:buChar char="•"/>
            </a:pPr>
            <a:r>
              <a:rPr lang="en-US" sz="1800" dirty="0" smtClean="0"/>
              <a:t>G16 SGPS instrument/channel </a:t>
            </a:r>
            <a:r>
              <a:rPr lang="en-US" sz="1800" dirty="0"/>
              <a:t>anomalies </a:t>
            </a:r>
            <a:r>
              <a:rPr lang="en-US" sz="1800" dirty="0" smtClean="0"/>
              <a:t>are</a:t>
            </a:r>
          </a:p>
          <a:p>
            <a:pPr marL="800100" lvl="1" indent="-342900">
              <a:spcBef>
                <a:spcPts val="0"/>
              </a:spcBef>
              <a:spcAft>
                <a:spcPts val="300"/>
              </a:spcAft>
              <a:buSzPct val="100000"/>
              <a:buFont typeface=".AppleSystemUIFont" charset="-120"/>
              <a:buChar char="-"/>
            </a:pPr>
            <a:r>
              <a:rPr lang="en-US" sz="1400" dirty="0"/>
              <a:t>Temperature Dependence in SGPS-X T1 &amp; T3 </a:t>
            </a:r>
          </a:p>
          <a:p>
            <a:pPr marL="800100" lvl="1" indent="-342900">
              <a:spcBef>
                <a:spcPts val="0"/>
              </a:spcBef>
              <a:spcAft>
                <a:spcPts val="300"/>
              </a:spcAft>
              <a:buSzPct val="100000"/>
              <a:buFont typeface=".AppleSystemUIFont" charset="-120"/>
              <a:buChar char="-"/>
            </a:pPr>
            <a:r>
              <a:rPr lang="en-US" sz="1400" dirty="0" smtClean="0"/>
              <a:t>SGPS+X </a:t>
            </a:r>
            <a:r>
              <a:rPr lang="en-US" sz="1400" dirty="0"/>
              <a:t>P7 count rate anomalously low </a:t>
            </a:r>
          </a:p>
          <a:p>
            <a:pPr marL="800100" lvl="1" indent="-342900">
              <a:spcBef>
                <a:spcPts val="0"/>
              </a:spcBef>
              <a:spcAft>
                <a:spcPts val="900"/>
              </a:spcAft>
              <a:buSzPct val="100000"/>
              <a:buFont typeface=".AppleSystemUIFont" charset="-120"/>
              <a:buChar char="-"/>
            </a:pPr>
            <a:r>
              <a:rPr lang="en-US" sz="1400" dirty="0" smtClean="0"/>
              <a:t>Electron </a:t>
            </a:r>
            <a:r>
              <a:rPr lang="en-US" sz="1400" dirty="0"/>
              <a:t>contamination in SGPS+X P5 </a:t>
            </a:r>
            <a:endParaRPr lang="en-US" sz="1400" dirty="0" smtClean="0"/>
          </a:p>
          <a:p>
            <a:pPr marL="347472" indent="0">
              <a:spcBef>
                <a:spcPts val="0"/>
              </a:spcBef>
              <a:spcAft>
                <a:spcPts val="900"/>
              </a:spcAft>
              <a:buSzPct val="100000"/>
              <a:buNone/>
            </a:pPr>
            <a:r>
              <a:rPr lang="en-US" sz="1800" dirty="0" smtClean="0"/>
              <a:t>G17 SGPS does not exhibit significant temperature dependence. G16 SGPS P7 low count rate and P5 </a:t>
            </a:r>
            <a:r>
              <a:rPr lang="en-US" sz="1800" dirty="0"/>
              <a:t>Electron </a:t>
            </a:r>
            <a:r>
              <a:rPr lang="en-US" sz="1800" dirty="0" smtClean="0"/>
              <a:t>contamination are G16 full validation items.</a:t>
            </a:r>
            <a:endParaRPr lang="en-US" sz="1800" dirty="0"/>
          </a:p>
          <a:p>
            <a:pPr marL="342900" lvl="0" indent="-342900">
              <a:spcBef>
                <a:spcPts val="0"/>
              </a:spcBef>
              <a:spcAft>
                <a:spcPts val="900"/>
              </a:spcAft>
              <a:buSzPct val="100000"/>
              <a:buFont typeface="Arial"/>
              <a:buChar char="•"/>
            </a:pPr>
            <a:r>
              <a:rPr lang="en-US" sz="1800" dirty="0" smtClean="0"/>
              <a:t>There is no reason to expect significant instrument issues with more than one or two G17 SGPS channels (e.g., as with </a:t>
            </a:r>
            <a:r>
              <a:rPr lang="en-US" sz="1800" dirty="0"/>
              <a:t>G16 SGPS+X P7 </a:t>
            </a:r>
            <a:r>
              <a:rPr lang="en-US" sz="1800" dirty="0" smtClean="0"/>
              <a:t>and P5)</a:t>
            </a:r>
          </a:p>
          <a:p>
            <a:pPr marL="342900" lvl="0" indent="-342900">
              <a:spcBef>
                <a:spcPts val="0"/>
              </a:spcBef>
              <a:spcAft>
                <a:spcPts val="900"/>
              </a:spcAft>
              <a:buSzPct val="100000"/>
              <a:buFont typeface="Arial"/>
              <a:buChar char="•"/>
            </a:pPr>
            <a:r>
              <a:rPr lang="en-US" sz="1800" dirty="0" smtClean="0"/>
              <a:t>Need </a:t>
            </a:r>
            <a:r>
              <a:rPr lang="en-US" sz="1800" dirty="0"/>
              <a:t>to analyze SEP event data with sufficient enhancement at energies &gt;100 MeV to reach full validation</a:t>
            </a:r>
            <a:r>
              <a:rPr lang="en-US" sz="1800" dirty="0" smtClean="0"/>
              <a:t>.</a:t>
            </a:r>
          </a:p>
        </p:txBody>
      </p:sp>
      <p:sp>
        <p:nvSpPr>
          <p:cNvPr id="508" name="Shape 508"/>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Calibri"/>
                <a:ea typeface="Calibri"/>
                <a:cs typeface="Calibri"/>
                <a:sym typeface="Calibri"/>
              </a:rPr>
              <a:t>34</a:t>
            </a:fld>
            <a:endParaRPr sz="1200">
              <a:solidFill>
                <a:schemeClr val="lt1"/>
              </a:solidFill>
              <a:latin typeface="Calibri"/>
              <a:ea typeface="Calibri"/>
              <a:cs typeface="Calibri"/>
              <a:sym typeface="Calibri"/>
            </a:endParaRPr>
          </a:p>
        </p:txBody>
      </p:sp>
      <p:sp>
        <p:nvSpPr>
          <p:cNvPr id="5" name="Footer Placeholder 5"/>
          <p:cNvSpPr txBox="1">
            <a:spLocks/>
          </p:cNvSpPr>
          <p:nvPr/>
        </p:nvSpPr>
        <p:spPr>
          <a:xfrm>
            <a:off x="1287379" y="6361671"/>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smtClean="0">
                <a:solidFill>
                  <a:prstClr val="white"/>
                </a:solidFill>
              </a:rPr>
              <a:t>These GOES-17 data are preliminary, non-operational data and are undergoing testing. Users bear all responsibility for inspecting the data prior to use and for the manner in which the data are utilized.</a:t>
            </a:r>
            <a:endParaRPr lang="en-US" sz="1000">
              <a:solidFill>
                <a:prstClr val="white"/>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Shape 513"/>
          <p:cNvSpPr txBox="1">
            <a:spLocks noGrp="1"/>
          </p:cNvSpPr>
          <p:nvPr>
            <p:ph type="title"/>
          </p:nvPr>
        </p:nvSpPr>
        <p:spPr>
          <a:xfrm>
            <a:off x="1371600" y="128337"/>
            <a:ext cx="6408821" cy="96862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i="0" u="none" strike="noStrike" cap="none" smtClean="0">
                <a:solidFill>
                  <a:schemeClr val="lt1"/>
                </a:solidFill>
                <a:sym typeface="Calibri"/>
              </a:rPr>
              <a:t>Recommendations</a:t>
            </a:r>
            <a:endParaRPr/>
          </a:p>
        </p:txBody>
      </p:sp>
      <p:sp>
        <p:nvSpPr>
          <p:cNvPr id="515" name="Shape 515"/>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Calibri"/>
                <a:ea typeface="Calibri"/>
                <a:cs typeface="Calibri"/>
                <a:sym typeface="Calibri"/>
              </a:rPr>
              <a:t>35</a:t>
            </a:fld>
            <a:endParaRPr sz="1200">
              <a:solidFill>
                <a:schemeClr val="lt1"/>
              </a:solidFill>
              <a:latin typeface="Calibri"/>
              <a:ea typeface="Calibri"/>
              <a:cs typeface="Calibri"/>
              <a:sym typeface="Calibri"/>
            </a:endParaRPr>
          </a:p>
        </p:txBody>
      </p:sp>
      <p:sp>
        <p:nvSpPr>
          <p:cNvPr id="5" name="Shape 419"/>
          <p:cNvSpPr txBox="1">
            <a:spLocks noGrp="1"/>
          </p:cNvSpPr>
          <p:nvPr>
            <p:ph type="body" idx="1"/>
          </p:nvPr>
        </p:nvSpPr>
        <p:spPr>
          <a:xfrm>
            <a:off x="533400" y="1447800"/>
            <a:ext cx="8153400" cy="4525962"/>
          </a:xfrm>
          <a:prstGeom prst="rect">
            <a:avLst/>
          </a:prstGeom>
          <a:noFill/>
          <a:ln>
            <a:noFill/>
          </a:ln>
        </p:spPr>
        <p:txBody>
          <a:bodyPr spcFirstLastPara="1" wrap="square" lIns="91425" tIns="45700" rIns="91425" bIns="45700" anchor="t" anchorCtr="0">
            <a:noAutofit/>
          </a:bodyPr>
          <a:lstStyle/>
          <a:p>
            <a:pPr marL="342900" lvl="0" indent="-342900">
              <a:spcBef>
                <a:spcPts val="0"/>
              </a:spcBef>
              <a:spcAft>
                <a:spcPts val="600"/>
              </a:spcAft>
              <a:buSzPct val="100000"/>
              <a:buFont typeface="Arial"/>
              <a:buChar char="•"/>
            </a:pPr>
            <a:r>
              <a:rPr lang="en-US" sz="2000"/>
              <a:t>NCEI recommends </a:t>
            </a:r>
            <a:r>
              <a:rPr lang="en-US" sz="2000" smtClean="0"/>
              <a:t>G17 SGPS </a:t>
            </a:r>
            <a:r>
              <a:rPr lang="en-US" sz="2000"/>
              <a:t>L1b </a:t>
            </a:r>
            <a:r>
              <a:rPr lang="en-US" sz="2000" smtClean="0"/>
              <a:t>data for </a:t>
            </a:r>
            <a:r>
              <a:rPr lang="en-US" sz="2000"/>
              <a:t>transition to provisional status with the caveat that G16 SGPS be relied on for Solar Particle Event (SPE) Detection until </a:t>
            </a:r>
            <a:r>
              <a:rPr lang="en-US" sz="2000" smtClean="0"/>
              <a:t>analysis </a:t>
            </a:r>
            <a:r>
              <a:rPr lang="en-US" sz="2000"/>
              <a:t>of G17 SGPS SPE data </a:t>
            </a:r>
            <a:r>
              <a:rPr lang="en-US" sz="2000" smtClean="0"/>
              <a:t>is performed.</a:t>
            </a:r>
            <a:endParaRPr lang="en-US" sz="2000"/>
          </a:p>
          <a:p>
            <a:pPr marL="342900" marR="0" lvl="0" indent="-342900" algn="l" rtl="0">
              <a:spcBef>
                <a:spcPts val="0"/>
              </a:spcBef>
              <a:spcAft>
                <a:spcPts val="600"/>
              </a:spcAft>
              <a:buClr>
                <a:schemeClr val="lt1"/>
              </a:buClr>
              <a:buSzPct val="100000"/>
              <a:buFont typeface="Arial"/>
              <a:buChar char="•"/>
            </a:pPr>
            <a:r>
              <a:rPr lang="en-US" sz="2000" smtClean="0"/>
              <a:t>The SPE </a:t>
            </a:r>
            <a:r>
              <a:rPr lang="en-US" sz="2000"/>
              <a:t>Detection code uses integral flux computed by fitting a power law to SGPS’s </a:t>
            </a:r>
            <a:r>
              <a:rPr lang="en-US" sz="2000" smtClean="0"/>
              <a:t>13 differential channels plus the &gt;500 MeV integral channel flux. Three recommended steps to mitigate the effect of anomalous channels are</a:t>
            </a:r>
          </a:p>
          <a:p>
            <a:pPr lvl="1" indent="-457200">
              <a:spcBef>
                <a:spcPts val="0"/>
              </a:spcBef>
              <a:spcAft>
                <a:spcPts val="600"/>
              </a:spcAft>
              <a:buSzPct val="100000"/>
              <a:buFont typeface="+mj-lt"/>
              <a:buAutoNum type="arabicPeriod"/>
            </a:pPr>
            <a:r>
              <a:rPr lang="en-US" sz="1800" smtClean="0"/>
              <a:t>Temperature correction downstream of L1b processing.</a:t>
            </a:r>
          </a:p>
          <a:p>
            <a:pPr lvl="1" indent="-457200">
              <a:spcBef>
                <a:spcPts val="0"/>
              </a:spcBef>
              <a:spcAft>
                <a:spcPts val="600"/>
              </a:spcAft>
              <a:buSzPct val="100000"/>
              <a:buFont typeface="+mj-lt"/>
              <a:buAutoNum type="arabicPeriod"/>
            </a:pPr>
            <a:r>
              <a:rPr lang="en-US" sz="1800" smtClean="0"/>
              <a:t>Implement an option to remove any particular channel from the integral flux calculation and event detection in L2 processing.</a:t>
            </a:r>
          </a:p>
          <a:p>
            <a:pPr lvl="1" indent="-457200">
              <a:spcBef>
                <a:spcPts val="0"/>
              </a:spcBef>
              <a:buSzPct val="100000"/>
              <a:buFont typeface="+mj-lt"/>
              <a:buAutoNum type="arabicPeriod"/>
            </a:pPr>
            <a:r>
              <a:rPr lang="en-US" sz="1800" smtClean="0"/>
              <a:t>Implement an option to use any combination of SGPS+X and SGPS-X channels </a:t>
            </a:r>
            <a:r>
              <a:rPr lang="en-US" sz="1800"/>
              <a:t>in </a:t>
            </a:r>
            <a:r>
              <a:rPr lang="en-US" sz="1800" smtClean="0"/>
              <a:t>a single </a:t>
            </a:r>
            <a:r>
              <a:rPr lang="en-US" sz="1800"/>
              <a:t>integral flux calculation and </a:t>
            </a:r>
            <a:r>
              <a:rPr lang="en-US" sz="1800" smtClean="0"/>
              <a:t>event detection.</a:t>
            </a:r>
          </a:p>
          <a:p>
            <a:pPr lvl="1" indent="0">
              <a:spcBef>
                <a:spcPts val="0"/>
              </a:spcBef>
              <a:spcAft>
                <a:spcPts val="600"/>
              </a:spcAft>
              <a:buSzPct val="100000"/>
              <a:buNone/>
            </a:pPr>
            <a:r>
              <a:rPr lang="en-US" sz="1800" smtClean="0"/>
              <a:t>(In current L2 processing, </a:t>
            </a:r>
            <a:r>
              <a:rPr lang="en-US" sz="1800"/>
              <a:t>event detection </a:t>
            </a:r>
            <a:r>
              <a:rPr lang="en-US" sz="1800" smtClean="0"/>
              <a:t>is done separately for each unit.)</a:t>
            </a:r>
          </a:p>
        </p:txBody>
      </p:sp>
      <p:sp>
        <p:nvSpPr>
          <p:cNvPr id="6" name="Footer Placeholder 5"/>
          <p:cNvSpPr txBox="1">
            <a:spLocks/>
          </p:cNvSpPr>
          <p:nvPr/>
        </p:nvSpPr>
        <p:spPr>
          <a:xfrm>
            <a:off x="1287379" y="6361671"/>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smtClean="0">
                <a:solidFill>
                  <a:prstClr val="white"/>
                </a:solidFill>
              </a:rPr>
              <a:t>These GOES-17 data are preliminary, non-operational data and are undergoing testing. Users bear all responsibility for inspecting the data prior to use and for the manner in which the data are utilized.</a:t>
            </a:r>
            <a:endParaRPr lang="en-US" sz="1000">
              <a:solidFill>
                <a:prstClr val="white"/>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Shape 52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b="1" i="0" u="none" strike="noStrike" cap="none">
                <a:solidFill>
                  <a:schemeClr val="lt1"/>
                </a:solidFill>
                <a:latin typeface="Calibri"/>
                <a:ea typeface="Calibri"/>
                <a:cs typeface="Calibri"/>
                <a:sym typeface="Calibri"/>
              </a:rPr>
              <a:t>BACKUP SLIDES</a:t>
            </a:r>
            <a:endParaRPr/>
          </a:p>
        </p:txBody>
      </p:sp>
      <p:sp>
        <p:nvSpPr>
          <p:cNvPr id="521" name="Shape 52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888888"/>
              </a:buClr>
              <a:buSzPts val="2000"/>
              <a:buFont typeface="Noto Sans Symbols"/>
              <a:buNone/>
            </a:pPr>
            <a:r>
              <a:rPr lang="en-US" sz="2000" b="0" i="0" u="none" strike="noStrike" cap="none" smtClean="0">
                <a:solidFill>
                  <a:srgbClr val="888888"/>
                </a:solidFill>
                <a:latin typeface="Calibri"/>
                <a:ea typeface="Calibri"/>
                <a:cs typeface="Calibri"/>
                <a:sym typeface="Calibri"/>
              </a:rPr>
              <a:t>GOES</a:t>
            </a:r>
            <a:r>
              <a:rPr lang="mr-IN" sz="2000" b="0" i="0" u="none" strike="noStrike" cap="none" smtClean="0">
                <a:solidFill>
                  <a:srgbClr val="888888"/>
                </a:solidFill>
                <a:latin typeface="Calibri"/>
                <a:ea typeface="Calibri"/>
                <a:cs typeface="Calibri"/>
                <a:sym typeface="Calibri"/>
              </a:rPr>
              <a:t>-17</a:t>
            </a:r>
            <a:r>
              <a:rPr lang="en-US" sz="2000" b="0" i="0" u="none" strike="noStrike" cap="none" smtClean="0">
                <a:solidFill>
                  <a:srgbClr val="888888"/>
                </a:solidFill>
                <a:latin typeface="Calibri"/>
                <a:ea typeface="Calibri"/>
                <a:cs typeface="Calibri"/>
                <a:sym typeface="Calibri"/>
              </a:rPr>
              <a:t> </a:t>
            </a:r>
            <a:r>
              <a:rPr lang="en-US" smtClean="0"/>
              <a:t>SGPS</a:t>
            </a:r>
            <a:r>
              <a:rPr lang="en-US" sz="2000" b="0" i="0" u="none" strike="noStrike" cap="none" smtClean="0">
                <a:solidFill>
                  <a:srgbClr val="888888"/>
                </a:solidFill>
                <a:latin typeface="Calibri"/>
                <a:ea typeface="Calibri"/>
                <a:cs typeface="Calibri"/>
                <a:sym typeface="Calibri"/>
              </a:rPr>
              <a:t> </a:t>
            </a:r>
            <a:r>
              <a:rPr lang="en-US" sz="2000" b="0" i="0" u="none" strike="noStrike" cap="none">
                <a:solidFill>
                  <a:srgbClr val="888888"/>
                </a:solidFill>
                <a:latin typeface="Calibri"/>
                <a:ea typeface="Calibri"/>
                <a:cs typeface="Calibri"/>
                <a:sym typeface="Calibri"/>
              </a:rPr>
              <a:t>L1b Product Provisional PS-PVR</a:t>
            </a:r>
            <a:endParaRPr/>
          </a:p>
        </p:txBody>
      </p:sp>
      <p:sp>
        <p:nvSpPr>
          <p:cNvPr id="522" name="Shape 522"/>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Calibri"/>
                <a:ea typeface="Calibri"/>
                <a:cs typeface="Calibri"/>
                <a:sym typeface="Calibri"/>
              </a:rPr>
              <a:t>36</a:t>
            </a:fld>
            <a:endParaRPr sz="1200">
              <a:solidFill>
                <a:schemeClr val="lt1"/>
              </a:solidFill>
              <a:latin typeface="Calibri"/>
              <a:ea typeface="Calibri"/>
              <a:cs typeface="Calibri"/>
              <a:sym typeface="Calibri"/>
            </a:endParaRPr>
          </a:p>
        </p:txBody>
      </p:sp>
      <p:sp>
        <p:nvSpPr>
          <p:cNvPr id="5" name="Footer Placeholder 5"/>
          <p:cNvSpPr txBox="1">
            <a:spLocks/>
          </p:cNvSpPr>
          <p:nvPr/>
        </p:nvSpPr>
        <p:spPr>
          <a:xfrm>
            <a:off x="1287379" y="6361671"/>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smtClean="0">
                <a:solidFill>
                  <a:prstClr val="white"/>
                </a:solidFill>
              </a:rPr>
              <a:t>These GOES-17 data are preliminary, non-operational data and are undergoing testing. Users bear all responsibility for inspecting the data prior to use and for the manner in which the data are utilized.</a:t>
            </a:r>
            <a:endParaRPr lang="en-US" sz="1000">
              <a:solidFill>
                <a:prstClr val="white"/>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gps_t1_temp_dependence_45day.png"/>
          <p:cNvPicPr>
            <a:picLocks noChangeAspect="1"/>
          </p:cNvPicPr>
          <p:nvPr/>
        </p:nvPicPr>
        <p:blipFill>
          <a:blip r:embed="rId2"/>
          <a:stretch>
            <a:fillRect/>
          </a:stretch>
        </p:blipFill>
        <p:spPr>
          <a:xfrm>
            <a:off x="3276600" y="1219200"/>
            <a:ext cx="5257800" cy="3021293"/>
          </a:xfrm>
          <a:prstGeom prst="rect">
            <a:avLst/>
          </a:prstGeom>
        </p:spPr>
      </p:pic>
      <p:sp>
        <p:nvSpPr>
          <p:cNvPr id="6" name="TextBox 5"/>
          <p:cNvSpPr txBox="1"/>
          <p:nvPr/>
        </p:nvSpPr>
        <p:spPr>
          <a:xfrm>
            <a:off x="381000" y="1600200"/>
            <a:ext cx="3200400" cy="2308324"/>
          </a:xfrm>
          <a:prstGeom prst="rect">
            <a:avLst/>
          </a:prstGeom>
          <a:solidFill>
            <a:schemeClr val="bg1">
              <a:lumMod val="95000"/>
            </a:schemeClr>
          </a:solidFill>
        </p:spPr>
        <p:txBody>
          <a:bodyPr wrap="square" rtlCol="0">
            <a:spAutoFit/>
          </a:bodyPr>
          <a:lstStyle/>
          <a:p>
            <a:r>
              <a:rPr lang="en-US" sz="1200" dirty="0" smtClean="0"/>
              <a:t>45 day averages of counts/sec, from G16 SGPS L0 data, in 1</a:t>
            </a:r>
            <a:r>
              <a:rPr lang="en-US" sz="1200" baseline="30000" dirty="0" smtClean="0"/>
              <a:t>o</a:t>
            </a:r>
            <a:r>
              <a:rPr lang="en-US" sz="1200" dirty="0" smtClean="0"/>
              <a:t> temperature bins between -20</a:t>
            </a:r>
            <a:r>
              <a:rPr lang="en-US" sz="1200" baseline="30000" dirty="0" smtClean="0"/>
              <a:t>o</a:t>
            </a:r>
            <a:r>
              <a:rPr lang="en-US" sz="1200" dirty="0" smtClean="0"/>
              <a:t> and +30</a:t>
            </a:r>
            <a:r>
              <a:rPr lang="en-US" sz="1200" baseline="30000" dirty="0" smtClean="0"/>
              <a:t>o</a:t>
            </a:r>
            <a:r>
              <a:rPr lang="en-US" sz="1200" dirty="0" smtClean="0"/>
              <a:t> C. </a:t>
            </a:r>
          </a:p>
          <a:p>
            <a:r>
              <a:rPr lang="en-US" sz="1200" dirty="0" smtClean="0"/>
              <a:t>Apparent temperature dependence in SGPS+X P1, P2A and P2B (right panel) is because of LT dependence on temperature. LT and temperature dependence are mixed in SGPS-X P1, P2A and P2B (left panel). </a:t>
            </a:r>
          </a:p>
          <a:p>
            <a:r>
              <a:rPr lang="en-US" sz="1200" dirty="0" smtClean="0"/>
              <a:t>P5 has no LT dependence, thus P5 variation in SGPS-X due solely to temp. dependence, showing a drop in counts/sec at approximately 12</a:t>
            </a:r>
            <a:r>
              <a:rPr lang="en-US" sz="1200" baseline="30000" dirty="0" smtClean="0"/>
              <a:t>o</a:t>
            </a:r>
            <a:r>
              <a:rPr lang="en-US" sz="1200" dirty="0" smtClean="0"/>
              <a:t>C. </a:t>
            </a:r>
          </a:p>
        </p:txBody>
      </p:sp>
      <p:sp>
        <p:nvSpPr>
          <p:cNvPr id="9" name="Title 1"/>
          <p:cNvSpPr>
            <a:spLocks noGrp="1"/>
          </p:cNvSpPr>
          <p:nvPr>
            <p:ph type="title"/>
          </p:nvPr>
        </p:nvSpPr>
        <p:spPr/>
        <p:txBody>
          <a:bodyPr>
            <a:noAutofit/>
          </a:bodyPr>
          <a:lstStyle/>
          <a:p>
            <a:r>
              <a:rPr lang="en-US" sz="3000"/>
              <a:t>C</a:t>
            </a:r>
            <a:r>
              <a:rPr lang="en-US" sz="3000" smtClean="0"/>
              <a:t>ounts/sec </a:t>
            </a:r>
            <a:r>
              <a:rPr lang="en-US" sz="3000" dirty="0" smtClean="0"/>
              <a:t>in </a:t>
            </a:r>
            <a:r>
              <a:rPr lang="en-US" sz="3000" smtClean="0"/>
              <a:t>1</a:t>
            </a:r>
            <a:r>
              <a:rPr lang="en-US" sz="3000" baseline="30000" smtClean="0"/>
              <a:t>o</a:t>
            </a:r>
            <a:r>
              <a:rPr lang="en-US" sz="3000" smtClean="0"/>
              <a:t>C Temperature </a:t>
            </a:r>
            <a:r>
              <a:rPr lang="en-US" sz="3000" dirty="0"/>
              <a:t>B</a:t>
            </a:r>
            <a:r>
              <a:rPr lang="en-US" sz="3000" smtClean="0"/>
              <a:t>ins</a:t>
            </a:r>
            <a:endParaRPr lang="en-US" sz="3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4138864"/>
            <a:ext cx="5257800" cy="2490536"/>
          </a:xfrm>
          <a:prstGeom prst="rect">
            <a:avLst/>
          </a:prstGeom>
        </p:spPr>
      </p:pic>
      <p:sp>
        <p:nvSpPr>
          <p:cNvPr id="12" name="TextBox 11"/>
          <p:cNvSpPr txBox="1"/>
          <p:nvPr/>
        </p:nvSpPr>
        <p:spPr>
          <a:xfrm>
            <a:off x="2438400" y="1219200"/>
            <a:ext cx="1143000" cy="307777"/>
          </a:xfrm>
          <a:prstGeom prst="rect">
            <a:avLst/>
          </a:prstGeom>
          <a:solidFill>
            <a:schemeClr val="bg1">
              <a:lumMod val="95000"/>
            </a:schemeClr>
          </a:solidFill>
        </p:spPr>
        <p:txBody>
          <a:bodyPr wrap="square" rtlCol="0">
            <a:spAutoFit/>
          </a:bodyPr>
          <a:lstStyle/>
          <a:p>
            <a:r>
              <a:rPr lang="en-US" b="1" dirty="0" smtClean="0"/>
              <a:t>GOES-16</a:t>
            </a:r>
          </a:p>
        </p:txBody>
      </p:sp>
      <p:sp>
        <p:nvSpPr>
          <p:cNvPr id="13" name="TextBox 12"/>
          <p:cNvSpPr txBox="1"/>
          <p:nvPr/>
        </p:nvSpPr>
        <p:spPr>
          <a:xfrm>
            <a:off x="2438400" y="4111823"/>
            <a:ext cx="1143000" cy="307777"/>
          </a:xfrm>
          <a:prstGeom prst="rect">
            <a:avLst/>
          </a:prstGeom>
          <a:solidFill>
            <a:schemeClr val="bg1">
              <a:lumMod val="95000"/>
            </a:schemeClr>
          </a:solidFill>
        </p:spPr>
        <p:txBody>
          <a:bodyPr wrap="square" rtlCol="0">
            <a:spAutoFit/>
          </a:bodyPr>
          <a:lstStyle/>
          <a:p>
            <a:r>
              <a:rPr lang="en-US" b="1" smtClean="0"/>
              <a:t>GOES-17</a:t>
            </a:r>
            <a:endParaRPr lang="en-US" b="1" dirty="0" smtClean="0"/>
          </a:p>
        </p:txBody>
      </p:sp>
      <p:sp>
        <p:nvSpPr>
          <p:cNvPr id="14" name="TextBox 13"/>
          <p:cNvSpPr txBox="1"/>
          <p:nvPr/>
        </p:nvSpPr>
        <p:spPr>
          <a:xfrm>
            <a:off x="381000" y="4473476"/>
            <a:ext cx="3200400" cy="1569660"/>
          </a:xfrm>
          <a:prstGeom prst="rect">
            <a:avLst/>
          </a:prstGeom>
          <a:solidFill>
            <a:schemeClr val="bg1">
              <a:lumMod val="95000"/>
            </a:schemeClr>
          </a:solidFill>
        </p:spPr>
        <p:txBody>
          <a:bodyPr wrap="square" rtlCol="0">
            <a:spAutoFit/>
          </a:bodyPr>
          <a:lstStyle/>
          <a:p>
            <a:r>
              <a:rPr lang="en-US" sz="1200" dirty="0" smtClean="0"/>
              <a:t>24 day averages of counts/sec, from G17 SGPS L0 data, in 1</a:t>
            </a:r>
            <a:r>
              <a:rPr lang="en-US" sz="1200" baseline="30000" dirty="0" smtClean="0"/>
              <a:t>o</a:t>
            </a:r>
            <a:r>
              <a:rPr lang="en-US" sz="1200" dirty="0" smtClean="0"/>
              <a:t> temperature bins. </a:t>
            </a:r>
          </a:p>
          <a:p>
            <a:r>
              <a:rPr lang="en-US" sz="1200" dirty="0" smtClean="0"/>
              <a:t>Apparent temperature dependence in SGPS+X P1, P2A and P2B (right panel) is because of LT dependence on temperature. There is no temperature dependence in P3, P4 and P5 and no apparent temperature dependence in P1, P2A and P2B. </a:t>
            </a:r>
          </a:p>
        </p:txBody>
      </p:sp>
    </p:spTree>
    <p:extLst>
      <p:ext uri="{BB962C8B-B14F-4D97-AF65-F5344CB8AC3E}">
        <p14:creationId xmlns:p14="http://schemas.microsoft.com/office/powerpoint/2010/main" val="21039499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3897584"/>
            <a:ext cx="5334000" cy="2774524"/>
          </a:xfrm>
          <a:prstGeom prst="rect">
            <a:avLst/>
          </a:prstGeom>
        </p:spPr>
      </p:pic>
      <p:pic>
        <p:nvPicPr>
          <p:cNvPr id="10" name="Picture 9" descr="sgps_t1_LT_dependence_45day.png"/>
          <p:cNvPicPr>
            <a:picLocks noChangeAspect="1"/>
          </p:cNvPicPr>
          <p:nvPr/>
        </p:nvPicPr>
        <p:blipFill>
          <a:blip r:embed="rId3"/>
          <a:stretch>
            <a:fillRect/>
          </a:stretch>
        </p:blipFill>
        <p:spPr>
          <a:xfrm>
            <a:off x="3352800" y="1371601"/>
            <a:ext cx="5334000" cy="2851406"/>
          </a:xfrm>
          <a:prstGeom prst="rect">
            <a:avLst/>
          </a:prstGeom>
        </p:spPr>
      </p:pic>
      <p:sp>
        <p:nvSpPr>
          <p:cNvPr id="2" name="Title 1"/>
          <p:cNvSpPr>
            <a:spLocks noGrp="1"/>
          </p:cNvSpPr>
          <p:nvPr>
            <p:ph type="title"/>
          </p:nvPr>
        </p:nvSpPr>
        <p:spPr/>
        <p:txBody>
          <a:bodyPr>
            <a:noAutofit/>
          </a:bodyPr>
          <a:lstStyle/>
          <a:p>
            <a:r>
              <a:rPr lang="en-US" dirty="0" smtClean="0"/>
              <a:t>Counts/sec binned </a:t>
            </a:r>
            <a:r>
              <a:rPr lang="en-US" smtClean="0"/>
              <a:t>in LT</a:t>
            </a:r>
            <a:endParaRPr lang="en-US" dirty="0"/>
          </a:p>
        </p:txBody>
      </p:sp>
      <p:sp>
        <p:nvSpPr>
          <p:cNvPr id="5" name="TextBox 4"/>
          <p:cNvSpPr txBox="1"/>
          <p:nvPr/>
        </p:nvSpPr>
        <p:spPr>
          <a:xfrm>
            <a:off x="304800" y="1891605"/>
            <a:ext cx="3352800" cy="1384995"/>
          </a:xfrm>
          <a:prstGeom prst="rect">
            <a:avLst/>
          </a:prstGeom>
          <a:solidFill>
            <a:schemeClr val="bg1">
              <a:lumMod val="95000"/>
            </a:schemeClr>
          </a:solidFill>
        </p:spPr>
        <p:txBody>
          <a:bodyPr wrap="square" rtlCol="0">
            <a:spAutoFit/>
          </a:bodyPr>
          <a:lstStyle/>
          <a:p>
            <a:r>
              <a:rPr lang="en-US" sz="1200" smtClean="0"/>
              <a:t>45</a:t>
            </a:r>
            <a:r>
              <a:rPr lang="en-US" sz="1200" b="1" smtClean="0"/>
              <a:t> </a:t>
            </a:r>
            <a:r>
              <a:rPr lang="en-US" sz="1200" smtClean="0"/>
              <a:t>day averages of counts/sec in 1 hour local-time (LT) bins. </a:t>
            </a:r>
            <a:r>
              <a:rPr lang="en-US" sz="1200" dirty="0" smtClean="0"/>
              <a:t>P1, P2A and P2B in +X (right panel) have maxima at noon LT due to natural/geomagnetic effect of compressed magnetosphere. There is not LT dependence in P3, P4 and P5. SGPS-X (left panel) has a dip in fluxes near 18 LT, in all but P4.</a:t>
            </a:r>
          </a:p>
        </p:txBody>
      </p:sp>
      <p:sp>
        <p:nvSpPr>
          <p:cNvPr id="6" name="TextBox 5"/>
          <p:cNvSpPr txBox="1"/>
          <p:nvPr/>
        </p:nvSpPr>
        <p:spPr>
          <a:xfrm>
            <a:off x="2438400" y="1447800"/>
            <a:ext cx="1143000" cy="307777"/>
          </a:xfrm>
          <a:prstGeom prst="rect">
            <a:avLst/>
          </a:prstGeom>
          <a:solidFill>
            <a:schemeClr val="bg1">
              <a:lumMod val="95000"/>
            </a:schemeClr>
          </a:solidFill>
        </p:spPr>
        <p:txBody>
          <a:bodyPr wrap="square" rtlCol="0">
            <a:spAutoFit/>
          </a:bodyPr>
          <a:lstStyle/>
          <a:p>
            <a:r>
              <a:rPr lang="en-US" b="1" dirty="0" smtClean="0"/>
              <a:t>GOES-16</a:t>
            </a:r>
          </a:p>
        </p:txBody>
      </p:sp>
      <p:sp>
        <p:nvSpPr>
          <p:cNvPr id="7" name="TextBox 6"/>
          <p:cNvSpPr txBox="1"/>
          <p:nvPr/>
        </p:nvSpPr>
        <p:spPr>
          <a:xfrm>
            <a:off x="2438400" y="4340423"/>
            <a:ext cx="1143000" cy="307777"/>
          </a:xfrm>
          <a:prstGeom prst="rect">
            <a:avLst/>
          </a:prstGeom>
          <a:solidFill>
            <a:schemeClr val="bg1">
              <a:lumMod val="95000"/>
            </a:schemeClr>
          </a:solidFill>
        </p:spPr>
        <p:txBody>
          <a:bodyPr wrap="square" rtlCol="0">
            <a:spAutoFit/>
          </a:bodyPr>
          <a:lstStyle/>
          <a:p>
            <a:r>
              <a:rPr lang="en-US" b="1" smtClean="0"/>
              <a:t>GOES-17</a:t>
            </a:r>
            <a:endParaRPr lang="en-US" b="1" dirty="0" smtClean="0"/>
          </a:p>
        </p:txBody>
      </p:sp>
      <p:sp>
        <p:nvSpPr>
          <p:cNvPr id="8" name="TextBox 7"/>
          <p:cNvSpPr txBox="1"/>
          <p:nvPr/>
        </p:nvSpPr>
        <p:spPr>
          <a:xfrm>
            <a:off x="304800" y="4787205"/>
            <a:ext cx="3352800" cy="1200329"/>
          </a:xfrm>
          <a:prstGeom prst="rect">
            <a:avLst/>
          </a:prstGeom>
          <a:solidFill>
            <a:schemeClr val="bg1">
              <a:lumMod val="95000"/>
            </a:schemeClr>
          </a:solidFill>
        </p:spPr>
        <p:txBody>
          <a:bodyPr wrap="square" rtlCol="0">
            <a:spAutoFit/>
          </a:bodyPr>
          <a:lstStyle/>
          <a:p>
            <a:r>
              <a:rPr lang="en-US" sz="1200" dirty="0" smtClean="0"/>
              <a:t>24</a:t>
            </a:r>
            <a:r>
              <a:rPr lang="en-US" sz="1200" b="1" dirty="0" smtClean="0"/>
              <a:t> </a:t>
            </a:r>
            <a:r>
              <a:rPr lang="en-US" sz="1200" dirty="0" smtClean="0"/>
              <a:t>day averages of counts/sec in 1 hour local-time (LT) bins. P1, P2A and P2B in +X (right panel) have maxima at noon LT due to natural/geomagnetic effect of compressed magnetosphere. There is not LT dependence in P3, P4 and P5. </a:t>
            </a:r>
          </a:p>
        </p:txBody>
      </p:sp>
    </p:spTree>
    <p:extLst>
      <p:ext uri="{BB962C8B-B14F-4D97-AF65-F5344CB8AC3E}">
        <p14:creationId xmlns:p14="http://schemas.microsoft.com/office/powerpoint/2010/main" val="6208428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Errata</a:t>
            </a:r>
            <a:endParaRPr lang="en-US" sz="4000" dirty="0"/>
          </a:p>
        </p:txBody>
      </p:sp>
      <p:sp>
        <p:nvSpPr>
          <p:cNvPr id="3" name="Text Placeholder 2"/>
          <p:cNvSpPr>
            <a:spLocks noGrp="1"/>
          </p:cNvSpPr>
          <p:nvPr>
            <p:ph type="body" idx="1"/>
          </p:nvPr>
        </p:nvSpPr>
        <p:spPr/>
        <p:txBody>
          <a:bodyPr/>
          <a:lstStyle/>
          <a:p>
            <a:pPr marL="25400" indent="0">
              <a:spcBef>
                <a:spcPts val="0"/>
              </a:spcBef>
              <a:spcAft>
                <a:spcPts val="600"/>
              </a:spcAft>
              <a:buNone/>
            </a:pPr>
            <a:r>
              <a:rPr lang="en-US" sz="1800" b="1" dirty="0"/>
              <a:t>Modifications to G17_SEISS_SGPS_Provisional_PSPVR_v2.pptx (presented version) </a:t>
            </a:r>
            <a:r>
              <a:rPr lang="en-US" sz="1800" b="1" dirty="0" smtClean="0"/>
              <a:t>to generate </a:t>
            </a:r>
            <a:r>
              <a:rPr lang="en-US" sz="1800" b="1" dirty="0"/>
              <a:t>this version, G17_SEISS_SGPS_Provisional_PSPVR_v4.pptx (for the record version)</a:t>
            </a:r>
            <a:endParaRPr lang="en-US" sz="1600" b="1" dirty="0"/>
          </a:p>
          <a:p>
            <a:pPr marL="25400" indent="0">
              <a:spcBef>
                <a:spcPts val="0"/>
              </a:spcBef>
              <a:spcAft>
                <a:spcPts val="600"/>
              </a:spcAft>
              <a:buNone/>
            </a:pPr>
            <a:r>
              <a:rPr lang="en-US" sz="1600" dirty="0"/>
              <a:t> </a:t>
            </a:r>
          </a:p>
          <a:p>
            <a:pPr>
              <a:spcBef>
                <a:spcPts val="0"/>
              </a:spcBef>
              <a:spcAft>
                <a:spcPts val="600"/>
              </a:spcAft>
              <a:buSzPct val="100000"/>
              <a:buFont typeface="Arial" charset="0"/>
              <a:buChar char="•"/>
            </a:pPr>
            <a:r>
              <a:rPr lang="en-US" sz="1600" dirty="0"/>
              <a:t>Slide 22: Changed SGPS-X to SGPS+X in </a:t>
            </a:r>
            <a:r>
              <a:rPr lang="en-US" sz="1600" dirty="0" smtClean="0"/>
              <a:t>legends </a:t>
            </a:r>
            <a:r>
              <a:rPr lang="en-US" sz="1600" dirty="0"/>
              <a:t>in top 3 panels of figure</a:t>
            </a:r>
            <a:r>
              <a:rPr lang="en-US" sz="1600" dirty="0" smtClean="0"/>
              <a:t>.</a:t>
            </a:r>
            <a:endParaRPr lang="en-US" sz="1600" dirty="0"/>
          </a:p>
          <a:p>
            <a:pPr>
              <a:spcBef>
                <a:spcPts val="0"/>
              </a:spcBef>
              <a:spcAft>
                <a:spcPts val="600"/>
              </a:spcAft>
              <a:buSzPct val="100000"/>
              <a:buFont typeface="Arial" charset="0"/>
              <a:buChar char="•"/>
            </a:pPr>
            <a:r>
              <a:rPr lang="en-US" sz="1600" dirty="0"/>
              <a:t>Slide 24: changed “ADRs/WRs Impacting Provisional Validation of L1b” to “ADRs/WRs Impacting Validation of G17 SGPS L1b</a:t>
            </a:r>
            <a:r>
              <a:rPr lang="en-US" sz="1600" dirty="0" smtClean="0"/>
              <a:t>”.</a:t>
            </a:r>
            <a:endParaRPr lang="en-US" sz="1600" dirty="0"/>
          </a:p>
          <a:p>
            <a:pPr>
              <a:spcBef>
                <a:spcPts val="0"/>
              </a:spcBef>
              <a:spcAft>
                <a:spcPts val="600"/>
              </a:spcAft>
              <a:buSzPct val="100000"/>
              <a:buFont typeface="Arial" charset="0"/>
              <a:buChar char="•"/>
            </a:pPr>
            <a:r>
              <a:rPr lang="en-US" sz="1600" dirty="0"/>
              <a:t>Slide 29: ADR# for 2nd item in table “TBA” changed to “900</a:t>
            </a:r>
            <a:r>
              <a:rPr lang="en-US" sz="1600" dirty="0" smtClean="0"/>
              <a:t>”.</a:t>
            </a:r>
            <a:endParaRPr lang="en-US" sz="1600" dirty="0"/>
          </a:p>
          <a:p>
            <a:pPr>
              <a:spcBef>
                <a:spcPts val="0"/>
              </a:spcBef>
              <a:spcAft>
                <a:spcPts val="600"/>
              </a:spcAft>
              <a:buSzPct val="100000"/>
              <a:buFont typeface="Arial" charset="0"/>
              <a:buChar char="•"/>
            </a:pPr>
            <a:r>
              <a:rPr lang="en-US" sz="1600" dirty="0"/>
              <a:t>“Differences up to a factor of two are found for some channels in SEP Channel Cross-comparisons with GOES-13 and -15, excepting channels with known anomalies</a:t>
            </a:r>
            <a:r>
              <a:rPr lang="en-US" sz="1600"/>
              <a:t>.” </a:t>
            </a:r>
            <a:r>
              <a:rPr lang="en-US" sz="1600" smtClean="0"/>
              <a:t>is deleted from the </a:t>
            </a:r>
            <a:r>
              <a:rPr lang="en-US" sz="1600" dirty="0"/>
              <a:t>bottom of slide 31</a:t>
            </a:r>
            <a:r>
              <a:rPr lang="en-US" sz="1600" dirty="0" smtClean="0"/>
              <a:t>.</a:t>
            </a:r>
            <a:endParaRPr lang="en-US" sz="1600" dirty="0"/>
          </a:p>
          <a:p>
            <a:pPr>
              <a:spcBef>
                <a:spcPts val="0"/>
              </a:spcBef>
              <a:spcAft>
                <a:spcPts val="600"/>
              </a:spcAft>
              <a:buSzPct val="100000"/>
              <a:buFont typeface="Arial" charset="0"/>
              <a:buChar char="•"/>
            </a:pPr>
            <a:r>
              <a:rPr lang="en-US" sz="1600" dirty="0"/>
              <a:t>Finally, Addition of this errata to the backup slides.</a:t>
            </a:r>
          </a:p>
          <a:p>
            <a:pPr marL="25400" indent="0">
              <a:spcBef>
                <a:spcPts val="0"/>
              </a:spcBef>
              <a:spcAft>
                <a:spcPts val="600"/>
              </a:spcAft>
              <a:buNone/>
            </a:pPr>
            <a:r>
              <a:rPr lang="en-US" sz="1600" dirty="0"/>
              <a:t> </a:t>
            </a:r>
          </a:p>
          <a:p>
            <a:pPr marL="25400" indent="0">
              <a:spcBef>
                <a:spcPts val="0"/>
              </a:spcBef>
              <a:spcAft>
                <a:spcPts val="600"/>
              </a:spcAft>
              <a:buNone/>
            </a:pPr>
            <a:r>
              <a:rPr lang="en-US" sz="1600" i="1" dirty="0"/>
              <a:t>*  This presentation does not contain a complete list of ADRs/WRs needed for SEISS full validation (i.e., impacting some or all SEISS instruments, available on </a:t>
            </a:r>
            <a:r>
              <a:rPr lang="en-US" sz="1600" i="1" dirty="0" err="1"/>
              <a:t>Clearquest</a:t>
            </a:r>
            <a:r>
              <a:rPr lang="en-US" sz="1600" i="1" dirty="0"/>
              <a:t>). The ADRs/WRs noted are G17 SGPS instrument issues critical to G17 SGPS full validation.</a:t>
            </a:r>
          </a:p>
          <a:p>
            <a:pPr marL="25400" indent="0">
              <a:spcBef>
                <a:spcPts val="0"/>
              </a:spcBef>
              <a:spcAft>
                <a:spcPts val="600"/>
              </a:spcAft>
              <a:buNone/>
            </a:pPr>
            <a:endParaRPr lang="en-US" sz="1600" dirty="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39</a:t>
            </a:fld>
            <a:endParaRPr lang="uk-UA"/>
          </a:p>
        </p:txBody>
      </p:sp>
    </p:spTree>
    <p:extLst>
      <p:ext uri="{BB962C8B-B14F-4D97-AF65-F5344CB8AC3E}">
        <p14:creationId xmlns:p14="http://schemas.microsoft.com/office/powerpoint/2010/main" val="1766554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898" y="381000"/>
            <a:ext cx="8229600" cy="1143000"/>
          </a:xfrm>
        </p:spPr>
        <p:txBody>
          <a:bodyPr/>
          <a:lstStyle/>
          <a:p>
            <a:r>
              <a:rPr lang="en-US" sz="3000" smtClean="0"/>
              <a:t>Space Environment In-Situ Suite </a:t>
            </a:r>
            <a:r>
              <a:rPr lang="en-US" sz="2800"/>
              <a:t>(</a:t>
            </a:r>
            <a:r>
              <a:rPr lang="en-US" sz="2800" smtClean="0"/>
              <a:t>SEISS)</a:t>
            </a:r>
            <a:r>
              <a:rPr lang="en-US" sz="3000" smtClean="0"/>
              <a:t> </a:t>
            </a:r>
            <a:br>
              <a:rPr lang="en-US" sz="3000" smtClean="0"/>
            </a:br>
            <a:r>
              <a:rPr lang="en-US" sz="3000" smtClean="0"/>
              <a:t>Solar </a:t>
            </a:r>
            <a:r>
              <a:rPr lang="en-US" sz="3000"/>
              <a:t>and Galactic Proton </a:t>
            </a:r>
            <a:r>
              <a:rPr lang="en-US" sz="3000" smtClean="0"/>
              <a:t>Sensor </a:t>
            </a:r>
            <a:r>
              <a:rPr lang="en-US" sz="2800" smtClean="0"/>
              <a:t>(SGPS</a:t>
            </a:r>
            <a:r>
              <a:rPr lang="en-US" sz="2800"/>
              <a:t>)</a:t>
            </a:r>
          </a:p>
        </p:txBody>
      </p:sp>
      <p:sp>
        <p:nvSpPr>
          <p:cNvPr id="3" name="Text Placeholder 2"/>
          <p:cNvSpPr>
            <a:spLocks noGrp="1"/>
          </p:cNvSpPr>
          <p:nvPr>
            <p:ph type="body" idx="1"/>
          </p:nvPr>
        </p:nvSpPr>
        <p:spPr>
          <a:xfrm>
            <a:off x="304800" y="1676400"/>
            <a:ext cx="6705600" cy="1167383"/>
          </a:xfrm>
        </p:spPr>
        <p:txBody>
          <a:bodyPr/>
          <a:lstStyle/>
          <a:p>
            <a:pPr marL="285750" lvl="1" indent="-285750">
              <a:spcAft>
                <a:spcPts val="300"/>
              </a:spcAft>
              <a:buSzPct val="100000"/>
              <a:buFont typeface="Arial" charset="0"/>
              <a:buChar char="•"/>
            </a:pPr>
            <a:r>
              <a:rPr lang="en-US" sz="2400" smtClean="0"/>
              <a:t>2 Units, one looking East (+X) and one West (-X)</a:t>
            </a:r>
          </a:p>
          <a:p>
            <a:pPr marL="285750" lvl="1" indent="-285750">
              <a:spcAft>
                <a:spcPts val="300"/>
              </a:spcAft>
              <a:buSzPct val="100000"/>
              <a:buFont typeface="Arial" charset="0"/>
              <a:buChar char="•"/>
            </a:pPr>
            <a:r>
              <a:rPr lang="en-US" sz="2400" smtClean="0"/>
              <a:t>3 solid state telescopes on each unit</a:t>
            </a:r>
          </a:p>
        </p:txBody>
      </p:sp>
      <p:pic>
        <p:nvPicPr>
          <p:cNvPr id="4" name="Picture 3" descr="SGPS_image.jpg"/>
          <p:cNvPicPr>
            <a:picLocks noChangeAspect="1"/>
          </p:cNvPicPr>
          <p:nvPr/>
        </p:nvPicPr>
        <p:blipFill>
          <a:blip r:embed="rId3"/>
          <a:stretch>
            <a:fillRect/>
          </a:stretch>
        </p:blipFill>
        <p:spPr>
          <a:xfrm>
            <a:off x="4876800" y="2800289"/>
            <a:ext cx="3764373" cy="2514601"/>
          </a:xfrm>
          <a:prstGeom prst="rect">
            <a:avLst/>
          </a:prstGeom>
        </p:spPr>
      </p:pic>
      <p:sp>
        <p:nvSpPr>
          <p:cNvPr id="6" name="TextBox 5"/>
          <p:cNvSpPr txBox="1"/>
          <p:nvPr/>
        </p:nvSpPr>
        <p:spPr>
          <a:xfrm>
            <a:off x="705354" y="5467290"/>
            <a:ext cx="6152646" cy="400110"/>
          </a:xfrm>
          <a:prstGeom prst="rect">
            <a:avLst/>
          </a:prstGeom>
          <a:noFill/>
        </p:spPr>
        <p:txBody>
          <a:bodyPr wrap="none" rtlCol="0">
            <a:spAutoFit/>
          </a:bodyPr>
          <a:lstStyle/>
          <a:p>
            <a:r>
              <a:rPr lang="en-US" sz="2000" b="1" smtClean="0">
                <a:solidFill>
                  <a:srgbClr val="FFFF00"/>
                </a:solidFill>
              </a:rPr>
              <a:t>GOES</a:t>
            </a:r>
            <a:r>
              <a:rPr lang="mr-IN" sz="2000" b="1" smtClean="0">
                <a:solidFill>
                  <a:srgbClr val="FFFF00"/>
                </a:solidFill>
              </a:rPr>
              <a:t>-17</a:t>
            </a:r>
            <a:r>
              <a:rPr lang="en-US" sz="2000" b="1" smtClean="0">
                <a:solidFill>
                  <a:srgbClr val="FFFF00"/>
                </a:solidFill>
              </a:rPr>
              <a:t> SEISS sensors turned on </a:t>
            </a:r>
            <a:r>
              <a:rPr lang="is-IS" sz="2000" b="1" smtClean="0">
                <a:solidFill>
                  <a:srgbClr val="FFFF00"/>
                </a:solidFill>
              </a:rPr>
              <a:t>24 April </a:t>
            </a:r>
            <a:r>
              <a:rPr lang="is-IS" sz="2000" b="1">
                <a:solidFill>
                  <a:srgbClr val="FFFF00"/>
                </a:solidFill>
              </a:rPr>
              <a:t>2018 </a:t>
            </a:r>
          </a:p>
        </p:txBody>
      </p:sp>
      <p:sp>
        <p:nvSpPr>
          <p:cNvPr id="7" name="TextBox 6"/>
          <p:cNvSpPr txBox="1"/>
          <p:nvPr/>
        </p:nvSpPr>
        <p:spPr>
          <a:xfrm>
            <a:off x="762000" y="5943600"/>
            <a:ext cx="7543800" cy="276999"/>
          </a:xfrm>
          <a:prstGeom prst="rect">
            <a:avLst/>
          </a:prstGeom>
          <a:solidFill>
            <a:schemeClr val="tx2">
              <a:lumMod val="20000"/>
              <a:lumOff val="80000"/>
            </a:schemeClr>
          </a:solidFill>
        </p:spPr>
        <p:txBody>
          <a:bodyPr wrap="square" rtlCol="0">
            <a:spAutoFit/>
          </a:bodyPr>
          <a:lstStyle/>
          <a:p>
            <a:pPr algn="ctr"/>
            <a:r>
              <a:rPr lang="en-US" sz="1200" b="1" i="1" smtClean="0"/>
              <a:t>SEISS SGPS designed, built, tested and calibrated by Assurance Technology Corporation (ATC)</a:t>
            </a:r>
            <a:endParaRPr lang="en-US" sz="1200" b="1" i="1"/>
          </a:p>
        </p:txBody>
      </p:sp>
      <p:sp>
        <p:nvSpPr>
          <p:cNvPr id="8" name="Slide Number Placeholder 7"/>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4</a:t>
            </a:fld>
            <a:endParaRPr lang="uk-UA"/>
          </a:p>
        </p:txBody>
      </p:sp>
      <p:sp>
        <p:nvSpPr>
          <p:cNvPr id="9" name="Text Placeholder 2"/>
          <p:cNvSpPr txBox="1">
            <a:spLocks/>
          </p:cNvSpPr>
          <p:nvPr/>
        </p:nvSpPr>
        <p:spPr>
          <a:xfrm>
            <a:off x="304800" y="2667000"/>
            <a:ext cx="4211444" cy="2651125"/>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lt1"/>
              </a:buClr>
              <a:buSzPts val="3200"/>
              <a:buFont typeface="Noto Sans Symbols"/>
              <a:buChar char="❖"/>
              <a:defRPr sz="3200" b="0" i="0" u="none" strike="noStrike" cap="none">
                <a:solidFill>
                  <a:schemeClr val="lt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lt1"/>
              </a:buClr>
              <a:buSzPts val="2000"/>
              <a:buFont typeface="Courier New"/>
              <a:buChar char="o"/>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285750" lvl="1" indent="-285750">
              <a:spcAft>
                <a:spcPts val="300"/>
              </a:spcAft>
              <a:buSzPct val="100000"/>
              <a:buFont typeface="Arial" charset="0"/>
              <a:buChar char="•"/>
            </a:pPr>
            <a:r>
              <a:rPr lang="en-US" sz="2400" smtClean="0"/>
              <a:t>1-500 MeV protons in 13 differential channels, plus &gt;500 MeV integral channel</a:t>
            </a:r>
          </a:p>
          <a:p>
            <a:pPr marL="285750" lvl="1" indent="-285750">
              <a:buSzPct val="100000"/>
              <a:buFont typeface="Arial" charset="0"/>
              <a:buChar char="•"/>
            </a:pPr>
            <a:r>
              <a:rPr lang="en-US" sz="2400" smtClean="0"/>
              <a:t>4-500 MeV alphas in 12 energy bands  </a:t>
            </a:r>
          </a:p>
          <a:p>
            <a:pPr marL="283464" lvl="1" indent="0">
              <a:buSzPct val="100000"/>
              <a:buNone/>
            </a:pPr>
            <a:r>
              <a:rPr lang="en-US" sz="2400" smtClean="0"/>
              <a:t>(not processed) </a:t>
            </a:r>
          </a:p>
        </p:txBody>
      </p:sp>
      <p:sp>
        <p:nvSpPr>
          <p:cNvPr id="11" name="Footer Placeholder 5"/>
          <p:cNvSpPr txBox="1">
            <a:spLocks/>
          </p:cNvSpPr>
          <p:nvPr/>
        </p:nvSpPr>
        <p:spPr>
          <a:xfrm>
            <a:off x="1287379" y="6361671"/>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smtClean="0">
                <a:solidFill>
                  <a:prstClr val="white"/>
                </a:solidFill>
              </a:rPr>
              <a:t>These GOES-17 data are preliminary, non-operational data and are undergoing testing. </a:t>
            </a:r>
            <a:r>
              <a:rPr lang="en-US" sz="1000" dirty="0" smtClean="0">
                <a:solidFill>
                  <a:prstClr val="white"/>
                </a:solidFill>
              </a:rPr>
              <a:t>Users bear all responsibility for inspecting the data prior to use and for the manner in which the data are utilized.</a:t>
            </a:r>
            <a:endParaRPr lang="en-US" sz="1000" dirty="0">
              <a:solidFill>
                <a:prstClr val="white"/>
              </a:solidFill>
            </a:endParaRPr>
          </a:p>
        </p:txBody>
      </p:sp>
    </p:spTree>
    <p:extLst>
      <p:ext uri="{BB962C8B-B14F-4D97-AF65-F5344CB8AC3E}">
        <p14:creationId xmlns:p14="http://schemas.microsoft.com/office/powerpoint/2010/main" val="1428711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3" name="Text Box 3"/>
          <p:cNvSpPr txBox="1">
            <a:spLocks noChangeArrowheads="1"/>
          </p:cNvSpPr>
          <p:nvPr/>
        </p:nvSpPr>
        <p:spPr bwMode="auto">
          <a:xfrm>
            <a:off x="387126" y="1143000"/>
            <a:ext cx="377539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000">
                <a:solidFill>
                  <a:schemeClr val="bg1"/>
                </a:solidFill>
                <a:latin typeface="Calibri" charset="0"/>
                <a:ea typeface="Calibri" charset="0"/>
                <a:cs typeface="Calibri" charset="0"/>
              </a:rPr>
              <a:t>Energetic I</a:t>
            </a:r>
            <a:r>
              <a:rPr lang="en-US" altLang="en-US" sz="3000" smtClean="0">
                <a:solidFill>
                  <a:schemeClr val="bg1"/>
                </a:solidFill>
                <a:latin typeface="Calibri" charset="0"/>
                <a:ea typeface="Calibri" charset="0"/>
                <a:cs typeface="Calibri" charset="0"/>
              </a:rPr>
              <a:t>ons </a:t>
            </a:r>
            <a:r>
              <a:rPr lang="en-US" altLang="en-US" sz="3000">
                <a:solidFill>
                  <a:schemeClr val="bg1"/>
                </a:solidFill>
                <a:latin typeface="Calibri" charset="0"/>
                <a:ea typeface="Calibri" charset="0"/>
                <a:cs typeface="Calibri" charset="0"/>
              </a:rPr>
              <a:t>I</a:t>
            </a:r>
            <a:r>
              <a:rPr lang="en-US" altLang="en-US" sz="3000" smtClean="0">
                <a:solidFill>
                  <a:schemeClr val="bg1"/>
                </a:solidFill>
                <a:latin typeface="Calibri" charset="0"/>
                <a:ea typeface="Calibri" charset="0"/>
                <a:cs typeface="Calibri" charset="0"/>
              </a:rPr>
              <a:t>n </a:t>
            </a:r>
            <a:r>
              <a:rPr lang="en-US" altLang="en-US" sz="3000">
                <a:solidFill>
                  <a:schemeClr val="bg1"/>
                </a:solidFill>
                <a:latin typeface="Calibri" charset="0"/>
                <a:ea typeface="Calibri" charset="0"/>
                <a:cs typeface="Calibri" charset="0"/>
              </a:rPr>
              <a:t>S</a:t>
            </a:r>
            <a:r>
              <a:rPr lang="en-US" altLang="en-US" sz="3000" smtClean="0">
                <a:solidFill>
                  <a:schemeClr val="bg1"/>
                </a:solidFill>
                <a:latin typeface="Calibri" charset="0"/>
                <a:ea typeface="Calibri" charset="0"/>
                <a:cs typeface="Calibri" charset="0"/>
              </a:rPr>
              <a:t>pace</a:t>
            </a:r>
            <a:endParaRPr lang="en-US" altLang="en-US" sz="3000">
              <a:solidFill>
                <a:schemeClr val="bg1"/>
              </a:solidFill>
              <a:latin typeface="Calibri" charset="0"/>
              <a:ea typeface="Calibri" charset="0"/>
              <a:cs typeface="Calibri" charset="0"/>
            </a:endParaRPr>
          </a:p>
        </p:txBody>
      </p:sp>
      <p:sp>
        <p:nvSpPr>
          <p:cNvPr id="245766" name="Rectangle 6"/>
          <p:cNvSpPr>
            <a:spLocks noChangeArrowheads="1"/>
          </p:cNvSpPr>
          <p:nvPr/>
        </p:nvSpPr>
        <p:spPr bwMode="auto">
          <a:xfrm>
            <a:off x="367060" y="1828800"/>
            <a:ext cx="39243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fontAlgn="base">
              <a:spcBef>
                <a:spcPct val="20000"/>
              </a:spcBef>
              <a:spcAft>
                <a:spcPct val="0"/>
              </a:spcAft>
              <a:buChar char="»"/>
              <a:defRPr>
                <a:solidFill>
                  <a:schemeClr val="tx1"/>
                </a:solidFill>
                <a:latin typeface="Arial" charset="0"/>
              </a:defRPr>
            </a:lvl6pPr>
            <a:lvl7pPr marL="2971800" indent="-228600" fontAlgn="base">
              <a:spcBef>
                <a:spcPct val="20000"/>
              </a:spcBef>
              <a:spcAft>
                <a:spcPct val="0"/>
              </a:spcAft>
              <a:buChar char="»"/>
              <a:defRPr>
                <a:solidFill>
                  <a:schemeClr val="tx1"/>
                </a:solidFill>
                <a:latin typeface="Arial" charset="0"/>
              </a:defRPr>
            </a:lvl7pPr>
            <a:lvl8pPr marL="3429000" indent="-228600" fontAlgn="base">
              <a:spcBef>
                <a:spcPct val="20000"/>
              </a:spcBef>
              <a:spcAft>
                <a:spcPct val="0"/>
              </a:spcAft>
              <a:buChar char="»"/>
              <a:defRPr>
                <a:solidFill>
                  <a:schemeClr val="tx1"/>
                </a:solidFill>
                <a:latin typeface="Arial" charset="0"/>
              </a:defRPr>
            </a:lvl8pPr>
            <a:lvl9pPr marL="3886200" indent="-228600" fontAlgn="base">
              <a:spcBef>
                <a:spcPct val="20000"/>
              </a:spcBef>
              <a:spcAft>
                <a:spcPct val="0"/>
              </a:spcAft>
              <a:buChar char="»"/>
              <a:defRPr>
                <a:solidFill>
                  <a:schemeClr val="tx1"/>
                </a:solidFill>
                <a:latin typeface="Arial" charset="0"/>
              </a:defRPr>
            </a:lvl9pPr>
          </a:lstStyle>
          <a:p>
            <a:pPr marL="0" indent="0">
              <a:spcBef>
                <a:spcPts val="0"/>
              </a:spcBef>
              <a:spcAft>
                <a:spcPts val="600"/>
              </a:spcAft>
              <a:buClr>
                <a:schemeClr val="bg1"/>
              </a:buClr>
              <a:buNone/>
            </a:pPr>
            <a:r>
              <a:rPr lang="en-US" altLang="en-US" sz="2400">
                <a:solidFill>
                  <a:schemeClr val="bg1"/>
                </a:solidFill>
                <a:latin typeface="Calibri" charset="0"/>
                <a:ea typeface="Calibri" charset="0"/>
                <a:cs typeface="Calibri" charset="0"/>
              </a:rPr>
              <a:t>GCRs</a:t>
            </a:r>
            <a:r>
              <a:rPr lang="en-US" altLang="en-US" sz="1800">
                <a:solidFill>
                  <a:schemeClr val="bg1"/>
                </a:solidFill>
                <a:latin typeface="Calibri" charset="0"/>
                <a:ea typeface="Calibri" charset="0"/>
                <a:cs typeface="Calibri" charset="0"/>
              </a:rPr>
              <a:t> </a:t>
            </a:r>
            <a:r>
              <a:rPr lang="en-US" altLang="en-US" sz="1800" smtClean="0">
                <a:solidFill>
                  <a:schemeClr val="bg1"/>
                </a:solidFill>
                <a:latin typeface="Calibri" charset="0"/>
                <a:ea typeface="Calibri" charset="0"/>
                <a:cs typeface="Calibri" charset="0"/>
              </a:rPr>
              <a:t>(</a:t>
            </a:r>
            <a:r>
              <a:rPr lang="en-US" altLang="en-US" sz="1800" err="1">
                <a:solidFill>
                  <a:schemeClr val="bg1"/>
                </a:solidFill>
                <a:latin typeface="Calibri" charset="0"/>
                <a:ea typeface="Calibri" charset="0"/>
                <a:cs typeface="Calibri" charset="0"/>
              </a:rPr>
              <a:t>G</a:t>
            </a:r>
            <a:r>
              <a:rPr lang="en-US" altLang="en-US" sz="1800" err="1" smtClean="0">
                <a:solidFill>
                  <a:schemeClr val="bg1"/>
                </a:solidFill>
                <a:latin typeface="Calibri" charset="0"/>
                <a:ea typeface="Calibri" charset="0"/>
                <a:cs typeface="Calibri" charset="0"/>
              </a:rPr>
              <a:t>alatic</a:t>
            </a:r>
            <a:r>
              <a:rPr lang="en-US" altLang="en-US" sz="1800" smtClean="0">
                <a:solidFill>
                  <a:schemeClr val="bg1"/>
                </a:solidFill>
                <a:latin typeface="Calibri" charset="0"/>
                <a:ea typeface="Calibri" charset="0"/>
                <a:cs typeface="Calibri" charset="0"/>
              </a:rPr>
              <a:t> </a:t>
            </a:r>
            <a:r>
              <a:rPr lang="en-US" altLang="en-US" sz="1800">
                <a:solidFill>
                  <a:schemeClr val="bg1"/>
                </a:solidFill>
                <a:latin typeface="Calibri" charset="0"/>
                <a:ea typeface="Calibri" charset="0"/>
                <a:cs typeface="Calibri" charset="0"/>
              </a:rPr>
              <a:t>C</a:t>
            </a:r>
            <a:r>
              <a:rPr lang="en-US" altLang="en-US" sz="1800" smtClean="0">
                <a:solidFill>
                  <a:schemeClr val="bg1"/>
                </a:solidFill>
                <a:latin typeface="Calibri" charset="0"/>
                <a:ea typeface="Calibri" charset="0"/>
                <a:cs typeface="Calibri" charset="0"/>
              </a:rPr>
              <a:t>osmic </a:t>
            </a:r>
            <a:r>
              <a:rPr lang="en-US" altLang="en-US" sz="1800">
                <a:solidFill>
                  <a:schemeClr val="bg1"/>
                </a:solidFill>
                <a:latin typeface="Calibri" charset="0"/>
                <a:ea typeface="Calibri" charset="0"/>
                <a:cs typeface="Calibri" charset="0"/>
              </a:rPr>
              <a:t>R</a:t>
            </a:r>
            <a:r>
              <a:rPr lang="en-US" altLang="en-US" sz="1800" smtClean="0">
                <a:solidFill>
                  <a:schemeClr val="bg1"/>
                </a:solidFill>
                <a:latin typeface="Calibri" charset="0"/>
                <a:ea typeface="Calibri" charset="0"/>
                <a:cs typeface="Calibri" charset="0"/>
              </a:rPr>
              <a:t>ays</a:t>
            </a:r>
            <a:r>
              <a:rPr lang="en-US" altLang="en-US" sz="1800">
                <a:solidFill>
                  <a:schemeClr val="bg1"/>
                </a:solidFill>
                <a:latin typeface="Calibri" charset="0"/>
                <a:ea typeface="Calibri" charset="0"/>
                <a:cs typeface="Calibri" charset="0"/>
              </a:rPr>
              <a:t>)</a:t>
            </a:r>
          </a:p>
          <a:p>
            <a:pPr>
              <a:spcBef>
                <a:spcPts val="0"/>
              </a:spcBef>
              <a:spcAft>
                <a:spcPts val="600"/>
              </a:spcAft>
              <a:buClr>
                <a:schemeClr val="bg1"/>
              </a:buClr>
            </a:pPr>
            <a:r>
              <a:rPr lang="en-US" altLang="en-US" sz="1800">
                <a:solidFill>
                  <a:schemeClr val="bg1"/>
                </a:solidFill>
                <a:latin typeface="Calibri" charset="0"/>
                <a:ea typeface="Calibri" charset="0"/>
                <a:cs typeface="Calibri" charset="0"/>
              </a:rPr>
              <a:t>Always present in space</a:t>
            </a:r>
          </a:p>
          <a:p>
            <a:pPr>
              <a:spcBef>
                <a:spcPts val="0"/>
              </a:spcBef>
              <a:spcAft>
                <a:spcPts val="600"/>
              </a:spcAft>
              <a:buClr>
                <a:schemeClr val="bg1"/>
              </a:buClr>
            </a:pPr>
            <a:r>
              <a:rPr lang="en-US" altLang="en-US" sz="1800">
                <a:solidFill>
                  <a:schemeClr val="bg1"/>
                </a:solidFill>
                <a:latin typeface="Calibri" charset="0"/>
                <a:ea typeface="Calibri" charset="0"/>
                <a:cs typeface="Calibri" charset="0"/>
              </a:rPr>
              <a:t>Energies up to and &gt; 10</a:t>
            </a:r>
            <a:r>
              <a:rPr lang="en-US" altLang="en-US" sz="1800" baseline="30000">
                <a:solidFill>
                  <a:schemeClr val="bg1"/>
                </a:solidFill>
                <a:latin typeface="Calibri" charset="0"/>
                <a:ea typeface="Calibri" charset="0"/>
                <a:cs typeface="Calibri" charset="0"/>
              </a:rPr>
              <a:t>11</a:t>
            </a:r>
            <a:r>
              <a:rPr lang="en-US" altLang="en-US" sz="1800">
                <a:solidFill>
                  <a:schemeClr val="bg1"/>
                </a:solidFill>
                <a:latin typeface="Calibri" charset="0"/>
                <a:ea typeface="Calibri" charset="0"/>
                <a:cs typeface="Calibri" charset="0"/>
              </a:rPr>
              <a:t> </a:t>
            </a:r>
            <a:r>
              <a:rPr lang="en-US" altLang="en-US" sz="1600">
                <a:solidFill>
                  <a:schemeClr val="bg1"/>
                </a:solidFill>
                <a:latin typeface="Calibri" charset="0"/>
                <a:ea typeface="Calibri" charset="0"/>
                <a:cs typeface="Calibri" charset="0"/>
              </a:rPr>
              <a:t>GeV</a:t>
            </a:r>
          </a:p>
          <a:p>
            <a:pPr>
              <a:spcBef>
                <a:spcPts val="0"/>
              </a:spcBef>
              <a:spcAft>
                <a:spcPts val="600"/>
              </a:spcAft>
              <a:buClr>
                <a:schemeClr val="bg1"/>
              </a:buClr>
            </a:pPr>
            <a:r>
              <a:rPr lang="en-US" altLang="en-US" sz="1800">
                <a:solidFill>
                  <a:schemeClr val="bg1"/>
                </a:solidFill>
                <a:latin typeface="Calibri" charset="0"/>
                <a:ea typeface="Calibri" charset="0"/>
                <a:cs typeface="Calibri" charset="0"/>
              </a:rPr>
              <a:t>Flux ≈ 0.6 </a:t>
            </a:r>
            <a:r>
              <a:rPr lang="en-US" altLang="en-US" sz="1600">
                <a:solidFill>
                  <a:schemeClr val="bg1"/>
                </a:solidFill>
                <a:latin typeface="Calibri" charset="0"/>
                <a:ea typeface="Calibri" charset="0"/>
                <a:cs typeface="Calibri" charset="0"/>
              </a:rPr>
              <a:t>particles / cm</a:t>
            </a:r>
            <a:r>
              <a:rPr lang="en-US" altLang="en-US" sz="1600" baseline="30000">
                <a:solidFill>
                  <a:schemeClr val="bg1"/>
                </a:solidFill>
                <a:latin typeface="Calibri" charset="0"/>
                <a:ea typeface="Calibri" charset="0"/>
                <a:cs typeface="Calibri" charset="0"/>
              </a:rPr>
              <a:t>2</a:t>
            </a:r>
            <a:r>
              <a:rPr lang="en-US" altLang="en-US" sz="1600">
                <a:solidFill>
                  <a:schemeClr val="bg1"/>
                </a:solidFill>
                <a:latin typeface="Calibri" charset="0"/>
                <a:ea typeface="Calibri" charset="0"/>
                <a:cs typeface="Calibri" charset="0"/>
              </a:rPr>
              <a:t> / sec</a:t>
            </a:r>
          </a:p>
          <a:p>
            <a:pPr>
              <a:spcBef>
                <a:spcPts val="0"/>
              </a:spcBef>
              <a:spcAft>
                <a:spcPts val="600"/>
              </a:spcAft>
              <a:buClr>
                <a:schemeClr val="bg1"/>
              </a:buClr>
            </a:pPr>
            <a:r>
              <a:rPr lang="en-US" altLang="en-US" sz="1800">
                <a:solidFill>
                  <a:schemeClr val="bg1"/>
                </a:solidFill>
                <a:latin typeface="Calibri" charset="0"/>
                <a:ea typeface="Calibri" charset="0"/>
                <a:cs typeface="Calibri" charset="0"/>
              </a:rPr>
              <a:t>≈ 99.5% H &amp; He </a:t>
            </a:r>
          </a:p>
        </p:txBody>
      </p:sp>
      <p:sp>
        <p:nvSpPr>
          <p:cNvPr id="245767" name="Rectangle 7"/>
          <p:cNvSpPr>
            <a:spLocks noChangeArrowheads="1"/>
          </p:cNvSpPr>
          <p:nvPr/>
        </p:nvSpPr>
        <p:spPr bwMode="auto">
          <a:xfrm>
            <a:off x="367060" y="3844766"/>
            <a:ext cx="3753780" cy="270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fontAlgn="base">
              <a:spcBef>
                <a:spcPct val="20000"/>
              </a:spcBef>
              <a:spcAft>
                <a:spcPct val="0"/>
              </a:spcAft>
              <a:buChar char="»"/>
              <a:defRPr>
                <a:solidFill>
                  <a:schemeClr val="tx1"/>
                </a:solidFill>
                <a:latin typeface="Arial" charset="0"/>
              </a:defRPr>
            </a:lvl6pPr>
            <a:lvl7pPr marL="2971800" indent="-228600" fontAlgn="base">
              <a:spcBef>
                <a:spcPct val="20000"/>
              </a:spcBef>
              <a:spcAft>
                <a:spcPct val="0"/>
              </a:spcAft>
              <a:buChar char="»"/>
              <a:defRPr>
                <a:solidFill>
                  <a:schemeClr val="tx1"/>
                </a:solidFill>
                <a:latin typeface="Arial" charset="0"/>
              </a:defRPr>
            </a:lvl7pPr>
            <a:lvl8pPr marL="3429000" indent="-228600" fontAlgn="base">
              <a:spcBef>
                <a:spcPct val="20000"/>
              </a:spcBef>
              <a:spcAft>
                <a:spcPct val="0"/>
              </a:spcAft>
              <a:buChar char="»"/>
              <a:defRPr>
                <a:solidFill>
                  <a:schemeClr val="tx1"/>
                </a:solidFill>
                <a:latin typeface="Arial" charset="0"/>
              </a:defRPr>
            </a:lvl8pPr>
            <a:lvl9pPr marL="3886200" indent="-228600" fontAlgn="base">
              <a:spcBef>
                <a:spcPct val="20000"/>
              </a:spcBef>
              <a:spcAft>
                <a:spcPct val="0"/>
              </a:spcAft>
              <a:buChar char="»"/>
              <a:defRPr>
                <a:solidFill>
                  <a:schemeClr val="tx1"/>
                </a:solidFill>
                <a:latin typeface="Arial" charset="0"/>
              </a:defRPr>
            </a:lvl9pPr>
          </a:lstStyle>
          <a:p>
            <a:pPr marL="0" indent="0">
              <a:spcBef>
                <a:spcPts val="0"/>
              </a:spcBef>
              <a:spcAft>
                <a:spcPts val="600"/>
              </a:spcAft>
              <a:buClr>
                <a:schemeClr val="bg1"/>
              </a:buClr>
              <a:buNone/>
            </a:pPr>
            <a:r>
              <a:rPr lang="en-US" altLang="en-US" sz="2400">
                <a:solidFill>
                  <a:schemeClr val="bg1"/>
                </a:solidFill>
                <a:latin typeface="Calibri" charset="0"/>
                <a:ea typeface="Calibri" charset="0"/>
                <a:cs typeface="Calibri" charset="0"/>
              </a:rPr>
              <a:t>SEPs</a:t>
            </a:r>
            <a:r>
              <a:rPr lang="en-US" altLang="en-US" sz="1800">
                <a:solidFill>
                  <a:schemeClr val="bg1"/>
                </a:solidFill>
                <a:latin typeface="Calibri" charset="0"/>
                <a:ea typeface="Calibri" charset="0"/>
                <a:cs typeface="Calibri" charset="0"/>
              </a:rPr>
              <a:t> </a:t>
            </a:r>
            <a:r>
              <a:rPr lang="en-US" altLang="en-US" sz="1800" smtClean="0">
                <a:solidFill>
                  <a:schemeClr val="bg1"/>
                </a:solidFill>
                <a:latin typeface="Calibri" charset="0"/>
                <a:ea typeface="Calibri" charset="0"/>
                <a:cs typeface="Calibri" charset="0"/>
              </a:rPr>
              <a:t>(</a:t>
            </a:r>
            <a:r>
              <a:rPr lang="en-US" altLang="en-US" sz="1800">
                <a:solidFill>
                  <a:schemeClr val="bg1"/>
                </a:solidFill>
                <a:latin typeface="Calibri" charset="0"/>
                <a:ea typeface="Calibri" charset="0"/>
                <a:cs typeface="Calibri" charset="0"/>
              </a:rPr>
              <a:t>S</a:t>
            </a:r>
            <a:r>
              <a:rPr lang="en-US" altLang="en-US" sz="1800" smtClean="0">
                <a:solidFill>
                  <a:schemeClr val="bg1"/>
                </a:solidFill>
                <a:latin typeface="Calibri" charset="0"/>
                <a:ea typeface="Calibri" charset="0"/>
                <a:cs typeface="Calibri" charset="0"/>
              </a:rPr>
              <a:t>olar </a:t>
            </a:r>
            <a:r>
              <a:rPr lang="en-US" altLang="en-US" sz="1800">
                <a:solidFill>
                  <a:schemeClr val="bg1"/>
                </a:solidFill>
                <a:latin typeface="Calibri" charset="0"/>
                <a:ea typeface="Calibri" charset="0"/>
                <a:cs typeface="Calibri" charset="0"/>
              </a:rPr>
              <a:t>E</a:t>
            </a:r>
            <a:r>
              <a:rPr lang="en-US" altLang="en-US" sz="1800" smtClean="0">
                <a:solidFill>
                  <a:schemeClr val="bg1"/>
                </a:solidFill>
                <a:latin typeface="Calibri" charset="0"/>
                <a:ea typeface="Calibri" charset="0"/>
                <a:cs typeface="Calibri" charset="0"/>
              </a:rPr>
              <a:t>nergetic </a:t>
            </a:r>
            <a:r>
              <a:rPr lang="en-US" altLang="en-US" sz="1800">
                <a:solidFill>
                  <a:schemeClr val="bg1"/>
                </a:solidFill>
                <a:latin typeface="Calibri" charset="0"/>
                <a:ea typeface="Calibri" charset="0"/>
                <a:cs typeface="Calibri" charset="0"/>
              </a:rPr>
              <a:t>P</a:t>
            </a:r>
            <a:r>
              <a:rPr lang="en-US" altLang="en-US" sz="1800" smtClean="0">
                <a:solidFill>
                  <a:schemeClr val="bg1"/>
                </a:solidFill>
                <a:latin typeface="Calibri" charset="0"/>
                <a:ea typeface="Calibri" charset="0"/>
                <a:cs typeface="Calibri" charset="0"/>
              </a:rPr>
              <a:t>articles</a:t>
            </a:r>
            <a:r>
              <a:rPr lang="en-US" altLang="en-US" sz="1800">
                <a:solidFill>
                  <a:schemeClr val="bg1"/>
                </a:solidFill>
                <a:latin typeface="Calibri" charset="0"/>
                <a:ea typeface="Calibri" charset="0"/>
                <a:cs typeface="Calibri" charset="0"/>
              </a:rPr>
              <a:t>)</a:t>
            </a:r>
          </a:p>
          <a:p>
            <a:pPr>
              <a:spcBef>
                <a:spcPts val="0"/>
              </a:spcBef>
              <a:spcAft>
                <a:spcPts val="600"/>
              </a:spcAft>
              <a:buClr>
                <a:schemeClr val="bg1"/>
              </a:buClr>
            </a:pPr>
            <a:r>
              <a:rPr lang="en-US" altLang="en-US" sz="1800">
                <a:solidFill>
                  <a:schemeClr val="bg1"/>
                </a:solidFill>
                <a:latin typeface="Calibri" charset="0"/>
                <a:ea typeface="Calibri" charset="0"/>
                <a:cs typeface="Calibri" charset="0"/>
              </a:rPr>
              <a:t>Produced during </a:t>
            </a:r>
            <a:r>
              <a:rPr lang="en-US" altLang="en-US" sz="1800" smtClean="0">
                <a:solidFill>
                  <a:schemeClr val="bg1"/>
                </a:solidFill>
                <a:latin typeface="Calibri" charset="0"/>
                <a:ea typeface="Calibri" charset="0"/>
                <a:cs typeface="Calibri" charset="0"/>
              </a:rPr>
              <a:t>Solar Particle Events (SPEs) lasting one </a:t>
            </a:r>
            <a:r>
              <a:rPr lang="en-US" altLang="en-US" sz="1800">
                <a:solidFill>
                  <a:schemeClr val="bg1"/>
                </a:solidFill>
                <a:latin typeface="Calibri" charset="0"/>
                <a:ea typeface="Calibri" charset="0"/>
                <a:cs typeface="Calibri" charset="0"/>
              </a:rPr>
              <a:t>to several days.</a:t>
            </a:r>
          </a:p>
          <a:p>
            <a:pPr>
              <a:spcBef>
                <a:spcPts val="0"/>
              </a:spcBef>
              <a:spcAft>
                <a:spcPts val="600"/>
              </a:spcAft>
              <a:buClr>
                <a:schemeClr val="bg1"/>
              </a:buClr>
            </a:pPr>
            <a:r>
              <a:rPr lang="en-US" altLang="en-US" sz="1800">
                <a:solidFill>
                  <a:schemeClr val="bg1"/>
                </a:solidFill>
                <a:latin typeface="Calibri" charset="0"/>
                <a:ea typeface="Calibri" charset="0"/>
                <a:cs typeface="Calibri" charset="0"/>
              </a:rPr>
              <a:t>Mostly &lt; 500 MeV protons</a:t>
            </a:r>
          </a:p>
          <a:p>
            <a:pPr>
              <a:spcBef>
                <a:spcPts val="0"/>
              </a:spcBef>
              <a:spcAft>
                <a:spcPts val="600"/>
              </a:spcAft>
              <a:buClr>
                <a:schemeClr val="bg1"/>
              </a:buClr>
            </a:pPr>
            <a:r>
              <a:rPr lang="en-US" altLang="en-US" sz="1800">
                <a:solidFill>
                  <a:schemeClr val="bg1"/>
                </a:solidFill>
                <a:latin typeface="Calibri" charset="0"/>
                <a:ea typeface="Calibri" charset="0"/>
                <a:cs typeface="Calibri" charset="0"/>
              </a:rPr>
              <a:t>Flux up </a:t>
            </a:r>
            <a:r>
              <a:rPr lang="en-US" altLang="en-US" sz="1800" smtClean="0">
                <a:solidFill>
                  <a:schemeClr val="bg1"/>
                </a:solidFill>
                <a:latin typeface="Calibri" charset="0"/>
                <a:ea typeface="Calibri" charset="0"/>
                <a:cs typeface="Calibri" charset="0"/>
              </a:rPr>
              <a:t>to </a:t>
            </a:r>
            <a:r>
              <a:rPr lang="en-US" altLang="en-US" sz="1800">
                <a:solidFill>
                  <a:schemeClr val="bg1"/>
                </a:solidFill>
                <a:latin typeface="Calibri" charset="0"/>
                <a:ea typeface="Calibri" charset="0"/>
                <a:cs typeface="Calibri" charset="0"/>
              </a:rPr>
              <a:t>10</a:t>
            </a:r>
            <a:r>
              <a:rPr lang="en-US" altLang="en-US" sz="1800" baseline="30000">
                <a:solidFill>
                  <a:schemeClr val="bg1"/>
                </a:solidFill>
                <a:latin typeface="Calibri" charset="0"/>
                <a:ea typeface="Calibri" charset="0"/>
                <a:cs typeface="Calibri" charset="0"/>
              </a:rPr>
              <a:t>5</a:t>
            </a:r>
            <a:r>
              <a:rPr lang="en-US" altLang="en-US" sz="1800">
                <a:solidFill>
                  <a:schemeClr val="bg1"/>
                </a:solidFill>
                <a:latin typeface="Calibri" charset="0"/>
                <a:ea typeface="Calibri" charset="0"/>
                <a:cs typeface="Calibri" charset="0"/>
              </a:rPr>
              <a:t> </a:t>
            </a:r>
            <a:r>
              <a:rPr lang="en-US" altLang="en-US" sz="1600">
                <a:solidFill>
                  <a:schemeClr val="bg1"/>
                </a:solidFill>
                <a:latin typeface="Calibri" charset="0"/>
                <a:ea typeface="Calibri" charset="0"/>
                <a:cs typeface="Calibri" charset="0"/>
              </a:rPr>
              <a:t>particles / cm</a:t>
            </a:r>
            <a:r>
              <a:rPr lang="en-US" altLang="en-US" sz="1600" baseline="30000">
                <a:solidFill>
                  <a:schemeClr val="bg1"/>
                </a:solidFill>
                <a:latin typeface="Calibri" charset="0"/>
                <a:ea typeface="Calibri" charset="0"/>
                <a:cs typeface="Calibri" charset="0"/>
              </a:rPr>
              <a:t>2</a:t>
            </a:r>
            <a:r>
              <a:rPr lang="en-US" altLang="en-US" sz="1600">
                <a:solidFill>
                  <a:schemeClr val="bg1"/>
                </a:solidFill>
                <a:latin typeface="Calibri" charset="0"/>
                <a:ea typeface="Calibri" charset="0"/>
                <a:cs typeface="Calibri" charset="0"/>
              </a:rPr>
              <a:t> / sec</a:t>
            </a:r>
          </a:p>
          <a:p>
            <a:pPr>
              <a:spcBef>
                <a:spcPts val="0"/>
              </a:spcBef>
              <a:spcAft>
                <a:spcPts val="600"/>
              </a:spcAft>
              <a:buClr>
                <a:schemeClr val="bg1"/>
              </a:buClr>
            </a:pPr>
            <a:r>
              <a:rPr lang="en-US" altLang="en-US" sz="1800">
                <a:solidFill>
                  <a:schemeClr val="bg1"/>
                </a:solidFill>
                <a:latin typeface="Calibri" charset="0"/>
                <a:ea typeface="Calibri" charset="0"/>
                <a:cs typeface="Calibri" charset="0"/>
              </a:rPr>
              <a:t>Most are shielded by the earths magnetic field at latitudes &lt; 60</a:t>
            </a:r>
            <a:r>
              <a:rPr lang="en-US" altLang="en-US" sz="1800" baseline="30000">
                <a:solidFill>
                  <a:schemeClr val="bg1"/>
                </a:solidFill>
                <a:latin typeface="Calibri" charset="0"/>
                <a:ea typeface="Calibri" charset="0"/>
                <a:cs typeface="Calibri" charset="0"/>
              </a:rPr>
              <a:t>o</a:t>
            </a:r>
            <a:r>
              <a:rPr lang="en-US" altLang="en-US" sz="1800">
                <a:solidFill>
                  <a:schemeClr val="bg1"/>
                </a:solidFill>
                <a:latin typeface="Calibri" charset="0"/>
                <a:ea typeface="Calibri" charset="0"/>
                <a:cs typeface="Calibri" charset="0"/>
              </a:rPr>
              <a:t>.</a:t>
            </a:r>
          </a:p>
        </p:txBody>
      </p:sp>
      <p:grpSp>
        <p:nvGrpSpPr>
          <p:cNvPr id="2" name="Group 1"/>
          <p:cNvGrpSpPr/>
          <p:nvPr/>
        </p:nvGrpSpPr>
        <p:grpSpPr>
          <a:xfrm>
            <a:off x="4395440" y="936702"/>
            <a:ext cx="4215160" cy="5921297"/>
            <a:chOff x="4354667" y="885944"/>
            <a:chExt cx="4209469" cy="5972055"/>
          </a:xfrm>
        </p:grpSpPr>
        <p:pic>
          <p:nvPicPr>
            <p:cNvPr id="245762" name="Picture 2" descr="page023_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354667" y="885944"/>
              <a:ext cx="4209469" cy="59720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245768" name="Text Box 8"/>
            <p:cNvSpPr txBox="1">
              <a:spLocks noChangeArrowheads="1"/>
            </p:cNvSpPr>
            <p:nvPr/>
          </p:nvSpPr>
          <p:spPr bwMode="auto">
            <a:xfrm>
              <a:off x="5990994" y="1087241"/>
              <a:ext cx="2273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200"/>
                <a:t>From Solar Terrestrial Physics,</a:t>
              </a:r>
            </a:p>
            <a:p>
              <a:r>
                <a:rPr lang="en-US" altLang="en-US" sz="1200" err="1"/>
                <a:t>Akasofu</a:t>
              </a:r>
              <a:r>
                <a:rPr lang="en-US" altLang="en-US" sz="1200"/>
                <a:t> and Chapman, 1972.</a:t>
              </a:r>
            </a:p>
          </p:txBody>
        </p:sp>
      </p:grpSp>
      <p:sp>
        <p:nvSpPr>
          <p:cNvPr id="9" name="Title 1"/>
          <p:cNvSpPr>
            <a:spLocks noGrp="1"/>
          </p:cNvSpPr>
          <p:nvPr>
            <p:ph type="title"/>
          </p:nvPr>
        </p:nvSpPr>
        <p:spPr>
          <a:xfrm>
            <a:off x="1371600" y="128337"/>
            <a:ext cx="6408821" cy="968626"/>
          </a:xfrm>
        </p:spPr>
        <p:txBody>
          <a:bodyPr/>
          <a:lstStyle/>
          <a:p>
            <a:r>
              <a:rPr lang="en-US" smtClean="0"/>
              <a:t>Introductory Material</a:t>
            </a:r>
            <a:endParaRPr lang="en-US"/>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5</a:t>
            </a:fld>
            <a:endParaRPr lang="uk-UA"/>
          </a:p>
        </p:txBody>
      </p:sp>
    </p:spTree>
    <p:extLst>
      <p:ext uri="{BB962C8B-B14F-4D97-AF65-F5344CB8AC3E}">
        <p14:creationId xmlns:p14="http://schemas.microsoft.com/office/powerpoint/2010/main" val="11222739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SGPS Primary Operational Use</a:t>
            </a:r>
            <a:endParaRPr lang="en-US"/>
          </a:p>
        </p:txBody>
      </p:sp>
      <p:sp>
        <p:nvSpPr>
          <p:cNvPr id="3" name="Text Placeholder 2"/>
          <p:cNvSpPr>
            <a:spLocks noGrp="1"/>
          </p:cNvSpPr>
          <p:nvPr>
            <p:ph type="body" idx="1"/>
          </p:nvPr>
        </p:nvSpPr>
        <p:spPr>
          <a:xfrm>
            <a:off x="457200" y="1077460"/>
            <a:ext cx="8229600" cy="4525962"/>
          </a:xfrm>
        </p:spPr>
        <p:txBody>
          <a:bodyPr/>
          <a:lstStyle/>
          <a:p>
            <a:pPr marL="25400" indent="0">
              <a:buNone/>
            </a:pPr>
            <a:r>
              <a:rPr lang="en-US" sz="2000" smtClean="0"/>
              <a:t>Data stream for NOAA-NWS SWPC Solar Proton Event Detection and Radiation Storm Alerts</a:t>
            </a:r>
            <a:endParaRPr lang="en-US" sz="200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6</a:t>
            </a:fld>
            <a:endParaRPr lang="uk-UA"/>
          </a:p>
        </p:txBody>
      </p:sp>
      <p:pic>
        <p:nvPicPr>
          <p:cNvPr id="5" name="Picture 4" descr="SWScalesFromPDF.tiff"/>
          <p:cNvPicPr>
            <a:picLocks noChangeAspect="1"/>
          </p:cNvPicPr>
          <p:nvPr/>
        </p:nvPicPr>
        <p:blipFill>
          <a:blip r:embed="rId2"/>
          <a:stretch>
            <a:fillRect/>
          </a:stretch>
        </p:blipFill>
        <p:spPr>
          <a:xfrm>
            <a:off x="457199" y="3429000"/>
            <a:ext cx="6206823" cy="288494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6040" y="2032843"/>
            <a:ext cx="7270760" cy="1319957"/>
          </a:xfrm>
          <a:prstGeom prst="rect">
            <a:avLst/>
          </a:prstGeom>
        </p:spPr>
      </p:pic>
      <p:sp>
        <p:nvSpPr>
          <p:cNvPr id="8" name="TextBox 7"/>
          <p:cNvSpPr txBox="1"/>
          <p:nvPr/>
        </p:nvSpPr>
        <p:spPr>
          <a:xfrm>
            <a:off x="6685547" y="3514398"/>
            <a:ext cx="2249906" cy="2200602"/>
          </a:xfrm>
          <a:prstGeom prst="rect">
            <a:avLst/>
          </a:prstGeom>
          <a:noFill/>
        </p:spPr>
        <p:txBody>
          <a:bodyPr wrap="square" rtlCol="0">
            <a:spAutoFit/>
          </a:bodyPr>
          <a:lstStyle/>
          <a:p>
            <a:pPr marL="171450" indent="-171450">
              <a:spcAft>
                <a:spcPts val="600"/>
              </a:spcAft>
              <a:buClr>
                <a:schemeClr val="bg1"/>
              </a:buClr>
              <a:buFont typeface="Arial" charset="0"/>
              <a:buChar char="•"/>
            </a:pPr>
            <a:r>
              <a:rPr lang="en-US" sz="1200" smtClean="0">
                <a:solidFill>
                  <a:schemeClr val="bg1"/>
                </a:solidFill>
              </a:rPr>
              <a:t>The </a:t>
            </a:r>
            <a:r>
              <a:rPr lang="en-US" sz="1200">
                <a:solidFill>
                  <a:schemeClr val="bg1"/>
                </a:solidFill>
              </a:rPr>
              <a:t>NOAA Space Weather Scales communicate to the general public current and future space weather conditions and </a:t>
            </a:r>
            <a:r>
              <a:rPr lang="en-US" sz="1200" smtClean="0">
                <a:solidFill>
                  <a:schemeClr val="bg1"/>
                </a:solidFill>
              </a:rPr>
              <a:t>possible </a:t>
            </a:r>
            <a:r>
              <a:rPr lang="en-US" sz="1200">
                <a:solidFill>
                  <a:schemeClr val="bg1"/>
                </a:solidFill>
              </a:rPr>
              <a:t>effects on people and systems. </a:t>
            </a:r>
          </a:p>
          <a:p>
            <a:pPr marL="171450" indent="-171450">
              <a:spcAft>
                <a:spcPts val="600"/>
              </a:spcAft>
              <a:buClr>
                <a:schemeClr val="bg1"/>
              </a:buClr>
              <a:buFont typeface="Arial" charset="0"/>
              <a:buChar char="•"/>
            </a:pPr>
            <a:r>
              <a:rPr lang="en-US" sz="1200">
                <a:solidFill>
                  <a:schemeClr val="bg1"/>
                </a:solidFill>
              </a:rPr>
              <a:t>Numbered levels, analogous to hurricanes, tornadoes, and earthquakes that convey severity. </a:t>
            </a:r>
          </a:p>
        </p:txBody>
      </p:sp>
      <p:sp>
        <p:nvSpPr>
          <p:cNvPr id="9" name="TextBox 8"/>
          <p:cNvSpPr txBox="1"/>
          <p:nvPr/>
        </p:nvSpPr>
        <p:spPr>
          <a:xfrm>
            <a:off x="1524000" y="1887379"/>
            <a:ext cx="762000" cy="246221"/>
          </a:xfrm>
          <a:prstGeom prst="rect">
            <a:avLst/>
          </a:prstGeom>
          <a:solidFill>
            <a:schemeClr val="bg1"/>
          </a:solidFill>
          <a:ln w="3175">
            <a:solidFill>
              <a:schemeClr val="tx1"/>
            </a:solidFill>
          </a:ln>
        </p:spPr>
        <p:txBody>
          <a:bodyPr wrap="square" rtlCol="0">
            <a:spAutoFit/>
          </a:bodyPr>
          <a:lstStyle/>
          <a:p>
            <a:r>
              <a:rPr lang="en-US" sz="1000" b="1" smtClean="0"/>
              <a:t>Level 1b</a:t>
            </a:r>
            <a:endParaRPr lang="en-US" sz="1000" b="1"/>
          </a:p>
        </p:txBody>
      </p:sp>
      <p:sp>
        <p:nvSpPr>
          <p:cNvPr id="10" name="TextBox 9"/>
          <p:cNvSpPr txBox="1"/>
          <p:nvPr/>
        </p:nvSpPr>
        <p:spPr>
          <a:xfrm>
            <a:off x="2362200" y="1887379"/>
            <a:ext cx="762000" cy="246221"/>
          </a:xfrm>
          <a:prstGeom prst="rect">
            <a:avLst/>
          </a:prstGeom>
          <a:solidFill>
            <a:schemeClr val="bg1"/>
          </a:solidFill>
          <a:ln w="3175">
            <a:solidFill>
              <a:schemeClr val="tx1"/>
            </a:solidFill>
          </a:ln>
        </p:spPr>
        <p:txBody>
          <a:bodyPr wrap="square" rtlCol="0">
            <a:spAutoFit/>
          </a:bodyPr>
          <a:lstStyle/>
          <a:p>
            <a:r>
              <a:rPr lang="en-US" sz="1000" b="1" smtClean="0"/>
              <a:t>Level 2</a:t>
            </a:r>
            <a:endParaRPr lang="en-US" sz="1000" b="1"/>
          </a:p>
        </p:txBody>
      </p:sp>
      <p:sp>
        <p:nvSpPr>
          <p:cNvPr id="7" name="TextBox 6"/>
          <p:cNvSpPr txBox="1"/>
          <p:nvPr/>
        </p:nvSpPr>
        <p:spPr>
          <a:xfrm>
            <a:off x="1600200" y="3030379"/>
            <a:ext cx="524503" cy="246221"/>
          </a:xfrm>
          <a:prstGeom prst="rect">
            <a:avLst/>
          </a:prstGeom>
          <a:noFill/>
        </p:spPr>
        <p:txBody>
          <a:bodyPr wrap="none" rtlCol="0">
            <a:spAutoFit/>
          </a:bodyPr>
          <a:lstStyle/>
          <a:p>
            <a:r>
              <a:rPr lang="en-US" sz="1000" smtClean="0"/>
              <a:t>1 sec.</a:t>
            </a:r>
            <a:endParaRPr lang="en-US" sz="1000"/>
          </a:p>
        </p:txBody>
      </p:sp>
      <p:sp>
        <p:nvSpPr>
          <p:cNvPr id="11" name="Footer Placeholder 5"/>
          <p:cNvSpPr txBox="1">
            <a:spLocks/>
          </p:cNvSpPr>
          <p:nvPr/>
        </p:nvSpPr>
        <p:spPr>
          <a:xfrm>
            <a:off x="1287379" y="6361671"/>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smtClean="0">
                <a:solidFill>
                  <a:prstClr val="white"/>
                </a:solidFill>
              </a:rPr>
              <a:t>These GOES-17 data are preliminary, non-operational data and are undergoing testing. Users bear all responsibility for inspecting the data prior to use and for the manner in which the data are utilized.</a:t>
            </a:r>
            <a:endParaRPr lang="en-US" sz="1000">
              <a:solidFill>
                <a:prstClr val="white"/>
              </a:solidFill>
            </a:endParaRPr>
          </a:p>
        </p:txBody>
      </p:sp>
    </p:spTree>
    <p:extLst>
      <p:ext uri="{BB962C8B-B14F-4D97-AF65-F5344CB8AC3E}">
        <p14:creationId xmlns:p14="http://schemas.microsoft.com/office/powerpoint/2010/main" val="19814136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p>
            <a:pPr marR="0" lvl="0" rtl="0">
              <a:spcBef>
                <a:spcPts val="0"/>
              </a:spcBef>
              <a:spcAft>
                <a:spcPts val="0"/>
              </a:spcAft>
              <a:buNone/>
            </a:pPr>
            <a:r>
              <a:rPr lang="en-US" sz="4000" b="1" i="0" u="none" strike="noStrike" cap="none">
                <a:solidFill>
                  <a:schemeClr val="lt1"/>
                </a:solidFill>
                <a:latin typeface="Calibri"/>
                <a:ea typeface="Calibri"/>
                <a:cs typeface="Calibri"/>
                <a:sym typeface="Calibri"/>
              </a:rPr>
              <a:t>REVIEW OF BETA </a:t>
            </a:r>
            <a:r>
              <a:rPr lang="en-US" sz="4000" b="1" i="0" u="none" strike="noStrike" cap="none" smtClean="0">
                <a:solidFill>
                  <a:schemeClr val="lt1"/>
                </a:solidFill>
                <a:latin typeface="Calibri"/>
                <a:ea typeface="Calibri"/>
                <a:cs typeface="Calibri"/>
                <a:sym typeface="Calibri"/>
              </a:rPr>
              <a:t>MATURITY </a:t>
            </a:r>
            <a:br>
              <a:rPr lang="en-US" sz="4000" b="1" i="0" u="none" strike="noStrike" cap="none" smtClean="0">
                <a:solidFill>
                  <a:schemeClr val="lt1"/>
                </a:solidFill>
                <a:latin typeface="Calibri"/>
                <a:ea typeface="Calibri"/>
                <a:cs typeface="Calibri"/>
                <a:sym typeface="Calibri"/>
              </a:rPr>
            </a:br>
            <a:r>
              <a:rPr lang="en-US" sz="3200" smtClean="0"/>
              <a:t>(G17 SEISS Beta PS-PVR, Aug. 10, 2018)</a:t>
            </a:r>
            <a:r>
              <a:rPr lang="en-US" sz="3200" b="1" i="0" u="none" strike="noStrike" cap="none" smtClean="0">
                <a:solidFill>
                  <a:schemeClr val="lt1"/>
                </a:solidFill>
                <a:sym typeface="Calibri"/>
              </a:rPr>
              <a:t> </a:t>
            </a:r>
            <a:endParaRPr sz="3200"/>
          </a:p>
        </p:txBody>
      </p:sp>
      <p:sp>
        <p:nvSpPr>
          <p:cNvPr id="101" name="Shape 10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888888"/>
              </a:buClr>
              <a:buSzPts val="2000"/>
              <a:buFont typeface="Noto Sans Symbols"/>
              <a:buNone/>
            </a:pPr>
            <a:r>
              <a:rPr lang="en-US" sz="2000" b="0" i="0" u="none" strike="noStrike" cap="none" smtClean="0">
                <a:solidFill>
                  <a:srgbClr val="888888"/>
                </a:solidFill>
                <a:latin typeface="Calibri"/>
                <a:ea typeface="Calibri"/>
                <a:cs typeface="Calibri"/>
                <a:sym typeface="Calibri"/>
              </a:rPr>
              <a:t>GOES</a:t>
            </a:r>
            <a:r>
              <a:rPr lang="mr-IN" sz="2000" b="0" i="0" u="none" strike="noStrike" cap="none" smtClean="0">
                <a:solidFill>
                  <a:srgbClr val="888888"/>
                </a:solidFill>
                <a:latin typeface="Calibri"/>
                <a:ea typeface="Calibri"/>
                <a:cs typeface="Calibri"/>
                <a:sym typeface="Calibri"/>
              </a:rPr>
              <a:t>-17</a:t>
            </a:r>
            <a:r>
              <a:rPr lang="en-US" sz="2000" b="0" i="0" u="none" strike="noStrike" cap="none" smtClean="0">
                <a:solidFill>
                  <a:srgbClr val="888888"/>
                </a:solidFill>
                <a:latin typeface="Calibri"/>
                <a:ea typeface="Calibri"/>
                <a:cs typeface="Calibri"/>
                <a:sym typeface="Calibri"/>
              </a:rPr>
              <a:t> </a:t>
            </a:r>
            <a:r>
              <a:rPr lang="en-US" smtClean="0"/>
              <a:t>SGPS</a:t>
            </a:r>
            <a:r>
              <a:rPr lang="en-US" sz="2000" b="0" i="0" u="none" strike="noStrike" cap="none" smtClean="0">
                <a:solidFill>
                  <a:srgbClr val="888888"/>
                </a:solidFill>
                <a:latin typeface="Calibri"/>
                <a:ea typeface="Calibri"/>
                <a:cs typeface="Calibri"/>
                <a:sym typeface="Calibri"/>
              </a:rPr>
              <a:t> </a:t>
            </a:r>
            <a:r>
              <a:rPr lang="en-US" sz="2000" b="0" i="0" u="none" strike="noStrike" cap="none">
                <a:solidFill>
                  <a:srgbClr val="888888"/>
                </a:solidFill>
                <a:latin typeface="Calibri"/>
                <a:ea typeface="Calibri"/>
                <a:cs typeface="Calibri"/>
                <a:sym typeface="Calibri"/>
              </a:rPr>
              <a:t>L1b Product Provisional PS-PVR</a:t>
            </a:r>
            <a:endParaRPr/>
          </a:p>
        </p:txBody>
      </p:sp>
      <p:sp>
        <p:nvSpPr>
          <p:cNvPr id="102" name="Shape 102"/>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Calibri"/>
                <a:ea typeface="Calibri"/>
                <a:cs typeface="Calibri"/>
                <a:sym typeface="Calibri"/>
              </a:rPr>
              <a:t>7</a:t>
            </a:fld>
            <a:endParaRPr sz="1200" b="0" i="0" u="none" strike="noStrike" cap="none">
              <a:solidFill>
                <a:schemeClr val="lt1"/>
              </a:solidFill>
              <a:latin typeface="Calibri"/>
              <a:ea typeface="Calibri"/>
              <a:cs typeface="Calibri"/>
              <a:sym typeface="Calibri"/>
            </a:endParaRPr>
          </a:p>
        </p:txBody>
      </p:sp>
      <p:sp>
        <p:nvSpPr>
          <p:cNvPr id="5" name="Footer Placeholder 5"/>
          <p:cNvSpPr txBox="1">
            <a:spLocks/>
          </p:cNvSpPr>
          <p:nvPr/>
        </p:nvSpPr>
        <p:spPr>
          <a:xfrm>
            <a:off x="1287379" y="6361671"/>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smtClean="0">
                <a:solidFill>
                  <a:prstClr val="white"/>
                </a:solidFill>
              </a:rPr>
              <a:t>These GOES-17 data are preliminary, non-operational data and are undergoing testing. Users bear all responsibility for inspecting the data prior to use and for the manner in which the data are utilized.</a:t>
            </a:r>
            <a:endParaRPr lang="en-US" sz="1000">
              <a:solidFill>
                <a:prstClr val="white"/>
              </a:solidFill>
            </a:endParaRPr>
          </a:p>
        </p:txBody>
      </p:sp>
    </p:spTree>
    <p:extLst>
      <p:ext uri="{BB962C8B-B14F-4D97-AF65-F5344CB8AC3E}">
        <p14:creationId xmlns:p14="http://schemas.microsoft.com/office/powerpoint/2010/main" val="2679077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400" smtClean="0"/>
              <a:t>G17 SGPS Beta PS-PVR Overview</a:t>
            </a:r>
            <a:endParaRPr lang="en-US" sz="3400"/>
          </a:p>
        </p:txBody>
      </p:sp>
      <p:sp>
        <p:nvSpPr>
          <p:cNvPr id="6" name="Text Placeholder 5"/>
          <p:cNvSpPr>
            <a:spLocks noGrp="1"/>
          </p:cNvSpPr>
          <p:nvPr>
            <p:ph type="body" idx="1"/>
          </p:nvPr>
        </p:nvSpPr>
        <p:spPr>
          <a:xfrm>
            <a:off x="457200" y="1219200"/>
            <a:ext cx="8229600" cy="3611562"/>
          </a:xfrm>
        </p:spPr>
        <p:txBody>
          <a:bodyPr/>
          <a:lstStyle/>
          <a:p>
            <a:pPr>
              <a:spcBef>
                <a:spcPts val="0"/>
              </a:spcBef>
              <a:spcAft>
                <a:spcPts val="900"/>
              </a:spcAft>
              <a:buSzPct val="100000"/>
              <a:buFont typeface="Arial" charset="0"/>
              <a:buChar char="•"/>
            </a:pPr>
            <a:r>
              <a:rPr lang="en-US" sz="1800" smtClean="0"/>
              <a:t>Vendor PLTs all </a:t>
            </a:r>
            <a:r>
              <a:rPr lang="en-US" sz="1800"/>
              <a:t>passed (Missing thresholds captured by subsequent IFC table uploads</a:t>
            </a:r>
            <a:r>
              <a:rPr lang="en-US" sz="1800" smtClean="0"/>
              <a:t>)</a:t>
            </a:r>
          </a:p>
          <a:p>
            <a:pPr lvl="1">
              <a:spcBef>
                <a:spcPts val="0"/>
              </a:spcBef>
              <a:spcAft>
                <a:spcPts val="600"/>
              </a:spcAft>
              <a:buSzPct val="100000"/>
              <a:buFont typeface=".AppleSystemUIFont" charset="-120"/>
              <a:buChar char="-"/>
            </a:pPr>
            <a:r>
              <a:rPr lang="en-US" sz="1400" smtClean="0"/>
              <a:t>GOES-17 SGPS </a:t>
            </a:r>
            <a:r>
              <a:rPr lang="en-US" sz="1400"/>
              <a:t>turned on </a:t>
            </a:r>
            <a:r>
              <a:rPr lang="en-US" sz="1400" smtClean="0"/>
              <a:t>24 </a:t>
            </a:r>
            <a:r>
              <a:rPr lang="en-US" sz="1400"/>
              <a:t>April </a:t>
            </a:r>
            <a:r>
              <a:rPr lang="en-US" sz="1400" smtClean="0"/>
              <a:t>2018</a:t>
            </a:r>
          </a:p>
          <a:p>
            <a:pPr lvl="1">
              <a:spcBef>
                <a:spcPts val="0"/>
              </a:spcBef>
              <a:spcAft>
                <a:spcPts val="600"/>
              </a:spcAft>
              <a:buSzPct val="100000"/>
              <a:buFont typeface=".AppleSystemUIFont" charset="-120"/>
              <a:buChar char="-"/>
            </a:pPr>
            <a:r>
              <a:rPr lang="en-US" sz="1400" smtClean="0"/>
              <a:t>PLT-SEI-006 SGPS</a:t>
            </a:r>
            <a:r>
              <a:rPr lang="en-US" sz="1400"/>
              <a:t>+X and -X</a:t>
            </a:r>
            <a:r>
              <a:rPr lang="en-US" sz="1400" smtClean="0"/>
              <a:t> </a:t>
            </a:r>
            <a:r>
              <a:rPr lang="en-US" sz="1400"/>
              <a:t>Initial </a:t>
            </a:r>
            <a:r>
              <a:rPr lang="en-US" sz="1400" smtClean="0"/>
              <a:t>IFCs </a:t>
            </a:r>
            <a:r>
              <a:rPr lang="is-IS" sz="1400" smtClean="0"/>
              <a:t>26 and 28 </a:t>
            </a:r>
            <a:r>
              <a:rPr lang="is-IS" sz="1400"/>
              <a:t>Apr 2018 </a:t>
            </a:r>
            <a:endParaRPr lang="is-IS" sz="1400" smtClean="0"/>
          </a:p>
          <a:p>
            <a:pPr lvl="1">
              <a:spcBef>
                <a:spcPts val="0"/>
              </a:spcBef>
              <a:spcAft>
                <a:spcPts val="600"/>
              </a:spcAft>
              <a:buSzPct val="100000"/>
              <a:buFont typeface=".AppleSystemUIFont" charset="-120"/>
              <a:buChar char="-"/>
            </a:pPr>
            <a:r>
              <a:rPr lang="en-US" sz="1400"/>
              <a:t>PLT-SEI-008 </a:t>
            </a:r>
            <a:r>
              <a:rPr lang="en-US" sz="1400" smtClean="0"/>
              <a:t>SGPS+X and -X </a:t>
            </a:r>
            <a:r>
              <a:rPr lang="en-US" sz="1400"/>
              <a:t>D3-D1 Logic </a:t>
            </a:r>
            <a:r>
              <a:rPr lang="en-US" sz="1400" smtClean="0"/>
              <a:t>Test </a:t>
            </a:r>
            <a:r>
              <a:rPr lang="en-US" sz="1400"/>
              <a:t>08 May 2018 </a:t>
            </a:r>
            <a:endParaRPr lang="en-US" sz="1400" smtClean="0"/>
          </a:p>
          <a:p>
            <a:pPr lvl="1">
              <a:spcBef>
                <a:spcPts val="0"/>
              </a:spcBef>
              <a:spcAft>
                <a:spcPts val="900"/>
              </a:spcAft>
              <a:buSzPct val="100000"/>
              <a:buFont typeface=".AppleSystemUIFont" charset="-120"/>
              <a:buChar char="-"/>
            </a:pPr>
            <a:r>
              <a:rPr lang="en-US" sz="1400"/>
              <a:t>PLT-SEI-007 Cross-Calibration </a:t>
            </a:r>
            <a:r>
              <a:rPr lang="en-US" sz="1400" smtClean="0"/>
              <a:t>SGPS+X and </a:t>
            </a:r>
            <a:r>
              <a:rPr lang="en-US" sz="1400"/>
              <a:t>-X [passive] 20-30 May 2018 </a:t>
            </a:r>
          </a:p>
          <a:p>
            <a:pPr>
              <a:spcBef>
                <a:spcPts val="0"/>
              </a:spcBef>
              <a:spcAft>
                <a:spcPts val="900"/>
              </a:spcAft>
              <a:buSzPct val="100000"/>
              <a:buFont typeface="Arial" charset="0"/>
              <a:buChar char="•"/>
            </a:pPr>
            <a:r>
              <a:rPr lang="is-IS" sz="1800" smtClean="0"/>
              <a:t>One SGPS PLPT supporting beta maturity (</a:t>
            </a:r>
            <a:r>
              <a:rPr lang="en-US" sz="1800"/>
              <a:t>PLPT-SEI-006: SGPS GCR </a:t>
            </a:r>
            <a:r>
              <a:rPr lang="en-US" sz="1800" smtClean="0"/>
              <a:t>Backgrounds</a:t>
            </a:r>
            <a:r>
              <a:rPr lang="is-IS" sz="1800" smtClean="0"/>
              <a:t>) presented during G17 Beta PS-PVR. The G17 SGPS backgrounds are well characterized and their source is understood.</a:t>
            </a:r>
            <a:endParaRPr lang="is-IS" sz="1800"/>
          </a:p>
          <a:p>
            <a:pPr>
              <a:spcBef>
                <a:spcPts val="0"/>
              </a:spcBef>
              <a:spcAft>
                <a:spcPts val="900"/>
              </a:spcAft>
              <a:buSzPct val="100000"/>
              <a:buFont typeface="Arial" charset="0"/>
              <a:buChar char="•"/>
            </a:pPr>
            <a:r>
              <a:rPr lang="en-US" sz="1800"/>
              <a:t>3</a:t>
            </a:r>
            <a:r>
              <a:rPr lang="en-US" sz="1800" smtClean="0"/>
              <a:t> </a:t>
            </a:r>
            <a:r>
              <a:rPr lang="en-US" sz="1800" smtClean="0">
                <a:solidFill>
                  <a:srgbClr val="FFFFFF"/>
                </a:solidFill>
                <a:latin typeface="Calibri" charset="0"/>
                <a:ea typeface="Calibri" charset="0"/>
                <a:cs typeface="Calibri" charset="0"/>
                <a:sym typeface="Arial"/>
              </a:rPr>
              <a:t>ADRs/WRs Impacting SGPS L1b presented during beta review:</a:t>
            </a:r>
            <a:endParaRPr lang="en-US" sz="180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8</a:t>
            </a:fld>
            <a:endParaRPr lang="uk-UA"/>
          </a:p>
        </p:txBody>
      </p:sp>
      <p:graphicFrame>
        <p:nvGraphicFramePr>
          <p:cNvPr id="8" name="Shape 441"/>
          <p:cNvGraphicFramePr/>
          <p:nvPr>
            <p:extLst>
              <p:ext uri="{D42A27DB-BD31-4B8C-83A1-F6EECF244321}">
                <p14:modId xmlns:p14="http://schemas.microsoft.com/office/powerpoint/2010/main" val="342778934"/>
              </p:ext>
            </p:extLst>
          </p:nvPr>
        </p:nvGraphicFramePr>
        <p:xfrm>
          <a:off x="457200" y="4492752"/>
          <a:ext cx="8229600" cy="1755648"/>
        </p:xfrm>
        <a:graphic>
          <a:graphicData uri="http://schemas.openxmlformats.org/drawingml/2006/table">
            <a:tbl>
              <a:tblPr firstRow="1" bandRow="1">
                <a:noFill/>
              </a:tblPr>
              <a:tblGrid>
                <a:gridCol w="609600"/>
                <a:gridCol w="533400"/>
                <a:gridCol w="4648200"/>
                <a:gridCol w="1219200"/>
                <a:gridCol w="1219200"/>
              </a:tblGrid>
              <a:tr h="518404">
                <a:tc>
                  <a:txBody>
                    <a:bodyPr/>
                    <a:lstStyle/>
                    <a:p>
                      <a:pPr marL="0" marR="0" lvl="0" indent="0" algn="l" rtl="0">
                        <a:spcBef>
                          <a:spcPts val="0"/>
                        </a:spcBef>
                        <a:spcAft>
                          <a:spcPts val="0"/>
                        </a:spcAft>
                        <a:buNone/>
                      </a:pPr>
                      <a:r>
                        <a:rPr lang="en-US" sz="1400" smtClean="0">
                          <a:solidFill>
                            <a:schemeClr val="bg1"/>
                          </a:solidFill>
                          <a:latin typeface="+mn-lt"/>
                        </a:rPr>
                        <a:t>ADR</a:t>
                      </a:r>
                      <a:endParaRPr sz="1400">
                        <a:solidFill>
                          <a:schemeClr val="bg1"/>
                        </a:solidFill>
                        <a:latin typeface="+mn-lt"/>
                      </a:endParaRPr>
                    </a:p>
                  </a:txBody>
                  <a:tcPr marL="91450" marR="91450" marT="45725" marB="45725" anchor="ctr">
                    <a:solidFill>
                      <a:schemeClr val="accent2"/>
                    </a:solidFill>
                  </a:tcPr>
                </a:tc>
                <a:tc>
                  <a:txBody>
                    <a:bodyPr/>
                    <a:lstStyle/>
                    <a:p>
                      <a:pPr marL="0" marR="0" lvl="0" indent="0" algn="l" rtl="0">
                        <a:spcBef>
                          <a:spcPts val="0"/>
                        </a:spcBef>
                        <a:spcAft>
                          <a:spcPts val="0"/>
                        </a:spcAft>
                        <a:buNone/>
                      </a:pPr>
                      <a:r>
                        <a:rPr lang="en-US" sz="1400" smtClean="0">
                          <a:solidFill>
                            <a:schemeClr val="bg1"/>
                          </a:solidFill>
                          <a:latin typeface="+mn-lt"/>
                        </a:rPr>
                        <a:t>WR</a:t>
                      </a:r>
                      <a:endParaRPr sz="1400">
                        <a:solidFill>
                          <a:schemeClr val="bg1"/>
                        </a:solidFill>
                        <a:latin typeface="+mn-lt"/>
                      </a:endParaRPr>
                    </a:p>
                  </a:txBody>
                  <a:tcPr marL="91450" marR="91450" marT="45725" marB="45725" anchor="ctr">
                    <a:solidFill>
                      <a:schemeClr val="accent2"/>
                    </a:solidFill>
                  </a:tcPr>
                </a:tc>
                <a:tc>
                  <a:txBody>
                    <a:bodyPr/>
                    <a:lstStyle/>
                    <a:p>
                      <a:pPr marL="0" marR="0" lvl="0" indent="0" algn="l" rtl="0">
                        <a:spcBef>
                          <a:spcPts val="0"/>
                        </a:spcBef>
                        <a:spcAft>
                          <a:spcPts val="0"/>
                        </a:spcAft>
                        <a:buNone/>
                      </a:pPr>
                      <a:r>
                        <a:rPr lang="en-US" sz="1400">
                          <a:solidFill>
                            <a:schemeClr val="bg1"/>
                          </a:solidFill>
                          <a:latin typeface="+mn-lt"/>
                        </a:rPr>
                        <a:t>Short Description</a:t>
                      </a:r>
                      <a:endParaRPr sz="1400">
                        <a:solidFill>
                          <a:schemeClr val="bg1"/>
                        </a:solidFill>
                        <a:latin typeface="+mn-lt"/>
                      </a:endParaRPr>
                    </a:p>
                  </a:txBody>
                  <a:tcPr marL="91450" marR="91450" marT="45725" marB="45725" anchor="ctr">
                    <a:solidFill>
                      <a:schemeClr val="accent2"/>
                    </a:solidFill>
                  </a:tcPr>
                </a:tc>
                <a:tc>
                  <a:txBody>
                    <a:bodyPr/>
                    <a:lstStyle/>
                    <a:p>
                      <a:pPr marL="0" marR="0" lvl="0" indent="0" algn="l" rtl="0">
                        <a:spcBef>
                          <a:spcPts val="0"/>
                        </a:spcBef>
                        <a:spcAft>
                          <a:spcPts val="0"/>
                        </a:spcAft>
                        <a:buNone/>
                      </a:pPr>
                      <a:r>
                        <a:rPr lang="en-US" sz="1400">
                          <a:solidFill>
                            <a:schemeClr val="bg1"/>
                          </a:solidFill>
                          <a:latin typeface="+mn-lt"/>
                        </a:rPr>
                        <a:t>Status</a:t>
                      </a:r>
                      <a:endParaRPr sz="1400">
                        <a:solidFill>
                          <a:schemeClr val="bg1"/>
                        </a:solidFill>
                        <a:latin typeface="+mn-lt"/>
                      </a:endParaRPr>
                    </a:p>
                  </a:txBody>
                  <a:tcPr marL="91450" marR="91450" marT="45725" marB="45725" anchor="ctr">
                    <a:solidFill>
                      <a:schemeClr val="accent2"/>
                    </a:solidFill>
                  </a:tcPr>
                </a:tc>
                <a:tc>
                  <a:txBody>
                    <a:bodyPr/>
                    <a:lstStyle/>
                    <a:p>
                      <a:pPr marL="0" marR="0" lvl="0" indent="0" algn="l" rtl="0">
                        <a:spcBef>
                          <a:spcPts val="0"/>
                        </a:spcBef>
                        <a:spcAft>
                          <a:spcPts val="0"/>
                        </a:spcAft>
                        <a:buNone/>
                      </a:pPr>
                      <a:r>
                        <a:rPr lang="en-US" sz="1400">
                          <a:solidFill>
                            <a:schemeClr val="bg1"/>
                          </a:solidFill>
                          <a:latin typeface="+mn-lt"/>
                        </a:rPr>
                        <a:t>Expected </a:t>
                      </a:r>
                      <a:endParaRPr lang="en-US" sz="1400" smtClean="0">
                        <a:solidFill>
                          <a:schemeClr val="bg1"/>
                        </a:solidFill>
                        <a:latin typeface="+mn-lt"/>
                      </a:endParaRPr>
                    </a:p>
                    <a:p>
                      <a:pPr marL="0" marR="0" lvl="0" indent="0" algn="l" rtl="0">
                        <a:spcBef>
                          <a:spcPts val="0"/>
                        </a:spcBef>
                        <a:spcAft>
                          <a:spcPts val="0"/>
                        </a:spcAft>
                        <a:buNone/>
                      </a:pPr>
                      <a:r>
                        <a:rPr lang="en-US" sz="1400" smtClean="0">
                          <a:solidFill>
                            <a:schemeClr val="bg1"/>
                          </a:solidFill>
                          <a:latin typeface="+mn-lt"/>
                        </a:rPr>
                        <a:t>Closure</a:t>
                      </a:r>
                      <a:endParaRPr sz="1400">
                        <a:solidFill>
                          <a:schemeClr val="bg1"/>
                        </a:solidFill>
                        <a:latin typeface="+mn-lt"/>
                      </a:endParaRPr>
                    </a:p>
                  </a:txBody>
                  <a:tcPr marL="91450" marR="91450" marT="45725" marB="45725" anchor="ctr">
                    <a:solidFill>
                      <a:schemeClr val="accent2"/>
                    </a:solidFill>
                  </a:tcPr>
                </a:tc>
              </a:tr>
              <a:tr h="457416">
                <a:tc>
                  <a:txBody>
                    <a:bodyPr/>
                    <a:lstStyle/>
                    <a:p>
                      <a:pPr marL="0" marR="0" lvl="0" indent="0" algn="l" rtl="0">
                        <a:spcBef>
                          <a:spcPts val="0"/>
                        </a:spcBef>
                        <a:spcAft>
                          <a:spcPts val="0"/>
                        </a:spcAft>
                        <a:buNone/>
                      </a:pPr>
                      <a:r>
                        <a:rPr lang="is-IS" sz="1100" b="0" i="0" u="none" strike="noStrike" cap="none" smtClean="0">
                          <a:solidFill>
                            <a:schemeClr val="dk1"/>
                          </a:solidFill>
                          <a:effectLst/>
                          <a:latin typeface="+mn-lt"/>
                          <a:ea typeface="Calibri"/>
                          <a:cs typeface="Calibri"/>
                          <a:sym typeface="Arial"/>
                        </a:rPr>
                        <a:t>267</a:t>
                      </a:r>
                      <a:endParaRPr sz="1100">
                        <a:latin typeface="+mn-lt"/>
                      </a:endParaRPr>
                    </a:p>
                  </a:txBody>
                  <a:tcPr marL="91450" marR="91450" marT="45725" marB="45725" anchor="ctr">
                    <a:solidFill>
                      <a:schemeClr val="bg1"/>
                    </a:solidFill>
                  </a:tcPr>
                </a:tc>
                <a:tc>
                  <a:txBody>
                    <a:bodyPr/>
                    <a:lstStyle/>
                    <a:p>
                      <a:pPr marL="0" marR="0" lvl="0" indent="0" algn="l" rtl="0">
                        <a:spcBef>
                          <a:spcPts val="0"/>
                        </a:spcBef>
                        <a:spcAft>
                          <a:spcPts val="0"/>
                        </a:spcAft>
                        <a:buNone/>
                      </a:pPr>
                      <a:r>
                        <a:rPr lang="is-IS" sz="1100" b="0" i="0" u="none" strike="noStrike" cap="none" smtClean="0">
                          <a:solidFill>
                            <a:schemeClr val="dk1"/>
                          </a:solidFill>
                          <a:effectLst/>
                          <a:latin typeface="+mn-lt"/>
                          <a:ea typeface="Calibri"/>
                          <a:cs typeface="Calibri"/>
                          <a:sym typeface="Arial"/>
                        </a:rPr>
                        <a:t>5370</a:t>
                      </a:r>
                      <a:endParaRPr sz="1100">
                        <a:latin typeface="+mn-lt"/>
                      </a:endParaRPr>
                    </a:p>
                  </a:txBody>
                  <a:tcPr marL="91450" marR="91450" marT="45725" marB="45725" anchor="ctr">
                    <a:solidFill>
                      <a:schemeClr val="bg1"/>
                    </a:solidFill>
                  </a:tcPr>
                </a:tc>
                <a:tc>
                  <a:txBody>
                    <a:bodyPr/>
                    <a:lstStyle/>
                    <a:p>
                      <a:pPr marL="0" marR="0" lvl="0" indent="0" algn="l" rtl="0">
                        <a:spcBef>
                          <a:spcPts val="0"/>
                        </a:spcBef>
                        <a:spcAft>
                          <a:spcPts val="0"/>
                        </a:spcAft>
                        <a:buNone/>
                      </a:pPr>
                      <a:r>
                        <a:rPr lang="en-US" sz="1100" b="0" i="0" u="none" strike="noStrike" cap="none" smtClean="0">
                          <a:solidFill>
                            <a:schemeClr val="dk1"/>
                          </a:solidFill>
                          <a:effectLst/>
                          <a:latin typeface="+mn-lt"/>
                          <a:ea typeface="Calibri"/>
                          <a:cs typeface="Calibri"/>
                          <a:sym typeface="Arial"/>
                        </a:rPr>
                        <a:t>LUT Filenames not Traceable to Metadata</a:t>
                      </a:r>
                      <a:endParaRPr sz="1100">
                        <a:latin typeface="+mn-lt"/>
                      </a:endParaRPr>
                    </a:p>
                  </a:txBody>
                  <a:tcPr marL="91450" marR="91450" marT="45725" marB="45725"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smtClean="0">
                          <a:latin typeface="+mn-lt"/>
                        </a:rPr>
                        <a:t>Closed</a:t>
                      </a:r>
                    </a:p>
                  </a:txBody>
                  <a:tcPr marL="91450" marR="91450" marT="45725" marB="45725" anchor="ctr">
                    <a:solidFill>
                      <a:schemeClr val="bg1"/>
                    </a:solidFill>
                  </a:tcPr>
                </a:tc>
                <a:tc>
                  <a:txBody>
                    <a:bodyPr/>
                    <a:lstStyle/>
                    <a:p>
                      <a:pPr marL="0" marR="0" lvl="0" indent="0" algn="l" rtl="0">
                        <a:spcBef>
                          <a:spcPts val="0"/>
                        </a:spcBef>
                        <a:spcAft>
                          <a:spcPts val="0"/>
                        </a:spcAft>
                        <a:buNone/>
                      </a:pPr>
                      <a:r>
                        <a:rPr lang="hr-HR" sz="1100" b="0" i="0" u="none" strike="noStrike" cap="none" smtClean="0">
                          <a:solidFill>
                            <a:schemeClr val="dk1"/>
                          </a:solidFill>
                          <a:effectLst/>
                          <a:latin typeface="+mn-lt"/>
                          <a:ea typeface="Calibri"/>
                          <a:cs typeface="Calibri"/>
                          <a:sym typeface="Arial"/>
                        </a:rPr>
                        <a:t>DO.07.00.00</a:t>
                      </a:r>
                      <a:endParaRPr sz="1100">
                        <a:latin typeface="+mn-lt"/>
                      </a:endParaRPr>
                    </a:p>
                  </a:txBody>
                  <a:tcPr marL="91450" marR="91450" marT="45725" marB="45725" anchor="ctr">
                    <a:solidFill>
                      <a:schemeClr val="bg1"/>
                    </a:solidFill>
                  </a:tcPr>
                </a:tc>
              </a:tr>
              <a:tr h="457416">
                <a:tc>
                  <a:txBody>
                    <a:bodyPr/>
                    <a:lstStyle/>
                    <a:p>
                      <a:pPr marL="0" marR="0" lvl="0" indent="0" algn="l" rtl="0">
                        <a:spcBef>
                          <a:spcPts val="0"/>
                        </a:spcBef>
                        <a:spcAft>
                          <a:spcPts val="0"/>
                        </a:spcAft>
                        <a:buNone/>
                      </a:pPr>
                      <a:r>
                        <a:rPr lang="en-US" sz="1100" smtClean="0">
                          <a:latin typeface="+mn-lt"/>
                        </a:rPr>
                        <a:t>676</a:t>
                      </a:r>
                      <a:endParaRPr sz="1100">
                        <a:latin typeface="+mn-lt"/>
                      </a:endParaRPr>
                    </a:p>
                  </a:txBody>
                  <a:tcPr marL="91450" marR="91450" marT="45725" marB="45725" anchor="ctr">
                    <a:solidFill>
                      <a:schemeClr val="bg1"/>
                    </a:solidFill>
                  </a:tcPr>
                </a:tc>
                <a:tc>
                  <a:txBody>
                    <a:bodyPr/>
                    <a:lstStyle/>
                    <a:p>
                      <a:pPr marL="0" marR="0" lvl="0" indent="0" algn="l" rtl="0">
                        <a:spcBef>
                          <a:spcPts val="0"/>
                        </a:spcBef>
                        <a:spcAft>
                          <a:spcPts val="0"/>
                        </a:spcAft>
                        <a:buNone/>
                      </a:pPr>
                      <a:r>
                        <a:rPr lang="en-US" sz="1100" smtClean="0">
                          <a:latin typeface="+mn-lt"/>
                        </a:rPr>
                        <a:t>TBA</a:t>
                      </a:r>
                      <a:endParaRPr sz="1100">
                        <a:latin typeface="+mn-lt"/>
                      </a:endParaRPr>
                    </a:p>
                  </a:txBody>
                  <a:tcPr marL="91450" marR="91450" marT="45725" marB="45725" anchor="c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smtClean="0">
                          <a:solidFill>
                            <a:schemeClr val="dk1"/>
                          </a:solidFill>
                          <a:latin typeface="+mn-lt"/>
                        </a:rPr>
                        <a:t>G17</a:t>
                      </a:r>
                      <a:r>
                        <a:rPr lang="en-US" sz="1100" baseline="0" smtClean="0">
                          <a:solidFill>
                            <a:schemeClr val="dk1"/>
                          </a:solidFill>
                          <a:latin typeface="+mn-lt"/>
                        </a:rPr>
                        <a:t> g</a:t>
                      </a:r>
                      <a:r>
                        <a:rPr lang="en-US" sz="1100" smtClean="0">
                          <a:solidFill>
                            <a:schemeClr val="dk1"/>
                          </a:solidFill>
                          <a:latin typeface="+mn-lt"/>
                        </a:rPr>
                        <a:t>round LUT has SGPS–X dead time = 8e+07 s instead of 8e-07 s.</a:t>
                      </a:r>
                    </a:p>
                  </a:txBody>
                  <a:tcPr marL="91450" marR="91450" marT="45725" marB="45725" anchor="c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smtClean="0">
                          <a:latin typeface="+mn-lt"/>
                        </a:rPr>
                        <a:t>Closed</a:t>
                      </a:r>
                    </a:p>
                  </a:txBody>
                  <a:tcPr marL="91450" marR="91450" marT="45725" marB="45725" anchor="ctr">
                    <a:solidFill>
                      <a:schemeClr val="bg1"/>
                    </a:solidFill>
                  </a:tcPr>
                </a:tc>
                <a:tc>
                  <a:txBody>
                    <a:bodyPr/>
                    <a:lstStyle/>
                    <a:p>
                      <a:pPr marL="0" marR="0" lvl="0" indent="0" algn="l" rtl="0">
                        <a:spcBef>
                          <a:spcPts val="0"/>
                        </a:spcBef>
                        <a:spcAft>
                          <a:spcPts val="0"/>
                        </a:spcAft>
                        <a:buNone/>
                      </a:pPr>
                      <a:r>
                        <a:rPr lang="en-US" sz="1100" dirty="0" smtClean="0">
                          <a:latin typeface="+mn-lt"/>
                        </a:rPr>
                        <a:t>w/ LUT change</a:t>
                      </a:r>
                      <a:endParaRPr sz="1100" dirty="0">
                        <a:latin typeface="+mn-lt"/>
                      </a:endParaRPr>
                    </a:p>
                  </a:txBody>
                  <a:tcPr marL="91450" marR="91450" marT="45725" marB="45725" anchor="ctr">
                    <a:solidFill>
                      <a:schemeClr val="bg1"/>
                    </a:solidFill>
                  </a:tcPr>
                </a:tc>
              </a:tr>
              <a:tr h="322412">
                <a:tc>
                  <a:txBody>
                    <a:bodyPr/>
                    <a:lstStyle/>
                    <a:p>
                      <a:pPr marL="0" marR="0" lvl="0" indent="0" algn="l" rtl="0">
                        <a:spcBef>
                          <a:spcPts val="0"/>
                        </a:spcBef>
                        <a:spcAft>
                          <a:spcPts val="0"/>
                        </a:spcAft>
                        <a:buNone/>
                      </a:pPr>
                      <a:r>
                        <a:rPr lang="en-US" sz="1100" dirty="0" smtClean="0">
                          <a:latin typeface="+mn-lt"/>
                        </a:rPr>
                        <a:t>900</a:t>
                      </a:r>
                      <a:endParaRPr sz="1100" dirty="0">
                        <a:latin typeface="+mn-lt"/>
                      </a:endParaRPr>
                    </a:p>
                  </a:txBody>
                  <a:tcPr marL="91450" marR="91450" marT="45725" marB="45725" anchor="ctr">
                    <a:solidFill>
                      <a:schemeClr val="bg1"/>
                    </a:solidFill>
                  </a:tcPr>
                </a:tc>
                <a:tc>
                  <a:txBody>
                    <a:bodyPr/>
                    <a:lstStyle/>
                    <a:p>
                      <a:pPr marL="0" marR="0" lvl="0" indent="0" algn="l" rtl="0">
                        <a:spcBef>
                          <a:spcPts val="0"/>
                        </a:spcBef>
                        <a:spcAft>
                          <a:spcPts val="0"/>
                        </a:spcAft>
                        <a:buNone/>
                      </a:pPr>
                      <a:r>
                        <a:rPr lang="en-US" sz="1100" smtClean="0">
                          <a:latin typeface="+mn-lt"/>
                        </a:rPr>
                        <a:t>TBA</a:t>
                      </a:r>
                      <a:endParaRPr sz="1100">
                        <a:latin typeface="+mn-lt"/>
                      </a:endParaRPr>
                    </a:p>
                  </a:txBody>
                  <a:tcPr marL="91450" marR="91450" marT="45725" marB="45725" anchor="ctr">
                    <a:solidFill>
                      <a:schemeClr val="bg1"/>
                    </a:solidFill>
                  </a:tcPr>
                </a:tc>
                <a:tc>
                  <a:txBody>
                    <a:bodyPr/>
                    <a:lstStyle/>
                    <a:p>
                      <a:pPr marL="0" marR="0" lvl="0" indent="0" algn="l" rtl="0">
                        <a:spcBef>
                          <a:spcPts val="0"/>
                        </a:spcBef>
                        <a:spcAft>
                          <a:spcPts val="0"/>
                        </a:spcAft>
                        <a:buNone/>
                      </a:pPr>
                      <a:r>
                        <a:rPr lang="en-US" sz="1100" dirty="0" smtClean="0">
                          <a:solidFill>
                            <a:schemeClr val="dk1"/>
                          </a:solidFill>
                          <a:latin typeface="+mn-lt"/>
                        </a:rPr>
                        <a:t>G16 &amp; G17 SGPS P5 correction coefficients LUT update</a:t>
                      </a:r>
                    </a:p>
                  </a:txBody>
                  <a:tcPr marL="91450" marR="91450" marT="45725" marB="45725" anchor="ctr">
                    <a:solidFill>
                      <a:schemeClr val="bg1"/>
                    </a:solidFill>
                  </a:tcPr>
                </a:tc>
                <a:tc>
                  <a:txBody>
                    <a:bodyPr/>
                    <a:lstStyle/>
                    <a:p>
                      <a:pPr marL="0" marR="0" lvl="0" indent="0" algn="l" rtl="0">
                        <a:spcBef>
                          <a:spcPts val="0"/>
                        </a:spcBef>
                        <a:spcAft>
                          <a:spcPts val="0"/>
                        </a:spcAft>
                        <a:buNone/>
                      </a:pPr>
                      <a:r>
                        <a:rPr lang="en-US" sz="1100" dirty="0" smtClean="0">
                          <a:latin typeface="+mn-lt"/>
                        </a:rPr>
                        <a:t>S</a:t>
                      </a:r>
                      <a:r>
                        <a:rPr lang="en-US" sz="1100" baseline="0" dirty="0" smtClean="0">
                          <a:latin typeface="+mn-lt"/>
                        </a:rPr>
                        <a:t>ubmitted</a:t>
                      </a:r>
                      <a:endParaRPr sz="1100" dirty="0">
                        <a:latin typeface="+mn-lt"/>
                      </a:endParaRPr>
                    </a:p>
                  </a:txBody>
                  <a:tcPr marL="91450" marR="91450" marT="45725" marB="45725" anchor="ctr">
                    <a:solidFill>
                      <a:schemeClr val="bg1"/>
                    </a:solidFill>
                  </a:tcPr>
                </a:tc>
                <a:tc>
                  <a:txBody>
                    <a:bodyPr/>
                    <a:lstStyle/>
                    <a:p>
                      <a:pPr marL="0" marR="0" lvl="0" indent="0" algn="l" rtl="0">
                        <a:spcBef>
                          <a:spcPts val="0"/>
                        </a:spcBef>
                        <a:spcAft>
                          <a:spcPts val="0"/>
                        </a:spcAft>
                        <a:buNone/>
                      </a:pPr>
                      <a:r>
                        <a:rPr lang="en-US" sz="1100" dirty="0" smtClean="0">
                          <a:latin typeface="+mn-lt"/>
                        </a:rPr>
                        <a:t>w/ LUT change</a:t>
                      </a:r>
                      <a:endParaRPr lang="en-US" sz="1100" dirty="0">
                        <a:latin typeface="+mn-lt"/>
                      </a:endParaRPr>
                    </a:p>
                  </a:txBody>
                  <a:tcPr marL="91450" marR="91450" marT="45725" marB="45725" anchor="ctr">
                    <a:solidFill>
                      <a:schemeClr val="bg1"/>
                    </a:solidFill>
                  </a:tcPr>
                </a:tc>
              </a:tr>
            </a:tbl>
          </a:graphicData>
        </a:graphic>
      </p:graphicFrame>
      <p:sp>
        <p:nvSpPr>
          <p:cNvPr id="7" name="Footer Placeholder 5"/>
          <p:cNvSpPr txBox="1">
            <a:spLocks/>
          </p:cNvSpPr>
          <p:nvPr/>
        </p:nvSpPr>
        <p:spPr>
          <a:xfrm>
            <a:off x="1287379" y="6361671"/>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smtClean="0">
                <a:solidFill>
                  <a:prstClr val="white"/>
                </a:solidFill>
              </a:rPr>
              <a:t>These GOES-17 data are preliminary, non-operational data and are undergoing testing. Users bear all responsibility for inspecting the data prior to use and for the manner in which the data are utilized.</a:t>
            </a:r>
            <a:endParaRPr lang="en-US" sz="1000">
              <a:solidFill>
                <a:prstClr val="white"/>
              </a:solidFill>
            </a:endParaRPr>
          </a:p>
        </p:txBody>
      </p:sp>
    </p:spTree>
    <p:extLst>
      <p:ext uri="{BB962C8B-B14F-4D97-AF65-F5344CB8AC3E}">
        <p14:creationId xmlns:p14="http://schemas.microsoft.com/office/powerpoint/2010/main" val="1267043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238"/>
            <a:ext cx="8229600" cy="1143001"/>
          </a:xfrm>
        </p:spPr>
        <p:txBody>
          <a:bodyPr/>
          <a:lstStyle/>
          <a:p>
            <a:r>
              <a:rPr lang="en-US" dirty="0" smtClean="0">
                <a:solidFill>
                  <a:srgbClr val="FFFF00"/>
                </a:solidFill>
              </a:rPr>
              <a:t>* </a:t>
            </a:r>
            <a:r>
              <a:rPr lang="en-US" dirty="0" smtClean="0"/>
              <a:t>Path to Provisional Maturity</a:t>
            </a:r>
            <a:br>
              <a:rPr lang="en-US" dirty="0" smtClean="0"/>
            </a:br>
            <a:r>
              <a:rPr lang="en-US" sz="2000" dirty="0" smtClean="0"/>
              <a:t>(presented at G17 Beta PS-PVR)</a:t>
            </a:r>
            <a:endParaRPr lang="en-US" dirty="0"/>
          </a:p>
        </p:txBody>
      </p:sp>
      <p:sp>
        <p:nvSpPr>
          <p:cNvPr id="3" name="Content Placeholder 2"/>
          <p:cNvSpPr>
            <a:spLocks noGrp="1"/>
          </p:cNvSpPr>
          <p:nvPr>
            <p:ph idx="1"/>
          </p:nvPr>
        </p:nvSpPr>
        <p:spPr>
          <a:xfrm>
            <a:off x="457200" y="1219200"/>
            <a:ext cx="8229600" cy="5105400"/>
          </a:xfrm>
        </p:spPr>
        <p:txBody>
          <a:bodyPr/>
          <a:lstStyle/>
          <a:p>
            <a:pPr marL="233363" indent="-233363"/>
            <a:r>
              <a:rPr lang="en-US" sz="1800" smtClean="0"/>
              <a:t>Five PLPTs to be conducted</a:t>
            </a:r>
            <a:r>
              <a:rPr lang="en-US" sz="1800"/>
              <a:t> </a:t>
            </a:r>
            <a:r>
              <a:rPr lang="en-US" sz="1800" smtClean="0"/>
              <a:t>by NCEI-CO for </a:t>
            </a:r>
            <a:r>
              <a:rPr lang="en-US" sz="1800"/>
              <a:t>P</a:t>
            </a:r>
            <a:r>
              <a:rPr lang="en-US" sz="1800" smtClean="0"/>
              <a:t>rovisional </a:t>
            </a:r>
            <a:r>
              <a:rPr lang="en-US" sz="1800"/>
              <a:t>M</a:t>
            </a:r>
            <a:r>
              <a:rPr lang="en-US" sz="1800" smtClean="0"/>
              <a:t>aturity</a:t>
            </a:r>
          </a:p>
          <a:p>
            <a:pPr marL="690563" lvl="1" indent="-233363"/>
            <a:r>
              <a:rPr lang="en-US" sz="1600" smtClean="0"/>
              <a:t>PLPT tools ready</a:t>
            </a:r>
          </a:p>
          <a:p>
            <a:pPr marL="690563" lvl="1" indent="-233363"/>
            <a:r>
              <a:rPr lang="en-US" sz="1600" smtClean="0"/>
              <a:t>4 PLPTs already underway </a:t>
            </a:r>
          </a:p>
          <a:p>
            <a:pPr lvl="2"/>
            <a:r>
              <a:rPr lang="en-US" sz="1400" smtClean="0"/>
              <a:t>Data being collected for SEI-001 since </a:t>
            </a:r>
            <a:r>
              <a:rPr lang="en-US" sz="1400"/>
              <a:t>18 May </a:t>
            </a:r>
            <a:r>
              <a:rPr lang="en-US" sz="1400" smtClean="0"/>
              <a:t>2018 (Full Maturity)</a:t>
            </a:r>
          </a:p>
          <a:p>
            <a:pPr lvl="2"/>
            <a:r>
              <a:rPr lang="en-US" sz="1400" smtClean="0"/>
              <a:t>Tools for SEI-004, -005 and -006 being used with L0 and L1b data</a:t>
            </a:r>
          </a:p>
          <a:p>
            <a:pPr marL="690563" lvl="1" indent="-233363"/>
            <a:r>
              <a:rPr lang="en-US" sz="1600"/>
              <a:t>in contrast to G16, the magnetometer L1b data will be ok for provisional analysis once the MAG LUT is updated in September with the results of their calibration maneuvers (updated biases</a:t>
            </a:r>
            <a:r>
              <a:rPr lang="en-US" sz="1600" smtClean="0"/>
              <a:t>).</a:t>
            </a:r>
            <a:endParaRPr lang="en-US" sz="800" smtClean="0"/>
          </a:p>
          <a:p>
            <a:pPr marL="233363" indent="-233363"/>
            <a:r>
              <a:rPr lang="en-US" sz="1800" smtClean="0"/>
              <a:t>Currently outstanding issues, unless fixed by handover, will be recommended by NCEI-CO as liens against Provisional Maturity:</a:t>
            </a:r>
          </a:p>
          <a:p>
            <a:pPr marL="633413" lvl="1" indent="-233363"/>
            <a:r>
              <a:rPr lang="en-US" sz="1600"/>
              <a:t>G16 and G17 MPS-LO High Backgrounds requires GPA </a:t>
            </a:r>
            <a:r>
              <a:rPr lang="en-US" sz="1600" smtClean="0"/>
              <a:t>changes and associated LUT changes. The new LUT parameters require analysis by NCEI (background removal coefficients) and ATC (crosstalk correction </a:t>
            </a:r>
            <a:r>
              <a:rPr lang="en-US" sz="1600" err="1" smtClean="0"/>
              <a:t>coeff</a:t>
            </a:r>
            <a:r>
              <a:rPr lang="en-US" sz="1600" smtClean="0"/>
              <a:t>. </a:t>
            </a:r>
            <a:r>
              <a:rPr lang="en-US" sz="1600"/>
              <a:t>(</a:t>
            </a:r>
            <a:r>
              <a:rPr lang="en-US" sz="1600" smtClean="0"/>
              <a:t>done)).</a:t>
            </a:r>
            <a:endParaRPr lang="en-US" sz="1600"/>
          </a:p>
          <a:p>
            <a:pPr marL="633413" lvl="1" indent="-233363"/>
            <a:r>
              <a:rPr lang="en-US" sz="1600"/>
              <a:t>G17 MPS-HI non-physical dropouts due to L1b matrix inversion, to be replaced by bowtie </a:t>
            </a:r>
            <a:r>
              <a:rPr lang="en-US" sz="1600" smtClean="0"/>
              <a:t>coefficients (NCEI analysis (done) and LUT update).</a:t>
            </a:r>
            <a:endParaRPr lang="en-US" sz="1600"/>
          </a:p>
          <a:p>
            <a:pPr marL="633413" lvl="1" indent="-233363"/>
            <a:r>
              <a:rPr lang="en-US" sz="1600"/>
              <a:t>G17 MPS-HI background removal coefficients need to be </a:t>
            </a:r>
            <a:r>
              <a:rPr lang="en-US" sz="1600" smtClean="0"/>
              <a:t>adjusted </a:t>
            </a:r>
            <a:r>
              <a:rPr lang="en-US" sz="1600"/>
              <a:t>(NCEI analysis and LUT update)</a:t>
            </a:r>
            <a:r>
              <a:rPr lang="en-US" sz="1600" smtClean="0"/>
              <a:t>.</a:t>
            </a:r>
            <a:endParaRPr lang="en-US" sz="1600"/>
          </a:p>
          <a:p>
            <a:pPr marL="0" indent="0" algn="ctr">
              <a:buNone/>
            </a:pPr>
            <a:r>
              <a:rPr lang="en-US" sz="1800" i="1" smtClean="0">
                <a:solidFill>
                  <a:srgbClr val="FFFF00"/>
                </a:solidFill>
              </a:rPr>
              <a:t>* No outstanding SGPS issues called out</a:t>
            </a:r>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9</a:t>
            </a:fld>
            <a:endParaRPr lang="en-US" altLang="en-US"/>
          </a:p>
        </p:txBody>
      </p:sp>
      <p:sp>
        <p:nvSpPr>
          <p:cNvPr id="7" name="Footer Placeholder 5"/>
          <p:cNvSpPr txBox="1">
            <a:spLocks/>
          </p:cNvSpPr>
          <p:nvPr/>
        </p:nvSpPr>
        <p:spPr>
          <a:xfrm>
            <a:off x="1287379" y="6361671"/>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smtClean="0">
                <a:solidFill>
                  <a:prstClr val="white"/>
                </a:solidFill>
              </a:rPr>
              <a:t>These GOES-17 data are preliminary, non-operational data and are undergoing testing. Users bear all responsibility for inspecting the data prior to use and for the manner in which the data are utilized.</a:t>
            </a:r>
            <a:endParaRPr lang="en-US" sz="1000">
              <a:solidFill>
                <a:prstClr val="white"/>
              </a:solidFill>
            </a:endParaRPr>
          </a:p>
        </p:txBody>
      </p:sp>
    </p:spTree>
    <p:extLst>
      <p:ext uri="{BB962C8B-B14F-4D97-AF65-F5344CB8AC3E}">
        <p14:creationId xmlns:p14="http://schemas.microsoft.com/office/powerpoint/2010/main" val="71280098"/>
      </p:ext>
    </p:extLst>
  </p:cSld>
  <p:clrMapOvr>
    <a:masterClrMapping/>
  </p:clrMapOvr>
</p:sld>
</file>

<file path=ppt/theme/theme1.xml><?xml version="1.0" encoding="utf-8"?>
<a:theme xmlns:a="http://schemas.openxmlformats.org/drawingml/2006/main"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19966</TotalTime>
  <Words>4601</Words>
  <Application>Microsoft Macintosh PowerPoint</Application>
  <PresentationFormat>On-screen Show (4:3)</PresentationFormat>
  <Paragraphs>495</Paragraphs>
  <Slides>39</Slides>
  <Notes>18</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39</vt:i4>
      </vt:variant>
    </vt:vector>
  </HeadingPairs>
  <TitlesOfParts>
    <vt:vector size="49" baseType="lpstr">
      <vt:lpstr>.AppleSystemUIFont</vt:lpstr>
      <vt:lpstr>Calibri</vt:lpstr>
      <vt:lpstr>Cambria Math</vt:lpstr>
      <vt:lpstr>Courier New</vt:lpstr>
      <vt:lpstr>MS PGothic</vt:lpstr>
      <vt:lpstr>Noto Sans Symbols</vt:lpstr>
      <vt:lpstr>Arial</vt:lpstr>
      <vt:lpstr>Custom Design</vt:lpstr>
      <vt:lpstr>1_Custom Design</vt:lpstr>
      <vt:lpstr>2_Custom Design</vt:lpstr>
      <vt:lpstr>Peer Stakeholder-Product Validation Review (PS-PVR)  For the Provisional Maturity of GOES-17 SEISS  SGPS L1b Product</vt:lpstr>
      <vt:lpstr>Outline</vt:lpstr>
      <vt:lpstr>SGPS OVERVIEW</vt:lpstr>
      <vt:lpstr>Space Environment In-Situ Suite (SEISS)  Solar and Galactic Proton Sensor (SGPS)</vt:lpstr>
      <vt:lpstr>Introductory Material</vt:lpstr>
      <vt:lpstr>SGPS Primary Operational Use</vt:lpstr>
      <vt:lpstr>REVIEW OF BETA MATURITY  (G17 SEISS Beta PS-PVR, Aug. 10, 2018) </vt:lpstr>
      <vt:lpstr>G17 SGPS Beta PS-PVR Overview</vt:lpstr>
      <vt:lpstr>* Path to Provisional Maturity (presented at G17 Beta PS-PVR)</vt:lpstr>
      <vt:lpstr>PRODUCT QUALITY EVALUATION</vt:lpstr>
      <vt:lpstr>What can we say about G17 SGPS performance based on Galactic Cosmic Ray (background) count rates? </vt:lpstr>
      <vt:lpstr>Detector Response Function Introductory Material</vt:lpstr>
      <vt:lpstr>Observed GCR Backgrounds (Figures From G17 Beta PS-PVR)</vt:lpstr>
      <vt:lpstr>Modeled SEP and GCR fluxes, with and without in-band part of response function</vt:lpstr>
      <vt:lpstr>SGPS PLPTs Supporting Provisional Maturity </vt:lpstr>
      <vt:lpstr>PLPT-SEI-001 SGPS D3-D1 Contamination Correction</vt:lpstr>
      <vt:lpstr>PLPT-SEI-004 SEP Channel  Cross-Comparison</vt:lpstr>
      <vt:lpstr>PLPT-SEI-006  Backgrounds Trending</vt:lpstr>
      <vt:lpstr>Additional Instrument Health Tests  (Not covered by PLPTs)</vt:lpstr>
      <vt:lpstr>SGPS Temperature Dependence</vt:lpstr>
      <vt:lpstr>G17 SGPS P5 Electron  Contamination</vt:lpstr>
      <vt:lpstr>G17 SGPS P5 Electron Contamination</vt:lpstr>
      <vt:lpstr>PROVISIONAL MATURITY ASSESSMENT</vt:lpstr>
      <vt:lpstr>Instrument/GPA Issues Identified  and Resolution Status</vt:lpstr>
      <vt:lpstr>Provisional Validation</vt:lpstr>
      <vt:lpstr>Provisional Validation</vt:lpstr>
      <vt:lpstr>PATH TO FULL VALIDATION MATURITY</vt:lpstr>
      <vt:lpstr>Path to Full Validation</vt:lpstr>
      <vt:lpstr>ADRs/WRs Impacting Full Validation of G17 SGPS L1b</vt:lpstr>
      <vt:lpstr>Path to Full Validation - PLPTs</vt:lpstr>
      <vt:lpstr>G17 SGPS Performance Baseline Status</vt:lpstr>
      <vt:lpstr>Path to Full Validation – Risks</vt:lpstr>
      <vt:lpstr>SUMMARY &amp; RECOMMENDATIONS</vt:lpstr>
      <vt:lpstr>Summary</vt:lpstr>
      <vt:lpstr>Recommendations</vt:lpstr>
      <vt:lpstr>BACKUP SLIDES</vt:lpstr>
      <vt:lpstr>Counts/sec in 1oC Temperature Bins</vt:lpstr>
      <vt:lpstr>Counts/sec binned in LT</vt:lpstr>
      <vt:lpstr>Errata</vt:lpstr>
    </vt:vector>
  </TitlesOfParts>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Peer Stakeholder-Product Validation Review (PS-PVR)  For the Provisional Maturity of GOES-16 SEISS  SGPS L1b Product</dc:title>
  <cp:lastModifiedBy>Brian Kress</cp:lastModifiedBy>
  <cp:revision>293</cp:revision>
  <cp:lastPrinted>2019-02-27T18:02:10Z</cp:lastPrinted>
  <dcterms:modified xsi:type="dcterms:W3CDTF">2019-02-28T17:18:24Z</dcterms:modified>
</cp:coreProperties>
</file>