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2"/>
  </p:notesMasterIdLst>
  <p:sldIdLst>
    <p:sldId id="256" r:id="rId2"/>
    <p:sldId id="474" r:id="rId3"/>
    <p:sldId id="450" r:id="rId4"/>
    <p:sldId id="449" r:id="rId5"/>
    <p:sldId id="455" r:id="rId6"/>
    <p:sldId id="457" r:id="rId7"/>
    <p:sldId id="495" r:id="rId8"/>
    <p:sldId id="476" r:id="rId9"/>
    <p:sldId id="482" r:id="rId10"/>
    <p:sldId id="484" r:id="rId11"/>
    <p:sldId id="483" r:id="rId12"/>
    <p:sldId id="486" r:id="rId13"/>
    <p:sldId id="480" r:id="rId14"/>
    <p:sldId id="491" r:id="rId15"/>
    <p:sldId id="493" r:id="rId16"/>
    <p:sldId id="490" r:id="rId17"/>
    <p:sldId id="489" r:id="rId18"/>
    <p:sldId id="492" r:id="rId19"/>
    <p:sldId id="494" r:id="rId20"/>
    <p:sldId id="475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bright, Jon P. (GSFC-416.0)[COLUMBUS TECHNOLOGIES AND SERVICES INC]" initials="FJP(TASI" lastIdx="32" clrIdx="0">
    <p:extLst>
      <p:ext uri="{19B8F6BF-5375-455C-9EA6-DF929625EA0E}">
        <p15:presenceInfo xmlns:p15="http://schemas.microsoft.com/office/powerpoint/2012/main" userId="S-1-5-21-330711430-3775241029-4075259233-578260" providerId="AD"/>
      </p:ext>
    </p:extLst>
  </p:cmAuthor>
  <p:cmAuthor id="2" name="Juan Rodriguez" initials="JR" lastIdx="1" clrIdx="1">
    <p:extLst>
      <p:ext uri="{19B8F6BF-5375-455C-9EA6-DF929625EA0E}">
        <p15:presenceInfo xmlns:p15="http://schemas.microsoft.com/office/powerpoint/2012/main" userId="S-1-5-21-2352823706-2924403312-716997183-15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3366FF"/>
    <a:srgbClr val="0000FF"/>
    <a:srgbClr val="99FF33"/>
    <a:srgbClr val="C20EAD"/>
    <a:srgbClr val="D4511C"/>
    <a:srgbClr val="32BEB7"/>
    <a:srgbClr val="034ABD"/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88610" autoAdjust="0"/>
  </p:normalViewPr>
  <p:slideViewPr>
    <p:cSldViewPr snapToGrid="0" showGuides="1">
      <p:cViewPr varScale="1">
        <p:scale>
          <a:sx n="146" d="100"/>
          <a:sy n="146" d="100"/>
        </p:scale>
        <p:origin x="198" y="120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6" rIns="93313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3" tIns="46656" rIns="93313" bIns="46656" rtlCol="0"/>
          <a:lstStyle>
            <a:lvl1pPr algn="r">
              <a:defRPr sz="1200"/>
            </a:lvl1pPr>
          </a:lstStyle>
          <a:p>
            <a:fld id="{FA9EA010-A379-435B-8A27-4342493C9D8B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6" rIns="93313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9"/>
          </a:xfrm>
          <a:prstGeom prst="rect">
            <a:avLst/>
          </a:prstGeom>
        </p:spPr>
        <p:txBody>
          <a:bodyPr vert="horz" lIns="93313" tIns="46656" rIns="93313" bIns="4665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6" rIns="93313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3" tIns="46656" rIns="93313" bIns="46656" rtlCol="0" anchor="b"/>
          <a:lstStyle>
            <a:lvl1pPr algn="r">
              <a:defRPr sz="1200"/>
            </a:lvl1pPr>
          </a:lstStyle>
          <a:p>
            <a:fld id="{07D85A49-F495-4469-B05B-74800E21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</a:t>
            </a:r>
            <a:r>
              <a:rPr lang="en-US" baseline="0" dirty="0" smtClean="0"/>
              <a:t> PLT reports from LASP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4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27c639e2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627c639e2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0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627c639e2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627c639e2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2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27c639e2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27c639e2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92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2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0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5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/>
              <a:t>2023-12-01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4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2023-12-01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pt-BR" smtClean="0"/>
              <a:t>GOES 18 EXIS PS-PVR (Final)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87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50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■"/>
              <a:defRPr sz="180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45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2023-12-01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GOES 18 EXIS PS-PVR (Final)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BF1F-BDA6-466E-A848-66A70E9F8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40000">
              <a:schemeClr val="bg2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2023-12-01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60F4D7-1FAC-41F5-8B13-40B192A2953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0364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73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weather.gov/products/aurora-30-minute-forecas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679" y="1576688"/>
            <a:ext cx="8196525" cy="4745396"/>
          </a:xfrm>
        </p:spPr>
        <p:txBody>
          <a:bodyPr/>
          <a:lstStyle/>
          <a:p>
            <a:r>
              <a:rPr lang="en-US" sz="2400" dirty="0" smtClean="0">
                <a:solidFill>
                  <a:prstClr val="white"/>
                </a:solidFill>
                <a:cs typeface="+mj-cs"/>
              </a:rPr>
              <a:t>Peer </a:t>
            </a:r>
            <a:r>
              <a:rPr lang="en-US" sz="2400" dirty="0">
                <a:solidFill>
                  <a:prstClr val="white"/>
                </a:solidFill>
                <a:cs typeface="+mj-cs"/>
              </a:rPr>
              <a:t>Stakeholder-Product Validation Review (PS-PVR) </a:t>
            </a:r>
            <a:endParaRPr lang="en-US" sz="2400" dirty="0" smtClean="0">
              <a:solidFill>
                <a:prstClr val="white"/>
              </a:solidFill>
              <a:cs typeface="+mj-cs"/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GOES 18 EXIS XRS: User Perspective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 December 2023</a:t>
            </a:r>
            <a:endParaRPr lang="en-US" sz="1400" dirty="0" smtClean="0"/>
          </a:p>
          <a:p>
            <a:r>
              <a:rPr lang="en-US" sz="2000" dirty="0" smtClean="0">
                <a:solidFill>
                  <a:srgbClr val="FFC000"/>
                </a:solidFill>
              </a:rPr>
              <a:t>Rodney Viereck</a:t>
            </a:r>
          </a:p>
          <a:p>
            <a:r>
              <a:rPr lang="en-US" sz="1400" i="1" dirty="0">
                <a:solidFill>
                  <a:srgbClr val="FFC000"/>
                </a:solidFill>
              </a:rPr>
              <a:t>University of Colorado, CIRES</a:t>
            </a:r>
          </a:p>
          <a:p>
            <a:r>
              <a:rPr lang="en-US" sz="1400" i="1" dirty="0" smtClean="0">
                <a:solidFill>
                  <a:srgbClr val="FFC000"/>
                </a:solidFill>
              </a:rPr>
              <a:t>NOAA/NWS Space Weather Prediction Center </a:t>
            </a:r>
          </a:p>
          <a:p>
            <a:endParaRPr lang="en-US" sz="1400" i="1" dirty="0" smtClean="0">
              <a:solidFill>
                <a:srgbClr val="FFC000"/>
              </a:solidFill>
            </a:endParaRPr>
          </a:p>
          <a:p>
            <a:endParaRPr lang="en-US" sz="1400" i="1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u="sng" dirty="0" smtClean="0">
                <a:solidFill>
                  <a:schemeClr val="tx1"/>
                </a:solidFill>
              </a:rPr>
              <a:t>Outline: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Sensors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Applications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Issues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Status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Special Presentation: Space Weather Today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1400" i="1" dirty="0" smtClean="0">
              <a:solidFill>
                <a:srgbClr val="FFC000"/>
              </a:solidFill>
            </a:endParaRPr>
          </a:p>
          <a:p>
            <a:endParaRPr lang="en-US" sz="1400" i="1" dirty="0" smtClean="0">
              <a:solidFill>
                <a:srgbClr val="FFC000"/>
              </a:solidFill>
            </a:endParaRPr>
          </a:p>
          <a:p>
            <a:endParaRPr lang="en-US" sz="1400" i="1" dirty="0">
              <a:solidFill>
                <a:srgbClr val="FFC000"/>
              </a:solidFill>
            </a:endParaRPr>
          </a:p>
          <a:p>
            <a:endParaRPr lang="en-US" sz="1400" i="1" dirty="0" smtClean="0">
              <a:solidFill>
                <a:srgbClr val="FFC000"/>
              </a:solidFill>
            </a:endParaRPr>
          </a:p>
        </p:txBody>
      </p:sp>
      <p:pic>
        <p:nvPicPr>
          <p:cNvPr id="1030" name="Picture 6" descr="https://www.goes-r.gov/images/goesSeriesLogos/goesSLogos/color/GOES-S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5" y="522045"/>
            <a:ext cx="1649299" cy="10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islogo_fin_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73" y="91439"/>
            <a:ext cx="1840063" cy="14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goes-r.gov/imagesContent/multimedia/goesSeriesLogos/goesRLogos/color/GOES-R_logo_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65486"/>
            <a:ext cx="1684242" cy="10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Impact:  HF Radio Blackout</a:t>
            </a:r>
            <a:br>
              <a:rPr lang="en-US" dirty="0" smtClean="0"/>
            </a:br>
            <a:r>
              <a:rPr lang="en-US" sz="2400" dirty="0" smtClean="0"/>
              <a:t>NOAA Space Weather R-Scale from 1 to 5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2023-12-01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GOES 18 EXIS PS-PVR (Final)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1026" name="Picture 2" descr="R2 Event on 28 November,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9" y="1122363"/>
            <a:ext cx="8210900" cy="490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4"/>
            <a:ext cx="8229600" cy="1143001"/>
          </a:xfrm>
        </p:spPr>
        <p:txBody>
          <a:bodyPr/>
          <a:lstStyle/>
          <a:p>
            <a:r>
              <a:rPr lang="en-US" dirty="0" smtClean="0"/>
              <a:t>Next Event: The Coronal Mass Ejection (CME)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43" y="928533"/>
            <a:ext cx="4524817" cy="4525962"/>
          </a:xfrm>
        </p:spPr>
        <p:txBody>
          <a:bodyPr/>
          <a:lstStyle/>
          <a:p>
            <a:r>
              <a:rPr lang="en-US" sz="2000" dirty="0" smtClean="0"/>
              <a:t>Earth Directed Halo</a:t>
            </a:r>
          </a:p>
          <a:p>
            <a:pPr lvl="1"/>
            <a:r>
              <a:rPr lang="en-US" sz="1800" dirty="0" smtClean="0"/>
              <a:t>Data are analyzed to determine size, direction, and speed of CME</a:t>
            </a:r>
          </a:p>
          <a:p>
            <a:r>
              <a:rPr lang="en-US" sz="2000" dirty="0" smtClean="0"/>
              <a:t>Traveling about 815 km/sec</a:t>
            </a:r>
          </a:p>
          <a:p>
            <a:pPr lvl="1"/>
            <a:r>
              <a:rPr lang="en-US" sz="1800" dirty="0" smtClean="0"/>
              <a:t>Sun-Earth 150 Million km</a:t>
            </a:r>
          </a:p>
          <a:p>
            <a:pPr lvl="1"/>
            <a:r>
              <a:rPr lang="en-US" sz="1800" dirty="0" smtClean="0"/>
              <a:t>52 hour travel time</a:t>
            </a:r>
          </a:p>
          <a:p>
            <a:pPr lvl="1"/>
            <a:r>
              <a:rPr lang="en-US" sz="1800" dirty="0" smtClean="0"/>
              <a:t>Estimated arrival early on 1 December (today!)</a:t>
            </a:r>
          </a:p>
          <a:p>
            <a:pPr lvl="1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 dirty="0"/>
          </a:p>
        </p:txBody>
      </p:sp>
      <p:pic>
        <p:nvPicPr>
          <p:cNvPr id="9" name="Google Shape;12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2900" y="1462088"/>
            <a:ext cx="3853900" cy="42585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pic>
        <p:nvPicPr>
          <p:cNvPr id="1026" name="Picture 2" descr="A CME as seen by the coronographs aboard SOHO on Feb. 27, 2000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4286989"/>
            <a:ext cx="3630909" cy="18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7950" y="3978409"/>
            <a:ext cx="2616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different CME going away from Earth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1043397"/>
            <a:ext cx="164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Halo CME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65919" y="5769969"/>
            <a:ext cx="315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SOHO LASCO Image</a:t>
            </a:r>
          </a:p>
          <a:p>
            <a:pPr algn="ctr"/>
            <a:r>
              <a:rPr lang="en-US" sz="1200" dirty="0" smtClean="0"/>
              <a:t>Note SOHO was launched in 1996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65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Image result for milky way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4"/>
            <a:ext cx="9186423" cy="68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81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324478" y="6218618"/>
            <a:ext cx="8420100" cy="1056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28600" y="3636377"/>
            <a:ext cx="228600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stealth" w="sm" len="med"/>
            <a:tailEnd type="stealth" w="sm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-55465" y="3336295"/>
            <a:ext cx="15556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Sun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  <a:latin typeface="Calibri" panose="020F0502020204030204" pitchFamily="34" charset="0"/>
              </a:rPr>
              <a:t>1.38 Million km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0.86 Million Miles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8458200" y="3581400"/>
            <a:ext cx="609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stealth" w="sm" len="med"/>
            <a:tailEnd type="stealth" w="sm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862602" y="3693708"/>
            <a:ext cx="1159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Magnetosphere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  <a:latin typeface="Calibri" panose="020F0502020204030204" pitchFamily="34" charset="0"/>
              </a:rPr>
              <a:t>6.3 Million km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4 Million Miles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914400" y="1981200"/>
            <a:ext cx="2501399" cy="2895600"/>
          </a:xfrm>
          <a:custGeom>
            <a:avLst/>
            <a:gdLst>
              <a:gd name="connsiteX0" fmla="*/ 0 w 7633771"/>
              <a:gd name="connsiteY0" fmla="*/ 1313031 h 4764203"/>
              <a:gd name="connsiteX1" fmla="*/ 4365523 w 7633771"/>
              <a:gd name="connsiteY1" fmla="*/ 103663 h 4764203"/>
              <a:gd name="connsiteX2" fmla="*/ 6577781 w 7633771"/>
              <a:gd name="connsiteY2" fmla="*/ 221650 h 4764203"/>
              <a:gd name="connsiteX3" fmla="*/ 7492181 w 7633771"/>
              <a:gd name="connsiteY3" fmla="*/ 1490011 h 4764203"/>
              <a:gd name="connsiteX4" fmla="*/ 7580671 w 7633771"/>
              <a:gd name="connsiteY4" fmla="*/ 2433908 h 4764203"/>
              <a:gd name="connsiteX5" fmla="*/ 6990736 w 7633771"/>
              <a:gd name="connsiteY5" fmla="*/ 4144721 h 4764203"/>
              <a:gd name="connsiteX6" fmla="*/ 5751871 w 7633771"/>
              <a:gd name="connsiteY6" fmla="*/ 4764153 h 4764203"/>
              <a:gd name="connsiteX7" fmla="*/ 2595716 w 7633771"/>
              <a:gd name="connsiteY7" fmla="*/ 4174218 h 4764203"/>
              <a:gd name="connsiteX8" fmla="*/ 58994 w 7633771"/>
              <a:gd name="connsiteY8" fmla="*/ 3318811 h 47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3771" h="4764203">
                <a:moveTo>
                  <a:pt x="0" y="1313031"/>
                </a:moveTo>
                <a:cubicBezTo>
                  <a:pt x="1634613" y="799295"/>
                  <a:pt x="3269226" y="285560"/>
                  <a:pt x="4365523" y="103663"/>
                </a:cubicBezTo>
                <a:cubicBezTo>
                  <a:pt x="5461820" y="-78234"/>
                  <a:pt x="6056671" y="-9408"/>
                  <a:pt x="6577781" y="221650"/>
                </a:cubicBezTo>
                <a:cubicBezTo>
                  <a:pt x="7098891" y="452708"/>
                  <a:pt x="7325033" y="1121301"/>
                  <a:pt x="7492181" y="1490011"/>
                </a:cubicBezTo>
                <a:cubicBezTo>
                  <a:pt x="7659329" y="1858721"/>
                  <a:pt x="7664245" y="1991456"/>
                  <a:pt x="7580671" y="2433908"/>
                </a:cubicBezTo>
                <a:cubicBezTo>
                  <a:pt x="7497097" y="2876360"/>
                  <a:pt x="7295536" y="3756347"/>
                  <a:pt x="6990736" y="4144721"/>
                </a:cubicBezTo>
                <a:cubicBezTo>
                  <a:pt x="6685936" y="4533095"/>
                  <a:pt x="6484374" y="4759237"/>
                  <a:pt x="5751871" y="4764153"/>
                </a:cubicBezTo>
                <a:cubicBezTo>
                  <a:pt x="5019368" y="4769069"/>
                  <a:pt x="3544529" y="4415108"/>
                  <a:pt x="2595716" y="4174218"/>
                </a:cubicBezTo>
                <a:cubicBezTo>
                  <a:pt x="1646903" y="3933328"/>
                  <a:pt x="378542" y="3407301"/>
                  <a:pt x="58994" y="3318811"/>
                </a:cubicBezTo>
              </a:path>
            </a:pathLst>
          </a:cu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06301" y="2587480"/>
            <a:ext cx="1244470" cy="1604569"/>
            <a:chOff x="3649401" y="2571430"/>
            <a:chExt cx="1244470" cy="1604569"/>
          </a:xfrm>
        </p:grpSpPr>
        <p:sp>
          <p:nvSpPr>
            <p:cNvPr id="29" name="Freeform 28"/>
            <p:cNvSpPr/>
            <p:nvPr/>
          </p:nvSpPr>
          <p:spPr bwMode="auto">
            <a:xfrm rot="3551603">
              <a:off x="3884484" y="3212034"/>
              <a:ext cx="804563" cy="1123367"/>
            </a:xfrm>
            <a:custGeom>
              <a:avLst/>
              <a:gdLst>
                <a:gd name="connsiteX0" fmla="*/ 0 w 1003535"/>
                <a:gd name="connsiteY0" fmla="*/ 191578 h 1131378"/>
                <a:gd name="connsiteX1" fmla="*/ 355600 w 1003535"/>
                <a:gd name="connsiteY1" fmla="*/ 1078 h 1131378"/>
                <a:gd name="connsiteX2" fmla="*/ 393700 w 1003535"/>
                <a:gd name="connsiteY2" fmla="*/ 267778 h 1131378"/>
                <a:gd name="connsiteX3" fmla="*/ 63500 w 1003535"/>
                <a:gd name="connsiteY3" fmla="*/ 636078 h 1131378"/>
                <a:gd name="connsiteX4" fmla="*/ 139700 w 1003535"/>
                <a:gd name="connsiteY4" fmla="*/ 305878 h 1131378"/>
                <a:gd name="connsiteX5" fmla="*/ 609600 w 1003535"/>
                <a:gd name="connsiteY5" fmla="*/ 140778 h 1131378"/>
                <a:gd name="connsiteX6" fmla="*/ 533400 w 1003535"/>
                <a:gd name="connsiteY6" fmla="*/ 521778 h 1131378"/>
                <a:gd name="connsiteX7" fmla="*/ 304800 w 1003535"/>
                <a:gd name="connsiteY7" fmla="*/ 801178 h 1131378"/>
                <a:gd name="connsiteX8" fmla="*/ 342900 w 1003535"/>
                <a:gd name="connsiteY8" fmla="*/ 559878 h 1131378"/>
                <a:gd name="connsiteX9" fmla="*/ 800100 w 1003535"/>
                <a:gd name="connsiteY9" fmla="*/ 356678 h 1131378"/>
                <a:gd name="connsiteX10" fmla="*/ 685800 w 1003535"/>
                <a:gd name="connsiteY10" fmla="*/ 763078 h 1131378"/>
                <a:gd name="connsiteX11" fmla="*/ 457200 w 1003535"/>
                <a:gd name="connsiteY11" fmla="*/ 928178 h 1131378"/>
                <a:gd name="connsiteX12" fmla="*/ 546100 w 1003535"/>
                <a:gd name="connsiteY12" fmla="*/ 737678 h 1131378"/>
                <a:gd name="connsiteX13" fmla="*/ 927100 w 1003535"/>
                <a:gd name="connsiteY13" fmla="*/ 636078 h 1131378"/>
                <a:gd name="connsiteX14" fmla="*/ 774700 w 1003535"/>
                <a:gd name="connsiteY14" fmla="*/ 940878 h 1131378"/>
                <a:gd name="connsiteX15" fmla="*/ 508000 w 1003535"/>
                <a:gd name="connsiteY15" fmla="*/ 1029778 h 1131378"/>
                <a:gd name="connsiteX16" fmla="*/ 685800 w 1003535"/>
                <a:gd name="connsiteY16" fmla="*/ 864678 h 1131378"/>
                <a:gd name="connsiteX17" fmla="*/ 1003300 w 1003535"/>
                <a:gd name="connsiteY17" fmla="*/ 851978 h 1131378"/>
                <a:gd name="connsiteX18" fmla="*/ 736600 w 1003535"/>
                <a:gd name="connsiteY18" fmla="*/ 1118678 h 1131378"/>
                <a:gd name="connsiteX19" fmla="*/ 685800 w 1003535"/>
                <a:gd name="connsiteY19" fmla="*/ 1017078 h 1131378"/>
                <a:gd name="connsiteX20" fmla="*/ 889000 w 1003535"/>
                <a:gd name="connsiteY20" fmla="*/ 928178 h 1131378"/>
                <a:gd name="connsiteX21" fmla="*/ 939800 w 1003535"/>
                <a:gd name="connsiteY21" fmla="*/ 1055178 h 1131378"/>
                <a:gd name="connsiteX22" fmla="*/ 850900 w 1003535"/>
                <a:gd name="connsiteY22" fmla="*/ 1131378 h 1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3535" h="1131378">
                  <a:moveTo>
                    <a:pt x="0" y="191578"/>
                  </a:moveTo>
                  <a:cubicBezTo>
                    <a:pt x="144991" y="89978"/>
                    <a:pt x="289983" y="-11622"/>
                    <a:pt x="355600" y="1078"/>
                  </a:cubicBezTo>
                  <a:cubicBezTo>
                    <a:pt x="421217" y="13778"/>
                    <a:pt x="442383" y="161945"/>
                    <a:pt x="393700" y="267778"/>
                  </a:cubicBezTo>
                  <a:cubicBezTo>
                    <a:pt x="345017" y="373611"/>
                    <a:pt x="105833" y="629728"/>
                    <a:pt x="63500" y="636078"/>
                  </a:cubicBezTo>
                  <a:cubicBezTo>
                    <a:pt x="21167" y="642428"/>
                    <a:pt x="48683" y="388428"/>
                    <a:pt x="139700" y="305878"/>
                  </a:cubicBezTo>
                  <a:cubicBezTo>
                    <a:pt x="230717" y="223328"/>
                    <a:pt x="543983" y="104795"/>
                    <a:pt x="609600" y="140778"/>
                  </a:cubicBezTo>
                  <a:cubicBezTo>
                    <a:pt x="675217" y="176761"/>
                    <a:pt x="584200" y="411711"/>
                    <a:pt x="533400" y="521778"/>
                  </a:cubicBezTo>
                  <a:cubicBezTo>
                    <a:pt x="482600" y="631845"/>
                    <a:pt x="336550" y="794828"/>
                    <a:pt x="304800" y="801178"/>
                  </a:cubicBezTo>
                  <a:cubicBezTo>
                    <a:pt x="273050" y="807528"/>
                    <a:pt x="260350" y="633961"/>
                    <a:pt x="342900" y="559878"/>
                  </a:cubicBezTo>
                  <a:cubicBezTo>
                    <a:pt x="425450" y="485795"/>
                    <a:pt x="742950" y="322811"/>
                    <a:pt x="800100" y="356678"/>
                  </a:cubicBezTo>
                  <a:cubicBezTo>
                    <a:pt x="857250" y="390545"/>
                    <a:pt x="742950" y="667828"/>
                    <a:pt x="685800" y="763078"/>
                  </a:cubicBezTo>
                  <a:cubicBezTo>
                    <a:pt x="628650" y="858328"/>
                    <a:pt x="480483" y="932411"/>
                    <a:pt x="457200" y="928178"/>
                  </a:cubicBezTo>
                  <a:cubicBezTo>
                    <a:pt x="433917" y="923945"/>
                    <a:pt x="467783" y="786361"/>
                    <a:pt x="546100" y="737678"/>
                  </a:cubicBezTo>
                  <a:cubicBezTo>
                    <a:pt x="624417" y="688995"/>
                    <a:pt x="889000" y="602211"/>
                    <a:pt x="927100" y="636078"/>
                  </a:cubicBezTo>
                  <a:cubicBezTo>
                    <a:pt x="965200" y="669945"/>
                    <a:pt x="844550" y="875261"/>
                    <a:pt x="774700" y="940878"/>
                  </a:cubicBezTo>
                  <a:cubicBezTo>
                    <a:pt x="704850" y="1006495"/>
                    <a:pt x="522817" y="1042478"/>
                    <a:pt x="508000" y="1029778"/>
                  </a:cubicBezTo>
                  <a:cubicBezTo>
                    <a:pt x="493183" y="1017078"/>
                    <a:pt x="603250" y="894311"/>
                    <a:pt x="685800" y="864678"/>
                  </a:cubicBezTo>
                  <a:cubicBezTo>
                    <a:pt x="768350" y="835045"/>
                    <a:pt x="994833" y="809645"/>
                    <a:pt x="1003300" y="851978"/>
                  </a:cubicBezTo>
                  <a:cubicBezTo>
                    <a:pt x="1011767" y="894311"/>
                    <a:pt x="789517" y="1091161"/>
                    <a:pt x="736600" y="1118678"/>
                  </a:cubicBezTo>
                  <a:cubicBezTo>
                    <a:pt x="683683" y="1146195"/>
                    <a:pt x="660400" y="1048828"/>
                    <a:pt x="685800" y="1017078"/>
                  </a:cubicBezTo>
                  <a:cubicBezTo>
                    <a:pt x="711200" y="985328"/>
                    <a:pt x="846667" y="921828"/>
                    <a:pt x="889000" y="928178"/>
                  </a:cubicBezTo>
                  <a:cubicBezTo>
                    <a:pt x="931333" y="934528"/>
                    <a:pt x="946150" y="1021311"/>
                    <a:pt x="939800" y="1055178"/>
                  </a:cubicBezTo>
                  <a:cubicBezTo>
                    <a:pt x="933450" y="1089045"/>
                    <a:pt x="903817" y="919711"/>
                    <a:pt x="850900" y="1131378"/>
                  </a:cubicBezTo>
                </a:path>
              </a:pathLst>
            </a:custGeom>
            <a:no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 rot="7557942" flipH="1">
              <a:off x="3851931" y="2368900"/>
              <a:ext cx="839409" cy="1244470"/>
            </a:xfrm>
            <a:custGeom>
              <a:avLst/>
              <a:gdLst>
                <a:gd name="connsiteX0" fmla="*/ 0 w 1003535"/>
                <a:gd name="connsiteY0" fmla="*/ 191578 h 1131378"/>
                <a:gd name="connsiteX1" fmla="*/ 355600 w 1003535"/>
                <a:gd name="connsiteY1" fmla="*/ 1078 h 1131378"/>
                <a:gd name="connsiteX2" fmla="*/ 393700 w 1003535"/>
                <a:gd name="connsiteY2" fmla="*/ 267778 h 1131378"/>
                <a:gd name="connsiteX3" fmla="*/ 63500 w 1003535"/>
                <a:gd name="connsiteY3" fmla="*/ 636078 h 1131378"/>
                <a:gd name="connsiteX4" fmla="*/ 139700 w 1003535"/>
                <a:gd name="connsiteY4" fmla="*/ 305878 h 1131378"/>
                <a:gd name="connsiteX5" fmla="*/ 609600 w 1003535"/>
                <a:gd name="connsiteY5" fmla="*/ 140778 h 1131378"/>
                <a:gd name="connsiteX6" fmla="*/ 533400 w 1003535"/>
                <a:gd name="connsiteY6" fmla="*/ 521778 h 1131378"/>
                <a:gd name="connsiteX7" fmla="*/ 304800 w 1003535"/>
                <a:gd name="connsiteY7" fmla="*/ 801178 h 1131378"/>
                <a:gd name="connsiteX8" fmla="*/ 342900 w 1003535"/>
                <a:gd name="connsiteY8" fmla="*/ 559878 h 1131378"/>
                <a:gd name="connsiteX9" fmla="*/ 800100 w 1003535"/>
                <a:gd name="connsiteY9" fmla="*/ 356678 h 1131378"/>
                <a:gd name="connsiteX10" fmla="*/ 685800 w 1003535"/>
                <a:gd name="connsiteY10" fmla="*/ 763078 h 1131378"/>
                <a:gd name="connsiteX11" fmla="*/ 457200 w 1003535"/>
                <a:gd name="connsiteY11" fmla="*/ 928178 h 1131378"/>
                <a:gd name="connsiteX12" fmla="*/ 546100 w 1003535"/>
                <a:gd name="connsiteY12" fmla="*/ 737678 h 1131378"/>
                <a:gd name="connsiteX13" fmla="*/ 927100 w 1003535"/>
                <a:gd name="connsiteY13" fmla="*/ 636078 h 1131378"/>
                <a:gd name="connsiteX14" fmla="*/ 774700 w 1003535"/>
                <a:gd name="connsiteY14" fmla="*/ 940878 h 1131378"/>
                <a:gd name="connsiteX15" fmla="*/ 508000 w 1003535"/>
                <a:gd name="connsiteY15" fmla="*/ 1029778 h 1131378"/>
                <a:gd name="connsiteX16" fmla="*/ 685800 w 1003535"/>
                <a:gd name="connsiteY16" fmla="*/ 864678 h 1131378"/>
                <a:gd name="connsiteX17" fmla="*/ 1003300 w 1003535"/>
                <a:gd name="connsiteY17" fmla="*/ 851978 h 1131378"/>
                <a:gd name="connsiteX18" fmla="*/ 736600 w 1003535"/>
                <a:gd name="connsiteY18" fmla="*/ 1118678 h 1131378"/>
                <a:gd name="connsiteX19" fmla="*/ 685800 w 1003535"/>
                <a:gd name="connsiteY19" fmla="*/ 1017078 h 1131378"/>
                <a:gd name="connsiteX20" fmla="*/ 889000 w 1003535"/>
                <a:gd name="connsiteY20" fmla="*/ 928178 h 1131378"/>
                <a:gd name="connsiteX21" fmla="*/ 939800 w 1003535"/>
                <a:gd name="connsiteY21" fmla="*/ 1055178 h 1131378"/>
                <a:gd name="connsiteX22" fmla="*/ 850900 w 1003535"/>
                <a:gd name="connsiteY22" fmla="*/ 1131378 h 1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3535" h="1131378">
                  <a:moveTo>
                    <a:pt x="0" y="191578"/>
                  </a:moveTo>
                  <a:cubicBezTo>
                    <a:pt x="144991" y="89978"/>
                    <a:pt x="289983" y="-11622"/>
                    <a:pt x="355600" y="1078"/>
                  </a:cubicBezTo>
                  <a:cubicBezTo>
                    <a:pt x="421217" y="13778"/>
                    <a:pt x="442383" y="161945"/>
                    <a:pt x="393700" y="267778"/>
                  </a:cubicBezTo>
                  <a:cubicBezTo>
                    <a:pt x="345017" y="373611"/>
                    <a:pt x="105833" y="629728"/>
                    <a:pt x="63500" y="636078"/>
                  </a:cubicBezTo>
                  <a:cubicBezTo>
                    <a:pt x="21167" y="642428"/>
                    <a:pt x="48683" y="388428"/>
                    <a:pt x="139700" y="305878"/>
                  </a:cubicBezTo>
                  <a:cubicBezTo>
                    <a:pt x="230717" y="223328"/>
                    <a:pt x="543983" y="104795"/>
                    <a:pt x="609600" y="140778"/>
                  </a:cubicBezTo>
                  <a:cubicBezTo>
                    <a:pt x="675217" y="176761"/>
                    <a:pt x="584200" y="411711"/>
                    <a:pt x="533400" y="521778"/>
                  </a:cubicBezTo>
                  <a:cubicBezTo>
                    <a:pt x="482600" y="631845"/>
                    <a:pt x="336550" y="794828"/>
                    <a:pt x="304800" y="801178"/>
                  </a:cubicBezTo>
                  <a:cubicBezTo>
                    <a:pt x="273050" y="807528"/>
                    <a:pt x="260350" y="633961"/>
                    <a:pt x="342900" y="559878"/>
                  </a:cubicBezTo>
                  <a:cubicBezTo>
                    <a:pt x="425450" y="485795"/>
                    <a:pt x="742950" y="322811"/>
                    <a:pt x="800100" y="356678"/>
                  </a:cubicBezTo>
                  <a:cubicBezTo>
                    <a:pt x="857250" y="390545"/>
                    <a:pt x="742950" y="667828"/>
                    <a:pt x="685800" y="763078"/>
                  </a:cubicBezTo>
                  <a:cubicBezTo>
                    <a:pt x="628650" y="858328"/>
                    <a:pt x="480483" y="932411"/>
                    <a:pt x="457200" y="928178"/>
                  </a:cubicBezTo>
                  <a:cubicBezTo>
                    <a:pt x="433917" y="923945"/>
                    <a:pt x="467783" y="786361"/>
                    <a:pt x="546100" y="737678"/>
                  </a:cubicBezTo>
                  <a:cubicBezTo>
                    <a:pt x="624417" y="688995"/>
                    <a:pt x="889000" y="602211"/>
                    <a:pt x="927100" y="636078"/>
                  </a:cubicBezTo>
                  <a:cubicBezTo>
                    <a:pt x="965200" y="669945"/>
                    <a:pt x="844550" y="875261"/>
                    <a:pt x="774700" y="940878"/>
                  </a:cubicBezTo>
                  <a:cubicBezTo>
                    <a:pt x="704850" y="1006495"/>
                    <a:pt x="522817" y="1042478"/>
                    <a:pt x="508000" y="1029778"/>
                  </a:cubicBezTo>
                  <a:cubicBezTo>
                    <a:pt x="493183" y="1017078"/>
                    <a:pt x="603250" y="894311"/>
                    <a:pt x="685800" y="864678"/>
                  </a:cubicBezTo>
                  <a:cubicBezTo>
                    <a:pt x="768350" y="835045"/>
                    <a:pt x="994833" y="809645"/>
                    <a:pt x="1003300" y="851978"/>
                  </a:cubicBezTo>
                  <a:cubicBezTo>
                    <a:pt x="1011767" y="894311"/>
                    <a:pt x="789517" y="1091161"/>
                    <a:pt x="736600" y="1118678"/>
                  </a:cubicBezTo>
                  <a:cubicBezTo>
                    <a:pt x="683683" y="1146195"/>
                    <a:pt x="660400" y="1048828"/>
                    <a:pt x="685800" y="1017078"/>
                  </a:cubicBezTo>
                  <a:cubicBezTo>
                    <a:pt x="711200" y="985328"/>
                    <a:pt x="846667" y="921828"/>
                    <a:pt x="889000" y="928178"/>
                  </a:cubicBezTo>
                  <a:cubicBezTo>
                    <a:pt x="931333" y="934528"/>
                    <a:pt x="946150" y="1021311"/>
                    <a:pt x="939800" y="1055178"/>
                  </a:cubicBezTo>
                  <a:cubicBezTo>
                    <a:pt x="933450" y="1089045"/>
                    <a:pt x="903817" y="919711"/>
                    <a:pt x="850900" y="1131378"/>
                  </a:cubicBezTo>
                </a:path>
              </a:pathLst>
            </a:custGeom>
            <a:no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 bwMode="auto">
          <a:xfrm flipV="1">
            <a:off x="4006750" y="1752600"/>
            <a:ext cx="0" cy="3352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7711120" y="2448336"/>
            <a:ext cx="1170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Earth </a:t>
            </a:r>
          </a:p>
          <a:p>
            <a:pPr algn="ctr"/>
            <a:r>
              <a:rPr lang="en-US" sz="800" dirty="0">
                <a:solidFill>
                  <a:srgbClr val="FFFF00"/>
                </a:solidFill>
                <a:latin typeface="Calibri" panose="020F0502020204030204" pitchFamily="34" charset="0"/>
              </a:rPr>
              <a:t>0.012 Million km</a:t>
            </a:r>
          </a:p>
          <a:p>
            <a:pPr algn="ctr"/>
            <a:r>
              <a:rPr lang="en-US" sz="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0.0079  Million Miles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8327598" y="2910001"/>
            <a:ext cx="203541" cy="473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3494509" y="81573"/>
            <a:ext cx="22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Sizes and Distances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Total Perspective Vortex</a:t>
            </a:r>
          </a:p>
          <a:p>
            <a:pPr algn="ctr"/>
            <a:r>
              <a:rPr lang="en-US" sz="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(Hitchhikers Guide to the Galaxy)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510762" y="3423046"/>
            <a:ext cx="544239" cy="92094"/>
            <a:chOff x="198783" y="1660201"/>
            <a:chExt cx="11975911" cy="3968732"/>
          </a:xfrm>
        </p:grpSpPr>
        <p:sp>
          <p:nvSpPr>
            <p:cNvPr id="33" name="Oval 32"/>
            <p:cNvSpPr/>
            <p:nvPr/>
          </p:nvSpPr>
          <p:spPr>
            <a:xfrm>
              <a:off x="2793534" y="3271706"/>
              <a:ext cx="226503" cy="234892"/>
            </a:xfrm>
            <a:prstGeom prst="ellipse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198783" y="1734369"/>
              <a:ext cx="2673626" cy="1813694"/>
            </a:xfrm>
            <a:custGeom>
              <a:avLst/>
              <a:gdLst>
                <a:gd name="connsiteX0" fmla="*/ 2673626 w 2673626"/>
                <a:gd name="connsiteY0" fmla="*/ 1525666 h 1813694"/>
                <a:gd name="connsiteX1" fmla="*/ 1977887 w 2673626"/>
                <a:gd name="connsiteY1" fmla="*/ 164005 h 1813694"/>
                <a:gd name="connsiteX2" fmla="*/ 834887 w 2673626"/>
                <a:gd name="connsiteY2" fmla="*/ 134188 h 1813694"/>
                <a:gd name="connsiteX3" fmla="*/ 79513 w 2673626"/>
                <a:gd name="connsiteY3" fmla="*/ 1157918 h 1813694"/>
                <a:gd name="connsiteX4" fmla="*/ 19878 w 2673626"/>
                <a:gd name="connsiteY4" fmla="*/ 1774144 h 1813694"/>
                <a:gd name="connsiteX5" fmla="*/ 0 w 2673626"/>
                <a:gd name="connsiteY5" fmla="*/ 1754266 h 181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626" h="1813694">
                  <a:moveTo>
                    <a:pt x="2673626" y="1525666"/>
                  </a:moveTo>
                  <a:cubicBezTo>
                    <a:pt x="2478984" y="960792"/>
                    <a:pt x="2284343" y="395918"/>
                    <a:pt x="1977887" y="164005"/>
                  </a:cubicBezTo>
                  <a:cubicBezTo>
                    <a:pt x="1671431" y="-67908"/>
                    <a:pt x="1151283" y="-31464"/>
                    <a:pt x="834887" y="134188"/>
                  </a:cubicBezTo>
                  <a:cubicBezTo>
                    <a:pt x="518491" y="299840"/>
                    <a:pt x="215348" y="884592"/>
                    <a:pt x="79513" y="1157918"/>
                  </a:cubicBezTo>
                  <a:cubicBezTo>
                    <a:pt x="-56322" y="1431244"/>
                    <a:pt x="33130" y="1674753"/>
                    <a:pt x="19878" y="1774144"/>
                  </a:cubicBezTo>
                  <a:cubicBezTo>
                    <a:pt x="6626" y="1873535"/>
                    <a:pt x="0" y="1754266"/>
                    <a:pt x="0" y="1754266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15617" y="2189043"/>
              <a:ext cx="2135820" cy="1259835"/>
            </a:xfrm>
            <a:custGeom>
              <a:avLst/>
              <a:gdLst>
                <a:gd name="connsiteX0" fmla="*/ 2087218 w 2135820"/>
                <a:gd name="connsiteY0" fmla="*/ 1120687 h 1259835"/>
                <a:gd name="connsiteX1" fmla="*/ 2057400 w 2135820"/>
                <a:gd name="connsiteY1" fmla="*/ 1061053 h 1259835"/>
                <a:gd name="connsiteX2" fmla="*/ 1351722 w 2135820"/>
                <a:gd name="connsiteY2" fmla="*/ 166531 h 1259835"/>
                <a:gd name="connsiteX3" fmla="*/ 655983 w 2135820"/>
                <a:gd name="connsiteY3" fmla="*/ 27383 h 1259835"/>
                <a:gd name="connsiteX4" fmla="*/ 149087 w 2135820"/>
                <a:gd name="connsiteY4" fmla="*/ 504461 h 1259835"/>
                <a:gd name="connsiteX5" fmla="*/ 0 w 2135820"/>
                <a:gd name="connsiteY5" fmla="*/ 1259835 h 125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5820" h="1259835">
                  <a:moveTo>
                    <a:pt x="2087218" y="1120687"/>
                  </a:moveTo>
                  <a:cubicBezTo>
                    <a:pt x="2133600" y="1170383"/>
                    <a:pt x="2179983" y="1220079"/>
                    <a:pt x="2057400" y="1061053"/>
                  </a:cubicBezTo>
                  <a:cubicBezTo>
                    <a:pt x="1934817" y="902027"/>
                    <a:pt x="1585291" y="338809"/>
                    <a:pt x="1351722" y="166531"/>
                  </a:cubicBezTo>
                  <a:cubicBezTo>
                    <a:pt x="1118153" y="-5747"/>
                    <a:pt x="856422" y="-28939"/>
                    <a:pt x="655983" y="27383"/>
                  </a:cubicBezTo>
                  <a:cubicBezTo>
                    <a:pt x="455544" y="83705"/>
                    <a:pt x="258418" y="299052"/>
                    <a:pt x="149087" y="504461"/>
                  </a:cubicBezTo>
                  <a:cubicBezTo>
                    <a:pt x="39756" y="709870"/>
                    <a:pt x="0" y="1259835"/>
                    <a:pt x="0" y="1259835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033670" y="2654179"/>
              <a:ext cx="1719469" cy="784760"/>
            </a:xfrm>
            <a:custGeom>
              <a:avLst/>
              <a:gdLst>
                <a:gd name="connsiteX0" fmla="*/ 1719469 w 1719469"/>
                <a:gd name="connsiteY0" fmla="*/ 695308 h 784760"/>
                <a:gd name="connsiteX1" fmla="*/ 844826 w 1719469"/>
                <a:gd name="connsiteY1" fmla="*/ 9508 h 784760"/>
                <a:gd name="connsiteX2" fmla="*/ 159026 w 1719469"/>
                <a:gd name="connsiteY2" fmla="*/ 327560 h 784760"/>
                <a:gd name="connsiteX3" fmla="*/ 0 w 1719469"/>
                <a:gd name="connsiteY3" fmla="*/ 784760 h 7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469" h="784760">
                  <a:moveTo>
                    <a:pt x="1719469" y="695308"/>
                  </a:moveTo>
                  <a:cubicBezTo>
                    <a:pt x="1412184" y="383053"/>
                    <a:pt x="1104900" y="70799"/>
                    <a:pt x="844826" y="9508"/>
                  </a:cubicBezTo>
                  <a:cubicBezTo>
                    <a:pt x="584752" y="-51783"/>
                    <a:pt x="299830" y="198351"/>
                    <a:pt x="159026" y="327560"/>
                  </a:cubicBezTo>
                  <a:cubicBezTo>
                    <a:pt x="18222" y="456769"/>
                    <a:pt x="0" y="784760"/>
                    <a:pt x="0" y="784760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909772" y="1660201"/>
              <a:ext cx="9264922" cy="1677677"/>
            </a:xfrm>
            <a:custGeom>
              <a:avLst/>
              <a:gdLst>
                <a:gd name="connsiteX0" fmla="*/ 52089 w 9264922"/>
                <a:gd name="connsiteY0" fmla="*/ 1589895 h 1677677"/>
                <a:gd name="connsiteX1" fmla="*/ 22271 w 9264922"/>
                <a:gd name="connsiteY1" fmla="*/ 526408 h 1677677"/>
                <a:gd name="connsiteX2" fmla="*/ 340324 w 9264922"/>
                <a:gd name="connsiteY2" fmla="*/ 99025 h 1677677"/>
                <a:gd name="connsiteX3" fmla="*/ 1542958 w 9264922"/>
                <a:gd name="connsiteY3" fmla="*/ 39390 h 1677677"/>
                <a:gd name="connsiteX4" fmla="*/ 4107254 w 9264922"/>
                <a:gd name="connsiteY4" fmla="*/ 595982 h 1677677"/>
                <a:gd name="connsiteX5" fmla="*/ 8609680 w 9264922"/>
                <a:gd name="connsiteY5" fmla="*/ 1520321 h 1677677"/>
                <a:gd name="connsiteX6" fmla="*/ 9146393 w 9264922"/>
                <a:gd name="connsiteY6" fmla="*/ 1669408 h 167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64922" h="1677677">
                  <a:moveTo>
                    <a:pt x="52089" y="1589895"/>
                  </a:moveTo>
                  <a:cubicBezTo>
                    <a:pt x="13160" y="1182390"/>
                    <a:pt x="-25768" y="774886"/>
                    <a:pt x="22271" y="526408"/>
                  </a:cubicBezTo>
                  <a:cubicBezTo>
                    <a:pt x="70310" y="277930"/>
                    <a:pt x="86876" y="180195"/>
                    <a:pt x="340324" y="99025"/>
                  </a:cubicBezTo>
                  <a:cubicBezTo>
                    <a:pt x="593772" y="17855"/>
                    <a:pt x="915136" y="-43436"/>
                    <a:pt x="1542958" y="39390"/>
                  </a:cubicBezTo>
                  <a:cubicBezTo>
                    <a:pt x="2170780" y="122216"/>
                    <a:pt x="4107254" y="595982"/>
                    <a:pt x="4107254" y="595982"/>
                  </a:cubicBezTo>
                  <a:lnTo>
                    <a:pt x="8609680" y="1520321"/>
                  </a:lnTo>
                  <a:cubicBezTo>
                    <a:pt x="9449536" y="1699225"/>
                    <a:pt x="9297964" y="1684316"/>
                    <a:pt x="9146393" y="1669408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011557" y="2015742"/>
              <a:ext cx="6470373" cy="1413258"/>
            </a:xfrm>
            <a:custGeom>
              <a:avLst/>
              <a:gdLst>
                <a:gd name="connsiteX0" fmla="*/ 0 w 6470373"/>
                <a:gd name="connsiteY0" fmla="*/ 1264171 h 1413258"/>
                <a:gd name="connsiteX1" fmla="*/ 318052 w 6470373"/>
                <a:gd name="connsiteY1" fmla="*/ 220562 h 1413258"/>
                <a:gd name="connsiteX2" fmla="*/ 1212573 w 6470373"/>
                <a:gd name="connsiteY2" fmla="*/ 61536 h 1413258"/>
                <a:gd name="connsiteX3" fmla="*/ 4929808 w 6470373"/>
                <a:gd name="connsiteY3" fmla="*/ 1005754 h 1413258"/>
                <a:gd name="connsiteX4" fmla="*/ 6470373 w 6470373"/>
                <a:gd name="connsiteY4" fmla="*/ 1413258 h 141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0373" h="1413258">
                  <a:moveTo>
                    <a:pt x="0" y="1264171"/>
                  </a:moveTo>
                  <a:cubicBezTo>
                    <a:pt x="57978" y="842586"/>
                    <a:pt x="115957" y="421001"/>
                    <a:pt x="318052" y="220562"/>
                  </a:cubicBezTo>
                  <a:cubicBezTo>
                    <a:pt x="520147" y="20123"/>
                    <a:pt x="443947" y="-69329"/>
                    <a:pt x="1212573" y="61536"/>
                  </a:cubicBezTo>
                  <a:cubicBezTo>
                    <a:pt x="1981199" y="192401"/>
                    <a:pt x="4929808" y="1005754"/>
                    <a:pt x="4929808" y="1005754"/>
                  </a:cubicBezTo>
                  <a:lnTo>
                    <a:pt x="6470373" y="1413258"/>
                  </a:ln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41374" y="2445040"/>
              <a:ext cx="2663687" cy="904447"/>
            </a:xfrm>
            <a:custGeom>
              <a:avLst/>
              <a:gdLst>
                <a:gd name="connsiteX0" fmla="*/ 0 w 2663687"/>
                <a:gd name="connsiteY0" fmla="*/ 904447 h 904447"/>
                <a:gd name="connsiteX1" fmla="*/ 675861 w 2663687"/>
                <a:gd name="connsiteY1" fmla="*/ 89438 h 904447"/>
                <a:gd name="connsiteX2" fmla="*/ 1719469 w 2663687"/>
                <a:gd name="connsiteY2" fmla="*/ 109317 h 904447"/>
                <a:gd name="connsiteX3" fmla="*/ 2663687 w 2663687"/>
                <a:gd name="connsiteY3" fmla="*/ 874630 h 9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687" h="904447">
                  <a:moveTo>
                    <a:pt x="0" y="904447"/>
                  </a:moveTo>
                  <a:cubicBezTo>
                    <a:pt x="194641" y="563203"/>
                    <a:pt x="389283" y="221960"/>
                    <a:pt x="675861" y="89438"/>
                  </a:cubicBezTo>
                  <a:cubicBezTo>
                    <a:pt x="962439" y="-43084"/>
                    <a:pt x="1388165" y="-21548"/>
                    <a:pt x="1719469" y="109317"/>
                  </a:cubicBezTo>
                  <a:cubicBezTo>
                    <a:pt x="2050773" y="240182"/>
                    <a:pt x="2357230" y="557406"/>
                    <a:pt x="2663687" y="874630"/>
                  </a:cubicBezTo>
                </a:path>
              </a:pathLst>
            </a:custGeom>
            <a:noFill/>
            <a:ln w="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flipV="1">
              <a:off x="198783" y="3132559"/>
              <a:ext cx="11975911" cy="2496374"/>
              <a:chOff x="351183" y="1812601"/>
              <a:chExt cx="11975911" cy="18878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351183" y="1886769"/>
                <a:ext cx="2673626" cy="1813694"/>
              </a:xfrm>
              <a:custGeom>
                <a:avLst/>
                <a:gdLst>
                  <a:gd name="connsiteX0" fmla="*/ 2673626 w 2673626"/>
                  <a:gd name="connsiteY0" fmla="*/ 1525666 h 1813694"/>
                  <a:gd name="connsiteX1" fmla="*/ 1977887 w 2673626"/>
                  <a:gd name="connsiteY1" fmla="*/ 164005 h 1813694"/>
                  <a:gd name="connsiteX2" fmla="*/ 834887 w 2673626"/>
                  <a:gd name="connsiteY2" fmla="*/ 134188 h 1813694"/>
                  <a:gd name="connsiteX3" fmla="*/ 79513 w 2673626"/>
                  <a:gd name="connsiteY3" fmla="*/ 1157918 h 1813694"/>
                  <a:gd name="connsiteX4" fmla="*/ 19878 w 2673626"/>
                  <a:gd name="connsiteY4" fmla="*/ 1774144 h 1813694"/>
                  <a:gd name="connsiteX5" fmla="*/ 0 w 2673626"/>
                  <a:gd name="connsiteY5" fmla="*/ 1754266 h 18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3626" h="1813694">
                    <a:moveTo>
                      <a:pt x="2673626" y="1525666"/>
                    </a:moveTo>
                    <a:cubicBezTo>
                      <a:pt x="2478984" y="960792"/>
                      <a:pt x="2284343" y="395918"/>
                      <a:pt x="1977887" y="164005"/>
                    </a:cubicBezTo>
                    <a:cubicBezTo>
                      <a:pt x="1671431" y="-67908"/>
                      <a:pt x="1151283" y="-31464"/>
                      <a:pt x="834887" y="134188"/>
                    </a:cubicBezTo>
                    <a:cubicBezTo>
                      <a:pt x="518491" y="299840"/>
                      <a:pt x="215348" y="884592"/>
                      <a:pt x="79513" y="1157918"/>
                    </a:cubicBezTo>
                    <a:cubicBezTo>
                      <a:pt x="-56322" y="1431244"/>
                      <a:pt x="33130" y="1674753"/>
                      <a:pt x="19878" y="1774144"/>
                    </a:cubicBezTo>
                    <a:cubicBezTo>
                      <a:pt x="6626" y="1873535"/>
                      <a:pt x="0" y="1754266"/>
                      <a:pt x="0" y="1754266"/>
                    </a:cubicBez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868017" y="2341443"/>
                <a:ext cx="2135820" cy="1259835"/>
              </a:xfrm>
              <a:custGeom>
                <a:avLst/>
                <a:gdLst>
                  <a:gd name="connsiteX0" fmla="*/ 2087218 w 2135820"/>
                  <a:gd name="connsiteY0" fmla="*/ 1120687 h 1259835"/>
                  <a:gd name="connsiteX1" fmla="*/ 2057400 w 2135820"/>
                  <a:gd name="connsiteY1" fmla="*/ 1061053 h 1259835"/>
                  <a:gd name="connsiteX2" fmla="*/ 1351722 w 2135820"/>
                  <a:gd name="connsiteY2" fmla="*/ 166531 h 1259835"/>
                  <a:gd name="connsiteX3" fmla="*/ 655983 w 2135820"/>
                  <a:gd name="connsiteY3" fmla="*/ 27383 h 1259835"/>
                  <a:gd name="connsiteX4" fmla="*/ 149087 w 2135820"/>
                  <a:gd name="connsiteY4" fmla="*/ 504461 h 1259835"/>
                  <a:gd name="connsiteX5" fmla="*/ 0 w 2135820"/>
                  <a:gd name="connsiteY5" fmla="*/ 1259835 h 125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820" h="1259835">
                    <a:moveTo>
                      <a:pt x="2087218" y="1120687"/>
                    </a:moveTo>
                    <a:cubicBezTo>
                      <a:pt x="2133600" y="1170383"/>
                      <a:pt x="2179983" y="1220079"/>
                      <a:pt x="2057400" y="1061053"/>
                    </a:cubicBezTo>
                    <a:cubicBezTo>
                      <a:pt x="1934817" y="902027"/>
                      <a:pt x="1585291" y="338809"/>
                      <a:pt x="1351722" y="166531"/>
                    </a:cubicBezTo>
                    <a:cubicBezTo>
                      <a:pt x="1118153" y="-5747"/>
                      <a:pt x="856422" y="-28939"/>
                      <a:pt x="655983" y="27383"/>
                    </a:cubicBezTo>
                    <a:cubicBezTo>
                      <a:pt x="455544" y="83705"/>
                      <a:pt x="258418" y="299052"/>
                      <a:pt x="149087" y="504461"/>
                    </a:cubicBezTo>
                    <a:cubicBezTo>
                      <a:pt x="39756" y="709870"/>
                      <a:pt x="0" y="1259835"/>
                      <a:pt x="0" y="1259835"/>
                    </a:cubicBez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186070" y="2806579"/>
                <a:ext cx="1719469" cy="784760"/>
              </a:xfrm>
              <a:custGeom>
                <a:avLst/>
                <a:gdLst>
                  <a:gd name="connsiteX0" fmla="*/ 1719469 w 1719469"/>
                  <a:gd name="connsiteY0" fmla="*/ 695308 h 784760"/>
                  <a:gd name="connsiteX1" fmla="*/ 844826 w 1719469"/>
                  <a:gd name="connsiteY1" fmla="*/ 9508 h 784760"/>
                  <a:gd name="connsiteX2" fmla="*/ 159026 w 1719469"/>
                  <a:gd name="connsiteY2" fmla="*/ 327560 h 784760"/>
                  <a:gd name="connsiteX3" fmla="*/ 0 w 1719469"/>
                  <a:gd name="connsiteY3" fmla="*/ 784760 h 78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9469" h="784760">
                    <a:moveTo>
                      <a:pt x="1719469" y="695308"/>
                    </a:moveTo>
                    <a:cubicBezTo>
                      <a:pt x="1412184" y="383053"/>
                      <a:pt x="1104900" y="70799"/>
                      <a:pt x="844826" y="9508"/>
                    </a:cubicBezTo>
                    <a:cubicBezTo>
                      <a:pt x="584752" y="-51783"/>
                      <a:pt x="299830" y="198351"/>
                      <a:pt x="159026" y="327560"/>
                    </a:cubicBezTo>
                    <a:cubicBezTo>
                      <a:pt x="18222" y="456769"/>
                      <a:pt x="0" y="784760"/>
                      <a:pt x="0" y="784760"/>
                    </a:cubicBez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062172" y="1812601"/>
                <a:ext cx="9264922" cy="1677677"/>
              </a:xfrm>
              <a:custGeom>
                <a:avLst/>
                <a:gdLst>
                  <a:gd name="connsiteX0" fmla="*/ 52089 w 9264922"/>
                  <a:gd name="connsiteY0" fmla="*/ 1589895 h 1677677"/>
                  <a:gd name="connsiteX1" fmla="*/ 22271 w 9264922"/>
                  <a:gd name="connsiteY1" fmla="*/ 526408 h 1677677"/>
                  <a:gd name="connsiteX2" fmla="*/ 340324 w 9264922"/>
                  <a:gd name="connsiteY2" fmla="*/ 99025 h 1677677"/>
                  <a:gd name="connsiteX3" fmla="*/ 1542958 w 9264922"/>
                  <a:gd name="connsiteY3" fmla="*/ 39390 h 1677677"/>
                  <a:gd name="connsiteX4" fmla="*/ 4107254 w 9264922"/>
                  <a:gd name="connsiteY4" fmla="*/ 595982 h 1677677"/>
                  <a:gd name="connsiteX5" fmla="*/ 8609680 w 9264922"/>
                  <a:gd name="connsiteY5" fmla="*/ 1520321 h 1677677"/>
                  <a:gd name="connsiteX6" fmla="*/ 9146393 w 9264922"/>
                  <a:gd name="connsiteY6" fmla="*/ 1669408 h 167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64922" h="1677677">
                    <a:moveTo>
                      <a:pt x="52089" y="1589895"/>
                    </a:moveTo>
                    <a:cubicBezTo>
                      <a:pt x="13160" y="1182390"/>
                      <a:pt x="-25768" y="774886"/>
                      <a:pt x="22271" y="526408"/>
                    </a:cubicBezTo>
                    <a:cubicBezTo>
                      <a:pt x="70310" y="277930"/>
                      <a:pt x="86876" y="180195"/>
                      <a:pt x="340324" y="99025"/>
                    </a:cubicBezTo>
                    <a:cubicBezTo>
                      <a:pt x="593772" y="17855"/>
                      <a:pt x="915136" y="-43436"/>
                      <a:pt x="1542958" y="39390"/>
                    </a:cubicBezTo>
                    <a:cubicBezTo>
                      <a:pt x="2170780" y="122216"/>
                      <a:pt x="4107254" y="595982"/>
                      <a:pt x="4107254" y="595982"/>
                    </a:cubicBezTo>
                    <a:lnTo>
                      <a:pt x="8609680" y="1520321"/>
                    </a:lnTo>
                    <a:cubicBezTo>
                      <a:pt x="9449536" y="1699225"/>
                      <a:pt x="9297964" y="1684316"/>
                      <a:pt x="9146393" y="1669408"/>
                    </a:cubicBez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163957" y="2168142"/>
                <a:ext cx="6470373" cy="1413258"/>
              </a:xfrm>
              <a:custGeom>
                <a:avLst/>
                <a:gdLst>
                  <a:gd name="connsiteX0" fmla="*/ 0 w 6470373"/>
                  <a:gd name="connsiteY0" fmla="*/ 1264171 h 1413258"/>
                  <a:gd name="connsiteX1" fmla="*/ 318052 w 6470373"/>
                  <a:gd name="connsiteY1" fmla="*/ 220562 h 1413258"/>
                  <a:gd name="connsiteX2" fmla="*/ 1212573 w 6470373"/>
                  <a:gd name="connsiteY2" fmla="*/ 61536 h 1413258"/>
                  <a:gd name="connsiteX3" fmla="*/ 4929808 w 6470373"/>
                  <a:gd name="connsiteY3" fmla="*/ 1005754 h 1413258"/>
                  <a:gd name="connsiteX4" fmla="*/ 6470373 w 6470373"/>
                  <a:gd name="connsiteY4" fmla="*/ 1413258 h 141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0373" h="1413258">
                    <a:moveTo>
                      <a:pt x="0" y="1264171"/>
                    </a:moveTo>
                    <a:cubicBezTo>
                      <a:pt x="57978" y="842586"/>
                      <a:pt x="115957" y="421001"/>
                      <a:pt x="318052" y="220562"/>
                    </a:cubicBezTo>
                    <a:cubicBezTo>
                      <a:pt x="520147" y="20123"/>
                      <a:pt x="443947" y="-69329"/>
                      <a:pt x="1212573" y="61536"/>
                    </a:cubicBezTo>
                    <a:cubicBezTo>
                      <a:pt x="1981199" y="192401"/>
                      <a:pt x="4929808" y="1005754"/>
                      <a:pt x="4929808" y="1005754"/>
                    </a:cubicBezTo>
                    <a:lnTo>
                      <a:pt x="6470373" y="1413258"/>
                    </a:ln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193774" y="2597440"/>
                <a:ext cx="2663687" cy="904447"/>
              </a:xfrm>
              <a:custGeom>
                <a:avLst/>
                <a:gdLst>
                  <a:gd name="connsiteX0" fmla="*/ 0 w 2663687"/>
                  <a:gd name="connsiteY0" fmla="*/ 904447 h 904447"/>
                  <a:gd name="connsiteX1" fmla="*/ 675861 w 2663687"/>
                  <a:gd name="connsiteY1" fmla="*/ 89438 h 904447"/>
                  <a:gd name="connsiteX2" fmla="*/ 1719469 w 2663687"/>
                  <a:gd name="connsiteY2" fmla="*/ 109317 h 904447"/>
                  <a:gd name="connsiteX3" fmla="*/ 2663687 w 2663687"/>
                  <a:gd name="connsiteY3" fmla="*/ 874630 h 90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3687" h="904447">
                    <a:moveTo>
                      <a:pt x="0" y="904447"/>
                    </a:moveTo>
                    <a:cubicBezTo>
                      <a:pt x="194641" y="563203"/>
                      <a:pt x="389283" y="221960"/>
                      <a:pt x="675861" y="89438"/>
                    </a:cubicBezTo>
                    <a:cubicBezTo>
                      <a:pt x="962439" y="-43084"/>
                      <a:pt x="1388165" y="-21548"/>
                      <a:pt x="1719469" y="109317"/>
                    </a:cubicBezTo>
                    <a:cubicBezTo>
                      <a:pt x="2050773" y="240182"/>
                      <a:pt x="2357230" y="557406"/>
                      <a:pt x="2663687" y="874630"/>
                    </a:cubicBezTo>
                  </a:path>
                </a:pathLst>
              </a:custGeom>
              <a:noFill/>
              <a:ln w="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595823" y="525798"/>
            <a:ext cx="2765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Sun to Earth Travel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Light – 8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Protons – 30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CME – 20 Hours (fast CME)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6750" y="5414830"/>
            <a:ext cx="1513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Sun to Earth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</a:rPr>
              <a:t>147 Million km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92 Million Miles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310154" y="2699772"/>
            <a:ext cx="1617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CME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Calibri" panose="020F0502020204030204" pitchFamily="34" charset="0"/>
              </a:rPr>
              <a:t>80 Million km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50 Million Miles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30269" y="3322217"/>
            <a:ext cx="2103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.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67517" y="2679168"/>
            <a:ext cx="318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L1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7010400" y="2846421"/>
            <a:ext cx="1248460" cy="6155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1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51" y="3438351"/>
            <a:ext cx="4054279" cy="25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9850" y="2090432"/>
            <a:ext cx="4544126" cy="237792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442730" y="368839"/>
            <a:ext cx="8466062" cy="8649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dirty="0"/>
              <a:t>Space </a:t>
            </a:r>
            <a:r>
              <a:rPr lang="en" dirty="0" smtClean="0"/>
              <a:t>Wx/Ops:  WSA Enlil Solar Wind Model</a:t>
            </a:r>
            <a:r>
              <a:rPr lang="en" sz="4400" dirty="0" smtClean="0"/>
              <a:t/>
            </a:r>
            <a:br>
              <a:rPr lang="en" sz="4400" dirty="0" smtClean="0"/>
            </a:br>
            <a:r>
              <a:rPr lang="en" sz="2400" dirty="0" smtClean="0"/>
              <a:t>Multiple CMEs</a:t>
            </a:r>
            <a:br>
              <a:rPr lang="en" sz="2400" dirty="0" smtClean="0"/>
            </a:br>
            <a:r>
              <a:rPr lang="en" sz="2400" dirty="0" smtClean="0"/>
              <a:t>“Canibal CMEs”</a:t>
            </a:r>
            <a:endParaRPr sz="1600" dirty="0"/>
          </a:p>
        </p:txBody>
      </p:sp>
      <p:sp>
        <p:nvSpPr>
          <p:cNvPr id="139" name="Google Shape;139;p23"/>
          <p:cNvSpPr txBox="1"/>
          <p:nvPr/>
        </p:nvSpPr>
        <p:spPr>
          <a:xfrm>
            <a:off x="5620407" y="4773737"/>
            <a:ext cx="2496767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 dirty="0" smtClean="0">
                <a:latin typeface="Calibri"/>
                <a:ea typeface="Calibri"/>
                <a:cs typeface="Calibri"/>
                <a:sym typeface="Calibri"/>
              </a:rPr>
              <a:t>FORECAST from 29 November</a:t>
            </a:r>
            <a:endParaRPr sz="1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101875" y="1538861"/>
            <a:ext cx="4324800" cy="1683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 “Cone” </a:t>
            </a:r>
            <a:r>
              <a:rPr lang="en" sz="1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TRACKER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CME1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Early 27 Nov filament eruption from SW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CME2 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Late 27 Nov eruption to SE associated with flaring near </a:t>
            </a:r>
            <a:r>
              <a:rPr lang="en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N20E15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CME3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Late 27 Nov </a:t>
            </a:r>
            <a:r>
              <a:rPr lang="en" sz="12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partial halo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CME associated with flaring from AR 3503 and subsequent filament </a:t>
            </a:r>
            <a:r>
              <a:rPr lang="en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eruption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CME4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M9.8 flare from AR 3500 on 28 Nov associated with </a:t>
            </a:r>
            <a:r>
              <a:rPr lang="en" sz="12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full halo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 rot="-2401600">
            <a:off x="6188141" y="3327725"/>
            <a:ext cx="587271" cy="20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CME2+ 3</a:t>
            </a:r>
            <a:endParaRPr sz="6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 rot="-2415493">
            <a:off x="6491001" y="3048278"/>
            <a:ext cx="461907" cy="20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CME1</a:t>
            </a:r>
            <a:endParaRPr sz="6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 rot="-2418354">
            <a:off x="6066332" y="3144776"/>
            <a:ext cx="580644" cy="20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CME4</a:t>
            </a:r>
            <a:endParaRPr sz="6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 rot="-2415591">
            <a:off x="3248424" y="3257322"/>
            <a:ext cx="1288655" cy="20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CME2+3+4</a:t>
            </a:r>
            <a:endParaRPr sz="9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9790" y="5083413"/>
            <a:ext cx="4600155" cy="13098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5448299" y="321014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02571" y="3245781"/>
            <a:ext cx="515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Earth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464105" y="1698934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1569" y="1721100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3812" y="3682396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Density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802591" y="4773475"/>
            <a:ext cx="519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Velocity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5676086" y="2162724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Density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58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Wang-</a:t>
            </a:r>
            <a:r>
              <a:rPr lang="en-US" dirty="0" err="1" smtClean="0"/>
              <a:t>Sheeley</a:t>
            </a:r>
            <a:r>
              <a:rPr lang="en-US" dirty="0" smtClean="0"/>
              <a:t>-</a:t>
            </a:r>
            <a:r>
              <a:rPr lang="en-US" dirty="0" err="1" smtClean="0"/>
              <a:t>Arge</a:t>
            </a:r>
            <a:r>
              <a:rPr lang="en-US" dirty="0" smtClean="0"/>
              <a:t> Enlil Model</a:t>
            </a:r>
            <a:br>
              <a:rPr lang="en-US" dirty="0" smtClean="0"/>
            </a:br>
            <a:r>
              <a:rPr lang="en-US" sz="2400" dirty="0" smtClean="0"/>
              <a:t>Ambient solar wind with added CMEs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6" name="140.172.223.134 - Remote Desktop Connection 2023-11-30 11-32-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57" t="8476" r="14786" b="3016"/>
          <a:stretch/>
        </p:blipFill>
        <p:spPr>
          <a:xfrm>
            <a:off x="861236" y="1096963"/>
            <a:ext cx="7695072" cy="53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/>
        </p:nvSpPr>
        <p:spPr>
          <a:xfrm>
            <a:off x="7599951" y="2114821"/>
            <a:ext cx="17529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t="3814" b="3814"/>
          <a:stretch/>
        </p:blipFill>
        <p:spPr>
          <a:xfrm>
            <a:off x="3648702" y="2529296"/>
            <a:ext cx="5495299" cy="3903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2"/>
          <p:cNvCxnSpPr/>
          <p:nvPr/>
        </p:nvCxnSpPr>
        <p:spPr>
          <a:xfrm>
            <a:off x="7549226" y="2312621"/>
            <a:ext cx="2100" cy="41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2"/>
          <p:cNvCxnSpPr>
            <a:stCxn id="121" idx="2"/>
          </p:cNvCxnSpPr>
          <p:nvPr/>
        </p:nvCxnSpPr>
        <p:spPr>
          <a:xfrm>
            <a:off x="5598151" y="2292121"/>
            <a:ext cx="44400" cy="407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22"/>
          <p:cNvSpPr txBox="1"/>
          <p:nvPr/>
        </p:nvSpPr>
        <p:spPr>
          <a:xfrm>
            <a:off x="3907126" y="5678546"/>
            <a:ext cx="736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Nov 30 2335z</a:t>
            </a:r>
            <a:endParaRPr sz="4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5973551" y="5644971"/>
            <a:ext cx="736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Dec 01 0853z</a:t>
            </a:r>
            <a:endParaRPr sz="4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14898"/>
            <a:ext cx="2538382" cy="303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/>
        </p:nvSpPr>
        <p:spPr>
          <a:xfrm>
            <a:off x="4867051" y="1768921"/>
            <a:ext cx="146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Initial CME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6709751" y="1768921"/>
            <a:ext cx="218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Halo CME arrival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4152481"/>
            <a:ext cx="3648701" cy="22804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/>
          <p:nvPr/>
        </p:nvSpPr>
        <p:spPr>
          <a:xfrm>
            <a:off x="2535526" y="2369671"/>
            <a:ext cx="1113300" cy="182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2535526" y="1614896"/>
            <a:ext cx="14622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 Nov CME from M9.9 flare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Verification:  </a:t>
            </a:r>
            <a:br>
              <a:rPr lang="en-US" dirty="0" smtClean="0"/>
            </a:br>
            <a:r>
              <a:rPr lang="en-US" sz="2400" dirty="0" smtClean="0"/>
              <a:t>Arrival within a few hours of prediction.</a:t>
            </a:r>
            <a:br>
              <a:rPr lang="en-US" sz="2400" dirty="0" smtClean="0"/>
            </a:br>
            <a:r>
              <a:rPr lang="en-US" sz="2400" dirty="0" smtClean="0"/>
              <a:t>Geomagnetic Storm Magnitude Accurately Forecasted.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88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9222"/>
            <a:ext cx="8229600" cy="1143001"/>
          </a:xfrm>
        </p:spPr>
        <p:txBody>
          <a:bodyPr/>
          <a:lstStyle/>
          <a:p>
            <a:r>
              <a:rPr lang="en-US" dirty="0" smtClean="0"/>
              <a:t>Planetary K Index (</a:t>
            </a:r>
            <a:r>
              <a:rPr lang="en-US" dirty="0" err="1" smtClean="0"/>
              <a:t>Kp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800" dirty="0" smtClean="0"/>
              <a:t>A measure of the disturbance of Earth’s Magnetic Field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2023-12-01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GOES 18 EXIS PS-PVR (Final)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BF1F-BDA6-466E-A848-66A70E9F8E7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9" y="1294606"/>
            <a:ext cx="8042023" cy="50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Yesterday’s Aurora Forecast</a:t>
            </a:r>
            <a:br>
              <a:rPr lang="en-US" dirty="0" smtClean="0"/>
            </a:br>
            <a:r>
              <a:rPr lang="en-US" sz="2000" dirty="0" smtClean="0"/>
              <a:t>Assumes CME arrival near midnight in the US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2023-12-01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GOES 18 EXIS PS-PVR (Final)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BF1F-BDA6-466E-A848-66A70E9F8E7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706" t="10859" r="9566" b="6060"/>
          <a:stretch/>
        </p:blipFill>
        <p:spPr>
          <a:xfrm>
            <a:off x="368300" y="1717653"/>
            <a:ext cx="8775700" cy="5003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00" y="1904683"/>
            <a:ext cx="13030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Last </a:t>
            </a:r>
            <a:r>
              <a:rPr lang="en-US" b="1" dirty="0" smtClean="0">
                <a:solidFill>
                  <a:srgbClr val="0070C0"/>
                </a:solidFill>
              </a:rPr>
              <a:t>Night’s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1640" y="1904683"/>
            <a:ext cx="10515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Tonight’s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0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Night’s Aurora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528" t="8196" r="24752" b="8848"/>
          <a:stretch/>
        </p:blipFill>
        <p:spPr>
          <a:xfrm>
            <a:off x="1915886" y="983821"/>
            <a:ext cx="5573486" cy="5737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5669280"/>
            <a:ext cx="152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Aurora Movie</a:t>
            </a:r>
          </a:p>
          <a:p>
            <a:r>
              <a:rPr lang="en-US" sz="1100" dirty="0">
                <a:hlinkClick r:id="rId3"/>
              </a:rPr>
              <a:t>https://www.spaceweather.gov/products/aurora-30-minute-forecast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393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37951" y="445614"/>
            <a:ext cx="7612200" cy="8649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4500" dirty="0"/>
              <a:t>Space </a:t>
            </a:r>
            <a:r>
              <a:rPr lang="en" sz="4500" dirty="0" smtClean="0"/>
              <a:t>Wx/Ops:  3 Day Forecast for Today (1 Dec)</a:t>
            </a:r>
            <a:endParaRPr dirty="0"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400" y="1722150"/>
            <a:ext cx="4278600" cy="4278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5" name="Google Shape;135;p23"/>
          <p:cNvGraphicFramePr/>
          <p:nvPr>
            <p:extLst>
              <p:ext uri="{D42A27DB-BD31-4B8C-83A1-F6EECF244321}">
                <p14:modId xmlns:p14="http://schemas.microsoft.com/office/powerpoint/2010/main" val="1777496758"/>
              </p:ext>
            </p:extLst>
          </p:nvPr>
        </p:nvGraphicFramePr>
        <p:xfrm>
          <a:off x="139501" y="2151351"/>
          <a:ext cx="4516225" cy="1423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4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5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Day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Ap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Max Kp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F10.7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M%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X%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Proton%</a:t>
                      </a:r>
                      <a:endParaRPr sz="11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01</a:t>
                      </a: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Dec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50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7 (CME)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65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35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02</a:t>
                      </a: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Dec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22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5 (CME)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60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35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03</a:t>
                      </a: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Dec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3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60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35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8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04</a:t>
                      </a: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Dec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12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4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60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35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10</a:t>
                      </a:r>
                      <a:endParaRPr sz="1400" b="1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bg1"/>
                          </a:solidFill>
                          <a:highlight>
                            <a:srgbClr val="FFFFFF"/>
                          </a:highlight>
                        </a:rPr>
                        <a:t>15</a:t>
                      </a:r>
                      <a:endParaRPr sz="1100" b="1" dirty="0">
                        <a:solidFill>
                          <a:schemeClr val="bg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28575" marR="28575" marT="19050" marB="19050" anchor="b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6" name="Google Shape;136;p23"/>
          <p:cNvSpPr txBox="1"/>
          <p:nvPr/>
        </p:nvSpPr>
        <p:spPr>
          <a:xfrm>
            <a:off x="-359764" y="3929279"/>
            <a:ext cx="4865400" cy="1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23850">
              <a:buClr>
                <a:srgbClr val="003087"/>
              </a:buClr>
              <a:buSzPts val="1500"/>
              <a:buFont typeface="Calibri"/>
              <a:buChar char="-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CME in progress and likely to continue into 02 Dec.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23850">
              <a:buClr>
                <a:srgbClr val="003087"/>
              </a:buClr>
              <a:buSzPts val="1500"/>
              <a:buFont typeface="Calibri"/>
              <a:buChar char="-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(-)CH76 due on 05 Dec. G1-G2 Possible.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23850">
              <a:buClr>
                <a:srgbClr val="003087"/>
              </a:buClr>
              <a:buSzPts val="1500"/>
              <a:buFont typeface="Calibri"/>
              <a:buChar char="-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M1 flare at 01/0439z from Rgn 3502.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72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" y="123825"/>
            <a:ext cx="3792538" cy="1143001"/>
          </a:xfrm>
        </p:spPr>
        <p:txBody>
          <a:bodyPr/>
          <a:lstStyle/>
          <a:p>
            <a:r>
              <a:rPr lang="en-US" sz="3200" dirty="0" smtClean="0"/>
              <a:t>Solar X-Ray and EUV Irradiance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5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/>
          <a:stretch/>
        </p:blipFill>
        <p:spPr bwMode="auto">
          <a:xfrm>
            <a:off x="4006863" y="123825"/>
            <a:ext cx="5009030" cy="24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98;p5" descr="Solar_EUV_Spectru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0068" y="2693987"/>
            <a:ext cx="5156200" cy="40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2862" y="1323974"/>
            <a:ext cx="4165071" cy="4525962"/>
          </a:xfrm>
        </p:spPr>
        <p:txBody>
          <a:bodyPr/>
          <a:lstStyle/>
          <a:p>
            <a:r>
              <a:rPr lang="en-US" sz="2000" dirty="0"/>
              <a:t>Highly Variable</a:t>
            </a:r>
          </a:p>
          <a:p>
            <a:pPr lvl="1"/>
            <a:r>
              <a:rPr lang="en-US" sz="1800" dirty="0"/>
              <a:t>X-Ray Variations of order 10</a:t>
            </a:r>
            <a:r>
              <a:rPr lang="en-US" sz="1800" baseline="30000" dirty="0"/>
              <a:t>5</a:t>
            </a:r>
            <a:endParaRPr lang="en-US" sz="1800" dirty="0"/>
          </a:p>
          <a:p>
            <a:pPr lvl="1"/>
            <a:r>
              <a:rPr lang="en-US" sz="1800" dirty="0" smtClean="0"/>
              <a:t>EUV </a:t>
            </a:r>
            <a:r>
              <a:rPr lang="en-US" sz="1800" dirty="0"/>
              <a:t>Variations of order 2 to 50</a:t>
            </a:r>
          </a:p>
          <a:p>
            <a:r>
              <a:rPr lang="en-US" sz="2000" dirty="0" smtClean="0"/>
              <a:t>Absorbed in the Upper Atmosphere</a:t>
            </a:r>
          </a:p>
          <a:p>
            <a:pPr lvl="1"/>
            <a:r>
              <a:rPr lang="en-US" sz="1800" dirty="0" smtClean="0"/>
              <a:t>Between 80 and 1000 km.</a:t>
            </a:r>
          </a:p>
          <a:p>
            <a:r>
              <a:rPr lang="en-US" sz="2000" dirty="0" smtClean="0"/>
              <a:t>Results in very large changes in the thermosphere (neutral density) and ionosphere (electron density)</a:t>
            </a:r>
          </a:p>
          <a:p>
            <a:pPr lvl="1"/>
            <a:r>
              <a:rPr lang="en-US" sz="1800" dirty="0" smtClean="0"/>
              <a:t>Direct Impacts:</a:t>
            </a:r>
          </a:p>
          <a:p>
            <a:pPr lvl="2"/>
            <a:r>
              <a:rPr lang="en-US" sz="1400" dirty="0"/>
              <a:t>Radio communication </a:t>
            </a:r>
          </a:p>
          <a:p>
            <a:pPr lvl="2"/>
            <a:r>
              <a:rPr lang="en-US" sz="1400" dirty="0" smtClean="0"/>
              <a:t>Satellite orbits and drag</a:t>
            </a:r>
          </a:p>
          <a:p>
            <a:pPr lvl="1"/>
            <a:r>
              <a:rPr lang="en-US" sz="1800" dirty="0" smtClean="0"/>
              <a:t>Indirect Impacts</a:t>
            </a:r>
          </a:p>
          <a:p>
            <a:pPr lvl="2"/>
            <a:r>
              <a:rPr lang="en-US" sz="1400" dirty="0" smtClean="0"/>
              <a:t>Satellite navigation (GPS)</a:t>
            </a:r>
          </a:p>
          <a:p>
            <a:pPr lvl="2"/>
            <a:r>
              <a:rPr lang="en-US" sz="1400" dirty="0" smtClean="0"/>
              <a:t>Other space weather (geomagnetic storms and solar radiation storms) 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60333" y="2133600"/>
            <a:ext cx="135467" cy="922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50566" y="2062690"/>
            <a:ext cx="1521368" cy="9937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87500" y="2308680"/>
            <a:ext cx="1480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Plot from Lean (NRL)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1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Solar X-Ray Sensor</a:t>
            </a:r>
            <a:br>
              <a:rPr lang="en-US" dirty="0" smtClean="0"/>
            </a:br>
            <a:r>
              <a:rPr lang="en-US" dirty="0" smtClean="0"/>
              <a:t>(XRS)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95" y="1339851"/>
            <a:ext cx="8401429" cy="2825796"/>
          </a:xfrm>
        </p:spPr>
        <p:txBody>
          <a:bodyPr/>
          <a:lstStyle/>
          <a:p>
            <a:r>
              <a:rPr lang="en-US" sz="2000" dirty="0"/>
              <a:t>Provide measurement of </a:t>
            </a:r>
            <a:r>
              <a:rPr lang="en-US" sz="2000" dirty="0" smtClean="0"/>
              <a:t>the magnitude and location* of </a:t>
            </a:r>
            <a:r>
              <a:rPr lang="en-US" sz="2000" dirty="0"/>
              <a:t>solar </a:t>
            </a:r>
            <a:r>
              <a:rPr lang="en-US" sz="2000" dirty="0" smtClean="0"/>
              <a:t>flares. </a:t>
            </a:r>
            <a:endParaRPr lang="en-US" sz="2000" dirty="0"/>
          </a:p>
          <a:p>
            <a:r>
              <a:rPr lang="en-US" sz="2000" dirty="0" smtClean="0"/>
              <a:t>Requirements: Monitor the disk-integrated solar flux in two x-ray wavelengths. </a:t>
            </a:r>
          </a:p>
          <a:p>
            <a:pPr lvl="1"/>
            <a:r>
              <a:rPr lang="en-US" sz="1600" dirty="0" smtClean="0"/>
              <a:t>XRSA 0.05 nm – 0.4 nm</a:t>
            </a:r>
          </a:p>
          <a:p>
            <a:pPr lvl="1"/>
            <a:r>
              <a:rPr lang="en-US" sz="1600" dirty="0" smtClean="0"/>
              <a:t>XRSB 0.1 nm – 0.8 nm</a:t>
            </a:r>
          </a:p>
          <a:p>
            <a:pPr lvl="1"/>
            <a:r>
              <a:rPr lang="en-US" sz="1600" dirty="0" smtClean="0"/>
              <a:t>Three second cadence</a:t>
            </a:r>
          </a:p>
          <a:p>
            <a:pPr lvl="1"/>
            <a:r>
              <a:rPr lang="en-US" sz="1600" dirty="0" smtClean="0"/>
              <a:t>10 second latency (actual latency is 30 sec.)</a:t>
            </a:r>
          </a:p>
          <a:p>
            <a:r>
              <a:rPr lang="en-US" sz="2000" dirty="0" smtClean="0"/>
              <a:t>Solar X-Rays:</a:t>
            </a:r>
          </a:p>
          <a:p>
            <a:pPr lvl="1"/>
            <a:r>
              <a:rPr lang="en-US" sz="1600" dirty="0" smtClean="0"/>
              <a:t>Change by several orders of 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magnitude in just a few minutes.</a:t>
            </a:r>
          </a:p>
          <a:p>
            <a:pPr lvl="1"/>
            <a:r>
              <a:rPr lang="en-US" sz="1600" dirty="0" smtClean="0"/>
              <a:t>Are absorbed in the lower ionosphere </a:t>
            </a:r>
          </a:p>
          <a:p>
            <a:pPr marL="457200" lvl="1" indent="0">
              <a:buNone/>
            </a:pPr>
            <a:r>
              <a:rPr lang="en-US" sz="1600" dirty="0"/>
              <a:t> 	</a:t>
            </a:r>
            <a:r>
              <a:rPr lang="en-US" sz="1600" dirty="0" smtClean="0"/>
              <a:t>where the flare enhanced </a:t>
            </a:r>
            <a:r>
              <a:rPr lang="en-US" sz="1600" dirty="0"/>
              <a:t>	</a:t>
            </a:r>
            <a:r>
              <a:rPr lang="en-US" sz="1600" dirty="0" smtClean="0"/>
              <a:t>electron 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density blocks HF communication.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8909" r="12112" b="2935"/>
          <a:stretch/>
        </p:blipFill>
        <p:spPr bwMode="auto">
          <a:xfrm>
            <a:off x="4546600" y="2184400"/>
            <a:ext cx="4480690" cy="332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380452" y="5923359"/>
            <a:ext cx="6400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/>
              <a:t>* Note: Flare </a:t>
            </a:r>
            <a:r>
              <a:rPr lang="en-US" sz="1600" dirty="0"/>
              <a:t>location is new to the GOES R </a:t>
            </a:r>
            <a:r>
              <a:rPr lang="en-US" sz="1600" dirty="0" smtClean="0"/>
              <a:t>series XRS</a:t>
            </a:r>
            <a:r>
              <a:rPr lang="en-US" sz="1600" dirty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-147645"/>
            <a:ext cx="8229600" cy="1143001"/>
          </a:xfrm>
        </p:spPr>
        <p:txBody>
          <a:bodyPr/>
          <a:lstStyle/>
          <a:p>
            <a:r>
              <a:rPr lang="en-US" dirty="0" smtClean="0"/>
              <a:t>Applications of the XRS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27" y="773594"/>
            <a:ext cx="8229600" cy="4525962"/>
          </a:xfrm>
        </p:spPr>
        <p:txBody>
          <a:bodyPr/>
          <a:lstStyle/>
          <a:p>
            <a:r>
              <a:rPr lang="en-US" sz="1800" dirty="0"/>
              <a:t>N</a:t>
            </a:r>
            <a:r>
              <a:rPr lang="en-US" sz="1800" dirty="0" smtClean="0"/>
              <a:t>early 50-years of continuous measurement of solar x-ray irradiance.</a:t>
            </a:r>
          </a:p>
          <a:p>
            <a:r>
              <a:rPr lang="en-US" sz="1800" dirty="0" smtClean="0"/>
              <a:t>Definitive </a:t>
            </a:r>
            <a:r>
              <a:rPr lang="en-US" sz="1800" dirty="0"/>
              <a:t>measurement of the magnitude of solar </a:t>
            </a:r>
            <a:r>
              <a:rPr lang="en-US" sz="1800" dirty="0" smtClean="0"/>
              <a:t>flares.</a:t>
            </a:r>
          </a:p>
          <a:p>
            <a:pPr lvl="1"/>
            <a:r>
              <a:rPr lang="en-US" sz="1800" dirty="0" smtClean="0"/>
              <a:t>Critical for operations.</a:t>
            </a:r>
          </a:p>
          <a:p>
            <a:pPr lvl="1"/>
            <a:r>
              <a:rPr lang="en-US" sz="1800" dirty="0" smtClean="0"/>
              <a:t>Fundamental for solar research. </a:t>
            </a:r>
          </a:p>
          <a:p>
            <a:r>
              <a:rPr lang="en-US" sz="1800" dirty="0" smtClean="0"/>
              <a:t>Early warning for other space weather. </a:t>
            </a:r>
          </a:p>
          <a:p>
            <a:pPr lvl="1"/>
            <a:r>
              <a:rPr lang="en-US" sz="1800" dirty="0" smtClean="0"/>
              <a:t>Most major space weather events start with a large solar flare.</a:t>
            </a:r>
          </a:p>
          <a:p>
            <a:r>
              <a:rPr lang="en-US" sz="1800" dirty="0" smtClean="0"/>
              <a:t>Flare location and magnitude provide an estimate of the geo-effectiveness of an event.</a:t>
            </a:r>
          </a:p>
          <a:p>
            <a:pPr lvl="1"/>
            <a:r>
              <a:rPr lang="en-US" sz="1800" dirty="0" smtClean="0"/>
              <a:t>The size of a flare is strongly correlated with the magnitude of the resulting major space weather… e.g. solar proton events and geomagnetic storms.</a:t>
            </a:r>
          </a:p>
          <a:p>
            <a:r>
              <a:rPr lang="en-US" sz="1800" dirty="0" smtClean="0"/>
              <a:t>The XRS data drive one of the three NOAA Space Weather Scales.</a:t>
            </a:r>
          </a:p>
          <a:p>
            <a:pPr lvl="1"/>
            <a:r>
              <a:rPr lang="en-US" sz="1600" b="1" u="sng" dirty="0" smtClean="0"/>
              <a:t>R-Scale or Radio Blackouts  - driven GOES solar x-rays</a:t>
            </a:r>
          </a:p>
          <a:p>
            <a:pPr lvl="1"/>
            <a:r>
              <a:rPr lang="en-US" sz="1600" dirty="0" smtClean="0"/>
              <a:t>S-Scale or Solar Radiation Storm – driven by GOES solar protons</a:t>
            </a:r>
          </a:p>
          <a:p>
            <a:pPr lvl="1"/>
            <a:r>
              <a:rPr lang="en-US" sz="1600" dirty="0" smtClean="0"/>
              <a:t>G-Scale or Geomagnetic Storm – Driven by USGS ground magnetometers</a:t>
            </a:r>
          </a:p>
          <a:p>
            <a:r>
              <a:rPr lang="en-US" sz="1800" dirty="0" smtClean="0"/>
              <a:t>Input to Space Weather Models</a:t>
            </a:r>
          </a:p>
          <a:p>
            <a:pPr lvl="1"/>
            <a:r>
              <a:rPr lang="en-US" sz="1600" dirty="0" smtClean="0"/>
              <a:t>D-Region Absorption Model (Specification of HF Radio Blackouts)</a:t>
            </a:r>
          </a:p>
          <a:p>
            <a:pPr lvl="1"/>
            <a:r>
              <a:rPr lang="en-US" sz="1600" dirty="0" smtClean="0"/>
              <a:t>Proton Prediction Model (Prediction of Radiation Storms)</a:t>
            </a:r>
            <a:r>
              <a:rPr lang="en-US" sz="1800" dirty="0" smtClean="0"/>
              <a:t>.</a:t>
            </a:r>
          </a:p>
          <a:p>
            <a:pPr lvl="1"/>
            <a:r>
              <a:rPr lang="en-US" sz="1600" dirty="0" smtClean="0"/>
              <a:t>Ionosphere/Thermosphere models (to be added soon)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8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XRS  Issues: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968190"/>
            <a:ext cx="8737599" cy="5686610"/>
          </a:xfrm>
        </p:spPr>
        <p:txBody>
          <a:bodyPr/>
          <a:lstStyle/>
          <a:p>
            <a:pPr defTabSz="914400" eaLnBrk="0" hangingPunct="0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D</a:t>
            </a:r>
            <a:r>
              <a:rPr lang="en-US" altLang="en-US" sz="2000" dirty="0" smtClean="0">
                <a:latin typeface="Arial" panose="020B0604020202020204" pitchFamily="34" charset="0"/>
              </a:rPr>
              <a:t>ata latency 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GOES XRS 1-second data have latency of more than 30 seconds (due to data aggregation in the GRB).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Impact:  major (modifications to correct this are under consideration)</a:t>
            </a:r>
          </a:p>
          <a:p>
            <a:pPr lvl="1" defTabSz="914400" eaLnBrk="0" hangingPunct="0"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en-US" altLang="en-US" sz="2000" dirty="0" smtClean="0">
                <a:latin typeface="Arial" panose="020B0604020202020204" pitchFamily="34" charset="0"/>
              </a:rPr>
              <a:t>Electron contamination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GOES XRS data have significant electron contamination.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Impact: minor with correction that is currently implemented.</a:t>
            </a:r>
          </a:p>
          <a:p>
            <a:pPr lvl="1" defTabSz="914400" eaLnBrk="0" hangingPunct="0">
              <a:spcBef>
                <a:spcPct val="0"/>
              </a:spcBef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en-US" altLang="en-US" sz="2000" dirty="0" smtClean="0">
                <a:latin typeface="Arial" panose="020B0604020202020204" pitchFamily="34" charset="0"/>
              </a:rPr>
              <a:t>Proton contamination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GOES XRS data have significant</a:t>
            </a:r>
          </a:p>
          <a:p>
            <a:pPr marL="457200" lvl="1" indent="0" defTabSz="914400" eaLnBrk="0" hangingPunct="0">
              <a:spcBef>
                <a:spcPct val="0"/>
              </a:spcBef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lang="en-US" altLang="en-US" sz="1600" dirty="0" smtClean="0">
                <a:latin typeface="Arial" panose="020B0604020202020204" pitchFamily="34" charset="0"/>
              </a:rPr>
              <a:t>proton contamination.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Impact: minor (when corrected)</a:t>
            </a:r>
          </a:p>
          <a:p>
            <a:pPr lvl="1" defTabSz="91440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</a:rPr>
              <a:t>Need a </a:t>
            </a:r>
            <a:r>
              <a:rPr lang="en-US" altLang="en-US" sz="1600" dirty="0" smtClean="0">
                <a:latin typeface="Arial" panose="020B0604020202020204" pitchFamily="34" charset="0"/>
              </a:rPr>
              <a:t>few good </a:t>
            </a:r>
            <a:r>
              <a:rPr lang="en-US" altLang="en-US" sz="1600" dirty="0" smtClean="0">
                <a:latin typeface="Arial" panose="020B0604020202020204" pitchFamily="34" charset="0"/>
              </a:rPr>
              <a:t>proton </a:t>
            </a:r>
            <a:r>
              <a:rPr lang="en-US" altLang="en-US" sz="1600" dirty="0" smtClean="0">
                <a:latin typeface="Arial" panose="020B0604020202020204" pitchFamily="34" charset="0"/>
              </a:rPr>
              <a:t>events </a:t>
            </a:r>
            <a:r>
              <a:rPr lang="en-US" altLang="en-US" sz="1600" dirty="0" smtClean="0">
                <a:latin typeface="Arial" panose="020B0604020202020204" pitchFamily="34" charset="0"/>
              </a:rPr>
              <a:t>to further quantify the correction parameters.</a:t>
            </a:r>
          </a:p>
          <a:p>
            <a:pPr lvl="1" defTabSz="914400" eaLnBrk="0" hangingPunct="0">
              <a:spcBef>
                <a:spcPct val="0"/>
              </a:spcBef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marL="457200" lvl="1" indent="0" defTabSz="914400" eaLnBrk="0" hangingPunct="0">
              <a:spcBef>
                <a:spcPct val="0"/>
              </a:spcBef>
              <a:buNone/>
            </a:pPr>
            <a:endParaRPr lang="en-US" altLang="en-US" sz="1600" dirty="0" smtClean="0"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dirty="0"/>
          </a:p>
          <a:p>
            <a:pPr defTabSz="914400" eaLnBrk="0" hangingPunct="0">
              <a:spcBef>
                <a:spcPct val="0"/>
              </a:spcBef>
            </a:pPr>
            <a:endParaRPr lang="en-US" altLang="en-US" sz="2000" dirty="0" smtClean="0">
              <a:latin typeface="Arial" panose="020B0604020202020204" pitchFamily="34" charset="0"/>
            </a:endParaRPr>
          </a:p>
          <a:p>
            <a:pPr lvl="1" defTabSz="914400" eaLnBrk="0" hangingPunct="0">
              <a:spcBef>
                <a:spcPct val="0"/>
              </a:spcBef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24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 XRS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5729"/>
            <a:ext cx="8434466" cy="4791603"/>
          </a:xfrm>
        </p:spPr>
        <p:txBody>
          <a:bodyPr/>
          <a:lstStyle/>
          <a:p>
            <a:r>
              <a:rPr lang="en-US" sz="2400" dirty="0" smtClean="0"/>
              <a:t>GOES 16 is currently the primary for XRS sensors for operations.</a:t>
            </a:r>
          </a:p>
          <a:p>
            <a:r>
              <a:rPr lang="en-US" sz="2400" dirty="0" smtClean="0"/>
              <a:t>GOES 17 XRS is turned off (standby?)</a:t>
            </a:r>
            <a:endParaRPr lang="en-US" sz="2000" dirty="0" smtClean="0"/>
          </a:p>
          <a:p>
            <a:r>
              <a:rPr lang="en-US" sz="2400" dirty="0" smtClean="0"/>
              <a:t>GOES 18 XRS data have been used in operations for nearly a year</a:t>
            </a:r>
          </a:p>
          <a:p>
            <a:pPr lvl="1"/>
            <a:r>
              <a:rPr lang="en-US" sz="1800" dirty="0" smtClean="0"/>
              <a:t>Sensor performance is good.</a:t>
            </a:r>
          </a:p>
          <a:p>
            <a:pPr lvl="1"/>
            <a:r>
              <a:rPr lang="en-US" sz="1800" dirty="0" smtClean="0"/>
              <a:t>Software to generate Level 2+ products  is running on the NWS operational IDP system.   XRS data and products look good.</a:t>
            </a:r>
            <a:endParaRPr lang="en-US" sz="1800" dirty="0"/>
          </a:p>
          <a:p>
            <a:pPr lvl="1"/>
            <a:r>
              <a:rPr lang="en-US" sz="1800" dirty="0" smtClean="0"/>
              <a:t>Parameters for more accurate proton contamination correction probably still needs to be implemented in the L2 software.</a:t>
            </a:r>
          </a:p>
          <a:p>
            <a:endParaRPr lang="en-US" sz="2400" dirty="0" smtClean="0"/>
          </a:p>
          <a:p>
            <a:r>
              <a:rPr lang="en-US" sz="2400" dirty="0" smtClean="0"/>
              <a:t>GOES 18 XRS data are ready to be made operational (officially)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3988" y="189094"/>
            <a:ext cx="4493623" cy="1143001"/>
          </a:xfrm>
        </p:spPr>
        <p:txBody>
          <a:bodyPr/>
          <a:lstStyle/>
          <a:p>
            <a:r>
              <a:rPr lang="en-US" dirty="0" smtClean="0"/>
              <a:t>Space Weather in the News Today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946"/>
          <a:stretch/>
        </p:blipFill>
        <p:spPr>
          <a:xfrm>
            <a:off x="4715691" y="52828"/>
            <a:ext cx="4251960" cy="68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9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Space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3450"/>
            <a:ext cx="8229600" cy="5057775"/>
          </a:xfrm>
        </p:spPr>
        <p:txBody>
          <a:bodyPr/>
          <a:lstStyle/>
          <a:p>
            <a:r>
              <a:rPr lang="en-US" sz="2400" dirty="0" smtClean="0"/>
              <a:t>Seven days of GOES XRS Data</a:t>
            </a:r>
          </a:p>
          <a:p>
            <a:pPr lvl="1"/>
            <a:r>
              <a:rPr lang="en-US" sz="2000" dirty="0" smtClean="0"/>
              <a:t>Note M9.9 Flare</a:t>
            </a:r>
          </a:p>
          <a:p>
            <a:pPr lvl="1"/>
            <a:r>
              <a:rPr lang="en-US" sz="2000" dirty="0" smtClean="0"/>
              <a:t>Also note the smaller flares on the 7th-28</a:t>
            </a:r>
            <a:r>
              <a:rPr lang="en-US" sz="2000" baseline="30000" dirty="0" smtClean="0"/>
              <a:t>th</a:t>
            </a:r>
            <a:endParaRPr lang="en-US" sz="2000" dirty="0" smtClean="0"/>
          </a:p>
          <a:p>
            <a:pPr lvl="1"/>
            <a:r>
              <a:rPr lang="en-US" sz="2000" dirty="0" smtClean="0"/>
              <a:t>Simultaneous with the detection of the flare, the GOES XRS also provides the flare location.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2023-12-01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GOES 18 EXIS PS-PVR (Final)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378" b="3464"/>
          <a:stretch/>
        </p:blipFill>
        <p:spPr>
          <a:xfrm>
            <a:off x="457200" y="3361793"/>
            <a:ext cx="8496300" cy="3359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0692" y="3025342"/>
            <a:ext cx="440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excellent agreement between GOES 16 and GOES 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80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EUV and Visible Sun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2023-12-01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GOES 18 EXIS PS-PVR (Final)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1026" name="Picture 2" descr="Solar Ultraviolet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3" y="1810915"/>
            <a:ext cx="3897351" cy="38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804" y="1810915"/>
            <a:ext cx="3718746" cy="38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;p22"/>
          <p:cNvSpPr/>
          <p:nvPr/>
        </p:nvSpPr>
        <p:spPr>
          <a:xfrm>
            <a:off x="7103300" y="4101019"/>
            <a:ext cx="542100" cy="389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350" y="1745046"/>
            <a:ext cx="1681150" cy="1231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7103300" y="2976646"/>
            <a:ext cx="271050" cy="112437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45400" y="2976646"/>
            <a:ext cx="1410100" cy="151347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</Template>
  <TotalTime>71998</TotalTime>
  <Words>1200</Words>
  <Application>Microsoft Office PowerPoint</Application>
  <PresentationFormat>On-screen Show (4:3)</PresentationFormat>
  <Paragraphs>253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MS PGothic</vt:lpstr>
      <vt:lpstr>Arial</vt:lpstr>
      <vt:lpstr>Calibri</vt:lpstr>
      <vt:lpstr>Times New Roman</vt:lpstr>
      <vt:lpstr>Custom Design</vt:lpstr>
      <vt:lpstr>PowerPoint Presentation</vt:lpstr>
      <vt:lpstr>Solar X-Ray and EUV Irradiance</vt:lpstr>
      <vt:lpstr>GOES Solar X-Ray Sensor (XRS)</vt:lpstr>
      <vt:lpstr>Applications of the XRS .</vt:lpstr>
      <vt:lpstr>XRS  Issues:</vt:lpstr>
      <vt:lpstr>GOES XRS Status</vt:lpstr>
      <vt:lpstr>Space Weather in the News Today</vt:lpstr>
      <vt:lpstr>Today’s Space Weather</vt:lpstr>
      <vt:lpstr>The EUV and Visible Sun</vt:lpstr>
      <vt:lpstr>First Impact:  HF Radio Blackout NOAA Space Weather R-Scale from 1 to 5</vt:lpstr>
      <vt:lpstr>Next Event: The Coronal Mass Ejection (CME)</vt:lpstr>
      <vt:lpstr>PowerPoint Presentation</vt:lpstr>
      <vt:lpstr>Space Wx/Ops:  WSA Enlil Solar Wind Model Multiple CMEs “Canibal CMEs”</vt:lpstr>
      <vt:lpstr>Wang-Sheeley-Arge Enlil Model Ambient solar wind with added CMEs</vt:lpstr>
      <vt:lpstr>Forecast Verification:   Arrival within a few hours of prediction. Geomagnetic Storm Magnitude Accurately Forecasted.</vt:lpstr>
      <vt:lpstr>Planetary K Index (Kp) A measure of the disturbance of Earth’s Magnetic Field</vt:lpstr>
      <vt:lpstr>Yesterday’s Aurora Forecast Assumes CME arrival near midnight in the US</vt:lpstr>
      <vt:lpstr>Last Night’s Aurora</vt:lpstr>
      <vt:lpstr>Space Wx/Ops:  3 Day Forecast for Today (1 Dec)</vt:lpstr>
      <vt:lpstr>Questions?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PS-PVR Template</dc:title>
  <dc:creator>Fulbright, Jon P. (GSFC-416.0)[COLUMBUS TECHNOLOGIES AND SERVICES INC]</dc:creator>
  <cp:lastModifiedBy>Rodney Viereck</cp:lastModifiedBy>
  <cp:revision>1350</cp:revision>
  <cp:lastPrinted>2018-05-15T16:54:19Z</cp:lastPrinted>
  <dcterms:created xsi:type="dcterms:W3CDTF">2017-01-06T19:04:27Z</dcterms:created>
  <dcterms:modified xsi:type="dcterms:W3CDTF">2023-12-01T18:01:57Z</dcterms:modified>
</cp:coreProperties>
</file>