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76"/>
  </p:notesMasterIdLst>
  <p:sldIdLst>
    <p:sldId id="257" r:id="rId2"/>
    <p:sldId id="258" r:id="rId3"/>
    <p:sldId id="670" r:id="rId4"/>
    <p:sldId id="851" r:id="rId5"/>
    <p:sldId id="749" r:id="rId6"/>
    <p:sldId id="855" r:id="rId7"/>
    <p:sldId id="803" r:id="rId8"/>
    <p:sldId id="850" r:id="rId9"/>
    <p:sldId id="806" r:id="rId10"/>
    <p:sldId id="522" r:id="rId11"/>
    <p:sldId id="572" r:id="rId12"/>
    <p:sldId id="825" r:id="rId13"/>
    <p:sldId id="746" r:id="rId14"/>
    <p:sldId id="675" r:id="rId15"/>
    <p:sldId id="524" r:id="rId16"/>
    <p:sldId id="822" r:id="rId17"/>
    <p:sldId id="719" r:id="rId18"/>
    <p:sldId id="826" r:id="rId19"/>
    <p:sldId id="830" r:id="rId20"/>
    <p:sldId id="836" r:id="rId21"/>
    <p:sldId id="833" r:id="rId22"/>
    <p:sldId id="834" r:id="rId23"/>
    <p:sldId id="835" r:id="rId24"/>
    <p:sldId id="827" r:id="rId25"/>
    <p:sldId id="831" r:id="rId26"/>
    <p:sldId id="837" r:id="rId27"/>
    <p:sldId id="838" r:id="rId28"/>
    <p:sldId id="840" r:id="rId29"/>
    <p:sldId id="842" r:id="rId30"/>
    <p:sldId id="843" r:id="rId31"/>
    <p:sldId id="845" r:id="rId32"/>
    <p:sldId id="857" r:id="rId33"/>
    <p:sldId id="856" r:id="rId34"/>
    <p:sldId id="859" r:id="rId35"/>
    <p:sldId id="841" r:id="rId36"/>
    <p:sldId id="804" r:id="rId37"/>
    <p:sldId id="849" r:id="rId38"/>
    <p:sldId id="847" r:id="rId39"/>
    <p:sldId id="848" r:id="rId40"/>
    <p:sldId id="760" r:id="rId41"/>
    <p:sldId id="261" r:id="rId42"/>
    <p:sldId id="262" r:id="rId43"/>
    <p:sldId id="852" r:id="rId44"/>
    <p:sldId id="260" r:id="rId45"/>
    <p:sldId id="263" r:id="rId46"/>
    <p:sldId id="809" r:id="rId47"/>
    <p:sldId id="810" r:id="rId48"/>
    <p:sldId id="812" r:id="rId49"/>
    <p:sldId id="802" r:id="rId50"/>
    <p:sldId id="536" r:id="rId51"/>
    <p:sldId id="473" r:id="rId52"/>
    <p:sldId id="538" r:id="rId53"/>
    <p:sldId id="551" r:id="rId54"/>
    <p:sldId id="576" r:id="rId55"/>
    <p:sldId id="657" r:id="rId56"/>
    <p:sldId id="259" r:id="rId57"/>
    <p:sldId id="659" r:id="rId58"/>
    <p:sldId id="750" r:id="rId59"/>
    <p:sldId id="580" r:id="rId60"/>
    <p:sldId id="552" r:id="rId61"/>
    <p:sldId id="577" r:id="rId62"/>
    <p:sldId id="858" r:id="rId63"/>
    <p:sldId id="846" r:id="rId64"/>
    <p:sldId id="832" r:id="rId65"/>
    <p:sldId id="844" r:id="rId66"/>
    <p:sldId id="256" r:id="rId67"/>
    <p:sldId id="823" r:id="rId68"/>
    <p:sldId id="824" r:id="rId69"/>
    <p:sldId id="828" r:id="rId70"/>
    <p:sldId id="829" r:id="rId71"/>
    <p:sldId id="797" r:id="rId72"/>
    <p:sldId id="807" r:id="rId73"/>
    <p:sldId id="813" r:id="rId74"/>
    <p:sldId id="853"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an Rodriguez" initials="JR" lastIdx="3" clrIdx="0">
    <p:extLst>
      <p:ext uri="{19B8F6BF-5375-455C-9EA6-DF929625EA0E}">
        <p15:presenceInfo xmlns:p15="http://schemas.microsoft.com/office/powerpoint/2012/main" userId="S-1-5-21-2352823706-2924403312-716997183-1511" providerId="AD"/>
      </p:ext>
    </p:extLst>
  </p:cmAuthor>
  <p:cmAuthor id="2" name="Fulbright, Jon P. (GSFC-416.0)[COLUMBUS TECHNOLOGIES AND SERVICES INC]" initials="FJP(TASI" lastIdx="33" clrIdx="1">
    <p:extLst>
      <p:ext uri="{19B8F6BF-5375-455C-9EA6-DF929625EA0E}">
        <p15:presenceInfo xmlns:p15="http://schemas.microsoft.com/office/powerpoint/2012/main" userId="S-1-5-21-330711430-3775241029-4075259233-578260" providerId="AD"/>
      </p:ext>
    </p:extLst>
  </p:cmAuthor>
  <p:cmAuthor id="3" name="Juan Rodriguez" initials="JVR" lastIdx="2" clrIdx="2">
    <p:extLst>
      <p:ext uri="{19B8F6BF-5375-455C-9EA6-DF929625EA0E}">
        <p15:presenceInfo xmlns:p15="http://schemas.microsoft.com/office/powerpoint/2012/main" userId="Juan Rodriguez" providerId="None"/>
      </p:ext>
    </p:extLst>
  </p:cmAuthor>
  <p:cmAuthor id="4" name="Microsoft Office User" initials="MOU" lastIdx="5" clrIdx="3">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008000"/>
    <a:srgbClr val="FFFF00"/>
    <a:srgbClr val="FF3399"/>
    <a:srgbClr val="C6D9F1"/>
    <a:srgbClr val="92D050"/>
    <a:srgbClr val="C00000"/>
    <a:srgbClr val="FF0000"/>
    <a:srgbClr val="000000"/>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100" autoAdjust="0"/>
    <p:restoredTop sz="86602" autoAdjust="0"/>
  </p:normalViewPr>
  <p:slideViewPr>
    <p:cSldViewPr>
      <p:cViewPr varScale="1">
        <p:scale>
          <a:sx n="124" d="100"/>
          <a:sy n="124" d="100"/>
        </p:scale>
        <p:origin x="3152" y="1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B0F8A6-59ED-4CA0-85FA-2B051A81B926}" type="datetimeFigureOut">
              <a:rPr lang="en-US" smtClean="0"/>
              <a:pPr/>
              <a:t>11/11/22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03C173-D336-4429-BE64-F6CFCEA9010A}" type="slidenum">
              <a:rPr lang="en-US" smtClean="0"/>
              <a:pPr/>
              <a:t>‹#›</a:t>
            </a:fld>
            <a:endParaRPr lang="en-US" dirty="0"/>
          </a:p>
        </p:txBody>
      </p:sp>
    </p:spTree>
    <p:extLst>
      <p:ext uri="{BB962C8B-B14F-4D97-AF65-F5344CB8AC3E}">
        <p14:creationId xmlns:p14="http://schemas.microsoft.com/office/powerpoint/2010/main" val="2941317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2</a:t>
            </a:fld>
            <a:endParaRPr lang="en-US" dirty="0"/>
          </a:p>
        </p:txBody>
      </p:sp>
    </p:spTree>
    <p:extLst>
      <p:ext uri="{BB962C8B-B14F-4D97-AF65-F5344CB8AC3E}">
        <p14:creationId xmlns:p14="http://schemas.microsoft.com/office/powerpoint/2010/main" val="36259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50</a:t>
            </a:fld>
            <a:endParaRPr lang="en-US" dirty="0"/>
          </a:p>
        </p:txBody>
      </p:sp>
    </p:spTree>
    <p:extLst>
      <p:ext uri="{BB962C8B-B14F-4D97-AF65-F5344CB8AC3E}">
        <p14:creationId xmlns:p14="http://schemas.microsoft.com/office/powerpoint/2010/main" val="1651978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51</a:t>
            </a:fld>
            <a:endParaRPr lang="en-US" dirty="0"/>
          </a:p>
        </p:txBody>
      </p:sp>
    </p:spTree>
    <p:extLst>
      <p:ext uri="{BB962C8B-B14F-4D97-AF65-F5344CB8AC3E}">
        <p14:creationId xmlns:p14="http://schemas.microsoft.com/office/powerpoint/2010/main" val="3827769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400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4000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58</a:t>
            </a:fld>
            <a:endParaRPr lang="en-US" dirty="0"/>
          </a:p>
        </p:txBody>
      </p:sp>
    </p:spTree>
    <p:extLst>
      <p:ext uri="{BB962C8B-B14F-4D97-AF65-F5344CB8AC3E}">
        <p14:creationId xmlns:p14="http://schemas.microsoft.com/office/powerpoint/2010/main" val="236507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59</a:t>
            </a:fld>
            <a:endParaRPr lang="en-US" dirty="0"/>
          </a:p>
        </p:txBody>
      </p:sp>
    </p:spTree>
    <p:extLst>
      <p:ext uri="{BB962C8B-B14F-4D97-AF65-F5344CB8AC3E}">
        <p14:creationId xmlns:p14="http://schemas.microsoft.com/office/powerpoint/2010/main" val="42147838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03C173-D336-4429-BE64-F6CFCEA9010A}" type="slidenum">
              <a:rPr lang="en-US" smtClean="0"/>
              <a:pPr/>
              <a:t>67</a:t>
            </a:fld>
            <a:endParaRPr lang="en-US" dirty="0"/>
          </a:p>
        </p:txBody>
      </p:sp>
    </p:spTree>
    <p:extLst>
      <p:ext uri="{BB962C8B-B14F-4D97-AF65-F5344CB8AC3E}">
        <p14:creationId xmlns:p14="http://schemas.microsoft.com/office/powerpoint/2010/main" val="1933904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3</a:t>
            </a:fld>
            <a:endParaRPr lang="en-US" dirty="0"/>
          </a:p>
        </p:txBody>
      </p:sp>
    </p:spTree>
    <p:extLst>
      <p:ext uri="{BB962C8B-B14F-4D97-AF65-F5344CB8AC3E}">
        <p14:creationId xmlns:p14="http://schemas.microsoft.com/office/powerpoint/2010/main" val="1116799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pPr/>
              <a:t>5</a:t>
            </a:fld>
            <a:endParaRPr lang="en-US" dirty="0"/>
          </a:p>
        </p:txBody>
      </p:sp>
    </p:spTree>
    <p:extLst>
      <p:ext uri="{BB962C8B-B14F-4D97-AF65-F5344CB8AC3E}">
        <p14:creationId xmlns:p14="http://schemas.microsoft.com/office/powerpoint/2010/main" val="726204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03C173-D336-4429-BE64-F6CFCEA9010A}" type="slidenum">
              <a:rPr lang="en-US" smtClean="0"/>
              <a:pPr/>
              <a:t>8</a:t>
            </a:fld>
            <a:endParaRPr lang="en-US" dirty="0"/>
          </a:p>
        </p:txBody>
      </p:sp>
    </p:spTree>
    <p:extLst>
      <p:ext uri="{BB962C8B-B14F-4D97-AF65-F5344CB8AC3E}">
        <p14:creationId xmlns:p14="http://schemas.microsoft.com/office/powerpoint/2010/main" val="163550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03C173-D336-4429-BE64-F6CFCEA9010A}" type="slidenum">
              <a:rPr lang="en-US" smtClean="0"/>
              <a:pPr/>
              <a:t>18</a:t>
            </a:fld>
            <a:endParaRPr lang="en-US" dirty="0"/>
          </a:p>
        </p:txBody>
      </p:sp>
    </p:spTree>
    <p:extLst>
      <p:ext uri="{BB962C8B-B14F-4D97-AF65-F5344CB8AC3E}">
        <p14:creationId xmlns:p14="http://schemas.microsoft.com/office/powerpoint/2010/main" val="2738469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03C173-D336-4429-BE64-F6CFCEA9010A}" type="slidenum">
              <a:rPr lang="en-US" smtClean="0"/>
              <a:pPr/>
              <a:t>25</a:t>
            </a:fld>
            <a:endParaRPr lang="en-US" dirty="0"/>
          </a:p>
        </p:txBody>
      </p:sp>
    </p:spTree>
    <p:extLst>
      <p:ext uri="{BB962C8B-B14F-4D97-AF65-F5344CB8AC3E}">
        <p14:creationId xmlns:p14="http://schemas.microsoft.com/office/powerpoint/2010/main" val="4136226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03C173-D336-4429-BE64-F6CFCEA9010A}" type="slidenum">
              <a:rPr lang="en-US" smtClean="0"/>
              <a:pPr/>
              <a:t>26</a:t>
            </a:fld>
            <a:endParaRPr lang="en-US" dirty="0"/>
          </a:p>
        </p:txBody>
      </p:sp>
    </p:spTree>
    <p:extLst>
      <p:ext uri="{BB962C8B-B14F-4D97-AF65-F5344CB8AC3E}">
        <p14:creationId xmlns:p14="http://schemas.microsoft.com/office/powerpoint/2010/main" val="4013311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03C173-D336-4429-BE64-F6CFCEA9010A}" type="slidenum">
              <a:rPr lang="en-US" smtClean="0"/>
              <a:pPr/>
              <a:t>36</a:t>
            </a:fld>
            <a:endParaRPr lang="en-US" dirty="0"/>
          </a:p>
        </p:txBody>
      </p:sp>
    </p:spTree>
    <p:extLst>
      <p:ext uri="{BB962C8B-B14F-4D97-AF65-F5344CB8AC3E}">
        <p14:creationId xmlns:p14="http://schemas.microsoft.com/office/powerpoint/2010/main" val="894922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03C173-D336-4429-BE64-F6CFCEA9010A}" type="slidenum">
              <a:rPr lang="en-US" smtClean="0"/>
              <a:pPr/>
              <a:t>48</a:t>
            </a:fld>
            <a:endParaRPr lang="en-US" dirty="0"/>
          </a:p>
        </p:txBody>
      </p:sp>
    </p:spTree>
    <p:extLst>
      <p:ext uri="{BB962C8B-B14F-4D97-AF65-F5344CB8AC3E}">
        <p14:creationId xmlns:p14="http://schemas.microsoft.com/office/powerpoint/2010/main" val="3377338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226124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vl1pPr>
          </a:lstStyle>
          <a:p>
            <a:r>
              <a:rPr lang="en-US" altLang="en-US"/>
              <a:t>2/28/2017</a:t>
            </a:r>
            <a:endParaRPr lang="en-US" altLang="en-US" dirty="0"/>
          </a:p>
        </p:txBody>
      </p:sp>
      <p:sp>
        <p:nvSpPr>
          <p:cNvPr id="6" name="Slide Number Placeholder 5"/>
          <p:cNvSpPr>
            <a:spLocks noGrp="1"/>
          </p:cNvSpPr>
          <p:nvPr>
            <p:ph type="sldNum" sz="quarter" idx="12"/>
          </p:nvPr>
        </p:nvSpPr>
        <p:spPr/>
        <p:txBody>
          <a:bodyPr/>
          <a:lstStyle>
            <a:lvl1pPr>
              <a:defRPr/>
            </a:lvl1pPr>
          </a:lstStyle>
          <a:p>
            <a:fld id="{4AB52BE0-4CA4-4BD3-BC9F-B41F86E8D2EE}" type="slidenum">
              <a:rPr lang="en-US" altLang="en-US"/>
              <a:pPr/>
              <a:t>‹#›</a:t>
            </a:fld>
            <a:endParaRPr lang="en-US" altLang="en-US" dirty="0"/>
          </a:p>
        </p:txBody>
      </p:sp>
    </p:spTree>
    <p:extLst>
      <p:ext uri="{BB962C8B-B14F-4D97-AF65-F5344CB8AC3E}">
        <p14:creationId xmlns:p14="http://schemas.microsoft.com/office/powerpoint/2010/main" val="409095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40632" y="6356350"/>
            <a:ext cx="914400" cy="365125"/>
          </a:xfrm>
        </p:spPr>
        <p:txBody>
          <a:bodyPr/>
          <a:lstStyle>
            <a:lvl1pPr>
              <a:defRPr smtClean="0"/>
            </a:lvl1pPr>
          </a:lstStyle>
          <a:p>
            <a:r>
              <a:rPr lang="en-US" altLang="en-US"/>
              <a:t>2/28/2017</a:t>
            </a:r>
            <a:endParaRPr lang="en-US" altLang="en-US" dirty="0"/>
          </a:p>
        </p:txBody>
      </p:sp>
      <p:sp>
        <p:nvSpPr>
          <p:cNvPr id="6" name="Slide Number Placeholder 5"/>
          <p:cNvSpPr>
            <a:spLocks noGrp="1"/>
          </p:cNvSpPr>
          <p:nvPr>
            <p:ph type="sldNum" sz="quarter" idx="12"/>
          </p:nvPr>
        </p:nvSpPr>
        <p:spPr/>
        <p:txBody>
          <a:bodyPr/>
          <a:lstStyle>
            <a:lvl1pPr>
              <a:defRPr/>
            </a:lvl1pPr>
          </a:lstStyle>
          <a:p>
            <a:fld id="{615ADB79-25D6-47C0-AB51-22A13A0BBB50}" type="slidenum">
              <a:rPr lang="en-US" altLang="en-US"/>
              <a:pPr/>
              <a:t>‹#›</a:t>
            </a:fld>
            <a:endParaRPr lang="en-US" altLang="en-US" dirty="0"/>
          </a:p>
        </p:txBody>
      </p:sp>
    </p:spTree>
    <p:extLst>
      <p:ext uri="{BB962C8B-B14F-4D97-AF65-F5344CB8AC3E}">
        <p14:creationId xmlns:p14="http://schemas.microsoft.com/office/powerpoint/2010/main" val="2287504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smtClean="0"/>
            </a:lvl1pPr>
          </a:lstStyle>
          <a:p>
            <a:r>
              <a:rPr lang="en-US" altLang="en-US"/>
              <a:t>2/28/2017</a:t>
            </a:r>
            <a:endParaRPr lang="en-US" altLang="en-US" dirty="0"/>
          </a:p>
        </p:txBody>
      </p:sp>
      <p:sp>
        <p:nvSpPr>
          <p:cNvPr id="4" name="Slide Number Placeholder 5"/>
          <p:cNvSpPr>
            <a:spLocks noGrp="1"/>
          </p:cNvSpPr>
          <p:nvPr>
            <p:ph type="sldNum" sz="quarter" idx="12"/>
          </p:nvPr>
        </p:nvSpPr>
        <p:spPr/>
        <p:txBody>
          <a:bodyPr/>
          <a:lstStyle>
            <a:lvl1pPr>
              <a:defRPr/>
            </a:lvl1pPr>
          </a:lstStyle>
          <a:p>
            <a:fld id="{3121078A-E944-47F9-B7BA-CEAF4D470424}" type="slidenum">
              <a:rPr lang="en-US" altLang="en-US"/>
              <a:pPr/>
              <a:t>‹#›</a:t>
            </a:fld>
            <a:endParaRPr lang="en-US" altLang="en-US" dirty="0"/>
          </a:p>
        </p:txBody>
      </p:sp>
    </p:spTree>
    <p:extLst>
      <p:ext uri="{BB962C8B-B14F-4D97-AF65-F5344CB8AC3E}">
        <p14:creationId xmlns:p14="http://schemas.microsoft.com/office/powerpoint/2010/main" val="4162146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le and two content">
    <p:spTree>
      <p:nvGrpSpPr>
        <p:cNvPr id="1" name=""/>
        <p:cNvGrpSpPr/>
        <p:nvPr/>
      </p:nvGrpSpPr>
      <p:grpSpPr>
        <a:xfrm>
          <a:off x="0" y="0"/>
          <a:ext cx="0" cy="0"/>
          <a:chOff x="0" y="0"/>
          <a:chExt cx="0" cy="0"/>
        </a:xfrm>
      </p:grpSpPr>
      <p:sp>
        <p:nvSpPr>
          <p:cNvPr id="5" name="Content Placeholder 7"/>
          <p:cNvSpPr>
            <a:spLocks noGrp="1"/>
          </p:cNvSpPr>
          <p:nvPr>
            <p:ph sz="quarter" idx="12"/>
          </p:nvPr>
        </p:nvSpPr>
        <p:spPr>
          <a:xfrm>
            <a:off x="4680523" y="958850"/>
            <a:ext cx="4111455" cy="5281613"/>
          </a:xfrm>
          <a:prstGeom prst="rect">
            <a:avLst/>
          </a:prstGeom>
        </p:spPr>
        <p:txBody>
          <a:bodyPr/>
          <a:lstStyle>
            <a:lvl1pPr marL="0" indent="0">
              <a:buNone/>
              <a:defRPr sz="2000" b="1">
                <a:latin typeface="Arial" panose="020B0604020202020204" pitchFamily="34" charset="0"/>
                <a:cs typeface="Arial" panose="020B0604020202020204" pitchFamily="34" charset="0"/>
              </a:defRPr>
            </a:lvl1pPr>
            <a:lvl2pPr marL="231775" indent="-231775">
              <a:buFont typeface="Arial" panose="020B0604020202020204" pitchFamily="34" charset="0"/>
              <a:buChar char="•"/>
              <a:defRPr sz="2000">
                <a:latin typeface="Arial" panose="020B0604020202020204" pitchFamily="34" charset="0"/>
                <a:cs typeface="Arial" panose="020B0604020202020204" pitchFamily="34" charset="0"/>
              </a:defRPr>
            </a:lvl2pPr>
            <a:lvl3pPr marL="457200" indent="-225425">
              <a:buFont typeface="Arial" panose="020B0604020202020204" pitchFamily="34" charset="0"/>
              <a:buChar char="‒"/>
              <a:defRPr sz="1800">
                <a:latin typeface="Arial" panose="020B0604020202020204" pitchFamily="34" charset="0"/>
                <a:cs typeface="Arial" panose="020B0604020202020204" pitchFamily="34" charset="0"/>
              </a:defRPr>
            </a:lvl3pPr>
            <a:lvl4pPr marL="688975" indent="-231775">
              <a:buFont typeface="Arial" panose="020B0604020202020204" pitchFamily="34" charset="0"/>
              <a:buChar char="•"/>
              <a:defRPr sz="1600">
                <a:latin typeface="Arial" panose="020B0604020202020204" pitchFamily="34" charset="0"/>
                <a:cs typeface="Arial" panose="020B0604020202020204" pitchFamily="34" charset="0"/>
              </a:defRPr>
            </a:lvl4pPr>
            <a:lvl5pPr marL="914400" indent="-225425">
              <a:buFont typeface="Arial" panose="020B0604020202020204" pitchFamily="34" charset="0"/>
              <a:buChar cha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title" hasCustomPrompt="1"/>
          </p:nvPr>
        </p:nvSpPr>
        <p:spPr>
          <a:xfrm>
            <a:off x="353441" y="88777"/>
            <a:ext cx="6675120" cy="727969"/>
          </a:xfrm>
          <a:prstGeom prst="rect">
            <a:avLst/>
          </a:prstGeom>
        </p:spPr>
        <p:txBody>
          <a:bodyPr anchor="ctr">
            <a:normAutofit/>
          </a:bodyPr>
          <a:lstStyle>
            <a:lvl1pPr>
              <a:defRPr sz="2400" b="0">
                <a:solidFill>
                  <a:srgbClr val="CF102D"/>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Content Placeholder 7"/>
          <p:cNvSpPr>
            <a:spLocks noGrp="1"/>
          </p:cNvSpPr>
          <p:nvPr>
            <p:ph sz="quarter" idx="10"/>
          </p:nvPr>
        </p:nvSpPr>
        <p:spPr>
          <a:xfrm>
            <a:off x="354013" y="958850"/>
            <a:ext cx="4111455" cy="5281613"/>
          </a:xfrm>
          <a:prstGeom prst="rect">
            <a:avLst/>
          </a:prstGeom>
        </p:spPr>
        <p:txBody>
          <a:bodyPr/>
          <a:lstStyle>
            <a:lvl1pPr marL="0" indent="0">
              <a:buNone/>
              <a:defRPr sz="2000" b="1">
                <a:latin typeface="Arial" panose="020B0604020202020204" pitchFamily="34" charset="0"/>
                <a:cs typeface="Arial" panose="020B0604020202020204" pitchFamily="34" charset="0"/>
              </a:defRPr>
            </a:lvl1pPr>
            <a:lvl2pPr marL="231775" indent="-231775">
              <a:buFont typeface="Arial" panose="020B0604020202020204" pitchFamily="34" charset="0"/>
              <a:buChar char="•"/>
              <a:defRPr sz="2000">
                <a:latin typeface="Arial" panose="020B0604020202020204" pitchFamily="34" charset="0"/>
                <a:cs typeface="Arial" panose="020B0604020202020204" pitchFamily="34" charset="0"/>
              </a:defRPr>
            </a:lvl2pPr>
            <a:lvl3pPr marL="457200" indent="-225425">
              <a:buFont typeface="Arial" panose="020B0604020202020204" pitchFamily="34" charset="0"/>
              <a:buChar char="‒"/>
              <a:defRPr sz="1800">
                <a:latin typeface="Arial" panose="020B0604020202020204" pitchFamily="34" charset="0"/>
                <a:cs typeface="Arial" panose="020B0604020202020204" pitchFamily="34" charset="0"/>
              </a:defRPr>
            </a:lvl3pPr>
            <a:lvl4pPr marL="688975" indent="-231775">
              <a:buFont typeface="Arial" panose="020B0604020202020204" pitchFamily="34" charset="0"/>
              <a:buChar char="•"/>
              <a:defRPr sz="1600">
                <a:latin typeface="Arial" panose="020B0604020202020204" pitchFamily="34" charset="0"/>
                <a:cs typeface="Arial" panose="020B0604020202020204" pitchFamily="34" charset="0"/>
              </a:defRPr>
            </a:lvl4pPr>
            <a:lvl5pPr marL="914400" indent="-225425">
              <a:buFont typeface="Arial" panose="020B0604020202020204" pitchFamily="34" charset="0"/>
              <a:buChar cha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01324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353441" y="88777"/>
            <a:ext cx="6675120" cy="727969"/>
          </a:xfrm>
          <a:prstGeom prst="rect">
            <a:avLst/>
          </a:prstGeom>
        </p:spPr>
        <p:txBody>
          <a:bodyPr anchor="ctr">
            <a:normAutofit/>
          </a:bodyPr>
          <a:lstStyle>
            <a:lvl1pPr>
              <a:defRPr sz="2400" b="0">
                <a:solidFill>
                  <a:srgbClr val="CF102D"/>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451667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1564350" y="288575"/>
            <a:ext cx="5961300" cy="8537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FFFFFF"/>
              </a:buClr>
              <a:buFont typeface="Arial"/>
              <a:buNone/>
              <a:defRPr sz="2800" b="0" i="0" u="none" strike="noStrike" cap="none">
                <a:solidFill>
                  <a:srgbClr val="FFFFFF"/>
                </a:solidFill>
                <a:latin typeface="Arial"/>
                <a:ea typeface="Arial"/>
                <a:cs typeface="Arial"/>
                <a:sym typeface="Arial"/>
              </a:defRPr>
            </a:lvl1pPr>
            <a:lvl2pPr lvl="1" indent="0">
              <a:spcBef>
                <a:spcPts val="0"/>
              </a:spcBef>
              <a:buClr>
                <a:srgbClr val="FFFFFF"/>
              </a:buClr>
              <a:buFont typeface="Arial"/>
              <a:buNone/>
              <a:defRPr sz="2800">
                <a:solidFill>
                  <a:srgbClr val="FFFFFF"/>
                </a:solidFill>
              </a:defRPr>
            </a:lvl2pPr>
            <a:lvl3pPr lvl="2" indent="0">
              <a:spcBef>
                <a:spcPts val="0"/>
              </a:spcBef>
              <a:buClr>
                <a:srgbClr val="FFFFFF"/>
              </a:buClr>
              <a:buFont typeface="Arial"/>
              <a:buNone/>
              <a:defRPr sz="2800">
                <a:solidFill>
                  <a:srgbClr val="FFFFFF"/>
                </a:solidFill>
              </a:defRPr>
            </a:lvl3pPr>
            <a:lvl4pPr lvl="3" indent="0">
              <a:spcBef>
                <a:spcPts val="0"/>
              </a:spcBef>
              <a:buClr>
                <a:srgbClr val="FFFFFF"/>
              </a:buClr>
              <a:buFont typeface="Arial"/>
              <a:buNone/>
              <a:defRPr sz="2800">
                <a:solidFill>
                  <a:srgbClr val="FFFFFF"/>
                </a:solidFill>
              </a:defRPr>
            </a:lvl4pPr>
            <a:lvl5pPr lvl="4" indent="0">
              <a:spcBef>
                <a:spcPts val="0"/>
              </a:spcBef>
              <a:buClr>
                <a:srgbClr val="FFFFFF"/>
              </a:buClr>
              <a:buFont typeface="Arial"/>
              <a:buNone/>
              <a:defRPr sz="2800">
                <a:solidFill>
                  <a:srgbClr val="FFFFFF"/>
                </a:solidFill>
              </a:defRPr>
            </a:lvl5pPr>
            <a:lvl6pPr lvl="5" indent="0">
              <a:spcBef>
                <a:spcPts val="0"/>
              </a:spcBef>
              <a:buClr>
                <a:srgbClr val="FFFFFF"/>
              </a:buClr>
              <a:buFont typeface="Arial"/>
              <a:buNone/>
              <a:defRPr sz="2800">
                <a:solidFill>
                  <a:srgbClr val="FFFFFF"/>
                </a:solidFill>
              </a:defRPr>
            </a:lvl6pPr>
            <a:lvl7pPr lvl="6" indent="0">
              <a:spcBef>
                <a:spcPts val="0"/>
              </a:spcBef>
              <a:buClr>
                <a:srgbClr val="FFFFFF"/>
              </a:buClr>
              <a:buFont typeface="Arial"/>
              <a:buNone/>
              <a:defRPr sz="2800">
                <a:solidFill>
                  <a:srgbClr val="FFFFFF"/>
                </a:solidFill>
              </a:defRPr>
            </a:lvl7pPr>
            <a:lvl8pPr lvl="7" indent="0">
              <a:spcBef>
                <a:spcPts val="0"/>
              </a:spcBef>
              <a:buClr>
                <a:srgbClr val="FFFFFF"/>
              </a:buClr>
              <a:buFont typeface="Arial"/>
              <a:buNone/>
              <a:defRPr sz="2800">
                <a:solidFill>
                  <a:srgbClr val="FFFFFF"/>
                </a:solidFill>
              </a:defRPr>
            </a:lvl8pPr>
            <a:lvl9pPr lvl="8" indent="0">
              <a:spcBef>
                <a:spcPts val="0"/>
              </a:spcBef>
              <a:buClr>
                <a:srgbClr val="FFFFFF"/>
              </a:buClr>
              <a:buFont typeface="Arial"/>
              <a:buNone/>
              <a:defRPr sz="2800">
                <a:solidFill>
                  <a:srgbClr val="FFFFFF"/>
                </a:solidFill>
              </a:defRPr>
            </a:lvl9pPr>
          </a:lstStyle>
          <a:p>
            <a:endParaRPr/>
          </a:p>
        </p:txBody>
      </p:sp>
      <p:sp>
        <p:nvSpPr>
          <p:cNvPr id="15" name="Shape 15"/>
          <p:cNvSpPr txBox="1">
            <a:spLocks noGrp="1"/>
          </p:cNvSpPr>
          <p:nvPr>
            <p:ph type="body" idx="1"/>
          </p:nvPr>
        </p:nvSpPr>
        <p:spPr>
          <a:xfrm>
            <a:off x="311700" y="1536633"/>
            <a:ext cx="8520599" cy="4555199"/>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rgbClr val="FFFFFF"/>
              </a:buClr>
              <a:buFont typeface="Arial"/>
              <a:buNone/>
              <a:defRPr sz="1800" b="0" i="0" u="none" strike="noStrike" cap="none">
                <a:solidFill>
                  <a:srgbClr val="FFFFFF"/>
                </a:solidFill>
                <a:latin typeface="Arial"/>
                <a:ea typeface="Arial"/>
                <a:cs typeface="Arial"/>
                <a:sym typeface="Arial"/>
              </a:defRPr>
            </a:lvl1pPr>
            <a:lvl2pPr marL="457200" marR="0" lvl="1"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2pPr>
            <a:lvl3pPr marL="914400" marR="0" lvl="2"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3pPr>
            <a:lvl4pPr marL="1371600" marR="0" lvl="3"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4pPr>
            <a:lvl5pPr marL="1828800" marR="0" lvl="4"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5pPr>
            <a:lvl6pPr marL="2286000" marR="0" lvl="5"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6pPr>
            <a:lvl7pPr marL="2743200" marR="0" lvl="6"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7pPr>
            <a:lvl8pPr marL="3200400" marR="0" lvl="7"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8pPr>
            <a:lvl9pPr marL="3657600" marR="0" lvl="8"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9pPr>
          </a:lstStyle>
          <a:p>
            <a:endParaRPr/>
          </a:p>
        </p:txBody>
      </p:sp>
      <p:sp>
        <p:nvSpPr>
          <p:cNvPr id="16" name="Shape 16"/>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 sz="1400" b="0" i="0" u="none" strike="noStrike" cap="none">
                <a:solidFill>
                  <a:srgbClr val="000000"/>
                </a:solidFill>
                <a:latin typeface="Arial"/>
                <a:ea typeface="Arial"/>
                <a:cs typeface="Arial"/>
                <a:sym typeface="Arial"/>
              </a:rPr>
              <a:pPr marL="0" marR="0" lvl="0" indent="0" algn="l" rtl="0">
                <a:lnSpc>
                  <a:spcPct val="100000"/>
                </a:lnSpc>
                <a:spcBef>
                  <a:spcPts val="0"/>
                </a:spcBef>
                <a:spcAft>
                  <a:spcPts val="0"/>
                </a:spcAft>
                <a:buClr>
                  <a:srgbClr val="000000"/>
                </a:buClr>
                <a:buSzPct val="25000"/>
                <a:buFont typeface="Arial"/>
                <a:buNone/>
              </a:pPr>
              <a:t>‹#›</a:t>
            </a:fld>
            <a:endParaRPr lang="en"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smtClean="0"/>
            </a:lvl1pPr>
          </a:lstStyle>
          <a:p>
            <a:fld id="{E830F9AD-B0CA-47A0-A405-A9EABD5BF0AA}" type="datetime1">
              <a:rPr lang="en-US" altLang="en-US" smtClean="0"/>
              <a:t>11/11/22</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t>These GOES-16 data are preliminary, non-operational data and are undergoing testing. Users bear all responsibility for inspecting the data prior to use and for the manner in which the data are utilized.</a:t>
            </a:r>
          </a:p>
        </p:txBody>
      </p:sp>
      <p:sp>
        <p:nvSpPr>
          <p:cNvPr id="7" name="Slide Number Placeholder 5"/>
          <p:cNvSpPr>
            <a:spLocks noGrp="1"/>
          </p:cNvSpPr>
          <p:nvPr>
            <p:ph type="sldNum" sz="quarter" idx="12"/>
          </p:nvPr>
        </p:nvSpPr>
        <p:spPr/>
        <p:txBody>
          <a:bodyPr/>
          <a:lstStyle>
            <a:lvl1pPr>
              <a:defRPr/>
            </a:lvl1pPr>
          </a:lstStyle>
          <a:p>
            <a:fld id="{A5D0E245-9D50-4F3E-AC26-7B9CB19F70AC}" type="slidenum">
              <a:rPr lang="en-US" altLang="en-US"/>
              <a:pPr/>
              <a:t>‹#›</a:t>
            </a:fld>
            <a:endParaRPr lang="en-US" altLang="en-US"/>
          </a:p>
        </p:txBody>
      </p:sp>
    </p:spTree>
    <p:extLst>
      <p:ext uri="{BB962C8B-B14F-4D97-AF65-F5344CB8AC3E}">
        <p14:creationId xmlns:p14="http://schemas.microsoft.com/office/powerpoint/2010/main" val="2324577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7" descr="Mandt_SOO-DOH-Presentation_NO-TEXT_5.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1371600" y="128337"/>
            <a:ext cx="6408821" cy="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p:cNvSpPr>
            <a:spLocks noGrp="1"/>
          </p:cNvSpPr>
          <p:nvPr>
            <p:ph type="body" idx="1"/>
          </p:nvPr>
        </p:nvSpPr>
        <p:spPr bwMode="auto">
          <a:xfrm>
            <a:off x="457200" y="1465263"/>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240632" y="6356350"/>
            <a:ext cx="914400" cy="365125"/>
          </a:xfrm>
          <a:prstGeom prst="rect">
            <a:avLst/>
          </a:prstGeom>
        </p:spPr>
        <p:txBody>
          <a:bodyPr vert="horz" wrap="square" lIns="91440" tIns="45720" rIns="91440" bIns="45720" numCol="1" anchor="ctr" anchorCtr="0" compatLnSpc="1">
            <a:prstTxWarp prst="textNoShape">
              <a:avLst/>
            </a:prstTxWarp>
          </a:bodyPr>
          <a:lstStyle>
            <a:lvl1pPr>
              <a:defRPr sz="1200" dirty="0">
                <a:solidFill>
                  <a:schemeClr val="bg1"/>
                </a:solidFill>
              </a:defRPr>
            </a:lvl1pPr>
          </a:lstStyle>
          <a:p>
            <a:pPr>
              <a:defRPr/>
            </a:pPr>
            <a:r>
              <a:rPr lang="en-US" altLang="en-US"/>
              <a:t>2/28/2017</a:t>
            </a:r>
            <a:endParaRPr lang="en-US" altLang="en-US" dirty="0"/>
          </a:p>
        </p:txBody>
      </p:sp>
      <p:sp>
        <p:nvSpPr>
          <p:cNvPr id="5" name="Footer Placeholder 4"/>
          <p:cNvSpPr>
            <a:spLocks noGrp="1"/>
          </p:cNvSpPr>
          <p:nvPr>
            <p:ph type="ftr" sz="quarter" idx="3"/>
          </p:nvPr>
        </p:nvSpPr>
        <p:spPr>
          <a:xfrm>
            <a:off x="922421" y="6356350"/>
            <a:ext cx="7331242"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defRPr>
            </a:lvl1pPr>
          </a:lstStyle>
          <a:p>
            <a:pPr>
              <a:defRPr/>
            </a:pPr>
            <a:endParaRPr lang="en-US" dirty="0"/>
          </a:p>
        </p:txBody>
      </p:sp>
      <p:sp>
        <p:nvSpPr>
          <p:cNvPr id="6" name="Slide Number Placeholder 5"/>
          <p:cNvSpPr>
            <a:spLocks noGrp="1"/>
          </p:cNvSpPr>
          <p:nvPr>
            <p:ph type="sldNum" sz="quarter" idx="4"/>
          </p:nvPr>
        </p:nvSpPr>
        <p:spPr>
          <a:xfrm>
            <a:off x="8253662" y="6356350"/>
            <a:ext cx="681791"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defRPr>
            </a:lvl1pPr>
          </a:lstStyle>
          <a:p>
            <a:fld id="{9D60F4D7-1FAC-41F5-8B13-40B192A29539}" type="slidenum">
              <a:rPr lang="en-US" altLang="en-US"/>
              <a:pPr/>
              <a:t>‹#›</a:t>
            </a:fld>
            <a:endParaRPr lang="en-US" altLang="en-US" dirty="0"/>
          </a:p>
        </p:txBody>
      </p:sp>
    </p:spTree>
    <p:extLst>
      <p:ext uri="{BB962C8B-B14F-4D97-AF65-F5344CB8AC3E}">
        <p14:creationId xmlns:p14="http://schemas.microsoft.com/office/powerpoint/2010/main" val="70036484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Lst>
  <p:hf hdr="0" ftr="0" dt="0"/>
  <p:txStyles>
    <p:titleStyle>
      <a:lvl1pPr algn="ctr" defTabSz="457200" rtl="0" eaLnBrk="1" fontAlgn="base" hangingPunct="1">
        <a:spcBef>
          <a:spcPct val="0"/>
        </a:spcBef>
        <a:spcAft>
          <a:spcPct val="0"/>
        </a:spcAft>
        <a:defRPr sz="3600" kern="1200">
          <a:solidFill>
            <a:schemeClr val="bg1"/>
          </a:solidFill>
          <a:latin typeface="+mj-lt"/>
          <a:ea typeface="MS PGothic" panose="020B0600070205080204" pitchFamily="34" charset="-128"/>
          <a:cs typeface="+mj-cs"/>
        </a:defRPr>
      </a:lvl1pPr>
      <a:lvl2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2pPr>
      <a:lvl3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3pPr>
      <a:lvl4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4pPr>
      <a:lvl5pPr algn="ctr" defTabSz="457200" rtl="0" eaLnBrk="1" fontAlgn="base" hangingPunct="1">
        <a:spcBef>
          <a:spcPct val="0"/>
        </a:spcBef>
        <a:spcAft>
          <a:spcPct val="0"/>
        </a:spcAft>
        <a:defRPr sz="3600">
          <a:solidFill>
            <a:schemeClr val="bg1"/>
          </a:solidFill>
          <a:latin typeface="Calibri" panose="020F0502020204030204" pitchFamily="34" charset="0"/>
          <a:ea typeface="MS PGothic" panose="020B0600070205080204" pitchFamily="34" charset="-128"/>
        </a:defRPr>
      </a:lvl5pPr>
      <a:lvl6pPr marL="4572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6pPr>
      <a:lvl7pPr marL="9144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7pPr>
      <a:lvl8pPr marL="13716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8pPr>
      <a:lvl9pPr marL="1828800" algn="ctr" defTabSz="457200" rtl="0" eaLnBrk="1" fontAlgn="base" hangingPunct="1">
        <a:spcBef>
          <a:spcPct val="0"/>
        </a:spcBef>
        <a:spcAft>
          <a:spcPct val="0"/>
        </a:spcAft>
        <a:defRPr sz="4400">
          <a:solidFill>
            <a:schemeClr val="bg1"/>
          </a:solidFill>
          <a:latin typeface="Calibri" panose="020F0502020204030204" pitchFamily="34" charset="0"/>
          <a:ea typeface="MS PGothic" panose="020B0600070205080204" pitchFamily="34" charset="-128"/>
        </a:defRPr>
      </a:lvl9pPr>
    </p:titleStyle>
    <p:body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6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45.tiff"/><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8.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35205"/>
            <a:ext cx="7772400" cy="1765245"/>
          </a:xfrm>
        </p:spPr>
        <p:txBody>
          <a:bodyPr>
            <a:normAutofit fontScale="90000"/>
          </a:bodyPr>
          <a:lstStyle/>
          <a:p>
            <a:r>
              <a:rPr lang="en-US" sz="2700" dirty="0"/>
              <a:t>Peer Stakeholder-Product Validation Review (PS-PVR) </a:t>
            </a:r>
            <a:br>
              <a:rPr lang="en-US" sz="2700" dirty="0"/>
            </a:br>
            <a:r>
              <a:rPr lang="en-US" sz="5400" dirty="0"/>
              <a:t>For the Provisional Maturity of GOES-18 SEISS </a:t>
            </a:r>
            <a:br>
              <a:rPr lang="en-US" sz="5400" dirty="0"/>
            </a:br>
            <a:r>
              <a:rPr lang="en-US" sz="5400" dirty="0"/>
              <a:t>EHIS L1b Product</a:t>
            </a:r>
          </a:p>
        </p:txBody>
      </p:sp>
      <p:sp>
        <p:nvSpPr>
          <p:cNvPr id="3" name="Subtitle 2"/>
          <p:cNvSpPr>
            <a:spLocks noGrp="1"/>
          </p:cNvSpPr>
          <p:nvPr>
            <p:ph type="subTitle" idx="1"/>
          </p:nvPr>
        </p:nvSpPr>
        <p:spPr>
          <a:xfrm>
            <a:off x="152400" y="3886200"/>
            <a:ext cx="8839200" cy="2438400"/>
          </a:xfrm>
        </p:spPr>
        <p:txBody>
          <a:bodyPr>
            <a:normAutofit fontScale="55000" lnSpcReduction="20000"/>
          </a:bodyPr>
          <a:lstStyle/>
          <a:p>
            <a:endParaRPr lang="en-US" dirty="0">
              <a:solidFill>
                <a:srgbClr val="FFFF00"/>
              </a:solidFill>
            </a:endParaRPr>
          </a:p>
          <a:p>
            <a:r>
              <a:rPr lang="en-US" dirty="0">
                <a:solidFill>
                  <a:srgbClr val="FFFF00"/>
                </a:solidFill>
              </a:rPr>
              <a:t>November 15, 2022</a:t>
            </a:r>
          </a:p>
          <a:p>
            <a:endParaRPr lang="en-US" dirty="0">
              <a:solidFill>
                <a:srgbClr val="FFFF00"/>
              </a:solidFill>
            </a:endParaRPr>
          </a:p>
          <a:p>
            <a:r>
              <a:rPr lang="en-US" sz="2900" dirty="0">
                <a:solidFill>
                  <a:srgbClr val="FFFF00"/>
                </a:solidFill>
              </a:rPr>
              <a:t>Juan Rodriguez</a:t>
            </a:r>
          </a:p>
          <a:p>
            <a:r>
              <a:rPr lang="en-US" sz="2900" dirty="0">
                <a:solidFill>
                  <a:srgbClr val="FFFF00"/>
                </a:solidFill>
              </a:rPr>
              <a:t>University of Colorado CIRES and NOAA NCEI</a:t>
            </a:r>
          </a:p>
          <a:p>
            <a:endParaRPr lang="en-US" sz="2900" dirty="0">
              <a:solidFill>
                <a:srgbClr val="FFFF00"/>
              </a:solidFill>
            </a:endParaRPr>
          </a:p>
          <a:p>
            <a:r>
              <a:rPr lang="en-US" sz="2900" dirty="0">
                <a:solidFill>
                  <a:srgbClr val="FFFF00"/>
                </a:solidFill>
              </a:rPr>
              <a:t>Contributions: B. Kress, A. </a:t>
            </a:r>
            <a:r>
              <a:rPr lang="en-US" sz="2900" dirty="0" err="1">
                <a:solidFill>
                  <a:srgbClr val="FFFF00"/>
                </a:solidFill>
              </a:rPr>
              <a:t>Boudouridis</a:t>
            </a:r>
            <a:r>
              <a:rPr lang="en-US" sz="2900" dirty="0">
                <a:solidFill>
                  <a:srgbClr val="FFFF00"/>
                </a:solidFill>
              </a:rPr>
              <a:t>, UNH, ATC</a:t>
            </a:r>
          </a:p>
          <a:p>
            <a:r>
              <a:rPr lang="en-US" sz="2900" dirty="0">
                <a:solidFill>
                  <a:srgbClr val="FFFF00"/>
                </a:solidFill>
              </a:rPr>
              <a:t>Thanks to Jon Fulbright and Melissa </a:t>
            </a:r>
            <a:r>
              <a:rPr lang="en-US" sz="2900" dirty="0" err="1">
                <a:solidFill>
                  <a:srgbClr val="FFFF00"/>
                </a:solidFill>
              </a:rPr>
              <a:t>Dahya</a:t>
            </a:r>
            <a:r>
              <a:rPr lang="en-US" sz="2900" dirty="0">
                <a:solidFill>
                  <a:srgbClr val="FFFF00"/>
                </a:solidFill>
              </a:rPr>
              <a:t> for coordinating installation of EHIS flight tables &amp; ground LUT </a:t>
            </a:r>
          </a:p>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461963" indent="-461963"/>
            <a:r>
              <a:rPr lang="en-US" dirty="0"/>
              <a:t>PATH TO PROVISIONAL</a:t>
            </a:r>
          </a:p>
        </p:txBody>
      </p:sp>
      <p:sp>
        <p:nvSpPr>
          <p:cNvPr id="3" name="Text Placeholder 2"/>
          <p:cNvSpPr>
            <a:spLocks noGrp="1"/>
          </p:cNvSpPr>
          <p:nvPr>
            <p:ph type="body" idx="1"/>
          </p:nvPr>
        </p:nvSpPr>
        <p:spPr/>
        <p:txBody>
          <a:bodyPr/>
          <a:lstStyle/>
          <a:p>
            <a:r>
              <a:rPr lang="en-US" dirty="0"/>
              <a:t>GOES-18 EHIS L1b Product Provisional PS-PVR</a:t>
            </a:r>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pPr/>
              <a:t>10</a:t>
            </a:fld>
            <a:endParaRPr lang="en-US" altLang="en-US" dirty="0"/>
          </a:p>
        </p:txBody>
      </p:sp>
    </p:spTree>
    <p:extLst>
      <p:ext uri="{BB962C8B-B14F-4D97-AF65-F5344CB8AC3E}">
        <p14:creationId xmlns:p14="http://schemas.microsoft.com/office/powerpoint/2010/main" val="2496668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Path to Provisional</a:t>
            </a:r>
            <a:endParaRPr lang="en-US" dirty="0"/>
          </a:p>
        </p:txBody>
      </p:sp>
      <p:sp>
        <p:nvSpPr>
          <p:cNvPr id="3" name="Content Placeholder 2"/>
          <p:cNvSpPr>
            <a:spLocks noGrp="1"/>
          </p:cNvSpPr>
          <p:nvPr>
            <p:ph idx="1"/>
          </p:nvPr>
        </p:nvSpPr>
        <p:spPr>
          <a:xfrm>
            <a:off x="457200" y="1143000"/>
            <a:ext cx="8229600" cy="5029200"/>
          </a:xfrm>
        </p:spPr>
        <p:txBody>
          <a:bodyPr>
            <a:normAutofit/>
          </a:bodyPr>
          <a:lstStyle/>
          <a:p>
            <a:pPr>
              <a:buFont typeface="Arial" panose="020B0604020202020204" pitchFamily="34" charset="0"/>
              <a:buChar char="•"/>
            </a:pPr>
            <a:r>
              <a:rPr lang="en-US" dirty="0"/>
              <a:t>GOES-18 SEISS achieved Beta status on August 1, 2022</a:t>
            </a:r>
          </a:p>
          <a:p>
            <a:pPr lvl="1">
              <a:buFont typeface="Arial" panose="020B0604020202020204" pitchFamily="34" charset="0"/>
              <a:buChar char="•"/>
            </a:pPr>
            <a:r>
              <a:rPr lang="en-US" dirty="0"/>
              <a:t>For NCEI Beta assessment, see Backup Charts </a:t>
            </a:r>
          </a:p>
          <a:p>
            <a:pPr>
              <a:buFont typeface="Arial" panose="020B0604020202020204" pitchFamily="34" charset="0"/>
              <a:buChar char="•"/>
            </a:pPr>
            <a:r>
              <a:rPr lang="en-US" dirty="0"/>
              <a:t>ATC/UNH EHIS PLT status </a:t>
            </a:r>
          </a:p>
          <a:p>
            <a:pPr>
              <a:buFont typeface="Arial" panose="020B0604020202020204" pitchFamily="34" charset="0"/>
              <a:buChar char="•"/>
            </a:pPr>
            <a:r>
              <a:rPr lang="en-US" dirty="0"/>
              <a:t>Changes to GOES-18 EHIS flight science tables and ground LUT (ATC/UNH)</a:t>
            </a:r>
          </a:p>
          <a:p>
            <a:pPr>
              <a:buFont typeface="Arial" panose="020B0604020202020204" pitchFamily="34" charset="0"/>
              <a:buChar char="•"/>
            </a:pPr>
            <a:r>
              <a:rPr lang="en-US" dirty="0"/>
              <a:t>PLPT overview</a:t>
            </a:r>
          </a:p>
          <a:p>
            <a:pPr>
              <a:buFont typeface="Arial" panose="020B0604020202020204" pitchFamily="34" charset="0"/>
              <a:buChar char="•"/>
            </a:pPr>
            <a:endParaRPr lang="en-US"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11</a:t>
            </a:fld>
            <a:endParaRPr lang="en-US" alt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51BE4-B822-29DE-B31D-A913A243CDE6}"/>
              </a:ext>
            </a:extLst>
          </p:cNvPr>
          <p:cNvSpPr>
            <a:spLocks noGrp="1"/>
          </p:cNvSpPr>
          <p:nvPr>
            <p:ph type="title"/>
          </p:nvPr>
        </p:nvSpPr>
        <p:spPr/>
        <p:txBody>
          <a:bodyPr/>
          <a:lstStyle/>
          <a:p>
            <a:r>
              <a:rPr lang="en-US" dirty="0"/>
              <a:t>G18 EHIS PLTs Have Successful Outcomes</a:t>
            </a:r>
          </a:p>
        </p:txBody>
      </p:sp>
      <p:sp>
        <p:nvSpPr>
          <p:cNvPr id="7" name="Content Placeholder 6">
            <a:extLst>
              <a:ext uri="{FF2B5EF4-FFF2-40B4-BE49-F238E27FC236}">
                <a16:creationId xmlns:a16="http://schemas.microsoft.com/office/drawing/2014/main" id="{64ED479F-74B6-B9D7-ACE2-6FCF05F6105A}"/>
              </a:ext>
            </a:extLst>
          </p:cNvPr>
          <p:cNvSpPr>
            <a:spLocks noGrp="1"/>
          </p:cNvSpPr>
          <p:nvPr>
            <p:ph idx="1"/>
          </p:nvPr>
        </p:nvSpPr>
        <p:spPr>
          <a:xfrm>
            <a:off x="457200" y="1465263"/>
            <a:ext cx="8229600" cy="5264400"/>
          </a:xfrm>
        </p:spPr>
        <p:txBody>
          <a:bodyPr/>
          <a:lstStyle/>
          <a:p>
            <a:pPr>
              <a:buFont typeface="Arial" panose="020B0604020202020204" pitchFamily="34" charset="0"/>
              <a:buChar char="•"/>
            </a:pPr>
            <a:r>
              <a:rPr lang="en-US" sz="2400" dirty="0"/>
              <a:t>SEI-001 EHIS Initial IFCs</a:t>
            </a:r>
          </a:p>
          <a:p>
            <a:pPr lvl="1">
              <a:buFont typeface="Arial" panose="020B0604020202020204" pitchFamily="34" charset="0"/>
              <a:buChar char="•"/>
            </a:pPr>
            <a:r>
              <a:rPr lang="en-US" sz="2000" dirty="0"/>
              <a:t>Final report delivered 6/27/22</a:t>
            </a:r>
          </a:p>
          <a:p>
            <a:pPr lvl="1">
              <a:buFont typeface="Arial" panose="020B0604020202020204" pitchFamily="34" charset="0"/>
              <a:buChar char="•"/>
            </a:pPr>
            <a:r>
              <a:rPr lang="en-US" sz="2000" dirty="0"/>
              <a:t>All EHIS thresholds are consistent with pre-launch values and are in family with G16 and G17</a:t>
            </a:r>
          </a:p>
          <a:p>
            <a:pPr lvl="1">
              <a:buFont typeface="Arial" panose="020B0604020202020204" pitchFamily="34" charset="0"/>
              <a:buChar char="•"/>
            </a:pPr>
            <a:r>
              <a:rPr lang="en-US" sz="2000" dirty="0"/>
              <a:t>(slope, intercept) pairs modified to correspond to center of on-orbit temperature range – updated ‘</a:t>
            </a:r>
            <a:r>
              <a:rPr lang="en-US" sz="2000" dirty="0" err="1"/>
              <a:t>inst_cal</a:t>
            </a:r>
            <a:r>
              <a:rPr lang="en-US" sz="2000" dirty="0"/>
              <a:t>’ table (uploaded 21 July 2022)</a:t>
            </a:r>
          </a:p>
          <a:p>
            <a:pPr>
              <a:buFont typeface="Arial" panose="020B0604020202020204" pitchFamily="34" charset="0"/>
              <a:buChar char="•"/>
            </a:pPr>
            <a:r>
              <a:rPr lang="en-US" sz="2400" dirty="0"/>
              <a:t>SEI-002 EHIS On-Orbit Calibration</a:t>
            </a:r>
          </a:p>
          <a:p>
            <a:pPr lvl="1">
              <a:buFont typeface="Arial" panose="020B0604020202020204" pitchFamily="34" charset="0"/>
              <a:buChar char="•"/>
            </a:pPr>
            <a:r>
              <a:rPr lang="en-US" sz="2000" dirty="0"/>
              <a:t>Preliminary report delivered 9/19/22</a:t>
            </a:r>
          </a:p>
          <a:p>
            <a:pPr lvl="1">
              <a:buFont typeface="Arial" panose="020B0604020202020204" pitchFamily="34" charset="0"/>
              <a:buChar char="•"/>
            </a:pPr>
            <a:r>
              <a:rPr lang="en-US" sz="2000" dirty="0"/>
              <a:t>Final delivered 11/4/22 </a:t>
            </a:r>
          </a:p>
          <a:p>
            <a:pPr lvl="1">
              <a:buFont typeface="Arial" panose="020B0604020202020204" pitchFamily="34" charset="0"/>
              <a:buChar char="•"/>
            </a:pPr>
            <a:r>
              <a:rPr lang="en-US" sz="2000" dirty="0"/>
              <a:t>Changes histogram peak positions and widths for energies 1 and 2</a:t>
            </a:r>
          </a:p>
          <a:p>
            <a:pPr lvl="2"/>
            <a:r>
              <a:rPr lang="en-US" sz="1600" dirty="0"/>
              <a:t>No changes to parameters affecting H and He fluxes from SCI-HCR rates</a:t>
            </a:r>
          </a:p>
          <a:p>
            <a:pPr lvl="1">
              <a:buFont typeface="Arial" panose="020B0604020202020204" pitchFamily="34" charset="0"/>
              <a:buChar char="•"/>
            </a:pPr>
            <a:r>
              <a:rPr lang="en-US" sz="2000" dirty="0"/>
              <a:t>Associated table updates (CDRL 88):</a:t>
            </a:r>
          </a:p>
          <a:p>
            <a:pPr lvl="2"/>
            <a:r>
              <a:rPr lang="en-US" sz="1600" dirty="0"/>
              <a:t>Flight tables delivered 10/11/22</a:t>
            </a:r>
          </a:p>
          <a:p>
            <a:pPr lvl="2"/>
            <a:r>
              <a:rPr lang="en-US" sz="1600" dirty="0"/>
              <a:t>Ground LUT delivered 11/01/22</a:t>
            </a:r>
          </a:p>
          <a:p>
            <a:endParaRPr lang="en-US" sz="2400" dirty="0"/>
          </a:p>
        </p:txBody>
      </p:sp>
      <p:sp>
        <p:nvSpPr>
          <p:cNvPr id="5" name="Slide Number Placeholder 4">
            <a:extLst>
              <a:ext uri="{FF2B5EF4-FFF2-40B4-BE49-F238E27FC236}">
                <a16:creationId xmlns:a16="http://schemas.microsoft.com/office/drawing/2014/main" id="{30723798-A535-02ED-D0A4-80C03EE8D121}"/>
              </a:ext>
            </a:extLst>
          </p:cNvPr>
          <p:cNvSpPr>
            <a:spLocks noGrp="1"/>
          </p:cNvSpPr>
          <p:nvPr>
            <p:ph type="sldNum" sz="quarter" idx="12"/>
          </p:nvPr>
        </p:nvSpPr>
        <p:spPr/>
        <p:txBody>
          <a:bodyPr/>
          <a:lstStyle/>
          <a:p>
            <a:fld id="{A5D0E245-9D50-4F3E-AC26-7B9CB19F70AC}" type="slidenum">
              <a:rPr lang="en-US" altLang="en-US" smtClean="0"/>
              <a:pPr/>
              <a:t>12</a:t>
            </a:fld>
            <a:endParaRPr lang="en-US" altLang="en-US"/>
          </a:p>
        </p:txBody>
      </p:sp>
      <p:grpSp>
        <p:nvGrpSpPr>
          <p:cNvPr id="3" name="Group 2">
            <a:extLst>
              <a:ext uri="{FF2B5EF4-FFF2-40B4-BE49-F238E27FC236}">
                <a16:creationId xmlns:a16="http://schemas.microsoft.com/office/drawing/2014/main" id="{F49A4902-C399-C02A-B001-A1560AA10768}"/>
              </a:ext>
            </a:extLst>
          </p:cNvPr>
          <p:cNvGrpSpPr/>
          <p:nvPr/>
        </p:nvGrpSpPr>
        <p:grpSpPr>
          <a:xfrm>
            <a:off x="7371854" y="5715000"/>
            <a:ext cx="1467346" cy="857250"/>
            <a:chOff x="6781979" y="5656472"/>
            <a:chExt cx="1467346" cy="857250"/>
          </a:xfrm>
        </p:grpSpPr>
        <p:sp>
          <p:nvSpPr>
            <p:cNvPr id="4" name="TextBox 3">
              <a:extLst>
                <a:ext uri="{FF2B5EF4-FFF2-40B4-BE49-F238E27FC236}">
                  <a16:creationId xmlns:a16="http://schemas.microsoft.com/office/drawing/2014/main" id="{E807DCA3-27BD-22B1-EBF3-8836859173C8}"/>
                </a:ext>
              </a:extLst>
            </p:cNvPr>
            <p:cNvSpPr txBox="1"/>
            <p:nvPr/>
          </p:nvSpPr>
          <p:spPr>
            <a:xfrm>
              <a:off x="7491942" y="5730236"/>
              <a:ext cx="757383" cy="533400"/>
            </a:xfrm>
            <a:prstGeom prst="rect">
              <a:avLst/>
            </a:prstGeom>
            <a:solidFill>
              <a:schemeClr val="bg1"/>
            </a:solidFill>
          </p:spPr>
          <p:txBody>
            <a:bodyPr wrap="square" rtlCol="0">
              <a:spAutoFit/>
            </a:bodyPr>
            <a:lstStyle/>
            <a:p>
              <a:endParaRPr lang="en-US" dirty="0"/>
            </a:p>
          </p:txBody>
        </p:sp>
        <p:grpSp>
          <p:nvGrpSpPr>
            <p:cNvPr id="6" name="Group 15">
              <a:extLst>
                <a:ext uri="{FF2B5EF4-FFF2-40B4-BE49-F238E27FC236}">
                  <a16:creationId xmlns:a16="http://schemas.microsoft.com/office/drawing/2014/main" id="{3E3AFC4C-D79F-DA2F-ADD0-E82137046085}"/>
                </a:ext>
              </a:extLst>
            </p:cNvPr>
            <p:cNvGrpSpPr>
              <a:grpSpLocks/>
            </p:cNvGrpSpPr>
            <p:nvPr/>
          </p:nvGrpSpPr>
          <p:grpSpPr bwMode="auto">
            <a:xfrm>
              <a:off x="7549986" y="5908776"/>
              <a:ext cx="639763" cy="179387"/>
              <a:chOff x="126" y="4260"/>
              <a:chExt cx="417" cy="117"/>
            </a:xfrm>
          </p:grpSpPr>
          <p:sp>
            <p:nvSpPr>
              <p:cNvPr id="9" name="Freeform 16">
                <a:extLst>
                  <a:ext uri="{FF2B5EF4-FFF2-40B4-BE49-F238E27FC236}">
                    <a16:creationId xmlns:a16="http://schemas.microsoft.com/office/drawing/2014/main" id="{0E1E77FA-7A7E-CA02-E197-62C186E427CE}"/>
                  </a:ext>
                </a:extLst>
              </p:cNvPr>
              <p:cNvSpPr>
                <a:spLocks/>
              </p:cNvSpPr>
              <p:nvPr/>
            </p:nvSpPr>
            <p:spPr bwMode="auto">
              <a:xfrm>
                <a:off x="126" y="4260"/>
                <a:ext cx="157" cy="115"/>
              </a:xfrm>
              <a:custGeom>
                <a:avLst/>
                <a:gdLst/>
                <a:ahLst/>
                <a:cxnLst>
                  <a:cxn ang="0">
                    <a:pos x="0" y="113"/>
                  </a:cxn>
                  <a:cxn ang="0">
                    <a:pos x="70" y="0"/>
                  </a:cxn>
                  <a:cxn ang="0">
                    <a:pos x="87" y="0"/>
                  </a:cxn>
                  <a:cxn ang="0">
                    <a:pos x="156" y="114"/>
                  </a:cxn>
                  <a:cxn ang="0">
                    <a:pos x="132" y="114"/>
                  </a:cxn>
                  <a:cxn ang="0">
                    <a:pos x="121" y="99"/>
                  </a:cxn>
                  <a:cxn ang="0">
                    <a:pos x="36" y="99"/>
                  </a:cxn>
                  <a:cxn ang="0">
                    <a:pos x="27" y="113"/>
                  </a:cxn>
                  <a:cxn ang="0">
                    <a:pos x="0" y="113"/>
                  </a:cxn>
                </a:cxnLst>
                <a:rect l="0" t="0" r="r" b="b"/>
                <a:pathLst>
                  <a:path w="157" h="115">
                    <a:moveTo>
                      <a:pt x="0" y="113"/>
                    </a:moveTo>
                    <a:lnTo>
                      <a:pt x="70" y="0"/>
                    </a:lnTo>
                    <a:lnTo>
                      <a:pt x="87" y="0"/>
                    </a:lnTo>
                    <a:lnTo>
                      <a:pt x="156" y="114"/>
                    </a:lnTo>
                    <a:lnTo>
                      <a:pt x="132" y="114"/>
                    </a:lnTo>
                    <a:lnTo>
                      <a:pt x="121" y="99"/>
                    </a:lnTo>
                    <a:lnTo>
                      <a:pt x="36" y="99"/>
                    </a:lnTo>
                    <a:lnTo>
                      <a:pt x="27" y="113"/>
                    </a:lnTo>
                    <a:lnTo>
                      <a:pt x="0" y="113"/>
                    </a:lnTo>
                  </a:path>
                </a:pathLst>
              </a:custGeom>
              <a:solidFill>
                <a:srgbClr val="002AA3"/>
              </a:solidFill>
              <a:ln w="12700" cap="rnd" cmpd="sng">
                <a:noFill/>
                <a:prstDash val="solid"/>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Arial" charset="0"/>
                </a:endParaRPr>
              </a:p>
            </p:txBody>
          </p:sp>
          <p:sp>
            <p:nvSpPr>
              <p:cNvPr id="10" name="Freeform 17">
                <a:extLst>
                  <a:ext uri="{FF2B5EF4-FFF2-40B4-BE49-F238E27FC236}">
                    <a16:creationId xmlns:a16="http://schemas.microsoft.com/office/drawing/2014/main" id="{0DE9FB0C-0DC4-C222-02FF-F1F332593393}"/>
                  </a:ext>
                </a:extLst>
              </p:cNvPr>
              <p:cNvSpPr>
                <a:spLocks/>
              </p:cNvSpPr>
              <p:nvPr/>
            </p:nvSpPr>
            <p:spPr bwMode="auto">
              <a:xfrm>
                <a:off x="245" y="4260"/>
                <a:ext cx="180" cy="117"/>
              </a:xfrm>
              <a:custGeom>
                <a:avLst/>
                <a:gdLst/>
                <a:ahLst/>
                <a:cxnLst>
                  <a:cxn ang="0">
                    <a:pos x="0" y="0"/>
                  </a:cxn>
                  <a:cxn ang="0">
                    <a:pos x="177" y="0"/>
                  </a:cxn>
                  <a:cxn ang="0">
                    <a:pos x="164" y="25"/>
                  </a:cxn>
                  <a:cxn ang="0">
                    <a:pos x="150" y="25"/>
                  </a:cxn>
                  <a:cxn ang="0">
                    <a:pos x="96" y="116"/>
                  </a:cxn>
                  <a:cxn ang="0">
                    <a:pos x="85" y="116"/>
                  </a:cxn>
                  <a:cxn ang="0">
                    <a:pos x="26" y="25"/>
                  </a:cxn>
                  <a:cxn ang="0">
                    <a:pos x="14" y="25"/>
                  </a:cxn>
                  <a:cxn ang="0">
                    <a:pos x="0" y="0"/>
                  </a:cxn>
                </a:cxnLst>
                <a:rect l="0" t="0" r="r" b="b"/>
                <a:pathLst>
                  <a:path w="178" h="117">
                    <a:moveTo>
                      <a:pt x="0" y="0"/>
                    </a:moveTo>
                    <a:lnTo>
                      <a:pt x="177" y="0"/>
                    </a:lnTo>
                    <a:lnTo>
                      <a:pt x="164" y="25"/>
                    </a:lnTo>
                    <a:lnTo>
                      <a:pt x="150" y="25"/>
                    </a:lnTo>
                    <a:lnTo>
                      <a:pt x="96" y="116"/>
                    </a:lnTo>
                    <a:lnTo>
                      <a:pt x="85" y="116"/>
                    </a:lnTo>
                    <a:lnTo>
                      <a:pt x="26" y="25"/>
                    </a:lnTo>
                    <a:lnTo>
                      <a:pt x="14" y="25"/>
                    </a:lnTo>
                    <a:lnTo>
                      <a:pt x="0" y="0"/>
                    </a:lnTo>
                  </a:path>
                </a:pathLst>
              </a:custGeom>
              <a:solidFill>
                <a:srgbClr val="002AA3"/>
              </a:solidFill>
              <a:ln w="12700" cap="rnd" cmpd="sng">
                <a:noFill/>
                <a:prstDash val="solid"/>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Arial" charset="0"/>
                </a:endParaRPr>
              </a:p>
            </p:txBody>
          </p:sp>
          <p:sp>
            <p:nvSpPr>
              <p:cNvPr id="11" name="Freeform 18">
                <a:extLst>
                  <a:ext uri="{FF2B5EF4-FFF2-40B4-BE49-F238E27FC236}">
                    <a16:creationId xmlns:a16="http://schemas.microsoft.com/office/drawing/2014/main" id="{8EC9EF30-433C-F68E-C8E9-B42B45662804}"/>
                  </a:ext>
                </a:extLst>
              </p:cNvPr>
              <p:cNvSpPr>
                <a:spLocks/>
              </p:cNvSpPr>
              <p:nvPr/>
            </p:nvSpPr>
            <p:spPr bwMode="auto">
              <a:xfrm>
                <a:off x="384" y="4260"/>
                <a:ext cx="159" cy="115"/>
              </a:xfrm>
              <a:custGeom>
                <a:avLst/>
                <a:gdLst/>
                <a:ahLst/>
                <a:cxnLst>
                  <a:cxn ang="0">
                    <a:pos x="0" y="114"/>
                  </a:cxn>
                  <a:cxn ang="0">
                    <a:pos x="69" y="0"/>
                  </a:cxn>
                  <a:cxn ang="0">
                    <a:pos x="88" y="0"/>
                  </a:cxn>
                  <a:cxn ang="0">
                    <a:pos x="102" y="24"/>
                  </a:cxn>
                  <a:cxn ang="0">
                    <a:pos x="90" y="24"/>
                  </a:cxn>
                  <a:cxn ang="0">
                    <a:pos x="130" y="92"/>
                  </a:cxn>
                  <a:cxn ang="0">
                    <a:pos x="143" y="92"/>
                  </a:cxn>
                  <a:cxn ang="0">
                    <a:pos x="158" y="114"/>
                  </a:cxn>
                  <a:cxn ang="0">
                    <a:pos x="0" y="114"/>
                  </a:cxn>
                </a:cxnLst>
                <a:rect l="0" t="0" r="r" b="b"/>
                <a:pathLst>
                  <a:path w="159" h="115">
                    <a:moveTo>
                      <a:pt x="0" y="114"/>
                    </a:moveTo>
                    <a:lnTo>
                      <a:pt x="69" y="0"/>
                    </a:lnTo>
                    <a:lnTo>
                      <a:pt x="88" y="0"/>
                    </a:lnTo>
                    <a:lnTo>
                      <a:pt x="102" y="24"/>
                    </a:lnTo>
                    <a:lnTo>
                      <a:pt x="90" y="24"/>
                    </a:lnTo>
                    <a:lnTo>
                      <a:pt x="130" y="92"/>
                    </a:lnTo>
                    <a:lnTo>
                      <a:pt x="143" y="92"/>
                    </a:lnTo>
                    <a:lnTo>
                      <a:pt x="158" y="114"/>
                    </a:lnTo>
                    <a:lnTo>
                      <a:pt x="0" y="114"/>
                    </a:lnTo>
                  </a:path>
                </a:pathLst>
              </a:custGeom>
              <a:solidFill>
                <a:srgbClr val="002AA3"/>
              </a:solidFill>
              <a:ln w="12700" cap="rnd" cmpd="sng">
                <a:noFill/>
                <a:prstDash val="solid"/>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Arial" charset="0"/>
                </a:endParaRPr>
              </a:p>
            </p:txBody>
          </p:sp>
        </p:grpSp>
        <p:pic>
          <p:nvPicPr>
            <p:cNvPr id="8" name="Picture 7">
              <a:extLst>
                <a:ext uri="{FF2B5EF4-FFF2-40B4-BE49-F238E27FC236}">
                  <a16:creationId xmlns:a16="http://schemas.microsoft.com/office/drawing/2014/main" id="{504A905D-29B4-F999-16AC-C91CFE276C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1979" y="5656472"/>
              <a:ext cx="647700" cy="857250"/>
            </a:xfrm>
            <a:prstGeom prst="rect">
              <a:avLst/>
            </a:prstGeom>
          </p:spPr>
        </p:pic>
      </p:grpSp>
    </p:spTree>
    <p:extLst>
      <p:ext uri="{BB962C8B-B14F-4D97-AF65-F5344CB8AC3E}">
        <p14:creationId xmlns:p14="http://schemas.microsoft.com/office/powerpoint/2010/main" val="3039616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Changes to FM3 EHIS Tables During PLT</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327941805"/>
              </p:ext>
            </p:extLst>
          </p:nvPr>
        </p:nvGraphicFramePr>
        <p:xfrm>
          <a:off x="321424" y="1265564"/>
          <a:ext cx="8458200" cy="3210560"/>
        </p:xfrm>
        <a:graphic>
          <a:graphicData uri="http://schemas.openxmlformats.org/drawingml/2006/table">
            <a:tbl>
              <a:tblPr firstRow="1" bandRow="1">
                <a:tableStyleId>{5C22544A-7EE6-4342-B048-85BDC9FD1C3A}</a:tableStyleId>
              </a:tblPr>
              <a:tblGrid>
                <a:gridCol w="1659776">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2988424">
                  <a:extLst>
                    <a:ext uri="{9D8B030D-6E8A-4147-A177-3AD203B41FA5}">
                      <a16:colId xmlns:a16="http://schemas.microsoft.com/office/drawing/2014/main" val="20002"/>
                    </a:ext>
                  </a:extLst>
                </a:gridCol>
                <a:gridCol w="533400">
                  <a:extLst>
                    <a:ext uri="{9D8B030D-6E8A-4147-A177-3AD203B41FA5}">
                      <a16:colId xmlns:a16="http://schemas.microsoft.com/office/drawing/2014/main" val="20003"/>
                    </a:ext>
                  </a:extLst>
                </a:gridCol>
                <a:gridCol w="533400">
                  <a:extLst>
                    <a:ext uri="{9D8B030D-6E8A-4147-A177-3AD203B41FA5}">
                      <a16:colId xmlns:a16="http://schemas.microsoft.com/office/drawing/2014/main" val="20004"/>
                    </a:ext>
                  </a:extLst>
                </a:gridCol>
              </a:tblGrid>
              <a:tr h="370840">
                <a:tc>
                  <a:txBody>
                    <a:bodyPr/>
                    <a:lstStyle/>
                    <a:p>
                      <a:r>
                        <a:rPr lang="en-US" dirty="0"/>
                        <a:t>Date Uploaded</a:t>
                      </a:r>
                    </a:p>
                  </a:txBody>
                  <a:tcPr/>
                </a:tc>
                <a:tc>
                  <a:txBody>
                    <a:bodyPr/>
                    <a:lstStyle/>
                    <a:p>
                      <a:r>
                        <a:rPr lang="en-US" dirty="0"/>
                        <a:t>Rationale</a:t>
                      </a:r>
                    </a:p>
                  </a:txBody>
                  <a:tcPr/>
                </a:tc>
                <a:tc>
                  <a:txBody>
                    <a:bodyPr/>
                    <a:lstStyle/>
                    <a:p>
                      <a:r>
                        <a:rPr lang="en-US" dirty="0"/>
                        <a:t>Changed</a:t>
                      </a:r>
                    </a:p>
                  </a:txBody>
                  <a:tcPr/>
                </a:tc>
                <a:tc>
                  <a:txBody>
                    <a:bodyPr/>
                    <a:lstStyle/>
                    <a:p>
                      <a:pPr algn="ctr"/>
                      <a:r>
                        <a:rPr lang="en-US" dirty="0"/>
                        <a:t>L0</a:t>
                      </a:r>
                    </a:p>
                  </a:txBody>
                  <a:tcPr/>
                </a:tc>
                <a:tc>
                  <a:txBody>
                    <a:bodyPr/>
                    <a:lstStyle/>
                    <a:p>
                      <a:pPr algn="ctr"/>
                      <a:r>
                        <a:rPr lang="en-US" dirty="0"/>
                        <a:t>L1b</a:t>
                      </a:r>
                    </a:p>
                  </a:txBody>
                  <a:tcPr/>
                </a:tc>
                <a:extLst>
                  <a:ext uri="{0D108BD9-81ED-4DB2-BD59-A6C34878D82A}">
                    <a16:rowId xmlns:a16="http://schemas.microsoft.com/office/drawing/2014/main" val="10000"/>
                  </a:ext>
                </a:extLst>
              </a:tr>
              <a:tr h="370840">
                <a:tc>
                  <a:txBody>
                    <a:bodyPr/>
                    <a:lstStyle/>
                    <a:p>
                      <a:r>
                        <a:rPr lang="en-US" dirty="0"/>
                        <a:t>14 June 2022</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Update slopes and intercepts in </a:t>
                      </a:r>
                      <a:r>
                        <a:rPr lang="en-US" dirty="0" err="1"/>
                        <a:t>inst_cal</a:t>
                      </a:r>
                      <a:r>
                        <a:rPr lang="en-US" dirty="0"/>
                        <a:t> table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Flight scienc</a:t>
                      </a:r>
                      <a:r>
                        <a:rPr lang="en-US" baseline="0" dirty="0"/>
                        <a:t>e </a:t>
                      </a:r>
                      <a:r>
                        <a:rPr lang="en-US" dirty="0"/>
                        <a:t>tables (</a:t>
                      </a:r>
                      <a:r>
                        <a:rPr lang="en-US" dirty="0" err="1"/>
                        <a:t>ele_engy</a:t>
                      </a:r>
                      <a:r>
                        <a:rPr lang="en-US" dirty="0"/>
                        <a:t>, </a:t>
                      </a:r>
                      <a:r>
                        <a:rPr lang="en-US" dirty="0" err="1"/>
                        <a:t>inst_cal</a:t>
                      </a:r>
                      <a:r>
                        <a:rPr lang="en-US" dirty="0"/>
                        <a:t>, </a:t>
                      </a:r>
                      <a:r>
                        <a:rPr lang="en-US" dirty="0" err="1"/>
                        <a:t>sci_cnfg</a:t>
                      </a:r>
                      <a:r>
                        <a:rPr lang="en-US" dirty="0"/>
                        <a:t>)</a:t>
                      </a:r>
                    </a:p>
                  </a:txBody>
                  <a:tcPr/>
                </a:tc>
                <a:tc>
                  <a:txBody>
                    <a:bodyPr/>
                    <a:lstStyle/>
                    <a:p>
                      <a:pPr algn="ctr"/>
                      <a:r>
                        <a:rPr lang="en-US" dirty="0"/>
                        <a:t>x</a:t>
                      </a:r>
                    </a:p>
                  </a:txBody>
                  <a:tcPr/>
                </a:tc>
                <a:tc>
                  <a:txBody>
                    <a:bodyPr/>
                    <a:lstStyle/>
                    <a:p>
                      <a:pPr algn="ctr"/>
                      <a:r>
                        <a:rPr lang="en-US" dirty="0"/>
                        <a:t>x</a:t>
                      </a:r>
                    </a:p>
                  </a:txBody>
                  <a:tcPr/>
                </a:tc>
                <a:extLst>
                  <a:ext uri="{0D108BD9-81ED-4DB2-BD59-A6C34878D82A}">
                    <a16:rowId xmlns:a16="http://schemas.microsoft.com/office/drawing/2014/main" val="3740849909"/>
                  </a:ext>
                </a:extLst>
              </a:tr>
              <a:tr h="370840">
                <a:tc>
                  <a:txBody>
                    <a:bodyPr/>
                    <a:lstStyle/>
                    <a:p>
                      <a:r>
                        <a:rPr lang="en-US" dirty="0"/>
                        <a:t>23 June 2022</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Revert to launch config</a:t>
                      </a:r>
                    </a:p>
                  </a:txBody>
                  <a:tcPr/>
                </a:tc>
                <a:tc>
                  <a:txBody>
                    <a:bodyPr/>
                    <a:lstStyle/>
                    <a:p>
                      <a:r>
                        <a:rPr lang="en-US" dirty="0"/>
                        <a:t>Flight scienc</a:t>
                      </a:r>
                      <a:r>
                        <a:rPr lang="en-US" baseline="0" dirty="0"/>
                        <a:t>e </a:t>
                      </a:r>
                      <a:r>
                        <a:rPr lang="en-US" dirty="0"/>
                        <a:t>tables </a:t>
                      </a:r>
                    </a:p>
                  </a:txBody>
                  <a:tcPr/>
                </a:tc>
                <a:tc>
                  <a:txBody>
                    <a:bodyPr/>
                    <a:lstStyle/>
                    <a:p>
                      <a:pPr algn="ctr"/>
                      <a:r>
                        <a:rPr lang="en-US" dirty="0"/>
                        <a:t>x</a:t>
                      </a:r>
                    </a:p>
                  </a:txBody>
                  <a:tcPr/>
                </a:tc>
                <a:tc>
                  <a:txBody>
                    <a:bodyPr/>
                    <a:lstStyle/>
                    <a:p>
                      <a:pPr algn="ctr"/>
                      <a:r>
                        <a:rPr lang="en-US" dirty="0"/>
                        <a:t>x</a:t>
                      </a:r>
                    </a:p>
                  </a:txBody>
                  <a:tcPr/>
                </a:tc>
                <a:extLst>
                  <a:ext uri="{0D108BD9-81ED-4DB2-BD59-A6C34878D82A}">
                    <a16:rowId xmlns:a16="http://schemas.microsoft.com/office/drawing/2014/main" val="1056374817"/>
                  </a:ext>
                </a:extLst>
              </a:tr>
              <a:tr h="370840">
                <a:tc>
                  <a:txBody>
                    <a:bodyPr/>
                    <a:lstStyle/>
                    <a:p>
                      <a:r>
                        <a:rPr lang="en-US" dirty="0"/>
                        <a:t>21 July 2022</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Update slopes and intercepts in </a:t>
                      </a:r>
                      <a:r>
                        <a:rPr lang="en-US" dirty="0" err="1"/>
                        <a:t>inst_cal</a:t>
                      </a:r>
                      <a:r>
                        <a:rPr lang="en-US" dirty="0"/>
                        <a:t> table</a:t>
                      </a:r>
                    </a:p>
                  </a:txBody>
                  <a:tcPr/>
                </a:tc>
                <a:tc>
                  <a:txBody>
                    <a:bodyPr/>
                    <a:lstStyle/>
                    <a:p>
                      <a:r>
                        <a:rPr lang="en-US" dirty="0"/>
                        <a:t>Flight science tables</a:t>
                      </a:r>
                    </a:p>
                  </a:txBody>
                  <a:tcPr/>
                </a:tc>
                <a:tc>
                  <a:txBody>
                    <a:bodyPr/>
                    <a:lstStyle/>
                    <a:p>
                      <a:pPr algn="ctr"/>
                      <a:r>
                        <a:rPr lang="en-US" dirty="0"/>
                        <a:t>x</a:t>
                      </a:r>
                    </a:p>
                  </a:txBody>
                  <a:tcPr/>
                </a:tc>
                <a:tc>
                  <a:txBody>
                    <a:bodyPr/>
                    <a:lstStyle/>
                    <a:p>
                      <a:pPr algn="ctr"/>
                      <a:r>
                        <a:rPr lang="en-US" dirty="0"/>
                        <a:t>x</a:t>
                      </a:r>
                    </a:p>
                  </a:txBody>
                  <a:tcPr/>
                </a:tc>
                <a:extLst>
                  <a:ext uri="{0D108BD9-81ED-4DB2-BD59-A6C34878D82A}">
                    <a16:rowId xmlns:a16="http://schemas.microsoft.com/office/drawing/2014/main" val="2741023492"/>
                  </a:ext>
                </a:extLst>
              </a:tr>
              <a:tr h="370840">
                <a:tc>
                  <a:txBody>
                    <a:bodyPr/>
                    <a:lstStyle/>
                    <a:p>
                      <a:r>
                        <a:rPr lang="en-US" dirty="0">
                          <a:solidFill>
                            <a:schemeClr val="tx1"/>
                          </a:solidFill>
                        </a:rPr>
                        <a:t>10 November 2022 1610 UT (flight) / 1825 UT (LUT)</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Results of EHIS On-Orbit Calibration PLT SEI-002 (SEISS-TR-SY121-11)</a:t>
                      </a:r>
                    </a:p>
                  </a:txBody>
                  <a:tcPr/>
                </a:tc>
                <a:tc>
                  <a:txBody>
                    <a:bodyPr/>
                    <a:lstStyle/>
                    <a:p>
                      <a:r>
                        <a:rPr lang="en-US" dirty="0"/>
                        <a:t>Flight scienc</a:t>
                      </a:r>
                      <a:r>
                        <a:rPr lang="en-US" baseline="0" dirty="0"/>
                        <a:t>e </a:t>
                      </a:r>
                      <a:r>
                        <a:rPr lang="en-US" dirty="0"/>
                        <a:t>tables (delivered 10/11) </a:t>
                      </a:r>
                    </a:p>
                    <a:p>
                      <a:r>
                        <a:rPr lang="en-US" dirty="0"/>
                        <a:t>Ground LUT (delivered 11/1) </a:t>
                      </a:r>
                      <a:r>
                        <a:rPr lang="en-US" b="1" dirty="0"/>
                        <a:t>(ADR 1292)</a:t>
                      </a:r>
                    </a:p>
                  </a:txBody>
                  <a:tcPr/>
                </a:tc>
                <a:tc>
                  <a:txBody>
                    <a:bodyPr/>
                    <a:lstStyle/>
                    <a:p>
                      <a:pPr algn="ctr"/>
                      <a:r>
                        <a:rPr lang="en-US" dirty="0"/>
                        <a:t>x</a:t>
                      </a:r>
                    </a:p>
                  </a:txBody>
                  <a:tcPr/>
                </a:tc>
                <a:tc>
                  <a:txBody>
                    <a:bodyPr/>
                    <a:lstStyle/>
                    <a:p>
                      <a:pPr algn="ctr"/>
                      <a:r>
                        <a:rPr lang="en-US" dirty="0"/>
                        <a:t>x</a:t>
                      </a:r>
                    </a:p>
                  </a:txBody>
                  <a:tcPr/>
                </a:tc>
                <a:extLst>
                  <a:ext uri="{0D108BD9-81ED-4DB2-BD59-A6C34878D82A}">
                    <a16:rowId xmlns:a16="http://schemas.microsoft.com/office/drawing/2014/main" val="10001"/>
                  </a:ext>
                </a:extLst>
              </a:tr>
            </a:tbl>
          </a:graphicData>
        </a:graphic>
      </p:graphicFrame>
      <p:sp>
        <p:nvSpPr>
          <p:cNvPr id="4" name="Slide Number Placeholder 3"/>
          <p:cNvSpPr>
            <a:spLocks noGrp="1"/>
          </p:cNvSpPr>
          <p:nvPr>
            <p:ph type="sldNum" sz="quarter" idx="12"/>
          </p:nvPr>
        </p:nvSpPr>
        <p:spPr/>
        <p:txBody>
          <a:bodyPr/>
          <a:lstStyle/>
          <a:p>
            <a:fld id="{615ADB79-25D6-47C0-AB51-22A13A0BBB50}" type="slidenum">
              <a:rPr lang="en-US" altLang="en-US" smtClean="0"/>
              <a:pPr/>
              <a:t>13</a:t>
            </a:fld>
            <a:endParaRPr lang="en-US" altLang="en-US" dirty="0"/>
          </a:p>
        </p:txBody>
      </p:sp>
      <p:grpSp>
        <p:nvGrpSpPr>
          <p:cNvPr id="14" name="Group 13">
            <a:extLst>
              <a:ext uri="{FF2B5EF4-FFF2-40B4-BE49-F238E27FC236}">
                <a16:creationId xmlns:a16="http://schemas.microsoft.com/office/drawing/2014/main" id="{330BC24B-D542-3544-87F4-B8757D32C1EF}"/>
              </a:ext>
            </a:extLst>
          </p:cNvPr>
          <p:cNvGrpSpPr/>
          <p:nvPr/>
        </p:nvGrpSpPr>
        <p:grpSpPr>
          <a:xfrm>
            <a:off x="7371854" y="5715000"/>
            <a:ext cx="1467346" cy="857250"/>
            <a:chOff x="6781979" y="5656472"/>
            <a:chExt cx="1467346" cy="857250"/>
          </a:xfrm>
        </p:grpSpPr>
        <p:sp>
          <p:nvSpPr>
            <p:cNvPr id="16" name="TextBox 15">
              <a:extLst>
                <a:ext uri="{FF2B5EF4-FFF2-40B4-BE49-F238E27FC236}">
                  <a16:creationId xmlns:a16="http://schemas.microsoft.com/office/drawing/2014/main" id="{C5C48110-BD68-6843-BD4C-EEB73F013B9E}"/>
                </a:ext>
              </a:extLst>
            </p:cNvPr>
            <p:cNvSpPr txBox="1"/>
            <p:nvPr/>
          </p:nvSpPr>
          <p:spPr>
            <a:xfrm>
              <a:off x="7491942" y="5730236"/>
              <a:ext cx="757383" cy="533400"/>
            </a:xfrm>
            <a:prstGeom prst="rect">
              <a:avLst/>
            </a:prstGeom>
            <a:solidFill>
              <a:schemeClr val="bg1"/>
            </a:solidFill>
          </p:spPr>
          <p:txBody>
            <a:bodyPr wrap="square" rtlCol="0">
              <a:spAutoFit/>
            </a:bodyPr>
            <a:lstStyle/>
            <a:p>
              <a:endParaRPr lang="en-US" dirty="0"/>
            </a:p>
          </p:txBody>
        </p:sp>
        <p:grpSp>
          <p:nvGrpSpPr>
            <p:cNvPr id="17" name="Group 15">
              <a:extLst>
                <a:ext uri="{FF2B5EF4-FFF2-40B4-BE49-F238E27FC236}">
                  <a16:creationId xmlns:a16="http://schemas.microsoft.com/office/drawing/2014/main" id="{2D75BD31-D4F7-7E45-A397-7B79180237EA}"/>
                </a:ext>
              </a:extLst>
            </p:cNvPr>
            <p:cNvGrpSpPr>
              <a:grpSpLocks/>
            </p:cNvGrpSpPr>
            <p:nvPr/>
          </p:nvGrpSpPr>
          <p:grpSpPr bwMode="auto">
            <a:xfrm>
              <a:off x="7549986" y="5908776"/>
              <a:ext cx="639763" cy="179387"/>
              <a:chOff x="126" y="4260"/>
              <a:chExt cx="417" cy="117"/>
            </a:xfrm>
          </p:grpSpPr>
          <p:sp>
            <p:nvSpPr>
              <p:cNvPr id="19" name="Freeform 16">
                <a:extLst>
                  <a:ext uri="{FF2B5EF4-FFF2-40B4-BE49-F238E27FC236}">
                    <a16:creationId xmlns:a16="http://schemas.microsoft.com/office/drawing/2014/main" id="{45762BA4-7D05-7341-A5F3-C30D539E79EF}"/>
                  </a:ext>
                </a:extLst>
              </p:cNvPr>
              <p:cNvSpPr>
                <a:spLocks/>
              </p:cNvSpPr>
              <p:nvPr/>
            </p:nvSpPr>
            <p:spPr bwMode="auto">
              <a:xfrm>
                <a:off x="126" y="4260"/>
                <a:ext cx="157" cy="115"/>
              </a:xfrm>
              <a:custGeom>
                <a:avLst/>
                <a:gdLst/>
                <a:ahLst/>
                <a:cxnLst>
                  <a:cxn ang="0">
                    <a:pos x="0" y="113"/>
                  </a:cxn>
                  <a:cxn ang="0">
                    <a:pos x="70" y="0"/>
                  </a:cxn>
                  <a:cxn ang="0">
                    <a:pos x="87" y="0"/>
                  </a:cxn>
                  <a:cxn ang="0">
                    <a:pos x="156" y="114"/>
                  </a:cxn>
                  <a:cxn ang="0">
                    <a:pos x="132" y="114"/>
                  </a:cxn>
                  <a:cxn ang="0">
                    <a:pos x="121" y="99"/>
                  </a:cxn>
                  <a:cxn ang="0">
                    <a:pos x="36" y="99"/>
                  </a:cxn>
                  <a:cxn ang="0">
                    <a:pos x="27" y="113"/>
                  </a:cxn>
                  <a:cxn ang="0">
                    <a:pos x="0" y="113"/>
                  </a:cxn>
                </a:cxnLst>
                <a:rect l="0" t="0" r="r" b="b"/>
                <a:pathLst>
                  <a:path w="157" h="115">
                    <a:moveTo>
                      <a:pt x="0" y="113"/>
                    </a:moveTo>
                    <a:lnTo>
                      <a:pt x="70" y="0"/>
                    </a:lnTo>
                    <a:lnTo>
                      <a:pt x="87" y="0"/>
                    </a:lnTo>
                    <a:lnTo>
                      <a:pt x="156" y="114"/>
                    </a:lnTo>
                    <a:lnTo>
                      <a:pt x="132" y="114"/>
                    </a:lnTo>
                    <a:lnTo>
                      <a:pt x="121" y="99"/>
                    </a:lnTo>
                    <a:lnTo>
                      <a:pt x="36" y="99"/>
                    </a:lnTo>
                    <a:lnTo>
                      <a:pt x="27" y="113"/>
                    </a:lnTo>
                    <a:lnTo>
                      <a:pt x="0" y="113"/>
                    </a:lnTo>
                  </a:path>
                </a:pathLst>
              </a:custGeom>
              <a:solidFill>
                <a:srgbClr val="002AA3"/>
              </a:solidFill>
              <a:ln w="12700" cap="rnd" cmpd="sng">
                <a:noFill/>
                <a:prstDash val="solid"/>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Arial" charset="0"/>
                </a:endParaRPr>
              </a:p>
            </p:txBody>
          </p:sp>
          <p:sp>
            <p:nvSpPr>
              <p:cNvPr id="20" name="Freeform 17">
                <a:extLst>
                  <a:ext uri="{FF2B5EF4-FFF2-40B4-BE49-F238E27FC236}">
                    <a16:creationId xmlns:a16="http://schemas.microsoft.com/office/drawing/2014/main" id="{382FB184-BE24-8E48-9321-DB9CB8DBB76A}"/>
                  </a:ext>
                </a:extLst>
              </p:cNvPr>
              <p:cNvSpPr>
                <a:spLocks/>
              </p:cNvSpPr>
              <p:nvPr/>
            </p:nvSpPr>
            <p:spPr bwMode="auto">
              <a:xfrm>
                <a:off x="245" y="4260"/>
                <a:ext cx="180" cy="117"/>
              </a:xfrm>
              <a:custGeom>
                <a:avLst/>
                <a:gdLst/>
                <a:ahLst/>
                <a:cxnLst>
                  <a:cxn ang="0">
                    <a:pos x="0" y="0"/>
                  </a:cxn>
                  <a:cxn ang="0">
                    <a:pos x="177" y="0"/>
                  </a:cxn>
                  <a:cxn ang="0">
                    <a:pos x="164" y="25"/>
                  </a:cxn>
                  <a:cxn ang="0">
                    <a:pos x="150" y="25"/>
                  </a:cxn>
                  <a:cxn ang="0">
                    <a:pos x="96" y="116"/>
                  </a:cxn>
                  <a:cxn ang="0">
                    <a:pos x="85" y="116"/>
                  </a:cxn>
                  <a:cxn ang="0">
                    <a:pos x="26" y="25"/>
                  </a:cxn>
                  <a:cxn ang="0">
                    <a:pos x="14" y="25"/>
                  </a:cxn>
                  <a:cxn ang="0">
                    <a:pos x="0" y="0"/>
                  </a:cxn>
                </a:cxnLst>
                <a:rect l="0" t="0" r="r" b="b"/>
                <a:pathLst>
                  <a:path w="178" h="117">
                    <a:moveTo>
                      <a:pt x="0" y="0"/>
                    </a:moveTo>
                    <a:lnTo>
                      <a:pt x="177" y="0"/>
                    </a:lnTo>
                    <a:lnTo>
                      <a:pt x="164" y="25"/>
                    </a:lnTo>
                    <a:lnTo>
                      <a:pt x="150" y="25"/>
                    </a:lnTo>
                    <a:lnTo>
                      <a:pt x="96" y="116"/>
                    </a:lnTo>
                    <a:lnTo>
                      <a:pt x="85" y="116"/>
                    </a:lnTo>
                    <a:lnTo>
                      <a:pt x="26" y="25"/>
                    </a:lnTo>
                    <a:lnTo>
                      <a:pt x="14" y="25"/>
                    </a:lnTo>
                    <a:lnTo>
                      <a:pt x="0" y="0"/>
                    </a:lnTo>
                  </a:path>
                </a:pathLst>
              </a:custGeom>
              <a:solidFill>
                <a:srgbClr val="002AA3"/>
              </a:solidFill>
              <a:ln w="12700" cap="rnd" cmpd="sng">
                <a:noFill/>
                <a:prstDash val="solid"/>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Arial" charset="0"/>
                </a:endParaRPr>
              </a:p>
            </p:txBody>
          </p:sp>
          <p:sp>
            <p:nvSpPr>
              <p:cNvPr id="21" name="Freeform 18">
                <a:extLst>
                  <a:ext uri="{FF2B5EF4-FFF2-40B4-BE49-F238E27FC236}">
                    <a16:creationId xmlns:a16="http://schemas.microsoft.com/office/drawing/2014/main" id="{DAD68233-0FA8-4B40-A5B1-F0084516CBCA}"/>
                  </a:ext>
                </a:extLst>
              </p:cNvPr>
              <p:cNvSpPr>
                <a:spLocks/>
              </p:cNvSpPr>
              <p:nvPr/>
            </p:nvSpPr>
            <p:spPr bwMode="auto">
              <a:xfrm>
                <a:off x="384" y="4260"/>
                <a:ext cx="159" cy="115"/>
              </a:xfrm>
              <a:custGeom>
                <a:avLst/>
                <a:gdLst/>
                <a:ahLst/>
                <a:cxnLst>
                  <a:cxn ang="0">
                    <a:pos x="0" y="114"/>
                  </a:cxn>
                  <a:cxn ang="0">
                    <a:pos x="69" y="0"/>
                  </a:cxn>
                  <a:cxn ang="0">
                    <a:pos x="88" y="0"/>
                  </a:cxn>
                  <a:cxn ang="0">
                    <a:pos x="102" y="24"/>
                  </a:cxn>
                  <a:cxn ang="0">
                    <a:pos x="90" y="24"/>
                  </a:cxn>
                  <a:cxn ang="0">
                    <a:pos x="130" y="92"/>
                  </a:cxn>
                  <a:cxn ang="0">
                    <a:pos x="143" y="92"/>
                  </a:cxn>
                  <a:cxn ang="0">
                    <a:pos x="158" y="114"/>
                  </a:cxn>
                  <a:cxn ang="0">
                    <a:pos x="0" y="114"/>
                  </a:cxn>
                </a:cxnLst>
                <a:rect l="0" t="0" r="r" b="b"/>
                <a:pathLst>
                  <a:path w="159" h="115">
                    <a:moveTo>
                      <a:pt x="0" y="114"/>
                    </a:moveTo>
                    <a:lnTo>
                      <a:pt x="69" y="0"/>
                    </a:lnTo>
                    <a:lnTo>
                      <a:pt x="88" y="0"/>
                    </a:lnTo>
                    <a:lnTo>
                      <a:pt x="102" y="24"/>
                    </a:lnTo>
                    <a:lnTo>
                      <a:pt x="90" y="24"/>
                    </a:lnTo>
                    <a:lnTo>
                      <a:pt x="130" y="92"/>
                    </a:lnTo>
                    <a:lnTo>
                      <a:pt x="143" y="92"/>
                    </a:lnTo>
                    <a:lnTo>
                      <a:pt x="158" y="114"/>
                    </a:lnTo>
                    <a:lnTo>
                      <a:pt x="0" y="114"/>
                    </a:lnTo>
                  </a:path>
                </a:pathLst>
              </a:custGeom>
              <a:solidFill>
                <a:srgbClr val="002AA3"/>
              </a:solidFill>
              <a:ln w="12700" cap="rnd" cmpd="sng">
                <a:noFill/>
                <a:prstDash val="solid"/>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Arial" charset="0"/>
                </a:endParaRPr>
              </a:p>
            </p:txBody>
          </p:sp>
        </p:grpSp>
        <p:pic>
          <p:nvPicPr>
            <p:cNvPr id="18" name="Picture 17">
              <a:extLst>
                <a:ext uri="{FF2B5EF4-FFF2-40B4-BE49-F238E27FC236}">
                  <a16:creationId xmlns:a16="http://schemas.microsoft.com/office/drawing/2014/main" id="{6F89B1A8-58D7-7D4C-A347-7D8C7F27F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1979" y="5656472"/>
              <a:ext cx="647700" cy="857250"/>
            </a:xfrm>
            <a:prstGeom prst="rect">
              <a:avLst/>
            </a:prstGeom>
          </p:spPr>
        </p:pic>
      </p:grpSp>
      <p:sp>
        <p:nvSpPr>
          <p:cNvPr id="3" name="TextBox 2">
            <a:extLst>
              <a:ext uri="{FF2B5EF4-FFF2-40B4-BE49-F238E27FC236}">
                <a16:creationId xmlns:a16="http://schemas.microsoft.com/office/drawing/2014/main" id="{EDB0E6D7-0D39-174A-AC5F-04BB273F75FA}"/>
              </a:ext>
            </a:extLst>
          </p:cNvPr>
          <p:cNvSpPr txBox="1"/>
          <p:nvPr/>
        </p:nvSpPr>
        <p:spPr>
          <a:xfrm>
            <a:off x="230670" y="4617675"/>
            <a:ext cx="6639339" cy="2031325"/>
          </a:xfrm>
          <a:prstGeom prst="rect">
            <a:avLst/>
          </a:prstGeom>
          <a:solidFill>
            <a:schemeClr val="bg1"/>
          </a:solidFill>
        </p:spPr>
        <p:txBody>
          <a:bodyPr wrap="square" rtlCol="0">
            <a:spAutoFit/>
          </a:bodyPr>
          <a:lstStyle/>
          <a:p>
            <a:r>
              <a:rPr lang="en-US" i="1" dirty="0"/>
              <a:t>Notes for FM3:</a:t>
            </a:r>
          </a:p>
          <a:p>
            <a:pPr marL="342900" indent="-342900">
              <a:buAutoNum type="arabicPeriod"/>
            </a:pPr>
            <a:r>
              <a:rPr lang="en-US" dirty="0"/>
              <a:t>Omitted G18 EHIS data from 6/14 to 6/23 due to table upload problem and interleaving exercise</a:t>
            </a:r>
          </a:p>
          <a:p>
            <a:pPr marL="342900" indent="-342900">
              <a:buAutoNum type="arabicPeriod"/>
            </a:pPr>
            <a:r>
              <a:rPr lang="en-US" dirty="0"/>
              <a:t>Started PLPT data collect on 22 July 2022 with new table – two month period ends 22 September 2022</a:t>
            </a:r>
          </a:p>
          <a:p>
            <a:pPr marL="342900" indent="-342900">
              <a:buAutoNum type="arabicPeriod"/>
            </a:pPr>
            <a:r>
              <a:rPr lang="en-US" dirty="0"/>
              <a:t>GPA ground LUT changes were coordinated to be simultaneous with incorporation of PLT results into flight tables</a:t>
            </a:r>
          </a:p>
        </p:txBody>
      </p:sp>
    </p:spTree>
    <p:extLst>
      <p:ext uri="{BB962C8B-B14F-4D97-AF65-F5344CB8AC3E}">
        <p14:creationId xmlns:p14="http://schemas.microsoft.com/office/powerpoint/2010/main" val="5070666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 to Provisional - PLPTs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217841125"/>
              </p:ext>
            </p:extLst>
          </p:nvPr>
        </p:nvGraphicFramePr>
        <p:xfrm>
          <a:off x="304799" y="1435752"/>
          <a:ext cx="8630654" cy="1942682"/>
        </p:xfrm>
        <a:graphic>
          <a:graphicData uri="http://schemas.openxmlformats.org/drawingml/2006/table">
            <a:tbl>
              <a:tblPr firstRow="1" firstCol="1" bandRow="1">
                <a:tableStyleId>{5C22544A-7EE6-4342-B048-85BDC9FD1C3A}</a:tableStyleId>
              </a:tblPr>
              <a:tblGrid>
                <a:gridCol w="1752601">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1529372">
                  <a:extLst>
                    <a:ext uri="{9D8B030D-6E8A-4147-A177-3AD203B41FA5}">
                      <a16:colId xmlns:a16="http://schemas.microsoft.com/office/drawing/2014/main" val="20002"/>
                    </a:ext>
                  </a:extLst>
                </a:gridCol>
                <a:gridCol w="2605481">
                  <a:extLst>
                    <a:ext uri="{9D8B030D-6E8A-4147-A177-3AD203B41FA5}">
                      <a16:colId xmlns:a16="http://schemas.microsoft.com/office/drawing/2014/main" val="20003"/>
                    </a:ext>
                  </a:extLst>
                </a:gridCol>
              </a:tblGrid>
              <a:tr h="141436">
                <a:tc>
                  <a:txBody>
                    <a:bodyPr/>
                    <a:lstStyle/>
                    <a:p>
                      <a:pPr marL="0" marR="0">
                        <a:lnSpc>
                          <a:spcPct val="115000"/>
                        </a:lnSpc>
                        <a:spcBef>
                          <a:spcPts val="0"/>
                        </a:spcBef>
                        <a:spcAft>
                          <a:spcPts val="0"/>
                        </a:spcAft>
                      </a:pPr>
                      <a:r>
                        <a:rPr lang="en-US" sz="1400" dirty="0">
                          <a:effectLst/>
                          <a:latin typeface="+mn-lt"/>
                        </a:rPr>
                        <a:t>Title</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Activity</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Data Needed</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a:effectLst/>
                          <a:latin typeface="+mn-lt"/>
                        </a:rPr>
                        <a:t>Success Criteria</a:t>
                      </a:r>
                      <a:endParaRPr lang="en-US" sz="1400">
                        <a:effectLst/>
                        <a:latin typeface="+mn-lt"/>
                        <a:ea typeface="Calibri" panose="020F0502020204030204" pitchFamily="34" charset="0"/>
                        <a:cs typeface="Times New Roman" panose="02020603050405020304" pitchFamily="18" charset="0"/>
                      </a:endParaRPr>
                    </a:p>
                  </a:txBody>
                  <a:tcPr marL="55345" marR="55345" marT="0" marB="0"/>
                </a:tc>
                <a:extLst>
                  <a:ext uri="{0D108BD9-81ED-4DB2-BD59-A6C34878D82A}">
                    <a16:rowId xmlns:a16="http://schemas.microsoft.com/office/drawing/2014/main" val="10000"/>
                  </a:ext>
                </a:extLst>
              </a:tr>
              <a:tr h="565745">
                <a:tc>
                  <a:txBody>
                    <a:bodyPr/>
                    <a:lstStyle/>
                    <a:p>
                      <a:pPr marL="0" marR="0">
                        <a:lnSpc>
                          <a:spcPct val="115000"/>
                        </a:lnSpc>
                        <a:spcBef>
                          <a:spcPts val="0"/>
                        </a:spcBef>
                        <a:spcAft>
                          <a:spcPts val="0"/>
                        </a:spcAft>
                      </a:pPr>
                      <a:r>
                        <a:rPr lang="en-US" sz="1400" dirty="0">
                          <a:effectLst/>
                          <a:latin typeface="+mn-lt"/>
                        </a:rPr>
                        <a:t>A.2.3 SEP Channel Cross-Comparison [PLPT-SEI-004]</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On-orbit cross-calibration of EHIS with SGPS above 10 MeV</a:t>
                      </a:r>
                    </a:p>
                  </a:txBody>
                  <a:tcPr marL="55345" marR="55345" marT="0" marB="0"/>
                </a:tc>
                <a:tc>
                  <a:txBody>
                    <a:bodyPr/>
                    <a:lstStyle/>
                    <a:p>
                      <a:pPr marL="0" marR="0">
                        <a:lnSpc>
                          <a:spcPct val="115000"/>
                        </a:lnSpc>
                        <a:spcBef>
                          <a:spcPts val="0"/>
                        </a:spcBef>
                        <a:spcAft>
                          <a:spcPts val="0"/>
                        </a:spcAft>
                      </a:pPr>
                      <a:r>
                        <a:rPr lang="en-US" sz="1400">
                          <a:effectLst/>
                          <a:latin typeface="+mn-lt"/>
                        </a:rPr>
                        <a:t>One Solar Energetic Particle (SEP) event.</a:t>
                      </a:r>
                      <a:endParaRPr lang="en-US" sz="140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[Provisional] Differences quantified on data taken through validation phase.</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extLst>
                  <a:ext uri="{0D108BD9-81ED-4DB2-BD59-A6C34878D82A}">
                    <a16:rowId xmlns:a16="http://schemas.microsoft.com/office/drawing/2014/main" val="10001"/>
                  </a:ext>
                </a:extLst>
              </a:tr>
              <a:tr h="990054">
                <a:tc>
                  <a:txBody>
                    <a:bodyPr/>
                    <a:lstStyle/>
                    <a:p>
                      <a:pPr marL="0" marR="0">
                        <a:lnSpc>
                          <a:spcPct val="115000"/>
                        </a:lnSpc>
                        <a:spcBef>
                          <a:spcPts val="0"/>
                        </a:spcBef>
                        <a:spcAft>
                          <a:spcPts val="0"/>
                        </a:spcAft>
                      </a:pPr>
                      <a:r>
                        <a:rPr lang="en-US" sz="1400" dirty="0">
                          <a:effectLst/>
                          <a:latin typeface="+mn-lt"/>
                        </a:rPr>
                        <a:t>A.2.5 Backgrounds Trending </a:t>
                      </a:r>
                    </a:p>
                    <a:p>
                      <a:pPr marL="0" marR="0">
                        <a:lnSpc>
                          <a:spcPct val="115000"/>
                        </a:lnSpc>
                        <a:spcBef>
                          <a:spcPts val="0"/>
                        </a:spcBef>
                        <a:spcAft>
                          <a:spcPts val="0"/>
                        </a:spcAft>
                      </a:pPr>
                      <a:r>
                        <a:rPr lang="en-US" sz="1400" dirty="0">
                          <a:effectLst/>
                          <a:latin typeface="+mn-lt"/>
                        </a:rPr>
                        <a:t>[PLPT-SEI-006]</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Evaluate</a:t>
                      </a:r>
                      <a:r>
                        <a:rPr lang="en-US" sz="1400" baseline="0" dirty="0">
                          <a:effectLst/>
                          <a:latin typeface="+mn-lt"/>
                        </a:rPr>
                        <a:t> EHIS backgrounds in terms of expected galactic cosmic ray (GCR) fluxes. </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Two months of continuous data.</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[Provisional] Natural backgrounds preliminarily correlated with GCRs.</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extLst>
                  <a:ext uri="{0D108BD9-81ED-4DB2-BD59-A6C34878D82A}">
                    <a16:rowId xmlns:a16="http://schemas.microsoft.com/office/drawing/2014/main" val="10002"/>
                  </a:ext>
                </a:extLst>
              </a:tr>
            </a:tbl>
          </a:graphicData>
        </a:graphic>
      </p:graphicFrame>
      <p:sp>
        <p:nvSpPr>
          <p:cNvPr id="4" name="Slide Number Placeholder 3"/>
          <p:cNvSpPr>
            <a:spLocks noGrp="1"/>
          </p:cNvSpPr>
          <p:nvPr>
            <p:ph type="sldNum" sz="quarter" idx="12"/>
          </p:nvPr>
        </p:nvSpPr>
        <p:spPr/>
        <p:txBody>
          <a:bodyPr/>
          <a:lstStyle/>
          <a:p>
            <a:fld id="{615ADB79-25D6-47C0-AB51-22A13A0BBB50}" type="slidenum">
              <a:rPr lang="en-US" altLang="en-US" smtClean="0"/>
              <a:pPr/>
              <a:t>14</a:t>
            </a:fld>
            <a:endParaRPr lang="en-US" altLang="en-US" dirty="0"/>
          </a:p>
        </p:txBody>
      </p:sp>
      <p:sp>
        <p:nvSpPr>
          <p:cNvPr id="6" name="TextBox 5"/>
          <p:cNvSpPr txBox="1"/>
          <p:nvPr/>
        </p:nvSpPr>
        <p:spPr>
          <a:xfrm>
            <a:off x="1943100" y="912296"/>
            <a:ext cx="5257800" cy="369332"/>
          </a:xfrm>
          <a:prstGeom prst="rect">
            <a:avLst/>
          </a:prstGeom>
          <a:solidFill>
            <a:schemeClr val="bg1"/>
          </a:solidFill>
        </p:spPr>
        <p:txBody>
          <a:bodyPr wrap="square" rtlCol="0">
            <a:spAutoFit/>
          </a:bodyPr>
          <a:lstStyle/>
          <a:p>
            <a:pPr algn="ctr"/>
            <a:r>
              <a:rPr lang="en-US" i="1" dirty="0">
                <a:solidFill>
                  <a:srgbClr val="008000"/>
                </a:solidFill>
              </a:rPr>
              <a:t>EHIS Provisional PLPTs from RIMP v 2.0 (09 July 2021)</a:t>
            </a:r>
          </a:p>
        </p:txBody>
      </p:sp>
      <p:sp>
        <p:nvSpPr>
          <p:cNvPr id="7" name="Content Placeholder 2">
            <a:extLst>
              <a:ext uri="{FF2B5EF4-FFF2-40B4-BE49-F238E27FC236}">
                <a16:creationId xmlns:a16="http://schemas.microsoft.com/office/drawing/2014/main" id="{F6CB6CCF-FC9E-7B40-BF00-E4044E72AACB}"/>
              </a:ext>
            </a:extLst>
          </p:cNvPr>
          <p:cNvSpPr txBox="1">
            <a:spLocks/>
          </p:cNvSpPr>
          <p:nvPr/>
        </p:nvSpPr>
        <p:spPr bwMode="auto">
          <a:xfrm>
            <a:off x="208547" y="3690553"/>
            <a:ext cx="8706853" cy="303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sz="2000" dirty="0"/>
              <a:t>Data requirements for PLPT-SEI-004 at Provisional have been met only partially</a:t>
            </a:r>
          </a:p>
          <a:p>
            <a:pPr lvl="1">
              <a:buFont typeface="Arial" panose="020B0604020202020204" pitchFamily="34" charset="0"/>
              <a:buChar char="•"/>
            </a:pPr>
            <a:r>
              <a:rPr lang="en-US" sz="1800" dirty="0"/>
              <a:t>One SEP event required </a:t>
            </a:r>
          </a:p>
          <a:p>
            <a:pPr lvl="2"/>
            <a:r>
              <a:rPr lang="en-US" sz="1400" dirty="0"/>
              <a:t>One event (27-28 August 2022) permits accurate quantitative comparison of lowest-energy H and He channels in L1b data with G18 SGPS and G17 EHIS and ACE SIS</a:t>
            </a:r>
          </a:p>
          <a:p>
            <a:pPr lvl="2"/>
            <a:r>
              <a:rPr lang="en-US" sz="1400" dirty="0"/>
              <a:t>Only one significant L1b solar heavy ion flux signature in G18 data to date (one 5-min sample)</a:t>
            </a:r>
          </a:p>
          <a:p>
            <a:pPr>
              <a:buFont typeface="Arial" panose="020B0604020202020204" pitchFamily="34" charset="0"/>
              <a:buChar char="•"/>
            </a:pPr>
            <a:r>
              <a:rPr lang="en-US" sz="2000" dirty="0"/>
              <a:t>Data requirements for PLPT-SEI-006 at Provisional maturity have been met</a:t>
            </a:r>
          </a:p>
          <a:p>
            <a:pPr lvl="1">
              <a:buFont typeface="Arial" panose="020B0604020202020204" pitchFamily="34" charset="0"/>
              <a:buChar char="•"/>
            </a:pPr>
            <a:r>
              <a:rPr lang="en-US" sz="1800" dirty="0"/>
              <a:t>3 months of continuous L0 SCI-HCR data starting 22 July 2022 for H and He</a:t>
            </a:r>
          </a:p>
          <a:p>
            <a:pPr lvl="2"/>
            <a:r>
              <a:rPr lang="en-US" sz="1400" dirty="0"/>
              <a:t>Not continuous </a:t>
            </a:r>
            <a:r>
              <a:rPr lang="en-US" sz="1400" u="sng" dirty="0"/>
              <a:t>GCR</a:t>
            </a:r>
            <a:r>
              <a:rPr lang="en-US" sz="1400" dirty="0"/>
              <a:t> data – interrupted by weak SEP events</a:t>
            </a:r>
          </a:p>
          <a:p>
            <a:pPr lvl="1">
              <a:buFont typeface="Arial" panose="020B0604020202020204" pitchFamily="34" charset="0"/>
              <a:buChar char="•"/>
            </a:pPr>
            <a:r>
              <a:rPr lang="en-US" sz="1800" dirty="0"/>
              <a:t>3 months of L0 SCI-PHA and L0 SCI-HCR data starting 22 July 2022 used for Z &gt;= 6</a:t>
            </a:r>
          </a:p>
          <a:p>
            <a:pPr lvl="1">
              <a:buFont typeface="Arial" panose="020B0604020202020204" pitchFamily="34" charset="0"/>
              <a:buChar char="•"/>
            </a:pPr>
            <a:r>
              <a:rPr lang="en-US" sz="1800" dirty="0"/>
              <a:t>Similar to GOES-17 Provisional PS-PVR</a:t>
            </a:r>
          </a:p>
        </p:txBody>
      </p:sp>
    </p:spTree>
    <p:extLst>
      <p:ext uri="{BB962C8B-B14F-4D97-AF65-F5344CB8AC3E}">
        <p14:creationId xmlns:p14="http://schemas.microsoft.com/office/powerpoint/2010/main" val="28521304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 quality assessment</a:t>
            </a:r>
          </a:p>
        </p:txBody>
      </p:sp>
      <p:sp>
        <p:nvSpPr>
          <p:cNvPr id="3" name="Text Placeholder 2"/>
          <p:cNvSpPr>
            <a:spLocks noGrp="1"/>
          </p:cNvSpPr>
          <p:nvPr>
            <p:ph type="body" idx="1"/>
          </p:nvPr>
        </p:nvSpPr>
        <p:spPr/>
        <p:txBody>
          <a:bodyPr/>
          <a:lstStyle/>
          <a:p>
            <a:r>
              <a:rPr lang="en-US" dirty="0"/>
              <a:t>GOES-18 EHIS L1b Product Provisional PS-PVR</a:t>
            </a:r>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pPr/>
              <a:t>15</a:t>
            </a:fld>
            <a:endParaRPr lang="en-US" alt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Product Quality Assessment</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a:t>PLPTs for Provisional</a:t>
            </a:r>
          </a:p>
          <a:p>
            <a:pPr>
              <a:buFont typeface="Arial" panose="020B0604020202020204" pitchFamily="34" charset="0"/>
              <a:buChar char="•"/>
            </a:pPr>
            <a:r>
              <a:rPr lang="en-US" dirty="0"/>
              <a:t>Top Level Evaluation</a:t>
            </a:r>
          </a:p>
          <a:p>
            <a:pPr>
              <a:buFont typeface="Arial" panose="020B0604020202020204" pitchFamily="34" charset="0"/>
              <a:buChar char="•"/>
            </a:pPr>
            <a:r>
              <a:rPr lang="en-US" dirty="0"/>
              <a:t>Provisional Performance Baseline Status</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16</a:t>
            </a:fld>
            <a:endParaRPr lang="en-US" altLang="en-US" dirty="0"/>
          </a:p>
        </p:txBody>
      </p:sp>
    </p:spTree>
    <p:extLst>
      <p:ext uri="{BB962C8B-B14F-4D97-AF65-F5344CB8AC3E}">
        <p14:creationId xmlns:p14="http://schemas.microsoft.com/office/powerpoint/2010/main" val="1897654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PLPTs for Provisional</a:t>
            </a:r>
          </a:p>
        </p:txBody>
      </p:sp>
      <p:sp>
        <p:nvSpPr>
          <p:cNvPr id="3" name="Content Placeholder 2"/>
          <p:cNvSpPr>
            <a:spLocks noGrp="1"/>
          </p:cNvSpPr>
          <p:nvPr>
            <p:ph idx="1"/>
          </p:nvPr>
        </p:nvSpPr>
        <p:spPr>
          <a:xfrm>
            <a:off x="457200" y="1263381"/>
            <a:ext cx="8229600" cy="5264401"/>
          </a:xfrm>
        </p:spPr>
        <p:txBody>
          <a:bodyPr/>
          <a:lstStyle/>
          <a:p>
            <a:pPr>
              <a:buFont typeface="Arial" panose="020B0604020202020204" pitchFamily="34" charset="0"/>
              <a:buChar char="•"/>
            </a:pPr>
            <a:r>
              <a:rPr lang="en-US" sz="2000" dirty="0"/>
              <a:t>PLPT-SEI-004: Solar Energetic Particle (SEP) Cross-Comparison</a:t>
            </a:r>
          </a:p>
          <a:p>
            <a:pPr lvl="1">
              <a:buFont typeface="Arial" panose="020B0604020202020204" pitchFamily="34" charset="0"/>
              <a:buChar char="•"/>
            </a:pPr>
            <a:r>
              <a:rPr lang="en-US" sz="1800" dirty="0"/>
              <a:t>Event on 27-28 August 2022 permits quantitative evaluation of lowest-energy H and He channels</a:t>
            </a:r>
          </a:p>
          <a:p>
            <a:pPr lvl="1">
              <a:buFont typeface="Arial" panose="020B0604020202020204" pitchFamily="34" charset="0"/>
              <a:buChar char="•"/>
            </a:pPr>
            <a:r>
              <a:rPr lang="en-US" sz="1800" dirty="0"/>
              <a:t>Compare to GOES-17 EHIS H and He</a:t>
            </a:r>
          </a:p>
          <a:p>
            <a:pPr lvl="1">
              <a:buFont typeface="Arial" panose="020B0604020202020204" pitchFamily="34" charset="0"/>
              <a:buChar char="•"/>
            </a:pPr>
            <a:r>
              <a:rPr lang="en-US" sz="1800" dirty="0"/>
              <a:t>Compare to GOES-18 SGPS H and He</a:t>
            </a:r>
          </a:p>
          <a:p>
            <a:pPr lvl="1">
              <a:buFont typeface="Arial" panose="020B0604020202020204" pitchFamily="34" charset="0"/>
              <a:buChar char="•"/>
            </a:pPr>
            <a:r>
              <a:rPr lang="en-US" sz="1800" dirty="0"/>
              <a:t>Compare to ACE SIS He</a:t>
            </a:r>
          </a:p>
          <a:p>
            <a:pPr lvl="2"/>
            <a:r>
              <a:rPr lang="en-US" sz="1400" dirty="0"/>
              <a:t>No energy overlap with EHIS – 3 highest energy channels no longer reported after Dec 2015 due to pulse heights &lt; increased thresholds after 18 years on orbit</a:t>
            </a:r>
          </a:p>
          <a:p>
            <a:pPr lvl="2"/>
            <a:r>
              <a:rPr lang="en-US" sz="1400" dirty="0"/>
              <a:t>5 lowest energy channels overlap with SGPS A3 and A4</a:t>
            </a:r>
            <a:endParaRPr lang="en-US" sz="2000" dirty="0"/>
          </a:p>
          <a:p>
            <a:pPr>
              <a:buFont typeface="Arial" panose="020B0604020202020204" pitchFamily="34" charset="0"/>
              <a:buChar char="•"/>
            </a:pPr>
            <a:r>
              <a:rPr lang="en-US" sz="2000" dirty="0"/>
              <a:t>PLPT-SEI-006: Backgrounds</a:t>
            </a:r>
          </a:p>
          <a:p>
            <a:pPr lvl="1">
              <a:buFont typeface="Arial" panose="020B0604020202020204" pitchFamily="34" charset="0"/>
              <a:buChar char="•"/>
            </a:pPr>
            <a:r>
              <a:rPr lang="en-US" sz="1800" dirty="0"/>
              <a:t>Important indicator of instrument performance</a:t>
            </a:r>
          </a:p>
          <a:p>
            <a:pPr lvl="1">
              <a:buFont typeface="Arial" panose="020B0604020202020204" pitchFamily="34" charset="0"/>
              <a:buChar char="•"/>
            </a:pPr>
            <a:r>
              <a:rPr lang="en-US" sz="1800" dirty="0"/>
              <a:t>Are they consistent with predictions of galactic cosmic ray (GCR) fluxes?</a:t>
            </a:r>
          </a:p>
          <a:p>
            <a:pPr lvl="2"/>
            <a:r>
              <a:rPr lang="en-US" sz="1400" dirty="0"/>
              <a:t>GCRs = space </a:t>
            </a:r>
            <a:r>
              <a:rPr lang="en-US" sz="1400" i="1" dirty="0"/>
              <a:t>climate</a:t>
            </a:r>
            <a:r>
              <a:rPr lang="en-US" sz="1400" dirty="0"/>
              <a:t> rather than space </a:t>
            </a:r>
            <a:r>
              <a:rPr lang="en-US" sz="1400" i="1" dirty="0"/>
              <a:t>weather</a:t>
            </a:r>
            <a:r>
              <a:rPr lang="en-US" sz="1400" dirty="0"/>
              <a:t> </a:t>
            </a:r>
          </a:p>
          <a:p>
            <a:pPr lvl="2"/>
            <a:r>
              <a:rPr lang="en-US" sz="1400" dirty="0"/>
              <a:t>Heavy ion GCRs are significant cause of Single Event Effects</a:t>
            </a:r>
          </a:p>
          <a:p>
            <a:pPr lvl="1">
              <a:buFont typeface="Arial" panose="020B0604020202020204" pitchFamily="34" charset="0"/>
              <a:buChar char="•"/>
            </a:pPr>
            <a:r>
              <a:rPr lang="en-US" sz="1800" dirty="0"/>
              <a:t>Conclusiveness of results limited by unavailability of instrument response functions to NCEI</a:t>
            </a:r>
          </a:p>
          <a:p>
            <a:pPr lvl="2"/>
            <a:r>
              <a:rPr lang="en-US" sz="1400" dirty="0"/>
              <a:t>Geometric factors derived for decreasing power laws are not generally valid for GCRs, whose spectra increase with energy in the EHIS energy range</a:t>
            </a:r>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17</a:t>
            </a:fld>
            <a:endParaRPr lang="en-US" altLang="en-US" dirty="0"/>
          </a:p>
        </p:txBody>
      </p:sp>
    </p:spTree>
    <p:extLst>
      <p:ext uri="{BB962C8B-B14F-4D97-AF65-F5344CB8AC3E}">
        <p14:creationId xmlns:p14="http://schemas.microsoft.com/office/powerpoint/2010/main" val="755760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02A08-2E45-EC41-882E-C10C7F0DE99F}"/>
              </a:ext>
            </a:extLst>
          </p:cNvPr>
          <p:cNvSpPr>
            <a:spLocks noGrp="1"/>
          </p:cNvSpPr>
          <p:nvPr>
            <p:ph type="title"/>
          </p:nvPr>
        </p:nvSpPr>
        <p:spPr/>
        <p:txBody>
          <a:bodyPr/>
          <a:lstStyle/>
          <a:p>
            <a:r>
              <a:rPr lang="en-US" dirty="0"/>
              <a:t>PLPT-SEI-004: SEP Cross-Comparison</a:t>
            </a:r>
          </a:p>
        </p:txBody>
      </p:sp>
      <p:sp>
        <p:nvSpPr>
          <p:cNvPr id="3" name="Content Placeholder 2">
            <a:extLst>
              <a:ext uri="{FF2B5EF4-FFF2-40B4-BE49-F238E27FC236}">
                <a16:creationId xmlns:a16="http://schemas.microsoft.com/office/drawing/2014/main" id="{ECF77043-0C95-364B-ABD9-CEFD141FC50C}"/>
              </a:ext>
            </a:extLst>
          </p:cNvPr>
          <p:cNvSpPr>
            <a:spLocks noGrp="1"/>
          </p:cNvSpPr>
          <p:nvPr>
            <p:ph idx="1"/>
          </p:nvPr>
        </p:nvSpPr>
        <p:spPr>
          <a:xfrm>
            <a:off x="457200" y="1295400"/>
            <a:ext cx="8229600" cy="5105400"/>
          </a:xfrm>
        </p:spPr>
        <p:txBody>
          <a:bodyPr/>
          <a:lstStyle/>
          <a:p>
            <a:pPr>
              <a:buFont typeface="Arial" panose="020B0604020202020204" pitchFamily="34" charset="0"/>
              <a:buChar char="•"/>
            </a:pPr>
            <a:r>
              <a:rPr lang="en-US" sz="2800" dirty="0"/>
              <a:t>Compare G18 EHIS to G17 EHIS </a:t>
            </a:r>
            <a:r>
              <a:rPr lang="en-US" sz="2800" i="1" dirty="0"/>
              <a:t>post-drift</a:t>
            </a:r>
            <a:r>
              <a:rPr lang="en-US" sz="2800" dirty="0"/>
              <a:t> (H and He)</a:t>
            </a:r>
          </a:p>
          <a:p>
            <a:pPr lvl="1">
              <a:buFont typeface="Arial" panose="020B0604020202020204" pitchFamily="34" charset="0"/>
              <a:buChar char="•"/>
            </a:pPr>
            <a:r>
              <a:rPr lang="en-US" sz="2400" dirty="0"/>
              <a:t>Two telescopes looking in same direction, separated by 300 km – best possible conditions for comparison</a:t>
            </a:r>
          </a:p>
          <a:p>
            <a:pPr>
              <a:buFont typeface="Arial" panose="020B0604020202020204" pitchFamily="34" charset="0"/>
              <a:buChar char="•"/>
            </a:pPr>
            <a:r>
              <a:rPr lang="en-US" sz="2800" dirty="0"/>
              <a:t>Compare G18 EHIS to G18 SGPS </a:t>
            </a:r>
            <a:r>
              <a:rPr lang="en-US" sz="2800" i="1" dirty="0"/>
              <a:t>post-drift</a:t>
            </a:r>
            <a:r>
              <a:rPr lang="en-US" sz="2800" dirty="0"/>
              <a:t> (H and He)</a:t>
            </a:r>
          </a:p>
          <a:p>
            <a:pPr lvl="1">
              <a:buFont typeface="Arial" panose="020B0604020202020204" pitchFamily="34" charset="0"/>
              <a:buChar char="•"/>
            </a:pPr>
            <a:r>
              <a:rPr lang="en-US" sz="2400" dirty="0"/>
              <a:t>Three telescopes looking in three orthogonal directions – the two SGPS traces should bound the EHIS trace</a:t>
            </a:r>
          </a:p>
          <a:p>
            <a:pPr>
              <a:buFont typeface="Arial" panose="020B0604020202020204" pitchFamily="34" charset="0"/>
              <a:buChar char="•"/>
            </a:pPr>
            <a:r>
              <a:rPr lang="en-US" sz="2800" dirty="0"/>
              <a:t>Compare G18 EHIS and SGPS to ACE SIS (He only)</a:t>
            </a:r>
          </a:p>
          <a:p>
            <a:pPr lvl="1">
              <a:buFont typeface="Arial" panose="020B0604020202020204" pitchFamily="34" charset="0"/>
              <a:buChar char="•"/>
            </a:pPr>
            <a:r>
              <a:rPr lang="en-US" sz="2400" dirty="0"/>
              <a:t>SIS (at first Sun-Earth Lagrange point, L1) should agree best with SGPS –X (westward looking telescope)</a:t>
            </a:r>
          </a:p>
          <a:p>
            <a:pPr>
              <a:buFont typeface="Arial" panose="020B0604020202020204" pitchFamily="34" charset="0"/>
              <a:buChar char="•"/>
            </a:pPr>
            <a:r>
              <a:rPr lang="en-US" sz="2800" dirty="0"/>
              <a:t>Compare G18 EHIS to G16 EHIS </a:t>
            </a:r>
            <a:r>
              <a:rPr lang="en-US" sz="2800" i="1" dirty="0"/>
              <a:t>pre-drift</a:t>
            </a:r>
            <a:r>
              <a:rPr lang="en-US" sz="2800" dirty="0"/>
              <a:t> (H)</a:t>
            </a:r>
          </a:p>
          <a:p>
            <a:pPr lvl="1">
              <a:buFont typeface="Arial" panose="020B0604020202020204" pitchFamily="34" charset="0"/>
              <a:buChar char="•"/>
            </a:pPr>
            <a:r>
              <a:rPr lang="en-US" sz="2400" dirty="0"/>
              <a:t>Separated by 1 </a:t>
            </a:r>
            <a:r>
              <a:rPr lang="en-US" sz="2400" dirty="0" err="1"/>
              <a:t>hr</a:t>
            </a:r>
            <a:r>
              <a:rPr lang="en-US" sz="2400" dirty="0"/>
              <a:t> local time</a:t>
            </a:r>
          </a:p>
          <a:p>
            <a:pPr lvl="1">
              <a:buFont typeface="Arial" panose="020B0604020202020204" pitchFamily="34" charset="0"/>
              <a:buChar char="•"/>
            </a:pPr>
            <a:r>
              <a:rPr lang="en-US" sz="2400" dirty="0"/>
              <a:t>SEP event too weak for He comparison</a:t>
            </a:r>
          </a:p>
          <a:p>
            <a:pPr>
              <a:buFont typeface="Arial" panose="020B0604020202020204" pitchFamily="34" charset="0"/>
              <a:buChar char="•"/>
            </a:pPr>
            <a:endParaRPr lang="en-US" sz="2800" dirty="0"/>
          </a:p>
        </p:txBody>
      </p:sp>
      <p:sp>
        <p:nvSpPr>
          <p:cNvPr id="4" name="Slide Number Placeholder 3">
            <a:extLst>
              <a:ext uri="{FF2B5EF4-FFF2-40B4-BE49-F238E27FC236}">
                <a16:creationId xmlns:a16="http://schemas.microsoft.com/office/drawing/2014/main" id="{C9E30044-A9B3-3642-AC91-2B5FBB7E5D33}"/>
              </a:ext>
            </a:extLst>
          </p:cNvPr>
          <p:cNvSpPr>
            <a:spLocks noGrp="1"/>
          </p:cNvSpPr>
          <p:nvPr>
            <p:ph type="sldNum" sz="quarter" idx="12"/>
          </p:nvPr>
        </p:nvSpPr>
        <p:spPr/>
        <p:txBody>
          <a:bodyPr/>
          <a:lstStyle/>
          <a:p>
            <a:fld id="{615ADB79-25D6-47C0-AB51-22A13A0BBB50}" type="slidenum">
              <a:rPr lang="en-US" altLang="en-US" smtClean="0"/>
              <a:pPr/>
              <a:t>18</a:t>
            </a:fld>
            <a:endParaRPr lang="en-US" altLang="en-US" dirty="0"/>
          </a:p>
        </p:txBody>
      </p:sp>
    </p:spTree>
    <p:extLst>
      <p:ext uri="{BB962C8B-B14F-4D97-AF65-F5344CB8AC3E}">
        <p14:creationId xmlns:p14="http://schemas.microsoft.com/office/powerpoint/2010/main" val="1815460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DBC070-A374-8FB9-0E26-F4FBAE707B00}"/>
              </a:ext>
            </a:extLst>
          </p:cNvPr>
          <p:cNvSpPr>
            <a:spLocks noGrp="1"/>
          </p:cNvSpPr>
          <p:nvPr>
            <p:ph type="title"/>
          </p:nvPr>
        </p:nvSpPr>
        <p:spPr/>
        <p:txBody>
          <a:bodyPr/>
          <a:lstStyle/>
          <a:p>
            <a:r>
              <a:rPr lang="en-US" dirty="0"/>
              <a:t>PLPT-SEI-004: </a:t>
            </a:r>
            <a:br>
              <a:rPr lang="en-US" dirty="0"/>
            </a:br>
            <a:r>
              <a:rPr lang="en-US" dirty="0"/>
              <a:t>Cross-calibrating Noisy Data</a:t>
            </a:r>
          </a:p>
        </p:txBody>
      </p:sp>
      <p:sp>
        <p:nvSpPr>
          <p:cNvPr id="6" name="Content Placeholder 5">
            <a:extLst>
              <a:ext uri="{FF2B5EF4-FFF2-40B4-BE49-F238E27FC236}">
                <a16:creationId xmlns:a16="http://schemas.microsoft.com/office/drawing/2014/main" id="{36BA74DE-CD43-DFEF-C229-416EF8E8D47B}"/>
              </a:ext>
            </a:extLst>
          </p:cNvPr>
          <p:cNvSpPr>
            <a:spLocks noGrp="1"/>
          </p:cNvSpPr>
          <p:nvPr>
            <p:ph idx="1"/>
          </p:nvPr>
        </p:nvSpPr>
        <p:spPr>
          <a:xfrm>
            <a:off x="457200" y="1465262"/>
            <a:ext cx="8229600" cy="5011737"/>
          </a:xfrm>
        </p:spPr>
        <p:txBody>
          <a:bodyPr/>
          <a:lstStyle/>
          <a:p>
            <a:pPr>
              <a:buFont typeface="Arial" panose="020B0604020202020204" pitchFamily="34" charset="0"/>
              <a:buChar char="•"/>
            </a:pPr>
            <a:r>
              <a:rPr lang="en-US" sz="2000" dirty="0"/>
              <a:t>Linear least squares assumes that the independent variable is free of uncertainty and that the data are </a:t>
            </a:r>
            <a:r>
              <a:rPr lang="en-US" sz="2000" dirty="0" err="1"/>
              <a:t>homoskedastic</a:t>
            </a:r>
            <a:r>
              <a:rPr lang="en-US" sz="2000" dirty="0"/>
              <a:t> (have constant variance)</a:t>
            </a:r>
          </a:p>
          <a:p>
            <a:pPr>
              <a:buFont typeface="Arial" panose="020B0604020202020204" pitchFamily="34" charset="0"/>
              <a:buChar char="•"/>
            </a:pPr>
            <a:r>
              <a:rPr lang="en-US" sz="2000" dirty="0"/>
              <a:t>Cross-calibrating weak SEP events involves noisy independent and dependent variables that significantly violate these assumptions</a:t>
            </a:r>
          </a:p>
          <a:p>
            <a:pPr>
              <a:buFont typeface="Arial" panose="020B0604020202020204" pitchFamily="34" charset="0"/>
              <a:buChar char="•"/>
            </a:pPr>
            <a:r>
              <a:rPr lang="en-US" sz="2000" dirty="0"/>
              <a:t>Three methods used in preference to linear least squares:</a:t>
            </a:r>
          </a:p>
          <a:p>
            <a:pPr lvl="1">
              <a:buFont typeface="Arial" panose="020B0604020202020204" pitchFamily="34" charset="0"/>
              <a:buChar char="•"/>
            </a:pPr>
            <a:r>
              <a:rPr lang="en-US" sz="1800" dirty="0"/>
              <a:t>Theil-Sen (Sen 1968)</a:t>
            </a:r>
          </a:p>
          <a:p>
            <a:pPr lvl="2"/>
            <a:r>
              <a:rPr lang="en-US" sz="1400" dirty="0"/>
              <a:t>Data can be heteroskedastic</a:t>
            </a:r>
          </a:p>
          <a:p>
            <a:pPr lvl="2"/>
            <a:r>
              <a:rPr lang="en-US" sz="1400" dirty="0"/>
              <a:t>Does not account for uncertainty in either variable</a:t>
            </a:r>
          </a:p>
          <a:p>
            <a:pPr lvl="2"/>
            <a:r>
              <a:rPr lang="en-US" sz="1400" dirty="0"/>
              <a:t>Python </a:t>
            </a:r>
            <a:r>
              <a:rPr lang="en-US" sz="1400" dirty="0" err="1"/>
              <a:t>stats.mstats.theilslopes</a:t>
            </a:r>
            <a:endParaRPr lang="en-US" sz="1400" dirty="0"/>
          </a:p>
          <a:p>
            <a:pPr lvl="1">
              <a:buFont typeface="Arial" panose="020B0604020202020204" pitchFamily="34" charset="0"/>
              <a:buChar char="•"/>
            </a:pPr>
            <a:r>
              <a:rPr lang="en-US" sz="1800" dirty="0"/>
              <a:t>Orthogonal Distance Regression (ODR) (Boggs+ 1992)</a:t>
            </a:r>
          </a:p>
          <a:p>
            <a:pPr lvl="2"/>
            <a:r>
              <a:rPr lang="en-US" sz="1400" dirty="0"/>
              <a:t>Accounts for uncertainty in both variables</a:t>
            </a:r>
          </a:p>
          <a:p>
            <a:pPr lvl="2"/>
            <a:r>
              <a:rPr lang="en-US" sz="1400" dirty="0"/>
              <a:t>Python </a:t>
            </a:r>
            <a:r>
              <a:rPr lang="en-US" sz="1400" dirty="0" err="1"/>
              <a:t>scipy.odr</a:t>
            </a:r>
            <a:r>
              <a:rPr lang="en-US" sz="1400" dirty="0"/>
              <a:t> library</a:t>
            </a:r>
          </a:p>
          <a:p>
            <a:pPr lvl="2"/>
            <a:r>
              <a:rPr lang="en-US" sz="1400" dirty="0"/>
              <a:t>Also used for G18 MAG </a:t>
            </a:r>
            <a:r>
              <a:rPr lang="en-US" sz="1400" dirty="0" err="1"/>
              <a:t>cal</a:t>
            </a:r>
            <a:r>
              <a:rPr lang="en-US" sz="1400" dirty="0"/>
              <a:t>/</a:t>
            </a:r>
            <a:r>
              <a:rPr lang="en-US" sz="1400" dirty="0" err="1"/>
              <a:t>val</a:t>
            </a:r>
            <a:endParaRPr lang="en-US" sz="1400" dirty="0"/>
          </a:p>
          <a:p>
            <a:pPr lvl="1">
              <a:buFont typeface="Arial" panose="020B0604020202020204" pitchFamily="34" charset="0"/>
              <a:buChar char="•"/>
            </a:pPr>
            <a:r>
              <a:rPr lang="en-US" sz="1800" dirty="0"/>
              <a:t>Numerical Recipes ‘</a:t>
            </a:r>
            <a:r>
              <a:rPr lang="en-US" sz="1800" dirty="0" err="1"/>
              <a:t>fitexy</a:t>
            </a:r>
            <a:r>
              <a:rPr lang="en-US" sz="1800" dirty="0"/>
              <a:t>’ (Press &amp; </a:t>
            </a:r>
            <a:r>
              <a:rPr lang="en-US" sz="1800" dirty="0" err="1"/>
              <a:t>Teukolsky</a:t>
            </a:r>
            <a:r>
              <a:rPr lang="en-US" sz="1800" dirty="0"/>
              <a:t> 1992)</a:t>
            </a:r>
          </a:p>
          <a:p>
            <a:pPr lvl="2"/>
            <a:r>
              <a:rPr lang="en-US" sz="1400" dirty="0"/>
              <a:t>Accounts for uncertainty in both variables</a:t>
            </a:r>
          </a:p>
          <a:p>
            <a:pPr lvl="2"/>
            <a:r>
              <a:rPr lang="en-US" sz="1400" dirty="0"/>
              <a:t>Generalization of linear least squares</a:t>
            </a:r>
          </a:p>
          <a:p>
            <a:pPr lvl="2"/>
            <a:r>
              <a:rPr lang="en-US" sz="1400" dirty="0"/>
              <a:t>Available in IDL</a:t>
            </a:r>
          </a:p>
        </p:txBody>
      </p:sp>
    </p:spTree>
    <p:extLst>
      <p:ext uri="{BB962C8B-B14F-4D97-AF65-F5344CB8AC3E}">
        <p14:creationId xmlns:p14="http://schemas.microsoft.com/office/powerpoint/2010/main" val="1750949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Outline</a:t>
            </a:r>
          </a:p>
        </p:txBody>
      </p:sp>
      <p:sp>
        <p:nvSpPr>
          <p:cNvPr id="3" name="Content Placeholder 2"/>
          <p:cNvSpPr>
            <a:spLocks noGrp="1"/>
          </p:cNvSpPr>
          <p:nvPr>
            <p:ph idx="1"/>
          </p:nvPr>
        </p:nvSpPr>
        <p:spPr>
          <a:xfrm>
            <a:off x="457200" y="1465262"/>
            <a:ext cx="8229600" cy="5011738"/>
          </a:xfrm>
        </p:spPr>
        <p:txBody>
          <a:bodyPr>
            <a:normAutofit/>
          </a:bodyPr>
          <a:lstStyle/>
          <a:p>
            <a:pPr>
              <a:buFont typeface="Arial" panose="020B0604020202020204" pitchFamily="34" charset="0"/>
              <a:buChar char="•"/>
            </a:pPr>
            <a:r>
              <a:rPr lang="en-US" dirty="0"/>
              <a:t>Introduction (Tutorial)</a:t>
            </a:r>
          </a:p>
          <a:p>
            <a:pPr>
              <a:buFont typeface="Arial" panose="020B0604020202020204" pitchFamily="34" charset="0"/>
              <a:buChar char="•"/>
            </a:pPr>
            <a:r>
              <a:rPr lang="en-US" dirty="0"/>
              <a:t>Path to Provisional</a:t>
            </a:r>
          </a:p>
          <a:p>
            <a:pPr>
              <a:buFont typeface="Arial" panose="020B0604020202020204" pitchFamily="34" charset="0"/>
              <a:buChar char="•"/>
            </a:pPr>
            <a:r>
              <a:rPr lang="en-US" dirty="0"/>
              <a:t>Product Quality Evaluation (PLPTs)</a:t>
            </a:r>
          </a:p>
          <a:p>
            <a:pPr>
              <a:buFont typeface="Arial" panose="020B0604020202020204" pitchFamily="34" charset="0"/>
              <a:buChar char="•"/>
            </a:pPr>
            <a:r>
              <a:rPr lang="en-US" dirty="0"/>
              <a:t>Provisional Maturity Assessment</a:t>
            </a:r>
          </a:p>
          <a:p>
            <a:pPr>
              <a:buFont typeface="Arial" panose="020B0604020202020204" pitchFamily="34" charset="0"/>
              <a:buChar char="•"/>
            </a:pPr>
            <a:r>
              <a:rPr lang="en-US" dirty="0"/>
              <a:t>Path to Full Validation Maturity</a:t>
            </a:r>
          </a:p>
          <a:p>
            <a:pPr>
              <a:buFont typeface="Arial" panose="020B0604020202020204" pitchFamily="34" charset="0"/>
              <a:buChar char="•"/>
            </a:pPr>
            <a:r>
              <a:rPr lang="en-US" dirty="0"/>
              <a:t>Summary and Recommendations</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2</a:t>
            </a:fld>
            <a:endParaRPr lang="en-US"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E910E6D-8F50-7859-16C0-23958A390C91}"/>
              </a:ext>
            </a:extLst>
          </p:cNvPr>
          <p:cNvSpPr>
            <a:spLocks noGrp="1"/>
          </p:cNvSpPr>
          <p:nvPr>
            <p:ph type="title"/>
          </p:nvPr>
        </p:nvSpPr>
        <p:spPr/>
        <p:txBody>
          <a:bodyPr/>
          <a:lstStyle/>
          <a:p>
            <a:r>
              <a:rPr lang="en-US" dirty="0"/>
              <a:t>PLPT-SEI-004: Cross-Satellite</a:t>
            </a:r>
          </a:p>
        </p:txBody>
      </p:sp>
      <p:sp>
        <p:nvSpPr>
          <p:cNvPr id="10" name="Content Placeholder 9">
            <a:extLst>
              <a:ext uri="{FF2B5EF4-FFF2-40B4-BE49-F238E27FC236}">
                <a16:creationId xmlns:a16="http://schemas.microsoft.com/office/drawing/2014/main" id="{76861B89-3DC1-2FAC-50DD-C92E07082FF1}"/>
              </a:ext>
            </a:extLst>
          </p:cNvPr>
          <p:cNvSpPr>
            <a:spLocks noGrp="1"/>
          </p:cNvSpPr>
          <p:nvPr>
            <p:ph idx="1"/>
          </p:nvPr>
        </p:nvSpPr>
        <p:spPr/>
        <p:txBody>
          <a:bodyPr/>
          <a:lstStyle/>
          <a:p>
            <a:pPr>
              <a:buFont typeface="Arial" panose="020B0604020202020204" pitchFamily="34" charset="0"/>
              <a:buChar char="•"/>
            </a:pPr>
            <a:r>
              <a:rPr lang="en-US" sz="2000" dirty="0"/>
              <a:t>Compare G18 and G17 EHIS </a:t>
            </a:r>
            <a:r>
              <a:rPr lang="en-US" sz="2000" i="1" dirty="0"/>
              <a:t>post-drift </a:t>
            </a:r>
            <a:r>
              <a:rPr lang="en-US" sz="2000" dirty="0"/>
              <a:t>when</a:t>
            </a:r>
            <a:r>
              <a:rPr lang="en-US" sz="2000" i="1" dirty="0"/>
              <a:t> </a:t>
            </a:r>
            <a:r>
              <a:rPr lang="en-US" sz="2000" dirty="0"/>
              <a:t>G18 and G17 were separated by 300 km</a:t>
            </a:r>
          </a:p>
          <a:p>
            <a:pPr lvl="1">
              <a:buFont typeface="Arial" panose="020B0604020202020204" pitchFamily="34" charset="0"/>
              <a:buChar char="•"/>
            </a:pPr>
            <a:r>
              <a:rPr lang="en-US" sz="1800" dirty="0"/>
              <a:t>Proton </a:t>
            </a:r>
            <a:r>
              <a:rPr lang="en-US" sz="1800" dirty="0" err="1"/>
              <a:t>gyroradius</a:t>
            </a:r>
            <a:r>
              <a:rPr lang="en-US" sz="1800" dirty="0"/>
              <a:t> @ 10 MeV in 100 </a:t>
            </a:r>
            <a:r>
              <a:rPr lang="en-US" sz="1800" dirty="0" err="1"/>
              <a:t>nT</a:t>
            </a:r>
            <a:r>
              <a:rPr lang="en-US" sz="1800" dirty="0"/>
              <a:t> field = 3200 km</a:t>
            </a:r>
          </a:p>
          <a:p>
            <a:pPr lvl="1">
              <a:buFont typeface="Arial" panose="020B0604020202020204" pitchFamily="34" charset="0"/>
              <a:buChar char="•"/>
            </a:pPr>
            <a:r>
              <a:rPr lang="en-US" sz="1800" dirty="0"/>
              <a:t>At this short separation &lt;&lt; 1 </a:t>
            </a:r>
            <a:r>
              <a:rPr lang="en-US" sz="1800" dirty="0" err="1"/>
              <a:t>gyroradius</a:t>
            </a:r>
            <a:r>
              <a:rPr lang="en-US" sz="1800" dirty="0"/>
              <a:t>, the two instruments are observing the same fluxes</a:t>
            </a:r>
            <a:endParaRPr lang="en-US" sz="2000" i="1" dirty="0"/>
          </a:p>
          <a:p>
            <a:pPr>
              <a:buFont typeface="Arial" panose="020B0604020202020204" pitchFamily="34" charset="0"/>
              <a:buChar char="•"/>
            </a:pPr>
            <a:r>
              <a:rPr lang="en-US" sz="2000" dirty="0"/>
              <a:t>Largest SEP event since G18 launch: 27-30 August 2022</a:t>
            </a:r>
          </a:p>
          <a:p>
            <a:pPr lvl="1">
              <a:buFont typeface="Arial" panose="020B0604020202020204" pitchFamily="34" charset="0"/>
              <a:buChar char="•"/>
            </a:pPr>
            <a:r>
              <a:rPr lang="en-US" sz="1800" dirty="0"/>
              <a:t>Still, a weak event with a soft energy spectrum – only the lowest energy channels (H1 and HE1) can be compared with confidence</a:t>
            </a:r>
          </a:p>
          <a:p>
            <a:pPr lvl="1">
              <a:buFont typeface="Arial" panose="020B0604020202020204" pitchFamily="34" charset="0"/>
              <a:buChar char="•"/>
            </a:pPr>
            <a:r>
              <a:rPr lang="en-US" sz="1800" dirty="0"/>
              <a:t>Only </a:t>
            </a:r>
            <a:r>
              <a:rPr lang="en-US" sz="1800" u="sng" dirty="0"/>
              <a:t>one</a:t>
            </a:r>
            <a:r>
              <a:rPr lang="en-US" sz="1800" dirty="0"/>
              <a:t> 5-min heavy ion flux reading (39 MeV/</a:t>
            </a:r>
            <a:r>
              <a:rPr lang="en-US" sz="1800" dirty="0" err="1"/>
              <a:t>nuc</a:t>
            </a:r>
            <a:r>
              <a:rPr lang="en-US" sz="1800" dirty="0"/>
              <a:t> oxygen) above ‘upper limits’</a:t>
            </a:r>
          </a:p>
          <a:p>
            <a:pPr>
              <a:buFont typeface="Arial" panose="020B0604020202020204" pitchFamily="34" charset="0"/>
              <a:buChar char="•"/>
            </a:pPr>
            <a:r>
              <a:rPr lang="en-US" sz="2000" dirty="0"/>
              <a:t>The EHIS telescopes on the two satellites are looking in the same direction</a:t>
            </a:r>
          </a:p>
          <a:p>
            <a:pPr lvl="1">
              <a:buFont typeface="Arial" panose="020B0604020202020204" pitchFamily="34" charset="0"/>
              <a:buChar char="•"/>
            </a:pPr>
            <a:r>
              <a:rPr lang="en-US" sz="1800" dirty="0"/>
              <a:t>Eliminates anisotropy as a variable in the comparison</a:t>
            </a:r>
          </a:p>
        </p:txBody>
      </p:sp>
      <p:sp>
        <p:nvSpPr>
          <p:cNvPr id="4" name="Slide Number Placeholder 3">
            <a:extLst>
              <a:ext uri="{FF2B5EF4-FFF2-40B4-BE49-F238E27FC236}">
                <a16:creationId xmlns:a16="http://schemas.microsoft.com/office/drawing/2014/main" id="{EDE8530F-9B0F-6988-65F7-4BDBC7F12D6C}"/>
              </a:ext>
            </a:extLst>
          </p:cNvPr>
          <p:cNvSpPr>
            <a:spLocks noGrp="1"/>
          </p:cNvSpPr>
          <p:nvPr>
            <p:ph type="sldNum" sz="quarter" idx="12"/>
          </p:nvPr>
        </p:nvSpPr>
        <p:spPr/>
        <p:txBody>
          <a:bodyPr/>
          <a:lstStyle/>
          <a:p>
            <a:fld id="{615ADB79-25D6-47C0-AB51-22A13A0BBB50}" type="slidenum">
              <a:rPr lang="en-US" altLang="en-US" smtClean="0"/>
              <a:pPr/>
              <a:t>20</a:t>
            </a:fld>
            <a:endParaRPr lang="en-US" altLang="en-US" dirty="0"/>
          </a:p>
        </p:txBody>
      </p:sp>
      <p:sp>
        <p:nvSpPr>
          <p:cNvPr id="11" name="Rectangle 10">
            <a:extLst>
              <a:ext uri="{FF2B5EF4-FFF2-40B4-BE49-F238E27FC236}">
                <a16:creationId xmlns:a16="http://schemas.microsoft.com/office/drawing/2014/main" id="{E8FFC107-C11D-507D-1AD6-A1AB9E991C00}"/>
              </a:ext>
            </a:extLst>
          </p:cNvPr>
          <p:cNvSpPr/>
          <p:nvPr/>
        </p:nvSpPr>
        <p:spPr>
          <a:xfrm>
            <a:off x="838200" y="5619790"/>
            <a:ext cx="7211775" cy="369332"/>
          </a:xfrm>
          <a:prstGeom prst="rect">
            <a:avLst/>
          </a:prstGeom>
          <a:solidFill>
            <a:schemeClr val="tx2">
              <a:lumMod val="20000"/>
              <a:lumOff val="80000"/>
            </a:schemeClr>
          </a:solidFill>
        </p:spPr>
        <p:txBody>
          <a:bodyPr wrap="square">
            <a:spAutoFit/>
          </a:bodyPr>
          <a:lstStyle/>
          <a:p>
            <a:pPr algn="ctr"/>
            <a:r>
              <a:rPr lang="en-US" b="1" i="1" dirty="0"/>
              <a:t>Best opportunity for GOES-18 cross-satellite comparison prior to PS-PVR.</a:t>
            </a:r>
          </a:p>
        </p:txBody>
      </p:sp>
    </p:spTree>
    <p:extLst>
      <p:ext uri="{BB962C8B-B14F-4D97-AF65-F5344CB8AC3E}">
        <p14:creationId xmlns:p14="http://schemas.microsoft.com/office/powerpoint/2010/main" val="6503333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50884-DA04-CCE7-32F4-20AC53459BB5}"/>
              </a:ext>
            </a:extLst>
          </p:cNvPr>
          <p:cNvSpPr>
            <a:spLocks noGrp="1"/>
          </p:cNvSpPr>
          <p:nvPr>
            <p:ph type="title"/>
          </p:nvPr>
        </p:nvSpPr>
        <p:spPr/>
        <p:txBody>
          <a:bodyPr/>
          <a:lstStyle/>
          <a:p>
            <a:r>
              <a:rPr lang="en-US" dirty="0"/>
              <a:t>PLPT-SEI-004: G18 vs. G17 EHIS Hydrogen H1, first try</a:t>
            </a:r>
          </a:p>
        </p:txBody>
      </p:sp>
      <p:sp>
        <p:nvSpPr>
          <p:cNvPr id="4" name="Slide Number Placeholder 3">
            <a:extLst>
              <a:ext uri="{FF2B5EF4-FFF2-40B4-BE49-F238E27FC236}">
                <a16:creationId xmlns:a16="http://schemas.microsoft.com/office/drawing/2014/main" id="{827EC052-AF10-E4AA-21D2-2730FDF3FCA5}"/>
              </a:ext>
            </a:extLst>
          </p:cNvPr>
          <p:cNvSpPr>
            <a:spLocks noGrp="1"/>
          </p:cNvSpPr>
          <p:nvPr>
            <p:ph type="sldNum" sz="quarter" idx="12"/>
          </p:nvPr>
        </p:nvSpPr>
        <p:spPr/>
        <p:txBody>
          <a:bodyPr/>
          <a:lstStyle/>
          <a:p>
            <a:fld id="{615ADB79-25D6-47C0-AB51-22A13A0BBB50}" type="slidenum">
              <a:rPr lang="en-US" altLang="en-US" smtClean="0"/>
              <a:pPr/>
              <a:t>21</a:t>
            </a:fld>
            <a:endParaRPr lang="en-US" altLang="en-US" dirty="0"/>
          </a:p>
        </p:txBody>
      </p:sp>
      <p:pic>
        <p:nvPicPr>
          <p:cNvPr id="9" name="Content Placeholder 8">
            <a:extLst>
              <a:ext uri="{FF2B5EF4-FFF2-40B4-BE49-F238E27FC236}">
                <a16:creationId xmlns:a16="http://schemas.microsoft.com/office/drawing/2014/main" id="{8346A60E-4146-EE2D-EB28-D20F770D22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70844"/>
            <a:ext cx="8229600" cy="4114800"/>
          </a:xfrm>
        </p:spPr>
      </p:pic>
      <p:sp>
        <p:nvSpPr>
          <p:cNvPr id="10" name="Oval 9">
            <a:extLst>
              <a:ext uri="{FF2B5EF4-FFF2-40B4-BE49-F238E27FC236}">
                <a16:creationId xmlns:a16="http://schemas.microsoft.com/office/drawing/2014/main" id="{00C899CF-15FC-79A8-6B21-183144D82E49}"/>
              </a:ext>
            </a:extLst>
          </p:cNvPr>
          <p:cNvSpPr/>
          <p:nvPr/>
        </p:nvSpPr>
        <p:spPr>
          <a:xfrm rot="2758399">
            <a:off x="2443759" y="3721606"/>
            <a:ext cx="533400" cy="1300956"/>
          </a:xfrm>
          <a:prstGeom prst="ellipse">
            <a:avLst/>
          </a:prstGeom>
          <a:noFill/>
          <a:ln w="28575">
            <a:solidFill>
              <a:srgbClr val="C00000">
                <a:alpha val="50196"/>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CB2456-270D-8776-3D15-029088F453E9}"/>
              </a:ext>
            </a:extLst>
          </p:cNvPr>
          <p:cNvSpPr/>
          <p:nvPr/>
        </p:nvSpPr>
        <p:spPr>
          <a:xfrm>
            <a:off x="2819400" y="4431287"/>
            <a:ext cx="2068118" cy="646331"/>
          </a:xfrm>
          <a:prstGeom prst="rect">
            <a:avLst/>
          </a:prstGeom>
          <a:solidFill>
            <a:schemeClr val="tx2">
              <a:lumMod val="20000"/>
              <a:lumOff val="80000"/>
            </a:schemeClr>
          </a:solidFill>
        </p:spPr>
        <p:txBody>
          <a:bodyPr wrap="square">
            <a:spAutoFit/>
          </a:bodyPr>
          <a:lstStyle/>
          <a:p>
            <a:pPr algn="ctr"/>
            <a:r>
              <a:rPr lang="en-US" sz="1200" b="1" i="1" dirty="0"/>
              <a:t>Outliers are from a brief period of G17 nonprime data (2022-08-27, 15-18 UT)</a:t>
            </a:r>
          </a:p>
        </p:txBody>
      </p:sp>
      <p:sp>
        <p:nvSpPr>
          <p:cNvPr id="3" name="Footer Placeholder 5">
            <a:extLst>
              <a:ext uri="{FF2B5EF4-FFF2-40B4-BE49-F238E27FC236}">
                <a16:creationId xmlns:a16="http://schemas.microsoft.com/office/drawing/2014/main" id="{5FECE936-713F-D5F1-17F7-62C4263986A0}"/>
              </a:ext>
            </a:extLst>
          </p:cNvPr>
          <p:cNvSpPr txBox="1">
            <a:spLocks/>
          </p:cNvSpPr>
          <p:nvPr/>
        </p:nvSpPr>
        <p:spPr>
          <a:xfrm>
            <a:off x="1287379" y="6324600"/>
            <a:ext cx="6637421" cy="49632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200" kern="0" dirty="0">
                <a:solidFill>
                  <a:prstClr val="white"/>
                </a:solidFill>
                <a:latin typeface="Times New Roman" panose="02020603050405020304" pitchFamily="18" charset="0"/>
                <a:cs typeface="Times New Roman" panose="02020603050405020304" pitchFamily="18" charset="0"/>
              </a:rPr>
              <a:t>These GOES-18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27232785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73CF6E4D-9236-FC8B-1A47-4350C2147D15}"/>
              </a:ext>
            </a:extLst>
          </p:cNvPr>
          <p:cNvSpPr>
            <a:spLocks noGrp="1"/>
          </p:cNvSpPr>
          <p:nvPr>
            <p:ph sz="quarter" idx="12"/>
          </p:nvPr>
        </p:nvSpPr>
        <p:spPr>
          <a:xfrm>
            <a:off x="5865388" y="1243422"/>
            <a:ext cx="3213267" cy="4603749"/>
          </a:xfrm>
        </p:spPr>
        <p:txBody>
          <a:bodyPr/>
          <a:lstStyle/>
          <a:p>
            <a:pPr marL="342900" indent="-342900">
              <a:buFont typeface="Arial" panose="020B0604020202020204" pitchFamily="34" charset="0"/>
              <a:buChar char="•"/>
            </a:pPr>
            <a:r>
              <a:rPr lang="en-US" sz="1500" b="0" dirty="0" err="1">
                <a:latin typeface="+mj-lt"/>
              </a:rPr>
              <a:t>HFR_flag</a:t>
            </a:r>
            <a:r>
              <a:rPr lang="en-US" sz="1500" b="0" dirty="0">
                <a:latin typeface="+mj-lt"/>
              </a:rPr>
              <a:t> went to zero when scintillator counts dropped below threshold set in ‘</a:t>
            </a:r>
            <a:r>
              <a:rPr lang="en-US" sz="1500" b="0" dirty="0" err="1">
                <a:latin typeface="+mj-lt"/>
              </a:rPr>
              <a:t>sci_cnfg</a:t>
            </a:r>
            <a:r>
              <a:rPr lang="en-US" sz="1500" b="0" dirty="0">
                <a:latin typeface="+mj-lt"/>
              </a:rPr>
              <a:t>’ table</a:t>
            </a:r>
          </a:p>
          <a:p>
            <a:pPr marL="574675" lvl="1" indent="-342900"/>
            <a:r>
              <a:rPr lang="en-US" sz="1500" b="0" dirty="0">
                <a:latin typeface="+mj-lt"/>
              </a:rPr>
              <a:t>Due to dropout in MeV radiation belt electron fluxes</a:t>
            </a:r>
          </a:p>
          <a:p>
            <a:pPr marL="574675" lvl="1" indent="-342900"/>
            <a:r>
              <a:rPr lang="en-US" sz="1500" dirty="0">
                <a:latin typeface="+mj-lt"/>
              </a:rPr>
              <a:t>G18 scintillator counts dropped simultaneously, but not below the threshold, so G18 stayed in prime mode </a:t>
            </a:r>
            <a:endParaRPr lang="en-US" sz="1500" b="0" dirty="0">
              <a:latin typeface="+mj-lt"/>
            </a:endParaRPr>
          </a:p>
          <a:p>
            <a:pPr marL="342900" indent="-342900">
              <a:buFont typeface="Arial" panose="020B0604020202020204" pitchFamily="34" charset="0"/>
              <a:buChar char="•"/>
            </a:pPr>
            <a:r>
              <a:rPr lang="en-US" sz="1500" b="0" dirty="0">
                <a:latin typeface="+mj-lt"/>
              </a:rPr>
              <a:t>During brief HFR = 0 period, G17 EHIS reported non-prime fluxes (correctly)</a:t>
            </a:r>
          </a:p>
          <a:p>
            <a:pPr marL="574675" lvl="1" indent="-342900"/>
            <a:r>
              <a:rPr lang="en-US" sz="1500" dirty="0">
                <a:latin typeface="+mj-lt"/>
              </a:rPr>
              <a:t>Resulted in a 29% step up in H1 and HE1 fluxes</a:t>
            </a:r>
          </a:p>
          <a:p>
            <a:pPr marL="574675" lvl="1" indent="-342900"/>
            <a:r>
              <a:rPr lang="en-US" sz="1500" b="1" dirty="0">
                <a:latin typeface="+mj-lt"/>
              </a:rPr>
              <a:t>For cross-calibration with G18 L1b, divide G17 L1b fluxes by 1.29 when </a:t>
            </a:r>
            <a:r>
              <a:rPr lang="en-US" sz="1500" b="1" dirty="0" err="1">
                <a:latin typeface="+mj-lt"/>
              </a:rPr>
              <a:t>HFR_flag</a:t>
            </a:r>
            <a:r>
              <a:rPr lang="en-US" sz="1500" b="1" dirty="0">
                <a:latin typeface="+mj-lt"/>
              </a:rPr>
              <a:t> = 0</a:t>
            </a:r>
          </a:p>
          <a:p>
            <a:pPr marL="342900" indent="-342900">
              <a:buFont typeface="Arial" panose="020B0604020202020204" pitchFamily="34" charset="0"/>
              <a:buChar char="•"/>
            </a:pPr>
            <a:endParaRPr lang="en-US" sz="1500" b="0" dirty="0">
              <a:latin typeface="+mj-lt"/>
            </a:endParaRPr>
          </a:p>
        </p:txBody>
      </p:sp>
      <p:sp>
        <p:nvSpPr>
          <p:cNvPr id="9" name="Title 8">
            <a:extLst>
              <a:ext uri="{FF2B5EF4-FFF2-40B4-BE49-F238E27FC236}">
                <a16:creationId xmlns:a16="http://schemas.microsoft.com/office/drawing/2014/main" id="{897A0949-6D02-BEE0-FB4E-7A3592BAE2CB}"/>
              </a:ext>
            </a:extLst>
          </p:cNvPr>
          <p:cNvSpPr>
            <a:spLocks noGrp="1"/>
          </p:cNvSpPr>
          <p:nvPr>
            <p:ph type="title"/>
          </p:nvPr>
        </p:nvSpPr>
        <p:spPr>
          <a:xfrm>
            <a:off x="1600199" y="88777"/>
            <a:ext cx="5791201" cy="727969"/>
          </a:xfrm>
        </p:spPr>
        <p:txBody>
          <a:bodyPr>
            <a:normAutofit fontScale="90000"/>
          </a:bodyPr>
          <a:lstStyle/>
          <a:p>
            <a:r>
              <a:rPr lang="en-US" dirty="0">
                <a:solidFill>
                  <a:schemeClr val="bg1"/>
                </a:solidFill>
                <a:latin typeface="+mj-lt"/>
              </a:rPr>
              <a:t>PLPT-SEI-004: G17 H L1b fluxes, 2022-08-27, L1b (mostly Prime) and Non-Prime &amp; Prime from L0</a:t>
            </a:r>
          </a:p>
        </p:txBody>
      </p:sp>
      <p:pic>
        <p:nvPicPr>
          <p:cNvPr id="8" name="Content Placeholder 7">
            <a:extLst>
              <a:ext uri="{FF2B5EF4-FFF2-40B4-BE49-F238E27FC236}">
                <a16:creationId xmlns:a16="http://schemas.microsoft.com/office/drawing/2014/main" id="{07A6068E-9730-BCEE-D64E-440A1254B1F3}"/>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228600" y="1143000"/>
            <a:ext cx="5626223" cy="5626223"/>
          </a:xfrm>
        </p:spPr>
      </p:pic>
      <p:sp>
        <p:nvSpPr>
          <p:cNvPr id="4" name="Slide Number Placeholder 3">
            <a:extLst>
              <a:ext uri="{FF2B5EF4-FFF2-40B4-BE49-F238E27FC236}">
                <a16:creationId xmlns:a16="http://schemas.microsoft.com/office/drawing/2014/main" id="{5BB18B59-654D-EB0E-C684-B4CCF978495B}"/>
              </a:ext>
            </a:extLst>
          </p:cNvPr>
          <p:cNvSpPr>
            <a:spLocks noGrp="1"/>
          </p:cNvSpPr>
          <p:nvPr>
            <p:ph type="sldNum" sz="quarter" idx="4294967295"/>
          </p:nvPr>
        </p:nvSpPr>
        <p:spPr>
          <a:xfrm>
            <a:off x="8461375" y="6356350"/>
            <a:ext cx="682625" cy="365125"/>
          </a:xfrm>
        </p:spPr>
        <p:txBody>
          <a:bodyPr/>
          <a:lstStyle/>
          <a:p>
            <a:fld id="{615ADB79-25D6-47C0-AB51-22A13A0BBB50}" type="slidenum">
              <a:rPr lang="en-US" altLang="en-US" smtClean="0"/>
              <a:pPr/>
              <a:t>22</a:t>
            </a:fld>
            <a:endParaRPr lang="en-US" altLang="en-US" dirty="0"/>
          </a:p>
        </p:txBody>
      </p:sp>
      <p:sp>
        <p:nvSpPr>
          <p:cNvPr id="11" name="Oval 10">
            <a:extLst>
              <a:ext uri="{FF2B5EF4-FFF2-40B4-BE49-F238E27FC236}">
                <a16:creationId xmlns:a16="http://schemas.microsoft.com/office/drawing/2014/main" id="{09F187CF-2B98-B037-A565-F30AB417DD4A}"/>
              </a:ext>
            </a:extLst>
          </p:cNvPr>
          <p:cNvSpPr/>
          <p:nvPr/>
        </p:nvSpPr>
        <p:spPr>
          <a:xfrm rot="5400000">
            <a:off x="3695700" y="1638300"/>
            <a:ext cx="533400" cy="762000"/>
          </a:xfrm>
          <a:prstGeom prst="ellipse">
            <a:avLst/>
          </a:prstGeom>
          <a:noFill/>
          <a:ln w="28575">
            <a:solidFill>
              <a:srgbClr val="C00000">
                <a:alpha val="50196"/>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71D0C3A-C281-711F-D516-DAFA7E214ACF}"/>
              </a:ext>
            </a:extLst>
          </p:cNvPr>
          <p:cNvSpPr/>
          <p:nvPr/>
        </p:nvSpPr>
        <p:spPr>
          <a:xfrm>
            <a:off x="5822746" y="5460545"/>
            <a:ext cx="3213267" cy="1200329"/>
          </a:xfrm>
          <a:prstGeom prst="rect">
            <a:avLst/>
          </a:prstGeom>
          <a:solidFill>
            <a:schemeClr val="tx2">
              <a:lumMod val="20000"/>
              <a:lumOff val="80000"/>
            </a:schemeClr>
          </a:solidFill>
        </p:spPr>
        <p:txBody>
          <a:bodyPr wrap="square">
            <a:spAutoFit/>
          </a:bodyPr>
          <a:lstStyle/>
          <a:p>
            <a:pPr algn="ctr"/>
            <a:r>
              <a:rPr lang="en-US" sz="1200" b="1" i="1" dirty="0"/>
              <a:t>Nonprime H fluxes (from L0) have much lower backgrounds, making it possible to better observe weak solar proton fluxes at highest energies. (See later fluence plot.)</a:t>
            </a:r>
          </a:p>
          <a:p>
            <a:pPr algn="ctr"/>
            <a:r>
              <a:rPr lang="en-US" sz="1200" b="1" i="1" dirty="0"/>
              <a:t>Because </a:t>
            </a:r>
            <a:r>
              <a:rPr lang="en-US" sz="1200" b="1" i="1" dirty="0" err="1"/>
              <a:t>HFR_flag</a:t>
            </a:r>
            <a:r>
              <a:rPr lang="en-US" sz="1200" b="1" i="1" dirty="0"/>
              <a:t> is usually set to 1, accessing nonprime fluxes requires reprocessing from L0.</a:t>
            </a:r>
          </a:p>
        </p:txBody>
      </p:sp>
      <p:cxnSp>
        <p:nvCxnSpPr>
          <p:cNvPr id="13" name="Straight Arrow Connector 12">
            <a:extLst>
              <a:ext uri="{FF2B5EF4-FFF2-40B4-BE49-F238E27FC236}">
                <a16:creationId xmlns:a16="http://schemas.microsoft.com/office/drawing/2014/main" id="{A6811812-9F40-ADCE-2136-B8B38C0D1E3F}"/>
              </a:ext>
            </a:extLst>
          </p:cNvPr>
          <p:cNvCxnSpPr>
            <a:cxnSpLocks/>
            <a:stCxn id="12" idx="1"/>
          </p:cNvCxnSpPr>
          <p:nvPr/>
        </p:nvCxnSpPr>
        <p:spPr>
          <a:xfrm flipH="1" flipV="1">
            <a:off x="3505200" y="5257800"/>
            <a:ext cx="2317546" cy="8029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A8490B11-951E-9F42-D89E-F158C40B1639}"/>
              </a:ext>
            </a:extLst>
          </p:cNvPr>
          <p:cNvCxnSpPr>
            <a:cxnSpLocks/>
            <a:stCxn id="12" idx="1"/>
          </p:cNvCxnSpPr>
          <p:nvPr/>
        </p:nvCxnSpPr>
        <p:spPr>
          <a:xfrm flipH="1" flipV="1">
            <a:off x="3361403" y="4390707"/>
            <a:ext cx="2461343" cy="167000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E5C25457-8276-3091-C693-4A8E8E14CE44}"/>
              </a:ext>
            </a:extLst>
          </p:cNvPr>
          <p:cNvCxnSpPr>
            <a:cxnSpLocks/>
            <a:stCxn id="12" idx="1"/>
          </p:cNvCxnSpPr>
          <p:nvPr/>
        </p:nvCxnSpPr>
        <p:spPr>
          <a:xfrm flipH="1" flipV="1">
            <a:off x="3361403" y="3706348"/>
            <a:ext cx="2461343" cy="23543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EDA315DD-E0B1-FCA1-5470-E7579F7FD559}"/>
              </a:ext>
            </a:extLst>
          </p:cNvPr>
          <p:cNvCxnSpPr>
            <a:cxnSpLocks/>
          </p:cNvCxnSpPr>
          <p:nvPr/>
        </p:nvCxnSpPr>
        <p:spPr>
          <a:xfrm flipH="1" flipV="1">
            <a:off x="4122882" y="2224484"/>
            <a:ext cx="2125518" cy="1382361"/>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 name="Footer Placeholder 5">
            <a:extLst>
              <a:ext uri="{FF2B5EF4-FFF2-40B4-BE49-F238E27FC236}">
                <a16:creationId xmlns:a16="http://schemas.microsoft.com/office/drawing/2014/main" id="{87DE21AD-45D1-F9D9-B9FB-C3B93E923D6F}"/>
              </a:ext>
            </a:extLst>
          </p:cNvPr>
          <p:cNvSpPr txBox="1">
            <a:spLocks/>
          </p:cNvSpPr>
          <p:nvPr/>
        </p:nvSpPr>
        <p:spPr>
          <a:xfrm>
            <a:off x="218035" y="6311717"/>
            <a:ext cx="5594146" cy="49632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050" kern="0" dirty="0">
                <a:solidFill>
                  <a:schemeClr val="tx1"/>
                </a:solidFill>
                <a:latin typeface="Times New Roman" panose="02020603050405020304" pitchFamily="18" charset="0"/>
                <a:cs typeface="Times New Roman" panose="02020603050405020304" pitchFamily="18" charset="0"/>
              </a:rPr>
              <a:t>These GOES-18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38053904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AC7AC7-7685-79A4-E068-C871D59FD39F}"/>
              </a:ext>
            </a:extLst>
          </p:cNvPr>
          <p:cNvSpPr>
            <a:spLocks noGrp="1"/>
          </p:cNvSpPr>
          <p:nvPr>
            <p:ph type="title"/>
          </p:nvPr>
        </p:nvSpPr>
        <p:spPr/>
        <p:txBody>
          <a:bodyPr/>
          <a:lstStyle/>
          <a:p>
            <a:r>
              <a:rPr lang="en-US" dirty="0"/>
              <a:t>PLPT-SEI-004: G18 vs. G17 EHIS Hydrogen H1</a:t>
            </a:r>
          </a:p>
        </p:txBody>
      </p:sp>
      <p:pic>
        <p:nvPicPr>
          <p:cNvPr id="8" name="Content Placeholder 7">
            <a:extLst>
              <a:ext uri="{FF2B5EF4-FFF2-40B4-BE49-F238E27FC236}">
                <a16:creationId xmlns:a16="http://schemas.microsoft.com/office/drawing/2014/main" id="{97C05AD6-E47D-A917-3E95-80A97B1890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70844"/>
            <a:ext cx="8229600" cy="4114800"/>
          </a:xfrm>
        </p:spPr>
      </p:pic>
      <p:sp>
        <p:nvSpPr>
          <p:cNvPr id="9" name="Rectangle 8">
            <a:extLst>
              <a:ext uri="{FF2B5EF4-FFF2-40B4-BE49-F238E27FC236}">
                <a16:creationId xmlns:a16="http://schemas.microsoft.com/office/drawing/2014/main" id="{FDB717DE-FE20-A31E-9E1C-24AD967BC960}"/>
              </a:ext>
            </a:extLst>
          </p:cNvPr>
          <p:cNvSpPr/>
          <p:nvPr/>
        </p:nvSpPr>
        <p:spPr>
          <a:xfrm>
            <a:off x="1197449" y="1214626"/>
            <a:ext cx="6749101" cy="338554"/>
          </a:xfrm>
          <a:prstGeom prst="rect">
            <a:avLst/>
          </a:prstGeom>
          <a:solidFill>
            <a:schemeClr val="tx2">
              <a:lumMod val="20000"/>
              <a:lumOff val="80000"/>
            </a:schemeClr>
          </a:solidFill>
        </p:spPr>
        <p:txBody>
          <a:bodyPr wrap="square">
            <a:spAutoFit/>
          </a:bodyPr>
          <a:lstStyle/>
          <a:p>
            <a:pPr algn="ctr"/>
            <a:r>
              <a:rPr lang="en-US" sz="1600" b="1" i="1" dirty="0"/>
              <a:t>G18 EHIS L1b H1 prime fluxes are 97% of the G17 EHIS L1b H1 prime fluxes.</a:t>
            </a:r>
          </a:p>
        </p:txBody>
      </p:sp>
      <p:sp>
        <p:nvSpPr>
          <p:cNvPr id="10" name="Rectangle 9">
            <a:extLst>
              <a:ext uri="{FF2B5EF4-FFF2-40B4-BE49-F238E27FC236}">
                <a16:creationId xmlns:a16="http://schemas.microsoft.com/office/drawing/2014/main" id="{606D5DB9-64B9-ED37-3E4A-8E804487032C}"/>
              </a:ext>
            </a:extLst>
          </p:cNvPr>
          <p:cNvSpPr/>
          <p:nvPr/>
        </p:nvSpPr>
        <p:spPr>
          <a:xfrm>
            <a:off x="1981200" y="5739825"/>
            <a:ext cx="5558589" cy="584775"/>
          </a:xfrm>
          <a:prstGeom prst="rect">
            <a:avLst/>
          </a:prstGeom>
          <a:solidFill>
            <a:schemeClr val="tx2">
              <a:lumMod val="20000"/>
              <a:lumOff val="80000"/>
            </a:schemeClr>
          </a:solidFill>
        </p:spPr>
        <p:txBody>
          <a:bodyPr wrap="square">
            <a:spAutoFit/>
          </a:bodyPr>
          <a:lstStyle/>
          <a:p>
            <a:pPr algn="ctr"/>
            <a:r>
              <a:rPr lang="en-US" sz="1600" b="1" i="1" dirty="0"/>
              <a:t>Linear least-squares, Theil-Sen and ODR fits give similar results</a:t>
            </a:r>
          </a:p>
          <a:p>
            <a:pPr algn="ctr"/>
            <a:r>
              <a:rPr lang="en-US" sz="1600" b="1" i="1" dirty="0"/>
              <a:t>Based on ODR fit: m = 0.97 +/- 0.01</a:t>
            </a:r>
          </a:p>
        </p:txBody>
      </p:sp>
      <p:sp>
        <p:nvSpPr>
          <p:cNvPr id="2" name="Footer Placeholder 5">
            <a:extLst>
              <a:ext uri="{FF2B5EF4-FFF2-40B4-BE49-F238E27FC236}">
                <a16:creationId xmlns:a16="http://schemas.microsoft.com/office/drawing/2014/main" id="{A3E9EBB6-733B-0F1D-BC79-5BFF6C73C30D}"/>
              </a:ext>
            </a:extLst>
          </p:cNvPr>
          <p:cNvSpPr txBox="1">
            <a:spLocks/>
          </p:cNvSpPr>
          <p:nvPr/>
        </p:nvSpPr>
        <p:spPr>
          <a:xfrm>
            <a:off x="1287379" y="6324600"/>
            <a:ext cx="6637421" cy="49632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200" kern="0" dirty="0">
                <a:solidFill>
                  <a:prstClr val="white"/>
                </a:solidFill>
                <a:latin typeface="Times New Roman" panose="02020603050405020304" pitchFamily="18" charset="0"/>
                <a:cs typeface="Times New Roman" panose="02020603050405020304" pitchFamily="18" charset="0"/>
              </a:rPr>
              <a:t>These GOES-18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8957802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8E61D-D57A-CF14-91FD-6C1891F04DE3}"/>
              </a:ext>
            </a:extLst>
          </p:cNvPr>
          <p:cNvSpPr>
            <a:spLocks noGrp="1"/>
          </p:cNvSpPr>
          <p:nvPr>
            <p:ph type="title"/>
          </p:nvPr>
        </p:nvSpPr>
        <p:spPr/>
        <p:txBody>
          <a:bodyPr/>
          <a:lstStyle/>
          <a:p>
            <a:r>
              <a:rPr lang="en-US" dirty="0"/>
              <a:t>PLPT-SEI-004: G18 vs. G17 EHIS Helium HE1</a:t>
            </a:r>
          </a:p>
        </p:txBody>
      </p:sp>
      <p:sp>
        <p:nvSpPr>
          <p:cNvPr id="4" name="Slide Number Placeholder 3">
            <a:extLst>
              <a:ext uri="{FF2B5EF4-FFF2-40B4-BE49-F238E27FC236}">
                <a16:creationId xmlns:a16="http://schemas.microsoft.com/office/drawing/2014/main" id="{2D5C24B8-D513-B3B4-0AE4-AB3D90ACDF11}"/>
              </a:ext>
            </a:extLst>
          </p:cNvPr>
          <p:cNvSpPr>
            <a:spLocks noGrp="1"/>
          </p:cNvSpPr>
          <p:nvPr>
            <p:ph type="sldNum" sz="quarter" idx="12"/>
          </p:nvPr>
        </p:nvSpPr>
        <p:spPr/>
        <p:txBody>
          <a:bodyPr/>
          <a:lstStyle/>
          <a:p>
            <a:fld id="{615ADB79-25D6-47C0-AB51-22A13A0BBB50}" type="slidenum">
              <a:rPr lang="en-US" altLang="en-US" smtClean="0"/>
              <a:pPr/>
              <a:t>24</a:t>
            </a:fld>
            <a:endParaRPr lang="en-US" altLang="en-US" dirty="0"/>
          </a:p>
        </p:txBody>
      </p:sp>
      <p:sp>
        <p:nvSpPr>
          <p:cNvPr id="3" name="Footer Placeholder 5">
            <a:extLst>
              <a:ext uri="{FF2B5EF4-FFF2-40B4-BE49-F238E27FC236}">
                <a16:creationId xmlns:a16="http://schemas.microsoft.com/office/drawing/2014/main" id="{D7359BC2-73F7-4815-BC80-0B59A0A63B3C}"/>
              </a:ext>
            </a:extLst>
          </p:cNvPr>
          <p:cNvSpPr txBox="1">
            <a:spLocks/>
          </p:cNvSpPr>
          <p:nvPr/>
        </p:nvSpPr>
        <p:spPr>
          <a:xfrm>
            <a:off x="1287379" y="6324600"/>
            <a:ext cx="6637421" cy="49632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200" kern="0" dirty="0">
                <a:solidFill>
                  <a:prstClr val="white"/>
                </a:solidFill>
                <a:latin typeface="Times New Roman" panose="02020603050405020304" pitchFamily="18" charset="0"/>
                <a:cs typeface="Times New Roman" panose="02020603050405020304" pitchFamily="18" charset="0"/>
              </a:rPr>
              <a:t>These GOES-18 data are preliminary, non-operational data and are undergoing testing. Users bear all responsibility for inspecting the data prior to use and for the manner in which the data are utilized.</a:t>
            </a:r>
          </a:p>
        </p:txBody>
      </p:sp>
      <p:sp>
        <p:nvSpPr>
          <p:cNvPr id="5" name="Rectangle 4">
            <a:extLst>
              <a:ext uri="{FF2B5EF4-FFF2-40B4-BE49-F238E27FC236}">
                <a16:creationId xmlns:a16="http://schemas.microsoft.com/office/drawing/2014/main" id="{FC017A78-4AD9-0BE2-916A-F4D4FF0975F8}"/>
              </a:ext>
            </a:extLst>
          </p:cNvPr>
          <p:cNvSpPr/>
          <p:nvPr/>
        </p:nvSpPr>
        <p:spPr>
          <a:xfrm>
            <a:off x="757989" y="5794485"/>
            <a:ext cx="7696200" cy="338554"/>
          </a:xfrm>
          <a:prstGeom prst="rect">
            <a:avLst/>
          </a:prstGeom>
          <a:solidFill>
            <a:schemeClr val="tx2">
              <a:lumMod val="20000"/>
              <a:lumOff val="80000"/>
            </a:schemeClr>
          </a:solidFill>
        </p:spPr>
        <p:txBody>
          <a:bodyPr wrap="square">
            <a:spAutoFit/>
          </a:bodyPr>
          <a:lstStyle/>
          <a:p>
            <a:pPr algn="ctr"/>
            <a:r>
              <a:rPr lang="en-US" sz="1600" b="1" i="1" dirty="0"/>
              <a:t>ODR and </a:t>
            </a:r>
            <a:r>
              <a:rPr lang="en-US" sz="1600" b="1" i="1" dirty="0" err="1"/>
              <a:t>fitexy</a:t>
            </a:r>
            <a:r>
              <a:rPr lang="en-US" sz="1600" b="1" i="1" dirty="0"/>
              <a:t> give similar results, which we deem to be more reliable: m = 0.90 +/- 0.02</a:t>
            </a:r>
          </a:p>
        </p:txBody>
      </p:sp>
      <p:sp>
        <p:nvSpPr>
          <p:cNvPr id="6" name="Rectangle 5">
            <a:extLst>
              <a:ext uri="{FF2B5EF4-FFF2-40B4-BE49-F238E27FC236}">
                <a16:creationId xmlns:a16="http://schemas.microsoft.com/office/drawing/2014/main" id="{3B0F00A9-F7B2-0E43-BB0C-E17FFB8DD8EC}"/>
              </a:ext>
            </a:extLst>
          </p:cNvPr>
          <p:cNvSpPr/>
          <p:nvPr/>
        </p:nvSpPr>
        <p:spPr>
          <a:xfrm>
            <a:off x="1269638" y="1213039"/>
            <a:ext cx="6672901" cy="338554"/>
          </a:xfrm>
          <a:prstGeom prst="rect">
            <a:avLst/>
          </a:prstGeom>
          <a:solidFill>
            <a:schemeClr val="tx2">
              <a:lumMod val="20000"/>
              <a:lumOff val="80000"/>
            </a:schemeClr>
          </a:solidFill>
        </p:spPr>
        <p:txBody>
          <a:bodyPr wrap="square">
            <a:spAutoFit/>
          </a:bodyPr>
          <a:lstStyle/>
          <a:p>
            <a:pPr algn="ctr"/>
            <a:r>
              <a:rPr lang="en-US" sz="1600" b="1" i="1" dirty="0"/>
              <a:t>G18 EHIS L1b HE1 prime fluxes are 90% of the G17 EHIS L1b HE1 prime fluxes.</a:t>
            </a:r>
          </a:p>
        </p:txBody>
      </p:sp>
      <p:pic>
        <p:nvPicPr>
          <p:cNvPr id="10" name="Content Placeholder 9">
            <a:extLst>
              <a:ext uri="{FF2B5EF4-FFF2-40B4-BE49-F238E27FC236}">
                <a16:creationId xmlns:a16="http://schemas.microsoft.com/office/drawing/2014/main" id="{B2D42595-ECBC-6A5A-7654-715D3B153A2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70844"/>
            <a:ext cx="8229600" cy="4114800"/>
          </a:xfrm>
        </p:spPr>
      </p:pic>
    </p:spTree>
    <p:extLst>
      <p:ext uri="{BB962C8B-B14F-4D97-AF65-F5344CB8AC3E}">
        <p14:creationId xmlns:p14="http://schemas.microsoft.com/office/powerpoint/2010/main" val="18961095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6753D-1A42-1C66-9BF5-F1093778B60F}"/>
              </a:ext>
            </a:extLst>
          </p:cNvPr>
          <p:cNvSpPr>
            <a:spLocks noGrp="1"/>
          </p:cNvSpPr>
          <p:nvPr>
            <p:ph type="title"/>
          </p:nvPr>
        </p:nvSpPr>
        <p:spPr/>
        <p:txBody>
          <a:bodyPr/>
          <a:lstStyle/>
          <a:p>
            <a:r>
              <a:rPr lang="en-US" dirty="0"/>
              <a:t>PLPT-SEI-004: Same Satellite, Different Instruments</a:t>
            </a:r>
          </a:p>
        </p:txBody>
      </p:sp>
      <p:graphicFrame>
        <p:nvGraphicFramePr>
          <p:cNvPr id="5" name="Table 5">
            <a:extLst>
              <a:ext uri="{FF2B5EF4-FFF2-40B4-BE49-F238E27FC236}">
                <a16:creationId xmlns:a16="http://schemas.microsoft.com/office/drawing/2014/main" id="{2A4EE138-9E22-9FB0-3D21-3AC9FDA752BC}"/>
              </a:ext>
            </a:extLst>
          </p:cNvPr>
          <p:cNvGraphicFramePr>
            <a:graphicFrameLocks noGrp="1"/>
          </p:cNvGraphicFramePr>
          <p:nvPr>
            <p:ph idx="1"/>
            <p:extLst>
              <p:ext uri="{D42A27DB-BD31-4B8C-83A1-F6EECF244321}">
                <p14:modId xmlns:p14="http://schemas.microsoft.com/office/powerpoint/2010/main" val="4128245908"/>
              </p:ext>
            </p:extLst>
          </p:nvPr>
        </p:nvGraphicFramePr>
        <p:xfrm>
          <a:off x="457200" y="1219200"/>
          <a:ext cx="8229600" cy="3754120"/>
        </p:xfrm>
        <a:graphic>
          <a:graphicData uri="http://schemas.openxmlformats.org/drawingml/2006/table">
            <a:tbl>
              <a:tblPr firstRow="1" bandRow="1">
                <a:tableStyleId>{5C22544A-7EE6-4342-B048-85BDC9FD1C3A}</a:tableStyleId>
              </a:tblPr>
              <a:tblGrid>
                <a:gridCol w="2667000">
                  <a:extLst>
                    <a:ext uri="{9D8B030D-6E8A-4147-A177-3AD203B41FA5}">
                      <a16:colId xmlns:a16="http://schemas.microsoft.com/office/drawing/2014/main" val="1909127967"/>
                    </a:ext>
                  </a:extLst>
                </a:gridCol>
                <a:gridCol w="2743200">
                  <a:extLst>
                    <a:ext uri="{9D8B030D-6E8A-4147-A177-3AD203B41FA5}">
                      <a16:colId xmlns:a16="http://schemas.microsoft.com/office/drawing/2014/main" val="2492207882"/>
                    </a:ext>
                  </a:extLst>
                </a:gridCol>
                <a:gridCol w="2819400">
                  <a:extLst>
                    <a:ext uri="{9D8B030D-6E8A-4147-A177-3AD203B41FA5}">
                      <a16:colId xmlns:a16="http://schemas.microsoft.com/office/drawing/2014/main" val="3273752451"/>
                    </a:ext>
                  </a:extLst>
                </a:gridCol>
              </a:tblGrid>
              <a:tr h="370840">
                <a:tc>
                  <a:txBody>
                    <a:bodyPr/>
                    <a:lstStyle/>
                    <a:p>
                      <a:r>
                        <a:rPr lang="en-US" sz="1600" dirty="0"/>
                        <a:t>Characteristic</a:t>
                      </a:r>
                    </a:p>
                  </a:txBody>
                  <a:tcPr/>
                </a:tc>
                <a:tc>
                  <a:txBody>
                    <a:bodyPr/>
                    <a:lstStyle/>
                    <a:p>
                      <a:r>
                        <a:rPr lang="en-US" sz="1600" dirty="0"/>
                        <a:t>EHIS</a:t>
                      </a:r>
                    </a:p>
                  </a:txBody>
                  <a:tcPr/>
                </a:tc>
                <a:tc>
                  <a:txBody>
                    <a:bodyPr/>
                    <a:lstStyle/>
                    <a:p>
                      <a:r>
                        <a:rPr lang="en-US" sz="1600" dirty="0"/>
                        <a:t>SGPS</a:t>
                      </a:r>
                    </a:p>
                  </a:txBody>
                  <a:tcPr/>
                </a:tc>
                <a:extLst>
                  <a:ext uri="{0D108BD9-81ED-4DB2-BD59-A6C34878D82A}">
                    <a16:rowId xmlns:a16="http://schemas.microsoft.com/office/drawing/2014/main" val="683867324"/>
                  </a:ext>
                </a:extLst>
              </a:tr>
              <a:tr h="370840">
                <a:tc>
                  <a:txBody>
                    <a:bodyPr/>
                    <a:lstStyle/>
                    <a:p>
                      <a:r>
                        <a:rPr lang="en-US" sz="1600" dirty="0"/>
                        <a:t>Look Directions</a:t>
                      </a:r>
                    </a:p>
                  </a:txBody>
                  <a:tcPr/>
                </a:tc>
                <a:tc>
                  <a:txBody>
                    <a:bodyPr/>
                    <a:lstStyle/>
                    <a:p>
                      <a:r>
                        <a:rPr lang="en-US" sz="1600" dirty="0"/>
                        <a:t>1, radially outward</a:t>
                      </a:r>
                    </a:p>
                  </a:txBody>
                  <a:tcPr/>
                </a:tc>
                <a:tc>
                  <a:txBody>
                    <a:bodyPr/>
                    <a:lstStyle/>
                    <a:p>
                      <a:r>
                        <a:rPr lang="en-US" sz="1600" dirty="0"/>
                        <a:t>2, westward and eastward</a:t>
                      </a:r>
                    </a:p>
                  </a:txBody>
                  <a:tcPr/>
                </a:tc>
                <a:extLst>
                  <a:ext uri="{0D108BD9-81ED-4DB2-BD59-A6C34878D82A}">
                    <a16:rowId xmlns:a16="http://schemas.microsoft.com/office/drawing/2014/main" val="4188301042"/>
                  </a:ext>
                </a:extLst>
              </a:tr>
              <a:tr h="370840">
                <a:tc>
                  <a:txBody>
                    <a:bodyPr/>
                    <a:lstStyle/>
                    <a:p>
                      <a:r>
                        <a:rPr lang="en-US" sz="1600" dirty="0"/>
                        <a:t>Field-of-view, full angle</a:t>
                      </a:r>
                    </a:p>
                  </a:txBody>
                  <a:tcPr/>
                </a:tc>
                <a:tc>
                  <a:txBody>
                    <a:bodyPr/>
                    <a:lstStyle/>
                    <a:p>
                      <a:r>
                        <a:rPr lang="en-US" sz="1600" dirty="0"/>
                        <a:t>60</a:t>
                      </a:r>
                      <a:r>
                        <a:rPr lang="en-US" sz="1600" dirty="0">
                          <a:latin typeface="Times New Roman" panose="02020603050405020304" pitchFamily="18" charset="0"/>
                          <a:cs typeface="Times New Roman" panose="02020603050405020304" pitchFamily="18" charset="0"/>
                        </a:rPr>
                        <a:t>º</a:t>
                      </a:r>
                      <a:endParaRPr lang="en-US" sz="1600" dirty="0"/>
                    </a:p>
                  </a:txBody>
                  <a:tcPr/>
                </a:tc>
                <a:tc>
                  <a:txBody>
                    <a:bodyPr/>
                    <a:lstStyle/>
                    <a:p>
                      <a:r>
                        <a:rPr lang="en-US" sz="1600" dirty="0"/>
                        <a:t>T1 &amp; T2: 60</a:t>
                      </a:r>
                      <a:r>
                        <a:rPr lang="en-US" sz="1600" dirty="0">
                          <a:latin typeface="Times New Roman" panose="02020603050405020304" pitchFamily="18" charset="0"/>
                          <a:cs typeface="Times New Roman" panose="02020603050405020304" pitchFamily="18" charset="0"/>
                        </a:rPr>
                        <a:t>º</a:t>
                      </a:r>
                      <a:r>
                        <a:rPr lang="en-US" sz="1600" dirty="0"/>
                        <a:t>, T3: 90</a:t>
                      </a:r>
                      <a:r>
                        <a:rPr lang="en-US" sz="1600" dirty="0">
                          <a:latin typeface="Times New Roman" panose="02020603050405020304" pitchFamily="18" charset="0"/>
                          <a:cs typeface="Times New Roman" panose="02020603050405020304" pitchFamily="18" charset="0"/>
                        </a:rPr>
                        <a:t>º</a:t>
                      </a:r>
                      <a:endParaRPr lang="en-US" sz="1600" dirty="0"/>
                    </a:p>
                  </a:txBody>
                  <a:tcPr/>
                </a:tc>
                <a:extLst>
                  <a:ext uri="{0D108BD9-81ED-4DB2-BD59-A6C34878D82A}">
                    <a16:rowId xmlns:a16="http://schemas.microsoft.com/office/drawing/2014/main" val="1605545155"/>
                  </a:ext>
                </a:extLst>
              </a:tr>
              <a:tr h="370840">
                <a:tc>
                  <a:txBody>
                    <a:bodyPr/>
                    <a:lstStyle/>
                    <a:p>
                      <a:r>
                        <a:rPr lang="en-US" sz="1600" dirty="0"/>
                        <a:t>Energy range, hydrogen (H)</a:t>
                      </a:r>
                    </a:p>
                  </a:txBody>
                  <a:tcPr/>
                </a:tc>
                <a:tc>
                  <a:txBody>
                    <a:bodyPr/>
                    <a:lstStyle/>
                    <a:p>
                      <a:r>
                        <a:rPr lang="en-US" sz="1600" dirty="0"/>
                        <a:t>11 – 239 MeV</a:t>
                      </a:r>
                    </a:p>
                  </a:txBody>
                  <a:tcPr/>
                </a:tc>
                <a:tc>
                  <a:txBody>
                    <a:bodyPr/>
                    <a:lstStyle/>
                    <a:p>
                      <a:r>
                        <a:rPr lang="en-US" sz="1600" dirty="0"/>
                        <a:t>1.0 – 500 MeV, &gt;500 MeV</a:t>
                      </a:r>
                    </a:p>
                  </a:txBody>
                  <a:tcPr/>
                </a:tc>
                <a:extLst>
                  <a:ext uri="{0D108BD9-81ED-4DB2-BD59-A6C34878D82A}">
                    <a16:rowId xmlns:a16="http://schemas.microsoft.com/office/drawing/2014/main" val="257815002"/>
                  </a:ext>
                </a:extLst>
              </a:tr>
              <a:tr h="370840">
                <a:tc>
                  <a:txBody>
                    <a:bodyPr/>
                    <a:lstStyle/>
                    <a:p>
                      <a:r>
                        <a:rPr lang="en-US" sz="1600" dirty="0"/>
                        <a:t>Number of channels, H</a:t>
                      </a:r>
                    </a:p>
                  </a:txBody>
                  <a:tcPr/>
                </a:tc>
                <a:tc>
                  <a:txBody>
                    <a:bodyPr/>
                    <a:lstStyle/>
                    <a:p>
                      <a:r>
                        <a:rPr lang="en-US" sz="1600" dirty="0"/>
                        <a:t>5 differential</a:t>
                      </a:r>
                    </a:p>
                  </a:txBody>
                  <a:tcPr/>
                </a:tc>
                <a:tc>
                  <a:txBody>
                    <a:bodyPr/>
                    <a:lstStyle/>
                    <a:p>
                      <a:r>
                        <a:rPr lang="en-US" sz="1600" dirty="0"/>
                        <a:t>13 differential, 1 integral</a:t>
                      </a:r>
                    </a:p>
                  </a:txBody>
                  <a:tcPr/>
                </a:tc>
                <a:extLst>
                  <a:ext uri="{0D108BD9-81ED-4DB2-BD59-A6C34878D82A}">
                    <a16:rowId xmlns:a16="http://schemas.microsoft.com/office/drawing/2014/main" val="3744024154"/>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Geometric factors, H (prime)</a:t>
                      </a:r>
                    </a:p>
                  </a:txBody>
                  <a:tcPr/>
                </a:tc>
                <a:tc>
                  <a:txBody>
                    <a:bodyPr/>
                    <a:lstStyle/>
                    <a:p>
                      <a:r>
                        <a:rPr lang="en-US" sz="1600" dirty="0"/>
                        <a:t>2.13, 1.05, 0.84, 0.56, 0.56 cm</a:t>
                      </a:r>
                      <a:r>
                        <a:rPr lang="en-US" sz="1600" baseline="30000" dirty="0"/>
                        <a:t>2</a:t>
                      </a:r>
                      <a:r>
                        <a:rPr lang="en-US" sz="1600" dirty="0"/>
                        <a:t> </a:t>
                      </a:r>
                      <a:r>
                        <a:rPr lang="en-US" sz="1600" dirty="0" err="1"/>
                        <a:t>sr</a:t>
                      </a:r>
                      <a:endParaRPr lang="en-US" sz="1600" dirty="0"/>
                    </a:p>
                  </a:txBody>
                  <a:tcPr/>
                </a:tc>
                <a:tc>
                  <a:txBody>
                    <a:bodyPr/>
                    <a:lstStyle/>
                    <a:p>
                      <a:r>
                        <a:rPr lang="en-US" sz="1600" dirty="0"/>
                        <a:t>T1: 0.10-0.12, T2: 0.38-0.50, T3: 0.43-2.5 cm</a:t>
                      </a:r>
                      <a:r>
                        <a:rPr lang="en-US" sz="1600" baseline="30000" dirty="0"/>
                        <a:t>2</a:t>
                      </a:r>
                      <a:r>
                        <a:rPr lang="en-US" sz="1600" dirty="0"/>
                        <a:t> </a:t>
                      </a:r>
                      <a:r>
                        <a:rPr lang="en-US" sz="1600" dirty="0" err="1"/>
                        <a:t>sr</a:t>
                      </a:r>
                      <a:endParaRPr lang="en-US" sz="1600" dirty="0"/>
                    </a:p>
                  </a:txBody>
                  <a:tcPr/>
                </a:tc>
                <a:extLst>
                  <a:ext uri="{0D108BD9-81ED-4DB2-BD59-A6C34878D82A}">
                    <a16:rowId xmlns:a16="http://schemas.microsoft.com/office/drawing/2014/main" val="4255031001"/>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Energy range, helium (He)</a:t>
                      </a:r>
                    </a:p>
                  </a:txBody>
                  <a:tcPr/>
                </a:tc>
                <a:tc>
                  <a:txBody>
                    <a:bodyPr/>
                    <a:lstStyle/>
                    <a:p>
                      <a:r>
                        <a:rPr lang="en-US" sz="1600" dirty="0"/>
                        <a:t>11 – 165 MeV/u</a:t>
                      </a:r>
                    </a:p>
                  </a:txBody>
                  <a:tcPr/>
                </a:tc>
                <a:tc>
                  <a:txBody>
                    <a:bodyPr/>
                    <a:lstStyle/>
                    <a:p>
                      <a:r>
                        <a:rPr lang="en-US" sz="1600" dirty="0"/>
                        <a:t>1.0 – 224 MeV/u</a:t>
                      </a:r>
                    </a:p>
                  </a:txBody>
                  <a:tcPr/>
                </a:tc>
                <a:extLst>
                  <a:ext uri="{0D108BD9-81ED-4DB2-BD59-A6C34878D82A}">
                    <a16:rowId xmlns:a16="http://schemas.microsoft.com/office/drawing/2014/main" val="2025956408"/>
                  </a:ext>
                </a:extLst>
              </a:tr>
              <a:tr h="370840">
                <a:tc>
                  <a:txBody>
                    <a:bodyPr/>
                    <a:lstStyle/>
                    <a:p>
                      <a:r>
                        <a:rPr lang="en-US" sz="1600" dirty="0"/>
                        <a:t>Number of channels, He</a:t>
                      </a:r>
                    </a:p>
                  </a:txBody>
                  <a:tcPr/>
                </a:tc>
                <a:tc>
                  <a:txBody>
                    <a:bodyPr/>
                    <a:lstStyle/>
                    <a:p>
                      <a:r>
                        <a:rPr lang="en-US" sz="1600" dirty="0"/>
                        <a:t>5 differential</a:t>
                      </a:r>
                    </a:p>
                  </a:txBody>
                  <a:tcPr/>
                </a:tc>
                <a:tc>
                  <a:txBody>
                    <a:bodyPr/>
                    <a:lstStyle/>
                    <a:p>
                      <a:r>
                        <a:rPr lang="en-US" sz="1600" dirty="0"/>
                        <a:t>11 differential</a:t>
                      </a:r>
                    </a:p>
                  </a:txBody>
                  <a:tcPr/>
                </a:tc>
                <a:extLst>
                  <a:ext uri="{0D108BD9-81ED-4DB2-BD59-A6C34878D82A}">
                    <a16:rowId xmlns:a16="http://schemas.microsoft.com/office/drawing/2014/main" val="2759075362"/>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Geometric factors, He (prime)</a:t>
                      </a:r>
                    </a:p>
                  </a:txBody>
                  <a:tcPr/>
                </a:tc>
                <a:tc>
                  <a:txBody>
                    <a:bodyPr/>
                    <a:lstStyle/>
                    <a:p>
                      <a:r>
                        <a:rPr lang="en-US" sz="1600" dirty="0"/>
                        <a:t>2.15, 1.05, 0.72, 0.56, 0.56 cm</a:t>
                      </a:r>
                      <a:r>
                        <a:rPr lang="en-US" sz="1600" baseline="30000" dirty="0"/>
                        <a:t>2</a:t>
                      </a:r>
                      <a:r>
                        <a:rPr lang="en-US" sz="1600" dirty="0"/>
                        <a:t> </a:t>
                      </a:r>
                      <a:r>
                        <a:rPr lang="en-US" sz="1600" dirty="0" err="1"/>
                        <a:t>sr</a:t>
                      </a:r>
                      <a:endParaRPr lang="en-US" sz="1600" dirty="0"/>
                    </a:p>
                  </a:txBody>
                  <a:tcPr/>
                </a:tc>
                <a:tc>
                  <a:txBody>
                    <a:bodyPr/>
                    <a:lstStyle/>
                    <a:p>
                      <a:r>
                        <a:rPr lang="en-US" sz="1600" dirty="0"/>
                        <a:t>T1: 0.05-0.11, T2: 0.29-0.31, T3: 0.72-2.5 cm</a:t>
                      </a:r>
                      <a:r>
                        <a:rPr lang="en-US" sz="1600" baseline="30000" dirty="0"/>
                        <a:t>2</a:t>
                      </a:r>
                      <a:r>
                        <a:rPr lang="en-US" sz="1600" dirty="0"/>
                        <a:t> </a:t>
                      </a:r>
                      <a:r>
                        <a:rPr lang="en-US" sz="1600" dirty="0" err="1"/>
                        <a:t>sr</a:t>
                      </a:r>
                      <a:endParaRPr lang="en-US" sz="1600" dirty="0"/>
                    </a:p>
                  </a:txBody>
                  <a:tcPr/>
                </a:tc>
                <a:extLst>
                  <a:ext uri="{0D108BD9-81ED-4DB2-BD59-A6C34878D82A}">
                    <a16:rowId xmlns:a16="http://schemas.microsoft.com/office/drawing/2014/main" val="1992707643"/>
                  </a:ext>
                </a:extLst>
              </a:tr>
            </a:tbl>
          </a:graphicData>
        </a:graphic>
      </p:graphicFrame>
      <p:sp>
        <p:nvSpPr>
          <p:cNvPr id="4" name="Slide Number Placeholder 3">
            <a:extLst>
              <a:ext uri="{FF2B5EF4-FFF2-40B4-BE49-F238E27FC236}">
                <a16:creationId xmlns:a16="http://schemas.microsoft.com/office/drawing/2014/main" id="{8F331362-F020-B2EA-B799-2F7010DDA183}"/>
              </a:ext>
            </a:extLst>
          </p:cNvPr>
          <p:cNvSpPr>
            <a:spLocks noGrp="1"/>
          </p:cNvSpPr>
          <p:nvPr>
            <p:ph type="sldNum" sz="quarter" idx="12"/>
          </p:nvPr>
        </p:nvSpPr>
        <p:spPr/>
        <p:txBody>
          <a:bodyPr/>
          <a:lstStyle/>
          <a:p>
            <a:fld id="{615ADB79-25D6-47C0-AB51-22A13A0BBB50}" type="slidenum">
              <a:rPr lang="en-US" altLang="en-US" smtClean="0"/>
              <a:pPr/>
              <a:t>25</a:t>
            </a:fld>
            <a:endParaRPr lang="en-US" altLang="en-US" dirty="0"/>
          </a:p>
        </p:txBody>
      </p:sp>
      <p:sp>
        <p:nvSpPr>
          <p:cNvPr id="6" name="Content Placeholder 5">
            <a:extLst>
              <a:ext uri="{FF2B5EF4-FFF2-40B4-BE49-F238E27FC236}">
                <a16:creationId xmlns:a16="http://schemas.microsoft.com/office/drawing/2014/main" id="{07841E0C-0738-DCE6-0751-133BD9AADE56}"/>
              </a:ext>
            </a:extLst>
          </p:cNvPr>
          <p:cNvSpPr txBox="1">
            <a:spLocks/>
          </p:cNvSpPr>
          <p:nvPr/>
        </p:nvSpPr>
        <p:spPr bwMode="auto">
          <a:xfrm>
            <a:off x="332873" y="5034213"/>
            <a:ext cx="8478253"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sz="1600" dirty="0"/>
              <a:t>EHIS H1 (11.0-24.0 MeV) and SGPS P5 (11.64-23.27 MeV) have nearly the same energy range, can be compared directly</a:t>
            </a:r>
          </a:p>
          <a:p>
            <a:pPr lvl="1">
              <a:buFont typeface="Arial" panose="020B0604020202020204" pitchFamily="34" charset="0"/>
              <a:buChar char="•"/>
            </a:pPr>
            <a:r>
              <a:rPr lang="en-US" sz="1400" dirty="0"/>
              <a:t>GF (H1) = 2.13 cm</a:t>
            </a:r>
            <a:r>
              <a:rPr lang="en-US" sz="1400" baseline="30000" dirty="0"/>
              <a:t>2</a:t>
            </a:r>
            <a:r>
              <a:rPr lang="en-US" sz="1400" dirty="0"/>
              <a:t> </a:t>
            </a:r>
            <a:r>
              <a:rPr lang="en-US" sz="1400" dirty="0" err="1"/>
              <a:t>sr</a:t>
            </a:r>
            <a:r>
              <a:rPr lang="en-US" sz="1400" dirty="0"/>
              <a:t>, GF (P5) = 0.12 cm</a:t>
            </a:r>
            <a:r>
              <a:rPr lang="en-US" sz="1400" baseline="30000" dirty="0"/>
              <a:t>2</a:t>
            </a:r>
            <a:r>
              <a:rPr lang="en-US" sz="1400" dirty="0"/>
              <a:t> </a:t>
            </a:r>
            <a:r>
              <a:rPr lang="en-US" sz="1400" dirty="0" err="1"/>
              <a:t>sr</a:t>
            </a:r>
            <a:r>
              <a:rPr lang="en-US" sz="1400" dirty="0"/>
              <a:t>: </a:t>
            </a:r>
            <a:r>
              <a:rPr lang="en-US" sz="1400" i="1" dirty="0"/>
              <a:t>H1 is 18x more sensitive than P5</a:t>
            </a:r>
          </a:p>
          <a:p>
            <a:pPr>
              <a:buFont typeface="Arial" panose="020B0604020202020204" pitchFamily="34" charset="0"/>
              <a:buChar char="•"/>
            </a:pPr>
            <a:r>
              <a:rPr lang="en-US" sz="1600" dirty="0"/>
              <a:t>EHIS HE1 (11-25.2 MeV/u) is bracketed by SGPS A4 (7.5-12.3 MeV/u) and A5 (14.0-24.9 MeV/u)</a:t>
            </a:r>
          </a:p>
          <a:p>
            <a:pPr lvl="1">
              <a:buFont typeface="Arial" panose="020B0604020202020204" pitchFamily="34" charset="0"/>
              <a:buChar char="•"/>
            </a:pPr>
            <a:r>
              <a:rPr lang="en-US" sz="1400" dirty="0"/>
              <a:t>GF (HE1) = 2.15 cm</a:t>
            </a:r>
            <a:r>
              <a:rPr lang="en-US" sz="1400" baseline="30000" dirty="0"/>
              <a:t>2</a:t>
            </a:r>
            <a:r>
              <a:rPr lang="en-US" sz="1400" dirty="0"/>
              <a:t> </a:t>
            </a:r>
            <a:r>
              <a:rPr lang="en-US" sz="1400" dirty="0" err="1"/>
              <a:t>sr</a:t>
            </a:r>
            <a:r>
              <a:rPr lang="en-US" sz="1400" dirty="0"/>
              <a:t>, GF (A4, A5) = 0.10 cm</a:t>
            </a:r>
            <a:r>
              <a:rPr lang="en-US" sz="1400" baseline="30000" dirty="0"/>
              <a:t>2</a:t>
            </a:r>
            <a:r>
              <a:rPr lang="en-US" sz="1400" dirty="0"/>
              <a:t> </a:t>
            </a:r>
            <a:r>
              <a:rPr lang="en-US" sz="1400" dirty="0" err="1"/>
              <a:t>sr</a:t>
            </a:r>
            <a:r>
              <a:rPr lang="en-US" sz="1400" dirty="0"/>
              <a:t>: </a:t>
            </a:r>
            <a:r>
              <a:rPr lang="en-US" sz="1400" i="1" dirty="0"/>
              <a:t>HE1 is &gt;20x more sensitive than A4 and A5</a:t>
            </a:r>
          </a:p>
        </p:txBody>
      </p:sp>
    </p:spTree>
    <p:extLst>
      <p:ext uri="{BB962C8B-B14F-4D97-AF65-F5344CB8AC3E}">
        <p14:creationId xmlns:p14="http://schemas.microsoft.com/office/powerpoint/2010/main" val="38904567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715BDDA-9CE9-9107-59D8-BD3EA548523D}"/>
              </a:ext>
            </a:extLst>
          </p:cNvPr>
          <p:cNvSpPr>
            <a:spLocks noGrp="1"/>
          </p:cNvSpPr>
          <p:nvPr>
            <p:ph type="title"/>
          </p:nvPr>
        </p:nvSpPr>
        <p:spPr/>
        <p:txBody>
          <a:bodyPr/>
          <a:lstStyle/>
          <a:p>
            <a:r>
              <a:rPr lang="en-US" dirty="0"/>
              <a:t>PLPT-SEI-004: </a:t>
            </a:r>
            <a:br>
              <a:rPr lang="en-US" dirty="0"/>
            </a:br>
            <a:r>
              <a:rPr lang="en-US" dirty="0"/>
              <a:t>G18 EHIS and SGPS Time Series</a:t>
            </a:r>
          </a:p>
        </p:txBody>
      </p:sp>
      <p:pic>
        <p:nvPicPr>
          <p:cNvPr id="14" name="Content Placeholder 13">
            <a:extLst>
              <a:ext uri="{FF2B5EF4-FFF2-40B4-BE49-F238E27FC236}">
                <a16:creationId xmlns:a16="http://schemas.microsoft.com/office/drawing/2014/main" id="{6BAAA9A0-0310-2383-F39E-9F203F84845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72000" y="1070068"/>
            <a:ext cx="4498848" cy="5248656"/>
          </a:xfrm>
        </p:spPr>
      </p:pic>
      <p:sp>
        <p:nvSpPr>
          <p:cNvPr id="4" name="Slide Number Placeholder 3">
            <a:extLst>
              <a:ext uri="{FF2B5EF4-FFF2-40B4-BE49-F238E27FC236}">
                <a16:creationId xmlns:a16="http://schemas.microsoft.com/office/drawing/2014/main" id="{08BF5390-5DD0-7B23-4ADC-5A37EE47894C}"/>
              </a:ext>
            </a:extLst>
          </p:cNvPr>
          <p:cNvSpPr>
            <a:spLocks noGrp="1"/>
          </p:cNvSpPr>
          <p:nvPr>
            <p:ph type="sldNum" sz="quarter" idx="12"/>
          </p:nvPr>
        </p:nvSpPr>
        <p:spPr/>
        <p:txBody>
          <a:bodyPr/>
          <a:lstStyle/>
          <a:p>
            <a:fld id="{615ADB79-25D6-47C0-AB51-22A13A0BBB50}" type="slidenum">
              <a:rPr lang="en-US" altLang="en-US" smtClean="0"/>
              <a:pPr/>
              <a:t>26</a:t>
            </a:fld>
            <a:endParaRPr lang="en-US" altLang="en-US" dirty="0"/>
          </a:p>
        </p:txBody>
      </p:sp>
      <p:pic>
        <p:nvPicPr>
          <p:cNvPr id="12" name="Content Placeholder 11">
            <a:extLst>
              <a:ext uri="{FF2B5EF4-FFF2-40B4-BE49-F238E27FC236}">
                <a16:creationId xmlns:a16="http://schemas.microsoft.com/office/drawing/2014/main" id="{8083D90B-7648-A0CD-9BEA-D23E94DD4937}"/>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73152" y="1070068"/>
            <a:ext cx="4498848" cy="5248656"/>
          </a:xfrm>
        </p:spPr>
      </p:pic>
      <p:sp>
        <p:nvSpPr>
          <p:cNvPr id="15" name="Rectangle 14">
            <a:extLst>
              <a:ext uri="{FF2B5EF4-FFF2-40B4-BE49-F238E27FC236}">
                <a16:creationId xmlns:a16="http://schemas.microsoft.com/office/drawing/2014/main" id="{7CBC357E-8BB0-4508-E704-89E99EC29483}"/>
              </a:ext>
            </a:extLst>
          </p:cNvPr>
          <p:cNvSpPr/>
          <p:nvPr/>
        </p:nvSpPr>
        <p:spPr>
          <a:xfrm>
            <a:off x="2584517" y="5929111"/>
            <a:ext cx="3964404" cy="461665"/>
          </a:xfrm>
          <a:prstGeom prst="rect">
            <a:avLst/>
          </a:prstGeom>
          <a:solidFill>
            <a:schemeClr val="tx2">
              <a:lumMod val="20000"/>
              <a:lumOff val="80000"/>
            </a:schemeClr>
          </a:solidFill>
        </p:spPr>
        <p:txBody>
          <a:bodyPr wrap="square">
            <a:spAutoFit/>
          </a:bodyPr>
          <a:lstStyle/>
          <a:p>
            <a:pPr algn="ctr"/>
            <a:r>
              <a:rPr lang="en-US" sz="1200" b="1" i="1" dirty="0"/>
              <a:t>Event-to-background ratio: EHIS greater than SGPS owing to EHIS’ OOM greater geometrical factor</a:t>
            </a:r>
          </a:p>
        </p:txBody>
      </p:sp>
      <p:sp>
        <p:nvSpPr>
          <p:cNvPr id="18" name="Footer Placeholder 5">
            <a:extLst>
              <a:ext uri="{FF2B5EF4-FFF2-40B4-BE49-F238E27FC236}">
                <a16:creationId xmlns:a16="http://schemas.microsoft.com/office/drawing/2014/main" id="{F2A79D81-9D35-392C-0A8B-2953A1A02311}"/>
              </a:ext>
            </a:extLst>
          </p:cNvPr>
          <p:cNvSpPr txBox="1">
            <a:spLocks/>
          </p:cNvSpPr>
          <p:nvPr/>
        </p:nvSpPr>
        <p:spPr>
          <a:xfrm>
            <a:off x="1287379" y="6324600"/>
            <a:ext cx="6637421" cy="49632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200" kern="0" dirty="0">
                <a:solidFill>
                  <a:prstClr val="white"/>
                </a:solidFill>
                <a:latin typeface="Times New Roman" panose="02020603050405020304" pitchFamily="18" charset="0"/>
                <a:cs typeface="Times New Roman" panose="02020603050405020304" pitchFamily="18" charset="0"/>
              </a:rPr>
              <a:t>These GOES-18 data are preliminary, non-operational data and are undergoing testing. Users bear all responsibility for inspecting the data prior to use and for the manner in which the data are utilized.</a:t>
            </a:r>
          </a:p>
        </p:txBody>
      </p:sp>
      <p:sp>
        <p:nvSpPr>
          <p:cNvPr id="24" name="Up-Down Arrow 23">
            <a:extLst>
              <a:ext uri="{FF2B5EF4-FFF2-40B4-BE49-F238E27FC236}">
                <a16:creationId xmlns:a16="http://schemas.microsoft.com/office/drawing/2014/main" id="{F721ED3C-4710-3DB6-7500-451469A6C09D}"/>
              </a:ext>
            </a:extLst>
          </p:cNvPr>
          <p:cNvSpPr/>
          <p:nvPr/>
        </p:nvSpPr>
        <p:spPr>
          <a:xfrm>
            <a:off x="4781550" y="4102599"/>
            <a:ext cx="76200" cy="152400"/>
          </a:xfrm>
          <a:prstGeom prst="upDown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Up-Down Arrow 24">
            <a:extLst>
              <a:ext uri="{FF2B5EF4-FFF2-40B4-BE49-F238E27FC236}">
                <a16:creationId xmlns:a16="http://schemas.microsoft.com/office/drawing/2014/main" id="{36AC441D-4AF3-3FA4-486E-7DEF5AC4D6C8}"/>
              </a:ext>
            </a:extLst>
          </p:cNvPr>
          <p:cNvSpPr/>
          <p:nvPr/>
        </p:nvSpPr>
        <p:spPr>
          <a:xfrm>
            <a:off x="4781550" y="5347620"/>
            <a:ext cx="76200" cy="152400"/>
          </a:xfrm>
          <a:prstGeom prst="upDown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Up-Down Arrow 25">
            <a:extLst>
              <a:ext uri="{FF2B5EF4-FFF2-40B4-BE49-F238E27FC236}">
                <a16:creationId xmlns:a16="http://schemas.microsoft.com/office/drawing/2014/main" id="{8B017520-DB2D-638B-5030-C15431CB441F}"/>
              </a:ext>
            </a:extLst>
          </p:cNvPr>
          <p:cNvSpPr/>
          <p:nvPr/>
        </p:nvSpPr>
        <p:spPr>
          <a:xfrm>
            <a:off x="4200525" y="5353906"/>
            <a:ext cx="76200" cy="152400"/>
          </a:xfrm>
          <a:prstGeom prst="upDownArrow">
            <a:avLst/>
          </a:prstGeom>
          <a:solidFill>
            <a:srgbClr val="C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Up-Down Arrow 26">
            <a:extLst>
              <a:ext uri="{FF2B5EF4-FFF2-40B4-BE49-F238E27FC236}">
                <a16:creationId xmlns:a16="http://schemas.microsoft.com/office/drawing/2014/main" id="{1032FA60-3159-7F3A-7510-BD114C058583}"/>
              </a:ext>
            </a:extLst>
          </p:cNvPr>
          <p:cNvSpPr/>
          <p:nvPr/>
        </p:nvSpPr>
        <p:spPr>
          <a:xfrm>
            <a:off x="4200525" y="4800600"/>
            <a:ext cx="76200" cy="260798"/>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Up-Down Arrow 27">
            <a:extLst>
              <a:ext uri="{FF2B5EF4-FFF2-40B4-BE49-F238E27FC236}">
                <a16:creationId xmlns:a16="http://schemas.microsoft.com/office/drawing/2014/main" id="{9B8EB435-5AC8-C127-4624-E81F32C8EE0A}"/>
              </a:ext>
            </a:extLst>
          </p:cNvPr>
          <p:cNvSpPr/>
          <p:nvPr/>
        </p:nvSpPr>
        <p:spPr>
          <a:xfrm>
            <a:off x="4781550" y="4814044"/>
            <a:ext cx="76200" cy="228678"/>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BEA2B4C-214B-5E50-85D4-4406B2886418}"/>
              </a:ext>
            </a:extLst>
          </p:cNvPr>
          <p:cNvSpPr txBox="1"/>
          <p:nvPr/>
        </p:nvSpPr>
        <p:spPr>
          <a:xfrm>
            <a:off x="4214294" y="4768408"/>
            <a:ext cx="704850" cy="276999"/>
          </a:xfrm>
          <a:prstGeom prst="rect">
            <a:avLst/>
          </a:prstGeom>
          <a:noFill/>
        </p:spPr>
        <p:txBody>
          <a:bodyPr wrap="square" rtlCol="0">
            <a:spAutoFit/>
          </a:bodyPr>
          <a:lstStyle/>
          <a:p>
            <a:pPr algn="ctr"/>
            <a:r>
              <a:rPr lang="en-US" sz="1200" b="1" dirty="0">
                <a:solidFill>
                  <a:schemeClr val="tx2">
                    <a:lumMod val="40000"/>
                    <a:lumOff val="60000"/>
                  </a:schemeClr>
                </a:solidFill>
              </a:rPr>
              <a:t>EHIS</a:t>
            </a:r>
          </a:p>
        </p:txBody>
      </p:sp>
      <p:sp>
        <p:nvSpPr>
          <p:cNvPr id="30" name="TextBox 29">
            <a:extLst>
              <a:ext uri="{FF2B5EF4-FFF2-40B4-BE49-F238E27FC236}">
                <a16:creationId xmlns:a16="http://schemas.microsoft.com/office/drawing/2014/main" id="{C15FABCF-E2DA-6301-68DE-0BF271609AAC}"/>
              </a:ext>
            </a:extLst>
          </p:cNvPr>
          <p:cNvSpPr txBox="1"/>
          <p:nvPr/>
        </p:nvSpPr>
        <p:spPr>
          <a:xfrm>
            <a:off x="4214294" y="4038600"/>
            <a:ext cx="704850" cy="276999"/>
          </a:xfrm>
          <a:prstGeom prst="rect">
            <a:avLst/>
          </a:prstGeom>
          <a:noFill/>
        </p:spPr>
        <p:txBody>
          <a:bodyPr wrap="square" rtlCol="0">
            <a:spAutoFit/>
          </a:bodyPr>
          <a:lstStyle/>
          <a:p>
            <a:pPr algn="ctr"/>
            <a:r>
              <a:rPr lang="en-US" sz="1200" b="1" dirty="0">
                <a:solidFill>
                  <a:srgbClr val="C00000"/>
                </a:solidFill>
              </a:rPr>
              <a:t>SGPS</a:t>
            </a:r>
          </a:p>
        </p:txBody>
      </p:sp>
      <p:sp>
        <p:nvSpPr>
          <p:cNvPr id="31" name="TextBox 30">
            <a:extLst>
              <a:ext uri="{FF2B5EF4-FFF2-40B4-BE49-F238E27FC236}">
                <a16:creationId xmlns:a16="http://schemas.microsoft.com/office/drawing/2014/main" id="{810980F8-5BF3-D465-5E29-D5F96D3ADE09}"/>
              </a:ext>
            </a:extLst>
          </p:cNvPr>
          <p:cNvSpPr txBox="1"/>
          <p:nvPr/>
        </p:nvSpPr>
        <p:spPr>
          <a:xfrm>
            <a:off x="4214294" y="5281854"/>
            <a:ext cx="704850" cy="276999"/>
          </a:xfrm>
          <a:prstGeom prst="rect">
            <a:avLst/>
          </a:prstGeom>
          <a:noFill/>
        </p:spPr>
        <p:txBody>
          <a:bodyPr wrap="square" rtlCol="0">
            <a:spAutoFit/>
          </a:bodyPr>
          <a:lstStyle/>
          <a:p>
            <a:pPr algn="ctr"/>
            <a:r>
              <a:rPr lang="en-US" sz="1200" b="1" dirty="0">
                <a:solidFill>
                  <a:srgbClr val="C00000"/>
                </a:solidFill>
              </a:rPr>
              <a:t>SGPS</a:t>
            </a:r>
          </a:p>
        </p:txBody>
      </p:sp>
    </p:spTree>
    <p:extLst>
      <p:ext uri="{BB962C8B-B14F-4D97-AF65-F5344CB8AC3E}">
        <p14:creationId xmlns:p14="http://schemas.microsoft.com/office/powerpoint/2010/main" val="13601200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51E82C2-D23D-74CC-48CD-9360A3DEDBD3}"/>
              </a:ext>
            </a:extLst>
          </p:cNvPr>
          <p:cNvSpPr>
            <a:spLocks noGrp="1"/>
          </p:cNvSpPr>
          <p:nvPr>
            <p:ph type="title"/>
          </p:nvPr>
        </p:nvSpPr>
        <p:spPr/>
        <p:txBody>
          <a:bodyPr/>
          <a:lstStyle/>
          <a:p>
            <a:r>
              <a:rPr lang="en-US" sz="3200" dirty="0"/>
              <a:t>PLPT-SEI-004: Compare EHIS H1 and SGPS P5 Proton Fluxes</a:t>
            </a:r>
          </a:p>
        </p:txBody>
      </p:sp>
      <p:pic>
        <p:nvPicPr>
          <p:cNvPr id="11" name="Content Placeholder 10">
            <a:extLst>
              <a:ext uri="{FF2B5EF4-FFF2-40B4-BE49-F238E27FC236}">
                <a16:creationId xmlns:a16="http://schemas.microsoft.com/office/drawing/2014/main" id="{24F1AD2E-744A-6498-82B1-1D8219D006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70844"/>
            <a:ext cx="8229600" cy="4114800"/>
          </a:xfrm>
        </p:spPr>
      </p:pic>
      <p:sp>
        <p:nvSpPr>
          <p:cNvPr id="5" name="Slide Number Placeholder 4">
            <a:extLst>
              <a:ext uri="{FF2B5EF4-FFF2-40B4-BE49-F238E27FC236}">
                <a16:creationId xmlns:a16="http://schemas.microsoft.com/office/drawing/2014/main" id="{3FE9C279-C953-49A3-8E3E-EF5955D18A11}"/>
              </a:ext>
            </a:extLst>
          </p:cNvPr>
          <p:cNvSpPr>
            <a:spLocks noGrp="1"/>
          </p:cNvSpPr>
          <p:nvPr>
            <p:ph type="sldNum" sz="quarter" idx="12"/>
          </p:nvPr>
        </p:nvSpPr>
        <p:spPr/>
        <p:txBody>
          <a:bodyPr/>
          <a:lstStyle/>
          <a:p>
            <a:fld id="{A5D0E245-9D50-4F3E-AC26-7B9CB19F70AC}" type="slidenum">
              <a:rPr lang="en-US" altLang="en-US" smtClean="0"/>
              <a:pPr/>
              <a:t>27</a:t>
            </a:fld>
            <a:endParaRPr lang="en-US" altLang="en-US"/>
          </a:p>
        </p:txBody>
      </p:sp>
      <p:sp>
        <p:nvSpPr>
          <p:cNvPr id="12" name="Rectangle 11">
            <a:extLst>
              <a:ext uri="{FF2B5EF4-FFF2-40B4-BE49-F238E27FC236}">
                <a16:creationId xmlns:a16="http://schemas.microsoft.com/office/drawing/2014/main" id="{ABD5CD7F-EF97-83A2-A8F7-1E2202CE21A8}"/>
              </a:ext>
            </a:extLst>
          </p:cNvPr>
          <p:cNvSpPr/>
          <p:nvPr/>
        </p:nvSpPr>
        <p:spPr>
          <a:xfrm>
            <a:off x="2362200" y="4648200"/>
            <a:ext cx="4267200" cy="646331"/>
          </a:xfrm>
          <a:prstGeom prst="rect">
            <a:avLst/>
          </a:prstGeom>
          <a:solidFill>
            <a:schemeClr val="tx2">
              <a:lumMod val="20000"/>
              <a:lumOff val="80000"/>
            </a:schemeClr>
          </a:solidFill>
        </p:spPr>
        <p:txBody>
          <a:bodyPr wrap="square">
            <a:spAutoFit/>
          </a:bodyPr>
          <a:lstStyle/>
          <a:p>
            <a:pPr algn="ctr"/>
            <a:r>
              <a:rPr lang="en-US" sz="1200" b="1" i="1" dirty="0"/>
              <a:t>If the channel responses were identical, the EHIS trace would lie between the SGPS –X and +X traces owing to different geomagnetic cutoff effects in different look directions</a:t>
            </a:r>
          </a:p>
        </p:txBody>
      </p:sp>
      <p:sp>
        <p:nvSpPr>
          <p:cNvPr id="13" name="Footer Placeholder 5">
            <a:extLst>
              <a:ext uri="{FF2B5EF4-FFF2-40B4-BE49-F238E27FC236}">
                <a16:creationId xmlns:a16="http://schemas.microsoft.com/office/drawing/2014/main" id="{7DC1D4FE-248F-47F4-1CB5-C2008361363D}"/>
              </a:ext>
            </a:extLst>
          </p:cNvPr>
          <p:cNvSpPr txBox="1">
            <a:spLocks/>
          </p:cNvSpPr>
          <p:nvPr/>
        </p:nvSpPr>
        <p:spPr>
          <a:xfrm>
            <a:off x="1287379" y="6324600"/>
            <a:ext cx="6637421" cy="49632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200" kern="0" dirty="0">
                <a:solidFill>
                  <a:prstClr val="white"/>
                </a:solidFill>
                <a:latin typeface="Times New Roman" panose="02020603050405020304" pitchFamily="18" charset="0"/>
                <a:cs typeface="Times New Roman" panose="02020603050405020304" pitchFamily="18" charset="0"/>
              </a:rPr>
              <a:t>These GOES-18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23210449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DB2B34D2-C8B8-E1AC-F6D8-19C732AA657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70844"/>
            <a:ext cx="8229600" cy="4114800"/>
          </a:xfrm>
        </p:spPr>
      </p:pic>
      <p:sp>
        <p:nvSpPr>
          <p:cNvPr id="2" name="Title 1">
            <a:extLst>
              <a:ext uri="{FF2B5EF4-FFF2-40B4-BE49-F238E27FC236}">
                <a16:creationId xmlns:a16="http://schemas.microsoft.com/office/drawing/2014/main" id="{D90C484B-6855-681A-5EBF-DEE7DA9B5713}"/>
              </a:ext>
            </a:extLst>
          </p:cNvPr>
          <p:cNvSpPr>
            <a:spLocks noGrp="1"/>
          </p:cNvSpPr>
          <p:nvPr>
            <p:ph type="title"/>
          </p:nvPr>
        </p:nvSpPr>
        <p:spPr/>
        <p:txBody>
          <a:bodyPr/>
          <a:lstStyle/>
          <a:p>
            <a:r>
              <a:rPr lang="en-US" dirty="0"/>
              <a:t>PLPT-SEI-004: </a:t>
            </a:r>
            <a:r>
              <a:rPr lang="en-US" sz="3600" dirty="0"/>
              <a:t>Compare EHIS H1 and SGPS P5 Proton Fluxes</a:t>
            </a:r>
            <a:r>
              <a:rPr lang="en-US" dirty="0"/>
              <a:t> </a:t>
            </a:r>
          </a:p>
        </p:txBody>
      </p:sp>
      <p:sp>
        <p:nvSpPr>
          <p:cNvPr id="4" name="Slide Number Placeholder 3">
            <a:extLst>
              <a:ext uri="{FF2B5EF4-FFF2-40B4-BE49-F238E27FC236}">
                <a16:creationId xmlns:a16="http://schemas.microsoft.com/office/drawing/2014/main" id="{A866574B-2498-A1B8-C3AD-8AF042A077BA}"/>
              </a:ext>
            </a:extLst>
          </p:cNvPr>
          <p:cNvSpPr>
            <a:spLocks noGrp="1"/>
          </p:cNvSpPr>
          <p:nvPr>
            <p:ph type="sldNum" sz="quarter" idx="12"/>
          </p:nvPr>
        </p:nvSpPr>
        <p:spPr/>
        <p:txBody>
          <a:bodyPr/>
          <a:lstStyle/>
          <a:p>
            <a:fld id="{615ADB79-25D6-47C0-AB51-22A13A0BBB50}" type="slidenum">
              <a:rPr lang="en-US" altLang="en-US" smtClean="0"/>
              <a:pPr/>
              <a:t>28</a:t>
            </a:fld>
            <a:endParaRPr lang="en-US" altLang="en-US" dirty="0"/>
          </a:p>
        </p:txBody>
      </p:sp>
      <p:sp>
        <p:nvSpPr>
          <p:cNvPr id="7" name="Footer Placeholder 5">
            <a:extLst>
              <a:ext uri="{FF2B5EF4-FFF2-40B4-BE49-F238E27FC236}">
                <a16:creationId xmlns:a16="http://schemas.microsoft.com/office/drawing/2014/main" id="{37895911-0650-682B-0B2E-9547009C69E3}"/>
              </a:ext>
            </a:extLst>
          </p:cNvPr>
          <p:cNvSpPr txBox="1">
            <a:spLocks/>
          </p:cNvSpPr>
          <p:nvPr/>
        </p:nvSpPr>
        <p:spPr>
          <a:xfrm>
            <a:off x="1287379" y="6324600"/>
            <a:ext cx="6637421" cy="49632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200" kern="0" dirty="0">
                <a:solidFill>
                  <a:prstClr val="white"/>
                </a:solidFill>
                <a:latin typeface="Times New Roman" panose="02020603050405020304" pitchFamily="18" charset="0"/>
                <a:cs typeface="Times New Roman" panose="02020603050405020304" pitchFamily="18" charset="0"/>
              </a:rPr>
              <a:t>These GOES-18 data are preliminary, non-operational data and are undergoing testing. Users bear all responsibility for inspecting the data prior to use and for the manner in which the data are utilized.</a:t>
            </a:r>
          </a:p>
        </p:txBody>
      </p:sp>
      <p:sp>
        <p:nvSpPr>
          <p:cNvPr id="8" name="Rectangle 7">
            <a:extLst>
              <a:ext uri="{FF2B5EF4-FFF2-40B4-BE49-F238E27FC236}">
                <a16:creationId xmlns:a16="http://schemas.microsoft.com/office/drawing/2014/main" id="{4C3DECE1-E51C-56E4-AB3A-2DEFAD2EB26E}"/>
              </a:ext>
            </a:extLst>
          </p:cNvPr>
          <p:cNvSpPr/>
          <p:nvPr/>
        </p:nvSpPr>
        <p:spPr>
          <a:xfrm>
            <a:off x="2133600" y="3198167"/>
            <a:ext cx="1981200" cy="461665"/>
          </a:xfrm>
          <a:prstGeom prst="rect">
            <a:avLst/>
          </a:prstGeom>
          <a:solidFill>
            <a:schemeClr val="tx2">
              <a:lumMod val="20000"/>
              <a:lumOff val="80000"/>
            </a:schemeClr>
          </a:solidFill>
        </p:spPr>
        <p:txBody>
          <a:bodyPr wrap="square">
            <a:spAutoFit/>
          </a:bodyPr>
          <a:lstStyle/>
          <a:p>
            <a:pPr algn="ctr"/>
            <a:r>
              <a:rPr lang="en-US" sz="1200" b="1" i="1" dirty="0"/>
              <a:t>Outliers are due to natural variability at the event peak</a:t>
            </a:r>
          </a:p>
        </p:txBody>
      </p:sp>
      <p:sp>
        <p:nvSpPr>
          <p:cNvPr id="9" name="Rectangle 8">
            <a:extLst>
              <a:ext uri="{FF2B5EF4-FFF2-40B4-BE49-F238E27FC236}">
                <a16:creationId xmlns:a16="http://schemas.microsoft.com/office/drawing/2014/main" id="{DB890137-2D4D-BF8D-BF5C-53D29CC3C166}"/>
              </a:ext>
            </a:extLst>
          </p:cNvPr>
          <p:cNvSpPr/>
          <p:nvPr/>
        </p:nvSpPr>
        <p:spPr>
          <a:xfrm>
            <a:off x="1565108" y="5753934"/>
            <a:ext cx="6013783" cy="584775"/>
          </a:xfrm>
          <a:prstGeom prst="rect">
            <a:avLst/>
          </a:prstGeom>
          <a:solidFill>
            <a:schemeClr val="tx2">
              <a:lumMod val="20000"/>
              <a:lumOff val="80000"/>
            </a:schemeClr>
          </a:solidFill>
        </p:spPr>
        <p:txBody>
          <a:bodyPr wrap="square">
            <a:spAutoFit/>
          </a:bodyPr>
          <a:lstStyle/>
          <a:p>
            <a:pPr algn="ctr"/>
            <a:r>
              <a:rPr lang="en-US" sz="1600" b="1" i="1" dirty="0"/>
              <a:t>Due to presence of natural outliers, Theil-Sen fit gives most reliable cross-calibration result: EHIS H1 response is 33%-36% that of SGPS P5</a:t>
            </a:r>
          </a:p>
        </p:txBody>
      </p:sp>
    </p:spTree>
    <p:extLst>
      <p:ext uri="{BB962C8B-B14F-4D97-AF65-F5344CB8AC3E}">
        <p14:creationId xmlns:p14="http://schemas.microsoft.com/office/powerpoint/2010/main" val="40040926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F2459-E576-0507-33D4-BB36DD8E9556}"/>
              </a:ext>
            </a:extLst>
          </p:cNvPr>
          <p:cNvSpPr>
            <a:spLocks noGrp="1"/>
          </p:cNvSpPr>
          <p:nvPr>
            <p:ph type="title"/>
          </p:nvPr>
        </p:nvSpPr>
        <p:spPr/>
        <p:txBody>
          <a:bodyPr/>
          <a:lstStyle/>
          <a:p>
            <a:r>
              <a:rPr lang="en-US" dirty="0"/>
              <a:t>PLPT-SEI-004: H Fluence Spectra</a:t>
            </a:r>
          </a:p>
        </p:txBody>
      </p:sp>
      <p:pic>
        <p:nvPicPr>
          <p:cNvPr id="6" name="Content Placeholder 5">
            <a:extLst>
              <a:ext uri="{FF2B5EF4-FFF2-40B4-BE49-F238E27FC236}">
                <a16:creationId xmlns:a16="http://schemas.microsoft.com/office/drawing/2014/main" id="{B468292C-F21E-4C9C-C62C-FC7076FD56D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528" y="1465263"/>
            <a:ext cx="6788943" cy="4525962"/>
          </a:xfrm>
        </p:spPr>
      </p:pic>
      <p:sp>
        <p:nvSpPr>
          <p:cNvPr id="4" name="Slide Number Placeholder 3">
            <a:extLst>
              <a:ext uri="{FF2B5EF4-FFF2-40B4-BE49-F238E27FC236}">
                <a16:creationId xmlns:a16="http://schemas.microsoft.com/office/drawing/2014/main" id="{88D8FF67-70F3-FD3F-908E-19B7C1A690E0}"/>
              </a:ext>
            </a:extLst>
          </p:cNvPr>
          <p:cNvSpPr>
            <a:spLocks noGrp="1"/>
          </p:cNvSpPr>
          <p:nvPr>
            <p:ph type="sldNum" sz="quarter" idx="12"/>
          </p:nvPr>
        </p:nvSpPr>
        <p:spPr/>
        <p:txBody>
          <a:bodyPr/>
          <a:lstStyle/>
          <a:p>
            <a:fld id="{615ADB79-25D6-47C0-AB51-22A13A0BBB50}" type="slidenum">
              <a:rPr lang="en-US" altLang="en-US" smtClean="0"/>
              <a:pPr/>
              <a:t>29</a:t>
            </a:fld>
            <a:endParaRPr lang="en-US" altLang="en-US" dirty="0"/>
          </a:p>
        </p:txBody>
      </p:sp>
      <p:sp>
        <p:nvSpPr>
          <p:cNvPr id="7" name="Up-Down Arrow 6">
            <a:extLst>
              <a:ext uri="{FF2B5EF4-FFF2-40B4-BE49-F238E27FC236}">
                <a16:creationId xmlns:a16="http://schemas.microsoft.com/office/drawing/2014/main" id="{9C3B8E75-741B-9682-47E8-A6CC2ECC4C85}"/>
              </a:ext>
            </a:extLst>
          </p:cNvPr>
          <p:cNvSpPr/>
          <p:nvPr/>
        </p:nvSpPr>
        <p:spPr>
          <a:xfrm flipH="1">
            <a:off x="4419600" y="3505200"/>
            <a:ext cx="121919" cy="228600"/>
          </a:xfrm>
          <a:prstGeom prst="upDownArrow">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695E547-3A30-701A-6DBA-2043944E789B}"/>
              </a:ext>
            </a:extLst>
          </p:cNvPr>
          <p:cNvSpPr/>
          <p:nvPr/>
        </p:nvSpPr>
        <p:spPr>
          <a:xfrm>
            <a:off x="2743200" y="3429000"/>
            <a:ext cx="1524000" cy="461665"/>
          </a:xfrm>
          <a:prstGeom prst="rect">
            <a:avLst/>
          </a:prstGeom>
          <a:solidFill>
            <a:schemeClr val="tx2">
              <a:lumMod val="20000"/>
              <a:lumOff val="80000"/>
            </a:schemeClr>
          </a:solidFill>
        </p:spPr>
        <p:txBody>
          <a:bodyPr wrap="square">
            <a:spAutoFit/>
          </a:bodyPr>
          <a:lstStyle/>
          <a:p>
            <a:pPr algn="ctr"/>
            <a:r>
              <a:rPr lang="en-US" sz="1200" b="1" i="1" dirty="0"/>
              <a:t>EHIS/SGPS-X = 0.35 @ H1 energy</a:t>
            </a:r>
          </a:p>
        </p:txBody>
      </p:sp>
      <p:sp>
        <p:nvSpPr>
          <p:cNvPr id="10" name="Up-Down Arrow 9">
            <a:extLst>
              <a:ext uri="{FF2B5EF4-FFF2-40B4-BE49-F238E27FC236}">
                <a16:creationId xmlns:a16="http://schemas.microsoft.com/office/drawing/2014/main" id="{5392B944-53A0-C889-4717-FDB5F9930CBA}"/>
              </a:ext>
            </a:extLst>
          </p:cNvPr>
          <p:cNvSpPr/>
          <p:nvPr/>
        </p:nvSpPr>
        <p:spPr>
          <a:xfrm flipH="1">
            <a:off x="5364481" y="4191000"/>
            <a:ext cx="121919" cy="228600"/>
          </a:xfrm>
          <a:prstGeom prst="upDownArrow">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E2E1830-3232-F238-9BE3-764B62000D6F}"/>
              </a:ext>
            </a:extLst>
          </p:cNvPr>
          <p:cNvSpPr/>
          <p:nvPr/>
        </p:nvSpPr>
        <p:spPr>
          <a:xfrm>
            <a:off x="3657600" y="4400847"/>
            <a:ext cx="1524000" cy="461665"/>
          </a:xfrm>
          <a:prstGeom prst="rect">
            <a:avLst/>
          </a:prstGeom>
          <a:solidFill>
            <a:schemeClr val="tx2">
              <a:lumMod val="20000"/>
              <a:lumOff val="80000"/>
            </a:schemeClr>
          </a:solidFill>
        </p:spPr>
        <p:txBody>
          <a:bodyPr wrap="square">
            <a:spAutoFit/>
          </a:bodyPr>
          <a:lstStyle/>
          <a:p>
            <a:pPr algn="ctr"/>
            <a:r>
              <a:rPr lang="en-US" sz="1200" b="1" i="1" dirty="0"/>
              <a:t>EHIS/SGPS-X = 0.17 @ H2 energy</a:t>
            </a:r>
          </a:p>
        </p:txBody>
      </p:sp>
      <p:sp>
        <p:nvSpPr>
          <p:cNvPr id="12" name="Rectangle 11">
            <a:extLst>
              <a:ext uri="{FF2B5EF4-FFF2-40B4-BE49-F238E27FC236}">
                <a16:creationId xmlns:a16="http://schemas.microsoft.com/office/drawing/2014/main" id="{AED40A83-91D7-1584-02C5-F30FA43A5573}"/>
              </a:ext>
            </a:extLst>
          </p:cNvPr>
          <p:cNvSpPr/>
          <p:nvPr/>
        </p:nvSpPr>
        <p:spPr>
          <a:xfrm>
            <a:off x="3433335" y="5976356"/>
            <a:ext cx="2621281" cy="338554"/>
          </a:xfrm>
          <a:prstGeom prst="rect">
            <a:avLst/>
          </a:prstGeom>
          <a:solidFill>
            <a:schemeClr val="tx2">
              <a:lumMod val="20000"/>
              <a:lumOff val="80000"/>
            </a:schemeClr>
          </a:solidFill>
        </p:spPr>
        <p:txBody>
          <a:bodyPr wrap="square">
            <a:spAutoFit/>
          </a:bodyPr>
          <a:lstStyle/>
          <a:p>
            <a:pPr algn="ctr"/>
            <a:r>
              <a:rPr lang="en-US" sz="1600" b="1" i="1" dirty="0"/>
              <a:t>Backgrounds not removed</a:t>
            </a:r>
          </a:p>
        </p:txBody>
      </p:sp>
      <p:sp>
        <p:nvSpPr>
          <p:cNvPr id="13" name="Rectangle 12">
            <a:extLst>
              <a:ext uri="{FF2B5EF4-FFF2-40B4-BE49-F238E27FC236}">
                <a16:creationId xmlns:a16="http://schemas.microsoft.com/office/drawing/2014/main" id="{2E6594A8-3D73-F81D-8154-AD0FC1B37401}"/>
              </a:ext>
            </a:extLst>
          </p:cNvPr>
          <p:cNvSpPr/>
          <p:nvPr/>
        </p:nvSpPr>
        <p:spPr>
          <a:xfrm>
            <a:off x="6655872" y="1082605"/>
            <a:ext cx="2279581" cy="584775"/>
          </a:xfrm>
          <a:prstGeom prst="rect">
            <a:avLst/>
          </a:prstGeom>
          <a:solidFill>
            <a:schemeClr val="tx2">
              <a:lumMod val="20000"/>
              <a:lumOff val="80000"/>
            </a:schemeClr>
          </a:solidFill>
        </p:spPr>
        <p:txBody>
          <a:bodyPr wrap="square">
            <a:spAutoFit/>
          </a:bodyPr>
          <a:lstStyle/>
          <a:p>
            <a:pPr algn="ctr"/>
            <a:r>
              <a:rPr lang="en-US" sz="1600" b="1" i="1" dirty="0"/>
              <a:t>Fluence period determined by SGPS A5</a:t>
            </a:r>
          </a:p>
        </p:txBody>
      </p:sp>
      <p:cxnSp>
        <p:nvCxnSpPr>
          <p:cNvPr id="15" name="Straight Connector 14">
            <a:extLst>
              <a:ext uri="{FF2B5EF4-FFF2-40B4-BE49-F238E27FC236}">
                <a16:creationId xmlns:a16="http://schemas.microsoft.com/office/drawing/2014/main" id="{AB6E94E7-4AE8-61A7-A9C1-49EE25C9DD4C}"/>
              </a:ext>
            </a:extLst>
          </p:cNvPr>
          <p:cNvCxnSpPr/>
          <p:nvPr/>
        </p:nvCxnSpPr>
        <p:spPr>
          <a:xfrm flipV="1">
            <a:off x="5638800" y="3619500"/>
            <a:ext cx="0" cy="171450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823E243B-9B26-C5AA-C029-BC6AAF9AD870}"/>
              </a:ext>
            </a:extLst>
          </p:cNvPr>
          <p:cNvCxnSpPr>
            <a:cxnSpLocks/>
          </p:cNvCxnSpPr>
          <p:nvPr/>
        </p:nvCxnSpPr>
        <p:spPr>
          <a:xfrm>
            <a:off x="5638800" y="3728244"/>
            <a:ext cx="1527575" cy="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8" name="Rectangle 17">
            <a:extLst>
              <a:ext uri="{FF2B5EF4-FFF2-40B4-BE49-F238E27FC236}">
                <a16:creationId xmlns:a16="http://schemas.microsoft.com/office/drawing/2014/main" id="{B6D06D5B-D2B2-32C4-84C1-35697803581F}"/>
              </a:ext>
            </a:extLst>
          </p:cNvPr>
          <p:cNvSpPr/>
          <p:nvPr/>
        </p:nvSpPr>
        <p:spPr>
          <a:xfrm>
            <a:off x="5680480" y="3129111"/>
            <a:ext cx="3076098" cy="461665"/>
          </a:xfrm>
          <a:prstGeom prst="rect">
            <a:avLst/>
          </a:prstGeom>
          <a:solidFill>
            <a:schemeClr val="tx2">
              <a:lumMod val="20000"/>
              <a:lumOff val="80000"/>
            </a:schemeClr>
          </a:solidFill>
        </p:spPr>
        <p:txBody>
          <a:bodyPr wrap="square">
            <a:spAutoFit/>
          </a:bodyPr>
          <a:lstStyle/>
          <a:p>
            <a:pPr algn="ctr"/>
            <a:r>
              <a:rPr lang="en-US" sz="1200" b="1" i="1" dirty="0"/>
              <a:t>Largely unreliable as measure of solar proton fluence – dominated by backgrounds</a:t>
            </a:r>
          </a:p>
        </p:txBody>
      </p:sp>
      <p:sp>
        <p:nvSpPr>
          <p:cNvPr id="3" name="Footer Placeholder 5">
            <a:extLst>
              <a:ext uri="{FF2B5EF4-FFF2-40B4-BE49-F238E27FC236}">
                <a16:creationId xmlns:a16="http://schemas.microsoft.com/office/drawing/2014/main" id="{0E09D442-23DC-EE7C-3385-D8BA382201E6}"/>
              </a:ext>
            </a:extLst>
          </p:cNvPr>
          <p:cNvSpPr txBox="1">
            <a:spLocks/>
          </p:cNvSpPr>
          <p:nvPr/>
        </p:nvSpPr>
        <p:spPr>
          <a:xfrm>
            <a:off x="1287379" y="6324600"/>
            <a:ext cx="6637421" cy="49632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200" kern="0" dirty="0">
                <a:solidFill>
                  <a:prstClr val="white"/>
                </a:solidFill>
                <a:latin typeface="Times New Roman" panose="02020603050405020304" pitchFamily="18" charset="0"/>
                <a:cs typeface="Times New Roman" panose="02020603050405020304" pitchFamily="18" charset="0"/>
              </a:rPr>
              <a:t>These GOES-18 data are preliminary, non-operational data and are undergoing testing. Users bear all responsibility for inspecting the data prior to use and for the manner in which the data are utilized.</a:t>
            </a:r>
          </a:p>
        </p:txBody>
      </p:sp>
      <p:sp>
        <p:nvSpPr>
          <p:cNvPr id="5" name="Rectangle 4">
            <a:extLst>
              <a:ext uri="{FF2B5EF4-FFF2-40B4-BE49-F238E27FC236}">
                <a16:creationId xmlns:a16="http://schemas.microsoft.com/office/drawing/2014/main" id="{D75C2DB6-C036-ECF9-2CAE-E502D59072D6}"/>
              </a:ext>
            </a:extLst>
          </p:cNvPr>
          <p:cNvSpPr/>
          <p:nvPr/>
        </p:nvSpPr>
        <p:spPr>
          <a:xfrm>
            <a:off x="6813854" y="5344894"/>
            <a:ext cx="1524000" cy="646331"/>
          </a:xfrm>
          <a:prstGeom prst="rect">
            <a:avLst/>
          </a:prstGeom>
          <a:solidFill>
            <a:schemeClr val="tx2">
              <a:lumMod val="20000"/>
              <a:lumOff val="80000"/>
            </a:schemeClr>
          </a:solidFill>
        </p:spPr>
        <p:txBody>
          <a:bodyPr wrap="square">
            <a:spAutoFit/>
          </a:bodyPr>
          <a:lstStyle/>
          <a:p>
            <a:pPr algn="ctr"/>
            <a:r>
              <a:rPr lang="en-US" sz="1200" b="1" i="1" dirty="0" err="1"/>
              <a:t>NonPrime</a:t>
            </a:r>
            <a:r>
              <a:rPr lang="en-US" sz="1200" b="1" i="1" dirty="0"/>
              <a:t> fluxes have OOM lower backgrounds</a:t>
            </a:r>
          </a:p>
        </p:txBody>
      </p:sp>
    </p:spTree>
    <p:extLst>
      <p:ext uri="{BB962C8B-B14F-4D97-AF65-F5344CB8AC3E}">
        <p14:creationId xmlns:p14="http://schemas.microsoft.com/office/powerpoint/2010/main" val="618169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3200" dirty="0"/>
              <a:t>Energetic Heavy Ion Sensor (EHIS)</a:t>
            </a:r>
          </a:p>
        </p:txBody>
      </p:sp>
      <p:sp>
        <p:nvSpPr>
          <p:cNvPr id="4" name="Slide Number Placeholder 3"/>
          <p:cNvSpPr>
            <a:spLocks noGrp="1"/>
          </p:cNvSpPr>
          <p:nvPr>
            <p:ph type="sldNum" sz="quarter" idx="12"/>
          </p:nvPr>
        </p:nvSpPr>
        <p:spPr/>
        <p:txBody>
          <a:bodyPr/>
          <a:lstStyle/>
          <a:p>
            <a:fld id="{4AB52BE0-4CA4-4BD3-BC9F-B41F86E8D2EE}" type="slidenum">
              <a:rPr lang="en-US" altLang="en-US" smtClean="0"/>
              <a:pPr/>
              <a:t>3</a:t>
            </a:fld>
            <a:endParaRPr lang="en-US" altLang="en-US" dirty="0"/>
          </a:p>
        </p:txBody>
      </p:sp>
      <p:sp>
        <p:nvSpPr>
          <p:cNvPr id="12" name="Text Placeholder 6"/>
          <p:cNvSpPr txBox="1">
            <a:spLocks/>
          </p:cNvSpPr>
          <p:nvPr/>
        </p:nvSpPr>
        <p:spPr>
          <a:xfrm>
            <a:off x="5473094" y="1051528"/>
            <a:ext cx="3597016" cy="5426075"/>
          </a:xfrm>
          <a:prstGeom prst="rect">
            <a:avLst/>
          </a:prstGeom>
        </p:spPr>
        <p:txBody>
          <a:bodyPr/>
          <a:lst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sz="1600" dirty="0"/>
              <a:t>Primary purpose: measure fluxes of solar energetic particles (SEPs) and galactic cosmic rays (GCRs) responsible for Single Event Effects (SEE) in electronics</a:t>
            </a:r>
          </a:p>
          <a:p>
            <a:pPr>
              <a:buFont typeface="Arial" panose="020B0604020202020204" pitchFamily="34" charset="0"/>
              <a:buChar char="•"/>
            </a:pPr>
            <a:r>
              <a:rPr lang="en-US" sz="1600" dirty="0"/>
              <a:t>Single solid-state telescope using angle-detecting inclined sensor (ADIS) system to discriminate heavy ions by atomic number (Z)</a:t>
            </a:r>
          </a:p>
          <a:p>
            <a:pPr>
              <a:buFont typeface="Arial" panose="020B0604020202020204" pitchFamily="34" charset="0"/>
              <a:buChar char="•"/>
            </a:pPr>
            <a:r>
              <a:rPr lang="en-US" sz="1600" dirty="0"/>
              <a:t>L1b cadence is 5 minutes</a:t>
            </a:r>
          </a:p>
          <a:p>
            <a:pPr>
              <a:buFont typeface="Arial" panose="020B0604020202020204" pitchFamily="34" charset="0"/>
              <a:buChar char="•"/>
            </a:pPr>
            <a:r>
              <a:rPr lang="en-US" sz="1600" dirty="0"/>
              <a:t>Most recent FM3 (SN104) CDRL79 release: SEISS-D-EH079-4, Rev A (13 August 2019)</a:t>
            </a:r>
          </a:p>
          <a:p>
            <a:pPr>
              <a:buFont typeface="Arial" panose="020B0604020202020204" pitchFamily="34" charset="0"/>
              <a:buChar char="•"/>
            </a:pPr>
            <a:r>
              <a:rPr lang="en-US" sz="1600" dirty="0"/>
              <a:t>EHIS FM3 LUT: </a:t>
            </a:r>
          </a:p>
          <a:p>
            <a:pPr lvl="1">
              <a:buFont typeface="Arial" panose="020B0604020202020204" pitchFamily="34" charset="0"/>
              <a:buChar char="•"/>
            </a:pPr>
            <a:r>
              <a:rPr lang="en-US" sz="1200" dirty="0"/>
              <a:t>Version at launch: FM3_EHIS_CALINR_Parameters-V1.0.h5 = "</a:t>
            </a:r>
            <a:r>
              <a:rPr lang="en-US" sz="1200" dirty="0" err="1"/>
              <a:t>SeissEhisCalInrParameters</a:t>
            </a:r>
            <a:r>
              <a:rPr lang="en-US" sz="1200" dirty="0"/>
              <a:t>(FM3A_CDRL79RevA_PR_09_08_14)-702109700.0.h5" </a:t>
            </a:r>
          </a:p>
          <a:p>
            <a:pPr lvl="1">
              <a:buFont typeface="Arial" panose="020B0604020202020204" pitchFamily="34" charset="0"/>
              <a:buChar char="•"/>
            </a:pPr>
            <a:r>
              <a:rPr lang="en-US" sz="1200" dirty="0"/>
              <a:t>Version at Provisional PS-PVR: FM3_EHIS_CALINR_Parameters_V1.1.h5 = "</a:t>
            </a:r>
            <a:r>
              <a:rPr lang="en-US" sz="1200" dirty="0" err="1"/>
              <a:t>SeissEhisCalInrParameters</a:t>
            </a:r>
            <a:r>
              <a:rPr lang="en-US" sz="1200" dirty="0"/>
              <a:t>(FM3A_CDRL88RevB_PR_09_08_39)-720754300.0.h5"</a:t>
            </a:r>
            <a:endParaRPr lang="en-US" sz="1800" dirty="0"/>
          </a:p>
        </p:txBody>
      </p:sp>
      <p:pic>
        <p:nvPicPr>
          <p:cNvPr id="3" name="Content Placeholder 2"/>
          <p:cNvPicPr>
            <a:picLocks noGrp="1" noChangeAspect="1"/>
          </p:cNvPicPr>
          <p:nvPr>
            <p:ph idx="1"/>
          </p:nvPr>
        </p:nvPicPr>
        <p:blipFill>
          <a:blip r:embed="rId3"/>
          <a:stretch>
            <a:fillRect/>
          </a:stretch>
        </p:blipFill>
        <p:spPr>
          <a:xfrm>
            <a:off x="440870" y="1066217"/>
            <a:ext cx="4876800" cy="3862199"/>
          </a:xfrm>
          <a:prstGeom prst="rect">
            <a:avLst/>
          </a:prstGeom>
        </p:spPr>
      </p:pic>
      <p:sp>
        <p:nvSpPr>
          <p:cNvPr id="2" name="TextBox 1">
            <a:extLst>
              <a:ext uri="{FF2B5EF4-FFF2-40B4-BE49-F238E27FC236}">
                <a16:creationId xmlns:a16="http://schemas.microsoft.com/office/drawing/2014/main" id="{B2C91336-F577-B345-A294-5C60AE36CBAC}"/>
              </a:ext>
            </a:extLst>
          </p:cNvPr>
          <p:cNvSpPr txBox="1"/>
          <p:nvPr/>
        </p:nvSpPr>
        <p:spPr>
          <a:xfrm>
            <a:off x="366536" y="1126098"/>
            <a:ext cx="1207382" cy="923330"/>
          </a:xfrm>
          <a:prstGeom prst="rect">
            <a:avLst/>
          </a:prstGeom>
          <a:noFill/>
        </p:spPr>
        <p:txBody>
          <a:bodyPr wrap="square" rtlCol="0">
            <a:spAutoFit/>
          </a:bodyPr>
          <a:lstStyle/>
          <a:p>
            <a:pPr algn="ctr"/>
            <a:r>
              <a:rPr lang="en-US" dirty="0"/>
              <a:t>inclined detectors (D2 &amp; D3)</a:t>
            </a:r>
          </a:p>
        </p:txBody>
      </p:sp>
      <p:cxnSp>
        <p:nvCxnSpPr>
          <p:cNvPr id="7" name="Straight Arrow Connector 6">
            <a:extLst>
              <a:ext uri="{FF2B5EF4-FFF2-40B4-BE49-F238E27FC236}">
                <a16:creationId xmlns:a16="http://schemas.microsoft.com/office/drawing/2014/main" id="{D5E75F44-B74A-BA4E-8B3C-E9495671CC41}"/>
              </a:ext>
            </a:extLst>
          </p:cNvPr>
          <p:cNvCxnSpPr>
            <a:cxnSpLocks/>
          </p:cNvCxnSpPr>
          <p:nvPr/>
        </p:nvCxnSpPr>
        <p:spPr>
          <a:xfrm>
            <a:off x="1219200" y="2049428"/>
            <a:ext cx="1078200" cy="109509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77C96160-2C39-0D47-AD85-0EA962EABB36}"/>
              </a:ext>
            </a:extLst>
          </p:cNvPr>
          <p:cNvSpPr txBox="1"/>
          <p:nvPr/>
        </p:nvSpPr>
        <p:spPr>
          <a:xfrm>
            <a:off x="3710380" y="4375057"/>
            <a:ext cx="1509536" cy="369332"/>
          </a:xfrm>
          <a:prstGeom prst="rect">
            <a:avLst/>
          </a:prstGeom>
          <a:noFill/>
        </p:spPr>
        <p:txBody>
          <a:bodyPr wrap="square" rtlCol="0">
            <a:spAutoFit/>
          </a:bodyPr>
          <a:lstStyle/>
          <a:p>
            <a:pPr algn="ctr"/>
            <a:r>
              <a:rPr lang="en-US" dirty="0"/>
              <a:t>Scintillator (S)</a:t>
            </a:r>
          </a:p>
        </p:txBody>
      </p:sp>
      <p:cxnSp>
        <p:nvCxnSpPr>
          <p:cNvPr id="15" name="Straight Arrow Connector 14">
            <a:extLst>
              <a:ext uri="{FF2B5EF4-FFF2-40B4-BE49-F238E27FC236}">
                <a16:creationId xmlns:a16="http://schemas.microsoft.com/office/drawing/2014/main" id="{77ECA7EA-9052-244B-B66D-AF21A9F054B2}"/>
              </a:ext>
            </a:extLst>
          </p:cNvPr>
          <p:cNvCxnSpPr>
            <a:cxnSpLocks/>
            <a:stCxn id="14" idx="1"/>
          </p:cNvCxnSpPr>
          <p:nvPr/>
        </p:nvCxnSpPr>
        <p:spPr>
          <a:xfrm flipH="1" flipV="1">
            <a:off x="3042626" y="3384457"/>
            <a:ext cx="667754" cy="117526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B852DBB4-A3A3-B94D-B850-A8047BED1C88}"/>
              </a:ext>
            </a:extLst>
          </p:cNvPr>
          <p:cNvCxnSpPr>
            <a:cxnSpLocks/>
          </p:cNvCxnSpPr>
          <p:nvPr/>
        </p:nvCxnSpPr>
        <p:spPr>
          <a:xfrm>
            <a:off x="1447800" y="1778117"/>
            <a:ext cx="1398957" cy="109701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411941" y="1057682"/>
            <a:ext cx="3886200" cy="276999"/>
          </a:xfrm>
          <a:prstGeom prst="rect">
            <a:avLst/>
          </a:prstGeom>
          <a:solidFill>
            <a:schemeClr val="bg1"/>
          </a:solidFill>
        </p:spPr>
        <p:txBody>
          <a:bodyPr wrap="square" rtlCol="0">
            <a:spAutoFit/>
          </a:bodyPr>
          <a:lstStyle/>
          <a:p>
            <a:pPr algn="ctr"/>
            <a:r>
              <a:rPr lang="en-US" sz="1200" i="1" dirty="0">
                <a:solidFill>
                  <a:srgbClr val="008000"/>
                </a:solidFill>
              </a:rPr>
              <a:t>Credit: SEISS-D-SY079_EHIS_CALTIM_Update-1-6-14</a:t>
            </a:r>
          </a:p>
        </p:txBody>
      </p:sp>
      <p:graphicFrame>
        <p:nvGraphicFramePr>
          <p:cNvPr id="8" name="Table 6">
            <a:extLst>
              <a:ext uri="{FF2B5EF4-FFF2-40B4-BE49-F238E27FC236}">
                <a16:creationId xmlns:a16="http://schemas.microsoft.com/office/drawing/2014/main" id="{62F903D9-7844-5082-9DB5-C0EC7718DAC4}"/>
              </a:ext>
            </a:extLst>
          </p:cNvPr>
          <p:cNvGraphicFramePr>
            <a:graphicFrameLocks noGrp="1"/>
          </p:cNvGraphicFramePr>
          <p:nvPr>
            <p:extLst>
              <p:ext uri="{D42A27DB-BD31-4B8C-83A1-F6EECF244321}">
                <p14:modId xmlns:p14="http://schemas.microsoft.com/office/powerpoint/2010/main" val="1863186790"/>
              </p:ext>
            </p:extLst>
          </p:nvPr>
        </p:nvGraphicFramePr>
        <p:xfrm>
          <a:off x="304800" y="4829108"/>
          <a:ext cx="5083915" cy="1955497"/>
        </p:xfrm>
        <a:graphic>
          <a:graphicData uri="http://schemas.openxmlformats.org/drawingml/2006/table">
            <a:tbl>
              <a:tblPr firstRow="1" bandRow="1">
                <a:tableStyleId>{5C22544A-7EE6-4342-B048-85BDC9FD1C3A}</a:tableStyleId>
              </a:tblPr>
              <a:tblGrid>
                <a:gridCol w="1426315">
                  <a:extLst>
                    <a:ext uri="{9D8B030D-6E8A-4147-A177-3AD203B41FA5}">
                      <a16:colId xmlns:a16="http://schemas.microsoft.com/office/drawing/2014/main" val="3609726215"/>
                    </a:ext>
                  </a:extLst>
                </a:gridCol>
                <a:gridCol w="1600200">
                  <a:extLst>
                    <a:ext uri="{9D8B030D-6E8A-4147-A177-3AD203B41FA5}">
                      <a16:colId xmlns:a16="http://schemas.microsoft.com/office/drawing/2014/main" val="531177305"/>
                    </a:ext>
                  </a:extLst>
                </a:gridCol>
                <a:gridCol w="2057400">
                  <a:extLst>
                    <a:ext uri="{9D8B030D-6E8A-4147-A177-3AD203B41FA5}">
                      <a16:colId xmlns:a16="http://schemas.microsoft.com/office/drawing/2014/main" val="4223913198"/>
                    </a:ext>
                  </a:extLst>
                </a:gridCol>
              </a:tblGrid>
              <a:tr h="309577">
                <a:tc>
                  <a:txBody>
                    <a:bodyPr/>
                    <a:lstStyle/>
                    <a:p>
                      <a:r>
                        <a:rPr lang="en-US" sz="1200" dirty="0"/>
                        <a:t>Detector</a:t>
                      </a:r>
                    </a:p>
                  </a:txBody>
                  <a:tcPr/>
                </a:tc>
                <a:tc>
                  <a:txBody>
                    <a:bodyPr/>
                    <a:lstStyle/>
                    <a:p>
                      <a:r>
                        <a:rPr lang="en-US" sz="1200" dirty="0"/>
                        <a:t>Function</a:t>
                      </a:r>
                    </a:p>
                  </a:txBody>
                  <a:tcPr/>
                </a:tc>
                <a:tc>
                  <a:txBody>
                    <a:bodyPr/>
                    <a:lstStyle/>
                    <a:p>
                      <a:r>
                        <a:rPr lang="en-US" sz="1200" dirty="0"/>
                        <a:t>Beam Calibrated</a:t>
                      </a:r>
                    </a:p>
                  </a:txBody>
                  <a:tcPr/>
                </a:tc>
                <a:extLst>
                  <a:ext uri="{0D108BD9-81ED-4DB2-BD59-A6C34878D82A}">
                    <a16:rowId xmlns:a16="http://schemas.microsoft.com/office/drawing/2014/main" val="358855650"/>
                  </a:ext>
                </a:extLst>
              </a:tr>
              <a:tr h="252074">
                <a:tc>
                  <a:txBody>
                    <a:bodyPr/>
                    <a:lstStyle/>
                    <a:p>
                      <a:r>
                        <a:rPr lang="en-US" sz="1200" dirty="0"/>
                        <a:t>D1, D2, D3</a:t>
                      </a:r>
                    </a:p>
                  </a:txBody>
                  <a:tcPr/>
                </a:tc>
                <a:tc>
                  <a:txBody>
                    <a:bodyPr/>
                    <a:lstStyle/>
                    <a:p>
                      <a:r>
                        <a:rPr lang="en-US" sz="1200" dirty="0"/>
                        <a:t>ADIS</a:t>
                      </a:r>
                    </a:p>
                  </a:txBody>
                  <a:tcPr/>
                </a:tc>
                <a:tc>
                  <a:txBody>
                    <a:bodyPr/>
                    <a:lstStyle/>
                    <a:p>
                      <a:r>
                        <a:rPr lang="en-US" sz="1200" dirty="0"/>
                        <a:t>p+: yes, </a:t>
                      </a:r>
                      <a:r>
                        <a:rPr lang="en-US" sz="1200" dirty="0">
                          <a:latin typeface="Symbol" pitchFamily="2" charset="2"/>
                        </a:rPr>
                        <a:t>a</a:t>
                      </a:r>
                      <a:r>
                        <a:rPr lang="en-US" sz="1200" dirty="0"/>
                        <a:t>++: no,  heavies: yes</a:t>
                      </a:r>
                    </a:p>
                  </a:txBody>
                  <a:tcPr/>
                </a:tc>
                <a:extLst>
                  <a:ext uri="{0D108BD9-81ED-4DB2-BD59-A6C34878D82A}">
                    <a16:rowId xmlns:a16="http://schemas.microsoft.com/office/drawing/2014/main" val="1352087123"/>
                  </a:ext>
                </a:extLst>
              </a:tr>
              <a:tr h="252074">
                <a:tc>
                  <a:txBody>
                    <a:bodyPr/>
                    <a:lstStyle/>
                    <a:p>
                      <a:r>
                        <a:rPr lang="en-US" sz="1200" dirty="0"/>
                        <a:t>D4 (A, B, C ganged)</a:t>
                      </a:r>
                    </a:p>
                  </a:txBody>
                  <a:tcPr/>
                </a:tc>
                <a:tc>
                  <a:txBody>
                    <a:bodyPr/>
                    <a:lstStyle/>
                    <a:p>
                      <a:r>
                        <a:rPr lang="en-US" sz="1200" dirty="0"/>
                        <a:t>Channel E1 stopping</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p+: yes, </a:t>
                      </a:r>
                      <a:r>
                        <a:rPr lang="en-US" sz="1200" dirty="0">
                          <a:latin typeface="Symbol" pitchFamily="2" charset="2"/>
                        </a:rPr>
                        <a:t>a</a:t>
                      </a:r>
                      <a:r>
                        <a:rPr lang="en-US" sz="1200" dirty="0"/>
                        <a:t>++: no,  heavies: yes</a:t>
                      </a:r>
                    </a:p>
                  </a:txBody>
                  <a:tcPr/>
                </a:tc>
                <a:extLst>
                  <a:ext uri="{0D108BD9-81ED-4DB2-BD59-A6C34878D82A}">
                    <a16:rowId xmlns:a16="http://schemas.microsoft.com/office/drawing/2014/main" val="244650760"/>
                  </a:ext>
                </a:extLst>
              </a:tr>
              <a:tr h="252074">
                <a:tc>
                  <a:txBody>
                    <a:bodyPr/>
                    <a:lstStyle/>
                    <a:p>
                      <a:r>
                        <a:rPr lang="en-US" sz="1200" dirty="0"/>
                        <a:t>D5 (A, B, C ganged)</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Channel E2 stopping</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p+: yes, </a:t>
                      </a:r>
                      <a:r>
                        <a:rPr lang="en-US" sz="1200" dirty="0">
                          <a:latin typeface="Symbol" pitchFamily="2" charset="2"/>
                        </a:rPr>
                        <a:t>a</a:t>
                      </a:r>
                      <a:r>
                        <a:rPr lang="en-US" sz="1200" dirty="0"/>
                        <a:t>++: no,  heavies: yes</a:t>
                      </a:r>
                    </a:p>
                  </a:txBody>
                  <a:tcPr/>
                </a:tc>
                <a:extLst>
                  <a:ext uri="{0D108BD9-81ED-4DB2-BD59-A6C34878D82A}">
                    <a16:rowId xmlns:a16="http://schemas.microsoft.com/office/drawing/2014/main" val="3941307942"/>
                  </a:ext>
                </a:extLst>
              </a:tr>
              <a:tr h="252074">
                <a:tc>
                  <a:txBody>
                    <a:bodyPr/>
                    <a:lstStyle/>
                    <a:p>
                      <a:r>
                        <a:rPr lang="en-US" sz="1200" dirty="0"/>
                        <a:t>D6 (A, B, C ganged)</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Channel E3 stopping</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p+: yes, </a:t>
                      </a:r>
                      <a:r>
                        <a:rPr lang="en-US" sz="1200" dirty="0">
                          <a:latin typeface="Symbol" pitchFamily="2" charset="2"/>
                        </a:rPr>
                        <a:t>a</a:t>
                      </a:r>
                      <a:r>
                        <a:rPr lang="en-US" sz="1200" dirty="0"/>
                        <a:t>++: no,  heavies: no</a:t>
                      </a:r>
                    </a:p>
                  </a:txBody>
                  <a:tcPr/>
                </a:tc>
                <a:extLst>
                  <a:ext uri="{0D108BD9-81ED-4DB2-BD59-A6C34878D82A}">
                    <a16:rowId xmlns:a16="http://schemas.microsoft.com/office/drawing/2014/main" val="2626518728"/>
                  </a:ext>
                </a:extLst>
              </a:tr>
              <a:tr h="252074">
                <a:tc>
                  <a:txBody>
                    <a:bodyPr/>
                    <a:lstStyle/>
                    <a:p>
                      <a:r>
                        <a:rPr lang="en-US" sz="1200" dirty="0"/>
                        <a:t>R (ranging)</a:t>
                      </a:r>
                    </a:p>
                  </a:txBody>
                  <a:tcPr/>
                </a:tc>
                <a:tc>
                  <a:txBody>
                    <a:bodyPr/>
                    <a:lstStyle/>
                    <a:p>
                      <a:r>
                        <a:rPr lang="en-US" sz="1200" dirty="0"/>
                        <a:t>E4 &amp; E5 (penetrating)</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p+: yes, </a:t>
                      </a:r>
                      <a:r>
                        <a:rPr lang="en-US" sz="1200" dirty="0">
                          <a:latin typeface="Symbol" pitchFamily="2" charset="2"/>
                        </a:rPr>
                        <a:t>a</a:t>
                      </a:r>
                      <a:r>
                        <a:rPr lang="en-US" sz="1200" dirty="0"/>
                        <a:t>++: no,  heavies: no</a:t>
                      </a:r>
                    </a:p>
                  </a:txBody>
                  <a:tcPr/>
                </a:tc>
                <a:extLst>
                  <a:ext uri="{0D108BD9-81ED-4DB2-BD59-A6C34878D82A}">
                    <a16:rowId xmlns:a16="http://schemas.microsoft.com/office/drawing/2014/main" val="568459443"/>
                  </a:ext>
                </a:extLst>
              </a:tr>
              <a:tr h="252074">
                <a:tc>
                  <a:txBody>
                    <a:bodyPr/>
                    <a:lstStyle/>
                    <a:p>
                      <a:r>
                        <a:rPr lang="en-US" sz="1200" dirty="0"/>
                        <a:t>S (scintillator)</a:t>
                      </a:r>
                    </a:p>
                  </a:txBody>
                  <a:tcPr/>
                </a:tc>
                <a:tc>
                  <a:txBody>
                    <a:bodyPr/>
                    <a:lstStyle/>
                    <a:p>
                      <a:r>
                        <a:rPr lang="en-US" sz="1200" dirty="0"/>
                        <a:t>active anticoincidence</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no</a:t>
                      </a:r>
                    </a:p>
                  </a:txBody>
                  <a:tcPr/>
                </a:tc>
                <a:extLst>
                  <a:ext uri="{0D108BD9-81ED-4DB2-BD59-A6C34878D82A}">
                    <a16:rowId xmlns:a16="http://schemas.microsoft.com/office/drawing/2014/main" val="1238350872"/>
                  </a:ext>
                </a:extLst>
              </a:tr>
            </a:tbl>
          </a:graphicData>
        </a:graphic>
      </p:graphicFrame>
      <p:sp>
        <p:nvSpPr>
          <p:cNvPr id="9" name="TextBox 8">
            <a:extLst>
              <a:ext uri="{FF2B5EF4-FFF2-40B4-BE49-F238E27FC236}">
                <a16:creationId xmlns:a16="http://schemas.microsoft.com/office/drawing/2014/main" id="{AA7DDFBD-426D-9E90-4CB7-1881704676EA}"/>
              </a:ext>
            </a:extLst>
          </p:cNvPr>
          <p:cNvSpPr txBox="1"/>
          <p:nvPr/>
        </p:nvSpPr>
        <p:spPr>
          <a:xfrm>
            <a:off x="2833624" y="2613448"/>
            <a:ext cx="450684" cy="369332"/>
          </a:xfrm>
          <a:prstGeom prst="rect">
            <a:avLst/>
          </a:prstGeom>
          <a:noFill/>
        </p:spPr>
        <p:txBody>
          <a:bodyPr wrap="square" rtlCol="0">
            <a:spAutoFit/>
          </a:bodyPr>
          <a:lstStyle/>
          <a:p>
            <a:pPr algn="ctr"/>
            <a:r>
              <a:rPr lang="en-US" dirty="0">
                <a:solidFill>
                  <a:srgbClr val="FFFF00"/>
                </a:solidFill>
              </a:rPr>
              <a:t>D4</a:t>
            </a:r>
          </a:p>
        </p:txBody>
      </p:sp>
      <p:sp>
        <p:nvSpPr>
          <p:cNvPr id="10" name="TextBox 9">
            <a:extLst>
              <a:ext uri="{FF2B5EF4-FFF2-40B4-BE49-F238E27FC236}">
                <a16:creationId xmlns:a16="http://schemas.microsoft.com/office/drawing/2014/main" id="{3AAD526E-87AF-2593-3103-785EADE21D3E}"/>
              </a:ext>
            </a:extLst>
          </p:cNvPr>
          <p:cNvSpPr txBox="1"/>
          <p:nvPr/>
        </p:nvSpPr>
        <p:spPr>
          <a:xfrm>
            <a:off x="3134570" y="2450775"/>
            <a:ext cx="450684" cy="369332"/>
          </a:xfrm>
          <a:prstGeom prst="rect">
            <a:avLst/>
          </a:prstGeom>
          <a:noFill/>
        </p:spPr>
        <p:txBody>
          <a:bodyPr wrap="square" rtlCol="0">
            <a:spAutoFit/>
          </a:bodyPr>
          <a:lstStyle/>
          <a:p>
            <a:pPr algn="ctr"/>
            <a:r>
              <a:rPr lang="en-US" dirty="0">
                <a:solidFill>
                  <a:srgbClr val="FFFF00"/>
                </a:solidFill>
              </a:rPr>
              <a:t>D5</a:t>
            </a:r>
          </a:p>
        </p:txBody>
      </p:sp>
      <p:sp>
        <p:nvSpPr>
          <p:cNvPr id="17" name="TextBox 16">
            <a:extLst>
              <a:ext uri="{FF2B5EF4-FFF2-40B4-BE49-F238E27FC236}">
                <a16:creationId xmlns:a16="http://schemas.microsoft.com/office/drawing/2014/main" id="{1293E05A-4188-C603-C200-298A65DFD42E}"/>
              </a:ext>
            </a:extLst>
          </p:cNvPr>
          <p:cNvSpPr txBox="1"/>
          <p:nvPr/>
        </p:nvSpPr>
        <p:spPr>
          <a:xfrm>
            <a:off x="3435516" y="2286000"/>
            <a:ext cx="450684" cy="369332"/>
          </a:xfrm>
          <a:prstGeom prst="rect">
            <a:avLst/>
          </a:prstGeom>
          <a:noFill/>
        </p:spPr>
        <p:txBody>
          <a:bodyPr wrap="square" rtlCol="0">
            <a:spAutoFit/>
          </a:bodyPr>
          <a:lstStyle/>
          <a:p>
            <a:pPr algn="ctr"/>
            <a:r>
              <a:rPr lang="en-US" dirty="0">
                <a:solidFill>
                  <a:srgbClr val="FFFF00"/>
                </a:solidFill>
              </a:rPr>
              <a:t>D6</a:t>
            </a:r>
          </a:p>
        </p:txBody>
      </p:sp>
      <p:sp>
        <p:nvSpPr>
          <p:cNvPr id="18" name="TextBox 17">
            <a:extLst>
              <a:ext uri="{FF2B5EF4-FFF2-40B4-BE49-F238E27FC236}">
                <a16:creationId xmlns:a16="http://schemas.microsoft.com/office/drawing/2014/main" id="{07C0449C-3FAE-4311-7A70-05CD50F43C35}"/>
              </a:ext>
            </a:extLst>
          </p:cNvPr>
          <p:cNvSpPr txBox="1"/>
          <p:nvPr/>
        </p:nvSpPr>
        <p:spPr>
          <a:xfrm>
            <a:off x="4836718" y="3085309"/>
            <a:ext cx="366536" cy="369332"/>
          </a:xfrm>
          <a:prstGeom prst="rect">
            <a:avLst/>
          </a:prstGeom>
          <a:noFill/>
        </p:spPr>
        <p:txBody>
          <a:bodyPr wrap="square" rtlCol="0">
            <a:spAutoFit/>
          </a:bodyPr>
          <a:lstStyle/>
          <a:p>
            <a:pPr algn="ctr"/>
            <a:r>
              <a:rPr lang="en-US" dirty="0"/>
              <a:t>R</a:t>
            </a:r>
          </a:p>
        </p:txBody>
      </p:sp>
      <p:cxnSp>
        <p:nvCxnSpPr>
          <p:cNvPr id="19" name="Straight Arrow Connector 18">
            <a:extLst>
              <a:ext uri="{FF2B5EF4-FFF2-40B4-BE49-F238E27FC236}">
                <a16:creationId xmlns:a16="http://schemas.microsoft.com/office/drawing/2014/main" id="{022148E2-51D7-DB96-FA72-D1C2A11E9A5B}"/>
              </a:ext>
            </a:extLst>
          </p:cNvPr>
          <p:cNvCxnSpPr>
            <a:cxnSpLocks/>
          </p:cNvCxnSpPr>
          <p:nvPr/>
        </p:nvCxnSpPr>
        <p:spPr>
          <a:xfrm flipH="1" flipV="1">
            <a:off x="3921615" y="2519264"/>
            <a:ext cx="947163" cy="71174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E1384996-A56F-8532-1B1B-A5FED3B1EBBA}"/>
              </a:ext>
            </a:extLst>
          </p:cNvPr>
          <p:cNvSpPr txBox="1"/>
          <p:nvPr/>
        </p:nvSpPr>
        <p:spPr>
          <a:xfrm>
            <a:off x="1730559" y="3181009"/>
            <a:ext cx="450684" cy="369332"/>
          </a:xfrm>
          <a:prstGeom prst="rect">
            <a:avLst/>
          </a:prstGeom>
          <a:noFill/>
        </p:spPr>
        <p:txBody>
          <a:bodyPr wrap="square" rtlCol="0">
            <a:spAutoFit/>
          </a:bodyPr>
          <a:lstStyle/>
          <a:p>
            <a:pPr algn="ctr"/>
            <a:r>
              <a:rPr lang="en-US" dirty="0">
                <a:solidFill>
                  <a:srgbClr val="FFFF00"/>
                </a:solidFill>
              </a:rPr>
              <a:t>D1</a:t>
            </a:r>
          </a:p>
        </p:txBody>
      </p:sp>
    </p:spTree>
    <p:extLst>
      <p:ext uri="{BB962C8B-B14F-4D97-AF65-F5344CB8AC3E}">
        <p14:creationId xmlns:p14="http://schemas.microsoft.com/office/powerpoint/2010/main" val="1955987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48F45179-CDF3-E5F8-B34D-F681CA701DF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528" y="1465263"/>
            <a:ext cx="6788943" cy="4525962"/>
          </a:xfrm>
        </p:spPr>
      </p:pic>
      <p:sp>
        <p:nvSpPr>
          <p:cNvPr id="2" name="Title 1">
            <a:extLst>
              <a:ext uri="{FF2B5EF4-FFF2-40B4-BE49-F238E27FC236}">
                <a16:creationId xmlns:a16="http://schemas.microsoft.com/office/drawing/2014/main" id="{EA6F2459-E576-0507-33D4-BB36DD8E9556}"/>
              </a:ext>
            </a:extLst>
          </p:cNvPr>
          <p:cNvSpPr>
            <a:spLocks noGrp="1"/>
          </p:cNvSpPr>
          <p:nvPr>
            <p:ph type="title"/>
          </p:nvPr>
        </p:nvSpPr>
        <p:spPr/>
        <p:txBody>
          <a:bodyPr/>
          <a:lstStyle/>
          <a:p>
            <a:r>
              <a:rPr lang="en-US" dirty="0"/>
              <a:t>PLPT-SEI-004: He Fluence Spectra</a:t>
            </a:r>
          </a:p>
        </p:txBody>
      </p:sp>
      <p:sp>
        <p:nvSpPr>
          <p:cNvPr id="4" name="Slide Number Placeholder 3">
            <a:extLst>
              <a:ext uri="{FF2B5EF4-FFF2-40B4-BE49-F238E27FC236}">
                <a16:creationId xmlns:a16="http://schemas.microsoft.com/office/drawing/2014/main" id="{88D8FF67-70F3-FD3F-908E-19B7C1A690E0}"/>
              </a:ext>
            </a:extLst>
          </p:cNvPr>
          <p:cNvSpPr>
            <a:spLocks noGrp="1"/>
          </p:cNvSpPr>
          <p:nvPr>
            <p:ph type="sldNum" sz="quarter" idx="12"/>
          </p:nvPr>
        </p:nvSpPr>
        <p:spPr/>
        <p:txBody>
          <a:bodyPr/>
          <a:lstStyle/>
          <a:p>
            <a:fld id="{615ADB79-25D6-47C0-AB51-22A13A0BBB50}" type="slidenum">
              <a:rPr lang="en-US" altLang="en-US" smtClean="0"/>
              <a:pPr/>
              <a:t>30</a:t>
            </a:fld>
            <a:endParaRPr lang="en-US" altLang="en-US" dirty="0"/>
          </a:p>
        </p:txBody>
      </p:sp>
      <p:sp>
        <p:nvSpPr>
          <p:cNvPr id="7" name="Up-Down Arrow 6">
            <a:extLst>
              <a:ext uri="{FF2B5EF4-FFF2-40B4-BE49-F238E27FC236}">
                <a16:creationId xmlns:a16="http://schemas.microsoft.com/office/drawing/2014/main" id="{9C3B8E75-741B-9682-47E8-A6CC2ECC4C85}"/>
              </a:ext>
            </a:extLst>
          </p:cNvPr>
          <p:cNvSpPr/>
          <p:nvPr/>
        </p:nvSpPr>
        <p:spPr>
          <a:xfrm flipH="1">
            <a:off x="4495799" y="3657600"/>
            <a:ext cx="76199" cy="265471"/>
          </a:xfrm>
          <a:prstGeom prst="upDownArrow">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695E547-3A30-701A-6DBA-2043944E789B}"/>
              </a:ext>
            </a:extLst>
          </p:cNvPr>
          <p:cNvSpPr/>
          <p:nvPr/>
        </p:nvSpPr>
        <p:spPr>
          <a:xfrm>
            <a:off x="2895600" y="3790335"/>
            <a:ext cx="1524000" cy="461665"/>
          </a:xfrm>
          <a:prstGeom prst="rect">
            <a:avLst/>
          </a:prstGeom>
          <a:solidFill>
            <a:schemeClr val="tx2">
              <a:lumMod val="20000"/>
              <a:lumOff val="80000"/>
            </a:schemeClr>
          </a:solidFill>
        </p:spPr>
        <p:txBody>
          <a:bodyPr wrap="square">
            <a:spAutoFit/>
          </a:bodyPr>
          <a:lstStyle/>
          <a:p>
            <a:pPr algn="ctr"/>
            <a:r>
              <a:rPr lang="en-US" sz="1200" b="1" i="1" dirty="0"/>
              <a:t>EHIS/SGPS-X = 0.23 @ HE1 energy</a:t>
            </a:r>
          </a:p>
        </p:txBody>
      </p:sp>
      <p:sp>
        <p:nvSpPr>
          <p:cNvPr id="12" name="Rectangle 11">
            <a:extLst>
              <a:ext uri="{FF2B5EF4-FFF2-40B4-BE49-F238E27FC236}">
                <a16:creationId xmlns:a16="http://schemas.microsoft.com/office/drawing/2014/main" id="{AED40A83-91D7-1584-02C5-F30FA43A5573}"/>
              </a:ext>
            </a:extLst>
          </p:cNvPr>
          <p:cNvSpPr/>
          <p:nvPr/>
        </p:nvSpPr>
        <p:spPr>
          <a:xfrm>
            <a:off x="3474719" y="5974349"/>
            <a:ext cx="2621281" cy="338554"/>
          </a:xfrm>
          <a:prstGeom prst="rect">
            <a:avLst/>
          </a:prstGeom>
          <a:solidFill>
            <a:schemeClr val="tx2">
              <a:lumMod val="20000"/>
              <a:lumOff val="80000"/>
            </a:schemeClr>
          </a:solidFill>
        </p:spPr>
        <p:txBody>
          <a:bodyPr wrap="square">
            <a:spAutoFit/>
          </a:bodyPr>
          <a:lstStyle/>
          <a:p>
            <a:pPr algn="ctr"/>
            <a:r>
              <a:rPr lang="en-US" sz="1600" b="1" i="1" dirty="0"/>
              <a:t>Backgrounds not removed</a:t>
            </a:r>
          </a:p>
        </p:txBody>
      </p:sp>
      <p:cxnSp>
        <p:nvCxnSpPr>
          <p:cNvPr id="14" name="Straight Connector 13">
            <a:extLst>
              <a:ext uri="{FF2B5EF4-FFF2-40B4-BE49-F238E27FC236}">
                <a16:creationId xmlns:a16="http://schemas.microsoft.com/office/drawing/2014/main" id="{C51A7173-2AB0-3CD5-E12A-184958406035}"/>
              </a:ext>
            </a:extLst>
          </p:cNvPr>
          <p:cNvCxnSpPr/>
          <p:nvPr/>
        </p:nvCxnSpPr>
        <p:spPr>
          <a:xfrm flipV="1">
            <a:off x="5029200" y="3695700"/>
            <a:ext cx="0" cy="1714500"/>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7DED95FD-0812-CB56-95B8-FFAC1A146339}"/>
              </a:ext>
            </a:extLst>
          </p:cNvPr>
          <p:cNvCxnSpPr>
            <a:cxnSpLocks/>
          </p:cNvCxnSpPr>
          <p:nvPr/>
        </p:nvCxnSpPr>
        <p:spPr>
          <a:xfrm>
            <a:off x="5029200" y="3804444"/>
            <a:ext cx="2057400" cy="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D2A015C7-A998-11D0-0DDF-EBE0A2295494}"/>
              </a:ext>
            </a:extLst>
          </p:cNvPr>
          <p:cNvSpPr/>
          <p:nvPr/>
        </p:nvSpPr>
        <p:spPr>
          <a:xfrm>
            <a:off x="5070880" y="3205311"/>
            <a:ext cx="3352781" cy="461665"/>
          </a:xfrm>
          <a:prstGeom prst="rect">
            <a:avLst/>
          </a:prstGeom>
          <a:solidFill>
            <a:schemeClr val="tx2">
              <a:lumMod val="20000"/>
              <a:lumOff val="80000"/>
            </a:schemeClr>
          </a:solidFill>
        </p:spPr>
        <p:txBody>
          <a:bodyPr wrap="square">
            <a:spAutoFit/>
          </a:bodyPr>
          <a:lstStyle/>
          <a:p>
            <a:pPr algn="ctr"/>
            <a:r>
              <a:rPr lang="en-US" sz="1200" b="1" i="1" dirty="0"/>
              <a:t>Largely unreliable as measure of solar alpha particle  fluence – dominated by backgrounds</a:t>
            </a:r>
          </a:p>
        </p:txBody>
      </p:sp>
      <p:sp>
        <p:nvSpPr>
          <p:cNvPr id="3" name="Footer Placeholder 5">
            <a:extLst>
              <a:ext uri="{FF2B5EF4-FFF2-40B4-BE49-F238E27FC236}">
                <a16:creationId xmlns:a16="http://schemas.microsoft.com/office/drawing/2014/main" id="{3053C682-618D-CF3C-0118-E0DC30241404}"/>
              </a:ext>
            </a:extLst>
          </p:cNvPr>
          <p:cNvSpPr txBox="1">
            <a:spLocks/>
          </p:cNvSpPr>
          <p:nvPr/>
        </p:nvSpPr>
        <p:spPr>
          <a:xfrm>
            <a:off x="1287379" y="6324600"/>
            <a:ext cx="6637421" cy="49632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200" kern="0" dirty="0">
                <a:solidFill>
                  <a:prstClr val="white"/>
                </a:solidFill>
                <a:latin typeface="Times New Roman" panose="02020603050405020304" pitchFamily="18" charset="0"/>
                <a:cs typeface="Times New Roman" panose="02020603050405020304" pitchFamily="18" charset="0"/>
              </a:rPr>
              <a:t>These GOES-18 data are preliminary, non-operational data and are undergoing testing. Users bear all responsibility for inspecting the data prior to use and for the manner in which the data are utilized.</a:t>
            </a:r>
          </a:p>
        </p:txBody>
      </p:sp>
      <p:sp>
        <p:nvSpPr>
          <p:cNvPr id="5" name="Rectangle 4">
            <a:extLst>
              <a:ext uri="{FF2B5EF4-FFF2-40B4-BE49-F238E27FC236}">
                <a16:creationId xmlns:a16="http://schemas.microsoft.com/office/drawing/2014/main" id="{8D8B12D4-C132-240A-ECBB-B99775D4AC53}"/>
              </a:ext>
            </a:extLst>
          </p:cNvPr>
          <p:cNvSpPr/>
          <p:nvPr/>
        </p:nvSpPr>
        <p:spPr>
          <a:xfrm>
            <a:off x="6655872" y="1082605"/>
            <a:ext cx="2279581" cy="584775"/>
          </a:xfrm>
          <a:prstGeom prst="rect">
            <a:avLst/>
          </a:prstGeom>
          <a:solidFill>
            <a:schemeClr val="tx2">
              <a:lumMod val="20000"/>
              <a:lumOff val="80000"/>
            </a:schemeClr>
          </a:solidFill>
        </p:spPr>
        <p:txBody>
          <a:bodyPr wrap="square">
            <a:spAutoFit/>
          </a:bodyPr>
          <a:lstStyle/>
          <a:p>
            <a:pPr algn="ctr"/>
            <a:r>
              <a:rPr lang="en-US" sz="1600" b="1" i="1" dirty="0"/>
              <a:t>Fluence period determined by SGPS A5</a:t>
            </a:r>
          </a:p>
        </p:txBody>
      </p:sp>
    </p:spTree>
    <p:extLst>
      <p:ext uri="{BB962C8B-B14F-4D97-AF65-F5344CB8AC3E}">
        <p14:creationId xmlns:p14="http://schemas.microsoft.com/office/powerpoint/2010/main" val="36256779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38ABA119-CA95-5F97-94E6-58D98EB7D6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1066800"/>
            <a:ext cx="7954564" cy="5303043"/>
          </a:xfrm>
        </p:spPr>
      </p:pic>
      <p:sp>
        <p:nvSpPr>
          <p:cNvPr id="2" name="Title 1">
            <a:extLst>
              <a:ext uri="{FF2B5EF4-FFF2-40B4-BE49-F238E27FC236}">
                <a16:creationId xmlns:a16="http://schemas.microsoft.com/office/drawing/2014/main" id="{182B082B-E396-98DB-4380-036FF1C37F9B}"/>
              </a:ext>
            </a:extLst>
          </p:cNvPr>
          <p:cNvSpPr>
            <a:spLocks noGrp="1"/>
          </p:cNvSpPr>
          <p:nvPr>
            <p:ph type="title"/>
          </p:nvPr>
        </p:nvSpPr>
        <p:spPr/>
        <p:txBody>
          <a:bodyPr/>
          <a:lstStyle/>
          <a:p>
            <a:r>
              <a:rPr lang="en-US" sz="3200" dirty="0"/>
              <a:t>PLPT-SEI-004: G18 EHIS and ACE SIS C, N, O and Ne</a:t>
            </a:r>
          </a:p>
        </p:txBody>
      </p:sp>
      <p:sp>
        <p:nvSpPr>
          <p:cNvPr id="4" name="Slide Number Placeholder 3">
            <a:extLst>
              <a:ext uri="{FF2B5EF4-FFF2-40B4-BE49-F238E27FC236}">
                <a16:creationId xmlns:a16="http://schemas.microsoft.com/office/drawing/2014/main" id="{8D40E23D-827F-10CB-2AC1-CB3E4082F40A}"/>
              </a:ext>
            </a:extLst>
          </p:cNvPr>
          <p:cNvSpPr>
            <a:spLocks noGrp="1"/>
          </p:cNvSpPr>
          <p:nvPr>
            <p:ph type="sldNum" sz="quarter" idx="12"/>
          </p:nvPr>
        </p:nvSpPr>
        <p:spPr/>
        <p:txBody>
          <a:bodyPr/>
          <a:lstStyle/>
          <a:p>
            <a:fld id="{615ADB79-25D6-47C0-AB51-22A13A0BBB50}" type="slidenum">
              <a:rPr lang="en-US" altLang="en-US" smtClean="0"/>
              <a:pPr/>
              <a:t>31</a:t>
            </a:fld>
            <a:endParaRPr lang="en-US" altLang="en-US" dirty="0"/>
          </a:p>
        </p:txBody>
      </p:sp>
      <p:sp>
        <p:nvSpPr>
          <p:cNvPr id="7" name="Rectangle 6">
            <a:extLst>
              <a:ext uri="{FF2B5EF4-FFF2-40B4-BE49-F238E27FC236}">
                <a16:creationId xmlns:a16="http://schemas.microsoft.com/office/drawing/2014/main" id="{7C67356A-3190-FA0D-AE97-FE0B66A9E016}"/>
              </a:ext>
            </a:extLst>
          </p:cNvPr>
          <p:cNvSpPr/>
          <p:nvPr/>
        </p:nvSpPr>
        <p:spPr>
          <a:xfrm>
            <a:off x="5579774" y="1066800"/>
            <a:ext cx="3352781" cy="461665"/>
          </a:xfrm>
          <a:prstGeom prst="rect">
            <a:avLst/>
          </a:prstGeom>
          <a:solidFill>
            <a:schemeClr val="tx2">
              <a:lumMod val="20000"/>
              <a:lumOff val="80000"/>
            </a:schemeClr>
          </a:solidFill>
        </p:spPr>
        <p:txBody>
          <a:bodyPr wrap="square">
            <a:spAutoFit/>
          </a:bodyPr>
          <a:lstStyle/>
          <a:p>
            <a:pPr algn="ctr"/>
            <a:r>
              <a:rPr lang="en-US" sz="1200" b="1" i="1" dirty="0"/>
              <a:t>EHIS heavy ion fluxes are all upper limits, except for one Oxygen flux reading during peak of event</a:t>
            </a:r>
          </a:p>
        </p:txBody>
      </p:sp>
      <p:sp>
        <p:nvSpPr>
          <p:cNvPr id="8" name="Footer Placeholder 5">
            <a:extLst>
              <a:ext uri="{FF2B5EF4-FFF2-40B4-BE49-F238E27FC236}">
                <a16:creationId xmlns:a16="http://schemas.microsoft.com/office/drawing/2014/main" id="{87CAD38E-2D6A-F10D-353B-5B68777C5D3C}"/>
              </a:ext>
            </a:extLst>
          </p:cNvPr>
          <p:cNvSpPr txBox="1">
            <a:spLocks/>
          </p:cNvSpPr>
          <p:nvPr/>
        </p:nvSpPr>
        <p:spPr>
          <a:xfrm>
            <a:off x="1287379" y="6324600"/>
            <a:ext cx="6637421" cy="49632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200" kern="0" dirty="0">
                <a:solidFill>
                  <a:prstClr val="white"/>
                </a:solidFill>
                <a:latin typeface="Times New Roman" panose="02020603050405020304" pitchFamily="18" charset="0"/>
                <a:cs typeface="Times New Roman" panose="02020603050405020304" pitchFamily="18" charset="0"/>
              </a:rPr>
              <a:t>These GOES-18 data are preliminary, non-operational data and are undergoing testing. Users bear all responsibility for inspecting the data prior to use and for the manner in which the data are utilized.</a:t>
            </a:r>
          </a:p>
        </p:txBody>
      </p:sp>
      <p:cxnSp>
        <p:nvCxnSpPr>
          <p:cNvPr id="9" name="Straight Arrow Connector 8">
            <a:extLst>
              <a:ext uri="{FF2B5EF4-FFF2-40B4-BE49-F238E27FC236}">
                <a16:creationId xmlns:a16="http://schemas.microsoft.com/office/drawing/2014/main" id="{00E113C3-2E70-47E9-8E9A-C96FF28891B0}"/>
              </a:ext>
            </a:extLst>
          </p:cNvPr>
          <p:cNvCxnSpPr>
            <a:cxnSpLocks/>
          </p:cNvCxnSpPr>
          <p:nvPr/>
        </p:nvCxnSpPr>
        <p:spPr>
          <a:xfrm flipH="1">
            <a:off x="5105400" y="1428095"/>
            <a:ext cx="1904991" cy="2738261"/>
          </a:xfrm>
          <a:prstGeom prst="straightConnector1">
            <a:avLst/>
          </a:prstGeom>
          <a:ln>
            <a:solidFill>
              <a:srgbClr val="92D050">
                <a:alpha val="50196"/>
              </a:srgbClr>
            </a:solidFill>
            <a:tailEnd type="triangle"/>
          </a:ln>
        </p:spPr>
        <p:style>
          <a:lnRef idx="2">
            <a:schemeClr val="accent1"/>
          </a:lnRef>
          <a:fillRef idx="0">
            <a:schemeClr val="accent1"/>
          </a:fillRef>
          <a:effectRef idx="1">
            <a:schemeClr val="accent1"/>
          </a:effectRef>
          <a:fontRef idx="minor">
            <a:schemeClr val="tx1"/>
          </a:fontRef>
        </p:style>
      </p:cxnSp>
      <p:sp>
        <p:nvSpPr>
          <p:cNvPr id="15" name="Rectangle 14">
            <a:extLst>
              <a:ext uri="{FF2B5EF4-FFF2-40B4-BE49-F238E27FC236}">
                <a16:creationId xmlns:a16="http://schemas.microsoft.com/office/drawing/2014/main" id="{DA34AAED-5766-72CD-B378-580FE9C38ED2}"/>
              </a:ext>
            </a:extLst>
          </p:cNvPr>
          <p:cNvSpPr/>
          <p:nvPr/>
        </p:nvSpPr>
        <p:spPr>
          <a:xfrm>
            <a:off x="786062" y="6004718"/>
            <a:ext cx="7640053" cy="307777"/>
          </a:xfrm>
          <a:prstGeom prst="rect">
            <a:avLst/>
          </a:prstGeom>
          <a:solidFill>
            <a:schemeClr val="tx2">
              <a:lumMod val="20000"/>
              <a:lumOff val="80000"/>
            </a:schemeClr>
          </a:solidFill>
        </p:spPr>
        <p:txBody>
          <a:bodyPr wrap="square">
            <a:spAutoFit/>
          </a:bodyPr>
          <a:lstStyle/>
          <a:p>
            <a:pPr algn="ctr"/>
            <a:r>
              <a:rPr lang="en-US" sz="1400" b="1" i="1" dirty="0"/>
              <a:t>SIS fluxes are all below EHIS upper limits (as expected): SIS GF ~40 cm</a:t>
            </a:r>
            <a:r>
              <a:rPr lang="en-US" sz="1400" b="1" i="1" baseline="30000" dirty="0"/>
              <a:t>2</a:t>
            </a:r>
            <a:r>
              <a:rPr lang="en-US" sz="1400" b="1" i="1" dirty="0"/>
              <a:t> </a:t>
            </a:r>
            <a:r>
              <a:rPr lang="en-US" sz="1400" b="1" i="1" dirty="0" err="1"/>
              <a:t>sr</a:t>
            </a:r>
            <a:r>
              <a:rPr lang="en-US" sz="1400" b="1" i="1" dirty="0"/>
              <a:t>; largest EHIS GF = 2 cm</a:t>
            </a:r>
            <a:r>
              <a:rPr lang="en-US" sz="1400" b="1" i="1" baseline="30000" dirty="0"/>
              <a:t>2</a:t>
            </a:r>
            <a:r>
              <a:rPr lang="en-US" sz="1400" b="1" i="1" dirty="0"/>
              <a:t> </a:t>
            </a:r>
            <a:r>
              <a:rPr lang="en-US" sz="1400" b="1" i="1" dirty="0" err="1"/>
              <a:t>sr</a:t>
            </a:r>
            <a:endParaRPr lang="en-US" sz="1400" b="1" i="1" dirty="0"/>
          </a:p>
        </p:txBody>
      </p:sp>
    </p:spTree>
    <p:extLst>
      <p:ext uri="{BB962C8B-B14F-4D97-AF65-F5344CB8AC3E}">
        <p14:creationId xmlns:p14="http://schemas.microsoft.com/office/powerpoint/2010/main" val="23513282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AC7AC7-7685-79A4-E068-C871D59FD39F}"/>
              </a:ext>
            </a:extLst>
          </p:cNvPr>
          <p:cNvSpPr>
            <a:spLocks noGrp="1"/>
          </p:cNvSpPr>
          <p:nvPr>
            <p:ph type="title"/>
          </p:nvPr>
        </p:nvSpPr>
        <p:spPr/>
        <p:txBody>
          <a:bodyPr/>
          <a:lstStyle/>
          <a:p>
            <a:r>
              <a:rPr lang="en-US" dirty="0"/>
              <a:t>PLPT-SEI-004: G18 vs. G16 EHIS L1b Hydrogen (pre-drift)</a:t>
            </a:r>
          </a:p>
        </p:txBody>
      </p:sp>
      <p:sp>
        <p:nvSpPr>
          <p:cNvPr id="7" name="Content Placeholder 6">
            <a:extLst>
              <a:ext uri="{FF2B5EF4-FFF2-40B4-BE49-F238E27FC236}">
                <a16:creationId xmlns:a16="http://schemas.microsoft.com/office/drawing/2014/main" id="{E0E149E0-8E16-D3AF-7E0C-FA3834B85A0B}"/>
              </a:ext>
            </a:extLst>
          </p:cNvPr>
          <p:cNvSpPr>
            <a:spLocks noGrp="1"/>
          </p:cNvSpPr>
          <p:nvPr>
            <p:ph sz="half" idx="2"/>
          </p:nvPr>
        </p:nvSpPr>
        <p:spPr>
          <a:xfrm>
            <a:off x="5410200" y="1592657"/>
            <a:ext cx="3581400" cy="4525963"/>
          </a:xfrm>
        </p:spPr>
        <p:txBody>
          <a:bodyPr/>
          <a:lstStyle/>
          <a:p>
            <a:pPr>
              <a:buFont typeface="Arial" panose="020B0604020202020204" pitchFamily="34" charset="0"/>
              <a:buChar char="•"/>
            </a:pPr>
            <a:r>
              <a:rPr lang="en-US" sz="2000" dirty="0"/>
              <a:t>Compare G18 with G16 when separated by 1 </a:t>
            </a:r>
            <a:r>
              <a:rPr lang="en-US" sz="2000" dirty="0" err="1"/>
              <a:t>hr</a:t>
            </a:r>
            <a:r>
              <a:rPr lang="en-US" sz="2000" dirty="0"/>
              <a:t> local time</a:t>
            </a:r>
          </a:p>
          <a:p>
            <a:pPr lvl="1">
              <a:buFont typeface="Arial" panose="020B0604020202020204" pitchFamily="34" charset="0"/>
              <a:buChar char="•"/>
            </a:pPr>
            <a:r>
              <a:rPr lang="en-US" sz="1600" dirty="0"/>
              <a:t>Like previous Provisional PS-PVRs</a:t>
            </a:r>
          </a:p>
          <a:p>
            <a:pPr>
              <a:buFont typeface="Arial" panose="020B0604020202020204" pitchFamily="34" charset="0"/>
              <a:buChar char="•"/>
            </a:pPr>
            <a:r>
              <a:rPr lang="en-US" sz="2000" dirty="0"/>
              <a:t>Larger of the two </a:t>
            </a:r>
            <a:r>
              <a:rPr lang="en-US" sz="2000" i="1" dirty="0"/>
              <a:t>pre-drift</a:t>
            </a:r>
            <a:r>
              <a:rPr lang="en-US" sz="2000" dirty="0"/>
              <a:t> SEP events</a:t>
            </a:r>
          </a:p>
          <a:p>
            <a:pPr>
              <a:buFont typeface="Arial" panose="020B0604020202020204" pitchFamily="34" charset="0"/>
              <a:buChar char="•"/>
            </a:pPr>
            <a:r>
              <a:rPr lang="en-US" sz="2000" dirty="0"/>
              <a:t>He and heavy ions were at background levels</a:t>
            </a:r>
          </a:p>
          <a:p>
            <a:pPr>
              <a:buFont typeface="Arial" panose="020B0604020202020204" pitchFamily="34" charset="0"/>
              <a:buChar char="•"/>
            </a:pPr>
            <a:r>
              <a:rPr lang="en-US" sz="2000" dirty="0"/>
              <a:t>ODR fit most reliable due to Poisson noise</a:t>
            </a:r>
          </a:p>
          <a:p>
            <a:pPr>
              <a:buFont typeface="Arial" panose="020B0604020202020204" pitchFamily="34" charset="0"/>
              <a:buChar char="•"/>
            </a:pPr>
            <a:r>
              <a:rPr lang="en-US" sz="2000" dirty="0"/>
              <a:t>G18 H1, H3-H5 are 1.2x G16</a:t>
            </a:r>
          </a:p>
          <a:p>
            <a:pPr>
              <a:buFont typeface="Arial" panose="020B0604020202020204" pitchFamily="34" charset="0"/>
              <a:buChar char="•"/>
            </a:pPr>
            <a:r>
              <a:rPr lang="en-US" sz="2000" dirty="0"/>
              <a:t>G18 H2 is low (46% of G16)</a:t>
            </a:r>
          </a:p>
        </p:txBody>
      </p:sp>
      <p:sp>
        <p:nvSpPr>
          <p:cNvPr id="2" name="Footer Placeholder 5">
            <a:extLst>
              <a:ext uri="{FF2B5EF4-FFF2-40B4-BE49-F238E27FC236}">
                <a16:creationId xmlns:a16="http://schemas.microsoft.com/office/drawing/2014/main" id="{A3E9EBB6-733B-0F1D-BC79-5BFF6C73C30D}"/>
              </a:ext>
            </a:extLst>
          </p:cNvPr>
          <p:cNvSpPr txBox="1">
            <a:spLocks/>
          </p:cNvSpPr>
          <p:nvPr/>
        </p:nvSpPr>
        <p:spPr>
          <a:xfrm>
            <a:off x="1287379" y="6324600"/>
            <a:ext cx="6637421" cy="49632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200" kern="0" dirty="0">
                <a:solidFill>
                  <a:prstClr val="white"/>
                </a:solidFill>
                <a:latin typeface="Times New Roman" panose="02020603050405020304" pitchFamily="18" charset="0"/>
                <a:cs typeface="Times New Roman" panose="02020603050405020304" pitchFamily="18" charset="0"/>
              </a:rPr>
              <a:t>These GOES-18 data are preliminary, non-operational data and are undergoing testing. Users bear all responsibility for inspecting the data prior to use and for the manner in which the data are utilized.</a:t>
            </a:r>
          </a:p>
        </p:txBody>
      </p:sp>
      <p:pic>
        <p:nvPicPr>
          <p:cNvPr id="6" name="Content Placeholder 5">
            <a:extLst>
              <a:ext uri="{FF2B5EF4-FFF2-40B4-BE49-F238E27FC236}">
                <a16:creationId xmlns:a16="http://schemas.microsoft.com/office/drawing/2014/main" id="{66DFD925-B47C-B4C0-5B37-96B7DD97B50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1172577"/>
            <a:ext cx="5334000" cy="5160064"/>
          </a:xfrm>
        </p:spPr>
      </p:pic>
    </p:spTree>
    <p:extLst>
      <p:ext uri="{BB962C8B-B14F-4D97-AF65-F5344CB8AC3E}">
        <p14:creationId xmlns:p14="http://schemas.microsoft.com/office/powerpoint/2010/main" val="36282845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AC7AC7-7685-79A4-E068-C871D59FD39F}"/>
              </a:ext>
            </a:extLst>
          </p:cNvPr>
          <p:cNvSpPr>
            <a:spLocks noGrp="1"/>
          </p:cNvSpPr>
          <p:nvPr>
            <p:ph type="title"/>
          </p:nvPr>
        </p:nvSpPr>
        <p:spPr/>
        <p:txBody>
          <a:bodyPr/>
          <a:lstStyle/>
          <a:p>
            <a:r>
              <a:rPr lang="en-US" dirty="0"/>
              <a:t>PLPT-SEI-004: G18 vs. G16 EHIS L1b Hydrogen H1</a:t>
            </a:r>
          </a:p>
        </p:txBody>
      </p:sp>
      <p:sp>
        <p:nvSpPr>
          <p:cNvPr id="9" name="Rectangle 8">
            <a:extLst>
              <a:ext uri="{FF2B5EF4-FFF2-40B4-BE49-F238E27FC236}">
                <a16:creationId xmlns:a16="http://schemas.microsoft.com/office/drawing/2014/main" id="{FDB717DE-FE20-A31E-9E1C-24AD967BC960}"/>
              </a:ext>
            </a:extLst>
          </p:cNvPr>
          <p:cNvSpPr/>
          <p:nvPr/>
        </p:nvSpPr>
        <p:spPr>
          <a:xfrm>
            <a:off x="1197449" y="1214626"/>
            <a:ext cx="6749101" cy="338554"/>
          </a:xfrm>
          <a:prstGeom prst="rect">
            <a:avLst/>
          </a:prstGeom>
          <a:solidFill>
            <a:schemeClr val="tx2">
              <a:lumMod val="20000"/>
              <a:lumOff val="80000"/>
            </a:schemeClr>
          </a:solidFill>
        </p:spPr>
        <p:txBody>
          <a:bodyPr wrap="square">
            <a:spAutoFit/>
          </a:bodyPr>
          <a:lstStyle/>
          <a:p>
            <a:pPr algn="ctr"/>
            <a:r>
              <a:rPr lang="en-US" sz="1600" b="1" i="1" dirty="0"/>
              <a:t>G18 EHIS L1b H1 prime fluxes are 1.2x the G16 EHIS L1b H1 prime fluxes.</a:t>
            </a:r>
          </a:p>
        </p:txBody>
      </p:sp>
      <p:sp>
        <p:nvSpPr>
          <p:cNvPr id="2" name="Footer Placeholder 5">
            <a:extLst>
              <a:ext uri="{FF2B5EF4-FFF2-40B4-BE49-F238E27FC236}">
                <a16:creationId xmlns:a16="http://schemas.microsoft.com/office/drawing/2014/main" id="{A3E9EBB6-733B-0F1D-BC79-5BFF6C73C30D}"/>
              </a:ext>
            </a:extLst>
          </p:cNvPr>
          <p:cNvSpPr txBox="1">
            <a:spLocks/>
          </p:cNvSpPr>
          <p:nvPr/>
        </p:nvSpPr>
        <p:spPr>
          <a:xfrm>
            <a:off x="1287379" y="6324600"/>
            <a:ext cx="6637421" cy="49632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200" kern="0" dirty="0">
                <a:solidFill>
                  <a:prstClr val="white"/>
                </a:solidFill>
                <a:latin typeface="Times New Roman" panose="02020603050405020304" pitchFamily="18" charset="0"/>
                <a:cs typeface="Times New Roman" panose="02020603050405020304" pitchFamily="18" charset="0"/>
              </a:rPr>
              <a:t>These GOES-18 data are preliminary, non-operational data and are undergoing testing. Users bear all responsibility for inspecting the data prior to use and for the manner in which the data are utilized.</a:t>
            </a:r>
          </a:p>
        </p:txBody>
      </p:sp>
      <p:pic>
        <p:nvPicPr>
          <p:cNvPr id="6" name="Content Placeholder 5">
            <a:extLst>
              <a:ext uri="{FF2B5EF4-FFF2-40B4-BE49-F238E27FC236}">
                <a16:creationId xmlns:a16="http://schemas.microsoft.com/office/drawing/2014/main" id="{8D5F2DD0-6D24-6059-DFF2-B0EC527D32B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70844"/>
            <a:ext cx="8229600" cy="4114800"/>
          </a:xfrm>
        </p:spPr>
      </p:pic>
      <p:sp>
        <p:nvSpPr>
          <p:cNvPr id="11" name="Rectangle 10">
            <a:extLst>
              <a:ext uri="{FF2B5EF4-FFF2-40B4-BE49-F238E27FC236}">
                <a16:creationId xmlns:a16="http://schemas.microsoft.com/office/drawing/2014/main" id="{74FE54AF-23F0-CB17-841E-E5415277B9E5}"/>
              </a:ext>
            </a:extLst>
          </p:cNvPr>
          <p:cNvSpPr/>
          <p:nvPr/>
        </p:nvSpPr>
        <p:spPr>
          <a:xfrm>
            <a:off x="1600199" y="5882216"/>
            <a:ext cx="6180221" cy="338554"/>
          </a:xfrm>
          <a:prstGeom prst="rect">
            <a:avLst/>
          </a:prstGeom>
          <a:solidFill>
            <a:schemeClr val="tx2">
              <a:lumMod val="20000"/>
              <a:lumOff val="80000"/>
            </a:schemeClr>
          </a:solidFill>
        </p:spPr>
        <p:txBody>
          <a:bodyPr wrap="square">
            <a:spAutoFit/>
          </a:bodyPr>
          <a:lstStyle/>
          <a:p>
            <a:pPr algn="ctr"/>
            <a:r>
              <a:rPr lang="en-US" sz="1600" b="1" i="1" dirty="0"/>
              <a:t>Three fitting methods agree well applied to the lowest-energy channel.</a:t>
            </a:r>
          </a:p>
        </p:txBody>
      </p:sp>
    </p:spTree>
    <p:extLst>
      <p:ext uri="{BB962C8B-B14F-4D97-AF65-F5344CB8AC3E}">
        <p14:creationId xmlns:p14="http://schemas.microsoft.com/office/powerpoint/2010/main" val="30936374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E7210-EB24-2814-AD0A-4B34AF0A7D6D}"/>
              </a:ext>
            </a:extLst>
          </p:cNvPr>
          <p:cNvSpPr>
            <a:spLocks noGrp="1"/>
          </p:cNvSpPr>
          <p:nvPr>
            <p:ph type="title"/>
          </p:nvPr>
        </p:nvSpPr>
        <p:spPr/>
        <p:txBody>
          <a:bodyPr/>
          <a:lstStyle/>
          <a:p>
            <a:r>
              <a:rPr lang="en-US" sz="2800" dirty="0"/>
              <a:t>PLPT-SEI-004: G18 EHIS H1 and SGPS P5 Observations of Long-Duration SEP Event(s) in September 2022</a:t>
            </a:r>
          </a:p>
        </p:txBody>
      </p:sp>
      <p:pic>
        <p:nvPicPr>
          <p:cNvPr id="6" name="Content Placeholder 5">
            <a:extLst>
              <a:ext uri="{FF2B5EF4-FFF2-40B4-BE49-F238E27FC236}">
                <a16:creationId xmlns:a16="http://schemas.microsoft.com/office/drawing/2014/main" id="{700BD421-0F96-F91D-B543-BC92C012CAE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447800"/>
            <a:ext cx="8229600" cy="4114800"/>
          </a:xfrm>
        </p:spPr>
      </p:pic>
      <p:sp>
        <p:nvSpPr>
          <p:cNvPr id="4" name="Slide Number Placeholder 3">
            <a:extLst>
              <a:ext uri="{FF2B5EF4-FFF2-40B4-BE49-F238E27FC236}">
                <a16:creationId xmlns:a16="http://schemas.microsoft.com/office/drawing/2014/main" id="{D3C2E17F-87B5-86E7-4A3C-B105551591F7}"/>
              </a:ext>
            </a:extLst>
          </p:cNvPr>
          <p:cNvSpPr>
            <a:spLocks noGrp="1"/>
          </p:cNvSpPr>
          <p:nvPr>
            <p:ph type="sldNum" sz="quarter" idx="12"/>
          </p:nvPr>
        </p:nvSpPr>
        <p:spPr/>
        <p:txBody>
          <a:bodyPr/>
          <a:lstStyle/>
          <a:p>
            <a:fld id="{615ADB79-25D6-47C0-AB51-22A13A0BBB50}" type="slidenum">
              <a:rPr lang="en-US" altLang="en-US" smtClean="0"/>
              <a:pPr/>
              <a:t>34</a:t>
            </a:fld>
            <a:endParaRPr lang="en-US" altLang="en-US" dirty="0"/>
          </a:p>
        </p:txBody>
      </p:sp>
      <p:sp>
        <p:nvSpPr>
          <p:cNvPr id="7" name="Rectangle 6">
            <a:extLst>
              <a:ext uri="{FF2B5EF4-FFF2-40B4-BE49-F238E27FC236}">
                <a16:creationId xmlns:a16="http://schemas.microsoft.com/office/drawing/2014/main" id="{580179CF-9B80-BF30-8A79-887A0279EB88}"/>
              </a:ext>
            </a:extLst>
          </p:cNvPr>
          <p:cNvSpPr/>
          <p:nvPr/>
        </p:nvSpPr>
        <p:spPr>
          <a:xfrm>
            <a:off x="660763" y="5584805"/>
            <a:ext cx="7822474" cy="954107"/>
          </a:xfrm>
          <a:prstGeom prst="rect">
            <a:avLst/>
          </a:prstGeom>
          <a:solidFill>
            <a:schemeClr val="tx2">
              <a:lumMod val="20000"/>
              <a:lumOff val="80000"/>
            </a:schemeClr>
          </a:solidFill>
        </p:spPr>
        <p:txBody>
          <a:bodyPr wrap="square">
            <a:spAutoFit/>
          </a:bodyPr>
          <a:lstStyle/>
          <a:p>
            <a:pPr algn="ctr"/>
            <a:r>
              <a:rPr lang="en-US" sz="1400" b="1" i="1" dirty="0"/>
              <a:t>EHIS observes details of event at lowest flux levels that SGPS cannot.</a:t>
            </a:r>
          </a:p>
          <a:p>
            <a:pPr algn="ctr"/>
            <a:r>
              <a:rPr lang="en-US" sz="1400" b="1" i="1" dirty="0"/>
              <a:t>Diurnal variations not observed in ACE SIS &gt;10 MeV protons; eclipse flag indicates local midnight.</a:t>
            </a:r>
          </a:p>
          <a:p>
            <a:pPr algn="ctr"/>
            <a:r>
              <a:rPr lang="en-US" sz="1400" b="1" i="1" dirty="0"/>
              <a:t>EHIS H channels need to be corrected for their temperature dependence before the diurnal variations can be properly understood scientifically.</a:t>
            </a:r>
          </a:p>
        </p:txBody>
      </p:sp>
    </p:spTree>
    <p:extLst>
      <p:ext uri="{BB962C8B-B14F-4D97-AF65-F5344CB8AC3E}">
        <p14:creationId xmlns:p14="http://schemas.microsoft.com/office/powerpoint/2010/main" val="40972929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82DF004-1658-09CF-BF08-80C135B64CA4}"/>
              </a:ext>
            </a:extLst>
          </p:cNvPr>
          <p:cNvSpPr>
            <a:spLocks noGrp="1"/>
          </p:cNvSpPr>
          <p:nvPr>
            <p:ph type="title"/>
          </p:nvPr>
        </p:nvSpPr>
        <p:spPr/>
        <p:txBody>
          <a:bodyPr/>
          <a:lstStyle/>
          <a:p>
            <a:r>
              <a:rPr lang="en-US" dirty="0"/>
              <a:t>PLPT-SEI-004 Conclusions</a:t>
            </a:r>
          </a:p>
        </p:txBody>
      </p:sp>
      <p:sp>
        <p:nvSpPr>
          <p:cNvPr id="7" name="Content Placeholder 6">
            <a:extLst>
              <a:ext uri="{FF2B5EF4-FFF2-40B4-BE49-F238E27FC236}">
                <a16:creationId xmlns:a16="http://schemas.microsoft.com/office/drawing/2014/main" id="{092EB6DD-1159-BC3B-2572-48919DFDB151}"/>
              </a:ext>
            </a:extLst>
          </p:cNvPr>
          <p:cNvSpPr>
            <a:spLocks noGrp="1"/>
          </p:cNvSpPr>
          <p:nvPr>
            <p:ph idx="1"/>
          </p:nvPr>
        </p:nvSpPr>
        <p:spPr>
          <a:xfrm>
            <a:off x="457200" y="1066800"/>
            <a:ext cx="8229600" cy="5011737"/>
          </a:xfrm>
        </p:spPr>
        <p:txBody>
          <a:bodyPr/>
          <a:lstStyle/>
          <a:p>
            <a:pPr>
              <a:buFont typeface="Arial" panose="020B0604020202020204" pitchFamily="34" charset="0"/>
              <a:buChar char="•"/>
            </a:pPr>
            <a:r>
              <a:rPr lang="en-US" sz="1800" dirty="0"/>
              <a:t>G17 and G18 EHIS H1 and HE1 channels agree well:</a:t>
            </a:r>
          </a:p>
          <a:p>
            <a:pPr lvl="1">
              <a:buFont typeface="Arial" panose="020B0604020202020204" pitchFamily="34" charset="0"/>
              <a:buChar char="•"/>
            </a:pPr>
            <a:r>
              <a:rPr lang="en-US" sz="1600" dirty="0"/>
              <a:t>G18 H1 response is 97% +/- 1% of G17 H1 (11-24 MeV)</a:t>
            </a:r>
          </a:p>
          <a:p>
            <a:pPr lvl="1">
              <a:buFont typeface="Arial" panose="020B0604020202020204" pitchFamily="34" charset="0"/>
              <a:buChar char="•"/>
            </a:pPr>
            <a:r>
              <a:rPr lang="en-US" sz="1600" dirty="0"/>
              <a:t>G18 HE1 response is 90% +/- 2% of G17 HE1 (11-25.2 MeV/u)</a:t>
            </a:r>
          </a:p>
          <a:p>
            <a:pPr>
              <a:buFont typeface="Arial" panose="020B0604020202020204" pitchFamily="34" charset="0"/>
              <a:buChar char="•"/>
            </a:pPr>
            <a:r>
              <a:rPr lang="en-US" sz="1800" dirty="0"/>
              <a:t>G16 and G18 EHIS H1 channels agree well:</a:t>
            </a:r>
          </a:p>
          <a:p>
            <a:pPr lvl="1">
              <a:buFont typeface="Arial" panose="020B0604020202020204" pitchFamily="34" charset="0"/>
              <a:buChar char="•"/>
            </a:pPr>
            <a:r>
              <a:rPr lang="en-US" sz="1600" dirty="0"/>
              <a:t>G18 H1 response is 121% +/- 1% of G16 H1 (11-24 MeV)</a:t>
            </a:r>
          </a:p>
          <a:p>
            <a:pPr>
              <a:buFont typeface="Arial" panose="020B0604020202020204" pitchFamily="34" charset="0"/>
              <a:buChar char="•"/>
            </a:pPr>
            <a:r>
              <a:rPr lang="en-US" sz="1800" dirty="0"/>
              <a:t>G18 EHIS H1 and HE1 channels have lower responses than comparable or interpolated G18 SGPS channels:</a:t>
            </a:r>
          </a:p>
          <a:p>
            <a:pPr lvl="1">
              <a:buFont typeface="Arial" panose="020B0604020202020204" pitchFamily="34" charset="0"/>
              <a:buChar char="•"/>
            </a:pPr>
            <a:r>
              <a:rPr lang="en-US" sz="1600" dirty="0"/>
              <a:t>G18 EHIS H1 response is 33-36% that of G18 SGPS P5</a:t>
            </a:r>
          </a:p>
          <a:p>
            <a:pPr lvl="1">
              <a:buFont typeface="Arial" panose="020B0604020202020204" pitchFamily="34" charset="0"/>
              <a:buChar char="•"/>
            </a:pPr>
            <a:r>
              <a:rPr lang="en-US" sz="1600" dirty="0"/>
              <a:t>G18 EHIS H2 response is 17% that of G18 SGPS P6-P7 interpolated</a:t>
            </a:r>
          </a:p>
          <a:p>
            <a:pPr lvl="1">
              <a:buFont typeface="Arial" panose="020B0604020202020204" pitchFamily="34" charset="0"/>
              <a:buChar char="•"/>
            </a:pPr>
            <a:r>
              <a:rPr lang="en-US" sz="1600" dirty="0"/>
              <a:t>G18 EHIS HE1 response is 23% that of G18 SGPS A4-A5 interpolated</a:t>
            </a:r>
            <a:endParaRPr lang="en-US" sz="1800" dirty="0"/>
          </a:p>
          <a:p>
            <a:pPr>
              <a:buFont typeface="Arial" panose="020B0604020202020204" pitchFamily="34" charset="0"/>
              <a:buChar char="•"/>
            </a:pPr>
            <a:r>
              <a:rPr lang="en-US" sz="1800" dirty="0"/>
              <a:t>G18 EHIS and SGPS helium vs. ACE SIS</a:t>
            </a:r>
          </a:p>
          <a:p>
            <a:pPr lvl="1">
              <a:buFont typeface="Arial" panose="020B0604020202020204" pitchFamily="34" charset="0"/>
              <a:buChar char="•"/>
            </a:pPr>
            <a:r>
              <a:rPr lang="en-US" sz="1600" dirty="0"/>
              <a:t>Current ACE SIS He energy range (&lt;= 11.9 MeV/u) does not overlap with EHIS</a:t>
            </a:r>
          </a:p>
          <a:p>
            <a:pPr lvl="1">
              <a:buFont typeface="Arial" panose="020B0604020202020204" pitchFamily="34" charset="0"/>
              <a:buChar char="•"/>
            </a:pPr>
            <a:r>
              <a:rPr lang="en-US" sz="1600" dirty="0"/>
              <a:t>ACE SIS He fluxes are lower than G18 SGPS (within 2x)</a:t>
            </a:r>
          </a:p>
        </p:txBody>
      </p:sp>
      <p:sp>
        <p:nvSpPr>
          <p:cNvPr id="5" name="Slide Number Placeholder 4">
            <a:extLst>
              <a:ext uri="{FF2B5EF4-FFF2-40B4-BE49-F238E27FC236}">
                <a16:creationId xmlns:a16="http://schemas.microsoft.com/office/drawing/2014/main" id="{EDA34260-156B-CD5F-5A80-EE5828CAB0C1}"/>
              </a:ext>
            </a:extLst>
          </p:cNvPr>
          <p:cNvSpPr>
            <a:spLocks noGrp="1"/>
          </p:cNvSpPr>
          <p:nvPr>
            <p:ph type="sldNum" sz="quarter" idx="12"/>
          </p:nvPr>
        </p:nvSpPr>
        <p:spPr/>
        <p:txBody>
          <a:bodyPr/>
          <a:lstStyle/>
          <a:p>
            <a:fld id="{A5D0E245-9D50-4F3E-AC26-7B9CB19F70AC}" type="slidenum">
              <a:rPr lang="en-US" altLang="en-US" smtClean="0"/>
              <a:pPr/>
              <a:t>35</a:t>
            </a:fld>
            <a:endParaRPr lang="en-US" altLang="en-US"/>
          </a:p>
        </p:txBody>
      </p:sp>
      <p:sp>
        <p:nvSpPr>
          <p:cNvPr id="2" name="TextBox 1">
            <a:extLst>
              <a:ext uri="{FF2B5EF4-FFF2-40B4-BE49-F238E27FC236}">
                <a16:creationId xmlns:a16="http://schemas.microsoft.com/office/drawing/2014/main" id="{824E909D-3D45-EEA2-433D-5D50EE65CD6A}"/>
              </a:ext>
            </a:extLst>
          </p:cNvPr>
          <p:cNvSpPr txBox="1"/>
          <p:nvPr/>
        </p:nvSpPr>
        <p:spPr>
          <a:xfrm>
            <a:off x="4724400" y="6360331"/>
            <a:ext cx="3733800" cy="369332"/>
          </a:xfrm>
          <a:prstGeom prst="rect">
            <a:avLst/>
          </a:prstGeom>
          <a:solidFill>
            <a:srgbClr val="FFFF00"/>
          </a:solidFill>
        </p:spPr>
        <p:txBody>
          <a:bodyPr wrap="square" rtlCol="0">
            <a:spAutoFit/>
          </a:bodyPr>
          <a:lstStyle/>
          <a:p>
            <a:pPr algn="ctr"/>
            <a:r>
              <a:rPr lang="en-US" dirty="0">
                <a:solidFill>
                  <a:schemeClr val="tx2"/>
                </a:solidFill>
              </a:rPr>
              <a:t>RIMP success criteria partially met</a:t>
            </a:r>
          </a:p>
        </p:txBody>
      </p:sp>
      <p:sp>
        <p:nvSpPr>
          <p:cNvPr id="3" name="Rectangle 2">
            <a:extLst>
              <a:ext uri="{FF2B5EF4-FFF2-40B4-BE49-F238E27FC236}">
                <a16:creationId xmlns:a16="http://schemas.microsoft.com/office/drawing/2014/main" id="{D96C856D-B1AC-D5AA-350D-DB87F6CE1420}"/>
              </a:ext>
            </a:extLst>
          </p:cNvPr>
          <p:cNvSpPr/>
          <p:nvPr/>
        </p:nvSpPr>
        <p:spPr>
          <a:xfrm>
            <a:off x="336755" y="5045902"/>
            <a:ext cx="8470490" cy="1169551"/>
          </a:xfrm>
          <a:prstGeom prst="rect">
            <a:avLst/>
          </a:prstGeom>
          <a:solidFill>
            <a:schemeClr val="tx2">
              <a:lumMod val="20000"/>
              <a:lumOff val="80000"/>
            </a:schemeClr>
          </a:solidFill>
        </p:spPr>
        <p:txBody>
          <a:bodyPr wrap="square">
            <a:spAutoFit/>
          </a:bodyPr>
          <a:lstStyle/>
          <a:p>
            <a:pPr algn="ctr"/>
            <a:r>
              <a:rPr lang="en-US" sz="1400" b="1" dirty="0"/>
              <a:t>These conclusions are generally limited to lowest energy channels due to weakness of SEP events since launch:</a:t>
            </a:r>
            <a:endParaRPr lang="en-US" sz="1400" b="1" i="1" dirty="0"/>
          </a:p>
          <a:p>
            <a:pPr algn="ctr"/>
            <a:r>
              <a:rPr lang="en-US" sz="1400" b="1" i="1" dirty="0"/>
              <a:t>G18 EHIS agrees well with G17 EHIS and G16 EHIS.</a:t>
            </a:r>
          </a:p>
          <a:p>
            <a:pPr algn="ctr"/>
            <a:r>
              <a:rPr lang="en-US" sz="1400" b="1" i="1" dirty="0"/>
              <a:t>EHIS H and He channels (esp. </a:t>
            </a:r>
            <a:r>
              <a:rPr lang="en-US" sz="1400" b="1" i="1" dirty="0" err="1"/>
              <a:t>NonPrime</a:t>
            </a:r>
            <a:r>
              <a:rPr lang="en-US" sz="1400" b="1" i="1" dirty="0"/>
              <a:t>) have a greater event-to-background ratio than the SGPS equivalents.</a:t>
            </a:r>
          </a:p>
          <a:p>
            <a:pPr algn="ctr"/>
            <a:r>
              <a:rPr lang="en-US" sz="1400" b="1" i="1" dirty="0"/>
              <a:t>EHIS registers lower H and He fluxes than SGPS (G18, G17, G16);</a:t>
            </a:r>
          </a:p>
          <a:p>
            <a:pPr algn="ctr"/>
            <a:r>
              <a:rPr lang="en-US" sz="1400" b="1" i="1" dirty="0"/>
              <a:t>SGPS agrees better with GOES 13-15 and L1 (ACE, SOHO) measurements.</a:t>
            </a:r>
          </a:p>
        </p:txBody>
      </p:sp>
    </p:spTree>
    <p:extLst>
      <p:ext uri="{BB962C8B-B14F-4D97-AF65-F5344CB8AC3E}">
        <p14:creationId xmlns:p14="http://schemas.microsoft.com/office/powerpoint/2010/main" val="39482472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02A08-2E45-EC41-882E-C10C7F0DE99F}"/>
              </a:ext>
            </a:extLst>
          </p:cNvPr>
          <p:cNvSpPr>
            <a:spLocks noGrp="1"/>
          </p:cNvSpPr>
          <p:nvPr>
            <p:ph type="title"/>
          </p:nvPr>
        </p:nvSpPr>
        <p:spPr/>
        <p:txBody>
          <a:bodyPr/>
          <a:lstStyle/>
          <a:p>
            <a:r>
              <a:rPr lang="en-US" dirty="0"/>
              <a:t>PLPT-SEI-006: Backgrounds</a:t>
            </a:r>
          </a:p>
        </p:txBody>
      </p:sp>
      <p:sp>
        <p:nvSpPr>
          <p:cNvPr id="3" name="Content Placeholder 2">
            <a:extLst>
              <a:ext uri="{FF2B5EF4-FFF2-40B4-BE49-F238E27FC236}">
                <a16:creationId xmlns:a16="http://schemas.microsoft.com/office/drawing/2014/main" id="{ECF77043-0C95-364B-ABD9-CEFD141FC50C}"/>
              </a:ext>
            </a:extLst>
          </p:cNvPr>
          <p:cNvSpPr>
            <a:spLocks noGrp="1"/>
          </p:cNvSpPr>
          <p:nvPr>
            <p:ph idx="1"/>
          </p:nvPr>
        </p:nvSpPr>
        <p:spPr>
          <a:xfrm>
            <a:off x="457200" y="1295400"/>
            <a:ext cx="8229600" cy="4800600"/>
          </a:xfrm>
        </p:spPr>
        <p:txBody>
          <a:bodyPr/>
          <a:lstStyle/>
          <a:p>
            <a:pPr>
              <a:buFont typeface="Arial" panose="020B0604020202020204" pitchFamily="34" charset="0"/>
              <a:buChar char="•"/>
            </a:pPr>
            <a:r>
              <a:rPr lang="en-US" sz="1800" dirty="0"/>
              <a:t>Compare EHIS backgrounds to predicted galactic cosmic ray (GCR) fluxes</a:t>
            </a:r>
          </a:p>
          <a:p>
            <a:pPr lvl="1">
              <a:buFont typeface="Arial" panose="020B0604020202020204" pitchFamily="34" charset="0"/>
              <a:buChar char="•"/>
            </a:pPr>
            <a:r>
              <a:rPr lang="en-US" sz="1400" dirty="0" err="1"/>
              <a:t>Matthiä</a:t>
            </a:r>
            <a:r>
              <a:rPr lang="en-US" sz="1400" dirty="0"/>
              <a:t>+ 2013 GCR model fluxes for the same period</a:t>
            </a:r>
          </a:p>
          <a:p>
            <a:pPr lvl="1">
              <a:buFont typeface="Arial" panose="020B0604020202020204" pitchFamily="34" charset="0"/>
              <a:buChar char="•"/>
            </a:pPr>
            <a:r>
              <a:rPr lang="en-US" sz="1400" dirty="0"/>
              <a:t>Derived W = 52.0 from Oulu neutron monitor counts during Bartels rotations 2577-2580 (13 July – 28 October 2022)</a:t>
            </a:r>
          </a:p>
          <a:p>
            <a:pPr>
              <a:buFont typeface="Arial" panose="020B0604020202020204" pitchFamily="34" charset="0"/>
              <a:buChar char="•"/>
            </a:pPr>
            <a:r>
              <a:rPr lang="en-US" sz="1800" dirty="0"/>
              <a:t>Average &gt;2 months of data (during which flight tables did not change) to construct average spectrum (GCR fluxes are slowly-varying)</a:t>
            </a:r>
          </a:p>
          <a:p>
            <a:pPr lvl="1">
              <a:buFont typeface="Arial" panose="020B0604020202020204" pitchFamily="34" charset="0"/>
              <a:buChar char="•"/>
            </a:pPr>
            <a:r>
              <a:rPr lang="en-US" sz="1400" dirty="0"/>
              <a:t>Poisson error of time-averaged fluxes is smaller than the markers used</a:t>
            </a:r>
          </a:p>
          <a:p>
            <a:pPr>
              <a:buFont typeface="Arial" panose="020B0604020202020204" pitchFamily="34" charset="0"/>
              <a:buChar char="•"/>
            </a:pPr>
            <a:r>
              <a:rPr lang="en-US" sz="1800" dirty="0"/>
              <a:t>Hydrogen (proton) and helium (alpha) rates:</a:t>
            </a:r>
          </a:p>
          <a:p>
            <a:pPr lvl="1">
              <a:buFont typeface="Arial" panose="020B0604020202020204" pitchFamily="34" charset="0"/>
              <a:buChar char="•"/>
            </a:pPr>
            <a:r>
              <a:rPr lang="en-US" sz="1400" dirty="0"/>
              <a:t>Calculated averages of Prime(NO S) and </a:t>
            </a:r>
            <a:r>
              <a:rPr lang="en-US" sz="1400" dirty="0" err="1"/>
              <a:t>NonPrime</a:t>
            </a:r>
            <a:r>
              <a:rPr lang="en-US" sz="1400" dirty="0"/>
              <a:t> (.NOT.S) rates, converted to fluxes using CDRL 79 factors</a:t>
            </a:r>
          </a:p>
          <a:p>
            <a:pPr>
              <a:buFont typeface="Arial" panose="020B0604020202020204" pitchFamily="34" charset="0"/>
              <a:buChar char="•"/>
            </a:pPr>
            <a:r>
              <a:rPr lang="en-US" sz="1800" dirty="0"/>
              <a:t>One approach to analysis of EHIS heavy ion GCRs requires long-term averages of L0 histograms (ELF packets), followed by reprocessing using L1b algorithm</a:t>
            </a:r>
          </a:p>
          <a:p>
            <a:pPr lvl="1">
              <a:buFont typeface="Arial" panose="020B0604020202020204" pitchFamily="34" charset="0"/>
              <a:buChar char="•"/>
            </a:pPr>
            <a:r>
              <a:rPr lang="en-US" sz="1400" dirty="0"/>
              <a:t>This approach did not work for GOES-16 Provisional PS-PVR due to elevated, Z-dependent backgrounds (Prime, NO S)</a:t>
            </a:r>
          </a:p>
          <a:p>
            <a:pPr>
              <a:buFont typeface="Arial" panose="020B0604020202020204" pitchFamily="34" charset="0"/>
              <a:buChar char="•"/>
            </a:pPr>
            <a:r>
              <a:rPr lang="en-US" sz="1800" dirty="0"/>
              <a:t>As with GOES-17, an alternative approach has been applied that benefits from reduced backgrounds: analysis of highest-priority events (P1 Non-Prime, .NOT.S) from pulse-height analysis (PHA) packets</a:t>
            </a:r>
          </a:p>
        </p:txBody>
      </p:sp>
      <p:sp>
        <p:nvSpPr>
          <p:cNvPr id="4" name="Slide Number Placeholder 3">
            <a:extLst>
              <a:ext uri="{FF2B5EF4-FFF2-40B4-BE49-F238E27FC236}">
                <a16:creationId xmlns:a16="http://schemas.microsoft.com/office/drawing/2014/main" id="{C9E30044-A9B3-3642-AC91-2B5FBB7E5D33}"/>
              </a:ext>
            </a:extLst>
          </p:cNvPr>
          <p:cNvSpPr>
            <a:spLocks noGrp="1"/>
          </p:cNvSpPr>
          <p:nvPr>
            <p:ph type="sldNum" sz="quarter" idx="12"/>
          </p:nvPr>
        </p:nvSpPr>
        <p:spPr/>
        <p:txBody>
          <a:bodyPr/>
          <a:lstStyle/>
          <a:p>
            <a:fld id="{615ADB79-25D6-47C0-AB51-22A13A0BBB50}" type="slidenum">
              <a:rPr lang="en-US" altLang="en-US" smtClean="0"/>
              <a:pPr/>
              <a:t>36</a:t>
            </a:fld>
            <a:endParaRPr lang="en-US" altLang="en-US" dirty="0"/>
          </a:p>
        </p:txBody>
      </p:sp>
      <p:sp>
        <p:nvSpPr>
          <p:cNvPr id="6" name="Rectangle 5">
            <a:extLst>
              <a:ext uri="{FF2B5EF4-FFF2-40B4-BE49-F238E27FC236}">
                <a16:creationId xmlns:a16="http://schemas.microsoft.com/office/drawing/2014/main" id="{419AADA4-1BC9-6041-83F8-E755E2A1A00E}"/>
              </a:ext>
            </a:extLst>
          </p:cNvPr>
          <p:cNvSpPr/>
          <p:nvPr/>
        </p:nvSpPr>
        <p:spPr>
          <a:xfrm>
            <a:off x="1074821" y="6096000"/>
            <a:ext cx="6705600" cy="646331"/>
          </a:xfrm>
          <a:prstGeom prst="rect">
            <a:avLst/>
          </a:prstGeom>
          <a:solidFill>
            <a:schemeClr val="tx2">
              <a:lumMod val="20000"/>
              <a:lumOff val="80000"/>
            </a:schemeClr>
          </a:solidFill>
        </p:spPr>
        <p:txBody>
          <a:bodyPr wrap="square">
            <a:spAutoFit/>
          </a:bodyPr>
          <a:lstStyle/>
          <a:p>
            <a:pPr algn="ctr"/>
            <a:r>
              <a:rPr lang="en-US" b="1" i="1" dirty="0"/>
              <a:t>Period used for L0 rates analyses: 2022-07-22 through 2022-10-28</a:t>
            </a:r>
          </a:p>
          <a:p>
            <a:pPr algn="ctr"/>
            <a:r>
              <a:rPr lang="en-US" b="1" i="1" dirty="0"/>
              <a:t>Period used for PHA analyses: 2022-07-22 through 2022-10-28 </a:t>
            </a:r>
          </a:p>
        </p:txBody>
      </p:sp>
    </p:spTree>
    <p:extLst>
      <p:ext uri="{BB962C8B-B14F-4D97-AF65-F5344CB8AC3E}">
        <p14:creationId xmlns:p14="http://schemas.microsoft.com/office/powerpoint/2010/main" val="22156836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792C2F-66F9-058E-CD6B-A9AC4F1D4744}"/>
              </a:ext>
            </a:extLst>
          </p:cNvPr>
          <p:cNvSpPr>
            <a:spLocks noGrp="1"/>
          </p:cNvSpPr>
          <p:nvPr>
            <p:ph type="title"/>
          </p:nvPr>
        </p:nvSpPr>
        <p:spPr/>
        <p:txBody>
          <a:bodyPr/>
          <a:lstStyle/>
          <a:p>
            <a:r>
              <a:rPr lang="en-US" dirty="0"/>
              <a:t>PLPT-SEI-006: Time Series Masked to Remove SEPs</a:t>
            </a:r>
          </a:p>
        </p:txBody>
      </p:sp>
      <p:sp>
        <p:nvSpPr>
          <p:cNvPr id="4" name="Slide Number Placeholder 3">
            <a:extLst>
              <a:ext uri="{FF2B5EF4-FFF2-40B4-BE49-F238E27FC236}">
                <a16:creationId xmlns:a16="http://schemas.microsoft.com/office/drawing/2014/main" id="{E045D1AB-5ABA-DA71-67BA-9A0AA5FFAC90}"/>
              </a:ext>
            </a:extLst>
          </p:cNvPr>
          <p:cNvSpPr>
            <a:spLocks noGrp="1"/>
          </p:cNvSpPr>
          <p:nvPr>
            <p:ph type="sldNum" sz="quarter" idx="12"/>
          </p:nvPr>
        </p:nvSpPr>
        <p:spPr/>
        <p:txBody>
          <a:bodyPr/>
          <a:lstStyle/>
          <a:p>
            <a:fld id="{615ADB79-25D6-47C0-AB51-22A13A0BBB50}" type="slidenum">
              <a:rPr lang="en-US" altLang="en-US" smtClean="0"/>
              <a:pPr/>
              <a:t>37</a:t>
            </a:fld>
            <a:endParaRPr lang="en-US" altLang="en-US" dirty="0"/>
          </a:p>
        </p:txBody>
      </p:sp>
      <p:sp>
        <p:nvSpPr>
          <p:cNvPr id="15" name="Rectangle 14">
            <a:extLst>
              <a:ext uri="{FF2B5EF4-FFF2-40B4-BE49-F238E27FC236}">
                <a16:creationId xmlns:a16="http://schemas.microsoft.com/office/drawing/2014/main" id="{3B90E7DA-7BBD-B68A-BCAA-2BB86B641D7C}"/>
              </a:ext>
            </a:extLst>
          </p:cNvPr>
          <p:cNvSpPr/>
          <p:nvPr/>
        </p:nvSpPr>
        <p:spPr>
          <a:xfrm>
            <a:off x="1876653" y="1114829"/>
            <a:ext cx="5458872" cy="338554"/>
          </a:xfrm>
          <a:prstGeom prst="rect">
            <a:avLst/>
          </a:prstGeom>
          <a:solidFill>
            <a:schemeClr val="tx2">
              <a:lumMod val="20000"/>
              <a:lumOff val="80000"/>
            </a:schemeClr>
          </a:solidFill>
        </p:spPr>
        <p:txBody>
          <a:bodyPr wrap="square">
            <a:spAutoFit/>
          </a:bodyPr>
          <a:lstStyle/>
          <a:p>
            <a:pPr algn="ctr"/>
            <a:r>
              <a:rPr lang="en-US" sz="1600" b="1" i="1" dirty="0"/>
              <a:t>Use ACE SIS ‘</a:t>
            </a:r>
            <a:r>
              <a:rPr lang="en-US" sz="1600" b="1" i="1" dirty="0" err="1"/>
              <a:t>solar_activity_flag</a:t>
            </a:r>
            <a:r>
              <a:rPr lang="en-US" sz="1600" b="1" i="1" dirty="0"/>
              <a:t>’ to mask SEPs (in blue below)</a:t>
            </a:r>
          </a:p>
        </p:txBody>
      </p:sp>
      <p:sp>
        <p:nvSpPr>
          <p:cNvPr id="16" name="Footer Placeholder 5">
            <a:extLst>
              <a:ext uri="{FF2B5EF4-FFF2-40B4-BE49-F238E27FC236}">
                <a16:creationId xmlns:a16="http://schemas.microsoft.com/office/drawing/2014/main" id="{8EE95D93-6F6D-D0CD-4A8C-502C493D9F8E}"/>
              </a:ext>
            </a:extLst>
          </p:cNvPr>
          <p:cNvSpPr txBox="1">
            <a:spLocks/>
          </p:cNvSpPr>
          <p:nvPr/>
        </p:nvSpPr>
        <p:spPr>
          <a:xfrm>
            <a:off x="1287379" y="6324600"/>
            <a:ext cx="6637421" cy="49632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200" kern="0" dirty="0">
                <a:solidFill>
                  <a:prstClr val="white"/>
                </a:solidFill>
                <a:latin typeface="Times New Roman" panose="02020603050405020304" pitchFamily="18" charset="0"/>
                <a:cs typeface="Times New Roman" panose="02020603050405020304" pitchFamily="18" charset="0"/>
              </a:rPr>
              <a:t>These GOES-18 data are preliminary, non-operational data and are undergoing testing. Users bear all responsibility for inspecting the data prior to use and for the manner in which the data are utilized.</a:t>
            </a:r>
          </a:p>
        </p:txBody>
      </p:sp>
      <p:sp>
        <p:nvSpPr>
          <p:cNvPr id="17" name="Rectangle 16">
            <a:extLst>
              <a:ext uri="{FF2B5EF4-FFF2-40B4-BE49-F238E27FC236}">
                <a16:creationId xmlns:a16="http://schemas.microsoft.com/office/drawing/2014/main" id="{4A624365-A8C9-D121-6D72-2923487D8811}"/>
              </a:ext>
            </a:extLst>
          </p:cNvPr>
          <p:cNvSpPr/>
          <p:nvPr/>
        </p:nvSpPr>
        <p:spPr>
          <a:xfrm>
            <a:off x="26080" y="1524000"/>
            <a:ext cx="2156681" cy="338554"/>
          </a:xfrm>
          <a:prstGeom prst="rect">
            <a:avLst/>
          </a:prstGeom>
          <a:solidFill>
            <a:schemeClr val="tx2">
              <a:lumMod val="20000"/>
              <a:lumOff val="80000"/>
            </a:schemeClr>
          </a:solidFill>
        </p:spPr>
        <p:txBody>
          <a:bodyPr wrap="square">
            <a:spAutoFit/>
          </a:bodyPr>
          <a:lstStyle/>
          <a:p>
            <a:pPr algn="ctr"/>
            <a:r>
              <a:rPr lang="en-US" sz="1600" b="1" i="1" dirty="0"/>
              <a:t>G18 EHIS </a:t>
            </a:r>
            <a:r>
              <a:rPr lang="en-US" sz="1600" b="1" i="1" dirty="0" err="1"/>
              <a:t>NonPrime</a:t>
            </a:r>
            <a:r>
              <a:rPr lang="en-US" sz="1600" b="1" i="1" dirty="0"/>
              <a:t> H</a:t>
            </a:r>
          </a:p>
        </p:txBody>
      </p:sp>
      <p:sp>
        <p:nvSpPr>
          <p:cNvPr id="18" name="Rectangle 17">
            <a:extLst>
              <a:ext uri="{FF2B5EF4-FFF2-40B4-BE49-F238E27FC236}">
                <a16:creationId xmlns:a16="http://schemas.microsoft.com/office/drawing/2014/main" id="{61468DBA-433C-1403-1327-95D4C4835400}"/>
              </a:ext>
            </a:extLst>
          </p:cNvPr>
          <p:cNvSpPr/>
          <p:nvPr/>
        </p:nvSpPr>
        <p:spPr>
          <a:xfrm>
            <a:off x="6951408" y="1524000"/>
            <a:ext cx="2116392" cy="338554"/>
          </a:xfrm>
          <a:prstGeom prst="rect">
            <a:avLst/>
          </a:prstGeom>
          <a:solidFill>
            <a:schemeClr val="tx2">
              <a:lumMod val="20000"/>
              <a:lumOff val="80000"/>
            </a:schemeClr>
          </a:solidFill>
        </p:spPr>
        <p:txBody>
          <a:bodyPr wrap="square">
            <a:spAutoFit/>
          </a:bodyPr>
          <a:lstStyle/>
          <a:p>
            <a:pPr algn="ctr"/>
            <a:r>
              <a:rPr lang="en-US" sz="1600" b="1" i="1" dirty="0"/>
              <a:t>G18 EHIS </a:t>
            </a:r>
            <a:r>
              <a:rPr lang="en-US" sz="1600" b="1" i="1" dirty="0" err="1"/>
              <a:t>NonPrime</a:t>
            </a:r>
            <a:r>
              <a:rPr lang="en-US" sz="1600" b="1" i="1" dirty="0"/>
              <a:t> He</a:t>
            </a:r>
          </a:p>
        </p:txBody>
      </p:sp>
      <p:sp>
        <p:nvSpPr>
          <p:cNvPr id="19" name="Rectangle 18">
            <a:extLst>
              <a:ext uri="{FF2B5EF4-FFF2-40B4-BE49-F238E27FC236}">
                <a16:creationId xmlns:a16="http://schemas.microsoft.com/office/drawing/2014/main" id="{517AC55B-34BC-2946-A5CE-CC8A3186BA1D}"/>
              </a:ext>
            </a:extLst>
          </p:cNvPr>
          <p:cNvSpPr/>
          <p:nvPr/>
        </p:nvSpPr>
        <p:spPr>
          <a:xfrm>
            <a:off x="3161395" y="1535668"/>
            <a:ext cx="2811379" cy="369332"/>
          </a:xfrm>
          <a:prstGeom prst="rect">
            <a:avLst/>
          </a:prstGeom>
          <a:solidFill>
            <a:schemeClr val="tx2">
              <a:lumMod val="20000"/>
              <a:lumOff val="80000"/>
            </a:schemeClr>
          </a:solidFill>
        </p:spPr>
        <p:txBody>
          <a:bodyPr wrap="square">
            <a:spAutoFit/>
          </a:bodyPr>
          <a:lstStyle/>
          <a:p>
            <a:pPr algn="ctr"/>
            <a:r>
              <a:rPr lang="en-US" b="1" i="1" dirty="0"/>
              <a:t>22 July – 28 October 2022</a:t>
            </a:r>
          </a:p>
        </p:txBody>
      </p:sp>
      <p:pic>
        <p:nvPicPr>
          <p:cNvPr id="8" name="Content Placeholder 7">
            <a:extLst>
              <a:ext uri="{FF2B5EF4-FFF2-40B4-BE49-F238E27FC236}">
                <a16:creationId xmlns:a16="http://schemas.microsoft.com/office/drawing/2014/main" id="{85EE53BB-06F7-3FB5-67D8-794A5BC2823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6080" y="1887291"/>
            <a:ext cx="4536246" cy="4437309"/>
          </a:xfrm>
        </p:spPr>
      </p:pic>
      <p:pic>
        <p:nvPicPr>
          <p:cNvPr id="10" name="Content Placeholder 9">
            <a:extLst>
              <a:ext uri="{FF2B5EF4-FFF2-40B4-BE49-F238E27FC236}">
                <a16:creationId xmlns:a16="http://schemas.microsoft.com/office/drawing/2014/main" id="{CC78AB78-54BF-84F5-FD35-E37A83D908CB}"/>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23593" y="1887291"/>
            <a:ext cx="4614999" cy="4437309"/>
          </a:xfrm>
        </p:spPr>
      </p:pic>
    </p:spTree>
    <p:extLst>
      <p:ext uri="{BB962C8B-B14F-4D97-AF65-F5344CB8AC3E}">
        <p14:creationId xmlns:p14="http://schemas.microsoft.com/office/powerpoint/2010/main" val="17280539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0006EC-F112-5690-2696-E58238F23796}"/>
              </a:ext>
            </a:extLst>
          </p:cNvPr>
          <p:cNvSpPr>
            <a:spLocks noGrp="1"/>
          </p:cNvSpPr>
          <p:nvPr>
            <p:ph type="title"/>
          </p:nvPr>
        </p:nvSpPr>
        <p:spPr/>
        <p:txBody>
          <a:bodyPr/>
          <a:lstStyle/>
          <a:p>
            <a:r>
              <a:rPr lang="en-US" dirty="0"/>
              <a:t>PLPT-SEI-006: H and He </a:t>
            </a:r>
            <a:br>
              <a:rPr lang="en-US" dirty="0"/>
            </a:br>
            <a:r>
              <a:rPr lang="en-US" dirty="0"/>
              <a:t>.NOT.S (</a:t>
            </a:r>
            <a:r>
              <a:rPr lang="en-US" dirty="0" err="1"/>
              <a:t>NonPrime</a:t>
            </a:r>
            <a:r>
              <a:rPr lang="en-US" dirty="0"/>
              <a:t>) Only</a:t>
            </a:r>
          </a:p>
        </p:txBody>
      </p:sp>
      <p:sp>
        <p:nvSpPr>
          <p:cNvPr id="4" name="Slide Number Placeholder 3">
            <a:extLst>
              <a:ext uri="{FF2B5EF4-FFF2-40B4-BE49-F238E27FC236}">
                <a16:creationId xmlns:a16="http://schemas.microsoft.com/office/drawing/2014/main" id="{B0F90E82-590A-74C7-77B9-C4A37FB32959}"/>
              </a:ext>
            </a:extLst>
          </p:cNvPr>
          <p:cNvSpPr>
            <a:spLocks noGrp="1"/>
          </p:cNvSpPr>
          <p:nvPr>
            <p:ph type="sldNum" sz="quarter" idx="12"/>
          </p:nvPr>
        </p:nvSpPr>
        <p:spPr/>
        <p:txBody>
          <a:bodyPr/>
          <a:lstStyle/>
          <a:p>
            <a:fld id="{615ADB79-25D6-47C0-AB51-22A13A0BBB50}" type="slidenum">
              <a:rPr lang="en-US" altLang="en-US" smtClean="0"/>
              <a:pPr/>
              <a:t>38</a:t>
            </a:fld>
            <a:endParaRPr lang="en-US" altLang="en-US" dirty="0"/>
          </a:p>
        </p:txBody>
      </p:sp>
      <p:sp>
        <p:nvSpPr>
          <p:cNvPr id="12" name="Rectangle 11">
            <a:extLst>
              <a:ext uri="{FF2B5EF4-FFF2-40B4-BE49-F238E27FC236}">
                <a16:creationId xmlns:a16="http://schemas.microsoft.com/office/drawing/2014/main" id="{628099FA-DF34-D905-E6B4-9B10BCA35F44}"/>
              </a:ext>
            </a:extLst>
          </p:cNvPr>
          <p:cNvSpPr/>
          <p:nvPr/>
        </p:nvSpPr>
        <p:spPr>
          <a:xfrm>
            <a:off x="1613058" y="1668553"/>
            <a:ext cx="1406843" cy="369332"/>
          </a:xfrm>
          <a:prstGeom prst="rect">
            <a:avLst/>
          </a:prstGeom>
          <a:solidFill>
            <a:schemeClr val="tx2">
              <a:lumMod val="20000"/>
              <a:lumOff val="80000"/>
            </a:schemeClr>
          </a:solidFill>
        </p:spPr>
        <p:txBody>
          <a:bodyPr wrap="square">
            <a:spAutoFit/>
          </a:bodyPr>
          <a:lstStyle/>
          <a:p>
            <a:pPr algn="ctr"/>
            <a:r>
              <a:rPr lang="en-US" b="1" i="1" dirty="0"/>
              <a:t>GOES-17</a:t>
            </a:r>
          </a:p>
        </p:txBody>
      </p:sp>
      <p:sp>
        <p:nvSpPr>
          <p:cNvPr id="13" name="Rectangle 12">
            <a:extLst>
              <a:ext uri="{FF2B5EF4-FFF2-40B4-BE49-F238E27FC236}">
                <a16:creationId xmlns:a16="http://schemas.microsoft.com/office/drawing/2014/main" id="{0960EF59-6430-F259-B9D2-664E4388F0D3}"/>
              </a:ext>
            </a:extLst>
          </p:cNvPr>
          <p:cNvSpPr/>
          <p:nvPr/>
        </p:nvSpPr>
        <p:spPr>
          <a:xfrm>
            <a:off x="6162198" y="1700303"/>
            <a:ext cx="1330643" cy="369332"/>
          </a:xfrm>
          <a:prstGeom prst="rect">
            <a:avLst/>
          </a:prstGeom>
          <a:solidFill>
            <a:schemeClr val="tx2">
              <a:lumMod val="20000"/>
              <a:lumOff val="80000"/>
            </a:schemeClr>
          </a:solidFill>
        </p:spPr>
        <p:txBody>
          <a:bodyPr wrap="square">
            <a:spAutoFit/>
          </a:bodyPr>
          <a:lstStyle/>
          <a:p>
            <a:pPr algn="ctr"/>
            <a:r>
              <a:rPr lang="en-US" b="1" i="1" dirty="0"/>
              <a:t>GOES-18</a:t>
            </a:r>
          </a:p>
        </p:txBody>
      </p:sp>
      <p:sp>
        <p:nvSpPr>
          <p:cNvPr id="14" name="Footer Placeholder 5">
            <a:extLst>
              <a:ext uri="{FF2B5EF4-FFF2-40B4-BE49-F238E27FC236}">
                <a16:creationId xmlns:a16="http://schemas.microsoft.com/office/drawing/2014/main" id="{3D5A9D78-62E9-E30B-1E2E-0AC04F1972E4}"/>
              </a:ext>
            </a:extLst>
          </p:cNvPr>
          <p:cNvSpPr txBox="1">
            <a:spLocks/>
          </p:cNvSpPr>
          <p:nvPr/>
        </p:nvSpPr>
        <p:spPr>
          <a:xfrm>
            <a:off x="1287379" y="6324600"/>
            <a:ext cx="6637421" cy="49632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200" kern="0" dirty="0">
                <a:solidFill>
                  <a:prstClr val="white"/>
                </a:solidFill>
                <a:latin typeface="Times New Roman" panose="02020603050405020304" pitchFamily="18" charset="0"/>
                <a:cs typeface="Times New Roman" panose="02020603050405020304" pitchFamily="18" charset="0"/>
              </a:rPr>
              <a:t>These GOES-18 data are preliminary, non-operational data and are undergoing testing. Users bear all responsibility for inspecting the data prior to use and for the manner in which the data are utilized.</a:t>
            </a:r>
          </a:p>
        </p:txBody>
      </p:sp>
      <p:pic>
        <p:nvPicPr>
          <p:cNvPr id="6" name="Content Placeholder 5">
            <a:extLst>
              <a:ext uri="{FF2B5EF4-FFF2-40B4-BE49-F238E27FC236}">
                <a16:creationId xmlns:a16="http://schemas.microsoft.com/office/drawing/2014/main" id="{02684A14-EF65-D5C0-2388-8231463256C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587240" y="2205713"/>
            <a:ext cx="4480560" cy="3200400"/>
          </a:xfrm>
        </p:spPr>
      </p:pic>
      <p:pic>
        <p:nvPicPr>
          <p:cNvPr id="10" name="Content Placeholder 9">
            <a:extLst>
              <a:ext uri="{FF2B5EF4-FFF2-40B4-BE49-F238E27FC236}">
                <a16:creationId xmlns:a16="http://schemas.microsoft.com/office/drawing/2014/main" id="{F3A7E52E-2A9D-C09B-2003-394EB4508B67}"/>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6200" y="2205713"/>
            <a:ext cx="4480560" cy="3200400"/>
          </a:xfrm>
        </p:spPr>
      </p:pic>
      <p:sp>
        <p:nvSpPr>
          <p:cNvPr id="2" name="Rectangle 1">
            <a:extLst>
              <a:ext uri="{FF2B5EF4-FFF2-40B4-BE49-F238E27FC236}">
                <a16:creationId xmlns:a16="http://schemas.microsoft.com/office/drawing/2014/main" id="{7F708342-F3C8-5A65-B1D4-4CF5530DADA4}"/>
              </a:ext>
            </a:extLst>
          </p:cNvPr>
          <p:cNvSpPr/>
          <p:nvPr/>
        </p:nvSpPr>
        <p:spPr>
          <a:xfrm>
            <a:off x="495300" y="5542191"/>
            <a:ext cx="8001000" cy="646331"/>
          </a:xfrm>
          <a:prstGeom prst="rect">
            <a:avLst/>
          </a:prstGeom>
          <a:solidFill>
            <a:schemeClr val="tx2">
              <a:lumMod val="20000"/>
              <a:lumOff val="80000"/>
            </a:schemeClr>
          </a:solidFill>
        </p:spPr>
        <p:txBody>
          <a:bodyPr wrap="square">
            <a:spAutoFit/>
          </a:bodyPr>
          <a:lstStyle/>
          <a:p>
            <a:pPr algn="ctr"/>
            <a:r>
              <a:rPr lang="en-US" b="1" i="1" dirty="0"/>
              <a:t>Given the proximity of the satellites, the observations ideally would be identical.</a:t>
            </a:r>
          </a:p>
          <a:p>
            <a:pPr algn="ctr"/>
            <a:r>
              <a:rPr lang="en-US" b="1" i="1" dirty="0"/>
              <a:t>Differences are probably due to unit-unit variations in response functions. </a:t>
            </a:r>
          </a:p>
        </p:txBody>
      </p:sp>
    </p:spTree>
    <p:extLst>
      <p:ext uri="{BB962C8B-B14F-4D97-AF65-F5344CB8AC3E}">
        <p14:creationId xmlns:p14="http://schemas.microsoft.com/office/powerpoint/2010/main" val="37442972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E0006EC-F112-5690-2696-E58238F23796}"/>
              </a:ext>
            </a:extLst>
          </p:cNvPr>
          <p:cNvSpPr>
            <a:spLocks noGrp="1"/>
          </p:cNvSpPr>
          <p:nvPr>
            <p:ph type="title"/>
          </p:nvPr>
        </p:nvSpPr>
        <p:spPr/>
        <p:txBody>
          <a:bodyPr/>
          <a:lstStyle/>
          <a:p>
            <a:r>
              <a:rPr lang="en-US" dirty="0"/>
              <a:t>PLPT-SEI-006: H and He </a:t>
            </a:r>
            <a:br>
              <a:rPr lang="en-US" dirty="0"/>
            </a:br>
            <a:r>
              <a:rPr lang="en-US" sz="3200" dirty="0"/>
              <a:t>.NOT.S (</a:t>
            </a:r>
            <a:r>
              <a:rPr lang="en-US" sz="3200" dirty="0" err="1"/>
              <a:t>NonPrime</a:t>
            </a:r>
            <a:r>
              <a:rPr lang="en-US" sz="3200" dirty="0"/>
              <a:t>) and NO S (Prime)</a:t>
            </a:r>
            <a:endParaRPr lang="en-US" dirty="0"/>
          </a:p>
        </p:txBody>
      </p:sp>
      <p:sp>
        <p:nvSpPr>
          <p:cNvPr id="4" name="Slide Number Placeholder 3">
            <a:extLst>
              <a:ext uri="{FF2B5EF4-FFF2-40B4-BE49-F238E27FC236}">
                <a16:creationId xmlns:a16="http://schemas.microsoft.com/office/drawing/2014/main" id="{B0F90E82-590A-74C7-77B9-C4A37FB32959}"/>
              </a:ext>
            </a:extLst>
          </p:cNvPr>
          <p:cNvSpPr>
            <a:spLocks noGrp="1"/>
          </p:cNvSpPr>
          <p:nvPr>
            <p:ph type="sldNum" sz="quarter" idx="12"/>
          </p:nvPr>
        </p:nvSpPr>
        <p:spPr/>
        <p:txBody>
          <a:bodyPr/>
          <a:lstStyle/>
          <a:p>
            <a:fld id="{615ADB79-25D6-47C0-AB51-22A13A0BBB50}" type="slidenum">
              <a:rPr lang="en-US" altLang="en-US" smtClean="0"/>
              <a:pPr/>
              <a:t>39</a:t>
            </a:fld>
            <a:endParaRPr lang="en-US" altLang="en-US" dirty="0"/>
          </a:p>
        </p:txBody>
      </p:sp>
      <p:sp>
        <p:nvSpPr>
          <p:cNvPr id="12" name="Rectangle 11">
            <a:extLst>
              <a:ext uri="{FF2B5EF4-FFF2-40B4-BE49-F238E27FC236}">
                <a16:creationId xmlns:a16="http://schemas.microsoft.com/office/drawing/2014/main" id="{628099FA-DF34-D905-E6B4-9B10BCA35F44}"/>
              </a:ext>
            </a:extLst>
          </p:cNvPr>
          <p:cNvSpPr/>
          <p:nvPr/>
        </p:nvSpPr>
        <p:spPr>
          <a:xfrm>
            <a:off x="1613058" y="1676400"/>
            <a:ext cx="1406843" cy="369332"/>
          </a:xfrm>
          <a:prstGeom prst="rect">
            <a:avLst/>
          </a:prstGeom>
          <a:solidFill>
            <a:schemeClr val="tx2">
              <a:lumMod val="20000"/>
              <a:lumOff val="80000"/>
            </a:schemeClr>
          </a:solidFill>
        </p:spPr>
        <p:txBody>
          <a:bodyPr wrap="square">
            <a:spAutoFit/>
          </a:bodyPr>
          <a:lstStyle/>
          <a:p>
            <a:pPr algn="ctr"/>
            <a:r>
              <a:rPr lang="en-US" b="1" i="1" dirty="0"/>
              <a:t>GOES-17</a:t>
            </a:r>
          </a:p>
        </p:txBody>
      </p:sp>
      <p:sp>
        <p:nvSpPr>
          <p:cNvPr id="13" name="Rectangle 12">
            <a:extLst>
              <a:ext uri="{FF2B5EF4-FFF2-40B4-BE49-F238E27FC236}">
                <a16:creationId xmlns:a16="http://schemas.microsoft.com/office/drawing/2014/main" id="{0960EF59-6430-F259-B9D2-664E4388F0D3}"/>
              </a:ext>
            </a:extLst>
          </p:cNvPr>
          <p:cNvSpPr/>
          <p:nvPr/>
        </p:nvSpPr>
        <p:spPr>
          <a:xfrm>
            <a:off x="6146958" y="1688068"/>
            <a:ext cx="1330643" cy="369332"/>
          </a:xfrm>
          <a:prstGeom prst="rect">
            <a:avLst/>
          </a:prstGeom>
          <a:solidFill>
            <a:schemeClr val="tx2">
              <a:lumMod val="20000"/>
              <a:lumOff val="80000"/>
            </a:schemeClr>
          </a:solidFill>
        </p:spPr>
        <p:txBody>
          <a:bodyPr wrap="square">
            <a:spAutoFit/>
          </a:bodyPr>
          <a:lstStyle/>
          <a:p>
            <a:pPr algn="ctr"/>
            <a:r>
              <a:rPr lang="en-US" b="1" i="1" dirty="0"/>
              <a:t>GOES-18</a:t>
            </a:r>
          </a:p>
        </p:txBody>
      </p:sp>
      <p:sp>
        <p:nvSpPr>
          <p:cNvPr id="14" name="Footer Placeholder 5">
            <a:extLst>
              <a:ext uri="{FF2B5EF4-FFF2-40B4-BE49-F238E27FC236}">
                <a16:creationId xmlns:a16="http://schemas.microsoft.com/office/drawing/2014/main" id="{3D5A9D78-62E9-E30B-1E2E-0AC04F1972E4}"/>
              </a:ext>
            </a:extLst>
          </p:cNvPr>
          <p:cNvSpPr txBox="1">
            <a:spLocks/>
          </p:cNvSpPr>
          <p:nvPr/>
        </p:nvSpPr>
        <p:spPr>
          <a:xfrm>
            <a:off x="1287379" y="6324600"/>
            <a:ext cx="6637421" cy="49632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200" kern="0" dirty="0">
                <a:solidFill>
                  <a:prstClr val="white"/>
                </a:solidFill>
                <a:latin typeface="Times New Roman" panose="02020603050405020304" pitchFamily="18" charset="0"/>
                <a:cs typeface="Times New Roman" panose="02020603050405020304" pitchFamily="18" charset="0"/>
              </a:rPr>
              <a:t>These GOES-18 data are preliminary, non-operational data and are undergoing testing. Users bear all responsibility for inspecting the data prior to use and for the manner in which the data are utilized.</a:t>
            </a:r>
          </a:p>
        </p:txBody>
      </p:sp>
      <p:pic>
        <p:nvPicPr>
          <p:cNvPr id="6" name="Content Placeholder 5">
            <a:extLst>
              <a:ext uri="{FF2B5EF4-FFF2-40B4-BE49-F238E27FC236}">
                <a16:creationId xmlns:a16="http://schemas.microsoft.com/office/drawing/2014/main" id="{90CBCD49-1E1F-6C76-3C4E-FEF5C5441F0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6200" y="2209800"/>
            <a:ext cx="4480560" cy="3200400"/>
          </a:xfrm>
        </p:spPr>
      </p:pic>
      <p:pic>
        <p:nvPicPr>
          <p:cNvPr id="11" name="Content Placeholder 10">
            <a:extLst>
              <a:ext uri="{FF2B5EF4-FFF2-40B4-BE49-F238E27FC236}">
                <a16:creationId xmlns:a16="http://schemas.microsoft.com/office/drawing/2014/main" id="{AF2E512D-9985-8542-A40D-6906468CBB2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72000" y="2209800"/>
            <a:ext cx="4480560" cy="3200400"/>
          </a:xfrm>
        </p:spPr>
      </p:pic>
      <p:sp>
        <p:nvSpPr>
          <p:cNvPr id="2" name="Rectangle 1">
            <a:extLst>
              <a:ext uri="{FF2B5EF4-FFF2-40B4-BE49-F238E27FC236}">
                <a16:creationId xmlns:a16="http://schemas.microsoft.com/office/drawing/2014/main" id="{C2919291-B185-B653-059E-B937E489AA1D}"/>
              </a:ext>
            </a:extLst>
          </p:cNvPr>
          <p:cNvSpPr/>
          <p:nvPr/>
        </p:nvSpPr>
        <p:spPr>
          <a:xfrm>
            <a:off x="533400" y="5542191"/>
            <a:ext cx="8001000" cy="646331"/>
          </a:xfrm>
          <a:prstGeom prst="rect">
            <a:avLst/>
          </a:prstGeom>
          <a:solidFill>
            <a:schemeClr val="tx2">
              <a:lumMod val="20000"/>
              <a:lumOff val="80000"/>
            </a:schemeClr>
          </a:solidFill>
        </p:spPr>
        <p:txBody>
          <a:bodyPr wrap="square">
            <a:spAutoFit/>
          </a:bodyPr>
          <a:lstStyle/>
          <a:p>
            <a:pPr algn="ctr"/>
            <a:r>
              <a:rPr lang="en-US" b="1" i="1" dirty="0"/>
              <a:t>The Prime (L1b, mostly) background observations are added in these plots to show that they are far greater than the </a:t>
            </a:r>
            <a:r>
              <a:rPr lang="en-US" b="1" i="1" dirty="0" err="1"/>
              <a:t>NonPrime</a:t>
            </a:r>
            <a:r>
              <a:rPr lang="en-US" b="1" i="1" dirty="0"/>
              <a:t> backgrounds</a:t>
            </a:r>
          </a:p>
        </p:txBody>
      </p:sp>
    </p:spTree>
    <p:extLst>
      <p:ext uri="{BB962C8B-B14F-4D97-AF65-F5344CB8AC3E}">
        <p14:creationId xmlns:p14="http://schemas.microsoft.com/office/powerpoint/2010/main" val="500937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CCA02-DE6F-E8F1-B79E-5D1324DEE11F}"/>
              </a:ext>
            </a:extLst>
          </p:cNvPr>
          <p:cNvSpPr>
            <a:spLocks noGrp="1"/>
          </p:cNvSpPr>
          <p:nvPr>
            <p:ph type="title"/>
          </p:nvPr>
        </p:nvSpPr>
        <p:spPr/>
        <p:txBody>
          <a:bodyPr/>
          <a:lstStyle/>
          <a:p>
            <a:r>
              <a:rPr lang="en-US" dirty="0"/>
              <a:t>Nomenclature and Flux Units</a:t>
            </a:r>
          </a:p>
        </p:txBody>
      </p:sp>
      <p:sp>
        <p:nvSpPr>
          <p:cNvPr id="3" name="Content Placeholder 2">
            <a:extLst>
              <a:ext uri="{FF2B5EF4-FFF2-40B4-BE49-F238E27FC236}">
                <a16:creationId xmlns:a16="http://schemas.microsoft.com/office/drawing/2014/main" id="{A837CC39-38DC-FFE8-B74B-5E88A59AAC81}"/>
              </a:ext>
            </a:extLst>
          </p:cNvPr>
          <p:cNvSpPr>
            <a:spLocks noGrp="1"/>
          </p:cNvSpPr>
          <p:nvPr>
            <p:ph idx="1"/>
          </p:nvPr>
        </p:nvSpPr>
        <p:spPr>
          <a:xfrm>
            <a:off x="457200" y="1465262"/>
            <a:ext cx="8229600" cy="5011737"/>
          </a:xfrm>
        </p:spPr>
        <p:txBody>
          <a:bodyPr/>
          <a:lstStyle/>
          <a:p>
            <a:pPr>
              <a:buFont typeface="Arial" panose="020B0604020202020204" pitchFamily="34" charset="0"/>
              <a:buChar char="•"/>
            </a:pPr>
            <a:r>
              <a:rPr lang="en-US" sz="2400" dirty="0"/>
              <a:t>A </a:t>
            </a:r>
            <a:r>
              <a:rPr lang="en-US" sz="2400" i="1" dirty="0"/>
              <a:t>proton</a:t>
            </a:r>
            <a:r>
              <a:rPr lang="en-US" sz="2400" dirty="0"/>
              <a:t> is the nucleus of a </a:t>
            </a:r>
            <a:r>
              <a:rPr lang="en-US" sz="2400" i="1" dirty="0"/>
              <a:t>hydrogen</a:t>
            </a:r>
            <a:r>
              <a:rPr lang="en-US" sz="2400" dirty="0"/>
              <a:t> atom</a:t>
            </a:r>
          </a:p>
          <a:p>
            <a:pPr lvl="1">
              <a:buFont typeface="Arial" panose="020B0604020202020204" pitchFamily="34" charset="0"/>
              <a:buChar char="•"/>
            </a:pPr>
            <a:r>
              <a:rPr lang="en-US" sz="2000" dirty="0"/>
              <a:t>Atomic number Z = 1</a:t>
            </a:r>
          </a:p>
          <a:p>
            <a:pPr lvl="1">
              <a:buFont typeface="Arial" panose="020B0604020202020204" pitchFamily="34" charset="0"/>
              <a:buChar char="•"/>
            </a:pPr>
            <a:r>
              <a:rPr lang="en-US" sz="2000" dirty="0"/>
              <a:t>One nucleon: proton</a:t>
            </a:r>
          </a:p>
          <a:p>
            <a:pPr>
              <a:buFont typeface="Arial" panose="020B0604020202020204" pitchFamily="34" charset="0"/>
              <a:buChar char="•"/>
            </a:pPr>
            <a:r>
              <a:rPr lang="en-US" sz="2400" dirty="0"/>
              <a:t>An </a:t>
            </a:r>
            <a:r>
              <a:rPr lang="en-US" sz="2400" i="1" dirty="0"/>
              <a:t>alpha particle </a:t>
            </a:r>
            <a:r>
              <a:rPr lang="en-US" sz="2400" dirty="0"/>
              <a:t>is the nucleus of a </a:t>
            </a:r>
            <a:r>
              <a:rPr lang="en-US" sz="2400" i="1" dirty="0"/>
              <a:t>helium-4</a:t>
            </a:r>
            <a:r>
              <a:rPr lang="en-US" sz="2400" dirty="0"/>
              <a:t> atom</a:t>
            </a:r>
          </a:p>
          <a:p>
            <a:pPr lvl="1">
              <a:buFont typeface="Arial" panose="020B0604020202020204" pitchFamily="34" charset="0"/>
              <a:buChar char="•"/>
            </a:pPr>
            <a:r>
              <a:rPr lang="en-US" sz="2000" dirty="0"/>
              <a:t>Atomic number Z = 2</a:t>
            </a:r>
          </a:p>
          <a:p>
            <a:pPr lvl="1">
              <a:buFont typeface="Arial" panose="020B0604020202020204" pitchFamily="34" charset="0"/>
              <a:buChar char="•"/>
            </a:pPr>
            <a:r>
              <a:rPr lang="en-US" sz="2000" dirty="0"/>
              <a:t>Four nucleons: two protons and two neutrons</a:t>
            </a:r>
          </a:p>
          <a:p>
            <a:pPr>
              <a:buFont typeface="Arial" panose="020B0604020202020204" pitchFamily="34" charset="0"/>
              <a:buChar char="•"/>
            </a:pPr>
            <a:r>
              <a:rPr lang="en-US" sz="2400" dirty="0"/>
              <a:t>SGPS L1b </a:t>
            </a:r>
            <a:r>
              <a:rPr lang="en-US" sz="2400" i="1" dirty="0"/>
              <a:t>proton</a:t>
            </a:r>
            <a:r>
              <a:rPr lang="en-US" sz="2400" dirty="0"/>
              <a:t> and </a:t>
            </a:r>
            <a:r>
              <a:rPr lang="en-US" sz="2400" i="1" dirty="0"/>
              <a:t>alpha particle </a:t>
            </a:r>
            <a:r>
              <a:rPr lang="en-US" sz="2400" dirty="0"/>
              <a:t>fluxes are provided in units of particles/(cm</a:t>
            </a:r>
            <a:r>
              <a:rPr lang="en-US" sz="2400" baseline="30000" dirty="0"/>
              <a:t>2</a:t>
            </a:r>
            <a:r>
              <a:rPr lang="en-US" sz="2400" dirty="0"/>
              <a:t> </a:t>
            </a:r>
            <a:r>
              <a:rPr lang="en-US" sz="2400" dirty="0" err="1"/>
              <a:t>sr</a:t>
            </a:r>
            <a:r>
              <a:rPr lang="en-US" sz="2400" dirty="0"/>
              <a:t> s keV)</a:t>
            </a:r>
          </a:p>
          <a:p>
            <a:pPr>
              <a:buFont typeface="Arial" panose="020B0604020202020204" pitchFamily="34" charset="0"/>
              <a:buChar char="•"/>
            </a:pPr>
            <a:r>
              <a:rPr lang="en-US" sz="2400" dirty="0"/>
              <a:t>EHIS L1b </a:t>
            </a:r>
            <a:r>
              <a:rPr lang="en-US" sz="2400" i="1" dirty="0"/>
              <a:t>hydrogen</a:t>
            </a:r>
            <a:r>
              <a:rPr lang="en-US" sz="2400" dirty="0"/>
              <a:t> and </a:t>
            </a:r>
            <a:r>
              <a:rPr lang="en-US" sz="2400" i="1" dirty="0"/>
              <a:t>helium</a:t>
            </a:r>
            <a:r>
              <a:rPr lang="en-US" sz="2400" dirty="0"/>
              <a:t> nucleus fluxes are provided in units of particles/(cm</a:t>
            </a:r>
            <a:r>
              <a:rPr lang="en-US" sz="2400" baseline="30000" dirty="0"/>
              <a:t>2</a:t>
            </a:r>
            <a:r>
              <a:rPr lang="en-US" sz="2400" dirty="0"/>
              <a:t> </a:t>
            </a:r>
            <a:r>
              <a:rPr lang="en-US" sz="2400" dirty="0" err="1"/>
              <a:t>sr</a:t>
            </a:r>
            <a:r>
              <a:rPr lang="en-US" sz="2400" dirty="0"/>
              <a:t> s MeV/</a:t>
            </a:r>
            <a:r>
              <a:rPr lang="en-US" sz="2400" dirty="0" err="1"/>
              <a:t>nuc</a:t>
            </a:r>
            <a:r>
              <a:rPr lang="en-US" sz="2400" dirty="0"/>
              <a:t>)</a:t>
            </a:r>
          </a:p>
          <a:p>
            <a:pPr>
              <a:buFont typeface="Arial" panose="020B0604020202020204" pitchFamily="34" charset="0"/>
              <a:buChar char="•"/>
            </a:pPr>
            <a:r>
              <a:rPr lang="en-US" sz="2400" dirty="0"/>
              <a:t>To convert SGPS units to EHIS units:</a:t>
            </a:r>
          </a:p>
          <a:p>
            <a:pPr lvl="1">
              <a:buFont typeface="Arial" panose="020B0604020202020204" pitchFamily="34" charset="0"/>
              <a:buChar char="•"/>
            </a:pPr>
            <a:r>
              <a:rPr lang="en-US" sz="2000" dirty="0"/>
              <a:t>Multiply by 1000</a:t>
            </a:r>
          </a:p>
          <a:p>
            <a:pPr lvl="1">
              <a:buFont typeface="Arial" panose="020B0604020202020204" pitchFamily="34" charset="0"/>
              <a:buChar char="•"/>
            </a:pPr>
            <a:r>
              <a:rPr lang="en-US" sz="2000" dirty="0"/>
              <a:t>Multiply by the number of nucleons (1 or 4)</a:t>
            </a:r>
          </a:p>
        </p:txBody>
      </p:sp>
      <p:sp>
        <p:nvSpPr>
          <p:cNvPr id="4" name="Slide Number Placeholder 3">
            <a:extLst>
              <a:ext uri="{FF2B5EF4-FFF2-40B4-BE49-F238E27FC236}">
                <a16:creationId xmlns:a16="http://schemas.microsoft.com/office/drawing/2014/main" id="{17F67E50-57EB-D400-8ECB-DEB555795920}"/>
              </a:ext>
            </a:extLst>
          </p:cNvPr>
          <p:cNvSpPr>
            <a:spLocks noGrp="1"/>
          </p:cNvSpPr>
          <p:nvPr>
            <p:ph type="sldNum" sz="quarter" idx="12"/>
          </p:nvPr>
        </p:nvSpPr>
        <p:spPr/>
        <p:txBody>
          <a:bodyPr/>
          <a:lstStyle/>
          <a:p>
            <a:fld id="{615ADB79-25D6-47C0-AB51-22A13A0BBB50}" type="slidenum">
              <a:rPr lang="en-US" altLang="en-US" smtClean="0"/>
              <a:pPr/>
              <a:t>4</a:t>
            </a:fld>
            <a:endParaRPr lang="en-US" altLang="en-US" dirty="0"/>
          </a:p>
        </p:txBody>
      </p:sp>
    </p:spTree>
    <p:extLst>
      <p:ext uri="{BB962C8B-B14F-4D97-AF65-F5344CB8AC3E}">
        <p14:creationId xmlns:p14="http://schemas.microsoft.com/office/powerpoint/2010/main" val="15472917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29253-8476-944A-AE3C-32F7DB64575B}"/>
              </a:ext>
            </a:extLst>
          </p:cNvPr>
          <p:cNvSpPr>
            <a:spLocks noGrp="1"/>
          </p:cNvSpPr>
          <p:nvPr>
            <p:ph type="title"/>
          </p:nvPr>
        </p:nvSpPr>
        <p:spPr/>
        <p:txBody>
          <a:bodyPr/>
          <a:lstStyle/>
          <a:p>
            <a:r>
              <a:rPr lang="en-US" dirty="0"/>
              <a:t>PLPT-SEI-006: H and He</a:t>
            </a:r>
          </a:p>
        </p:txBody>
      </p:sp>
      <p:sp>
        <p:nvSpPr>
          <p:cNvPr id="5" name="Content Placeholder 4">
            <a:extLst>
              <a:ext uri="{FF2B5EF4-FFF2-40B4-BE49-F238E27FC236}">
                <a16:creationId xmlns:a16="http://schemas.microsoft.com/office/drawing/2014/main" id="{74223AE6-1E80-BA4C-8A9B-DC73D4ACFD5F}"/>
              </a:ext>
            </a:extLst>
          </p:cNvPr>
          <p:cNvSpPr>
            <a:spLocks noGrp="1"/>
          </p:cNvSpPr>
          <p:nvPr>
            <p:ph idx="1"/>
          </p:nvPr>
        </p:nvSpPr>
        <p:spPr>
          <a:xfrm>
            <a:off x="457200" y="1465262"/>
            <a:ext cx="8229600" cy="4859337"/>
          </a:xfrm>
        </p:spPr>
        <p:txBody>
          <a:bodyPr/>
          <a:lstStyle/>
          <a:p>
            <a:pPr>
              <a:buFont typeface="Arial" panose="020B0604020202020204" pitchFamily="34" charset="0"/>
              <a:buChar char="•"/>
            </a:pPr>
            <a:r>
              <a:rPr lang="en-US" sz="2400" dirty="0"/>
              <a:t>L1b backgrounds dominated by Prime fluxes (scintillator taken out of circuit [No S] due to radiation belt MeV electron fluxes)</a:t>
            </a:r>
          </a:p>
          <a:p>
            <a:pPr>
              <a:buFont typeface="Arial" panose="020B0604020202020204" pitchFamily="34" charset="0"/>
              <a:buChar char="•"/>
            </a:pPr>
            <a:r>
              <a:rPr lang="en-US" sz="2400" dirty="0" err="1"/>
              <a:t>NonPrime</a:t>
            </a:r>
            <a:r>
              <a:rPr lang="en-US" sz="2400" dirty="0"/>
              <a:t> Hydrogen backgrounds agree much better with the GCR model than Prime</a:t>
            </a:r>
          </a:p>
          <a:p>
            <a:pPr lvl="1">
              <a:buFont typeface="Arial" panose="020B0604020202020204" pitchFamily="34" charset="0"/>
              <a:buChar char="•"/>
            </a:pPr>
            <a:r>
              <a:rPr lang="en-US" sz="1800" dirty="0"/>
              <a:t>H2-H5 agree better than H1 – both Prime and </a:t>
            </a:r>
            <a:r>
              <a:rPr lang="en-US" sz="1800" dirty="0" err="1"/>
              <a:t>NonPrime</a:t>
            </a:r>
            <a:r>
              <a:rPr lang="en-US" sz="1800" dirty="0"/>
              <a:t> H1 &gt;&gt; model fluxes</a:t>
            </a:r>
          </a:p>
          <a:p>
            <a:pPr>
              <a:buFont typeface="Arial" panose="020B0604020202020204" pitchFamily="34" charset="0"/>
              <a:buChar char="•"/>
            </a:pPr>
            <a:r>
              <a:rPr lang="en-US" sz="2400" dirty="0"/>
              <a:t>Helium agreement with model is poorer than Hydrogen</a:t>
            </a:r>
          </a:p>
          <a:p>
            <a:pPr lvl="1">
              <a:buFont typeface="Arial" panose="020B0604020202020204" pitchFamily="34" charset="0"/>
              <a:buChar char="•"/>
            </a:pPr>
            <a:r>
              <a:rPr lang="en-US" sz="1800" dirty="0"/>
              <a:t>HE1-HE3 &gt;&gt; model; HE4-HE5 &lt; or comparable to model</a:t>
            </a:r>
          </a:p>
          <a:p>
            <a:pPr>
              <a:buFont typeface="Arial" panose="020B0604020202020204" pitchFamily="34" charset="0"/>
              <a:buChar char="•"/>
            </a:pPr>
            <a:r>
              <a:rPr lang="en-US" sz="2400" i="1" dirty="0"/>
              <a:t>Note</a:t>
            </a:r>
            <a:r>
              <a:rPr lang="en-US" sz="2400" dirty="0"/>
              <a:t>: had to use LUT (CDRL 79) geometric factors (GFs) to convert rates to fluxes</a:t>
            </a:r>
          </a:p>
          <a:p>
            <a:pPr lvl="1">
              <a:buFont typeface="Arial" panose="020B0604020202020204" pitchFamily="34" charset="0"/>
              <a:buChar char="•"/>
            </a:pPr>
            <a:r>
              <a:rPr lang="en-US" sz="1800" dirty="0"/>
              <a:t>Were derived for SEPs, not GCRs – not accurate for this application</a:t>
            </a:r>
          </a:p>
          <a:p>
            <a:pPr lvl="1">
              <a:buFont typeface="Arial" panose="020B0604020202020204" pitchFamily="34" charset="0"/>
              <a:buChar char="•"/>
            </a:pPr>
            <a:r>
              <a:rPr lang="en-US" sz="1800" dirty="0"/>
              <a:t>Since GCR fluxes increase with energy in EHIS range, high-energy tails in response curves dominate</a:t>
            </a:r>
          </a:p>
        </p:txBody>
      </p:sp>
      <p:sp>
        <p:nvSpPr>
          <p:cNvPr id="4" name="Slide Number Placeholder 3">
            <a:extLst>
              <a:ext uri="{FF2B5EF4-FFF2-40B4-BE49-F238E27FC236}">
                <a16:creationId xmlns:a16="http://schemas.microsoft.com/office/drawing/2014/main" id="{0D6D842B-018B-814A-9C48-3C6747CB66E4}"/>
              </a:ext>
            </a:extLst>
          </p:cNvPr>
          <p:cNvSpPr>
            <a:spLocks noGrp="1"/>
          </p:cNvSpPr>
          <p:nvPr>
            <p:ph type="sldNum" sz="quarter" idx="12"/>
          </p:nvPr>
        </p:nvSpPr>
        <p:spPr/>
        <p:txBody>
          <a:bodyPr/>
          <a:lstStyle/>
          <a:p>
            <a:fld id="{615ADB79-25D6-47C0-AB51-22A13A0BBB50}" type="slidenum">
              <a:rPr lang="en-US" altLang="en-US" smtClean="0"/>
              <a:pPr/>
              <a:t>40</a:t>
            </a:fld>
            <a:endParaRPr lang="en-US" altLang="en-US" dirty="0"/>
          </a:p>
        </p:txBody>
      </p:sp>
      <p:sp>
        <p:nvSpPr>
          <p:cNvPr id="15" name="Rectangle 14">
            <a:extLst>
              <a:ext uri="{FF2B5EF4-FFF2-40B4-BE49-F238E27FC236}">
                <a16:creationId xmlns:a16="http://schemas.microsoft.com/office/drawing/2014/main" id="{7CC7BAA8-3B4A-7464-C5AE-BA85C9A67F38}"/>
              </a:ext>
            </a:extLst>
          </p:cNvPr>
          <p:cNvSpPr/>
          <p:nvPr/>
        </p:nvSpPr>
        <p:spPr>
          <a:xfrm>
            <a:off x="834189" y="6209776"/>
            <a:ext cx="7475621" cy="338554"/>
          </a:xfrm>
          <a:prstGeom prst="rect">
            <a:avLst/>
          </a:prstGeom>
          <a:solidFill>
            <a:schemeClr val="tx2">
              <a:lumMod val="20000"/>
              <a:lumOff val="80000"/>
            </a:schemeClr>
          </a:solidFill>
        </p:spPr>
        <p:txBody>
          <a:bodyPr wrap="square">
            <a:spAutoFit/>
          </a:bodyPr>
          <a:lstStyle/>
          <a:p>
            <a:pPr algn="ctr"/>
            <a:r>
              <a:rPr lang="en-US" sz="1600" b="1" i="1" dirty="0"/>
              <a:t>Results are inconclusive as to whether EHIS could provide reliable H and He GCR fluxes</a:t>
            </a:r>
          </a:p>
        </p:txBody>
      </p:sp>
    </p:spTree>
    <p:extLst>
      <p:ext uri="{BB962C8B-B14F-4D97-AF65-F5344CB8AC3E}">
        <p14:creationId xmlns:p14="http://schemas.microsoft.com/office/powerpoint/2010/main" val="41438682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E5770B8-D0CD-2C78-78CF-928F22CA848C}"/>
              </a:ext>
            </a:extLst>
          </p:cNvPr>
          <p:cNvSpPr>
            <a:spLocks noGrp="1"/>
          </p:cNvSpPr>
          <p:nvPr>
            <p:ph type="title"/>
          </p:nvPr>
        </p:nvSpPr>
        <p:spPr/>
        <p:txBody>
          <a:bodyPr/>
          <a:lstStyle/>
          <a:p>
            <a:r>
              <a:rPr lang="en-US" sz="3200" dirty="0"/>
              <a:t>PLPT-SEI-006: Heavy Ion Histograms from L0 SCI-ELF packets</a:t>
            </a:r>
          </a:p>
        </p:txBody>
      </p:sp>
      <p:sp>
        <p:nvSpPr>
          <p:cNvPr id="6" name="Content Placeholder 5">
            <a:extLst>
              <a:ext uri="{FF2B5EF4-FFF2-40B4-BE49-F238E27FC236}">
                <a16:creationId xmlns:a16="http://schemas.microsoft.com/office/drawing/2014/main" id="{BD8F809A-600F-01C4-23D3-6901EB0FB0FF}"/>
              </a:ext>
            </a:extLst>
          </p:cNvPr>
          <p:cNvSpPr>
            <a:spLocks noGrp="1"/>
          </p:cNvSpPr>
          <p:nvPr>
            <p:ph idx="1"/>
          </p:nvPr>
        </p:nvSpPr>
        <p:spPr/>
        <p:txBody>
          <a:bodyPr/>
          <a:lstStyle/>
          <a:p>
            <a:pPr>
              <a:buFont typeface="Arial" panose="020B0604020202020204" pitchFamily="34" charset="0"/>
              <a:buChar char="•"/>
            </a:pPr>
            <a:r>
              <a:rPr lang="en-US" sz="2000" dirty="0"/>
              <a:t>Summed &gt;3 months of SCI-ELF histograms </a:t>
            </a:r>
          </a:p>
          <a:p>
            <a:pPr lvl="1">
              <a:buFont typeface="Arial" panose="020B0604020202020204" pitchFamily="34" charset="0"/>
              <a:buChar char="•"/>
            </a:pPr>
            <a:r>
              <a:rPr lang="en-US" sz="1800" dirty="0"/>
              <a:t>Following successful table upload: 22 July – 28 Oct 2022</a:t>
            </a:r>
          </a:p>
          <a:p>
            <a:pPr lvl="1">
              <a:buFont typeface="Arial" panose="020B0604020202020204" pitchFamily="34" charset="0"/>
              <a:buChar char="•"/>
            </a:pPr>
            <a:r>
              <a:rPr lang="en-US" sz="1800" dirty="0"/>
              <a:t>Mostly Prime state</a:t>
            </a:r>
          </a:p>
          <a:p>
            <a:pPr>
              <a:buFont typeface="Arial" panose="020B0604020202020204" pitchFamily="34" charset="0"/>
              <a:buChar char="•"/>
            </a:pPr>
            <a:r>
              <a:rPr lang="en-US" sz="2000" dirty="0"/>
              <a:t>Analyzed G18, G17 and G16 separately</a:t>
            </a:r>
          </a:p>
          <a:p>
            <a:pPr>
              <a:buFont typeface="Arial" panose="020B0604020202020204" pitchFamily="34" charset="0"/>
              <a:buChar char="•"/>
            </a:pPr>
            <a:r>
              <a:rPr lang="en-US" sz="2000" dirty="0"/>
              <a:t>Problem: G18 E4 and E5 histograms are inconsistent with G16 &amp; G17</a:t>
            </a:r>
          </a:p>
          <a:p>
            <a:pPr lvl="1">
              <a:buFont typeface="Arial" panose="020B0604020202020204" pitchFamily="34" charset="0"/>
              <a:buChar char="•"/>
            </a:pPr>
            <a:r>
              <a:rPr lang="en-US" sz="1800" dirty="0"/>
              <a:t>In all 3 EHIS, E1-E3 histograms exhibit a large background that decreases with Z up to Z = 9</a:t>
            </a:r>
          </a:p>
          <a:p>
            <a:pPr lvl="1">
              <a:buFont typeface="Arial" panose="020B0604020202020204" pitchFamily="34" charset="0"/>
              <a:buChar char="•"/>
            </a:pPr>
            <a:r>
              <a:rPr lang="en-US" sz="1800" dirty="0"/>
              <a:t>In G16 and G17 EHIS, E4 and E5 a low background that extends to Z = 7-9</a:t>
            </a:r>
          </a:p>
          <a:p>
            <a:pPr lvl="1">
              <a:buFont typeface="Arial" panose="020B0604020202020204" pitchFamily="34" charset="0"/>
              <a:buChar char="•"/>
            </a:pPr>
            <a:r>
              <a:rPr lang="en-US" sz="1800" dirty="0"/>
              <a:t>In G18 EHIS, E4 and E5 exhibit large backgrounds out to Z = 9, and the H peak at Z = 1 is greatly reduced </a:t>
            </a:r>
          </a:p>
          <a:p>
            <a:pPr>
              <a:buFont typeface="Arial" panose="020B0604020202020204" pitchFamily="34" charset="0"/>
              <a:buChar char="•"/>
            </a:pPr>
            <a:r>
              <a:rPr lang="en-US" sz="2000" dirty="0"/>
              <a:t>G18 E1 histogram shows counts at Ne, Mg and S, indicating that lower-energy G18 histograms are performing adequately</a:t>
            </a:r>
          </a:p>
          <a:p>
            <a:pPr>
              <a:buFont typeface="Arial" panose="020B0604020202020204" pitchFamily="34" charset="0"/>
              <a:buChar char="•"/>
            </a:pPr>
            <a:endParaRPr lang="en-US" sz="2000" dirty="0"/>
          </a:p>
        </p:txBody>
      </p:sp>
      <p:sp>
        <p:nvSpPr>
          <p:cNvPr id="4" name="Slide Number Placeholder 3">
            <a:extLst>
              <a:ext uri="{FF2B5EF4-FFF2-40B4-BE49-F238E27FC236}">
                <a16:creationId xmlns:a16="http://schemas.microsoft.com/office/drawing/2014/main" id="{CEB306A7-56E9-900D-93EF-9679E9A178AB}"/>
              </a:ext>
            </a:extLst>
          </p:cNvPr>
          <p:cNvSpPr>
            <a:spLocks noGrp="1"/>
          </p:cNvSpPr>
          <p:nvPr>
            <p:ph type="sldNum" sz="quarter" idx="12"/>
          </p:nvPr>
        </p:nvSpPr>
        <p:spPr/>
        <p:txBody>
          <a:bodyPr/>
          <a:lstStyle/>
          <a:p>
            <a:fld id="{4AB52BE0-4CA4-4BD3-BC9F-B41F86E8D2EE}" type="slidenum">
              <a:rPr lang="en-US" altLang="en-US" smtClean="0"/>
              <a:pPr/>
              <a:t>41</a:t>
            </a:fld>
            <a:endParaRPr lang="en-US" altLang="en-US" dirty="0"/>
          </a:p>
        </p:txBody>
      </p:sp>
      <p:sp>
        <p:nvSpPr>
          <p:cNvPr id="2" name="TextBox 1">
            <a:extLst>
              <a:ext uri="{FF2B5EF4-FFF2-40B4-BE49-F238E27FC236}">
                <a16:creationId xmlns:a16="http://schemas.microsoft.com/office/drawing/2014/main" id="{1C7E2359-3EDC-1342-C9B2-6FB749C7C749}"/>
              </a:ext>
            </a:extLst>
          </p:cNvPr>
          <p:cNvSpPr txBox="1"/>
          <p:nvPr/>
        </p:nvSpPr>
        <p:spPr>
          <a:xfrm>
            <a:off x="1559235" y="5771575"/>
            <a:ext cx="6025529" cy="830997"/>
          </a:xfrm>
          <a:prstGeom prst="rect">
            <a:avLst/>
          </a:prstGeom>
          <a:solidFill>
            <a:srgbClr val="C6D9F1"/>
          </a:solidFill>
        </p:spPr>
        <p:txBody>
          <a:bodyPr wrap="square" rtlCol="0">
            <a:spAutoFit/>
          </a:bodyPr>
          <a:lstStyle/>
          <a:p>
            <a:pPr algn="ctr"/>
            <a:r>
              <a:rPr lang="en-US" sz="1600" b="1" i="1" dirty="0"/>
              <a:t>Recall: MSU calibration facility cannot generate heavy ion beams of sufficient energy to calibrate channels E3, E4 and E5, so their current characterization relies on extrapolation and modeling</a:t>
            </a:r>
          </a:p>
        </p:txBody>
      </p:sp>
    </p:spTree>
    <p:extLst>
      <p:ext uri="{BB962C8B-B14F-4D97-AF65-F5344CB8AC3E}">
        <p14:creationId xmlns:p14="http://schemas.microsoft.com/office/powerpoint/2010/main" val="12494405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a:extLst>
              <a:ext uri="{FF2B5EF4-FFF2-40B4-BE49-F238E27FC236}">
                <a16:creationId xmlns:a16="http://schemas.microsoft.com/office/drawing/2014/main" id="{5FAAA1BC-2B36-97BF-0AB3-183ACF1E106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528" y="1465263"/>
            <a:ext cx="6788943" cy="4525962"/>
          </a:xfrm>
        </p:spPr>
      </p:pic>
      <p:sp>
        <p:nvSpPr>
          <p:cNvPr id="2" name="Title 1">
            <a:extLst>
              <a:ext uri="{FF2B5EF4-FFF2-40B4-BE49-F238E27FC236}">
                <a16:creationId xmlns:a16="http://schemas.microsoft.com/office/drawing/2014/main" id="{810B4E7F-DBAB-B73C-26DC-7F33FF32AB2B}"/>
              </a:ext>
            </a:extLst>
          </p:cNvPr>
          <p:cNvSpPr>
            <a:spLocks noGrp="1"/>
          </p:cNvSpPr>
          <p:nvPr>
            <p:ph type="title"/>
          </p:nvPr>
        </p:nvSpPr>
        <p:spPr/>
        <p:txBody>
          <a:bodyPr/>
          <a:lstStyle/>
          <a:p>
            <a:r>
              <a:rPr lang="en-US" dirty="0"/>
              <a:t>PLPT-SEI-006: GOES-16 SCI-ELF Histogram, 22 Jul – 28 Oct 2022</a:t>
            </a:r>
          </a:p>
        </p:txBody>
      </p:sp>
      <p:sp>
        <p:nvSpPr>
          <p:cNvPr id="4" name="Slide Number Placeholder 3">
            <a:extLst>
              <a:ext uri="{FF2B5EF4-FFF2-40B4-BE49-F238E27FC236}">
                <a16:creationId xmlns:a16="http://schemas.microsoft.com/office/drawing/2014/main" id="{4359B93F-F81A-82E6-EF02-35E5410337A8}"/>
              </a:ext>
            </a:extLst>
          </p:cNvPr>
          <p:cNvSpPr>
            <a:spLocks noGrp="1"/>
          </p:cNvSpPr>
          <p:nvPr>
            <p:ph type="sldNum" sz="quarter" idx="12"/>
          </p:nvPr>
        </p:nvSpPr>
        <p:spPr/>
        <p:txBody>
          <a:bodyPr/>
          <a:lstStyle/>
          <a:p>
            <a:fld id="{615ADB79-25D6-47C0-AB51-22A13A0BBB50}" type="slidenum">
              <a:rPr lang="en-US" altLang="en-US" smtClean="0"/>
              <a:pPr/>
              <a:t>42</a:t>
            </a:fld>
            <a:endParaRPr lang="en-US" altLang="en-US" dirty="0"/>
          </a:p>
        </p:txBody>
      </p:sp>
      <p:sp>
        <p:nvSpPr>
          <p:cNvPr id="8" name="TextBox 7">
            <a:extLst>
              <a:ext uri="{FF2B5EF4-FFF2-40B4-BE49-F238E27FC236}">
                <a16:creationId xmlns:a16="http://schemas.microsoft.com/office/drawing/2014/main" id="{C6228D29-4F32-9AE7-FDD1-E837237D247E}"/>
              </a:ext>
            </a:extLst>
          </p:cNvPr>
          <p:cNvSpPr txBox="1"/>
          <p:nvPr/>
        </p:nvSpPr>
        <p:spPr>
          <a:xfrm>
            <a:off x="3048001" y="2063032"/>
            <a:ext cx="291440" cy="338554"/>
          </a:xfrm>
          <a:prstGeom prst="rect">
            <a:avLst/>
          </a:prstGeom>
          <a:noFill/>
        </p:spPr>
        <p:txBody>
          <a:bodyPr wrap="square" rtlCol="0">
            <a:spAutoFit/>
          </a:bodyPr>
          <a:lstStyle/>
          <a:p>
            <a:r>
              <a:rPr lang="en-US" sz="1600" b="1" dirty="0">
                <a:solidFill>
                  <a:srgbClr val="7030A0"/>
                </a:solidFill>
              </a:rPr>
              <a:t>C</a:t>
            </a:r>
          </a:p>
        </p:txBody>
      </p:sp>
      <p:sp>
        <p:nvSpPr>
          <p:cNvPr id="10" name="TextBox 9">
            <a:extLst>
              <a:ext uri="{FF2B5EF4-FFF2-40B4-BE49-F238E27FC236}">
                <a16:creationId xmlns:a16="http://schemas.microsoft.com/office/drawing/2014/main" id="{19F85FB1-8D58-FF15-B930-F28535B62681}"/>
              </a:ext>
            </a:extLst>
          </p:cNvPr>
          <p:cNvSpPr txBox="1"/>
          <p:nvPr/>
        </p:nvSpPr>
        <p:spPr>
          <a:xfrm>
            <a:off x="3365287" y="2063032"/>
            <a:ext cx="312426" cy="338554"/>
          </a:xfrm>
          <a:prstGeom prst="rect">
            <a:avLst/>
          </a:prstGeom>
          <a:noFill/>
        </p:spPr>
        <p:txBody>
          <a:bodyPr wrap="square" rtlCol="0">
            <a:spAutoFit/>
          </a:bodyPr>
          <a:lstStyle/>
          <a:p>
            <a:r>
              <a:rPr lang="en-US" sz="1600" b="1" dirty="0">
                <a:solidFill>
                  <a:srgbClr val="7030A0"/>
                </a:solidFill>
              </a:rPr>
              <a:t>O</a:t>
            </a:r>
          </a:p>
        </p:txBody>
      </p:sp>
      <p:sp>
        <p:nvSpPr>
          <p:cNvPr id="11" name="TextBox 10">
            <a:extLst>
              <a:ext uri="{FF2B5EF4-FFF2-40B4-BE49-F238E27FC236}">
                <a16:creationId xmlns:a16="http://schemas.microsoft.com/office/drawing/2014/main" id="{ACCE5190-A699-8DAC-7478-B291E0B5FA65}"/>
              </a:ext>
            </a:extLst>
          </p:cNvPr>
          <p:cNvSpPr txBox="1"/>
          <p:nvPr/>
        </p:nvSpPr>
        <p:spPr>
          <a:xfrm>
            <a:off x="3624451" y="2063032"/>
            <a:ext cx="495029" cy="338554"/>
          </a:xfrm>
          <a:prstGeom prst="rect">
            <a:avLst/>
          </a:prstGeom>
          <a:noFill/>
        </p:spPr>
        <p:txBody>
          <a:bodyPr wrap="square" rtlCol="0">
            <a:spAutoFit/>
          </a:bodyPr>
          <a:lstStyle/>
          <a:p>
            <a:r>
              <a:rPr lang="en-US" sz="1600" b="1" dirty="0">
                <a:solidFill>
                  <a:srgbClr val="7030A0"/>
                </a:solidFill>
              </a:rPr>
              <a:t>Ne</a:t>
            </a:r>
          </a:p>
        </p:txBody>
      </p:sp>
      <p:sp>
        <p:nvSpPr>
          <p:cNvPr id="12" name="TextBox 11">
            <a:extLst>
              <a:ext uri="{FF2B5EF4-FFF2-40B4-BE49-F238E27FC236}">
                <a16:creationId xmlns:a16="http://schemas.microsoft.com/office/drawing/2014/main" id="{2B139644-3BF6-F553-FA31-CC74BEB5829B}"/>
              </a:ext>
            </a:extLst>
          </p:cNvPr>
          <p:cNvSpPr txBox="1"/>
          <p:nvPr/>
        </p:nvSpPr>
        <p:spPr>
          <a:xfrm>
            <a:off x="4333760" y="2063032"/>
            <a:ext cx="380684" cy="338554"/>
          </a:xfrm>
          <a:prstGeom prst="rect">
            <a:avLst/>
          </a:prstGeom>
          <a:noFill/>
        </p:spPr>
        <p:txBody>
          <a:bodyPr wrap="square" rtlCol="0">
            <a:spAutoFit/>
          </a:bodyPr>
          <a:lstStyle/>
          <a:p>
            <a:r>
              <a:rPr lang="en-US" sz="1600" b="1" dirty="0">
                <a:solidFill>
                  <a:srgbClr val="7030A0"/>
                </a:solidFill>
              </a:rPr>
              <a:t>Si</a:t>
            </a:r>
          </a:p>
        </p:txBody>
      </p:sp>
      <p:sp>
        <p:nvSpPr>
          <p:cNvPr id="13" name="TextBox 12">
            <a:extLst>
              <a:ext uri="{FF2B5EF4-FFF2-40B4-BE49-F238E27FC236}">
                <a16:creationId xmlns:a16="http://schemas.microsoft.com/office/drawing/2014/main" id="{E046E0D6-80CD-A8DA-AF45-8161DF4C150D}"/>
              </a:ext>
            </a:extLst>
          </p:cNvPr>
          <p:cNvSpPr txBox="1"/>
          <p:nvPr/>
        </p:nvSpPr>
        <p:spPr>
          <a:xfrm>
            <a:off x="3964449" y="2063032"/>
            <a:ext cx="495029" cy="338554"/>
          </a:xfrm>
          <a:prstGeom prst="rect">
            <a:avLst/>
          </a:prstGeom>
          <a:noFill/>
        </p:spPr>
        <p:txBody>
          <a:bodyPr wrap="square" rtlCol="0">
            <a:spAutoFit/>
          </a:bodyPr>
          <a:lstStyle/>
          <a:p>
            <a:r>
              <a:rPr lang="en-US" sz="1600" b="1" dirty="0">
                <a:solidFill>
                  <a:srgbClr val="7030A0"/>
                </a:solidFill>
              </a:rPr>
              <a:t>Mg</a:t>
            </a:r>
          </a:p>
        </p:txBody>
      </p:sp>
    </p:spTree>
    <p:extLst>
      <p:ext uri="{BB962C8B-B14F-4D97-AF65-F5344CB8AC3E}">
        <p14:creationId xmlns:p14="http://schemas.microsoft.com/office/powerpoint/2010/main" val="30704135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Content Placeholder 17">
            <a:extLst>
              <a:ext uri="{FF2B5EF4-FFF2-40B4-BE49-F238E27FC236}">
                <a16:creationId xmlns:a16="http://schemas.microsoft.com/office/drawing/2014/main" id="{366D4740-30CB-95FE-C2EE-68F4BC490A1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528" y="1465263"/>
            <a:ext cx="6788943" cy="4525962"/>
          </a:xfrm>
        </p:spPr>
      </p:pic>
      <p:sp>
        <p:nvSpPr>
          <p:cNvPr id="2" name="Title 1">
            <a:extLst>
              <a:ext uri="{FF2B5EF4-FFF2-40B4-BE49-F238E27FC236}">
                <a16:creationId xmlns:a16="http://schemas.microsoft.com/office/drawing/2014/main" id="{810B4E7F-DBAB-B73C-26DC-7F33FF32AB2B}"/>
              </a:ext>
            </a:extLst>
          </p:cNvPr>
          <p:cNvSpPr>
            <a:spLocks noGrp="1"/>
          </p:cNvSpPr>
          <p:nvPr>
            <p:ph type="title"/>
          </p:nvPr>
        </p:nvSpPr>
        <p:spPr/>
        <p:txBody>
          <a:bodyPr/>
          <a:lstStyle/>
          <a:p>
            <a:r>
              <a:rPr lang="en-US" dirty="0"/>
              <a:t>PLPT-SEI-006: GOES-17 SCI-ELF Histogram, 22 Jul – 28 Oct 2022</a:t>
            </a:r>
          </a:p>
        </p:txBody>
      </p:sp>
      <p:sp>
        <p:nvSpPr>
          <p:cNvPr id="4" name="Slide Number Placeholder 3">
            <a:extLst>
              <a:ext uri="{FF2B5EF4-FFF2-40B4-BE49-F238E27FC236}">
                <a16:creationId xmlns:a16="http://schemas.microsoft.com/office/drawing/2014/main" id="{4359B93F-F81A-82E6-EF02-35E5410337A8}"/>
              </a:ext>
            </a:extLst>
          </p:cNvPr>
          <p:cNvSpPr>
            <a:spLocks noGrp="1"/>
          </p:cNvSpPr>
          <p:nvPr>
            <p:ph type="sldNum" sz="quarter" idx="12"/>
          </p:nvPr>
        </p:nvSpPr>
        <p:spPr/>
        <p:txBody>
          <a:bodyPr/>
          <a:lstStyle/>
          <a:p>
            <a:fld id="{615ADB79-25D6-47C0-AB51-22A13A0BBB50}" type="slidenum">
              <a:rPr lang="en-US" altLang="en-US" smtClean="0"/>
              <a:pPr/>
              <a:t>43</a:t>
            </a:fld>
            <a:endParaRPr lang="en-US" altLang="en-US" dirty="0"/>
          </a:p>
        </p:txBody>
      </p:sp>
      <p:sp>
        <p:nvSpPr>
          <p:cNvPr id="7" name="TextBox 6">
            <a:extLst>
              <a:ext uri="{FF2B5EF4-FFF2-40B4-BE49-F238E27FC236}">
                <a16:creationId xmlns:a16="http://schemas.microsoft.com/office/drawing/2014/main" id="{A9A044E4-5825-3274-4632-1FF4CAB60C49}"/>
              </a:ext>
            </a:extLst>
          </p:cNvPr>
          <p:cNvSpPr txBox="1"/>
          <p:nvPr/>
        </p:nvSpPr>
        <p:spPr>
          <a:xfrm>
            <a:off x="3048001" y="2063032"/>
            <a:ext cx="291440" cy="338554"/>
          </a:xfrm>
          <a:prstGeom prst="rect">
            <a:avLst/>
          </a:prstGeom>
          <a:noFill/>
        </p:spPr>
        <p:txBody>
          <a:bodyPr wrap="square" rtlCol="0">
            <a:spAutoFit/>
          </a:bodyPr>
          <a:lstStyle/>
          <a:p>
            <a:r>
              <a:rPr lang="en-US" sz="1600" b="1" dirty="0">
                <a:solidFill>
                  <a:srgbClr val="7030A0"/>
                </a:solidFill>
              </a:rPr>
              <a:t>C</a:t>
            </a:r>
          </a:p>
        </p:txBody>
      </p:sp>
      <p:sp>
        <p:nvSpPr>
          <p:cNvPr id="8" name="TextBox 7">
            <a:extLst>
              <a:ext uri="{FF2B5EF4-FFF2-40B4-BE49-F238E27FC236}">
                <a16:creationId xmlns:a16="http://schemas.microsoft.com/office/drawing/2014/main" id="{69FBE75A-3332-2A06-4EA1-F66063FEAE4A}"/>
              </a:ext>
            </a:extLst>
          </p:cNvPr>
          <p:cNvSpPr txBox="1"/>
          <p:nvPr/>
        </p:nvSpPr>
        <p:spPr>
          <a:xfrm>
            <a:off x="3365287" y="2063032"/>
            <a:ext cx="312426" cy="338554"/>
          </a:xfrm>
          <a:prstGeom prst="rect">
            <a:avLst/>
          </a:prstGeom>
          <a:noFill/>
        </p:spPr>
        <p:txBody>
          <a:bodyPr wrap="square" rtlCol="0">
            <a:spAutoFit/>
          </a:bodyPr>
          <a:lstStyle/>
          <a:p>
            <a:r>
              <a:rPr lang="en-US" sz="1600" b="1" dirty="0">
                <a:solidFill>
                  <a:srgbClr val="7030A0"/>
                </a:solidFill>
              </a:rPr>
              <a:t>O</a:t>
            </a:r>
          </a:p>
        </p:txBody>
      </p:sp>
      <p:sp>
        <p:nvSpPr>
          <p:cNvPr id="9" name="TextBox 8">
            <a:extLst>
              <a:ext uri="{FF2B5EF4-FFF2-40B4-BE49-F238E27FC236}">
                <a16:creationId xmlns:a16="http://schemas.microsoft.com/office/drawing/2014/main" id="{832A92CA-7227-47D9-267C-35217F11F8DE}"/>
              </a:ext>
            </a:extLst>
          </p:cNvPr>
          <p:cNvSpPr txBox="1"/>
          <p:nvPr/>
        </p:nvSpPr>
        <p:spPr>
          <a:xfrm>
            <a:off x="3624451" y="2063032"/>
            <a:ext cx="495029" cy="338554"/>
          </a:xfrm>
          <a:prstGeom prst="rect">
            <a:avLst/>
          </a:prstGeom>
          <a:noFill/>
        </p:spPr>
        <p:txBody>
          <a:bodyPr wrap="square" rtlCol="0">
            <a:spAutoFit/>
          </a:bodyPr>
          <a:lstStyle/>
          <a:p>
            <a:r>
              <a:rPr lang="en-US" sz="1600" b="1" dirty="0">
                <a:solidFill>
                  <a:srgbClr val="7030A0"/>
                </a:solidFill>
              </a:rPr>
              <a:t>Ne</a:t>
            </a:r>
          </a:p>
        </p:txBody>
      </p:sp>
      <p:sp>
        <p:nvSpPr>
          <p:cNvPr id="10" name="TextBox 9">
            <a:extLst>
              <a:ext uri="{FF2B5EF4-FFF2-40B4-BE49-F238E27FC236}">
                <a16:creationId xmlns:a16="http://schemas.microsoft.com/office/drawing/2014/main" id="{121C44EE-5FA3-BFE3-C9C9-782873D24B9B}"/>
              </a:ext>
            </a:extLst>
          </p:cNvPr>
          <p:cNvSpPr txBox="1"/>
          <p:nvPr/>
        </p:nvSpPr>
        <p:spPr>
          <a:xfrm>
            <a:off x="4333760" y="2063032"/>
            <a:ext cx="380684" cy="338554"/>
          </a:xfrm>
          <a:prstGeom prst="rect">
            <a:avLst/>
          </a:prstGeom>
          <a:noFill/>
        </p:spPr>
        <p:txBody>
          <a:bodyPr wrap="square" rtlCol="0">
            <a:spAutoFit/>
          </a:bodyPr>
          <a:lstStyle/>
          <a:p>
            <a:r>
              <a:rPr lang="en-US" sz="1600" b="1" dirty="0">
                <a:solidFill>
                  <a:srgbClr val="7030A0"/>
                </a:solidFill>
              </a:rPr>
              <a:t>Si</a:t>
            </a:r>
          </a:p>
        </p:txBody>
      </p:sp>
      <p:sp>
        <p:nvSpPr>
          <p:cNvPr id="11" name="TextBox 10">
            <a:extLst>
              <a:ext uri="{FF2B5EF4-FFF2-40B4-BE49-F238E27FC236}">
                <a16:creationId xmlns:a16="http://schemas.microsoft.com/office/drawing/2014/main" id="{9FB54ABC-D60E-2536-8CFB-5076BB917E0A}"/>
              </a:ext>
            </a:extLst>
          </p:cNvPr>
          <p:cNvSpPr txBox="1"/>
          <p:nvPr/>
        </p:nvSpPr>
        <p:spPr>
          <a:xfrm>
            <a:off x="3964449" y="2063032"/>
            <a:ext cx="495029" cy="338554"/>
          </a:xfrm>
          <a:prstGeom prst="rect">
            <a:avLst/>
          </a:prstGeom>
          <a:noFill/>
        </p:spPr>
        <p:txBody>
          <a:bodyPr wrap="square" rtlCol="0">
            <a:spAutoFit/>
          </a:bodyPr>
          <a:lstStyle/>
          <a:p>
            <a:r>
              <a:rPr lang="en-US" sz="1600" b="1" dirty="0">
                <a:solidFill>
                  <a:srgbClr val="7030A0"/>
                </a:solidFill>
              </a:rPr>
              <a:t>Mg</a:t>
            </a:r>
          </a:p>
        </p:txBody>
      </p:sp>
      <p:sp>
        <p:nvSpPr>
          <p:cNvPr id="12" name="TextBox 11">
            <a:extLst>
              <a:ext uri="{FF2B5EF4-FFF2-40B4-BE49-F238E27FC236}">
                <a16:creationId xmlns:a16="http://schemas.microsoft.com/office/drawing/2014/main" id="{EF92E392-9D32-226C-CD69-39897BFD23CE}"/>
              </a:ext>
            </a:extLst>
          </p:cNvPr>
          <p:cNvSpPr txBox="1"/>
          <p:nvPr/>
        </p:nvSpPr>
        <p:spPr>
          <a:xfrm>
            <a:off x="4714444" y="3657600"/>
            <a:ext cx="2600756" cy="954107"/>
          </a:xfrm>
          <a:prstGeom prst="rect">
            <a:avLst/>
          </a:prstGeom>
          <a:solidFill>
            <a:srgbClr val="C6D9F1"/>
          </a:solidFill>
        </p:spPr>
        <p:txBody>
          <a:bodyPr wrap="square" rtlCol="0">
            <a:spAutoFit/>
          </a:bodyPr>
          <a:lstStyle/>
          <a:p>
            <a:r>
              <a:rPr lang="en-US" sz="1400" b="1" i="1" dirty="0"/>
              <a:t>E4 and E5 H and He peaks are sharper and taller than in G16 histogram, backgrounds extend to smaller Z (=7) but are larger</a:t>
            </a:r>
          </a:p>
        </p:txBody>
      </p:sp>
      <p:cxnSp>
        <p:nvCxnSpPr>
          <p:cNvPr id="14" name="Straight Arrow Connector 13">
            <a:extLst>
              <a:ext uri="{FF2B5EF4-FFF2-40B4-BE49-F238E27FC236}">
                <a16:creationId xmlns:a16="http://schemas.microsoft.com/office/drawing/2014/main" id="{49E2B3B3-3485-6016-B2B7-BC109ABC4A9E}"/>
              </a:ext>
            </a:extLst>
          </p:cNvPr>
          <p:cNvCxnSpPr/>
          <p:nvPr/>
        </p:nvCxnSpPr>
        <p:spPr>
          <a:xfrm flipH="1">
            <a:off x="2895600" y="3962400"/>
            <a:ext cx="1818844" cy="4572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AB9A0508-6B7B-D8BE-C931-56372914502B}"/>
              </a:ext>
            </a:extLst>
          </p:cNvPr>
          <p:cNvCxnSpPr>
            <a:cxnSpLocks/>
          </p:cNvCxnSpPr>
          <p:nvPr/>
        </p:nvCxnSpPr>
        <p:spPr>
          <a:xfrm flipH="1">
            <a:off x="2819400" y="4277139"/>
            <a:ext cx="1895044" cy="8917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43752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Content Placeholder 18">
            <a:extLst>
              <a:ext uri="{FF2B5EF4-FFF2-40B4-BE49-F238E27FC236}">
                <a16:creationId xmlns:a16="http://schemas.microsoft.com/office/drawing/2014/main" id="{02E11C7C-1F60-DEA2-5EC0-A4479C2A875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528" y="1465263"/>
            <a:ext cx="6788943" cy="4525962"/>
          </a:xfrm>
        </p:spPr>
      </p:pic>
      <p:sp>
        <p:nvSpPr>
          <p:cNvPr id="2" name="Title 1">
            <a:extLst>
              <a:ext uri="{FF2B5EF4-FFF2-40B4-BE49-F238E27FC236}">
                <a16:creationId xmlns:a16="http://schemas.microsoft.com/office/drawing/2014/main" id="{341A9378-468A-578E-D7CF-8CEFB57D5F71}"/>
              </a:ext>
            </a:extLst>
          </p:cNvPr>
          <p:cNvSpPr>
            <a:spLocks noGrp="1"/>
          </p:cNvSpPr>
          <p:nvPr>
            <p:ph type="title"/>
          </p:nvPr>
        </p:nvSpPr>
        <p:spPr/>
        <p:txBody>
          <a:bodyPr/>
          <a:lstStyle/>
          <a:p>
            <a:r>
              <a:rPr lang="en-US" dirty="0"/>
              <a:t>PLPT-SEI-006: GOES-18 SCI-ELF Histogram, 22 Jul – 28 Oct 2022</a:t>
            </a:r>
          </a:p>
        </p:txBody>
      </p:sp>
      <p:sp>
        <p:nvSpPr>
          <p:cNvPr id="4" name="Slide Number Placeholder 3">
            <a:extLst>
              <a:ext uri="{FF2B5EF4-FFF2-40B4-BE49-F238E27FC236}">
                <a16:creationId xmlns:a16="http://schemas.microsoft.com/office/drawing/2014/main" id="{0CF0DB60-2F84-D7FB-089E-9A03414D766B}"/>
              </a:ext>
            </a:extLst>
          </p:cNvPr>
          <p:cNvSpPr>
            <a:spLocks noGrp="1"/>
          </p:cNvSpPr>
          <p:nvPr>
            <p:ph type="sldNum" sz="quarter" idx="12"/>
          </p:nvPr>
        </p:nvSpPr>
        <p:spPr/>
        <p:txBody>
          <a:bodyPr/>
          <a:lstStyle/>
          <a:p>
            <a:fld id="{615ADB79-25D6-47C0-AB51-22A13A0BBB50}" type="slidenum">
              <a:rPr lang="en-US" altLang="en-US" smtClean="0"/>
              <a:pPr/>
              <a:t>44</a:t>
            </a:fld>
            <a:endParaRPr lang="en-US" altLang="en-US" dirty="0"/>
          </a:p>
        </p:txBody>
      </p:sp>
      <p:sp>
        <p:nvSpPr>
          <p:cNvPr id="7" name="TextBox 6">
            <a:extLst>
              <a:ext uri="{FF2B5EF4-FFF2-40B4-BE49-F238E27FC236}">
                <a16:creationId xmlns:a16="http://schemas.microsoft.com/office/drawing/2014/main" id="{C3DCA38B-4889-F64E-E540-6E71A8F473B3}"/>
              </a:ext>
            </a:extLst>
          </p:cNvPr>
          <p:cNvSpPr txBox="1"/>
          <p:nvPr/>
        </p:nvSpPr>
        <p:spPr>
          <a:xfrm>
            <a:off x="3048001" y="2063032"/>
            <a:ext cx="291440" cy="338554"/>
          </a:xfrm>
          <a:prstGeom prst="rect">
            <a:avLst/>
          </a:prstGeom>
          <a:noFill/>
        </p:spPr>
        <p:txBody>
          <a:bodyPr wrap="square" rtlCol="0">
            <a:spAutoFit/>
          </a:bodyPr>
          <a:lstStyle/>
          <a:p>
            <a:r>
              <a:rPr lang="en-US" sz="1600" b="1" dirty="0">
                <a:solidFill>
                  <a:srgbClr val="7030A0"/>
                </a:solidFill>
              </a:rPr>
              <a:t>C</a:t>
            </a:r>
          </a:p>
        </p:txBody>
      </p:sp>
      <p:sp>
        <p:nvSpPr>
          <p:cNvPr id="8" name="TextBox 7">
            <a:extLst>
              <a:ext uri="{FF2B5EF4-FFF2-40B4-BE49-F238E27FC236}">
                <a16:creationId xmlns:a16="http://schemas.microsoft.com/office/drawing/2014/main" id="{F29C6465-EA83-9048-8100-BA323660CA46}"/>
              </a:ext>
            </a:extLst>
          </p:cNvPr>
          <p:cNvSpPr txBox="1"/>
          <p:nvPr/>
        </p:nvSpPr>
        <p:spPr>
          <a:xfrm>
            <a:off x="3365287" y="2063032"/>
            <a:ext cx="312426" cy="338554"/>
          </a:xfrm>
          <a:prstGeom prst="rect">
            <a:avLst/>
          </a:prstGeom>
          <a:noFill/>
        </p:spPr>
        <p:txBody>
          <a:bodyPr wrap="square" rtlCol="0">
            <a:spAutoFit/>
          </a:bodyPr>
          <a:lstStyle/>
          <a:p>
            <a:r>
              <a:rPr lang="en-US" sz="1600" b="1" dirty="0">
                <a:solidFill>
                  <a:srgbClr val="7030A0"/>
                </a:solidFill>
              </a:rPr>
              <a:t>O</a:t>
            </a:r>
          </a:p>
        </p:txBody>
      </p:sp>
      <p:sp>
        <p:nvSpPr>
          <p:cNvPr id="9" name="TextBox 8">
            <a:extLst>
              <a:ext uri="{FF2B5EF4-FFF2-40B4-BE49-F238E27FC236}">
                <a16:creationId xmlns:a16="http://schemas.microsoft.com/office/drawing/2014/main" id="{A5469A50-4956-F90B-3FEE-29E615D5D001}"/>
              </a:ext>
            </a:extLst>
          </p:cNvPr>
          <p:cNvSpPr txBox="1"/>
          <p:nvPr/>
        </p:nvSpPr>
        <p:spPr>
          <a:xfrm>
            <a:off x="3624451" y="2063032"/>
            <a:ext cx="495029" cy="338554"/>
          </a:xfrm>
          <a:prstGeom prst="rect">
            <a:avLst/>
          </a:prstGeom>
          <a:noFill/>
        </p:spPr>
        <p:txBody>
          <a:bodyPr wrap="square" rtlCol="0">
            <a:spAutoFit/>
          </a:bodyPr>
          <a:lstStyle/>
          <a:p>
            <a:r>
              <a:rPr lang="en-US" sz="1600" b="1" dirty="0">
                <a:solidFill>
                  <a:srgbClr val="7030A0"/>
                </a:solidFill>
              </a:rPr>
              <a:t>Ne</a:t>
            </a:r>
          </a:p>
        </p:txBody>
      </p:sp>
      <p:sp>
        <p:nvSpPr>
          <p:cNvPr id="10" name="TextBox 9">
            <a:extLst>
              <a:ext uri="{FF2B5EF4-FFF2-40B4-BE49-F238E27FC236}">
                <a16:creationId xmlns:a16="http://schemas.microsoft.com/office/drawing/2014/main" id="{2A99DA33-84B5-A16B-80FF-95A03E274251}"/>
              </a:ext>
            </a:extLst>
          </p:cNvPr>
          <p:cNvSpPr txBox="1"/>
          <p:nvPr/>
        </p:nvSpPr>
        <p:spPr>
          <a:xfrm>
            <a:off x="4333760" y="2063032"/>
            <a:ext cx="380684" cy="338554"/>
          </a:xfrm>
          <a:prstGeom prst="rect">
            <a:avLst/>
          </a:prstGeom>
          <a:noFill/>
        </p:spPr>
        <p:txBody>
          <a:bodyPr wrap="square" rtlCol="0">
            <a:spAutoFit/>
          </a:bodyPr>
          <a:lstStyle/>
          <a:p>
            <a:r>
              <a:rPr lang="en-US" sz="1600" b="1" dirty="0">
                <a:solidFill>
                  <a:srgbClr val="7030A0"/>
                </a:solidFill>
              </a:rPr>
              <a:t>Si</a:t>
            </a:r>
          </a:p>
        </p:txBody>
      </p:sp>
      <p:sp>
        <p:nvSpPr>
          <p:cNvPr id="11" name="TextBox 10">
            <a:extLst>
              <a:ext uri="{FF2B5EF4-FFF2-40B4-BE49-F238E27FC236}">
                <a16:creationId xmlns:a16="http://schemas.microsoft.com/office/drawing/2014/main" id="{5F7CCF5B-8300-063D-549D-3AB5F03F6E6C}"/>
              </a:ext>
            </a:extLst>
          </p:cNvPr>
          <p:cNvSpPr txBox="1"/>
          <p:nvPr/>
        </p:nvSpPr>
        <p:spPr>
          <a:xfrm>
            <a:off x="3964449" y="2063032"/>
            <a:ext cx="495029" cy="338554"/>
          </a:xfrm>
          <a:prstGeom prst="rect">
            <a:avLst/>
          </a:prstGeom>
          <a:noFill/>
        </p:spPr>
        <p:txBody>
          <a:bodyPr wrap="square" rtlCol="0">
            <a:spAutoFit/>
          </a:bodyPr>
          <a:lstStyle/>
          <a:p>
            <a:r>
              <a:rPr lang="en-US" sz="1600" b="1" dirty="0">
                <a:solidFill>
                  <a:srgbClr val="7030A0"/>
                </a:solidFill>
              </a:rPr>
              <a:t>Mg</a:t>
            </a:r>
          </a:p>
        </p:txBody>
      </p:sp>
      <p:sp>
        <p:nvSpPr>
          <p:cNvPr id="12" name="TextBox 11">
            <a:extLst>
              <a:ext uri="{FF2B5EF4-FFF2-40B4-BE49-F238E27FC236}">
                <a16:creationId xmlns:a16="http://schemas.microsoft.com/office/drawing/2014/main" id="{9B88F04C-429E-D8C8-45BD-716A73127E0E}"/>
              </a:ext>
            </a:extLst>
          </p:cNvPr>
          <p:cNvSpPr txBox="1"/>
          <p:nvPr/>
        </p:nvSpPr>
        <p:spPr>
          <a:xfrm>
            <a:off x="4714444" y="3657600"/>
            <a:ext cx="2600756" cy="738664"/>
          </a:xfrm>
          <a:prstGeom prst="rect">
            <a:avLst/>
          </a:prstGeom>
          <a:solidFill>
            <a:srgbClr val="C6D9F1"/>
          </a:solidFill>
        </p:spPr>
        <p:txBody>
          <a:bodyPr wrap="square" rtlCol="0">
            <a:spAutoFit/>
          </a:bodyPr>
          <a:lstStyle/>
          <a:p>
            <a:r>
              <a:rPr lang="en-US" sz="1400" b="1" i="1" dirty="0"/>
              <a:t>E4 and E5 backgrounds are an OOM larger than in G16 and G17 histograms out to Z = 9</a:t>
            </a:r>
          </a:p>
        </p:txBody>
      </p:sp>
      <p:cxnSp>
        <p:nvCxnSpPr>
          <p:cNvPr id="13" name="Straight Arrow Connector 12">
            <a:extLst>
              <a:ext uri="{FF2B5EF4-FFF2-40B4-BE49-F238E27FC236}">
                <a16:creationId xmlns:a16="http://schemas.microsoft.com/office/drawing/2014/main" id="{DE6666C1-73AA-77FA-CB07-7B8C62938EEC}"/>
              </a:ext>
            </a:extLst>
          </p:cNvPr>
          <p:cNvCxnSpPr/>
          <p:nvPr/>
        </p:nvCxnSpPr>
        <p:spPr>
          <a:xfrm flipH="1">
            <a:off x="2895600" y="3962400"/>
            <a:ext cx="1818844" cy="4572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35B4C9C5-8511-9BCA-E40B-C0B39EA69A92}"/>
              </a:ext>
            </a:extLst>
          </p:cNvPr>
          <p:cNvCxnSpPr>
            <a:cxnSpLocks/>
          </p:cNvCxnSpPr>
          <p:nvPr/>
        </p:nvCxnSpPr>
        <p:spPr>
          <a:xfrm flipH="1">
            <a:off x="2819400" y="4277139"/>
            <a:ext cx="1895044" cy="8917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Footer Placeholder 5">
            <a:extLst>
              <a:ext uri="{FF2B5EF4-FFF2-40B4-BE49-F238E27FC236}">
                <a16:creationId xmlns:a16="http://schemas.microsoft.com/office/drawing/2014/main" id="{516ADCCD-17FF-40C6-1EF0-3AF4873441A2}"/>
              </a:ext>
            </a:extLst>
          </p:cNvPr>
          <p:cNvSpPr txBox="1">
            <a:spLocks/>
          </p:cNvSpPr>
          <p:nvPr/>
        </p:nvSpPr>
        <p:spPr>
          <a:xfrm>
            <a:off x="1287379" y="6324600"/>
            <a:ext cx="6637421" cy="49632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200" kern="0" dirty="0">
                <a:solidFill>
                  <a:prstClr val="white"/>
                </a:solidFill>
                <a:latin typeface="Times New Roman" panose="02020603050405020304" pitchFamily="18" charset="0"/>
                <a:cs typeface="Times New Roman" panose="02020603050405020304" pitchFamily="18" charset="0"/>
              </a:rPr>
              <a:t>These GOES-18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37943719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866C0-297A-38B3-9FB4-8BDE247912BB}"/>
              </a:ext>
            </a:extLst>
          </p:cNvPr>
          <p:cNvSpPr>
            <a:spLocks noGrp="1"/>
          </p:cNvSpPr>
          <p:nvPr>
            <p:ph type="title"/>
          </p:nvPr>
        </p:nvSpPr>
        <p:spPr/>
        <p:txBody>
          <a:bodyPr/>
          <a:lstStyle/>
          <a:p>
            <a:r>
              <a:rPr lang="en-US" sz="3200" dirty="0"/>
              <a:t>PLPT-SEI-006: Heavy Ion Histograms from L0 SCI-ELF, Conclusions</a:t>
            </a:r>
          </a:p>
        </p:txBody>
      </p:sp>
      <p:sp>
        <p:nvSpPr>
          <p:cNvPr id="3" name="Content Placeholder 2">
            <a:extLst>
              <a:ext uri="{FF2B5EF4-FFF2-40B4-BE49-F238E27FC236}">
                <a16:creationId xmlns:a16="http://schemas.microsoft.com/office/drawing/2014/main" id="{1ECACB3D-D445-8A09-687F-D992D9E94EED}"/>
              </a:ext>
            </a:extLst>
          </p:cNvPr>
          <p:cNvSpPr>
            <a:spLocks noGrp="1"/>
          </p:cNvSpPr>
          <p:nvPr>
            <p:ph idx="1"/>
          </p:nvPr>
        </p:nvSpPr>
        <p:spPr>
          <a:xfrm>
            <a:off x="457200" y="1465263"/>
            <a:ext cx="7862763" cy="4525962"/>
          </a:xfrm>
        </p:spPr>
        <p:txBody>
          <a:bodyPr/>
          <a:lstStyle/>
          <a:p>
            <a:pPr>
              <a:buFont typeface="Arial" panose="020B0604020202020204" pitchFamily="34" charset="0"/>
              <a:buChar char="•"/>
            </a:pPr>
            <a:r>
              <a:rPr lang="en-US" sz="2000" dirty="0"/>
              <a:t>ATC/UNH PLT-002 PHA analysis confirmed that on-orbit ZCAL for G18 E4 and E5 is correctly using existing flight science tables</a:t>
            </a:r>
          </a:p>
          <a:p>
            <a:pPr>
              <a:buFont typeface="Arial" panose="020B0604020202020204" pitchFamily="34" charset="0"/>
              <a:buChar char="•"/>
            </a:pPr>
            <a:r>
              <a:rPr lang="en-US" sz="2000" dirty="0"/>
              <a:t>G18 EHIS seems to be further off in energy conversion factor than G16 and G17 – large E4 and E5 backgrounds cannot be fixed until we have more on-orbit data</a:t>
            </a:r>
          </a:p>
          <a:p>
            <a:pPr>
              <a:buFont typeface="Arial" panose="020B0604020202020204" pitchFamily="34" charset="0"/>
              <a:buChar char="•"/>
            </a:pPr>
            <a:r>
              <a:rPr lang="en-US" sz="2000" dirty="0"/>
              <a:t>Planned extended </a:t>
            </a:r>
            <a:r>
              <a:rPr lang="en-US" sz="2000" u="sng" dirty="0"/>
              <a:t>G16</a:t>
            </a:r>
            <a:r>
              <a:rPr lang="en-US" sz="2000" dirty="0"/>
              <a:t> analysis may provide more accurate flight science tables  (</a:t>
            </a:r>
            <a:r>
              <a:rPr lang="en-US" sz="2000" dirty="0">
                <a:latin typeface="Symbol" pitchFamily="2" charset="2"/>
              </a:rPr>
              <a:t>a-k </a:t>
            </a:r>
            <a:r>
              <a:rPr lang="en-US" sz="2000" dirty="0"/>
              <a:t>and energy conversion values) for </a:t>
            </a:r>
            <a:r>
              <a:rPr lang="en-US" sz="2000" u="sng" dirty="0"/>
              <a:t>G18</a:t>
            </a:r>
          </a:p>
          <a:p>
            <a:pPr lvl="1">
              <a:buFont typeface="Arial" panose="020B0604020202020204" pitchFamily="34" charset="0"/>
              <a:buChar char="•"/>
            </a:pPr>
            <a:r>
              <a:rPr lang="en-US" sz="1800" dirty="0"/>
              <a:t>After UNH provides updated G16 science tables based on extended period analysis (SEA 45, expected next year TBD), NCEI will recalculate G18 histograms from PHA data to see whether results improve</a:t>
            </a:r>
          </a:p>
          <a:p>
            <a:pPr>
              <a:buFont typeface="Arial" panose="020B0604020202020204" pitchFamily="34" charset="0"/>
              <a:buChar char="•"/>
            </a:pPr>
            <a:r>
              <a:rPr lang="en-US" sz="2000" dirty="0"/>
              <a:t>Due to limitations of the Michigan State facility, helium and E3-E5 heavy ion channels could not be calibrated in a beam</a:t>
            </a:r>
          </a:p>
          <a:p>
            <a:pPr lvl="1">
              <a:buFont typeface="Arial" panose="020B0604020202020204" pitchFamily="34" charset="0"/>
              <a:buChar char="•"/>
            </a:pPr>
            <a:r>
              <a:rPr lang="en-US" sz="1800" dirty="0"/>
              <a:t>NCEI recommends that current Brookhaven National Laboratory (BNL) capabilities be studied in order to evaluate the benefit of calibrating the EHIS spare (FM5)</a:t>
            </a:r>
          </a:p>
          <a:p>
            <a:pPr lvl="1">
              <a:buFont typeface="Arial" panose="020B0604020202020204" pitchFamily="34" charset="0"/>
              <a:buChar char="•"/>
            </a:pPr>
            <a:endParaRPr lang="en-US" sz="1800" dirty="0"/>
          </a:p>
          <a:p>
            <a:pPr>
              <a:buFont typeface="Arial" panose="020B0604020202020204" pitchFamily="34" charset="0"/>
              <a:buChar char="•"/>
            </a:pPr>
            <a:endParaRPr lang="en-US" sz="2000" dirty="0"/>
          </a:p>
        </p:txBody>
      </p:sp>
      <p:sp>
        <p:nvSpPr>
          <p:cNvPr id="4" name="Slide Number Placeholder 3">
            <a:extLst>
              <a:ext uri="{FF2B5EF4-FFF2-40B4-BE49-F238E27FC236}">
                <a16:creationId xmlns:a16="http://schemas.microsoft.com/office/drawing/2014/main" id="{61C5EBAC-24A4-0F85-F22C-A8A9F1AA4B12}"/>
              </a:ext>
            </a:extLst>
          </p:cNvPr>
          <p:cNvSpPr>
            <a:spLocks noGrp="1"/>
          </p:cNvSpPr>
          <p:nvPr>
            <p:ph type="sldNum" sz="quarter" idx="12"/>
          </p:nvPr>
        </p:nvSpPr>
        <p:spPr/>
        <p:txBody>
          <a:bodyPr/>
          <a:lstStyle/>
          <a:p>
            <a:fld id="{615ADB79-25D6-47C0-AB51-22A13A0BBB50}" type="slidenum">
              <a:rPr lang="en-US" altLang="en-US" smtClean="0"/>
              <a:pPr/>
              <a:t>45</a:t>
            </a:fld>
            <a:endParaRPr lang="en-US" altLang="en-US" dirty="0"/>
          </a:p>
        </p:txBody>
      </p:sp>
      <p:grpSp>
        <p:nvGrpSpPr>
          <p:cNvPr id="5" name="Group 4">
            <a:extLst>
              <a:ext uri="{FF2B5EF4-FFF2-40B4-BE49-F238E27FC236}">
                <a16:creationId xmlns:a16="http://schemas.microsoft.com/office/drawing/2014/main" id="{59A04838-8F55-938C-B172-1A44C8239CFE}"/>
              </a:ext>
            </a:extLst>
          </p:cNvPr>
          <p:cNvGrpSpPr>
            <a:grpSpLocks noChangeAspect="1"/>
          </p:cNvGrpSpPr>
          <p:nvPr/>
        </p:nvGrpSpPr>
        <p:grpSpPr>
          <a:xfrm>
            <a:off x="8153400" y="1600200"/>
            <a:ext cx="733673" cy="428625"/>
            <a:chOff x="6781979" y="5656472"/>
            <a:chExt cx="1467346" cy="857250"/>
          </a:xfrm>
        </p:grpSpPr>
        <p:sp>
          <p:nvSpPr>
            <p:cNvPr id="6" name="TextBox 5">
              <a:extLst>
                <a:ext uri="{FF2B5EF4-FFF2-40B4-BE49-F238E27FC236}">
                  <a16:creationId xmlns:a16="http://schemas.microsoft.com/office/drawing/2014/main" id="{3F9E8938-8457-CBC3-6581-CD2947A93895}"/>
                </a:ext>
              </a:extLst>
            </p:cNvPr>
            <p:cNvSpPr txBox="1"/>
            <p:nvPr/>
          </p:nvSpPr>
          <p:spPr>
            <a:xfrm>
              <a:off x="7491942" y="5730236"/>
              <a:ext cx="757383" cy="533400"/>
            </a:xfrm>
            <a:prstGeom prst="rect">
              <a:avLst/>
            </a:prstGeom>
            <a:solidFill>
              <a:schemeClr val="bg1"/>
            </a:solidFill>
          </p:spPr>
          <p:txBody>
            <a:bodyPr wrap="square" rtlCol="0">
              <a:spAutoFit/>
            </a:bodyPr>
            <a:lstStyle/>
            <a:p>
              <a:endParaRPr lang="en-US" dirty="0"/>
            </a:p>
          </p:txBody>
        </p:sp>
        <p:grpSp>
          <p:nvGrpSpPr>
            <p:cNvPr id="7" name="Group 15">
              <a:extLst>
                <a:ext uri="{FF2B5EF4-FFF2-40B4-BE49-F238E27FC236}">
                  <a16:creationId xmlns:a16="http://schemas.microsoft.com/office/drawing/2014/main" id="{774118B8-7128-1F2F-3E3D-EA9402C1194B}"/>
                </a:ext>
              </a:extLst>
            </p:cNvPr>
            <p:cNvGrpSpPr>
              <a:grpSpLocks/>
            </p:cNvGrpSpPr>
            <p:nvPr/>
          </p:nvGrpSpPr>
          <p:grpSpPr bwMode="auto">
            <a:xfrm>
              <a:off x="7549986" y="5908776"/>
              <a:ext cx="639763" cy="179387"/>
              <a:chOff x="126" y="4260"/>
              <a:chExt cx="417" cy="117"/>
            </a:xfrm>
          </p:grpSpPr>
          <p:sp>
            <p:nvSpPr>
              <p:cNvPr id="9" name="Freeform 16">
                <a:extLst>
                  <a:ext uri="{FF2B5EF4-FFF2-40B4-BE49-F238E27FC236}">
                    <a16:creationId xmlns:a16="http://schemas.microsoft.com/office/drawing/2014/main" id="{0DFDBDBB-AAE5-D9C7-759B-23B9145171E1}"/>
                  </a:ext>
                </a:extLst>
              </p:cNvPr>
              <p:cNvSpPr>
                <a:spLocks/>
              </p:cNvSpPr>
              <p:nvPr/>
            </p:nvSpPr>
            <p:spPr bwMode="auto">
              <a:xfrm>
                <a:off x="126" y="4260"/>
                <a:ext cx="157" cy="115"/>
              </a:xfrm>
              <a:custGeom>
                <a:avLst/>
                <a:gdLst/>
                <a:ahLst/>
                <a:cxnLst>
                  <a:cxn ang="0">
                    <a:pos x="0" y="113"/>
                  </a:cxn>
                  <a:cxn ang="0">
                    <a:pos x="70" y="0"/>
                  </a:cxn>
                  <a:cxn ang="0">
                    <a:pos x="87" y="0"/>
                  </a:cxn>
                  <a:cxn ang="0">
                    <a:pos x="156" y="114"/>
                  </a:cxn>
                  <a:cxn ang="0">
                    <a:pos x="132" y="114"/>
                  </a:cxn>
                  <a:cxn ang="0">
                    <a:pos x="121" y="99"/>
                  </a:cxn>
                  <a:cxn ang="0">
                    <a:pos x="36" y="99"/>
                  </a:cxn>
                  <a:cxn ang="0">
                    <a:pos x="27" y="113"/>
                  </a:cxn>
                  <a:cxn ang="0">
                    <a:pos x="0" y="113"/>
                  </a:cxn>
                </a:cxnLst>
                <a:rect l="0" t="0" r="r" b="b"/>
                <a:pathLst>
                  <a:path w="157" h="115">
                    <a:moveTo>
                      <a:pt x="0" y="113"/>
                    </a:moveTo>
                    <a:lnTo>
                      <a:pt x="70" y="0"/>
                    </a:lnTo>
                    <a:lnTo>
                      <a:pt x="87" y="0"/>
                    </a:lnTo>
                    <a:lnTo>
                      <a:pt x="156" y="114"/>
                    </a:lnTo>
                    <a:lnTo>
                      <a:pt x="132" y="114"/>
                    </a:lnTo>
                    <a:lnTo>
                      <a:pt x="121" y="99"/>
                    </a:lnTo>
                    <a:lnTo>
                      <a:pt x="36" y="99"/>
                    </a:lnTo>
                    <a:lnTo>
                      <a:pt x="27" y="113"/>
                    </a:lnTo>
                    <a:lnTo>
                      <a:pt x="0" y="113"/>
                    </a:lnTo>
                  </a:path>
                </a:pathLst>
              </a:custGeom>
              <a:solidFill>
                <a:srgbClr val="002AA3"/>
              </a:solidFill>
              <a:ln w="12700" cap="rnd" cmpd="sng">
                <a:noFill/>
                <a:prstDash val="solid"/>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Arial" charset="0"/>
                </a:endParaRPr>
              </a:p>
            </p:txBody>
          </p:sp>
          <p:sp>
            <p:nvSpPr>
              <p:cNvPr id="10" name="Freeform 17">
                <a:extLst>
                  <a:ext uri="{FF2B5EF4-FFF2-40B4-BE49-F238E27FC236}">
                    <a16:creationId xmlns:a16="http://schemas.microsoft.com/office/drawing/2014/main" id="{530E469A-D521-0E6A-0BB2-79DA20EDD143}"/>
                  </a:ext>
                </a:extLst>
              </p:cNvPr>
              <p:cNvSpPr>
                <a:spLocks/>
              </p:cNvSpPr>
              <p:nvPr/>
            </p:nvSpPr>
            <p:spPr bwMode="auto">
              <a:xfrm>
                <a:off x="245" y="4260"/>
                <a:ext cx="180" cy="117"/>
              </a:xfrm>
              <a:custGeom>
                <a:avLst/>
                <a:gdLst/>
                <a:ahLst/>
                <a:cxnLst>
                  <a:cxn ang="0">
                    <a:pos x="0" y="0"/>
                  </a:cxn>
                  <a:cxn ang="0">
                    <a:pos x="177" y="0"/>
                  </a:cxn>
                  <a:cxn ang="0">
                    <a:pos x="164" y="25"/>
                  </a:cxn>
                  <a:cxn ang="0">
                    <a:pos x="150" y="25"/>
                  </a:cxn>
                  <a:cxn ang="0">
                    <a:pos x="96" y="116"/>
                  </a:cxn>
                  <a:cxn ang="0">
                    <a:pos x="85" y="116"/>
                  </a:cxn>
                  <a:cxn ang="0">
                    <a:pos x="26" y="25"/>
                  </a:cxn>
                  <a:cxn ang="0">
                    <a:pos x="14" y="25"/>
                  </a:cxn>
                  <a:cxn ang="0">
                    <a:pos x="0" y="0"/>
                  </a:cxn>
                </a:cxnLst>
                <a:rect l="0" t="0" r="r" b="b"/>
                <a:pathLst>
                  <a:path w="178" h="117">
                    <a:moveTo>
                      <a:pt x="0" y="0"/>
                    </a:moveTo>
                    <a:lnTo>
                      <a:pt x="177" y="0"/>
                    </a:lnTo>
                    <a:lnTo>
                      <a:pt x="164" y="25"/>
                    </a:lnTo>
                    <a:lnTo>
                      <a:pt x="150" y="25"/>
                    </a:lnTo>
                    <a:lnTo>
                      <a:pt x="96" y="116"/>
                    </a:lnTo>
                    <a:lnTo>
                      <a:pt x="85" y="116"/>
                    </a:lnTo>
                    <a:lnTo>
                      <a:pt x="26" y="25"/>
                    </a:lnTo>
                    <a:lnTo>
                      <a:pt x="14" y="25"/>
                    </a:lnTo>
                    <a:lnTo>
                      <a:pt x="0" y="0"/>
                    </a:lnTo>
                  </a:path>
                </a:pathLst>
              </a:custGeom>
              <a:solidFill>
                <a:srgbClr val="002AA3"/>
              </a:solidFill>
              <a:ln w="12700" cap="rnd" cmpd="sng">
                <a:noFill/>
                <a:prstDash val="solid"/>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Arial" charset="0"/>
                </a:endParaRPr>
              </a:p>
            </p:txBody>
          </p:sp>
          <p:sp>
            <p:nvSpPr>
              <p:cNvPr id="11" name="Freeform 18">
                <a:extLst>
                  <a:ext uri="{FF2B5EF4-FFF2-40B4-BE49-F238E27FC236}">
                    <a16:creationId xmlns:a16="http://schemas.microsoft.com/office/drawing/2014/main" id="{C44CE430-6723-29AC-A2BC-715320556658}"/>
                  </a:ext>
                </a:extLst>
              </p:cNvPr>
              <p:cNvSpPr>
                <a:spLocks/>
              </p:cNvSpPr>
              <p:nvPr/>
            </p:nvSpPr>
            <p:spPr bwMode="auto">
              <a:xfrm>
                <a:off x="384" y="4260"/>
                <a:ext cx="159" cy="115"/>
              </a:xfrm>
              <a:custGeom>
                <a:avLst/>
                <a:gdLst/>
                <a:ahLst/>
                <a:cxnLst>
                  <a:cxn ang="0">
                    <a:pos x="0" y="114"/>
                  </a:cxn>
                  <a:cxn ang="0">
                    <a:pos x="69" y="0"/>
                  </a:cxn>
                  <a:cxn ang="0">
                    <a:pos x="88" y="0"/>
                  </a:cxn>
                  <a:cxn ang="0">
                    <a:pos x="102" y="24"/>
                  </a:cxn>
                  <a:cxn ang="0">
                    <a:pos x="90" y="24"/>
                  </a:cxn>
                  <a:cxn ang="0">
                    <a:pos x="130" y="92"/>
                  </a:cxn>
                  <a:cxn ang="0">
                    <a:pos x="143" y="92"/>
                  </a:cxn>
                  <a:cxn ang="0">
                    <a:pos x="158" y="114"/>
                  </a:cxn>
                  <a:cxn ang="0">
                    <a:pos x="0" y="114"/>
                  </a:cxn>
                </a:cxnLst>
                <a:rect l="0" t="0" r="r" b="b"/>
                <a:pathLst>
                  <a:path w="159" h="115">
                    <a:moveTo>
                      <a:pt x="0" y="114"/>
                    </a:moveTo>
                    <a:lnTo>
                      <a:pt x="69" y="0"/>
                    </a:lnTo>
                    <a:lnTo>
                      <a:pt x="88" y="0"/>
                    </a:lnTo>
                    <a:lnTo>
                      <a:pt x="102" y="24"/>
                    </a:lnTo>
                    <a:lnTo>
                      <a:pt x="90" y="24"/>
                    </a:lnTo>
                    <a:lnTo>
                      <a:pt x="130" y="92"/>
                    </a:lnTo>
                    <a:lnTo>
                      <a:pt x="143" y="92"/>
                    </a:lnTo>
                    <a:lnTo>
                      <a:pt x="158" y="114"/>
                    </a:lnTo>
                    <a:lnTo>
                      <a:pt x="0" y="114"/>
                    </a:lnTo>
                  </a:path>
                </a:pathLst>
              </a:custGeom>
              <a:solidFill>
                <a:srgbClr val="002AA3"/>
              </a:solidFill>
              <a:ln w="12700" cap="rnd" cmpd="sng">
                <a:noFill/>
                <a:prstDash val="solid"/>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Arial" charset="0"/>
                </a:endParaRPr>
              </a:p>
            </p:txBody>
          </p:sp>
        </p:grpSp>
        <p:pic>
          <p:nvPicPr>
            <p:cNvPr id="8" name="Picture 7">
              <a:extLst>
                <a:ext uri="{FF2B5EF4-FFF2-40B4-BE49-F238E27FC236}">
                  <a16:creationId xmlns:a16="http://schemas.microsoft.com/office/drawing/2014/main" id="{CA28635D-6A1E-6046-3370-7C9ECFD38B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1979" y="5656472"/>
              <a:ext cx="647700" cy="857250"/>
            </a:xfrm>
            <a:prstGeom prst="rect">
              <a:avLst/>
            </a:prstGeom>
          </p:spPr>
        </p:pic>
      </p:grpSp>
    </p:spTree>
    <p:extLst>
      <p:ext uri="{BB962C8B-B14F-4D97-AF65-F5344CB8AC3E}">
        <p14:creationId xmlns:p14="http://schemas.microsoft.com/office/powerpoint/2010/main" val="7044987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5D265-D0A3-0A43-85A6-50B3F6E2600B}"/>
              </a:ext>
            </a:extLst>
          </p:cNvPr>
          <p:cNvSpPr>
            <a:spLocks noGrp="1"/>
          </p:cNvSpPr>
          <p:nvPr>
            <p:ph type="title"/>
          </p:nvPr>
        </p:nvSpPr>
        <p:spPr/>
        <p:txBody>
          <a:bodyPr/>
          <a:lstStyle/>
          <a:p>
            <a:r>
              <a:rPr lang="en-US" sz="3200" dirty="0"/>
              <a:t>PLPT-SEI-006: ELF (operational) vs. PHA (reconstructed) histograms</a:t>
            </a:r>
          </a:p>
        </p:txBody>
      </p:sp>
      <p:sp>
        <p:nvSpPr>
          <p:cNvPr id="5" name="Slide Number Placeholder 4">
            <a:extLst>
              <a:ext uri="{FF2B5EF4-FFF2-40B4-BE49-F238E27FC236}">
                <a16:creationId xmlns:a16="http://schemas.microsoft.com/office/drawing/2014/main" id="{CEA7D051-2795-7A4D-B175-773F954231B4}"/>
              </a:ext>
            </a:extLst>
          </p:cNvPr>
          <p:cNvSpPr>
            <a:spLocks noGrp="1"/>
          </p:cNvSpPr>
          <p:nvPr>
            <p:ph type="sldNum" sz="quarter" idx="12"/>
          </p:nvPr>
        </p:nvSpPr>
        <p:spPr/>
        <p:txBody>
          <a:bodyPr/>
          <a:lstStyle/>
          <a:p>
            <a:fld id="{A5D0E245-9D50-4F3E-AC26-7B9CB19F70AC}" type="slidenum">
              <a:rPr lang="en-US" altLang="en-US" smtClean="0"/>
              <a:pPr/>
              <a:t>46</a:t>
            </a:fld>
            <a:endParaRPr lang="en-US" altLang="en-US"/>
          </a:p>
        </p:txBody>
      </p:sp>
      <p:sp>
        <p:nvSpPr>
          <p:cNvPr id="10" name="Rectangle 9">
            <a:extLst>
              <a:ext uri="{FF2B5EF4-FFF2-40B4-BE49-F238E27FC236}">
                <a16:creationId xmlns:a16="http://schemas.microsoft.com/office/drawing/2014/main" id="{A74C161D-6434-734E-BB9E-0E541563A55F}"/>
              </a:ext>
            </a:extLst>
          </p:cNvPr>
          <p:cNvSpPr/>
          <p:nvPr/>
        </p:nvSpPr>
        <p:spPr>
          <a:xfrm>
            <a:off x="237744" y="1447800"/>
            <a:ext cx="4191000" cy="923330"/>
          </a:xfrm>
          <a:prstGeom prst="rect">
            <a:avLst/>
          </a:prstGeom>
          <a:solidFill>
            <a:schemeClr val="tx2">
              <a:lumMod val="20000"/>
              <a:lumOff val="80000"/>
            </a:schemeClr>
          </a:solidFill>
        </p:spPr>
        <p:txBody>
          <a:bodyPr wrap="square">
            <a:spAutoFit/>
          </a:bodyPr>
          <a:lstStyle/>
          <a:p>
            <a:pPr algn="ctr"/>
            <a:r>
              <a:rPr lang="en-US" b="1" i="1" dirty="0"/>
              <a:t>Summed ELF histograms (used for L1b):</a:t>
            </a:r>
          </a:p>
          <a:p>
            <a:pPr algn="ctr"/>
            <a:r>
              <a:rPr lang="en-US" b="1" i="1" dirty="0"/>
              <a:t>Dominated by Prime conditions: elevated, Z-dependent backgrounds in E1-E5</a:t>
            </a:r>
          </a:p>
        </p:txBody>
      </p:sp>
      <p:sp>
        <p:nvSpPr>
          <p:cNvPr id="11" name="Rectangle 10">
            <a:extLst>
              <a:ext uri="{FF2B5EF4-FFF2-40B4-BE49-F238E27FC236}">
                <a16:creationId xmlns:a16="http://schemas.microsoft.com/office/drawing/2014/main" id="{1D92B5E8-FDC3-5B43-B810-EB365534FB22}"/>
              </a:ext>
            </a:extLst>
          </p:cNvPr>
          <p:cNvSpPr/>
          <p:nvPr/>
        </p:nvSpPr>
        <p:spPr>
          <a:xfrm>
            <a:off x="4733544" y="1447800"/>
            <a:ext cx="4191000" cy="923330"/>
          </a:xfrm>
          <a:prstGeom prst="rect">
            <a:avLst/>
          </a:prstGeom>
          <a:solidFill>
            <a:schemeClr val="tx2">
              <a:lumMod val="20000"/>
              <a:lumOff val="80000"/>
            </a:schemeClr>
          </a:solidFill>
        </p:spPr>
        <p:txBody>
          <a:bodyPr wrap="square">
            <a:spAutoFit/>
          </a:bodyPr>
          <a:lstStyle/>
          <a:p>
            <a:pPr algn="ctr"/>
            <a:r>
              <a:rPr lang="en-US" b="1" i="1" dirty="0"/>
              <a:t>P1 histogram constructed from PHA packets (Non-Prime samples): as with G17, backgrounds reduced by OOM</a:t>
            </a:r>
          </a:p>
        </p:txBody>
      </p:sp>
      <p:sp>
        <p:nvSpPr>
          <p:cNvPr id="14" name="Footer Placeholder 5">
            <a:extLst>
              <a:ext uri="{FF2B5EF4-FFF2-40B4-BE49-F238E27FC236}">
                <a16:creationId xmlns:a16="http://schemas.microsoft.com/office/drawing/2014/main" id="{8B08D904-C16B-63C6-A9E9-B66919C5F91C}"/>
              </a:ext>
            </a:extLst>
          </p:cNvPr>
          <p:cNvSpPr txBox="1">
            <a:spLocks/>
          </p:cNvSpPr>
          <p:nvPr/>
        </p:nvSpPr>
        <p:spPr>
          <a:xfrm>
            <a:off x="1287379" y="6324600"/>
            <a:ext cx="6637421" cy="49632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200" kern="0" dirty="0">
                <a:solidFill>
                  <a:prstClr val="white"/>
                </a:solidFill>
                <a:latin typeface="Times New Roman" panose="02020603050405020304" pitchFamily="18" charset="0"/>
                <a:cs typeface="Times New Roman" panose="02020603050405020304" pitchFamily="18" charset="0"/>
              </a:rPr>
              <a:t>These GOES-18 data are preliminary, non-operational data and are undergoing testing. Users bear all responsibility for inspecting the data prior to use and for the manner in which the data are utilized.</a:t>
            </a:r>
          </a:p>
        </p:txBody>
      </p:sp>
      <p:sp>
        <p:nvSpPr>
          <p:cNvPr id="3" name="Rectangle 2">
            <a:extLst>
              <a:ext uri="{FF2B5EF4-FFF2-40B4-BE49-F238E27FC236}">
                <a16:creationId xmlns:a16="http://schemas.microsoft.com/office/drawing/2014/main" id="{570833D4-F952-58F5-D65C-CB6F8AC1A151}"/>
              </a:ext>
            </a:extLst>
          </p:cNvPr>
          <p:cNvSpPr/>
          <p:nvPr/>
        </p:nvSpPr>
        <p:spPr>
          <a:xfrm>
            <a:off x="240202" y="5970225"/>
            <a:ext cx="8402053" cy="338554"/>
          </a:xfrm>
          <a:prstGeom prst="rect">
            <a:avLst/>
          </a:prstGeom>
          <a:solidFill>
            <a:schemeClr val="tx2">
              <a:lumMod val="20000"/>
              <a:lumOff val="80000"/>
            </a:schemeClr>
          </a:solidFill>
        </p:spPr>
        <p:txBody>
          <a:bodyPr wrap="square">
            <a:spAutoFit/>
          </a:bodyPr>
          <a:lstStyle/>
          <a:p>
            <a:pPr algn="ctr"/>
            <a:r>
              <a:rPr lang="en-US" sz="1600" b="1" i="1" dirty="0"/>
              <a:t>GCR fluxes calculated from P1 histogram constructed from PHA data in place of ELF histograms</a:t>
            </a:r>
          </a:p>
        </p:txBody>
      </p:sp>
      <p:pic>
        <p:nvPicPr>
          <p:cNvPr id="9" name="Content Placeholder 8">
            <a:extLst>
              <a:ext uri="{FF2B5EF4-FFF2-40B4-BE49-F238E27FC236}">
                <a16:creationId xmlns:a16="http://schemas.microsoft.com/office/drawing/2014/main" id="{E25DF22F-F371-4BF0-807B-A56E7E8B786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0250" y="2463463"/>
            <a:ext cx="4503750" cy="3387221"/>
          </a:xfrm>
        </p:spPr>
      </p:pic>
      <p:pic>
        <p:nvPicPr>
          <p:cNvPr id="15" name="Content Placeholder 14">
            <a:extLst>
              <a:ext uri="{FF2B5EF4-FFF2-40B4-BE49-F238E27FC236}">
                <a16:creationId xmlns:a16="http://schemas.microsoft.com/office/drawing/2014/main" id="{6B558A3D-39EF-E5A3-1F43-9EC1DBDA2B70}"/>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0" y="2463464"/>
            <a:ext cx="4589760" cy="3420070"/>
          </a:xfrm>
        </p:spPr>
      </p:pic>
      <p:cxnSp>
        <p:nvCxnSpPr>
          <p:cNvPr id="22" name="Straight Arrow Connector 21">
            <a:extLst>
              <a:ext uri="{FF2B5EF4-FFF2-40B4-BE49-F238E27FC236}">
                <a16:creationId xmlns:a16="http://schemas.microsoft.com/office/drawing/2014/main" id="{13E2FEBE-181D-F04A-81B8-344BA543A8B6}"/>
              </a:ext>
            </a:extLst>
          </p:cNvPr>
          <p:cNvCxnSpPr>
            <a:cxnSpLocks/>
          </p:cNvCxnSpPr>
          <p:nvPr/>
        </p:nvCxnSpPr>
        <p:spPr>
          <a:xfrm flipH="1">
            <a:off x="5791200" y="2286000"/>
            <a:ext cx="457200" cy="9906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54661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a:extLst>
              <a:ext uri="{FF2B5EF4-FFF2-40B4-BE49-F238E27FC236}">
                <a16:creationId xmlns:a16="http://schemas.microsoft.com/office/drawing/2014/main" id="{93091D30-0734-6410-BC69-163A9CFA199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1096964"/>
            <a:ext cx="8325869" cy="5298280"/>
          </a:xfrm>
        </p:spPr>
      </p:pic>
      <p:sp>
        <p:nvSpPr>
          <p:cNvPr id="6" name="Title 5">
            <a:extLst>
              <a:ext uri="{FF2B5EF4-FFF2-40B4-BE49-F238E27FC236}">
                <a16:creationId xmlns:a16="http://schemas.microsoft.com/office/drawing/2014/main" id="{5D7D6854-B7E4-9B41-B43D-B0484AC35C28}"/>
              </a:ext>
            </a:extLst>
          </p:cNvPr>
          <p:cNvSpPr>
            <a:spLocks noGrp="1"/>
          </p:cNvSpPr>
          <p:nvPr>
            <p:ph type="title"/>
          </p:nvPr>
        </p:nvSpPr>
        <p:spPr/>
        <p:txBody>
          <a:bodyPr/>
          <a:lstStyle/>
          <a:p>
            <a:r>
              <a:rPr lang="en-US" dirty="0"/>
              <a:t>PLPT-SEI-006: </a:t>
            </a:r>
            <a:br>
              <a:rPr lang="en-US" dirty="0"/>
            </a:br>
            <a:r>
              <a:rPr lang="en-US" dirty="0"/>
              <a:t>GOES-18 </a:t>
            </a:r>
            <a:r>
              <a:rPr lang="en-US" dirty="0" err="1"/>
              <a:t>NonPrime</a:t>
            </a:r>
            <a:r>
              <a:rPr lang="en-US" dirty="0"/>
              <a:t> Histogram Fit</a:t>
            </a:r>
          </a:p>
        </p:txBody>
      </p:sp>
      <p:sp>
        <p:nvSpPr>
          <p:cNvPr id="5" name="Slide Number Placeholder 4">
            <a:extLst>
              <a:ext uri="{FF2B5EF4-FFF2-40B4-BE49-F238E27FC236}">
                <a16:creationId xmlns:a16="http://schemas.microsoft.com/office/drawing/2014/main" id="{FF4873E0-9982-3843-AF3F-16526DF71D49}"/>
              </a:ext>
            </a:extLst>
          </p:cNvPr>
          <p:cNvSpPr>
            <a:spLocks noGrp="1"/>
          </p:cNvSpPr>
          <p:nvPr>
            <p:ph type="sldNum" sz="quarter" idx="12"/>
          </p:nvPr>
        </p:nvSpPr>
        <p:spPr/>
        <p:txBody>
          <a:bodyPr/>
          <a:lstStyle/>
          <a:p>
            <a:fld id="{A5D0E245-9D50-4F3E-AC26-7B9CB19F70AC}" type="slidenum">
              <a:rPr lang="en-US" altLang="en-US" smtClean="0"/>
              <a:pPr/>
              <a:t>47</a:t>
            </a:fld>
            <a:endParaRPr lang="en-US" altLang="en-US"/>
          </a:p>
        </p:txBody>
      </p:sp>
      <p:sp>
        <p:nvSpPr>
          <p:cNvPr id="10" name="TextBox 9">
            <a:extLst>
              <a:ext uri="{FF2B5EF4-FFF2-40B4-BE49-F238E27FC236}">
                <a16:creationId xmlns:a16="http://schemas.microsoft.com/office/drawing/2014/main" id="{7B574AF0-7506-BC4A-874D-2BC00CA736BF}"/>
              </a:ext>
            </a:extLst>
          </p:cNvPr>
          <p:cNvSpPr txBox="1"/>
          <p:nvPr/>
        </p:nvSpPr>
        <p:spPr>
          <a:xfrm>
            <a:off x="2702109" y="1352490"/>
            <a:ext cx="425116" cy="400110"/>
          </a:xfrm>
          <a:prstGeom prst="rect">
            <a:avLst/>
          </a:prstGeom>
          <a:noFill/>
        </p:spPr>
        <p:txBody>
          <a:bodyPr wrap="square" rtlCol="0">
            <a:spAutoFit/>
          </a:bodyPr>
          <a:lstStyle/>
          <a:p>
            <a:r>
              <a:rPr lang="en-US" sz="2000" b="1" dirty="0">
                <a:solidFill>
                  <a:srgbClr val="7030A0"/>
                </a:solidFill>
              </a:rPr>
              <a:t>C</a:t>
            </a:r>
          </a:p>
        </p:txBody>
      </p:sp>
      <p:sp>
        <p:nvSpPr>
          <p:cNvPr id="11" name="TextBox 10">
            <a:extLst>
              <a:ext uri="{FF2B5EF4-FFF2-40B4-BE49-F238E27FC236}">
                <a16:creationId xmlns:a16="http://schemas.microsoft.com/office/drawing/2014/main" id="{77DE10DE-01E5-F84A-89C2-AECE3C8EA655}"/>
              </a:ext>
            </a:extLst>
          </p:cNvPr>
          <p:cNvSpPr txBox="1"/>
          <p:nvPr/>
        </p:nvSpPr>
        <p:spPr>
          <a:xfrm>
            <a:off x="2886593" y="1352490"/>
            <a:ext cx="425116" cy="400110"/>
          </a:xfrm>
          <a:prstGeom prst="rect">
            <a:avLst/>
          </a:prstGeom>
          <a:noFill/>
        </p:spPr>
        <p:txBody>
          <a:bodyPr wrap="square" rtlCol="0">
            <a:spAutoFit/>
          </a:bodyPr>
          <a:lstStyle/>
          <a:p>
            <a:r>
              <a:rPr lang="en-US" sz="2000" b="1" dirty="0">
                <a:solidFill>
                  <a:srgbClr val="7030A0"/>
                </a:solidFill>
              </a:rPr>
              <a:t>N</a:t>
            </a:r>
          </a:p>
        </p:txBody>
      </p:sp>
      <p:sp>
        <p:nvSpPr>
          <p:cNvPr id="12" name="TextBox 11">
            <a:extLst>
              <a:ext uri="{FF2B5EF4-FFF2-40B4-BE49-F238E27FC236}">
                <a16:creationId xmlns:a16="http://schemas.microsoft.com/office/drawing/2014/main" id="{EB0D9206-F6C1-8C4C-9B9A-182F5C095B1E}"/>
              </a:ext>
            </a:extLst>
          </p:cNvPr>
          <p:cNvSpPr txBox="1"/>
          <p:nvPr/>
        </p:nvSpPr>
        <p:spPr>
          <a:xfrm>
            <a:off x="3083109" y="1352490"/>
            <a:ext cx="338104" cy="400110"/>
          </a:xfrm>
          <a:prstGeom prst="rect">
            <a:avLst/>
          </a:prstGeom>
          <a:noFill/>
        </p:spPr>
        <p:txBody>
          <a:bodyPr wrap="square" rtlCol="0">
            <a:spAutoFit/>
          </a:bodyPr>
          <a:lstStyle/>
          <a:p>
            <a:r>
              <a:rPr lang="en-US" sz="2000" b="1" dirty="0">
                <a:solidFill>
                  <a:srgbClr val="7030A0"/>
                </a:solidFill>
              </a:rPr>
              <a:t>O</a:t>
            </a:r>
          </a:p>
        </p:txBody>
      </p:sp>
      <p:sp>
        <p:nvSpPr>
          <p:cNvPr id="13" name="TextBox 12">
            <a:extLst>
              <a:ext uri="{FF2B5EF4-FFF2-40B4-BE49-F238E27FC236}">
                <a16:creationId xmlns:a16="http://schemas.microsoft.com/office/drawing/2014/main" id="{4C1E9B25-C43E-5641-9A97-641A86BAB02E}"/>
              </a:ext>
            </a:extLst>
          </p:cNvPr>
          <p:cNvSpPr txBox="1"/>
          <p:nvPr/>
        </p:nvSpPr>
        <p:spPr>
          <a:xfrm>
            <a:off x="3429000" y="1352490"/>
            <a:ext cx="624408" cy="400110"/>
          </a:xfrm>
          <a:prstGeom prst="rect">
            <a:avLst/>
          </a:prstGeom>
          <a:noFill/>
        </p:spPr>
        <p:txBody>
          <a:bodyPr wrap="square" rtlCol="0">
            <a:spAutoFit/>
          </a:bodyPr>
          <a:lstStyle/>
          <a:p>
            <a:r>
              <a:rPr lang="en-US" sz="2000" b="1" dirty="0">
                <a:solidFill>
                  <a:srgbClr val="7030A0"/>
                </a:solidFill>
              </a:rPr>
              <a:t>Ne</a:t>
            </a:r>
          </a:p>
        </p:txBody>
      </p:sp>
      <p:sp>
        <p:nvSpPr>
          <p:cNvPr id="14" name="TextBox 13">
            <a:extLst>
              <a:ext uri="{FF2B5EF4-FFF2-40B4-BE49-F238E27FC236}">
                <a16:creationId xmlns:a16="http://schemas.microsoft.com/office/drawing/2014/main" id="{64A98447-84B4-5A4D-813E-F62B5FB6520B}"/>
              </a:ext>
            </a:extLst>
          </p:cNvPr>
          <p:cNvSpPr txBox="1"/>
          <p:nvPr/>
        </p:nvSpPr>
        <p:spPr>
          <a:xfrm>
            <a:off x="3810000" y="1352490"/>
            <a:ext cx="624408" cy="400110"/>
          </a:xfrm>
          <a:prstGeom prst="rect">
            <a:avLst/>
          </a:prstGeom>
          <a:noFill/>
        </p:spPr>
        <p:txBody>
          <a:bodyPr wrap="square" rtlCol="0">
            <a:spAutoFit/>
          </a:bodyPr>
          <a:lstStyle/>
          <a:p>
            <a:r>
              <a:rPr lang="en-US" sz="2000" b="1" dirty="0">
                <a:solidFill>
                  <a:srgbClr val="7030A0"/>
                </a:solidFill>
              </a:rPr>
              <a:t>Mg</a:t>
            </a:r>
          </a:p>
        </p:txBody>
      </p:sp>
      <p:sp>
        <p:nvSpPr>
          <p:cNvPr id="15" name="TextBox 14">
            <a:extLst>
              <a:ext uri="{FF2B5EF4-FFF2-40B4-BE49-F238E27FC236}">
                <a16:creationId xmlns:a16="http://schemas.microsoft.com/office/drawing/2014/main" id="{53014D11-F173-534B-99B7-9603404B15AF}"/>
              </a:ext>
            </a:extLst>
          </p:cNvPr>
          <p:cNvSpPr txBox="1"/>
          <p:nvPr/>
        </p:nvSpPr>
        <p:spPr>
          <a:xfrm>
            <a:off x="4267200" y="1352490"/>
            <a:ext cx="380684" cy="400110"/>
          </a:xfrm>
          <a:prstGeom prst="rect">
            <a:avLst/>
          </a:prstGeom>
          <a:noFill/>
        </p:spPr>
        <p:txBody>
          <a:bodyPr wrap="square" rtlCol="0">
            <a:spAutoFit/>
          </a:bodyPr>
          <a:lstStyle/>
          <a:p>
            <a:r>
              <a:rPr lang="en-US" sz="2000" b="1" dirty="0">
                <a:solidFill>
                  <a:srgbClr val="7030A0"/>
                </a:solidFill>
              </a:rPr>
              <a:t>Si</a:t>
            </a:r>
          </a:p>
        </p:txBody>
      </p:sp>
      <p:sp>
        <p:nvSpPr>
          <p:cNvPr id="16" name="TextBox 15">
            <a:extLst>
              <a:ext uri="{FF2B5EF4-FFF2-40B4-BE49-F238E27FC236}">
                <a16:creationId xmlns:a16="http://schemas.microsoft.com/office/drawing/2014/main" id="{58501797-29BE-8B47-AFFB-9F35A547B475}"/>
              </a:ext>
            </a:extLst>
          </p:cNvPr>
          <p:cNvSpPr txBox="1"/>
          <p:nvPr/>
        </p:nvSpPr>
        <p:spPr>
          <a:xfrm>
            <a:off x="4689353" y="1352490"/>
            <a:ext cx="353296" cy="400110"/>
          </a:xfrm>
          <a:prstGeom prst="rect">
            <a:avLst/>
          </a:prstGeom>
          <a:noFill/>
        </p:spPr>
        <p:txBody>
          <a:bodyPr wrap="square" rtlCol="0">
            <a:spAutoFit/>
          </a:bodyPr>
          <a:lstStyle/>
          <a:p>
            <a:r>
              <a:rPr lang="en-US" sz="2000" b="1" dirty="0">
                <a:solidFill>
                  <a:srgbClr val="7030A0"/>
                </a:solidFill>
              </a:rPr>
              <a:t>S</a:t>
            </a:r>
          </a:p>
        </p:txBody>
      </p:sp>
      <p:sp>
        <p:nvSpPr>
          <p:cNvPr id="17" name="TextBox 16">
            <a:extLst>
              <a:ext uri="{FF2B5EF4-FFF2-40B4-BE49-F238E27FC236}">
                <a16:creationId xmlns:a16="http://schemas.microsoft.com/office/drawing/2014/main" id="{EAD7C704-52F8-004A-96B3-CF514F085FA4}"/>
              </a:ext>
            </a:extLst>
          </p:cNvPr>
          <p:cNvSpPr txBox="1"/>
          <p:nvPr/>
        </p:nvSpPr>
        <p:spPr>
          <a:xfrm>
            <a:off x="6612849" y="1352490"/>
            <a:ext cx="450384" cy="400110"/>
          </a:xfrm>
          <a:prstGeom prst="rect">
            <a:avLst/>
          </a:prstGeom>
          <a:noFill/>
        </p:spPr>
        <p:txBody>
          <a:bodyPr wrap="square" rtlCol="0">
            <a:spAutoFit/>
          </a:bodyPr>
          <a:lstStyle/>
          <a:p>
            <a:r>
              <a:rPr lang="en-US" sz="2000" b="1" dirty="0">
                <a:solidFill>
                  <a:srgbClr val="7030A0"/>
                </a:solidFill>
              </a:rPr>
              <a:t>Fe</a:t>
            </a:r>
          </a:p>
        </p:txBody>
      </p:sp>
      <p:sp>
        <p:nvSpPr>
          <p:cNvPr id="19" name="TextBox 18">
            <a:extLst>
              <a:ext uri="{FF2B5EF4-FFF2-40B4-BE49-F238E27FC236}">
                <a16:creationId xmlns:a16="http://schemas.microsoft.com/office/drawing/2014/main" id="{1D568AB7-F509-B14B-9B42-736A4F63E684}"/>
              </a:ext>
            </a:extLst>
          </p:cNvPr>
          <p:cNvSpPr txBox="1"/>
          <p:nvPr/>
        </p:nvSpPr>
        <p:spPr>
          <a:xfrm>
            <a:off x="7909675" y="929005"/>
            <a:ext cx="1150789" cy="83099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en-US" sz="1600" b="1" i="1" dirty="0">
                <a:solidFill>
                  <a:schemeClr val="tx1"/>
                </a:solidFill>
              </a:rPr>
              <a:t>2266 valid P1 counts in 69 days </a:t>
            </a:r>
            <a:endParaRPr lang="en-US" sz="1600" b="1" i="1" baseline="30000" dirty="0">
              <a:solidFill>
                <a:schemeClr val="tx1"/>
              </a:solidFill>
            </a:endParaRPr>
          </a:p>
        </p:txBody>
      </p:sp>
      <p:sp>
        <p:nvSpPr>
          <p:cNvPr id="22" name="TextBox 21">
            <a:extLst>
              <a:ext uri="{FF2B5EF4-FFF2-40B4-BE49-F238E27FC236}">
                <a16:creationId xmlns:a16="http://schemas.microsoft.com/office/drawing/2014/main" id="{6019C594-43F4-6843-2C53-ACFE94FD7CC6}"/>
              </a:ext>
            </a:extLst>
          </p:cNvPr>
          <p:cNvSpPr txBox="1"/>
          <p:nvPr/>
        </p:nvSpPr>
        <p:spPr>
          <a:xfrm>
            <a:off x="1950350" y="6159270"/>
            <a:ext cx="5478005" cy="276999"/>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en-US" sz="1200" b="1" i="1" dirty="0">
                <a:solidFill>
                  <a:schemeClr val="tx1"/>
                </a:solidFill>
              </a:rPr>
              <a:t>Processed with flight tables uploaded 21 July 2022 and the at-launch ground LUT </a:t>
            </a:r>
            <a:endParaRPr lang="en-US" sz="1200" b="1" i="1" baseline="30000" dirty="0">
              <a:solidFill>
                <a:schemeClr val="tx1"/>
              </a:solidFill>
            </a:endParaRPr>
          </a:p>
        </p:txBody>
      </p:sp>
      <p:sp>
        <p:nvSpPr>
          <p:cNvPr id="2" name="Footer Placeholder 5">
            <a:extLst>
              <a:ext uri="{FF2B5EF4-FFF2-40B4-BE49-F238E27FC236}">
                <a16:creationId xmlns:a16="http://schemas.microsoft.com/office/drawing/2014/main" id="{746A8D8E-9F83-6786-64E3-D44FDE8226E1}"/>
              </a:ext>
            </a:extLst>
          </p:cNvPr>
          <p:cNvSpPr txBox="1">
            <a:spLocks/>
          </p:cNvSpPr>
          <p:nvPr/>
        </p:nvSpPr>
        <p:spPr>
          <a:xfrm>
            <a:off x="1287379" y="6324600"/>
            <a:ext cx="6637421" cy="49632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200" kern="0" dirty="0">
                <a:solidFill>
                  <a:prstClr val="white"/>
                </a:solidFill>
                <a:latin typeface="Times New Roman" panose="02020603050405020304" pitchFamily="18" charset="0"/>
                <a:cs typeface="Times New Roman" panose="02020603050405020304" pitchFamily="18" charset="0"/>
              </a:rPr>
              <a:t>These GOES-18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27754466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B539BE-EE51-5A4F-B6C5-B326DDA75540}"/>
              </a:ext>
            </a:extLst>
          </p:cNvPr>
          <p:cNvSpPr>
            <a:spLocks noGrp="1"/>
          </p:cNvSpPr>
          <p:nvPr>
            <p:ph type="title"/>
          </p:nvPr>
        </p:nvSpPr>
        <p:spPr/>
        <p:txBody>
          <a:bodyPr/>
          <a:lstStyle/>
          <a:p>
            <a:r>
              <a:rPr lang="en-US" dirty="0"/>
              <a:t>PLPT-SEI-006: GOES-18 </a:t>
            </a:r>
            <a:br>
              <a:rPr lang="en-US" dirty="0"/>
            </a:br>
            <a:r>
              <a:rPr lang="en-US" dirty="0"/>
              <a:t>GCR Heavy Ion fluxes</a:t>
            </a:r>
          </a:p>
        </p:txBody>
      </p:sp>
      <p:sp>
        <p:nvSpPr>
          <p:cNvPr id="4" name="Slide Number Placeholder 3">
            <a:extLst>
              <a:ext uri="{FF2B5EF4-FFF2-40B4-BE49-F238E27FC236}">
                <a16:creationId xmlns:a16="http://schemas.microsoft.com/office/drawing/2014/main" id="{4D9BE16A-73B7-0948-AFC3-339D020B1AA3}"/>
              </a:ext>
            </a:extLst>
          </p:cNvPr>
          <p:cNvSpPr>
            <a:spLocks noGrp="1"/>
          </p:cNvSpPr>
          <p:nvPr>
            <p:ph type="sldNum" sz="quarter" idx="12"/>
          </p:nvPr>
        </p:nvSpPr>
        <p:spPr/>
        <p:txBody>
          <a:bodyPr/>
          <a:lstStyle/>
          <a:p>
            <a:fld id="{615ADB79-25D6-47C0-AB51-22A13A0BBB50}" type="slidenum">
              <a:rPr lang="en-US" altLang="en-US" smtClean="0"/>
              <a:pPr/>
              <a:t>48</a:t>
            </a:fld>
            <a:endParaRPr lang="en-US" altLang="en-US" dirty="0"/>
          </a:p>
        </p:txBody>
      </p:sp>
      <p:sp>
        <p:nvSpPr>
          <p:cNvPr id="16" name="Rectangle 15">
            <a:extLst>
              <a:ext uri="{FF2B5EF4-FFF2-40B4-BE49-F238E27FC236}">
                <a16:creationId xmlns:a16="http://schemas.microsoft.com/office/drawing/2014/main" id="{644D2559-B686-A446-A6C7-DB077AD63806}"/>
              </a:ext>
            </a:extLst>
          </p:cNvPr>
          <p:cNvSpPr/>
          <p:nvPr/>
        </p:nvSpPr>
        <p:spPr>
          <a:xfrm>
            <a:off x="719889" y="5134227"/>
            <a:ext cx="7772400" cy="738664"/>
          </a:xfrm>
          <a:prstGeom prst="rect">
            <a:avLst/>
          </a:prstGeom>
          <a:solidFill>
            <a:schemeClr val="tx2">
              <a:lumMod val="20000"/>
              <a:lumOff val="80000"/>
            </a:schemeClr>
          </a:solidFill>
        </p:spPr>
        <p:txBody>
          <a:bodyPr wrap="square">
            <a:spAutoFit/>
          </a:bodyPr>
          <a:lstStyle/>
          <a:p>
            <a:pPr algn="ctr"/>
            <a:r>
              <a:rPr lang="en-US" sz="1400" b="1" i="1" dirty="0"/>
              <a:t>Only lowest-energy channel plotted; counts are too sparse in higher energy channels to be reliable.</a:t>
            </a:r>
          </a:p>
          <a:p>
            <a:pPr algn="ctr"/>
            <a:r>
              <a:rPr lang="en-US" sz="1400" b="1" i="1" dirty="0"/>
              <a:t>N flux may be high since the at-launch values of the alpha-kappa values are used here, which have not benefited from the results of PLT-002. </a:t>
            </a:r>
          </a:p>
        </p:txBody>
      </p:sp>
      <p:sp>
        <p:nvSpPr>
          <p:cNvPr id="8" name="Rectangle 7">
            <a:extLst>
              <a:ext uri="{FF2B5EF4-FFF2-40B4-BE49-F238E27FC236}">
                <a16:creationId xmlns:a16="http://schemas.microsoft.com/office/drawing/2014/main" id="{1A4DBB3D-FF99-3241-AFFF-DCAF442C8669}"/>
              </a:ext>
            </a:extLst>
          </p:cNvPr>
          <p:cNvSpPr/>
          <p:nvPr/>
        </p:nvSpPr>
        <p:spPr>
          <a:xfrm>
            <a:off x="1622203" y="1371600"/>
            <a:ext cx="1406843" cy="369332"/>
          </a:xfrm>
          <a:prstGeom prst="rect">
            <a:avLst/>
          </a:prstGeom>
          <a:solidFill>
            <a:schemeClr val="tx2">
              <a:lumMod val="20000"/>
              <a:lumOff val="80000"/>
            </a:schemeClr>
          </a:solidFill>
        </p:spPr>
        <p:txBody>
          <a:bodyPr wrap="square">
            <a:spAutoFit/>
          </a:bodyPr>
          <a:lstStyle/>
          <a:p>
            <a:pPr algn="ctr"/>
            <a:r>
              <a:rPr lang="en-US" b="1" i="1" dirty="0"/>
              <a:t>C, N, O, Fe</a:t>
            </a:r>
          </a:p>
        </p:txBody>
      </p:sp>
      <p:sp>
        <p:nvSpPr>
          <p:cNvPr id="9" name="Rectangle 8">
            <a:extLst>
              <a:ext uri="{FF2B5EF4-FFF2-40B4-BE49-F238E27FC236}">
                <a16:creationId xmlns:a16="http://schemas.microsoft.com/office/drawing/2014/main" id="{D1C4F034-6E5F-DB4E-8597-B294FAC34118}"/>
              </a:ext>
            </a:extLst>
          </p:cNvPr>
          <p:cNvSpPr/>
          <p:nvPr/>
        </p:nvSpPr>
        <p:spPr>
          <a:xfrm>
            <a:off x="6114956" y="1379063"/>
            <a:ext cx="1501997" cy="369332"/>
          </a:xfrm>
          <a:prstGeom prst="rect">
            <a:avLst/>
          </a:prstGeom>
          <a:solidFill>
            <a:schemeClr val="tx2">
              <a:lumMod val="20000"/>
              <a:lumOff val="80000"/>
            </a:schemeClr>
          </a:solidFill>
        </p:spPr>
        <p:txBody>
          <a:bodyPr wrap="square">
            <a:spAutoFit/>
          </a:bodyPr>
          <a:lstStyle/>
          <a:p>
            <a:pPr algn="ctr"/>
            <a:r>
              <a:rPr lang="en-US" b="1" i="1" dirty="0"/>
              <a:t>Ne, Mg, Si, S</a:t>
            </a:r>
          </a:p>
        </p:txBody>
      </p:sp>
      <p:pic>
        <p:nvPicPr>
          <p:cNvPr id="11" name="Content Placeholder 10">
            <a:extLst>
              <a:ext uri="{FF2B5EF4-FFF2-40B4-BE49-F238E27FC236}">
                <a16:creationId xmlns:a16="http://schemas.microsoft.com/office/drawing/2014/main" id="{55152799-D07D-81A2-CD68-2CE11F5D88F8}"/>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 y="1811222"/>
            <a:ext cx="4572001" cy="3265715"/>
          </a:xfrm>
        </p:spPr>
      </p:pic>
      <p:pic>
        <p:nvPicPr>
          <p:cNvPr id="14" name="Content Placeholder 13">
            <a:extLst>
              <a:ext uri="{FF2B5EF4-FFF2-40B4-BE49-F238E27FC236}">
                <a16:creationId xmlns:a16="http://schemas.microsoft.com/office/drawing/2014/main" id="{47F3677E-B790-92B0-373B-FA47970AC5B5}"/>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571999" y="1811221"/>
            <a:ext cx="4572001" cy="3265715"/>
          </a:xfrm>
        </p:spPr>
      </p:pic>
      <p:sp>
        <p:nvSpPr>
          <p:cNvPr id="19" name="Footer Placeholder 5">
            <a:extLst>
              <a:ext uri="{FF2B5EF4-FFF2-40B4-BE49-F238E27FC236}">
                <a16:creationId xmlns:a16="http://schemas.microsoft.com/office/drawing/2014/main" id="{3328AAF6-88E1-2BCD-185C-DC1A983D9B65}"/>
              </a:ext>
            </a:extLst>
          </p:cNvPr>
          <p:cNvSpPr txBox="1">
            <a:spLocks/>
          </p:cNvSpPr>
          <p:nvPr/>
        </p:nvSpPr>
        <p:spPr>
          <a:xfrm>
            <a:off x="1287379" y="6324600"/>
            <a:ext cx="6637421" cy="49632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200" kern="0" dirty="0">
                <a:solidFill>
                  <a:prstClr val="white"/>
                </a:solidFill>
                <a:latin typeface="Times New Roman" panose="02020603050405020304" pitchFamily="18" charset="0"/>
                <a:cs typeface="Times New Roman" panose="02020603050405020304" pitchFamily="18" charset="0"/>
              </a:rPr>
              <a:t>These GOES-18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33957792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CD6AB-4A10-4D4C-928B-572B157AE8AC}"/>
              </a:ext>
            </a:extLst>
          </p:cNvPr>
          <p:cNvSpPr>
            <a:spLocks noGrp="1"/>
          </p:cNvSpPr>
          <p:nvPr>
            <p:ph type="title"/>
          </p:nvPr>
        </p:nvSpPr>
        <p:spPr/>
        <p:txBody>
          <a:bodyPr/>
          <a:lstStyle/>
          <a:p>
            <a:r>
              <a:rPr lang="en-US" dirty="0"/>
              <a:t>PLPT-SEI-006: Assessment</a:t>
            </a:r>
          </a:p>
        </p:txBody>
      </p:sp>
      <p:sp>
        <p:nvSpPr>
          <p:cNvPr id="8" name="Content Placeholder 7">
            <a:extLst>
              <a:ext uri="{FF2B5EF4-FFF2-40B4-BE49-F238E27FC236}">
                <a16:creationId xmlns:a16="http://schemas.microsoft.com/office/drawing/2014/main" id="{802D15CA-940F-E64B-8B50-DBF4B6129804}"/>
              </a:ext>
            </a:extLst>
          </p:cNvPr>
          <p:cNvSpPr>
            <a:spLocks noGrp="1"/>
          </p:cNvSpPr>
          <p:nvPr>
            <p:ph idx="1"/>
          </p:nvPr>
        </p:nvSpPr>
        <p:spPr>
          <a:xfrm>
            <a:off x="517357" y="1096963"/>
            <a:ext cx="8017043" cy="5235850"/>
          </a:xfrm>
        </p:spPr>
        <p:txBody>
          <a:bodyPr/>
          <a:lstStyle/>
          <a:p>
            <a:pPr>
              <a:buFont typeface="Wingdings" pitchFamily="2" charset="2"/>
              <a:buChar char="§"/>
            </a:pPr>
            <a:r>
              <a:rPr lang="en-US" sz="2000" dirty="0"/>
              <a:t>H and He: </a:t>
            </a:r>
          </a:p>
          <a:p>
            <a:pPr lvl="1">
              <a:buFont typeface="Wingdings" pitchFamily="2" charset="2"/>
              <a:buChar char="§"/>
            </a:pPr>
            <a:r>
              <a:rPr lang="en-US" sz="1800" dirty="0"/>
              <a:t>H </a:t>
            </a:r>
            <a:r>
              <a:rPr lang="en-US" sz="1800" dirty="0" err="1"/>
              <a:t>NonPrime</a:t>
            </a:r>
            <a:r>
              <a:rPr lang="en-US" sz="1800" dirty="0"/>
              <a:t> background fluxes agree better with GCR model of </a:t>
            </a:r>
            <a:r>
              <a:rPr lang="en-US" sz="1800" dirty="0" err="1"/>
              <a:t>Matthiae</a:t>
            </a:r>
            <a:r>
              <a:rPr lang="en-US" sz="1800" dirty="0"/>
              <a:t>+ 2013 than Prime fluxes (L1b)</a:t>
            </a:r>
          </a:p>
          <a:p>
            <a:pPr lvl="1">
              <a:buFont typeface="Wingdings" pitchFamily="2" charset="2"/>
              <a:buChar char="§"/>
            </a:pPr>
            <a:r>
              <a:rPr lang="en-US" sz="1800" dirty="0"/>
              <a:t>He </a:t>
            </a:r>
            <a:r>
              <a:rPr lang="en-US" sz="1800" dirty="0" err="1"/>
              <a:t>NonPrime</a:t>
            </a:r>
            <a:r>
              <a:rPr lang="en-US" sz="1800" dirty="0"/>
              <a:t> and Prime fluxes generally agree poorly with model</a:t>
            </a:r>
          </a:p>
          <a:p>
            <a:pPr lvl="1">
              <a:buFont typeface="Wingdings" pitchFamily="2" charset="2"/>
              <a:buChar char="§"/>
            </a:pPr>
            <a:r>
              <a:rPr lang="en-US" sz="1800" i="1" dirty="0"/>
              <a:t>Caveat</a:t>
            </a:r>
            <a:r>
              <a:rPr lang="en-US" sz="1800" dirty="0"/>
              <a:t>: LUT geometrical factors are appropriate for SEP, not GCR spectra</a:t>
            </a:r>
          </a:p>
          <a:p>
            <a:pPr>
              <a:buFont typeface="Wingdings" pitchFamily="2" charset="2"/>
              <a:buChar char="§"/>
            </a:pPr>
            <a:r>
              <a:rPr lang="en-US" sz="2000" dirty="0"/>
              <a:t>Heavy ions (C-Fe): </a:t>
            </a:r>
          </a:p>
          <a:p>
            <a:pPr lvl="1">
              <a:buFont typeface="Wingdings" pitchFamily="2" charset="2"/>
              <a:buChar char="§"/>
            </a:pPr>
            <a:r>
              <a:rPr lang="en-US" sz="1800" dirty="0"/>
              <a:t>G18 Non-Prime histograms have been constructed from L0 PHA data using analysis implementation of EHIS flight software algorithm</a:t>
            </a:r>
          </a:p>
          <a:p>
            <a:pPr lvl="1">
              <a:buFont typeface="Wingdings" pitchFamily="2" charset="2"/>
              <a:buChar char="§"/>
            </a:pPr>
            <a:r>
              <a:rPr lang="en-US" sz="1800" dirty="0"/>
              <a:t>Resulting averaged background fluxes in lowest energy channel agree reasonably well with GCR model of </a:t>
            </a:r>
            <a:r>
              <a:rPr lang="en-US" sz="1800" dirty="0" err="1"/>
              <a:t>Matthiae</a:t>
            </a:r>
            <a:r>
              <a:rPr lang="en-US" sz="1800" dirty="0"/>
              <a:t>+ 2013</a:t>
            </a:r>
          </a:p>
          <a:p>
            <a:pPr lvl="2">
              <a:buFont typeface="Wingdings" pitchFamily="2" charset="2"/>
              <a:buChar char="§"/>
            </a:pPr>
            <a:r>
              <a:rPr lang="en-US" sz="1600" dirty="0"/>
              <a:t>Accuracy should be improved with latest flight science tables</a:t>
            </a:r>
          </a:p>
          <a:p>
            <a:pPr>
              <a:buFont typeface="Wingdings" pitchFamily="2" charset="2"/>
              <a:buChar char="§"/>
            </a:pPr>
            <a:r>
              <a:rPr lang="en-US" sz="2000" dirty="0">
                <a:solidFill>
                  <a:schemeClr val="bg1"/>
                </a:solidFill>
              </a:rPr>
              <a:t>For G18 Full validation, the plan is to reanalyze full bandpass functions to determine geometrical factors and effective energies appropriate for GCRs</a:t>
            </a:r>
          </a:p>
          <a:p>
            <a:pPr lvl="1">
              <a:buFont typeface="Wingdings" pitchFamily="2" charset="2"/>
              <a:buChar char="§"/>
            </a:pPr>
            <a:r>
              <a:rPr lang="en-US" sz="1800" dirty="0">
                <a:solidFill>
                  <a:schemeClr val="bg1"/>
                </a:solidFill>
              </a:rPr>
              <a:t>G18 </a:t>
            </a:r>
            <a:r>
              <a:rPr lang="en-US" sz="1800" dirty="0" err="1">
                <a:solidFill>
                  <a:schemeClr val="bg1"/>
                </a:solidFill>
              </a:rPr>
              <a:t>bandpasses</a:t>
            </a:r>
            <a:r>
              <a:rPr lang="en-US" sz="1800" dirty="0">
                <a:solidFill>
                  <a:schemeClr val="bg1"/>
                </a:solidFill>
              </a:rPr>
              <a:t> to be provided by ATC/UNH by April 2023 under aegis of SEA 46</a:t>
            </a:r>
            <a:endParaRPr lang="en-US" sz="1800" dirty="0"/>
          </a:p>
          <a:p>
            <a:pPr lvl="1"/>
            <a:endParaRPr lang="en-US" sz="2400" dirty="0"/>
          </a:p>
          <a:p>
            <a:pPr lvl="1"/>
            <a:endParaRPr lang="en-US" sz="1800" dirty="0"/>
          </a:p>
        </p:txBody>
      </p:sp>
      <p:sp>
        <p:nvSpPr>
          <p:cNvPr id="5" name="Slide Number Placeholder 4">
            <a:extLst>
              <a:ext uri="{FF2B5EF4-FFF2-40B4-BE49-F238E27FC236}">
                <a16:creationId xmlns:a16="http://schemas.microsoft.com/office/drawing/2014/main" id="{6171F8B7-29F5-3043-B13B-2E1021238CBB}"/>
              </a:ext>
            </a:extLst>
          </p:cNvPr>
          <p:cNvSpPr>
            <a:spLocks noGrp="1"/>
          </p:cNvSpPr>
          <p:nvPr>
            <p:ph type="sldNum" sz="quarter" idx="12"/>
          </p:nvPr>
        </p:nvSpPr>
        <p:spPr/>
        <p:txBody>
          <a:bodyPr/>
          <a:lstStyle/>
          <a:p>
            <a:fld id="{A5D0E245-9D50-4F3E-AC26-7B9CB19F70AC}" type="slidenum">
              <a:rPr lang="en-US" altLang="en-US" smtClean="0"/>
              <a:pPr/>
              <a:t>49</a:t>
            </a:fld>
            <a:endParaRPr lang="en-US" altLang="en-US"/>
          </a:p>
        </p:txBody>
      </p:sp>
      <p:sp>
        <p:nvSpPr>
          <p:cNvPr id="7" name="TextBox 6">
            <a:extLst>
              <a:ext uri="{FF2B5EF4-FFF2-40B4-BE49-F238E27FC236}">
                <a16:creationId xmlns:a16="http://schemas.microsoft.com/office/drawing/2014/main" id="{31176716-A292-1246-BD49-EADA687540AF}"/>
              </a:ext>
            </a:extLst>
          </p:cNvPr>
          <p:cNvSpPr txBox="1"/>
          <p:nvPr/>
        </p:nvSpPr>
        <p:spPr>
          <a:xfrm>
            <a:off x="5372058" y="6004767"/>
            <a:ext cx="3130387" cy="400110"/>
          </a:xfrm>
          <a:prstGeom prst="rect">
            <a:avLst/>
          </a:prstGeom>
          <a:solidFill>
            <a:srgbClr val="00B050"/>
          </a:solidFill>
        </p:spPr>
        <p:txBody>
          <a:bodyPr wrap="square" rtlCol="0">
            <a:spAutoFit/>
          </a:bodyPr>
          <a:lstStyle/>
          <a:p>
            <a:pPr algn="ctr"/>
            <a:r>
              <a:rPr lang="en-US" sz="2000" dirty="0">
                <a:solidFill>
                  <a:schemeClr val="bg1"/>
                </a:solidFill>
              </a:rPr>
              <a:t>RIMP success criteria met</a:t>
            </a:r>
          </a:p>
        </p:txBody>
      </p:sp>
    </p:spTree>
    <p:extLst>
      <p:ext uri="{BB962C8B-B14F-4D97-AF65-F5344CB8AC3E}">
        <p14:creationId xmlns:p14="http://schemas.microsoft.com/office/powerpoint/2010/main" val="32367705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Solar Heavy Ions Are Much Less Abundant than He and H</a:t>
            </a:r>
          </a:p>
        </p:txBody>
      </p:sp>
      <p:sp>
        <p:nvSpPr>
          <p:cNvPr id="4" name="Slide Number Placeholder 3"/>
          <p:cNvSpPr>
            <a:spLocks noGrp="1"/>
          </p:cNvSpPr>
          <p:nvPr>
            <p:ph type="sldNum" sz="quarter" idx="10"/>
          </p:nvPr>
        </p:nvSpPr>
        <p:spPr/>
        <p:txBody>
          <a:bodyPr/>
          <a:lstStyle/>
          <a:p>
            <a:pPr>
              <a:defRPr/>
            </a:pPr>
            <a:fld id="{02B6FBC9-3B47-4691-A31C-F4116D5D7E75}" type="slidenum">
              <a:rPr lang="en-US" smtClean="0"/>
              <a:pPr>
                <a:defRPr/>
              </a:pPr>
              <a:t>5</a:t>
            </a:fld>
            <a:endParaRPr lang="en-US"/>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23901" y="1247591"/>
            <a:ext cx="7681626" cy="4938188"/>
          </a:xfrm>
          <a:prstGeom prst="rect">
            <a:avLst/>
          </a:prstGeom>
          <a:noFill/>
        </p:spPr>
      </p:pic>
      <p:sp>
        <p:nvSpPr>
          <p:cNvPr id="6" name="TextBox 5"/>
          <p:cNvSpPr txBox="1"/>
          <p:nvPr/>
        </p:nvSpPr>
        <p:spPr>
          <a:xfrm>
            <a:off x="685800" y="6258580"/>
            <a:ext cx="7743824" cy="492443"/>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en-US" sz="1400" b="1" i="1" dirty="0">
                <a:solidFill>
                  <a:schemeClr val="tx1"/>
                </a:solidFill>
              </a:rPr>
              <a:t>Relative Abundances of Heavy Ions (12-60 MeV/n) in 22 SEP Events from Solar Cycle 23 (ACE SIS data) </a:t>
            </a:r>
            <a:r>
              <a:rPr lang="en-US" sz="1200" b="1" i="1" dirty="0">
                <a:solidFill>
                  <a:schemeClr val="tx1"/>
                </a:solidFill>
              </a:rPr>
              <a:t>[</a:t>
            </a:r>
            <a:r>
              <a:rPr lang="en-US" sz="1200" b="1" i="1" dirty="0" err="1">
                <a:solidFill>
                  <a:schemeClr val="tx1"/>
                </a:solidFill>
              </a:rPr>
              <a:t>Bharath</a:t>
            </a:r>
            <a:r>
              <a:rPr lang="en-US" sz="1200" b="1" i="1" dirty="0">
                <a:solidFill>
                  <a:schemeClr val="tx1"/>
                </a:solidFill>
              </a:rPr>
              <a:t> et al., 2013, https://ams.confex.com/ams/93Annual/webprogram/Paper216161.html]</a:t>
            </a:r>
            <a:endParaRPr lang="en-US" sz="1200" b="1" i="1" baseline="30000" dirty="0">
              <a:solidFill>
                <a:schemeClr val="tx1"/>
              </a:solidFill>
            </a:endParaRPr>
          </a:p>
        </p:txBody>
      </p:sp>
      <p:sp>
        <p:nvSpPr>
          <p:cNvPr id="7" name="TextBox 6">
            <a:extLst>
              <a:ext uri="{FF2B5EF4-FFF2-40B4-BE49-F238E27FC236}">
                <a16:creationId xmlns:a16="http://schemas.microsoft.com/office/drawing/2014/main" id="{D264481B-8E8A-3340-8F94-1BA6FE6FBAB5}"/>
              </a:ext>
            </a:extLst>
          </p:cNvPr>
          <p:cNvSpPr txBox="1"/>
          <p:nvPr/>
        </p:nvSpPr>
        <p:spPr>
          <a:xfrm>
            <a:off x="2022987" y="1247591"/>
            <a:ext cx="4419600" cy="92333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en-US" b="1" i="1" dirty="0">
                <a:solidFill>
                  <a:schemeClr val="tx1"/>
                </a:solidFill>
              </a:rPr>
              <a:t>Solar protons (hydrogen nuclei) are an order-of-magnitude more abundant than solar alpha particles (helium-4 nuclei)</a:t>
            </a:r>
            <a:endParaRPr lang="en-US" b="1" i="1" baseline="30000" dirty="0">
              <a:solidFill>
                <a:schemeClr val="tx1"/>
              </a:solidFill>
            </a:endParaRPr>
          </a:p>
        </p:txBody>
      </p:sp>
      <p:cxnSp>
        <p:nvCxnSpPr>
          <p:cNvPr id="11" name="Elbow Connector 10">
            <a:extLst>
              <a:ext uri="{FF2B5EF4-FFF2-40B4-BE49-F238E27FC236}">
                <a16:creationId xmlns:a16="http://schemas.microsoft.com/office/drawing/2014/main" id="{79AA9ED2-1F6A-018E-7C19-4B0BEE7A3BE1}"/>
              </a:ext>
            </a:extLst>
          </p:cNvPr>
          <p:cNvCxnSpPr>
            <a:cxnSpLocks/>
          </p:cNvCxnSpPr>
          <p:nvPr/>
        </p:nvCxnSpPr>
        <p:spPr>
          <a:xfrm rot="16200000" flipV="1">
            <a:off x="1454795" y="681856"/>
            <a:ext cx="634941" cy="496530"/>
          </a:xfrm>
          <a:prstGeom prst="bentConnector3">
            <a:avLst>
              <a:gd name="adj1" fmla="val 11286"/>
            </a:avLst>
          </a:prstGeom>
          <a:ln w="57150">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849887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Top Level Evaluation</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496791523"/>
              </p:ext>
            </p:extLst>
          </p:nvPr>
        </p:nvGraphicFramePr>
        <p:xfrm>
          <a:off x="152399" y="1219200"/>
          <a:ext cx="8839201" cy="4754880"/>
        </p:xfrm>
        <a:graphic>
          <a:graphicData uri="http://schemas.openxmlformats.org/drawingml/2006/table">
            <a:tbl>
              <a:tblPr firstRow="1" bandRow="1">
                <a:tableStyleId>{5C22544A-7EE6-4342-B048-85BDC9FD1C3A}</a:tableStyleId>
              </a:tblPr>
              <a:tblGrid>
                <a:gridCol w="1550737">
                  <a:extLst>
                    <a:ext uri="{9D8B030D-6E8A-4147-A177-3AD203B41FA5}">
                      <a16:colId xmlns:a16="http://schemas.microsoft.com/office/drawing/2014/main" val="20000"/>
                    </a:ext>
                  </a:extLst>
                </a:gridCol>
                <a:gridCol w="1954464">
                  <a:extLst>
                    <a:ext uri="{9D8B030D-6E8A-4147-A177-3AD203B41FA5}">
                      <a16:colId xmlns:a16="http://schemas.microsoft.com/office/drawing/2014/main" val="20001"/>
                    </a:ext>
                  </a:extLst>
                </a:gridCol>
                <a:gridCol w="2852820">
                  <a:extLst>
                    <a:ext uri="{9D8B030D-6E8A-4147-A177-3AD203B41FA5}">
                      <a16:colId xmlns:a16="http://schemas.microsoft.com/office/drawing/2014/main" val="20002"/>
                    </a:ext>
                  </a:extLst>
                </a:gridCol>
                <a:gridCol w="2481180">
                  <a:extLst>
                    <a:ext uri="{9D8B030D-6E8A-4147-A177-3AD203B41FA5}">
                      <a16:colId xmlns:a16="http://schemas.microsoft.com/office/drawing/2014/main" val="20003"/>
                    </a:ext>
                  </a:extLst>
                </a:gridCol>
              </a:tblGrid>
              <a:tr h="370840">
                <a:tc>
                  <a:txBody>
                    <a:bodyPr/>
                    <a:lstStyle/>
                    <a:p>
                      <a:pPr algn="ctr"/>
                      <a:endParaRPr lang="en-US" dirty="0"/>
                    </a:p>
                  </a:txBody>
                  <a:tcPr anchor="ctr"/>
                </a:tc>
                <a:tc>
                  <a:txBody>
                    <a:bodyPr/>
                    <a:lstStyle/>
                    <a:p>
                      <a:pPr algn="ctr"/>
                      <a:r>
                        <a:rPr lang="en-US" dirty="0"/>
                        <a:t>Status at Beta </a:t>
                      </a:r>
                    </a:p>
                    <a:p>
                      <a:pPr algn="ctr"/>
                      <a:r>
                        <a:rPr lang="en-US" dirty="0"/>
                        <a:t>(01 Aug 2022</a:t>
                      </a:r>
                      <a:r>
                        <a:rPr lang="en-US" baseline="0" dirty="0"/>
                        <a:t>)</a:t>
                      </a:r>
                      <a:endParaRPr lang="en-US" dirty="0"/>
                    </a:p>
                  </a:txBody>
                  <a:tcPr anchor="ctr"/>
                </a:tc>
                <a:tc>
                  <a:txBody>
                    <a:bodyPr/>
                    <a:lstStyle/>
                    <a:p>
                      <a:pPr algn="ctr"/>
                      <a:r>
                        <a:rPr lang="en-US" dirty="0"/>
                        <a:t>Current Status</a:t>
                      </a:r>
                    </a:p>
                    <a:p>
                      <a:pPr algn="ctr"/>
                      <a:r>
                        <a:rPr lang="en-US" dirty="0"/>
                        <a:t>(15 Nov 2022)</a:t>
                      </a:r>
                    </a:p>
                  </a:txBody>
                  <a:tcPr anchor="ctr"/>
                </a:tc>
                <a:tc>
                  <a:txBody>
                    <a:bodyPr/>
                    <a:lstStyle/>
                    <a:p>
                      <a:pPr algn="ctr"/>
                      <a:r>
                        <a:rPr lang="en-US" dirty="0"/>
                        <a:t>Future Outlook</a:t>
                      </a:r>
                    </a:p>
                  </a:txBody>
                  <a:tcPr anchor="ctr"/>
                </a:tc>
                <a:extLst>
                  <a:ext uri="{0D108BD9-81ED-4DB2-BD59-A6C34878D82A}">
                    <a16:rowId xmlns:a16="http://schemas.microsoft.com/office/drawing/2014/main" val="10000"/>
                  </a:ext>
                </a:extLst>
              </a:tr>
              <a:tr h="370840">
                <a:tc>
                  <a:txBody>
                    <a:bodyPr/>
                    <a:lstStyle/>
                    <a:p>
                      <a:pPr algn="ctr"/>
                      <a:r>
                        <a:rPr lang="en-US" dirty="0"/>
                        <a:t>Hydrogen</a:t>
                      </a:r>
                      <a:r>
                        <a:rPr lang="en-US" baseline="0" dirty="0"/>
                        <a:t> (proton) flux</a:t>
                      </a:r>
                      <a:endParaRPr lang="en-US" dirty="0"/>
                    </a:p>
                  </a:txBody>
                  <a:tcPr anchor="ctr"/>
                </a:tc>
                <a:tc>
                  <a:txBody>
                    <a:bodyPr/>
                    <a:lstStyle/>
                    <a:p>
                      <a:pPr marL="111125" indent="-111125" algn="l">
                        <a:buFont typeface="Arial" pitchFamily="34" charset="0"/>
                        <a:buChar char="•"/>
                      </a:pPr>
                      <a:r>
                        <a:rPr lang="en-US" sz="1200" dirty="0">
                          <a:solidFill>
                            <a:schemeClr val="tx1"/>
                          </a:solidFill>
                        </a:rPr>
                        <a:t>Weak SEP event (H only) on 11-14 May 2022</a:t>
                      </a:r>
                    </a:p>
                    <a:p>
                      <a:pPr marL="111125" indent="-111125" algn="l">
                        <a:buFont typeface="Arial" pitchFamily="34" charset="0"/>
                        <a:buChar char="•"/>
                      </a:pPr>
                      <a:r>
                        <a:rPr lang="en-US" sz="1200" dirty="0">
                          <a:solidFill>
                            <a:schemeClr val="tx1"/>
                          </a:solidFill>
                        </a:rPr>
                        <a:t>Prime to Non-Prime switch at low S levels, as designed</a:t>
                      </a:r>
                    </a:p>
                  </a:txBody>
                  <a:tcPr>
                    <a:solidFill>
                      <a:srgbClr val="99FF66"/>
                    </a:solidFill>
                  </a:tcPr>
                </a:tc>
                <a:tc>
                  <a:txBody>
                    <a:bodyPr/>
                    <a:lstStyle/>
                    <a:p>
                      <a:pPr marL="109728" indent="-109728" algn="l">
                        <a:buFont typeface="Arial" pitchFamily="34" charset="0"/>
                        <a:buChar char="•"/>
                      </a:pPr>
                      <a:r>
                        <a:rPr lang="en-US" sz="1200" b="0" dirty="0">
                          <a:solidFill>
                            <a:srgbClr val="00B050"/>
                          </a:solidFill>
                        </a:rPr>
                        <a:t>G18 H1 agrees well with G17 &amp; G16 H1</a:t>
                      </a:r>
                    </a:p>
                    <a:p>
                      <a:pPr marL="109728" indent="-109728" algn="l">
                        <a:buFont typeface="Arial" pitchFamily="34" charset="0"/>
                        <a:buChar char="•"/>
                      </a:pPr>
                      <a:r>
                        <a:rPr lang="en-US" sz="1200" b="0" dirty="0">
                          <a:solidFill>
                            <a:srgbClr val="FF0000"/>
                          </a:solidFill>
                        </a:rPr>
                        <a:t>G18 H1 is ~3x lower than SGPS</a:t>
                      </a:r>
                    </a:p>
                    <a:p>
                      <a:pPr marL="109728" indent="-109728" algn="l">
                        <a:buFont typeface="Arial" pitchFamily="34" charset="0"/>
                        <a:buChar char="•"/>
                      </a:pPr>
                      <a:r>
                        <a:rPr lang="en-US" sz="1200" b="0" dirty="0">
                          <a:solidFill>
                            <a:schemeClr val="tx1"/>
                          </a:solidFill>
                        </a:rPr>
                        <a:t>To convert backgrounds accurately to fluxes, spectral response functions G(E) need to be reanalyzed for GCR spectra</a:t>
                      </a:r>
                    </a:p>
                    <a:p>
                      <a:pPr marL="109728" indent="-109728" algn="l">
                        <a:buFont typeface="Arial" pitchFamily="34" charset="0"/>
                        <a:buChar char="•"/>
                      </a:pPr>
                      <a:r>
                        <a:rPr lang="en-US" sz="1200" b="0" dirty="0">
                          <a:solidFill>
                            <a:schemeClr val="tx1"/>
                          </a:solidFill>
                        </a:rPr>
                        <a:t>Need G(E, T) to evaluate possible temperature sensitivity</a:t>
                      </a:r>
                    </a:p>
                  </a:txBody>
                  <a:tcPr>
                    <a:solidFill>
                      <a:srgbClr val="FFFF00"/>
                    </a:solidFill>
                  </a:tcPr>
                </a:tc>
                <a:tc>
                  <a:txBody>
                    <a:bodyPr/>
                    <a:lstStyle/>
                    <a:p>
                      <a:pPr marL="111125" indent="-111125" algn="l">
                        <a:buFont typeface="Arial" pitchFamily="34" charset="0"/>
                        <a:buChar char="•"/>
                      </a:pPr>
                      <a:r>
                        <a:rPr lang="en-US" sz="1200" dirty="0">
                          <a:solidFill>
                            <a:schemeClr val="tx1"/>
                          </a:solidFill>
                        </a:rPr>
                        <a:t>Looking forward to first large SEP event of Solar Cycle 25 for Full Validation</a:t>
                      </a:r>
                    </a:p>
                  </a:txBody>
                  <a:tcPr>
                    <a:solidFill>
                      <a:srgbClr val="FFFF00"/>
                    </a:solidFill>
                  </a:tcPr>
                </a:tc>
                <a:extLst>
                  <a:ext uri="{0D108BD9-81ED-4DB2-BD59-A6C34878D82A}">
                    <a16:rowId xmlns:a16="http://schemas.microsoft.com/office/drawing/2014/main" val="10001"/>
                  </a:ext>
                </a:extLst>
              </a:tr>
              <a:tr h="370840">
                <a:tc>
                  <a:txBody>
                    <a:bodyPr/>
                    <a:lstStyle/>
                    <a:p>
                      <a:pPr algn="ctr"/>
                      <a:r>
                        <a:rPr lang="en-US" dirty="0"/>
                        <a:t>Helium (alpha</a:t>
                      </a:r>
                      <a:r>
                        <a:rPr lang="en-US" baseline="0" dirty="0"/>
                        <a:t> particle) flux</a:t>
                      </a:r>
                      <a:endParaRPr lang="en-US" dirty="0"/>
                    </a:p>
                  </a:txBody>
                  <a:tcPr anchor="ctr"/>
                </a:tc>
                <a:tc>
                  <a:txBody>
                    <a:bodyPr/>
                    <a:lstStyle/>
                    <a:p>
                      <a:pPr marL="111125" indent="-111125" algn="l">
                        <a:buFont typeface="Arial" pitchFamily="34" charset="0"/>
                        <a:buChar char="•"/>
                      </a:pPr>
                      <a:r>
                        <a:rPr lang="en-US" sz="1200" dirty="0">
                          <a:solidFill>
                            <a:schemeClr val="tx1"/>
                          </a:solidFill>
                        </a:rPr>
                        <a:t>He fluxes only observed at</a:t>
                      </a:r>
                      <a:r>
                        <a:rPr lang="en-US" sz="1200" baseline="0" dirty="0">
                          <a:solidFill>
                            <a:schemeClr val="tx1"/>
                          </a:solidFill>
                        </a:rPr>
                        <a:t> background levels</a:t>
                      </a:r>
                      <a:endParaRPr lang="en-US" sz="1200" dirty="0">
                        <a:solidFill>
                          <a:schemeClr val="tx1"/>
                        </a:solidFill>
                      </a:endParaRPr>
                    </a:p>
                  </a:txBody>
                  <a:tcPr>
                    <a:solidFill>
                      <a:schemeClr val="bg1"/>
                    </a:solidFill>
                  </a:tcPr>
                </a:tc>
                <a:tc>
                  <a:txBody>
                    <a:bodyPr/>
                    <a:lstStyle/>
                    <a:p>
                      <a:pPr marL="109728" indent="-109728" algn="l">
                        <a:buFont typeface="Arial" pitchFamily="34" charset="0"/>
                        <a:buChar char="•"/>
                      </a:pPr>
                      <a:r>
                        <a:rPr lang="en-US" sz="1200" b="0" dirty="0">
                          <a:solidFill>
                            <a:srgbClr val="00B050"/>
                          </a:solidFill>
                        </a:rPr>
                        <a:t>G18 HE1 agrees well with G17 HE1</a:t>
                      </a:r>
                    </a:p>
                    <a:p>
                      <a:pPr marL="109728" indent="-109728" algn="l">
                        <a:buFont typeface="Arial" pitchFamily="34" charset="0"/>
                        <a:buChar char="•"/>
                      </a:pPr>
                      <a:r>
                        <a:rPr lang="en-US" sz="1200" b="0" dirty="0">
                          <a:solidFill>
                            <a:srgbClr val="FF0000"/>
                          </a:solidFill>
                        </a:rPr>
                        <a:t>G18 HE1 is ~4x lower than SGPS</a:t>
                      </a:r>
                    </a:p>
                    <a:p>
                      <a:pPr marL="109728" indent="-109728" algn="l">
                        <a:buFont typeface="Arial" pitchFamily="34" charset="0"/>
                        <a:buChar char="•"/>
                      </a:pPr>
                      <a:r>
                        <a:rPr lang="en-US" sz="1200" b="0" dirty="0">
                          <a:solidFill>
                            <a:schemeClr val="tx1"/>
                          </a:solidFill>
                        </a:rPr>
                        <a:t>To convert backgrounds accurately to fluxes, G(E) need to be reanalyzed for GCR spectra</a:t>
                      </a:r>
                    </a:p>
                  </a:txBody>
                  <a:tcPr>
                    <a:solidFill>
                      <a:srgbClr val="FFFF00"/>
                    </a:solidFill>
                  </a:tcPr>
                </a:tc>
                <a:tc>
                  <a:txBody>
                    <a:bodyPr/>
                    <a:lstStyle/>
                    <a:p>
                      <a:pPr marL="111125" indent="-111125" algn="l">
                        <a:buFont typeface="Arial" pitchFamily="34" charset="0"/>
                        <a:buChar char="•"/>
                      </a:pPr>
                      <a:r>
                        <a:rPr lang="en-US" sz="1200" dirty="0">
                          <a:solidFill>
                            <a:srgbClr val="FF0000"/>
                          </a:solidFill>
                        </a:rPr>
                        <a:t>Root cause of HE1 undercounting problem not known despite extensive investigations of G16</a:t>
                      </a:r>
                    </a:p>
                    <a:p>
                      <a:pPr marL="111125" indent="-111125" algn="l">
                        <a:buFont typeface="Arial" pitchFamily="34" charset="0"/>
                        <a:buChar char="•"/>
                      </a:pPr>
                      <a:r>
                        <a:rPr lang="en-US" sz="1200" dirty="0">
                          <a:solidFill>
                            <a:schemeClr val="tx1"/>
                          </a:solidFill>
                        </a:rPr>
                        <a:t>Looking forward to first large SEP event of Solar Cycle 25 for Full Validation</a:t>
                      </a:r>
                    </a:p>
                    <a:p>
                      <a:pPr marL="111125" marR="0" lvl="0" indent="-111125" algn="l" defTabSz="457200" rtl="0" eaLnBrk="1" fontAlgn="auto" latinLnBrk="0" hangingPunct="1">
                        <a:lnSpc>
                          <a:spcPct val="100000"/>
                        </a:lnSpc>
                        <a:spcBef>
                          <a:spcPts val="0"/>
                        </a:spcBef>
                        <a:spcAft>
                          <a:spcPts val="0"/>
                        </a:spcAft>
                        <a:buClrTx/>
                        <a:buSzTx/>
                        <a:buFont typeface="Arial" pitchFamily="34" charset="0"/>
                        <a:buChar char="•"/>
                        <a:tabLst/>
                        <a:defRPr/>
                      </a:pPr>
                      <a:endParaRPr lang="en-US" sz="1200" dirty="0">
                        <a:solidFill>
                          <a:schemeClr val="tx1"/>
                        </a:solidFill>
                      </a:endParaRPr>
                    </a:p>
                    <a:p>
                      <a:pPr marL="111125" indent="-111125" algn="l">
                        <a:buFont typeface="Arial" pitchFamily="34" charset="0"/>
                        <a:buChar char="•"/>
                      </a:pPr>
                      <a:endParaRPr lang="en-US" sz="1200" dirty="0">
                        <a:solidFill>
                          <a:schemeClr val="tx1"/>
                        </a:solidFill>
                      </a:endParaRPr>
                    </a:p>
                  </a:txBody>
                  <a:tcPr>
                    <a:solidFill>
                      <a:srgbClr val="FFFF00"/>
                    </a:solidFill>
                  </a:tcPr>
                </a:tc>
                <a:extLst>
                  <a:ext uri="{0D108BD9-81ED-4DB2-BD59-A6C34878D82A}">
                    <a16:rowId xmlns:a16="http://schemas.microsoft.com/office/drawing/2014/main" val="10002"/>
                  </a:ext>
                </a:extLst>
              </a:tr>
              <a:tr h="370840">
                <a:tc>
                  <a:txBody>
                    <a:bodyPr/>
                    <a:lstStyle/>
                    <a:p>
                      <a:pPr algn="ctr"/>
                      <a:r>
                        <a:rPr lang="en-US" dirty="0"/>
                        <a:t>Heavy ions </a:t>
                      </a:r>
                    </a:p>
                    <a:p>
                      <a:pPr algn="ctr"/>
                      <a:r>
                        <a:rPr lang="en-US" dirty="0"/>
                        <a:t>(C-Cu)</a:t>
                      </a:r>
                    </a:p>
                  </a:txBody>
                  <a:tcPr anchor="ctr"/>
                </a:tc>
                <a:tc>
                  <a:txBody>
                    <a:bodyPr/>
                    <a:lstStyle/>
                    <a:p>
                      <a:pPr marL="111125" marR="0" indent="-111125" algn="l" defTabSz="457200" rtl="0" eaLnBrk="1" fontAlgn="auto" latinLnBrk="0" hangingPunct="1">
                        <a:lnSpc>
                          <a:spcPct val="100000"/>
                        </a:lnSpc>
                        <a:spcBef>
                          <a:spcPts val="0"/>
                        </a:spcBef>
                        <a:spcAft>
                          <a:spcPts val="0"/>
                        </a:spcAft>
                        <a:buClrTx/>
                        <a:buSzTx/>
                        <a:buFont typeface="Arial" pitchFamily="34" charset="0"/>
                        <a:buChar char="•"/>
                        <a:tabLst/>
                        <a:defRPr/>
                      </a:pPr>
                      <a:r>
                        <a:rPr lang="en-US" sz="1200" dirty="0">
                          <a:solidFill>
                            <a:schemeClr val="tx1"/>
                          </a:solidFill>
                        </a:rPr>
                        <a:t>Heavy ion fluxes only observed at background levels</a:t>
                      </a:r>
                    </a:p>
                  </a:txBody>
                  <a:tcPr>
                    <a:solidFill>
                      <a:schemeClr val="bg1"/>
                    </a:solidFill>
                  </a:tcPr>
                </a:tc>
                <a:tc>
                  <a:txBody>
                    <a:bodyPr/>
                    <a:lstStyle/>
                    <a:p>
                      <a:pPr marL="171450" indent="-171450" algn="l">
                        <a:buFont typeface="Arial" pitchFamily="34" charset="0"/>
                        <a:buChar char="•"/>
                      </a:pPr>
                      <a:r>
                        <a:rPr lang="en-US" sz="1200" b="0" dirty="0">
                          <a:solidFill>
                            <a:schemeClr val="tx1"/>
                          </a:solidFill>
                        </a:rPr>
                        <a:t>Significant SEP fluxes not yet observed</a:t>
                      </a:r>
                    </a:p>
                    <a:p>
                      <a:pPr marL="171450" indent="-171450" algn="l">
                        <a:buFont typeface="Arial" pitchFamily="34" charset="0"/>
                        <a:buChar char="•"/>
                      </a:pPr>
                      <a:r>
                        <a:rPr lang="en-US" sz="1200" b="0" dirty="0">
                          <a:solidFill>
                            <a:srgbClr val="008000"/>
                          </a:solidFill>
                        </a:rPr>
                        <a:t>GCR fluxes derived from </a:t>
                      </a:r>
                      <a:r>
                        <a:rPr lang="en-US" sz="1200" b="0" dirty="0" err="1">
                          <a:solidFill>
                            <a:srgbClr val="008000"/>
                          </a:solidFill>
                        </a:rPr>
                        <a:t>NonPrime</a:t>
                      </a:r>
                      <a:r>
                        <a:rPr lang="en-US" sz="1200" b="0" dirty="0">
                          <a:solidFill>
                            <a:srgbClr val="008000"/>
                          </a:solidFill>
                        </a:rPr>
                        <a:t> PHA data, agree with model</a:t>
                      </a:r>
                    </a:p>
                    <a:p>
                      <a:pPr marL="171450" indent="-171450" algn="l">
                        <a:buFont typeface="Arial" pitchFamily="34" charset="0"/>
                        <a:buChar char="•"/>
                      </a:pPr>
                      <a:r>
                        <a:rPr lang="en-US" sz="1200" b="0" dirty="0">
                          <a:solidFill>
                            <a:schemeClr val="tx1"/>
                          </a:solidFill>
                        </a:rPr>
                        <a:t>To convert backgrounds accurately to fluxes, G(E) need to be reanalyzed for GCR spectra</a:t>
                      </a:r>
                    </a:p>
                  </a:txBody>
                  <a:tcPr>
                    <a:solidFill>
                      <a:srgbClr val="FFFF00"/>
                    </a:solidFill>
                  </a:tcPr>
                </a:tc>
                <a:tc>
                  <a:txBody>
                    <a:bodyPr/>
                    <a:lstStyle/>
                    <a:p>
                      <a:pPr marL="111125" indent="-111125" algn="l">
                        <a:buFont typeface="Arial" pitchFamily="34" charset="0"/>
                        <a:buChar char="•"/>
                      </a:pPr>
                      <a:r>
                        <a:rPr lang="en-US" sz="1200" dirty="0">
                          <a:solidFill>
                            <a:schemeClr val="tx1"/>
                          </a:solidFill>
                        </a:rPr>
                        <a:t>Looking forward to first large SEP event of Solar Cycle 25 for Full Validation</a:t>
                      </a:r>
                    </a:p>
                  </a:txBody>
                  <a:tcPr>
                    <a:solidFill>
                      <a:srgbClr val="99FF66"/>
                    </a:solidFill>
                  </a:tcPr>
                </a:tc>
                <a:extLst>
                  <a:ext uri="{0D108BD9-81ED-4DB2-BD59-A6C34878D82A}">
                    <a16:rowId xmlns:a16="http://schemas.microsoft.com/office/drawing/2014/main" val="10003"/>
                  </a:ext>
                </a:extLst>
              </a:tr>
            </a:tbl>
          </a:graphicData>
        </a:graphic>
      </p:graphicFrame>
      <p:sp>
        <p:nvSpPr>
          <p:cNvPr id="4" name="Slide Number Placeholder 3"/>
          <p:cNvSpPr>
            <a:spLocks noGrp="1"/>
          </p:cNvSpPr>
          <p:nvPr>
            <p:ph type="sldNum" sz="quarter" idx="12"/>
          </p:nvPr>
        </p:nvSpPr>
        <p:spPr/>
        <p:txBody>
          <a:bodyPr/>
          <a:lstStyle/>
          <a:p>
            <a:fld id="{615ADB79-25D6-47C0-AB51-22A13A0BBB50}" type="slidenum">
              <a:rPr lang="en-US" altLang="en-US" smtClean="0"/>
              <a:pPr/>
              <a:t>50</a:t>
            </a:fld>
            <a:endParaRPr lang="en-US" altLang="en-US" dirty="0"/>
          </a:p>
        </p:txBody>
      </p:sp>
    </p:spTree>
    <p:extLst>
      <p:ext uri="{BB962C8B-B14F-4D97-AF65-F5344CB8AC3E}">
        <p14:creationId xmlns:p14="http://schemas.microsoft.com/office/powerpoint/2010/main" val="14731607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lvl="0">
              <a:spcBef>
                <a:spcPts val="0"/>
              </a:spcBef>
              <a:buNone/>
            </a:pPr>
            <a:fld id="{00000000-1234-1234-1234-123412341234}" type="slidenum">
              <a:rPr lang="en" smtClean="0">
                <a:solidFill>
                  <a:schemeClr val="bg1"/>
                </a:solidFill>
              </a:rPr>
              <a:pPr lvl="0">
                <a:spcBef>
                  <a:spcPts val="0"/>
                </a:spcBef>
                <a:buNone/>
              </a:pPr>
              <a:t>51</a:t>
            </a:fld>
            <a:endParaRPr lang="en" dirty="0">
              <a:solidFill>
                <a:schemeClr val="bg1"/>
              </a:solidFill>
            </a:endParaRPr>
          </a:p>
        </p:txBody>
      </p:sp>
      <p:sp>
        <p:nvSpPr>
          <p:cNvPr id="3" name="Title 1"/>
          <p:cNvSpPr txBox="1">
            <a:spLocks/>
          </p:cNvSpPr>
          <p:nvPr/>
        </p:nvSpPr>
        <p:spPr>
          <a:xfrm>
            <a:off x="1543050" y="304800"/>
            <a:ext cx="6019038" cy="786078"/>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gn="ctr"/>
            <a:r>
              <a:rPr lang="en-US" sz="2400" dirty="0">
                <a:solidFill>
                  <a:schemeClr val="bg1"/>
                </a:solidFill>
                <a:latin typeface="+mj-lt"/>
              </a:rPr>
              <a:t>GOES-18 EHIS </a:t>
            </a:r>
          </a:p>
          <a:p>
            <a:pPr algn="ctr"/>
            <a:r>
              <a:rPr lang="en-US" sz="2400" dirty="0">
                <a:solidFill>
                  <a:schemeClr val="bg1"/>
                </a:solidFill>
                <a:latin typeface="+mj-lt"/>
              </a:rPr>
              <a:t>Performance Baseline Status</a:t>
            </a:r>
          </a:p>
          <a:p>
            <a:pPr algn="ctr"/>
            <a:r>
              <a:rPr lang="en-US" sz="1600" i="1" dirty="0">
                <a:solidFill>
                  <a:schemeClr val="bg1"/>
                </a:solidFill>
              </a:rPr>
              <a:t>Assessment at Provisional</a:t>
            </a:r>
          </a:p>
        </p:txBody>
      </p:sp>
      <p:graphicFrame>
        <p:nvGraphicFramePr>
          <p:cNvPr id="4" name="Content Placeholder 3"/>
          <p:cNvGraphicFramePr>
            <a:graphicFrameLocks/>
          </p:cNvGraphicFramePr>
          <p:nvPr>
            <p:extLst>
              <p:ext uri="{D42A27DB-BD31-4B8C-83A1-F6EECF244321}">
                <p14:modId xmlns:p14="http://schemas.microsoft.com/office/powerpoint/2010/main" val="2810500998"/>
              </p:ext>
            </p:extLst>
          </p:nvPr>
        </p:nvGraphicFramePr>
        <p:xfrm>
          <a:off x="152400" y="1295400"/>
          <a:ext cx="8783055" cy="5059680"/>
        </p:xfrm>
        <a:graphic>
          <a:graphicData uri="http://schemas.openxmlformats.org/drawingml/2006/table">
            <a:tbl>
              <a:tblPr firstRow="1" bandRow="1">
                <a:tableStyleId>{5940675A-B579-460E-94D1-54222C63F5DA}</a:tableStyleId>
              </a:tblPr>
              <a:tblGrid>
                <a:gridCol w="295501">
                  <a:extLst>
                    <a:ext uri="{9D8B030D-6E8A-4147-A177-3AD203B41FA5}">
                      <a16:colId xmlns:a16="http://schemas.microsoft.com/office/drawing/2014/main" val="20000"/>
                    </a:ext>
                  </a:extLst>
                </a:gridCol>
                <a:gridCol w="1304699">
                  <a:extLst>
                    <a:ext uri="{9D8B030D-6E8A-4147-A177-3AD203B41FA5}">
                      <a16:colId xmlns:a16="http://schemas.microsoft.com/office/drawing/2014/main" val="20001"/>
                    </a:ext>
                  </a:extLst>
                </a:gridCol>
                <a:gridCol w="1698142">
                  <a:extLst>
                    <a:ext uri="{9D8B030D-6E8A-4147-A177-3AD203B41FA5}">
                      <a16:colId xmlns:a16="http://schemas.microsoft.com/office/drawing/2014/main" val="2286325374"/>
                    </a:ext>
                  </a:extLst>
                </a:gridCol>
                <a:gridCol w="1883258">
                  <a:extLst>
                    <a:ext uri="{9D8B030D-6E8A-4147-A177-3AD203B41FA5}">
                      <a16:colId xmlns:a16="http://schemas.microsoft.com/office/drawing/2014/main" val="1228089856"/>
                    </a:ext>
                  </a:extLst>
                </a:gridCol>
                <a:gridCol w="1386970">
                  <a:extLst>
                    <a:ext uri="{9D8B030D-6E8A-4147-A177-3AD203B41FA5}">
                      <a16:colId xmlns:a16="http://schemas.microsoft.com/office/drawing/2014/main" val="2169976079"/>
                    </a:ext>
                  </a:extLst>
                </a:gridCol>
                <a:gridCol w="937355">
                  <a:extLst>
                    <a:ext uri="{9D8B030D-6E8A-4147-A177-3AD203B41FA5}">
                      <a16:colId xmlns:a16="http://schemas.microsoft.com/office/drawing/2014/main" val="20002"/>
                    </a:ext>
                  </a:extLst>
                </a:gridCol>
                <a:gridCol w="1277130">
                  <a:extLst>
                    <a:ext uri="{9D8B030D-6E8A-4147-A177-3AD203B41FA5}">
                      <a16:colId xmlns:a16="http://schemas.microsoft.com/office/drawing/2014/main" val="20003"/>
                    </a:ext>
                  </a:extLst>
                </a:gridCol>
              </a:tblGrid>
              <a:tr h="370840">
                <a:tc>
                  <a:txBody>
                    <a:bodyPr/>
                    <a:lstStyle/>
                    <a:p>
                      <a:pPr algn="ctr"/>
                      <a:r>
                        <a:rPr lang="en-US" sz="1400" b="1" dirty="0">
                          <a:solidFill>
                            <a:schemeClr val="tx1"/>
                          </a:solidFill>
                        </a:rPr>
                        <a:t>MRD ID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a:r>
                        <a:rPr lang="en-US" sz="1400" b="1" dirty="0">
                          <a:solidFill>
                            <a:schemeClr val="tx1"/>
                          </a:solidFill>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MRD Requirement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Predicted Performance</a:t>
                      </a:r>
                      <a:r>
                        <a:rPr lang="en-US" sz="1400" b="1" baseline="0" dirty="0">
                          <a:solidFill>
                            <a:schemeClr val="tx1"/>
                          </a:solidFill>
                        </a:rPr>
                        <a:t> Baseline </a:t>
                      </a:r>
                    </a:p>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baseline="0" dirty="0">
                          <a:solidFill>
                            <a:schemeClr val="tx1"/>
                          </a:solidFill>
                        </a:rPr>
                        <a:t>(CDRL 79 or RVRs)</a:t>
                      </a:r>
                      <a:endParaRPr lang="en-US"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NCEI Assessment at Provisional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Related PLPTs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Status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0"/>
                  </a:ext>
                </a:extLst>
              </a:tr>
              <a:tr h="370840">
                <a:tc>
                  <a:txBody>
                    <a:bodyPr/>
                    <a:lstStyle/>
                    <a:p>
                      <a:pPr algn="ctr"/>
                      <a:r>
                        <a:rPr lang="en-US" sz="1400" dirty="0"/>
                        <a:t>1978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EHIS</a:t>
                      </a:r>
                      <a:r>
                        <a:rPr lang="en-US" sz="1400" baseline="0" dirty="0"/>
                        <a:t> </a:t>
                      </a:r>
                      <a:r>
                        <a:rPr lang="en-US" sz="1400" dirty="0"/>
                        <a:t>Orthogonality/Coverage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1 direction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1 direction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1 direction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-04, -06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t>PASS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algn="ctr"/>
                      <a:r>
                        <a:rPr lang="en-US" sz="1400" dirty="0"/>
                        <a:t>1982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EHIS Measurement Range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10-200 MeV/n 5 mass groups: H, He, (C,N,O), Ne-S, &amp; Fe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aseline="0" dirty="0"/>
                        <a:t>(MeV/n)</a:t>
                      </a:r>
                    </a:p>
                    <a:p>
                      <a:pPr algn="ctr"/>
                      <a:r>
                        <a:rPr lang="en-US" sz="1400" dirty="0"/>
                        <a:t>H: 11.0-240</a:t>
                      </a:r>
                      <a:r>
                        <a:rPr lang="en-US" sz="1400" baseline="0" dirty="0"/>
                        <a:t> </a:t>
                      </a:r>
                    </a:p>
                    <a:p>
                      <a:pPr algn="ctr"/>
                      <a:r>
                        <a:rPr lang="en-US" sz="1400" baseline="0" dirty="0"/>
                        <a:t>He: 11.0-173</a:t>
                      </a:r>
                    </a:p>
                    <a:p>
                      <a:pPr algn="ctr"/>
                      <a:r>
                        <a:rPr lang="en-US" sz="1400" baseline="0" dirty="0"/>
                        <a:t>C: 18.5-373</a:t>
                      </a:r>
                    </a:p>
                    <a:p>
                      <a:pPr algn="ctr"/>
                      <a:r>
                        <a:rPr lang="en-US" sz="1400" baseline="0" dirty="0"/>
                        <a:t>O: 22.0-465</a:t>
                      </a:r>
                    </a:p>
                    <a:p>
                      <a:pPr algn="ctr"/>
                      <a:r>
                        <a:rPr lang="en-US" sz="1400" baseline="0" dirty="0"/>
                        <a:t>Mg: 26.2-578</a:t>
                      </a:r>
                    </a:p>
                    <a:p>
                      <a:pPr algn="ctr"/>
                      <a:r>
                        <a:rPr lang="en-US" sz="1400" baseline="0" dirty="0"/>
                        <a:t>Fe: 37.5-977</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Backgrounds are much greater in G18 E4 and E5 histograms than in G16 &amp; G17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-04, -06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t>Ability to measure E4 and E5 is in question w/o further calibration of those channels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pPr algn="ctr"/>
                      <a:r>
                        <a:rPr lang="en-US" sz="1400" dirty="0"/>
                        <a:t>1983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EHIS</a:t>
                      </a:r>
                      <a:r>
                        <a:rPr lang="en-US" sz="1400" baseline="0" dirty="0"/>
                        <a:t> Measurement Accuracy</a:t>
                      </a:r>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45% @min flux,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25% @10X min flux </a:t>
                      </a:r>
                    </a:p>
                    <a:p>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200" b="0" i="0" u="none" strike="noStrike" cap="none" dirty="0">
                          <a:solidFill>
                            <a:schemeClr val="tx1"/>
                          </a:solidFill>
                          <a:effectLst/>
                          <a:latin typeface="+mn-lt"/>
                          <a:ea typeface="+mn-ea"/>
                          <a:cs typeface="+mn-cs"/>
                          <a:sym typeface="Arial"/>
                        </a:rPr>
                        <a:t>15.5-24.3%</a:t>
                      </a:r>
                      <a:r>
                        <a:rPr lang="en-US" sz="1200" b="0" i="0" u="none" strike="noStrike" cap="none" baseline="0" dirty="0">
                          <a:solidFill>
                            <a:schemeClr val="tx1"/>
                          </a:solidFill>
                          <a:effectLst/>
                          <a:latin typeface="+mn-lt"/>
                          <a:ea typeface="+mn-ea"/>
                          <a:cs typeface="+mn-cs"/>
                          <a:sym typeface="Arial"/>
                        </a:rPr>
                        <a:t> depending on species, energy band and Non-Prime/Prime status</a:t>
                      </a:r>
                      <a:endParaRPr lang="en-US" sz="1200" b="0" i="0" u="none" strike="noStrike" cap="none" dirty="0">
                        <a:solidFill>
                          <a:schemeClr val="tx1"/>
                        </a:solidFill>
                        <a:effectLst/>
                        <a:latin typeface="+mn-lt"/>
                        <a:ea typeface="+mn-ea"/>
                        <a:cs typeface="+mn-cs"/>
                        <a:sym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u="none" dirty="0"/>
                        <a:t>Absolute accuracy cannot be verified on-orbit.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dirty="0"/>
                        <a:t>-04, -06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400" dirty="0"/>
                        <a:t>H1 and HE1 fluxes are below SGPS; Heavy Ion GCR fluxes agree with model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3304654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Provisional Maturity Assessment</a:t>
            </a:r>
          </a:p>
        </p:txBody>
      </p:sp>
      <p:sp>
        <p:nvSpPr>
          <p:cNvPr id="3" name="Text Placeholder 2"/>
          <p:cNvSpPr>
            <a:spLocks noGrp="1"/>
          </p:cNvSpPr>
          <p:nvPr>
            <p:ph type="body" idx="1"/>
          </p:nvPr>
        </p:nvSpPr>
        <p:spPr/>
        <p:txBody>
          <a:bodyPr/>
          <a:lstStyle/>
          <a:p>
            <a:r>
              <a:rPr lang="en-US" dirty="0"/>
              <a:t>GOES-18 EHIS L1b Product Provisional PS-PVR</a:t>
            </a:r>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pPr/>
              <a:t>52</a:t>
            </a:fld>
            <a:endParaRPr lang="en-US" alt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226429"/>
            <a:ext cx="5961300" cy="8537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 sz="2800" b="0" i="0" u="none" strike="noStrike" cap="none" dirty="0">
                <a:solidFill>
                  <a:srgbClr val="FFFFFF"/>
                </a:solidFill>
                <a:latin typeface="Arial"/>
                <a:ea typeface="Arial"/>
                <a:cs typeface="Arial"/>
                <a:sym typeface="Arial"/>
              </a:rPr>
              <a:t>Provisional Validation</a:t>
            </a:r>
          </a:p>
        </p:txBody>
      </p:sp>
      <p:sp>
        <p:nvSpPr>
          <p:cNvPr id="201" name="Shape 201"/>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pPr marL="0" marR="0" lvl="0" indent="0" algn="l" rtl="0">
                <a:lnSpc>
                  <a:spcPct val="100000"/>
                </a:lnSpc>
                <a:spcBef>
                  <a:spcPts val="0"/>
                </a:spcBef>
                <a:spcAft>
                  <a:spcPts val="0"/>
                </a:spcAft>
                <a:buClr>
                  <a:schemeClr val="lt1"/>
                </a:buClr>
                <a:buSzPct val="25000"/>
                <a:buFont typeface="Arial"/>
                <a:buNone/>
              </a:pPr>
              <a:t>53</a:t>
            </a:fld>
            <a:endParaRPr lang="en" sz="1400" b="0" i="0" u="none" strike="noStrike" cap="none">
              <a:solidFill>
                <a:schemeClr val="lt1"/>
              </a:solidFill>
              <a:latin typeface="Arial"/>
              <a:ea typeface="Arial"/>
              <a:cs typeface="Arial"/>
              <a:sym typeface="Arial"/>
            </a:endParaRPr>
          </a:p>
        </p:txBody>
      </p:sp>
      <p:graphicFrame>
        <p:nvGraphicFramePr>
          <p:cNvPr id="202" name="Shape 202"/>
          <p:cNvGraphicFramePr/>
          <p:nvPr>
            <p:extLst>
              <p:ext uri="{D42A27DB-BD31-4B8C-83A1-F6EECF244321}">
                <p14:modId xmlns:p14="http://schemas.microsoft.com/office/powerpoint/2010/main" val="3450803322"/>
              </p:ext>
            </p:extLst>
          </p:nvPr>
        </p:nvGraphicFramePr>
        <p:xfrm>
          <a:off x="228600" y="1143000"/>
          <a:ext cx="8686800" cy="4450120"/>
        </p:xfrm>
        <a:graphic>
          <a:graphicData uri="http://schemas.openxmlformats.org/drawingml/2006/table">
            <a:tbl>
              <a:tblPr>
                <a:noFill/>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rgbClr val="000000"/>
                        </a:buClr>
                        <a:buSzPct val="25000"/>
                        <a:buFont typeface="Arial"/>
                        <a:buNone/>
                      </a:pPr>
                      <a:r>
                        <a:rPr lang="en" sz="2800" b="1" u="none" strike="noStrike" cap="none" dirty="0">
                          <a:solidFill>
                            <a:srgbClr val="FFFFFF"/>
                          </a:solidFill>
                        </a:rPr>
                        <a:t>Preparation Activities</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solidFill>
                        <a:srgbClr val="FFFFFF"/>
                      </a:solidFill>
                      <a:prstDash val="solid"/>
                      <a:round/>
                      <a:headEnd type="none" w="med" len="med"/>
                      <a:tailEnd type="none" w="med" len="med"/>
                    </a:lnB>
                    <a:solidFill>
                      <a:srgbClr val="4F81BD"/>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2800" b="1" u="none" strike="noStrike" cap="none" dirty="0">
                          <a:solidFill>
                            <a:srgbClr val="FFFFFF"/>
                          </a:solidFill>
                        </a:rPr>
                        <a:t>Assessment</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470744">
                <a:tc>
                  <a:txBody>
                    <a:bodyPr/>
                    <a:lstStyle/>
                    <a:p>
                      <a:pPr marL="0" marR="0" lvl="0" indent="0" algn="l" rtl="0">
                        <a:lnSpc>
                          <a:spcPct val="100000"/>
                        </a:lnSpc>
                        <a:spcBef>
                          <a:spcPts val="0"/>
                        </a:spcBef>
                        <a:spcAft>
                          <a:spcPts val="0"/>
                        </a:spcAft>
                        <a:buClr>
                          <a:srgbClr val="000000"/>
                        </a:buClr>
                        <a:buSzPct val="25000"/>
                        <a:buFont typeface="Arial"/>
                        <a:buNone/>
                      </a:pPr>
                      <a:r>
                        <a:rPr lang="en" sz="2000" b="0" i="0" u="none" strike="noStrike" cap="none" dirty="0">
                          <a:solidFill>
                            <a:schemeClr val="tx1"/>
                          </a:solidFill>
                          <a:latin typeface="+mn-lt"/>
                          <a:ea typeface="Arial"/>
                          <a:cs typeface="Arial"/>
                          <a:sym typeface="Arial"/>
                        </a:rPr>
                        <a:t>Validation activities are ongoing and the general research community is now encouraged to participate.</a:t>
                      </a:r>
                      <a:endParaRPr lang="en" sz="2000" u="none" strike="noStrike" cap="none" dirty="0">
                        <a:solidFill>
                          <a:schemeClr val="tx1"/>
                        </a:solidFill>
                      </a:endParaRPr>
                    </a:p>
                  </a:txBody>
                  <a:tcPr marL="91450" marR="91450" marT="45725" marB="45725">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 sz="2000" b="0" i="0" u="none" strike="noStrike" cap="none" dirty="0">
                          <a:solidFill>
                            <a:schemeClr val="tx1"/>
                          </a:solidFill>
                          <a:latin typeface="+mn-lt"/>
                          <a:ea typeface="Arial"/>
                          <a:cs typeface="Arial"/>
                          <a:sym typeface="Arial"/>
                        </a:rPr>
                        <a:t>Validation activities are ongoing.</a:t>
                      </a:r>
                      <a:r>
                        <a:rPr lang="en" sz="2000" b="0" i="0" u="none" strike="noStrike" cap="none" baseline="0" dirty="0">
                          <a:solidFill>
                            <a:schemeClr val="tx1"/>
                          </a:solidFill>
                          <a:latin typeface="+mn-lt"/>
                          <a:ea typeface="Arial"/>
                          <a:cs typeface="Arial"/>
                          <a:sym typeface="Arial"/>
                        </a:rPr>
                        <a:t> Results have been discussed with SWPC. </a:t>
                      </a:r>
                      <a:endParaRPr lang="en" sz="2000" u="none" strike="noStrike" cap="none" dirty="0">
                        <a:solidFill>
                          <a:schemeClr val="tx1"/>
                        </a:solidFill>
                      </a:endParaRPr>
                    </a:p>
                  </a:txBody>
                  <a:tcPr marL="91450" marR="91450" marT="45725" marB="45725">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1"/>
                  </a:ext>
                </a:extLst>
              </a:tr>
              <a:tr h="470744">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dirty="0">
                          <a:solidFill>
                            <a:schemeClr val="tx1"/>
                          </a:solidFill>
                          <a:latin typeface="+mn-lt"/>
                          <a:ea typeface="Arial"/>
                          <a:cs typeface="Arial"/>
                          <a:sym typeface="Arial"/>
                        </a:rPr>
                        <a:t>Severe algorithm anomalies are identified and under analysis. Solutions to anomalies are in development and testing.</a:t>
                      </a:r>
                    </a:p>
                  </a:txBody>
                  <a:tcPr marL="91450" marR="91450" marT="45725" marB="45725">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baseline="0" dirty="0">
                          <a:solidFill>
                            <a:schemeClr val="tx1"/>
                          </a:solidFill>
                          <a:latin typeface="+mn-lt"/>
                          <a:ea typeface="Arial"/>
                          <a:cs typeface="Arial"/>
                          <a:sym typeface="Arial"/>
                        </a:rPr>
                        <a:t>Observed EHIS discrepancies are unlikely to be due to the L1b algorithm or its implementation.  Continuing on-orbit calibration and cross-calibration are needed.</a:t>
                      </a:r>
                      <a:endParaRPr lang="en" sz="2000" u="none" strike="noStrike" cap="none" dirty="0">
                        <a:solidFill>
                          <a:schemeClr val="tx1"/>
                        </a:solidFill>
                      </a:endParaRPr>
                    </a:p>
                  </a:txBody>
                  <a:tcPr marL="91450" marR="91450" marT="45725" marB="45725">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2"/>
                  </a:ext>
                </a:extLst>
              </a:tr>
              <a:tr h="409100">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dirty="0">
                          <a:solidFill>
                            <a:schemeClr val="tx1"/>
                          </a:solidFill>
                          <a:latin typeface="+mn-lt"/>
                          <a:ea typeface="Arial"/>
                          <a:cs typeface="Arial"/>
                          <a:sym typeface="Arial"/>
                        </a:rPr>
                        <a:t>Incremental product improvements may still be occurring.</a:t>
                      </a:r>
                      <a:endParaRPr lang="en" sz="2000" u="none" strike="noStrike" cap="none" dirty="0">
                        <a:solidFill>
                          <a:schemeClr val="tx1"/>
                        </a:solidFill>
                      </a:endParaRPr>
                    </a:p>
                  </a:txBody>
                  <a:tcPr marL="91450" marR="91450" marT="45725" marB="45725">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baseline="0" dirty="0">
                          <a:solidFill>
                            <a:schemeClr val="tx1"/>
                          </a:solidFill>
                          <a:latin typeface="+mn-lt"/>
                          <a:ea typeface="Arial"/>
                          <a:cs typeface="Arial"/>
                          <a:sym typeface="Arial"/>
                        </a:rPr>
                        <a:t>Will attempt to create more accurate G18 flight science tables and LUT following G16 extended analysis, to be completed in 2023</a:t>
                      </a:r>
                    </a:p>
                  </a:txBody>
                  <a:tcPr marL="91450" marR="91450" marT="45725" marB="45725">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226429"/>
            <a:ext cx="5961300" cy="8537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 sz="2800" b="0" i="0" u="none" strike="noStrike" cap="none" dirty="0">
                <a:solidFill>
                  <a:srgbClr val="FFFFFF"/>
                </a:solidFill>
                <a:latin typeface="Arial"/>
                <a:ea typeface="Arial"/>
                <a:cs typeface="Arial"/>
                <a:sym typeface="Arial"/>
              </a:rPr>
              <a:t>Provisional Validation</a:t>
            </a:r>
          </a:p>
        </p:txBody>
      </p:sp>
      <p:sp>
        <p:nvSpPr>
          <p:cNvPr id="201" name="Shape 201"/>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marL="0" marR="0" lvl="0" indent="0" algn="l" rtl="0">
              <a:lnSpc>
                <a:spcPct val="100000"/>
              </a:lnSpc>
              <a:spcBef>
                <a:spcPts val="0"/>
              </a:spcBef>
              <a:spcAft>
                <a:spcPts val="0"/>
              </a:spcAft>
              <a:buClr>
                <a:schemeClr val="lt1"/>
              </a:buClr>
              <a:buSzPct val="25000"/>
              <a:buFont typeface="Arial"/>
              <a:buNone/>
            </a:pPr>
            <a:fld id="{00000000-1234-1234-1234-123412341234}" type="slidenum">
              <a:rPr lang="en" sz="1400" b="0" i="0" u="none" strike="noStrike" cap="none">
                <a:solidFill>
                  <a:schemeClr val="lt1"/>
                </a:solidFill>
                <a:latin typeface="Arial"/>
                <a:ea typeface="Arial"/>
                <a:cs typeface="Arial"/>
                <a:sym typeface="Arial"/>
              </a:rPr>
              <a:pPr marL="0" marR="0" lvl="0" indent="0" algn="l" rtl="0">
                <a:lnSpc>
                  <a:spcPct val="100000"/>
                </a:lnSpc>
                <a:spcBef>
                  <a:spcPts val="0"/>
                </a:spcBef>
                <a:spcAft>
                  <a:spcPts val="0"/>
                </a:spcAft>
                <a:buClr>
                  <a:schemeClr val="lt1"/>
                </a:buClr>
                <a:buSzPct val="25000"/>
                <a:buFont typeface="Arial"/>
                <a:buNone/>
              </a:pPr>
              <a:t>54</a:t>
            </a:fld>
            <a:endParaRPr lang="en" sz="1400" b="0" i="0" u="none" strike="noStrike" cap="none">
              <a:solidFill>
                <a:schemeClr val="lt1"/>
              </a:solidFill>
              <a:latin typeface="Arial"/>
              <a:ea typeface="Arial"/>
              <a:cs typeface="Arial"/>
              <a:sym typeface="Arial"/>
            </a:endParaRPr>
          </a:p>
        </p:txBody>
      </p:sp>
      <p:graphicFrame>
        <p:nvGraphicFramePr>
          <p:cNvPr id="202" name="Shape 202"/>
          <p:cNvGraphicFramePr/>
          <p:nvPr>
            <p:extLst>
              <p:ext uri="{D42A27DB-BD31-4B8C-83A1-F6EECF244321}">
                <p14:modId xmlns:p14="http://schemas.microsoft.com/office/powerpoint/2010/main" val="2701426457"/>
              </p:ext>
            </p:extLst>
          </p:nvPr>
        </p:nvGraphicFramePr>
        <p:xfrm>
          <a:off x="228600" y="1143000"/>
          <a:ext cx="8686800" cy="5072590"/>
        </p:xfrm>
        <a:graphic>
          <a:graphicData uri="http://schemas.openxmlformats.org/drawingml/2006/table">
            <a:tbl>
              <a:tblPr>
                <a:noFill/>
              </a:tblPr>
              <a:tblGrid>
                <a:gridCol w="57150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chemeClr val="lt1"/>
                        </a:buClr>
                        <a:buSzPct val="25000"/>
                        <a:buFont typeface="Arial"/>
                        <a:buNone/>
                      </a:pPr>
                      <a:r>
                        <a:rPr lang="en" sz="2400" b="1" u="none" strike="noStrike" cap="none" dirty="0">
                          <a:solidFill>
                            <a:schemeClr val="lt1"/>
                          </a:solidFill>
                        </a:rPr>
                        <a:t>End State</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4F81BD"/>
                    </a:solidFill>
                  </a:tcPr>
                </a:tc>
                <a:tc>
                  <a:txBody>
                    <a:bodyPr/>
                    <a:lstStyle/>
                    <a:p>
                      <a:pPr marL="0" marR="0" lvl="0" indent="0" algn="ctr" rtl="0">
                        <a:lnSpc>
                          <a:spcPct val="100000"/>
                        </a:lnSpc>
                        <a:spcBef>
                          <a:spcPts val="0"/>
                        </a:spcBef>
                        <a:spcAft>
                          <a:spcPts val="0"/>
                        </a:spcAft>
                        <a:buClr>
                          <a:schemeClr val="lt1"/>
                        </a:buClr>
                        <a:buSzPct val="25000"/>
                        <a:buFont typeface="Arial"/>
                        <a:buNone/>
                      </a:pPr>
                      <a:r>
                        <a:rPr lang="en" sz="2400" b="1" u="none" strike="noStrike" cap="none" dirty="0">
                          <a:solidFill>
                            <a:schemeClr val="lt1"/>
                          </a:solidFill>
                        </a:rPr>
                        <a:t>Assessment</a:t>
                      </a:r>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655675">
                <a:tc>
                  <a:txBody>
                    <a:bodyPr/>
                    <a:lstStyle/>
                    <a:p>
                      <a:pPr marL="0" marR="0" lvl="0" indent="0" algn="l" rtl="0">
                        <a:lnSpc>
                          <a:spcPct val="100000"/>
                        </a:lnSpc>
                        <a:spcBef>
                          <a:spcPts val="0"/>
                        </a:spcBef>
                        <a:spcAft>
                          <a:spcPts val="0"/>
                        </a:spcAft>
                        <a:buClr>
                          <a:schemeClr val="lt1"/>
                        </a:buClr>
                        <a:buSzPct val="100000"/>
                        <a:buFont typeface="Arial"/>
                        <a:buNone/>
                      </a:pPr>
                      <a:r>
                        <a:rPr lang="en" sz="1800" b="0" i="0" u="none" strike="noStrike" cap="none" dirty="0">
                          <a:solidFill>
                            <a:schemeClr val="tx1"/>
                          </a:solidFill>
                          <a:latin typeface="+mn-lt"/>
                          <a:ea typeface="Arial"/>
                          <a:cs typeface="Arial"/>
                          <a:sym typeface="Arial"/>
                        </a:rPr>
                        <a:t>Product performance has been demonstrated through analysis of a small number of independent measurements obtained from select locations, periods, and associated ground truth or field campaign efforts.</a:t>
                      </a:r>
                    </a:p>
                  </a:txBody>
                  <a:tcPr marL="91450" marR="91450" marT="45725" marB="45725">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tc>
                  <a:txBody>
                    <a:bodyPr/>
                    <a:lstStyle/>
                    <a:p>
                      <a:pPr marL="0" marR="0" lvl="0" indent="0" algn="l" rtl="0">
                        <a:lnSpc>
                          <a:spcPct val="100000"/>
                        </a:lnSpc>
                        <a:spcBef>
                          <a:spcPts val="0"/>
                        </a:spcBef>
                        <a:spcAft>
                          <a:spcPts val="0"/>
                        </a:spcAft>
                        <a:buClr>
                          <a:schemeClr val="lt1"/>
                        </a:buClr>
                        <a:buSzPct val="100000"/>
                        <a:buFont typeface="Arial"/>
                        <a:buNone/>
                      </a:pPr>
                      <a:r>
                        <a:rPr lang="en" sz="1800" b="0" i="0" u="none" strike="noStrike" cap="none" dirty="0">
                          <a:solidFill>
                            <a:schemeClr val="tx1"/>
                          </a:solidFill>
                          <a:latin typeface="+mn-lt"/>
                          <a:ea typeface="Arial"/>
                          <a:cs typeface="Arial"/>
                          <a:sym typeface="Arial"/>
                        </a:rPr>
                        <a:t>G18 EHIS SEP fluxes have been compared to G18 SGPS and to G17 &amp; G16 EHIS and to ACE SIS</a:t>
                      </a:r>
                    </a:p>
                  </a:txBody>
                  <a:tcPr marL="91450" marR="91450" marT="45725" marB="45725">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1"/>
                  </a:ext>
                </a:extLst>
              </a:tr>
              <a:tr h="470744">
                <a:tc>
                  <a:txBody>
                    <a:bodyPr/>
                    <a:lstStyle/>
                    <a:p>
                      <a:pPr marL="0" marR="0" lvl="0" indent="0" algn="l" rtl="0">
                        <a:lnSpc>
                          <a:spcPct val="100000"/>
                        </a:lnSpc>
                        <a:spcBef>
                          <a:spcPts val="0"/>
                        </a:spcBef>
                        <a:spcAft>
                          <a:spcPts val="0"/>
                        </a:spcAft>
                        <a:buClr>
                          <a:srgbClr val="000000"/>
                        </a:buClr>
                        <a:buSzPct val="25000"/>
                        <a:buFont typeface="Arial"/>
                        <a:buNone/>
                      </a:pPr>
                      <a:r>
                        <a:rPr lang="en" sz="1800" b="0" i="0" u="none" strike="noStrike" cap="none" dirty="0">
                          <a:solidFill>
                            <a:schemeClr val="tx1"/>
                          </a:solidFill>
                          <a:latin typeface="+mn-lt"/>
                          <a:ea typeface="Arial"/>
                          <a:cs typeface="Arial"/>
                          <a:sym typeface="Arial"/>
                        </a:rPr>
                        <a:t>Product analysis is sufficient to communicate product performance to users relative to expectations (Performance Baseline).</a:t>
                      </a:r>
                      <a:endParaRPr lang="en" sz="1800" u="none" strike="noStrike" cap="none" dirty="0">
                        <a:solidFill>
                          <a:schemeClr val="tx1"/>
                        </a:solidFill>
                      </a:endParaRPr>
                    </a:p>
                  </a:txBody>
                  <a:tcPr marL="91450" marR="91450" marT="45725" marB="45725">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 sz="1800" u="none" strike="noStrike" cap="none" dirty="0">
                          <a:solidFill>
                            <a:schemeClr val="tx1"/>
                          </a:solidFill>
                        </a:rPr>
                        <a:t>Yes,</a:t>
                      </a:r>
                      <a:r>
                        <a:rPr lang="en" sz="1800" u="none" strike="noStrike" cap="none" baseline="0" dirty="0">
                          <a:solidFill>
                            <a:schemeClr val="tx1"/>
                          </a:solidFill>
                        </a:rPr>
                        <a:t> to the limited extent that the Performance Baseline can be checked on-orbit.</a:t>
                      </a:r>
                      <a:endParaRPr lang="en" sz="1800" u="none" strike="noStrike" cap="none" dirty="0">
                        <a:solidFill>
                          <a:schemeClr val="tx1"/>
                        </a:solidFill>
                      </a:endParaRPr>
                    </a:p>
                  </a:txBody>
                  <a:tcPr marL="91450" marR="91450" marT="45725" marB="45725">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2"/>
                  </a:ext>
                </a:extLst>
              </a:tr>
              <a:tr h="840605">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a:solidFill>
                            <a:schemeClr val="tx1"/>
                          </a:solidFill>
                          <a:latin typeface="+mn-lt"/>
                          <a:ea typeface="Arial"/>
                          <a:cs typeface="Arial"/>
                          <a:sym typeface="Arial"/>
                        </a:rPr>
                        <a:t>Documentation of product performance exists that includes recommended remediation strategies for all anomalies and weaknesses. Any algorithm changes associated with severe anomalies have been documented, implemented, tested, and shared with the user community.</a:t>
                      </a:r>
                    </a:p>
                  </a:txBody>
                  <a:tcPr marL="91450" marR="91450" marT="45725" marB="45725">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a:solidFill>
                            <a:schemeClr val="tx1"/>
                          </a:solidFill>
                          <a:latin typeface="+mn-lt"/>
                          <a:ea typeface="Arial"/>
                          <a:cs typeface="Arial"/>
                          <a:sym typeface="Arial"/>
                        </a:rPr>
                        <a:t>README will describe discrepancies and caveats at Provisional as well as peculiarities of the L1b product.</a:t>
                      </a:r>
                    </a:p>
                  </a:txBody>
                  <a:tcPr marL="91450" marR="91450" marT="45725" marB="45725">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3"/>
                  </a:ext>
                </a:extLst>
              </a:tr>
              <a:tr h="409100">
                <a:tc>
                  <a:txBody>
                    <a:bodyPr/>
                    <a:lstStyle/>
                    <a:p>
                      <a:pPr marL="0" marR="0" lvl="0" indent="0" algn="l" rtl="0">
                        <a:lnSpc>
                          <a:spcPct val="100000"/>
                        </a:lnSpc>
                        <a:spcBef>
                          <a:spcPts val="0"/>
                        </a:spcBef>
                        <a:spcAft>
                          <a:spcPts val="0"/>
                        </a:spcAft>
                        <a:buClr>
                          <a:schemeClr val="lt1"/>
                        </a:buClr>
                        <a:buSzPct val="100000"/>
                        <a:buFont typeface="Arial"/>
                        <a:buNone/>
                      </a:pPr>
                      <a:r>
                        <a:rPr lang="en" sz="1800" b="0" i="0" u="none" strike="noStrike" cap="none" dirty="0">
                          <a:solidFill>
                            <a:schemeClr val="tx1"/>
                          </a:solidFill>
                          <a:latin typeface="+mn-lt"/>
                          <a:ea typeface="Arial"/>
                          <a:cs typeface="Arial"/>
                          <a:sym typeface="Arial"/>
                        </a:rPr>
                        <a:t>Testing has been fully documented.</a:t>
                      </a:r>
                    </a:p>
                  </a:txBody>
                  <a:tcPr marL="91450" marR="91450" marT="45725" marB="45725">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chemeClr val="lt1"/>
                        </a:buClr>
                        <a:buSzPct val="100000"/>
                        <a:buFont typeface="Arial"/>
                        <a:buNone/>
                      </a:pPr>
                      <a:r>
                        <a:rPr lang="en" sz="1800" b="0" i="0" u="none" strike="noStrike" cap="none" dirty="0">
                          <a:solidFill>
                            <a:schemeClr val="tx1"/>
                          </a:solidFill>
                          <a:latin typeface="+mn-lt"/>
                          <a:ea typeface="Arial"/>
                          <a:cs typeface="Arial"/>
                          <a:sym typeface="Arial"/>
                        </a:rPr>
                        <a:t>This presentation.</a:t>
                      </a:r>
                    </a:p>
                  </a:txBody>
                  <a:tcPr marL="91450" marR="91450" marT="45725" marB="45725">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4"/>
                  </a:ext>
                </a:extLst>
              </a:tr>
              <a:tr h="470744">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a:solidFill>
                            <a:schemeClr val="tx1"/>
                          </a:solidFill>
                          <a:latin typeface="+mn-lt"/>
                          <a:ea typeface="Arial"/>
                          <a:cs typeface="Arial"/>
                          <a:sym typeface="Arial"/>
                        </a:rPr>
                        <a:t>Product is ready for operational use and for use in comprehensive cal/val activities and product optimization.</a:t>
                      </a:r>
                    </a:p>
                  </a:txBody>
                  <a:tcPr marL="91450" marR="91450" marT="45725" marB="45725">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a:solidFill>
                            <a:schemeClr val="tx1"/>
                          </a:solidFill>
                          <a:latin typeface="+mn-lt"/>
                          <a:ea typeface="Arial"/>
                          <a:cs typeface="Arial"/>
                          <a:sym typeface="Arial"/>
                        </a:rPr>
                        <a:t>See SWPC’s assessment.</a:t>
                      </a:r>
                    </a:p>
                  </a:txBody>
                  <a:tcPr marL="91450" marR="91450" marT="45725" marB="45725">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Recommendation</a:t>
            </a:r>
          </a:p>
        </p:txBody>
      </p:sp>
      <p:sp>
        <p:nvSpPr>
          <p:cNvPr id="3" name="Content Placeholder 2"/>
          <p:cNvSpPr>
            <a:spLocks noGrp="1"/>
          </p:cNvSpPr>
          <p:nvPr>
            <p:ph idx="1"/>
          </p:nvPr>
        </p:nvSpPr>
        <p:spPr>
          <a:xfrm>
            <a:off x="457200" y="1219199"/>
            <a:ext cx="8229600" cy="5257801"/>
          </a:xfrm>
        </p:spPr>
        <p:txBody>
          <a:bodyPr/>
          <a:lstStyle/>
          <a:p>
            <a:pPr>
              <a:buFont typeface="Arial" panose="020B0604020202020204" pitchFamily="34" charset="0"/>
              <a:buChar char="•"/>
            </a:pPr>
            <a:r>
              <a:rPr lang="en-US" sz="2000" dirty="0"/>
              <a:t>NCEI believes that the GOES-18 EHIS L1b product has reached Provisional Maturity as defined by the GOES-R Program</a:t>
            </a:r>
          </a:p>
          <a:p>
            <a:pPr lvl="1">
              <a:buFont typeface="Arial" panose="020B0604020202020204" pitchFamily="34" charset="0"/>
              <a:buChar char="•"/>
            </a:pPr>
            <a:r>
              <a:rPr lang="en-US" sz="1800" dirty="0"/>
              <a:t>Updated flight science tables and LUT based on results of PLT-002 installed on November 10, 2022 </a:t>
            </a:r>
          </a:p>
          <a:p>
            <a:pPr>
              <a:buFont typeface="Arial" panose="020B0604020202020204" pitchFamily="34" charset="0"/>
              <a:buChar char="•"/>
            </a:pPr>
            <a:r>
              <a:rPr lang="en-US" sz="2000" dirty="0"/>
              <a:t>Caveats:</a:t>
            </a:r>
          </a:p>
          <a:p>
            <a:pPr lvl="2"/>
            <a:r>
              <a:rPr lang="en-US" sz="1800" dirty="0"/>
              <a:t>No large SEP event since GOES-18 launch </a:t>
            </a:r>
          </a:p>
          <a:p>
            <a:pPr lvl="3"/>
            <a:r>
              <a:rPr lang="en-US" sz="1600" dirty="0"/>
              <a:t>As with GOES-17, this is a schedule-driven softening of a criterion for Provisional Maturity</a:t>
            </a:r>
          </a:p>
          <a:p>
            <a:pPr lvl="3"/>
            <a:r>
              <a:rPr lang="en-US" sz="1600" dirty="0"/>
              <a:t>H and He were only adequately evaluated at lowest energies using a weak SEP event</a:t>
            </a:r>
          </a:p>
          <a:p>
            <a:pPr lvl="3"/>
            <a:r>
              <a:rPr lang="en-US" sz="1600" dirty="0"/>
              <a:t>Only one significant SEP heavy ion L1b (5-min) flux reading</a:t>
            </a:r>
          </a:p>
          <a:p>
            <a:pPr lvl="2"/>
            <a:r>
              <a:rPr lang="en-US" sz="1800" dirty="0"/>
              <a:t>Heavy-ion GCRs currently cannot be derived accurately from L0 ELF Prime-dominated histogram data </a:t>
            </a:r>
          </a:p>
          <a:p>
            <a:pPr lvl="3"/>
            <a:r>
              <a:rPr lang="en-US" sz="1600" dirty="0"/>
              <a:t>Used L0 PHA </a:t>
            </a:r>
            <a:r>
              <a:rPr lang="en-US" sz="1600" dirty="0" err="1"/>
              <a:t>NonPrime</a:t>
            </a:r>
            <a:r>
              <a:rPr lang="en-US" sz="1600" dirty="0"/>
              <a:t> observations instead</a:t>
            </a:r>
          </a:p>
          <a:p>
            <a:pPr lvl="3"/>
            <a:r>
              <a:rPr lang="en-US" sz="1600" dirty="0"/>
              <a:t>A subset of heavy ion GCR fluxes (not including Fe) in lowest-energy channel were derived using </a:t>
            </a:r>
            <a:r>
              <a:rPr lang="en-US" sz="1600" dirty="0" err="1"/>
              <a:t>NonPrime</a:t>
            </a:r>
            <a:r>
              <a:rPr lang="en-US" sz="1600" dirty="0"/>
              <a:t> PHA samples </a:t>
            </a:r>
          </a:p>
          <a:p>
            <a:pPr lvl="3"/>
            <a:r>
              <a:rPr lang="en-US" sz="1600" dirty="0"/>
              <a:t>LUT geometric factors not accurate for GCRs</a:t>
            </a:r>
          </a:p>
          <a:p>
            <a:endParaRPr lang="en-US" sz="2000" dirty="0"/>
          </a:p>
          <a:p>
            <a:pPr lvl="2"/>
            <a:endParaRPr lang="en-US" sz="1600"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55</a:t>
            </a:fld>
            <a:endParaRPr lang="en-US" altLang="en-US" dirty="0"/>
          </a:p>
        </p:txBody>
      </p:sp>
    </p:spTree>
    <p:extLst>
      <p:ext uri="{BB962C8B-B14F-4D97-AF65-F5344CB8AC3E}">
        <p14:creationId xmlns:p14="http://schemas.microsoft.com/office/powerpoint/2010/main" val="28593543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 to full Validation Maturity</a:t>
            </a:r>
          </a:p>
        </p:txBody>
      </p:sp>
      <p:sp>
        <p:nvSpPr>
          <p:cNvPr id="3" name="Text Placeholder 2"/>
          <p:cNvSpPr>
            <a:spLocks noGrp="1"/>
          </p:cNvSpPr>
          <p:nvPr>
            <p:ph type="body" idx="1"/>
          </p:nvPr>
        </p:nvSpPr>
        <p:spPr/>
        <p:txBody>
          <a:bodyPr/>
          <a:lstStyle/>
          <a:p>
            <a:r>
              <a:rPr lang="en-US" dirty="0"/>
              <a:t>GOES-18 EHIS L1b Product Provisional PS-PVR</a:t>
            </a:r>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pPr/>
              <a:t>56</a:t>
            </a:fld>
            <a:endParaRPr lang="en-US" alt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Path to Full Validation</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a:t>PLPTs to be conducted prior to Full Validation</a:t>
            </a:r>
          </a:p>
          <a:p>
            <a:pPr>
              <a:buFont typeface="Arial" panose="020B0604020202020204" pitchFamily="34" charset="0"/>
              <a:buChar char="•"/>
            </a:pPr>
            <a:r>
              <a:rPr lang="en-US" dirty="0"/>
              <a:t>Risks to getting to Full</a:t>
            </a:r>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57</a:t>
            </a:fld>
            <a:endParaRPr lang="en-US" altLang="en-US" dirty="0"/>
          </a:p>
        </p:txBody>
      </p:sp>
    </p:spTree>
    <p:extLst>
      <p:ext uri="{BB962C8B-B14F-4D97-AF65-F5344CB8AC3E}">
        <p14:creationId xmlns:p14="http://schemas.microsoft.com/office/powerpoint/2010/main" val="27745750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 to Full Validation - PLPTs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913192464"/>
              </p:ext>
            </p:extLst>
          </p:nvPr>
        </p:nvGraphicFramePr>
        <p:xfrm>
          <a:off x="304799" y="1096963"/>
          <a:ext cx="8630654" cy="2187982"/>
        </p:xfrm>
        <a:graphic>
          <a:graphicData uri="http://schemas.openxmlformats.org/drawingml/2006/table">
            <a:tbl>
              <a:tblPr firstRow="1" firstCol="1" bandRow="1">
                <a:tableStyleId>{5C22544A-7EE6-4342-B048-85BDC9FD1C3A}</a:tableStyleId>
              </a:tblPr>
              <a:tblGrid>
                <a:gridCol w="1905001">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2382253">
                  <a:extLst>
                    <a:ext uri="{9D8B030D-6E8A-4147-A177-3AD203B41FA5}">
                      <a16:colId xmlns:a16="http://schemas.microsoft.com/office/drawing/2014/main" val="20003"/>
                    </a:ext>
                  </a:extLst>
                </a:gridCol>
              </a:tblGrid>
              <a:tr h="141436">
                <a:tc>
                  <a:txBody>
                    <a:bodyPr/>
                    <a:lstStyle/>
                    <a:p>
                      <a:pPr marL="0" marR="0">
                        <a:lnSpc>
                          <a:spcPct val="115000"/>
                        </a:lnSpc>
                        <a:spcBef>
                          <a:spcPts val="0"/>
                        </a:spcBef>
                        <a:spcAft>
                          <a:spcPts val="0"/>
                        </a:spcAft>
                      </a:pPr>
                      <a:r>
                        <a:rPr lang="en-US" sz="1400" dirty="0">
                          <a:effectLst/>
                          <a:latin typeface="+mn-lt"/>
                        </a:rPr>
                        <a:t>Title</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Activity</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Data Needed</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a:effectLst/>
                          <a:latin typeface="+mn-lt"/>
                        </a:rPr>
                        <a:t>Success Criteria</a:t>
                      </a:r>
                      <a:endParaRPr lang="en-US" sz="1400">
                        <a:effectLst/>
                        <a:latin typeface="+mn-lt"/>
                        <a:ea typeface="Calibri" panose="020F0502020204030204" pitchFamily="34" charset="0"/>
                        <a:cs typeface="Times New Roman" panose="02020603050405020304" pitchFamily="18" charset="0"/>
                      </a:endParaRPr>
                    </a:p>
                  </a:txBody>
                  <a:tcPr marL="55345" marR="55345" marT="0" marB="0"/>
                </a:tc>
                <a:extLst>
                  <a:ext uri="{0D108BD9-81ED-4DB2-BD59-A6C34878D82A}">
                    <a16:rowId xmlns:a16="http://schemas.microsoft.com/office/drawing/2014/main" val="10000"/>
                  </a:ext>
                </a:extLst>
              </a:tr>
              <a:tr h="565745">
                <a:tc>
                  <a:txBody>
                    <a:bodyPr/>
                    <a:lstStyle/>
                    <a:p>
                      <a:pPr marL="0" marR="0">
                        <a:lnSpc>
                          <a:spcPct val="115000"/>
                        </a:lnSpc>
                        <a:spcBef>
                          <a:spcPts val="0"/>
                        </a:spcBef>
                        <a:spcAft>
                          <a:spcPts val="0"/>
                        </a:spcAft>
                      </a:pPr>
                      <a:r>
                        <a:rPr lang="en-US" sz="1400" dirty="0">
                          <a:effectLst/>
                          <a:latin typeface="+mn-lt"/>
                        </a:rPr>
                        <a:t>A.3.4 SEP Channel Cross-Comparison [PLPT-SEI-004]</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On-orbit cross-calibration of EHIS with SGPS above 10 MeV</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Two Solar Energetic Particle (SEP) events.</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[Full] Differences quantified on data taken through validation phase.</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extLst>
                  <a:ext uri="{0D108BD9-81ED-4DB2-BD59-A6C34878D82A}">
                    <a16:rowId xmlns:a16="http://schemas.microsoft.com/office/drawing/2014/main" val="10001"/>
                  </a:ext>
                </a:extLst>
              </a:tr>
              <a:tr h="990054">
                <a:tc>
                  <a:txBody>
                    <a:bodyPr/>
                    <a:lstStyle/>
                    <a:p>
                      <a:pPr marL="0" marR="0">
                        <a:lnSpc>
                          <a:spcPct val="115000"/>
                        </a:lnSpc>
                        <a:spcBef>
                          <a:spcPts val="0"/>
                        </a:spcBef>
                        <a:spcAft>
                          <a:spcPts val="0"/>
                        </a:spcAft>
                      </a:pPr>
                      <a:r>
                        <a:rPr lang="en-US" sz="1400" dirty="0">
                          <a:effectLst/>
                          <a:latin typeface="+mn-lt"/>
                        </a:rPr>
                        <a:t>A.3.6 Backgrounds Trending [PLPT-SEI-006]</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Evaluate</a:t>
                      </a:r>
                      <a:r>
                        <a:rPr lang="en-US" sz="1400" baseline="0" dirty="0">
                          <a:effectLst/>
                          <a:latin typeface="+mn-lt"/>
                        </a:rPr>
                        <a:t> EHIS backgrounds in terms of expected galactic cosmic ray (GCR) fluxes.</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Four months of continuous data.</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tc>
                  <a:txBody>
                    <a:bodyPr/>
                    <a:lstStyle/>
                    <a:p>
                      <a:pPr marL="0" marR="0">
                        <a:lnSpc>
                          <a:spcPct val="115000"/>
                        </a:lnSpc>
                        <a:spcBef>
                          <a:spcPts val="0"/>
                        </a:spcBef>
                        <a:spcAft>
                          <a:spcPts val="0"/>
                        </a:spcAft>
                      </a:pPr>
                      <a:r>
                        <a:rPr lang="en-US" sz="1400" dirty="0">
                          <a:effectLst/>
                          <a:latin typeface="+mn-lt"/>
                        </a:rPr>
                        <a:t>[Full] Perform</a:t>
                      </a:r>
                      <a:r>
                        <a:rPr lang="en-US" sz="1400" baseline="0" dirty="0">
                          <a:effectLst/>
                          <a:latin typeface="+mn-lt"/>
                        </a:rPr>
                        <a:t> analysis during validation phase.</a:t>
                      </a:r>
                      <a:endParaRPr lang="en-US" sz="1400" dirty="0">
                        <a:effectLst/>
                        <a:latin typeface="+mn-lt"/>
                        <a:ea typeface="Calibri" panose="020F0502020204030204" pitchFamily="34" charset="0"/>
                        <a:cs typeface="Times New Roman" panose="02020603050405020304" pitchFamily="18" charset="0"/>
                      </a:endParaRPr>
                    </a:p>
                  </a:txBody>
                  <a:tcPr marL="55345" marR="55345" marT="0" marB="0"/>
                </a:tc>
                <a:extLst>
                  <a:ext uri="{0D108BD9-81ED-4DB2-BD59-A6C34878D82A}">
                    <a16:rowId xmlns:a16="http://schemas.microsoft.com/office/drawing/2014/main" val="10002"/>
                  </a:ext>
                </a:extLst>
              </a:tr>
            </a:tbl>
          </a:graphicData>
        </a:graphic>
      </p:graphicFrame>
      <p:sp>
        <p:nvSpPr>
          <p:cNvPr id="4" name="Slide Number Placeholder 3"/>
          <p:cNvSpPr>
            <a:spLocks noGrp="1"/>
          </p:cNvSpPr>
          <p:nvPr>
            <p:ph type="sldNum" sz="quarter" idx="12"/>
          </p:nvPr>
        </p:nvSpPr>
        <p:spPr/>
        <p:txBody>
          <a:bodyPr/>
          <a:lstStyle/>
          <a:p>
            <a:fld id="{615ADB79-25D6-47C0-AB51-22A13A0BBB50}" type="slidenum">
              <a:rPr lang="en-US" altLang="en-US" smtClean="0"/>
              <a:pPr/>
              <a:t>58</a:t>
            </a:fld>
            <a:endParaRPr lang="en-US" altLang="en-US" dirty="0"/>
          </a:p>
        </p:txBody>
      </p:sp>
      <p:sp>
        <p:nvSpPr>
          <p:cNvPr id="8" name="Content Placeholder 2"/>
          <p:cNvSpPr txBox="1">
            <a:spLocks/>
          </p:cNvSpPr>
          <p:nvPr/>
        </p:nvSpPr>
        <p:spPr bwMode="auto">
          <a:xfrm>
            <a:off x="228600" y="3581400"/>
            <a:ext cx="870685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sz="1800" dirty="0"/>
              <a:t>Data requirements for Full validation:</a:t>
            </a:r>
          </a:p>
          <a:p>
            <a:pPr lvl="1">
              <a:buFont typeface="Arial" panose="020B0604020202020204" pitchFamily="34" charset="0"/>
              <a:buChar char="•"/>
            </a:pPr>
            <a:r>
              <a:rPr lang="en-US" sz="1600" dirty="0"/>
              <a:t>A.3.3: 2 SEP events required </a:t>
            </a:r>
          </a:p>
          <a:p>
            <a:pPr lvl="1">
              <a:buFont typeface="Arial" panose="020B0604020202020204" pitchFamily="34" charset="0"/>
              <a:buChar char="•"/>
            </a:pPr>
            <a:r>
              <a:rPr lang="en-US" sz="1600" dirty="0"/>
              <a:t>A.3.5: 4 months of data required</a:t>
            </a:r>
          </a:p>
          <a:p>
            <a:pPr>
              <a:buFont typeface="Arial" panose="020B0604020202020204" pitchFamily="34" charset="0"/>
              <a:buChar char="•"/>
            </a:pPr>
            <a:r>
              <a:rPr lang="en-US" sz="1800" dirty="0"/>
              <a:t>Full validation will emphasize more sophisticated calibration analysis:</a:t>
            </a:r>
          </a:p>
          <a:p>
            <a:pPr lvl="1">
              <a:buFont typeface="Arial" panose="020B0604020202020204" pitchFamily="34" charset="0"/>
              <a:buChar char="•"/>
            </a:pPr>
            <a:r>
              <a:rPr lang="en-US" sz="1600" dirty="0"/>
              <a:t>Use of full bandpass functions from ATC/UNH (to be delivered)</a:t>
            </a:r>
          </a:p>
          <a:p>
            <a:pPr lvl="1">
              <a:buFont typeface="Arial" panose="020B0604020202020204" pitchFamily="34" charset="0"/>
              <a:buChar char="•"/>
            </a:pPr>
            <a:r>
              <a:rPr lang="en-US" sz="1600" dirty="0"/>
              <a:t>Calculation of GCR-appropriate geometrical factors</a:t>
            </a:r>
          </a:p>
          <a:p>
            <a:pPr lvl="1">
              <a:buFont typeface="Arial" panose="020B0604020202020204" pitchFamily="34" charset="0"/>
              <a:buChar char="•"/>
            </a:pPr>
            <a:r>
              <a:rPr lang="en-US" sz="1600" dirty="0"/>
              <a:t>Use of pulse-height analysis (PHA) packet L0 data</a:t>
            </a:r>
          </a:p>
          <a:p>
            <a:pPr>
              <a:buFont typeface="Arial" panose="020B0604020202020204" pitchFamily="34" charset="0"/>
              <a:buChar char="•"/>
            </a:pPr>
            <a:r>
              <a:rPr lang="en-US" sz="1800" dirty="0"/>
              <a:t>Full validation is not possible without at least one large SEP event with heavy ion fluxes (Carbon to Iron) above backgrounds</a:t>
            </a:r>
          </a:p>
        </p:txBody>
      </p:sp>
      <p:sp>
        <p:nvSpPr>
          <p:cNvPr id="3" name="TextBox 2">
            <a:extLst>
              <a:ext uri="{FF2B5EF4-FFF2-40B4-BE49-F238E27FC236}">
                <a16:creationId xmlns:a16="http://schemas.microsoft.com/office/drawing/2014/main" id="{395627A4-3699-7C8A-6D3C-A0F3202EEB90}"/>
              </a:ext>
            </a:extLst>
          </p:cNvPr>
          <p:cNvSpPr txBox="1"/>
          <p:nvPr/>
        </p:nvSpPr>
        <p:spPr>
          <a:xfrm>
            <a:off x="6210300" y="2971800"/>
            <a:ext cx="2705100" cy="923330"/>
          </a:xfrm>
          <a:prstGeom prst="rect">
            <a:avLst/>
          </a:prstGeom>
          <a:solidFill>
            <a:schemeClr val="bg1"/>
          </a:solidFill>
        </p:spPr>
        <p:txBody>
          <a:bodyPr wrap="square" rtlCol="0">
            <a:spAutoFit/>
          </a:bodyPr>
          <a:lstStyle/>
          <a:p>
            <a:pPr algn="ctr"/>
            <a:r>
              <a:rPr lang="en-US" i="1" dirty="0">
                <a:solidFill>
                  <a:srgbClr val="008000"/>
                </a:solidFill>
              </a:rPr>
              <a:t>EHIS Full PLPTs from RIMP v 2.0 (09 July 2021) – continuation of Provisional</a:t>
            </a:r>
          </a:p>
        </p:txBody>
      </p:sp>
    </p:spTree>
    <p:extLst>
      <p:ext uri="{BB962C8B-B14F-4D97-AF65-F5344CB8AC3E}">
        <p14:creationId xmlns:p14="http://schemas.microsoft.com/office/powerpoint/2010/main" val="25594021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Path to Full Validation – Risks</a:t>
            </a:r>
            <a:endParaRPr lang="en-US" dirty="0"/>
          </a:p>
        </p:txBody>
      </p:sp>
      <p:sp>
        <p:nvSpPr>
          <p:cNvPr id="4" name="Slide Number Placeholder 3"/>
          <p:cNvSpPr>
            <a:spLocks noGrp="1"/>
          </p:cNvSpPr>
          <p:nvPr>
            <p:ph type="sldNum" sz="quarter" idx="12"/>
          </p:nvPr>
        </p:nvSpPr>
        <p:spPr/>
        <p:txBody>
          <a:bodyPr/>
          <a:lstStyle/>
          <a:p>
            <a:fld id="{615ADB79-25D6-47C0-AB51-22A13A0BBB50}" type="slidenum">
              <a:rPr lang="en-US" altLang="en-US" smtClean="0"/>
              <a:pPr/>
              <a:t>59</a:t>
            </a:fld>
            <a:endParaRPr lang="en-US" altLang="en-US" dirty="0"/>
          </a:p>
        </p:txBody>
      </p:sp>
      <p:graphicFrame>
        <p:nvGraphicFramePr>
          <p:cNvPr id="7" name="Content Placeholder 5"/>
          <p:cNvGraphicFramePr>
            <a:graphicFrameLocks noGrp="1"/>
          </p:cNvGraphicFramePr>
          <p:nvPr>
            <p:ph idx="1"/>
            <p:extLst>
              <p:ext uri="{D42A27DB-BD31-4B8C-83A1-F6EECF244321}">
                <p14:modId xmlns:p14="http://schemas.microsoft.com/office/powerpoint/2010/main" val="2689231010"/>
              </p:ext>
            </p:extLst>
          </p:nvPr>
        </p:nvGraphicFramePr>
        <p:xfrm>
          <a:off x="143158" y="1139190"/>
          <a:ext cx="8865704" cy="4942840"/>
        </p:xfrm>
        <a:graphic>
          <a:graphicData uri="http://schemas.openxmlformats.org/drawingml/2006/table">
            <a:tbl>
              <a:tblPr firstRow="1" bandRow="1">
                <a:tableStyleId>{5C22544A-7EE6-4342-B048-85BDC9FD1C3A}</a:tableStyleId>
              </a:tblPr>
              <a:tblGrid>
                <a:gridCol w="1391476">
                  <a:extLst>
                    <a:ext uri="{9D8B030D-6E8A-4147-A177-3AD203B41FA5}">
                      <a16:colId xmlns:a16="http://schemas.microsoft.com/office/drawing/2014/main" val="20000"/>
                    </a:ext>
                  </a:extLst>
                </a:gridCol>
                <a:gridCol w="1970566">
                  <a:extLst>
                    <a:ext uri="{9D8B030D-6E8A-4147-A177-3AD203B41FA5}">
                      <a16:colId xmlns:a16="http://schemas.microsoft.com/office/drawing/2014/main" val="20001"/>
                    </a:ext>
                  </a:extLst>
                </a:gridCol>
                <a:gridCol w="2362200">
                  <a:extLst>
                    <a:ext uri="{9D8B030D-6E8A-4147-A177-3AD203B41FA5}">
                      <a16:colId xmlns:a16="http://schemas.microsoft.com/office/drawing/2014/main" val="20002"/>
                    </a:ext>
                  </a:extLst>
                </a:gridCol>
                <a:gridCol w="3141462">
                  <a:extLst>
                    <a:ext uri="{9D8B030D-6E8A-4147-A177-3AD203B41FA5}">
                      <a16:colId xmlns:a16="http://schemas.microsoft.com/office/drawing/2014/main" val="20003"/>
                    </a:ext>
                  </a:extLst>
                </a:gridCol>
              </a:tblGrid>
              <a:tr h="370840">
                <a:tc>
                  <a:txBody>
                    <a:bodyPr/>
                    <a:lstStyle/>
                    <a:p>
                      <a:pPr algn="ctr"/>
                      <a:r>
                        <a:rPr lang="en-US" sz="1200" dirty="0"/>
                        <a:t>Risk</a:t>
                      </a:r>
                      <a:r>
                        <a:rPr lang="en-US" sz="1200" baseline="0" dirty="0"/>
                        <a:t> Name</a:t>
                      </a:r>
                      <a:endParaRPr lang="en-US" sz="1200" dirty="0"/>
                    </a:p>
                  </a:txBody>
                  <a:tcPr anchor="ctr">
                    <a:lnB w="12700" cap="flat" cmpd="sng" algn="ctr">
                      <a:solidFill>
                        <a:schemeClr val="tx1"/>
                      </a:solidFill>
                      <a:prstDash val="solid"/>
                      <a:round/>
                      <a:headEnd type="none" w="med" len="med"/>
                      <a:tailEnd type="none" w="med" len="med"/>
                    </a:lnB>
                  </a:tcPr>
                </a:tc>
                <a:tc>
                  <a:txBody>
                    <a:bodyPr/>
                    <a:lstStyle/>
                    <a:p>
                      <a:pPr algn="ctr"/>
                      <a:r>
                        <a:rPr lang="en-US" sz="1200" dirty="0"/>
                        <a:t>Description</a:t>
                      </a:r>
                    </a:p>
                  </a:txBody>
                  <a:tcPr anchor="ctr">
                    <a:lnB w="12700" cap="flat" cmpd="sng" algn="ctr">
                      <a:solidFill>
                        <a:schemeClr val="tx1"/>
                      </a:solidFill>
                      <a:prstDash val="solid"/>
                      <a:round/>
                      <a:headEnd type="none" w="med" len="med"/>
                      <a:tailEnd type="none" w="med" len="med"/>
                    </a:lnB>
                  </a:tcPr>
                </a:tc>
                <a:tc>
                  <a:txBody>
                    <a:bodyPr/>
                    <a:lstStyle/>
                    <a:p>
                      <a:pPr algn="ctr"/>
                      <a:r>
                        <a:rPr lang="en-US" sz="1200" dirty="0"/>
                        <a:t>Impact</a:t>
                      </a:r>
                    </a:p>
                  </a:txBody>
                  <a:tcPr anchor="ctr">
                    <a:lnB w="12700" cap="flat" cmpd="sng" algn="ctr">
                      <a:solidFill>
                        <a:schemeClr val="tx1"/>
                      </a:solidFill>
                      <a:prstDash val="solid"/>
                      <a:round/>
                      <a:headEnd type="none" w="med" len="med"/>
                      <a:tailEnd type="none" w="med" len="med"/>
                    </a:lnB>
                  </a:tcPr>
                </a:tc>
                <a:tc>
                  <a:txBody>
                    <a:bodyPr/>
                    <a:lstStyle/>
                    <a:p>
                      <a:pPr algn="ctr"/>
                      <a:r>
                        <a:rPr lang="en-US" sz="1200" dirty="0"/>
                        <a:t>Mitigation</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US" sz="1200" dirty="0">
                          <a:solidFill>
                            <a:schemeClr val="tx1"/>
                          </a:solidFill>
                        </a:rPr>
                        <a:t>Channels E4 and E5 are not accurately characterized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rgbClr val="FF0000"/>
                          </a:solidFill>
                        </a:rPr>
                        <a:t>IF </a:t>
                      </a:r>
                      <a:r>
                        <a:rPr lang="en-US" sz="1200" i="0" dirty="0">
                          <a:solidFill>
                            <a:schemeClr val="tx1"/>
                          </a:solidFill>
                        </a:rPr>
                        <a:t>the characterization of E4 and E5 (D6 penetrating) is not improved</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aseline="0" dirty="0">
                          <a:solidFill>
                            <a:srgbClr val="FF0000"/>
                          </a:solidFill>
                        </a:rPr>
                        <a:t>THEN</a:t>
                      </a:r>
                      <a:r>
                        <a:rPr lang="en-US" sz="1200" baseline="0" dirty="0"/>
                        <a:t> </a:t>
                      </a:r>
                      <a:r>
                        <a:rPr lang="en-US" sz="1200" i="0" dirty="0">
                          <a:solidFill>
                            <a:schemeClr val="tx1"/>
                          </a:solidFill>
                        </a:rPr>
                        <a:t>the large SEP events of Solar Cycle 25 will be inaccurately observed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30188" indent="-230188">
                        <a:buFont typeface="Arial" pitchFamily="34" charset="0"/>
                        <a:buChar char="•"/>
                      </a:pPr>
                      <a:r>
                        <a:rPr lang="en-US" sz="1200" b="0" dirty="0">
                          <a:solidFill>
                            <a:schemeClr val="tx1"/>
                          </a:solidFill>
                        </a:rPr>
                        <a:t>Apply results of G16 extended period analysis to G18 data to see if results improve</a:t>
                      </a:r>
                    </a:p>
                    <a:p>
                      <a:pPr marL="230188" indent="-230188">
                        <a:buFont typeface="Arial" pitchFamily="34" charset="0"/>
                        <a:buChar char="•"/>
                      </a:pPr>
                      <a:r>
                        <a:rPr lang="en-US" sz="1200" b="0" dirty="0">
                          <a:solidFill>
                            <a:schemeClr val="tx1"/>
                          </a:solidFill>
                        </a:rPr>
                        <a:t>Evaluate BNL capability for possible beam calibration of EHIS FM5 (spare)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96952187"/>
                  </a:ext>
                </a:extLst>
              </a:tr>
              <a:tr h="370840">
                <a:tc>
                  <a:txBody>
                    <a:bodyPr/>
                    <a:lstStyle/>
                    <a:p>
                      <a:r>
                        <a:rPr lang="en-US" sz="1200" dirty="0">
                          <a:solidFill>
                            <a:schemeClr val="tx1"/>
                          </a:solidFill>
                        </a:rPr>
                        <a:t>Low EHIS fluxes from helium channels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rgbClr val="FF0000"/>
                          </a:solidFill>
                        </a:rPr>
                        <a:t>IF </a:t>
                      </a:r>
                      <a:r>
                        <a:rPr lang="en-US" sz="1200" i="0" dirty="0">
                          <a:solidFill>
                            <a:schemeClr val="tx1"/>
                          </a:solidFill>
                        </a:rPr>
                        <a:t>root cause of low helium fluxes not identified and fix implemented</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aseline="0" dirty="0">
                          <a:solidFill>
                            <a:srgbClr val="FF0000"/>
                          </a:solidFill>
                        </a:rPr>
                        <a:t>THEN</a:t>
                      </a:r>
                      <a:r>
                        <a:rPr lang="en-US" sz="1200" baseline="0" dirty="0"/>
                        <a:t> </a:t>
                      </a:r>
                      <a:r>
                        <a:rPr lang="en-US" sz="1200" i="0" dirty="0">
                          <a:solidFill>
                            <a:schemeClr val="tx1"/>
                          </a:solidFill>
                        </a:rPr>
                        <a:t>EHIS helium fluxes will be inaccurate during largest SEP events.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30188" indent="-230188">
                        <a:buFont typeface="Arial" pitchFamily="34" charset="0"/>
                        <a:buChar char="•"/>
                      </a:pPr>
                      <a:r>
                        <a:rPr lang="en-US" sz="1200" dirty="0"/>
                        <a:t>Root hardware cause of G16 low fluxes was not resolved under WR 6113</a:t>
                      </a:r>
                    </a:p>
                    <a:p>
                      <a:pPr marL="230188" indent="-230188">
                        <a:buFont typeface="Arial" pitchFamily="34" charset="0"/>
                        <a:buChar char="•"/>
                      </a:pPr>
                      <a:r>
                        <a:rPr lang="en-US" sz="1200" b="0" dirty="0">
                          <a:solidFill>
                            <a:schemeClr val="tx1"/>
                          </a:solidFill>
                        </a:rPr>
                        <a:t>ADR 1025 added SGPS alpha fluxes to SGPS L1b product</a:t>
                      </a:r>
                    </a:p>
                    <a:p>
                      <a:pPr marL="230188" indent="-230188">
                        <a:buFont typeface="Arial" pitchFamily="34" charset="0"/>
                        <a:buChar char="•"/>
                      </a:pPr>
                      <a:r>
                        <a:rPr lang="en-US" sz="1200" b="0" dirty="0">
                          <a:solidFill>
                            <a:schemeClr val="tx1"/>
                          </a:solidFill>
                        </a:rPr>
                        <a:t>ADR 1064 will </a:t>
                      </a:r>
                      <a:r>
                        <a:rPr lang="en-US" sz="1200" b="0" u="sng" dirty="0">
                          <a:solidFill>
                            <a:schemeClr val="tx1"/>
                          </a:solidFill>
                        </a:rPr>
                        <a:t>replace</a:t>
                      </a:r>
                      <a:r>
                        <a:rPr lang="en-US" sz="1200" b="0" dirty="0">
                          <a:solidFill>
                            <a:schemeClr val="tx1"/>
                          </a:solidFill>
                        </a:rPr>
                        <a:t> EHIS He fluxes with interpolated SGPS fluxes, an approach with which NCEI has disagreed</a:t>
                      </a:r>
                    </a:p>
                    <a:p>
                      <a:pPr marL="230188" indent="-230188">
                        <a:buFont typeface="Arial" pitchFamily="34" charset="0"/>
                        <a:buChar char="•"/>
                      </a:pPr>
                      <a:r>
                        <a:rPr lang="en-US" sz="1200" b="0" dirty="0">
                          <a:solidFill>
                            <a:schemeClr val="tx1"/>
                          </a:solidFill>
                        </a:rPr>
                        <a:t>In order to preserve data integrity (e.g., superior EHIS sensitivity), NCEI recommends </a:t>
                      </a:r>
                      <a:r>
                        <a:rPr lang="en-US" sz="1200" b="0" u="sng" dirty="0">
                          <a:solidFill>
                            <a:schemeClr val="tx1"/>
                          </a:solidFill>
                        </a:rPr>
                        <a:t>adding</a:t>
                      </a:r>
                      <a:r>
                        <a:rPr lang="en-US" sz="1200" b="0" dirty="0">
                          <a:solidFill>
                            <a:schemeClr val="tx1"/>
                          </a:solidFill>
                        </a:rPr>
                        <a:t> the SGPS interpolation to the EHIS L1b files rather than </a:t>
                      </a:r>
                      <a:r>
                        <a:rPr lang="en-US" sz="1200" b="0" u="sng" dirty="0">
                          <a:solidFill>
                            <a:schemeClr val="tx1"/>
                          </a:solidFill>
                        </a:rPr>
                        <a:t>replacing</a:t>
                      </a:r>
                      <a:r>
                        <a:rPr lang="en-US" sz="1200" b="0" dirty="0">
                          <a:solidFill>
                            <a:schemeClr val="tx1"/>
                          </a:solidFill>
                        </a:rPr>
                        <a:t> the EHIS observations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pPr algn="ctr"/>
                      <a:r>
                        <a:rPr lang="en-US" sz="1200" dirty="0"/>
                        <a:t>No C-Fe SEP Fluxes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rgbClr val="FF0000"/>
                          </a:solidFill>
                        </a:rPr>
                        <a:t>IF </a:t>
                      </a:r>
                      <a:r>
                        <a:rPr lang="en-US" sz="1200" dirty="0">
                          <a:solidFill>
                            <a:schemeClr val="tx1"/>
                          </a:solidFill>
                        </a:rPr>
                        <a:t>a large SEP event does not take place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rgbClr val="FF0000"/>
                          </a:solidFill>
                        </a:rPr>
                        <a:t>THEN</a:t>
                      </a:r>
                      <a:r>
                        <a:rPr lang="en-US" sz="1200" baseline="0" dirty="0">
                          <a:solidFill>
                            <a:schemeClr val="tx1"/>
                          </a:solidFill>
                        </a:rPr>
                        <a:t> G18 cannot reach Full Maturity</a:t>
                      </a:r>
                      <a:endParaRPr lang="en-US" sz="1200" baseline="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30188" indent="-230188">
                        <a:buFont typeface="Arial" pitchFamily="34" charset="0"/>
                        <a:buChar char="•"/>
                      </a:pPr>
                      <a:r>
                        <a:rPr lang="en-US" sz="1200" dirty="0"/>
                        <a:t>Need an event at least as large as that of September 10, 2017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pPr algn="ctr"/>
                      <a:r>
                        <a:rPr lang="en-US" sz="1200" dirty="0"/>
                        <a:t>Diurnal Variation of H SEP fluxes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rgbClr val="FF0000"/>
                          </a:solidFill>
                        </a:rPr>
                        <a:t>IF </a:t>
                      </a:r>
                      <a:r>
                        <a:rPr lang="en-US" sz="1200" dirty="0">
                          <a:solidFill>
                            <a:schemeClr val="tx1"/>
                          </a:solidFill>
                        </a:rPr>
                        <a:t>amount of diurnal variation due to temperature cannot be quantified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rgbClr val="FF0000"/>
                          </a:solidFill>
                        </a:rPr>
                        <a:t>THEN</a:t>
                      </a:r>
                      <a:r>
                        <a:rPr lang="en-US" sz="1200" baseline="0" dirty="0">
                          <a:solidFill>
                            <a:schemeClr val="tx1"/>
                          </a:solidFill>
                        </a:rPr>
                        <a:t> EHIS H data will be unreliable in determining effects of magnetospheric shielding on SEP H fluxes</a:t>
                      </a:r>
                      <a:endParaRPr lang="en-US" sz="1200" baseline="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30188" indent="-230188">
                        <a:buFont typeface="Arial" pitchFamily="34" charset="0"/>
                        <a:buChar char="•"/>
                      </a:pPr>
                      <a:r>
                        <a:rPr lang="en-US" sz="1200" dirty="0"/>
                        <a:t>Off-line spectral analysis using temperature-dependent </a:t>
                      </a:r>
                      <a:r>
                        <a:rPr lang="en-US" sz="1200" dirty="0" err="1"/>
                        <a:t>bandpasses</a:t>
                      </a:r>
                      <a:r>
                        <a:rPr lang="en-US" sz="1200" dirty="0"/>
                        <a:t> from ATC/UNH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1826338"/>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591B927-58C2-A6E8-5A25-A868B983C584}"/>
              </a:ext>
            </a:extLst>
          </p:cNvPr>
          <p:cNvSpPr>
            <a:spLocks noGrp="1"/>
          </p:cNvSpPr>
          <p:nvPr>
            <p:ph type="title"/>
          </p:nvPr>
        </p:nvSpPr>
        <p:spPr/>
        <p:txBody>
          <a:bodyPr/>
          <a:lstStyle/>
          <a:p>
            <a:r>
              <a:rPr lang="en-US" sz="3200" dirty="0"/>
              <a:t>Solar Particle Events Since G18 EHIS Sensor Activation on 4/25/2022</a:t>
            </a:r>
          </a:p>
        </p:txBody>
      </p:sp>
      <p:pic>
        <p:nvPicPr>
          <p:cNvPr id="9" name="Content Placeholder 8">
            <a:extLst>
              <a:ext uri="{FF2B5EF4-FFF2-40B4-BE49-F238E27FC236}">
                <a16:creationId xmlns:a16="http://schemas.microsoft.com/office/drawing/2014/main" id="{2F88CE46-96C6-CD1A-F64A-7C0BA30043A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0807" y="1295400"/>
            <a:ext cx="8782373" cy="4876800"/>
          </a:xfrm>
        </p:spPr>
      </p:pic>
      <p:sp>
        <p:nvSpPr>
          <p:cNvPr id="5" name="Slide Number Placeholder 4">
            <a:extLst>
              <a:ext uri="{FF2B5EF4-FFF2-40B4-BE49-F238E27FC236}">
                <a16:creationId xmlns:a16="http://schemas.microsoft.com/office/drawing/2014/main" id="{95FAB313-7889-2D54-051E-545567530CCD}"/>
              </a:ext>
            </a:extLst>
          </p:cNvPr>
          <p:cNvSpPr>
            <a:spLocks noGrp="1"/>
          </p:cNvSpPr>
          <p:nvPr>
            <p:ph type="sldNum" sz="quarter" idx="12"/>
          </p:nvPr>
        </p:nvSpPr>
        <p:spPr/>
        <p:txBody>
          <a:bodyPr/>
          <a:lstStyle/>
          <a:p>
            <a:fld id="{A5D0E245-9D50-4F3E-AC26-7B9CB19F70AC}" type="slidenum">
              <a:rPr lang="en-US" altLang="en-US" smtClean="0"/>
              <a:pPr/>
              <a:t>6</a:t>
            </a:fld>
            <a:endParaRPr lang="en-US" altLang="en-US"/>
          </a:p>
        </p:txBody>
      </p:sp>
      <p:sp>
        <p:nvSpPr>
          <p:cNvPr id="10" name="Left-Right Arrow 9">
            <a:extLst>
              <a:ext uri="{FF2B5EF4-FFF2-40B4-BE49-F238E27FC236}">
                <a16:creationId xmlns:a16="http://schemas.microsoft.com/office/drawing/2014/main" id="{5779D79C-7A45-FCDA-2CB8-C4B4D5C02DD4}"/>
              </a:ext>
            </a:extLst>
          </p:cNvPr>
          <p:cNvSpPr/>
          <p:nvPr/>
        </p:nvSpPr>
        <p:spPr>
          <a:xfrm>
            <a:off x="1981200" y="2340226"/>
            <a:ext cx="914400" cy="326774"/>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F23FED9-62EF-6CD0-1702-977755CF004C}"/>
              </a:ext>
            </a:extLst>
          </p:cNvPr>
          <p:cNvSpPr txBox="1"/>
          <p:nvPr/>
        </p:nvSpPr>
        <p:spPr>
          <a:xfrm>
            <a:off x="1905000" y="1846295"/>
            <a:ext cx="1066800" cy="646331"/>
          </a:xfrm>
          <a:prstGeom prst="rect">
            <a:avLst/>
          </a:prstGeom>
          <a:noFill/>
        </p:spPr>
        <p:txBody>
          <a:bodyPr wrap="square" rtlCol="0">
            <a:spAutoFit/>
          </a:bodyPr>
          <a:lstStyle/>
          <a:p>
            <a:pPr algn="ctr"/>
            <a:r>
              <a:rPr lang="en-US" b="1" dirty="0">
                <a:solidFill>
                  <a:schemeClr val="accent1"/>
                </a:solidFill>
              </a:rPr>
              <a:t>GOES-18 DRIFT</a:t>
            </a:r>
          </a:p>
        </p:txBody>
      </p:sp>
      <p:sp>
        <p:nvSpPr>
          <p:cNvPr id="12" name="TextBox 11">
            <a:extLst>
              <a:ext uri="{FF2B5EF4-FFF2-40B4-BE49-F238E27FC236}">
                <a16:creationId xmlns:a16="http://schemas.microsoft.com/office/drawing/2014/main" id="{959EE1C4-3F2A-318A-4EF0-70A4E3620211}"/>
              </a:ext>
            </a:extLst>
          </p:cNvPr>
          <p:cNvSpPr txBox="1"/>
          <p:nvPr/>
        </p:nvSpPr>
        <p:spPr>
          <a:xfrm>
            <a:off x="6362702" y="1981200"/>
            <a:ext cx="2057400" cy="646331"/>
          </a:xfrm>
          <a:prstGeom prst="rect">
            <a:avLst/>
          </a:prstGeom>
          <a:noFill/>
        </p:spPr>
        <p:txBody>
          <a:bodyPr wrap="square" rtlCol="0">
            <a:spAutoFit/>
          </a:bodyPr>
          <a:lstStyle/>
          <a:p>
            <a:pPr algn="ctr"/>
            <a:r>
              <a:rPr lang="en-US" b="1" dirty="0">
                <a:solidFill>
                  <a:srgbClr val="008000"/>
                </a:solidFill>
              </a:rPr>
              <a:t>Event analyzed for EHIS PS-PVR</a:t>
            </a:r>
          </a:p>
        </p:txBody>
      </p:sp>
      <p:sp>
        <p:nvSpPr>
          <p:cNvPr id="13" name="TextBox 12">
            <a:extLst>
              <a:ext uri="{FF2B5EF4-FFF2-40B4-BE49-F238E27FC236}">
                <a16:creationId xmlns:a16="http://schemas.microsoft.com/office/drawing/2014/main" id="{A91B7845-C99D-4E76-47F5-74C5D3CFA54A}"/>
              </a:ext>
            </a:extLst>
          </p:cNvPr>
          <p:cNvSpPr txBox="1"/>
          <p:nvPr/>
        </p:nvSpPr>
        <p:spPr>
          <a:xfrm>
            <a:off x="3847457" y="1981200"/>
            <a:ext cx="1943743" cy="646331"/>
          </a:xfrm>
          <a:prstGeom prst="rect">
            <a:avLst/>
          </a:prstGeom>
          <a:noFill/>
        </p:spPr>
        <p:txBody>
          <a:bodyPr wrap="square" rtlCol="0">
            <a:spAutoFit/>
          </a:bodyPr>
          <a:lstStyle/>
          <a:p>
            <a:pPr algn="ctr"/>
            <a:r>
              <a:rPr lang="en-US" b="1" dirty="0">
                <a:solidFill>
                  <a:schemeClr val="accent6">
                    <a:lumMod val="75000"/>
                  </a:schemeClr>
                </a:solidFill>
              </a:rPr>
              <a:t>Event analyzed for SGPS PS-PVR</a:t>
            </a:r>
          </a:p>
        </p:txBody>
      </p:sp>
      <p:sp>
        <p:nvSpPr>
          <p:cNvPr id="14" name="TextBox 13">
            <a:extLst>
              <a:ext uri="{FF2B5EF4-FFF2-40B4-BE49-F238E27FC236}">
                <a16:creationId xmlns:a16="http://schemas.microsoft.com/office/drawing/2014/main" id="{BAF4108D-9953-B224-EC30-05362F12401C}"/>
              </a:ext>
            </a:extLst>
          </p:cNvPr>
          <p:cNvSpPr txBox="1"/>
          <p:nvPr/>
        </p:nvSpPr>
        <p:spPr>
          <a:xfrm>
            <a:off x="2095500" y="2938437"/>
            <a:ext cx="1638300" cy="523220"/>
          </a:xfrm>
          <a:prstGeom prst="rect">
            <a:avLst/>
          </a:prstGeom>
          <a:noFill/>
        </p:spPr>
        <p:txBody>
          <a:bodyPr wrap="square" rtlCol="0">
            <a:spAutoFit/>
          </a:bodyPr>
          <a:lstStyle/>
          <a:p>
            <a:pPr algn="ctr"/>
            <a:r>
              <a:rPr lang="en-US" sz="1400" b="1" dirty="0">
                <a:solidFill>
                  <a:srgbClr val="7030A0"/>
                </a:solidFill>
              </a:rPr>
              <a:t>Also analyzed for EHIS PS-PVR</a:t>
            </a:r>
          </a:p>
        </p:txBody>
      </p:sp>
      <p:sp>
        <p:nvSpPr>
          <p:cNvPr id="15" name="TextBox 14">
            <a:extLst>
              <a:ext uri="{FF2B5EF4-FFF2-40B4-BE49-F238E27FC236}">
                <a16:creationId xmlns:a16="http://schemas.microsoft.com/office/drawing/2014/main" id="{A036BCAE-2654-2DA6-5E4B-800D58C083A3}"/>
              </a:ext>
            </a:extLst>
          </p:cNvPr>
          <p:cNvSpPr txBox="1"/>
          <p:nvPr/>
        </p:nvSpPr>
        <p:spPr>
          <a:xfrm>
            <a:off x="7200900" y="2938437"/>
            <a:ext cx="1638300" cy="523220"/>
          </a:xfrm>
          <a:prstGeom prst="rect">
            <a:avLst/>
          </a:prstGeom>
          <a:noFill/>
        </p:spPr>
        <p:txBody>
          <a:bodyPr wrap="square" rtlCol="0">
            <a:spAutoFit/>
          </a:bodyPr>
          <a:lstStyle/>
          <a:p>
            <a:pPr algn="ctr"/>
            <a:r>
              <a:rPr lang="en-US" sz="1400" b="1" dirty="0">
                <a:solidFill>
                  <a:srgbClr val="7030A0"/>
                </a:solidFill>
              </a:rPr>
              <a:t>Also analyzed for EHIS PS-PVR</a:t>
            </a:r>
          </a:p>
        </p:txBody>
      </p:sp>
      <p:cxnSp>
        <p:nvCxnSpPr>
          <p:cNvPr id="17" name="Straight Arrow Connector 16">
            <a:extLst>
              <a:ext uri="{FF2B5EF4-FFF2-40B4-BE49-F238E27FC236}">
                <a16:creationId xmlns:a16="http://schemas.microsoft.com/office/drawing/2014/main" id="{90C31099-2BE2-09EA-FA22-B97BA87ABAF3}"/>
              </a:ext>
            </a:extLst>
          </p:cNvPr>
          <p:cNvCxnSpPr/>
          <p:nvPr/>
        </p:nvCxnSpPr>
        <p:spPr>
          <a:xfrm flipH="1">
            <a:off x="6324600" y="2514600"/>
            <a:ext cx="381000" cy="381000"/>
          </a:xfrm>
          <a:prstGeom prst="straightConnector1">
            <a:avLst/>
          </a:prstGeom>
          <a:ln>
            <a:solidFill>
              <a:srgbClr val="0099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B958C1F1-6D4A-805B-5284-408F81B0000D}"/>
              </a:ext>
            </a:extLst>
          </p:cNvPr>
          <p:cNvCxnSpPr>
            <a:cxnSpLocks/>
          </p:cNvCxnSpPr>
          <p:nvPr/>
        </p:nvCxnSpPr>
        <p:spPr>
          <a:xfrm flipH="1">
            <a:off x="4272715" y="2576870"/>
            <a:ext cx="509478" cy="550933"/>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86012A40-5C6D-6DE1-468B-90A180E30064}"/>
              </a:ext>
            </a:extLst>
          </p:cNvPr>
          <p:cNvCxnSpPr/>
          <p:nvPr/>
        </p:nvCxnSpPr>
        <p:spPr>
          <a:xfrm flipH="1">
            <a:off x="7086600" y="3218361"/>
            <a:ext cx="381000" cy="381000"/>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404184DE-DE44-DC95-EEBF-DD1F08D2B56C}"/>
              </a:ext>
            </a:extLst>
          </p:cNvPr>
          <p:cNvCxnSpPr/>
          <p:nvPr/>
        </p:nvCxnSpPr>
        <p:spPr>
          <a:xfrm flipH="1">
            <a:off x="1916865" y="3223622"/>
            <a:ext cx="381000" cy="381000"/>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670486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&amp; Recommendations</a:t>
            </a:r>
          </a:p>
        </p:txBody>
      </p:sp>
      <p:sp>
        <p:nvSpPr>
          <p:cNvPr id="3" name="Text Placeholder 2"/>
          <p:cNvSpPr>
            <a:spLocks noGrp="1"/>
          </p:cNvSpPr>
          <p:nvPr>
            <p:ph type="body" idx="1"/>
          </p:nvPr>
        </p:nvSpPr>
        <p:spPr/>
        <p:txBody>
          <a:bodyPr/>
          <a:lstStyle/>
          <a:p>
            <a:r>
              <a:rPr lang="en-US" dirty="0"/>
              <a:t>GOES-18 EHIS L1b Products Provisional PS-PVR</a:t>
            </a:r>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pPr/>
              <a:t>60</a:t>
            </a:fld>
            <a:endParaRPr lang="en-US" alt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Summary</a:t>
            </a:r>
          </a:p>
        </p:txBody>
      </p:sp>
      <p:sp>
        <p:nvSpPr>
          <p:cNvPr id="3" name="Content Placeholder 2"/>
          <p:cNvSpPr>
            <a:spLocks noGrp="1"/>
          </p:cNvSpPr>
          <p:nvPr>
            <p:ph idx="1"/>
          </p:nvPr>
        </p:nvSpPr>
        <p:spPr>
          <a:xfrm>
            <a:off x="457200" y="1465262"/>
            <a:ext cx="8229600" cy="4706937"/>
          </a:xfrm>
        </p:spPr>
        <p:txBody>
          <a:bodyPr>
            <a:normAutofit fontScale="92500" lnSpcReduction="10000"/>
          </a:bodyPr>
          <a:lstStyle/>
          <a:p>
            <a:pPr>
              <a:buFont typeface="Arial" panose="020B0604020202020204" pitchFamily="34" charset="0"/>
              <a:buChar char="•"/>
            </a:pPr>
            <a:r>
              <a:rPr lang="en-US" sz="2800" dirty="0"/>
              <a:t>Largest Solar Energetic Particle (SEP) event since GOES-18 launch (a weak event) permitted partial evaluation of EHIS solar proton and helium fluxes</a:t>
            </a:r>
          </a:p>
          <a:p>
            <a:pPr>
              <a:buFont typeface="Arial" panose="020B0604020202020204" pitchFamily="34" charset="0"/>
              <a:buChar char="•"/>
            </a:pPr>
            <a:r>
              <a:rPr lang="en-US" sz="2800" dirty="0"/>
              <a:t>Used analysis of Non-Prime samples from Pulse Height Analysis (PHA) packets to estimate heavy ion GCR fluxes – as in G17 Provisional PS-PVR</a:t>
            </a:r>
          </a:p>
          <a:p>
            <a:pPr>
              <a:buFont typeface="Arial" panose="020B0604020202020204" pitchFamily="34" charset="0"/>
              <a:buChar char="•"/>
            </a:pPr>
            <a:r>
              <a:rPr lang="en-US" sz="2800" dirty="0"/>
              <a:t>Agreement of observations with GCR model fluxes:</a:t>
            </a:r>
          </a:p>
          <a:p>
            <a:pPr lvl="1">
              <a:buFont typeface="Arial" panose="020B0604020202020204" pitchFamily="34" charset="0"/>
              <a:buChar char="•"/>
            </a:pPr>
            <a:r>
              <a:rPr lang="en-US" sz="2000" dirty="0"/>
              <a:t>H: much better for </a:t>
            </a:r>
            <a:r>
              <a:rPr lang="en-US" sz="2000" dirty="0" err="1"/>
              <a:t>NonPrime</a:t>
            </a:r>
            <a:r>
              <a:rPr lang="en-US" sz="2000" dirty="0"/>
              <a:t> H2-H5 than for Prime H2-H5</a:t>
            </a:r>
          </a:p>
          <a:p>
            <a:pPr lvl="1">
              <a:buFont typeface="Arial" panose="020B0604020202020204" pitchFamily="34" charset="0"/>
              <a:buChar char="•"/>
            </a:pPr>
            <a:r>
              <a:rPr lang="en-US" sz="2000" dirty="0"/>
              <a:t>He: generally poor</a:t>
            </a:r>
          </a:p>
          <a:p>
            <a:pPr lvl="1">
              <a:buFont typeface="Arial" panose="020B0604020202020204" pitchFamily="34" charset="0"/>
              <a:buChar char="•"/>
            </a:pPr>
            <a:r>
              <a:rPr lang="en-US" sz="2000" dirty="0"/>
              <a:t>Heavy ions: reasonable with PHA </a:t>
            </a:r>
            <a:r>
              <a:rPr lang="en-US" sz="2000" dirty="0" err="1"/>
              <a:t>NonPrime</a:t>
            </a:r>
            <a:r>
              <a:rPr lang="en-US" sz="2000" dirty="0"/>
              <a:t>-based fluxes</a:t>
            </a:r>
          </a:p>
          <a:p>
            <a:pPr lvl="1">
              <a:buFont typeface="Arial" panose="020B0604020202020204" pitchFamily="34" charset="0"/>
              <a:buChar char="•"/>
            </a:pPr>
            <a:r>
              <a:rPr lang="en-US" sz="2000" dirty="0"/>
              <a:t>Not conclusive until calibration factors are recalculated for GCRs</a:t>
            </a:r>
          </a:p>
          <a:p>
            <a:pPr>
              <a:buFont typeface="Arial" panose="020B0604020202020204" pitchFamily="34" charset="0"/>
              <a:buChar char="•"/>
            </a:pPr>
            <a:r>
              <a:rPr lang="en-US" sz="2800" dirty="0"/>
              <a:t>Risks to reaching Full Maturity have been identified</a:t>
            </a:r>
          </a:p>
          <a:p>
            <a:pPr lvl="1">
              <a:buFont typeface="Arial" panose="020B0604020202020204" pitchFamily="34" charset="0"/>
              <a:buChar char="•"/>
            </a:pPr>
            <a:endParaRPr lang="en-US" sz="2400" dirty="0"/>
          </a:p>
          <a:p>
            <a:pPr lvl="1">
              <a:buFont typeface="Arial" panose="020B0604020202020204" pitchFamily="34" charset="0"/>
              <a:buChar char="•"/>
            </a:pPr>
            <a:endParaRPr lang="en-US" sz="2400"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61</a:t>
            </a:fld>
            <a:endParaRPr lang="en-US" alt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Recommendations (1)</a:t>
            </a:r>
          </a:p>
        </p:txBody>
      </p:sp>
      <p:sp>
        <p:nvSpPr>
          <p:cNvPr id="3" name="Content Placeholder 2"/>
          <p:cNvSpPr>
            <a:spLocks noGrp="1"/>
          </p:cNvSpPr>
          <p:nvPr>
            <p:ph idx="1"/>
          </p:nvPr>
        </p:nvSpPr>
        <p:spPr>
          <a:xfrm>
            <a:off x="457200" y="1219199"/>
            <a:ext cx="8229600" cy="5257801"/>
          </a:xfrm>
        </p:spPr>
        <p:txBody>
          <a:bodyPr/>
          <a:lstStyle/>
          <a:p>
            <a:pPr>
              <a:buFont typeface="Arial" panose="020B0604020202020204" pitchFamily="34" charset="0"/>
              <a:buChar char="•"/>
            </a:pPr>
            <a:r>
              <a:rPr lang="en-US" sz="2000" dirty="0"/>
              <a:t>NCEI believes that the GOES-18 EHIS L1b product has reached Provisional Maturity as defined by the GOES-R Program</a:t>
            </a:r>
          </a:p>
          <a:p>
            <a:pPr lvl="1">
              <a:buFont typeface="Arial" panose="020B0604020202020204" pitchFamily="34" charset="0"/>
              <a:buChar char="•"/>
            </a:pPr>
            <a:r>
              <a:rPr lang="en-US" sz="1800" dirty="0"/>
              <a:t>Updated flight science tables and LUT based on results of PLT-002 installed on November 10, 2022 </a:t>
            </a:r>
          </a:p>
          <a:p>
            <a:pPr>
              <a:buFont typeface="Arial" panose="020B0604020202020204" pitchFamily="34" charset="0"/>
              <a:buChar char="•"/>
            </a:pPr>
            <a:r>
              <a:rPr lang="en-US" sz="2000" dirty="0"/>
              <a:t>Caveats:</a:t>
            </a:r>
          </a:p>
          <a:p>
            <a:pPr lvl="2"/>
            <a:r>
              <a:rPr lang="en-US" sz="1800" dirty="0"/>
              <a:t>No large SEP event since GOES-18 launch </a:t>
            </a:r>
          </a:p>
          <a:p>
            <a:pPr lvl="3"/>
            <a:r>
              <a:rPr lang="en-US" sz="1600" dirty="0"/>
              <a:t>As with GOES-17, this is a schedule-driven softening of a criterion for Provisional Maturity</a:t>
            </a:r>
          </a:p>
          <a:p>
            <a:pPr lvl="3"/>
            <a:r>
              <a:rPr lang="en-US" sz="1600" dirty="0"/>
              <a:t>H and He were only adequately evaluated at lowest energies using a weak SEP event</a:t>
            </a:r>
          </a:p>
          <a:p>
            <a:pPr lvl="3"/>
            <a:r>
              <a:rPr lang="en-US" sz="1600" dirty="0"/>
              <a:t>Only one significant SEP heavy ion L1b (5-min) flux reading</a:t>
            </a:r>
          </a:p>
          <a:p>
            <a:pPr lvl="2"/>
            <a:r>
              <a:rPr lang="en-US" sz="1800" dirty="0"/>
              <a:t>Heavy-ion GCRs currently cannot be derived accurately from L0 ELF Prime-dominated histogram data </a:t>
            </a:r>
          </a:p>
          <a:p>
            <a:pPr lvl="3"/>
            <a:r>
              <a:rPr lang="en-US" sz="1600" dirty="0"/>
              <a:t>Used L0 PHA </a:t>
            </a:r>
            <a:r>
              <a:rPr lang="en-US" sz="1600" dirty="0" err="1"/>
              <a:t>NonPrime</a:t>
            </a:r>
            <a:r>
              <a:rPr lang="en-US" sz="1600" dirty="0"/>
              <a:t> observations instead</a:t>
            </a:r>
          </a:p>
          <a:p>
            <a:pPr lvl="3"/>
            <a:r>
              <a:rPr lang="en-US" sz="1600" dirty="0"/>
              <a:t>A subset of heavy ion GCR fluxes (not including Fe) in lowest-energy channel were derived using </a:t>
            </a:r>
            <a:r>
              <a:rPr lang="en-US" sz="1600" dirty="0" err="1"/>
              <a:t>NonPrime</a:t>
            </a:r>
            <a:r>
              <a:rPr lang="en-US" sz="1600" dirty="0"/>
              <a:t> PHA samples </a:t>
            </a:r>
          </a:p>
          <a:p>
            <a:pPr lvl="3"/>
            <a:r>
              <a:rPr lang="en-US" sz="1600" dirty="0"/>
              <a:t>LUT geometric factors not accurate for GCRs</a:t>
            </a:r>
          </a:p>
          <a:p>
            <a:endParaRPr lang="en-US" sz="2000" dirty="0"/>
          </a:p>
          <a:p>
            <a:pPr lvl="2"/>
            <a:endParaRPr lang="en-US" sz="1600"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62</a:t>
            </a:fld>
            <a:endParaRPr lang="en-US" altLang="en-US" dirty="0"/>
          </a:p>
        </p:txBody>
      </p:sp>
    </p:spTree>
    <p:extLst>
      <p:ext uri="{BB962C8B-B14F-4D97-AF65-F5344CB8AC3E}">
        <p14:creationId xmlns:p14="http://schemas.microsoft.com/office/powerpoint/2010/main" val="24765468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Recommendations (2)</a:t>
            </a:r>
          </a:p>
        </p:txBody>
      </p:sp>
      <p:sp>
        <p:nvSpPr>
          <p:cNvPr id="3" name="Content Placeholder 2"/>
          <p:cNvSpPr>
            <a:spLocks noGrp="1"/>
          </p:cNvSpPr>
          <p:nvPr>
            <p:ph idx="1"/>
          </p:nvPr>
        </p:nvSpPr>
        <p:spPr>
          <a:xfrm>
            <a:off x="228600" y="990599"/>
            <a:ext cx="8763000" cy="4876801"/>
          </a:xfrm>
        </p:spPr>
        <p:txBody>
          <a:bodyPr/>
          <a:lstStyle/>
          <a:p>
            <a:pPr>
              <a:buFont typeface="Arial" panose="020B0604020202020204" pitchFamily="34" charset="0"/>
              <a:buChar char="•"/>
            </a:pPr>
            <a:r>
              <a:rPr lang="en-US" sz="1800" dirty="0"/>
              <a:t>Tables of energy and angular response functions should be a required deliverable on future programs</a:t>
            </a:r>
          </a:p>
          <a:p>
            <a:pPr lvl="1">
              <a:buFont typeface="Arial" panose="020B0604020202020204" pitchFamily="34" charset="0"/>
              <a:buChar char="•"/>
            </a:pPr>
            <a:r>
              <a:rPr lang="en-US" sz="1600" dirty="0"/>
              <a:t>ATC has provided the response functions for the other SEISS instruments to NCEI, which have been essential for our </a:t>
            </a:r>
            <a:r>
              <a:rPr lang="en-US" sz="1600" dirty="0" err="1"/>
              <a:t>cal</a:t>
            </a:r>
            <a:r>
              <a:rPr lang="en-US" sz="1600" dirty="0"/>
              <a:t>/</a:t>
            </a:r>
            <a:r>
              <a:rPr lang="en-US" sz="1600" dirty="0" err="1"/>
              <a:t>val</a:t>
            </a:r>
            <a:r>
              <a:rPr lang="en-US" sz="1600" dirty="0"/>
              <a:t> and processing of SGPS, MPS-HI and MPS-LO</a:t>
            </a:r>
          </a:p>
          <a:p>
            <a:pPr lvl="1">
              <a:buFont typeface="Arial" panose="020B0604020202020204" pitchFamily="34" charset="0"/>
              <a:buChar char="•"/>
            </a:pPr>
            <a:r>
              <a:rPr lang="en-US" sz="1600" dirty="0"/>
              <a:t>Flight has agreed to support delivery by ATC/UNH of EHIS energy response functions for G16, G18 and G17 – work in progress</a:t>
            </a:r>
          </a:p>
          <a:p>
            <a:pPr>
              <a:buFont typeface="Arial" panose="020B0604020202020204" pitchFamily="34" charset="0"/>
              <a:buChar char="•"/>
            </a:pPr>
            <a:r>
              <a:rPr lang="en-US" sz="1800" dirty="0"/>
              <a:t>Continued refinement of on-orbit tables by ATC/UNH (periodic analysis of GCRs, or after large SEP events) is essential for proper performance of the instrument</a:t>
            </a:r>
          </a:p>
          <a:p>
            <a:pPr lvl="1">
              <a:buFont typeface="Arial" panose="020B0604020202020204" pitchFamily="34" charset="0"/>
              <a:buChar char="•"/>
            </a:pPr>
            <a:r>
              <a:rPr lang="en-US" sz="1600" dirty="0"/>
              <a:t>Flight has agreed to have ATC/UNH update G16 flight science tables using extended-period (&gt;5 additional years) of on-orbit data</a:t>
            </a:r>
          </a:p>
          <a:p>
            <a:pPr lvl="1">
              <a:buFont typeface="Arial" panose="020B0604020202020204" pitchFamily="34" charset="0"/>
              <a:buChar char="•"/>
            </a:pPr>
            <a:r>
              <a:rPr lang="en-US" sz="1600" dirty="0"/>
              <a:t>Degree to which characterization of higher-energy EHIS channels will be improved is TBD</a:t>
            </a:r>
          </a:p>
          <a:p>
            <a:pPr lvl="1">
              <a:buFont typeface="Arial" panose="020B0604020202020204" pitchFamily="34" charset="0"/>
              <a:buChar char="•"/>
            </a:pPr>
            <a:r>
              <a:rPr lang="en-US" sz="1600" dirty="0"/>
              <a:t>G16 results should be applied to G18 PHA data to evaluate whether G18 product performance would be improved by updating the G18 flight science tables</a:t>
            </a:r>
          </a:p>
          <a:p>
            <a:pPr>
              <a:buFont typeface="Arial" panose="020B0604020202020204" pitchFamily="34" charset="0"/>
              <a:buChar char="•"/>
            </a:pPr>
            <a:r>
              <a:rPr lang="en-US" sz="1800" dirty="0"/>
              <a:t>Consider calibration of EHIS FM5 (spare) at BNL, if the facility is capable of beam-calibrations of EHIS Helium and highest-energy heavy ion channels </a:t>
            </a:r>
          </a:p>
          <a:p>
            <a:pPr lvl="1">
              <a:buFont typeface="Arial" panose="020B0604020202020204" pitchFamily="34" charset="0"/>
              <a:buChar char="•"/>
            </a:pPr>
            <a:r>
              <a:rPr lang="en-US" sz="1600" dirty="0"/>
              <a:t>May provide characterization of highest energy channels before on-orbit data can do so</a:t>
            </a:r>
          </a:p>
          <a:p>
            <a:pPr lvl="1">
              <a:buFont typeface="Arial" panose="020B0604020202020204" pitchFamily="34" charset="0"/>
              <a:buChar char="•"/>
            </a:pPr>
            <a:r>
              <a:rPr lang="en-US" sz="1600" dirty="0"/>
              <a:t>May clarify root cause of EHIS helium undercounting</a:t>
            </a:r>
          </a:p>
          <a:p>
            <a:pPr lvl="1">
              <a:buFont typeface="Arial" panose="020B0604020202020204" pitchFamily="34" charset="0"/>
              <a:buChar char="•"/>
            </a:pPr>
            <a:r>
              <a:rPr lang="en-US" sz="1600" dirty="0"/>
              <a:t>Reduces risk that a large SEP event will be inaccurately observed </a:t>
            </a:r>
          </a:p>
          <a:p>
            <a:pPr lvl="2"/>
            <a:r>
              <a:rPr lang="en-US" sz="1400" dirty="0"/>
              <a:t>Cannot reprocess heavy ions in large SEP event from PHA data due to 1 Hz max rate</a:t>
            </a:r>
          </a:p>
          <a:p>
            <a:endParaRPr lang="en-US" sz="1800" dirty="0"/>
          </a:p>
          <a:p>
            <a:pPr lvl="2"/>
            <a:endParaRPr lang="en-US" sz="1400" dirty="0"/>
          </a:p>
        </p:txBody>
      </p:sp>
      <p:sp>
        <p:nvSpPr>
          <p:cNvPr id="5" name="Slide Number Placeholder 4"/>
          <p:cNvSpPr>
            <a:spLocks noGrp="1"/>
          </p:cNvSpPr>
          <p:nvPr>
            <p:ph type="sldNum" sz="quarter" idx="12"/>
          </p:nvPr>
        </p:nvSpPr>
        <p:spPr/>
        <p:txBody>
          <a:bodyPr/>
          <a:lstStyle/>
          <a:p>
            <a:fld id="{615ADB79-25D6-47C0-AB51-22A13A0BBB50}" type="slidenum">
              <a:rPr lang="en-US" altLang="en-US" smtClean="0"/>
              <a:pPr/>
              <a:t>63</a:t>
            </a:fld>
            <a:endParaRPr lang="en-US" altLang="en-US" dirty="0"/>
          </a:p>
        </p:txBody>
      </p:sp>
    </p:spTree>
    <p:extLst>
      <p:ext uri="{BB962C8B-B14F-4D97-AF65-F5344CB8AC3E}">
        <p14:creationId xmlns:p14="http://schemas.microsoft.com/office/powerpoint/2010/main" val="13478657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23673-E7FC-4218-407A-721866922254}"/>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7BF7243E-B9AC-2D8C-96AC-301C0035EA3E}"/>
              </a:ext>
            </a:extLst>
          </p:cNvPr>
          <p:cNvSpPr>
            <a:spLocks noGrp="1"/>
          </p:cNvSpPr>
          <p:nvPr>
            <p:ph idx="1"/>
          </p:nvPr>
        </p:nvSpPr>
        <p:spPr/>
        <p:txBody>
          <a:bodyPr/>
          <a:lstStyle/>
          <a:p>
            <a:r>
              <a:rPr lang="en-US" sz="1800" dirty="0"/>
              <a:t>Boggs, P. T., Byrd, R. H., Rogers, J. E., &amp; Schnabel, R. B. (1992).  User’s Reference Guide for ODRPACK Version 2.01, Software for Weighted Orthogonal Distance Regression, NISTIR 4834, U. S. Department of Commerce</a:t>
            </a:r>
          </a:p>
          <a:p>
            <a:r>
              <a:rPr lang="en-US" sz="1800" dirty="0" err="1"/>
              <a:t>Matthiä</a:t>
            </a:r>
            <a:r>
              <a:rPr lang="en-US" sz="1800" dirty="0"/>
              <a:t>, D., Berger, T., </a:t>
            </a:r>
            <a:r>
              <a:rPr lang="en-US" sz="1800" dirty="0" err="1"/>
              <a:t>Mrigakshi</a:t>
            </a:r>
            <a:r>
              <a:rPr lang="en-US" sz="1800" dirty="0"/>
              <a:t>, A.I. and Reitz, G., 2013. A ready-to-use galactic cosmic ray model. Advances in Space Research, 51(3), pp.329-338.</a:t>
            </a:r>
          </a:p>
          <a:p>
            <a:r>
              <a:rPr lang="en-US" sz="1800" dirty="0"/>
              <a:t>Press, W. H., &amp; </a:t>
            </a:r>
            <a:r>
              <a:rPr lang="en-US" sz="1800" dirty="0" err="1"/>
              <a:t>Teukolsky</a:t>
            </a:r>
            <a:r>
              <a:rPr lang="en-US" sz="1800" dirty="0"/>
              <a:t>, S. A. (1992) Fitting straight line data with errors in both coordinates. Computers in Physics, 6, 274.</a:t>
            </a:r>
          </a:p>
          <a:p>
            <a:r>
              <a:rPr lang="en-US" sz="1800" dirty="0">
                <a:effectLst/>
              </a:rPr>
              <a:t>Sen, P. K. (1968). Estimates of the Regression Coefficient Based on Kendall’s Tau. J Am Stat Assoc 63: 1379–1389.</a:t>
            </a:r>
          </a:p>
          <a:p>
            <a:pPr marL="0" indent="0">
              <a:buNone/>
            </a:pPr>
            <a:endParaRPr lang="en-US" sz="2400" dirty="0"/>
          </a:p>
        </p:txBody>
      </p:sp>
      <p:sp>
        <p:nvSpPr>
          <p:cNvPr id="4" name="Slide Number Placeholder 3">
            <a:extLst>
              <a:ext uri="{FF2B5EF4-FFF2-40B4-BE49-F238E27FC236}">
                <a16:creationId xmlns:a16="http://schemas.microsoft.com/office/drawing/2014/main" id="{A2BB16D2-A06B-7B40-0B8B-D986C26FB075}"/>
              </a:ext>
            </a:extLst>
          </p:cNvPr>
          <p:cNvSpPr>
            <a:spLocks noGrp="1"/>
          </p:cNvSpPr>
          <p:nvPr>
            <p:ph type="sldNum" sz="quarter" idx="12"/>
          </p:nvPr>
        </p:nvSpPr>
        <p:spPr/>
        <p:txBody>
          <a:bodyPr/>
          <a:lstStyle/>
          <a:p>
            <a:fld id="{615ADB79-25D6-47C0-AB51-22A13A0BBB50}" type="slidenum">
              <a:rPr lang="en-US" altLang="en-US" smtClean="0"/>
              <a:pPr/>
              <a:t>64</a:t>
            </a:fld>
            <a:endParaRPr lang="en-US" altLang="en-US" dirty="0"/>
          </a:p>
        </p:txBody>
      </p:sp>
    </p:spTree>
    <p:extLst>
      <p:ext uri="{BB962C8B-B14F-4D97-AF65-F5344CB8AC3E}">
        <p14:creationId xmlns:p14="http://schemas.microsoft.com/office/powerpoint/2010/main" val="991211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100091-754C-BA94-1945-573C1E743ECA}"/>
              </a:ext>
            </a:extLst>
          </p:cNvPr>
          <p:cNvSpPr>
            <a:spLocks noGrp="1"/>
          </p:cNvSpPr>
          <p:nvPr>
            <p:ph type="title"/>
          </p:nvPr>
        </p:nvSpPr>
        <p:spPr>
          <a:xfrm>
            <a:off x="707565" y="1566351"/>
            <a:ext cx="7772400" cy="1362075"/>
          </a:xfrm>
        </p:spPr>
        <p:txBody>
          <a:bodyPr/>
          <a:lstStyle/>
          <a:p>
            <a:r>
              <a:rPr lang="en-US" dirty="0"/>
              <a:t>Backup charts</a:t>
            </a:r>
          </a:p>
        </p:txBody>
      </p:sp>
      <p:sp>
        <p:nvSpPr>
          <p:cNvPr id="4" name="Slide Number Placeholder 3">
            <a:extLst>
              <a:ext uri="{FF2B5EF4-FFF2-40B4-BE49-F238E27FC236}">
                <a16:creationId xmlns:a16="http://schemas.microsoft.com/office/drawing/2014/main" id="{28D4F56E-0416-C72C-79EE-E18E0B776A4D}"/>
              </a:ext>
            </a:extLst>
          </p:cNvPr>
          <p:cNvSpPr>
            <a:spLocks noGrp="1"/>
          </p:cNvSpPr>
          <p:nvPr>
            <p:ph type="sldNum" sz="quarter" idx="12"/>
          </p:nvPr>
        </p:nvSpPr>
        <p:spPr/>
        <p:txBody>
          <a:bodyPr/>
          <a:lstStyle/>
          <a:p>
            <a:fld id="{615ADB79-25D6-47C0-AB51-22A13A0BBB50}" type="slidenum">
              <a:rPr lang="en-US" altLang="en-US" smtClean="0"/>
              <a:pPr/>
              <a:t>65</a:t>
            </a:fld>
            <a:endParaRPr lang="en-US" altLang="en-US" dirty="0"/>
          </a:p>
        </p:txBody>
      </p:sp>
      <p:sp>
        <p:nvSpPr>
          <p:cNvPr id="7" name="Text Placeholder 6">
            <a:extLst>
              <a:ext uri="{FF2B5EF4-FFF2-40B4-BE49-F238E27FC236}">
                <a16:creationId xmlns:a16="http://schemas.microsoft.com/office/drawing/2014/main" id="{A8A7A501-0A63-274D-B2FE-BFA84250ED77}"/>
              </a:ext>
            </a:extLst>
          </p:cNvPr>
          <p:cNvSpPr>
            <a:spLocks noGrp="1"/>
          </p:cNvSpPr>
          <p:nvPr>
            <p:ph type="body" idx="1"/>
          </p:nvPr>
        </p:nvSpPr>
        <p:spPr>
          <a:xfrm>
            <a:off x="722313" y="2438401"/>
            <a:ext cx="7431087" cy="1968500"/>
          </a:xfrm>
        </p:spPr>
        <p:txBody>
          <a:bodyPr/>
          <a:lstStyle/>
          <a:p>
            <a:pPr marL="457200" indent="-457200">
              <a:buAutoNum type="arabicPeriod"/>
            </a:pPr>
            <a:r>
              <a:rPr lang="en-US" dirty="0">
                <a:solidFill>
                  <a:schemeClr val="bg1"/>
                </a:solidFill>
              </a:rPr>
              <a:t>NCEI Beta assessment</a:t>
            </a:r>
          </a:p>
          <a:p>
            <a:pPr marL="457200" indent="-457200">
              <a:buAutoNum type="arabicPeriod"/>
            </a:pPr>
            <a:r>
              <a:rPr lang="en-US" dirty="0">
                <a:solidFill>
                  <a:schemeClr val="bg1"/>
                </a:solidFill>
              </a:rPr>
              <a:t>Event-to-background ratios: EHIS vs SGPS</a:t>
            </a:r>
          </a:p>
          <a:p>
            <a:pPr marL="457200" indent="-457200">
              <a:buAutoNum type="arabicPeriod"/>
            </a:pPr>
            <a:r>
              <a:rPr lang="en-US" dirty="0">
                <a:solidFill>
                  <a:schemeClr val="bg1"/>
                </a:solidFill>
              </a:rPr>
              <a:t>PHA processing details</a:t>
            </a:r>
          </a:p>
          <a:p>
            <a:pPr marL="457200" indent="-457200">
              <a:buAutoNum type="arabicPeriod"/>
            </a:pPr>
            <a:r>
              <a:rPr lang="en-US" dirty="0">
                <a:solidFill>
                  <a:schemeClr val="bg1"/>
                </a:solidFill>
              </a:rPr>
              <a:t>Gamma ray burst detection by EHIS</a:t>
            </a:r>
          </a:p>
        </p:txBody>
      </p:sp>
    </p:spTree>
    <p:extLst>
      <p:ext uri="{BB962C8B-B14F-4D97-AF65-F5344CB8AC3E}">
        <p14:creationId xmlns:p14="http://schemas.microsoft.com/office/powerpoint/2010/main" val="38465023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5A802D-5135-B501-7B7A-3F8AA9BBAFB5}"/>
              </a:ext>
            </a:extLst>
          </p:cNvPr>
          <p:cNvSpPr>
            <a:spLocks noGrp="1"/>
          </p:cNvSpPr>
          <p:nvPr>
            <p:ph type="title"/>
          </p:nvPr>
        </p:nvSpPr>
        <p:spPr/>
        <p:txBody>
          <a:bodyPr/>
          <a:lstStyle/>
          <a:p>
            <a:r>
              <a:rPr lang="en-US" dirty="0"/>
              <a:t>G18 EHIS L1b data assessment for Beta </a:t>
            </a:r>
          </a:p>
        </p:txBody>
      </p:sp>
      <p:sp>
        <p:nvSpPr>
          <p:cNvPr id="5" name="Content Placeholder 4">
            <a:extLst>
              <a:ext uri="{FF2B5EF4-FFF2-40B4-BE49-F238E27FC236}">
                <a16:creationId xmlns:a16="http://schemas.microsoft.com/office/drawing/2014/main" id="{4F4EE643-D224-101E-B647-DA31E184AD15}"/>
              </a:ext>
            </a:extLst>
          </p:cNvPr>
          <p:cNvSpPr>
            <a:spLocks noGrp="1"/>
          </p:cNvSpPr>
          <p:nvPr>
            <p:ph idx="1"/>
          </p:nvPr>
        </p:nvSpPr>
        <p:spPr>
          <a:xfrm>
            <a:off x="491875" y="1295400"/>
            <a:ext cx="8160249" cy="4419600"/>
          </a:xfrm>
        </p:spPr>
        <p:txBody>
          <a:bodyPr>
            <a:noAutofit/>
          </a:bodyPr>
          <a:lstStyle/>
          <a:p>
            <a:r>
              <a:rPr lang="en-US" sz="2400" dirty="0"/>
              <a:t>These charts address the EHIS part of the minimum SEISS criterion for Beta: </a:t>
            </a:r>
            <a:r>
              <a:rPr lang="en-US" sz="2400" i="1" dirty="0"/>
              <a:t>All sensors producing science data</a:t>
            </a:r>
          </a:p>
          <a:p>
            <a:r>
              <a:rPr lang="en-US" sz="2400" dirty="0"/>
              <a:t>Example: L1b data from small SEP event with onset on May 11, 2022</a:t>
            </a:r>
          </a:p>
          <a:p>
            <a:r>
              <a:rPr lang="en-US" sz="2400" dirty="0"/>
              <a:t>Observations:</a:t>
            </a:r>
          </a:p>
          <a:p>
            <a:pPr lvl="1"/>
            <a:r>
              <a:rPr lang="en-US" sz="1800" dirty="0"/>
              <a:t>Proton flux increases in H1, H2, H4 and H5 due to SEP event</a:t>
            </a:r>
          </a:p>
          <a:p>
            <a:pPr lvl="2"/>
            <a:r>
              <a:rPr lang="en-US" sz="1600" dirty="0"/>
              <a:t>H3 has too small a geometry-energy factor to clearly see an increase in fluxes above the GCR background level during this weak event</a:t>
            </a:r>
          </a:p>
          <a:p>
            <a:pPr lvl="1"/>
            <a:r>
              <a:rPr lang="en-US" sz="1800" dirty="0"/>
              <a:t>Event too weak to see solar helium ion fluxes above backgrounds</a:t>
            </a:r>
          </a:p>
          <a:p>
            <a:pPr lvl="2"/>
            <a:r>
              <a:rPr lang="en-US" sz="1600" dirty="0"/>
              <a:t>Possible evidence of proton contamination correction in HE1 near peak of event</a:t>
            </a:r>
          </a:p>
          <a:p>
            <a:pPr lvl="1"/>
            <a:r>
              <a:rPr lang="en-US" sz="1800" dirty="0"/>
              <a:t>Brief drops in fluxes near background levels are due to short periods when scintillator (S) is included in logic (.NOT.S) for side-entry active anti-coincidence – as expected</a:t>
            </a:r>
          </a:p>
          <a:p>
            <a:r>
              <a:rPr lang="en-US" sz="2400" dirty="0"/>
              <a:t>Conclusion: G18 EHIS is producing L1b science data</a:t>
            </a:r>
          </a:p>
          <a:p>
            <a:pPr lvl="1"/>
            <a:r>
              <a:rPr lang="en-US" sz="1800" dirty="0"/>
              <a:t>Note: revised science table upload on June 14 disrupted this – fix is TBD, but the problem is reversible</a:t>
            </a:r>
          </a:p>
        </p:txBody>
      </p:sp>
    </p:spTree>
    <p:extLst>
      <p:ext uri="{BB962C8B-B14F-4D97-AF65-F5344CB8AC3E}">
        <p14:creationId xmlns:p14="http://schemas.microsoft.com/office/powerpoint/2010/main" val="14277728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07A29-F02C-C181-191F-8AE69B0BBDB3}"/>
              </a:ext>
            </a:extLst>
          </p:cNvPr>
          <p:cNvSpPr>
            <a:spLocks noGrp="1"/>
          </p:cNvSpPr>
          <p:nvPr>
            <p:ph type="title"/>
          </p:nvPr>
        </p:nvSpPr>
        <p:spPr/>
        <p:txBody>
          <a:bodyPr>
            <a:normAutofit/>
          </a:bodyPr>
          <a:lstStyle/>
          <a:p>
            <a:r>
              <a:rPr lang="en-US" sz="2700" dirty="0"/>
              <a:t>G18 EHIS L1b fluxes during SEP event </a:t>
            </a:r>
            <a:br>
              <a:rPr lang="en-US" sz="2700" dirty="0"/>
            </a:br>
            <a:r>
              <a:rPr lang="en-US" sz="2700" dirty="0"/>
              <a:t>(May 10-15, 2022) </a:t>
            </a:r>
          </a:p>
        </p:txBody>
      </p:sp>
      <p:pic>
        <p:nvPicPr>
          <p:cNvPr id="6" name="Content Placeholder 5">
            <a:extLst>
              <a:ext uri="{FF2B5EF4-FFF2-40B4-BE49-F238E27FC236}">
                <a16:creationId xmlns:a16="http://schemas.microsoft.com/office/drawing/2014/main" id="{49A94E67-A7FA-5EBE-8E5E-7EFC24ED7158}"/>
              </a:ext>
            </a:extLst>
          </p:cNvPr>
          <p:cNvPicPr>
            <a:picLocks noGrp="1" noChangeAspect="1"/>
          </p:cNvPicPr>
          <p:nvPr>
            <p:ph sz="half" idx="1"/>
          </p:nvPr>
        </p:nvPicPr>
        <p:blipFill>
          <a:blip r:embed="rId3"/>
          <a:stretch>
            <a:fillRect/>
          </a:stretch>
        </p:blipFill>
        <p:spPr>
          <a:xfrm>
            <a:off x="364523" y="1885950"/>
            <a:ext cx="4114800" cy="4114800"/>
          </a:xfrm>
        </p:spPr>
      </p:pic>
      <p:pic>
        <p:nvPicPr>
          <p:cNvPr id="8" name="Content Placeholder 7">
            <a:extLst>
              <a:ext uri="{FF2B5EF4-FFF2-40B4-BE49-F238E27FC236}">
                <a16:creationId xmlns:a16="http://schemas.microsoft.com/office/drawing/2014/main" id="{CD3AC6DE-1521-D034-1CFE-A7E295F1EE44}"/>
              </a:ext>
            </a:extLst>
          </p:cNvPr>
          <p:cNvPicPr>
            <a:picLocks noGrp="1" noChangeAspect="1"/>
          </p:cNvPicPr>
          <p:nvPr>
            <p:ph sz="half" idx="2"/>
          </p:nvPr>
        </p:nvPicPr>
        <p:blipFill>
          <a:blip r:embed="rId4"/>
          <a:stretch>
            <a:fillRect/>
          </a:stretch>
        </p:blipFill>
        <p:spPr>
          <a:xfrm>
            <a:off x="4764413" y="1885950"/>
            <a:ext cx="4114800" cy="4114800"/>
          </a:xfrm>
        </p:spPr>
      </p:pic>
      <p:sp>
        <p:nvSpPr>
          <p:cNvPr id="9" name="TextBox 8">
            <a:extLst>
              <a:ext uri="{FF2B5EF4-FFF2-40B4-BE49-F238E27FC236}">
                <a16:creationId xmlns:a16="http://schemas.microsoft.com/office/drawing/2014/main" id="{183F92FB-83D8-8803-6260-7364D93B2EF6}"/>
              </a:ext>
            </a:extLst>
          </p:cNvPr>
          <p:cNvSpPr txBox="1"/>
          <p:nvPr/>
        </p:nvSpPr>
        <p:spPr>
          <a:xfrm>
            <a:off x="45399" y="1021462"/>
            <a:ext cx="5060002" cy="830997"/>
          </a:xfrm>
          <a:prstGeom prst="rect">
            <a:avLst/>
          </a:prstGeom>
          <a:noFill/>
        </p:spPr>
        <p:txBody>
          <a:bodyPr wrap="square" rtlCol="0">
            <a:spAutoFit/>
          </a:bodyPr>
          <a:lstStyle/>
          <a:p>
            <a:pPr algn="ctr"/>
            <a:r>
              <a:rPr lang="en-US" sz="1600" dirty="0">
                <a:solidFill>
                  <a:schemeClr val="bg1"/>
                </a:solidFill>
              </a:rPr>
              <a:t>Drops are due to reduction in side-entry backgrounds when active anti-coincidence scintillator included in logic (.NOT.S) under very low radiation belt count levels.</a:t>
            </a:r>
          </a:p>
        </p:txBody>
      </p:sp>
      <p:cxnSp>
        <p:nvCxnSpPr>
          <p:cNvPr id="11" name="Straight Arrow Connector 10">
            <a:extLst>
              <a:ext uri="{FF2B5EF4-FFF2-40B4-BE49-F238E27FC236}">
                <a16:creationId xmlns:a16="http://schemas.microsoft.com/office/drawing/2014/main" id="{45C3EBE1-F80B-FC41-0A64-7FD1C39E71BF}"/>
              </a:ext>
            </a:extLst>
          </p:cNvPr>
          <p:cNvCxnSpPr>
            <a:cxnSpLocks/>
            <a:stCxn id="6" idx="0"/>
          </p:cNvCxnSpPr>
          <p:nvPr/>
        </p:nvCxnSpPr>
        <p:spPr>
          <a:xfrm flipH="1">
            <a:off x="2065106" y="1885950"/>
            <a:ext cx="356817" cy="213831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C0141E8-7CC9-8A4B-4346-7CF647446AB5}"/>
              </a:ext>
            </a:extLst>
          </p:cNvPr>
          <p:cNvCxnSpPr>
            <a:cxnSpLocks/>
          </p:cNvCxnSpPr>
          <p:nvPr/>
        </p:nvCxnSpPr>
        <p:spPr>
          <a:xfrm>
            <a:off x="2514600" y="1805682"/>
            <a:ext cx="629413" cy="218998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B7D000B-53CE-4BFC-4B5C-72335CAC8003}"/>
              </a:ext>
            </a:extLst>
          </p:cNvPr>
          <p:cNvCxnSpPr>
            <a:cxnSpLocks/>
          </p:cNvCxnSpPr>
          <p:nvPr/>
        </p:nvCxnSpPr>
        <p:spPr>
          <a:xfrm>
            <a:off x="2707013" y="1805682"/>
            <a:ext cx="926830" cy="221857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2575E79-B488-D5D9-8969-BA513176B712}"/>
              </a:ext>
            </a:extLst>
          </p:cNvPr>
          <p:cNvSpPr txBox="1"/>
          <p:nvPr/>
        </p:nvSpPr>
        <p:spPr>
          <a:xfrm>
            <a:off x="5943600" y="1113795"/>
            <a:ext cx="2723099" cy="830997"/>
          </a:xfrm>
          <a:prstGeom prst="rect">
            <a:avLst/>
          </a:prstGeom>
          <a:noFill/>
        </p:spPr>
        <p:txBody>
          <a:bodyPr wrap="square" rtlCol="0">
            <a:spAutoFit/>
          </a:bodyPr>
          <a:lstStyle/>
          <a:p>
            <a:pPr algn="ctr"/>
            <a:r>
              <a:rPr lang="en-US" sz="1600" dirty="0">
                <a:solidFill>
                  <a:schemeClr val="bg1"/>
                </a:solidFill>
              </a:rPr>
              <a:t>Small drop likely due to proton contamination correction in L1b algorithm</a:t>
            </a:r>
          </a:p>
        </p:txBody>
      </p:sp>
      <p:cxnSp>
        <p:nvCxnSpPr>
          <p:cNvPr id="23" name="Straight Arrow Connector 22">
            <a:extLst>
              <a:ext uri="{FF2B5EF4-FFF2-40B4-BE49-F238E27FC236}">
                <a16:creationId xmlns:a16="http://schemas.microsoft.com/office/drawing/2014/main" id="{3BAABA5B-BA82-D499-B5A9-28DDD58738F8}"/>
              </a:ext>
            </a:extLst>
          </p:cNvPr>
          <p:cNvCxnSpPr>
            <a:cxnSpLocks/>
          </p:cNvCxnSpPr>
          <p:nvPr/>
        </p:nvCxnSpPr>
        <p:spPr>
          <a:xfrm flipH="1">
            <a:off x="6339628" y="1805682"/>
            <a:ext cx="975572" cy="83099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AD65FA5-C456-21EF-9647-8AD45E1E2E81}"/>
              </a:ext>
            </a:extLst>
          </p:cNvPr>
          <p:cNvSpPr/>
          <p:nvPr/>
        </p:nvSpPr>
        <p:spPr>
          <a:xfrm>
            <a:off x="1588569" y="5711075"/>
            <a:ext cx="6035040" cy="646331"/>
          </a:xfrm>
          <a:prstGeom prst="rect">
            <a:avLst/>
          </a:prstGeom>
          <a:solidFill>
            <a:schemeClr val="tx2">
              <a:lumMod val="20000"/>
              <a:lumOff val="80000"/>
            </a:schemeClr>
          </a:solidFill>
        </p:spPr>
        <p:txBody>
          <a:bodyPr wrap="square">
            <a:spAutoFit/>
          </a:bodyPr>
          <a:lstStyle/>
          <a:p>
            <a:pPr algn="ctr"/>
            <a:r>
              <a:rPr lang="en-US" b="1" i="1" dirty="0"/>
              <a:t>On next chart, plots of scintillator response confirm instrumental source of flux drops on May 12 and 14</a:t>
            </a:r>
          </a:p>
        </p:txBody>
      </p:sp>
      <p:sp>
        <p:nvSpPr>
          <p:cNvPr id="4" name="Rectangle 3">
            <a:extLst>
              <a:ext uri="{FF2B5EF4-FFF2-40B4-BE49-F238E27FC236}">
                <a16:creationId xmlns:a16="http://schemas.microsoft.com/office/drawing/2014/main" id="{1660798A-5DAE-122B-62F0-33A9DBA7AB3B}"/>
              </a:ext>
            </a:extLst>
          </p:cNvPr>
          <p:cNvSpPr/>
          <p:nvPr/>
        </p:nvSpPr>
        <p:spPr>
          <a:xfrm>
            <a:off x="364523" y="1873037"/>
            <a:ext cx="1615439" cy="369332"/>
          </a:xfrm>
          <a:prstGeom prst="rect">
            <a:avLst/>
          </a:prstGeom>
          <a:solidFill>
            <a:schemeClr val="tx2">
              <a:lumMod val="20000"/>
              <a:lumOff val="80000"/>
            </a:schemeClr>
          </a:solidFill>
        </p:spPr>
        <p:txBody>
          <a:bodyPr wrap="square">
            <a:spAutoFit/>
          </a:bodyPr>
          <a:lstStyle/>
          <a:p>
            <a:pPr algn="ctr"/>
            <a:r>
              <a:rPr lang="en-US" b="1" i="1" dirty="0"/>
              <a:t>Hydrogen</a:t>
            </a:r>
          </a:p>
        </p:txBody>
      </p:sp>
      <p:sp>
        <p:nvSpPr>
          <p:cNvPr id="5" name="Rectangle 4">
            <a:extLst>
              <a:ext uri="{FF2B5EF4-FFF2-40B4-BE49-F238E27FC236}">
                <a16:creationId xmlns:a16="http://schemas.microsoft.com/office/drawing/2014/main" id="{5DDC1335-0BDD-520B-85BB-F8809C5F5CD2}"/>
              </a:ext>
            </a:extLst>
          </p:cNvPr>
          <p:cNvSpPr/>
          <p:nvPr/>
        </p:nvSpPr>
        <p:spPr>
          <a:xfrm>
            <a:off x="4764413" y="1884562"/>
            <a:ext cx="1615439" cy="369332"/>
          </a:xfrm>
          <a:prstGeom prst="rect">
            <a:avLst/>
          </a:prstGeom>
          <a:solidFill>
            <a:schemeClr val="tx2">
              <a:lumMod val="20000"/>
              <a:lumOff val="80000"/>
            </a:schemeClr>
          </a:solidFill>
        </p:spPr>
        <p:txBody>
          <a:bodyPr wrap="square">
            <a:spAutoFit/>
          </a:bodyPr>
          <a:lstStyle/>
          <a:p>
            <a:pPr algn="ctr"/>
            <a:r>
              <a:rPr lang="en-US" b="1" i="1" dirty="0"/>
              <a:t>Helium</a:t>
            </a:r>
          </a:p>
        </p:txBody>
      </p:sp>
      <p:sp>
        <p:nvSpPr>
          <p:cNvPr id="3" name="Footer Placeholder 5">
            <a:extLst>
              <a:ext uri="{FF2B5EF4-FFF2-40B4-BE49-F238E27FC236}">
                <a16:creationId xmlns:a16="http://schemas.microsoft.com/office/drawing/2014/main" id="{90A5D486-F894-E589-159C-F7570B9BB5C2}"/>
              </a:ext>
            </a:extLst>
          </p:cNvPr>
          <p:cNvSpPr txBox="1">
            <a:spLocks/>
          </p:cNvSpPr>
          <p:nvPr/>
        </p:nvSpPr>
        <p:spPr>
          <a:xfrm>
            <a:off x="1287379" y="6324600"/>
            <a:ext cx="6637421" cy="49632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200" kern="0" dirty="0">
                <a:solidFill>
                  <a:prstClr val="white"/>
                </a:solidFill>
                <a:latin typeface="Times New Roman" panose="02020603050405020304" pitchFamily="18" charset="0"/>
                <a:cs typeface="Times New Roman" panose="02020603050405020304" pitchFamily="18" charset="0"/>
              </a:rPr>
              <a:t>These GOES-18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12416127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1875B-7D67-FA6C-0AB7-2EBB6A4A02A3}"/>
              </a:ext>
            </a:extLst>
          </p:cNvPr>
          <p:cNvSpPr>
            <a:spLocks noGrp="1"/>
          </p:cNvSpPr>
          <p:nvPr>
            <p:ph type="title"/>
          </p:nvPr>
        </p:nvSpPr>
        <p:spPr/>
        <p:txBody>
          <a:bodyPr/>
          <a:lstStyle/>
          <a:p>
            <a:r>
              <a:rPr lang="en-US" dirty="0"/>
              <a:t>G18 EHIS L0 singles on May 12 and 14, 2022</a:t>
            </a:r>
          </a:p>
        </p:txBody>
      </p:sp>
      <p:pic>
        <p:nvPicPr>
          <p:cNvPr id="6" name="Content Placeholder 5">
            <a:extLst>
              <a:ext uri="{FF2B5EF4-FFF2-40B4-BE49-F238E27FC236}">
                <a16:creationId xmlns:a16="http://schemas.microsoft.com/office/drawing/2014/main" id="{6DCEC91C-A26F-D000-CDD8-891D28A70347}"/>
              </a:ext>
            </a:extLst>
          </p:cNvPr>
          <p:cNvPicPr>
            <a:picLocks noGrp="1" noChangeAspect="1"/>
          </p:cNvPicPr>
          <p:nvPr>
            <p:ph sz="half" idx="1"/>
          </p:nvPr>
        </p:nvPicPr>
        <p:blipFill>
          <a:blip r:embed="rId2"/>
          <a:stretch>
            <a:fillRect/>
          </a:stretch>
        </p:blipFill>
        <p:spPr>
          <a:xfrm>
            <a:off x="0" y="2849778"/>
            <a:ext cx="4726460" cy="3150973"/>
          </a:xfrm>
        </p:spPr>
      </p:pic>
      <p:pic>
        <p:nvPicPr>
          <p:cNvPr id="8" name="Content Placeholder 7">
            <a:extLst>
              <a:ext uri="{FF2B5EF4-FFF2-40B4-BE49-F238E27FC236}">
                <a16:creationId xmlns:a16="http://schemas.microsoft.com/office/drawing/2014/main" id="{02459700-B4BE-CFA0-87EA-849E81E1D1DC}"/>
              </a:ext>
            </a:extLst>
          </p:cNvPr>
          <p:cNvPicPr>
            <a:picLocks noGrp="1" noChangeAspect="1"/>
          </p:cNvPicPr>
          <p:nvPr>
            <p:ph sz="half" idx="2"/>
          </p:nvPr>
        </p:nvPicPr>
        <p:blipFill>
          <a:blip r:embed="rId3"/>
          <a:stretch>
            <a:fillRect/>
          </a:stretch>
        </p:blipFill>
        <p:spPr>
          <a:xfrm>
            <a:off x="4417541" y="2849776"/>
            <a:ext cx="4726460" cy="3150974"/>
          </a:xfrm>
        </p:spPr>
      </p:pic>
      <p:sp>
        <p:nvSpPr>
          <p:cNvPr id="9" name="TextBox 8">
            <a:extLst>
              <a:ext uri="{FF2B5EF4-FFF2-40B4-BE49-F238E27FC236}">
                <a16:creationId xmlns:a16="http://schemas.microsoft.com/office/drawing/2014/main" id="{4C0843DD-F516-233E-3823-D0FA64BBA423}"/>
              </a:ext>
            </a:extLst>
          </p:cNvPr>
          <p:cNvSpPr txBox="1"/>
          <p:nvPr/>
        </p:nvSpPr>
        <p:spPr>
          <a:xfrm>
            <a:off x="421466" y="1630034"/>
            <a:ext cx="8301068" cy="923330"/>
          </a:xfrm>
          <a:prstGeom prst="rect">
            <a:avLst/>
          </a:prstGeom>
          <a:noFill/>
        </p:spPr>
        <p:txBody>
          <a:bodyPr wrap="square" rtlCol="0">
            <a:spAutoFit/>
          </a:bodyPr>
          <a:lstStyle/>
          <a:p>
            <a:pPr algn="ctr"/>
            <a:r>
              <a:rPr lang="en-US" dirty="0">
                <a:solidFill>
                  <a:schemeClr val="bg1"/>
                </a:solidFill>
              </a:rPr>
              <a:t>Scintillator included in logic for side-entry active anti-coincidence (.NOT.S) when scintillator counts reach very low levels during natural radiation belt drop-outs. </a:t>
            </a:r>
          </a:p>
          <a:p>
            <a:pPr algn="ctr"/>
            <a:r>
              <a:rPr lang="en-US" dirty="0">
                <a:solidFill>
                  <a:schemeClr val="bg1"/>
                </a:solidFill>
              </a:rPr>
              <a:t>(By design, S not included at higher count rates to avoid large dead-time impact.)</a:t>
            </a:r>
          </a:p>
        </p:txBody>
      </p:sp>
      <p:cxnSp>
        <p:nvCxnSpPr>
          <p:cNvPr id="11" name="Straight Arrow Connector 10">
            <a:extLst>
              <a:ext uri="{FF2B5EF4-FFF2-40B4-BE49-F238E27FC236}">
                <a16:creationId xmlns:a16="http://schemas.microsoft.com/office/drawing/2014/main" id="{31B4C47D-DE34-55EF-7D13-89011E7FDC69}"/>
              </a:ext>
            </a:extLst>
          </p:cNvPr>
          <p:cNvCxnSpPr>
            <a:cxnSpLocks/>
          </p:cNvCxnSpPr>
          <p:nvPr/>
        </p:nvCxnSpPr>
        <p:spPr>
          <a:xfrm flipH="1">
            <a:off x="1482811" y="2553364"/>
            <a:ext cx="269789" cy="22889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01E1CA7-4DDB-4592-738B-027288A089F9}"/>
              </a:ext>
            </a:extLst>
          </p:cNvPr>
          <p:cNvCxnSpPr>
            <a:cxnSpLocks/>
          </p:cNvCxnSpPr>
          <p:nvPr/>
        </p:nvCxnSpPr>
        <p:spPr>
          <a:xfrm>
            <a:off x="6014825" y="2553364"/>
            <a:ext cx="148108" cy="22889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052A131D-21F7-E6D8-D361-1852B51C43E6}"/>
              </a:ext>
            </a:extLst>
          </p:cNvPr>
          <p:cNvSpPr/>
          <p:nvPr/>
        </p:nvSpPr>
        <p:spPr>
          <a:xfrm>
            <a:off x="421466" y="5921881"/>
            <a:ext cx="8422013" cy="369332"/>
          </a:xfrm>
          <a:prstGeom prst="rect">
            <a:avLst/>
          </a:prstGeom>
          <a:solidFill>
            <a:schemeClr val="tx2">
              <a:lumMod val="20000"/>
              <a:lumOff val="80000"/>
            </a:schemeClr>
          </a:solidFill>
        </p:spPr>
        <p:txBody>
          <a:bodyPr wrap="square">
            <a:spAutoFit/>
          </a:bodyPr>
          <a:lstStyle/>
          <a:p>
            <a:pPr algn="ctr"/>
            <a:r>
              <a:rPr lang="en-US" b="1" i="1" dirty="0"/>
              <a:t>Beta evaluation: instrument performing as designed, producing science data</a:t>
            </a:r>
          </a:p>
        </p:txBody>
      </p:sp>
      <p:sp>
        <p:nvSpPr>
          <p:cNvPr id="3" name="Footer Placeholder 5">
            <a:extLst>
              <a:ext uri="{FF2B5EF4-FFF2-40B4-BE49-F238E27FC236}">
                <a16:creationId xmlns:a16="http://schemas.microsoft.com/office/drawing/2014/main" id="{3A111B86-1FDD-17C4-2EDD-AC09844499F6}"/>
              </a:ext>
            </a:extLst>
          </p:cNvPr>
          <p:cNvSpPr txBox="1">
            <a:spLocks/>
          </p:cNvSpPr>
          <p:nvPr/>
        </p:nvSpPr>
        <p:spPr>
          <a:xfrm>
            <a:off x="1287379" y="6324600"/>
            <a:ext cx="6637421" cy="49632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200" kern="0" dirty="0">
                <a:solidFill>
                  <a:prstClr val="white"/>
                </a:solidFill>
                <a:latin typeface="Times New Roman" panose="02020603050405020304" pitchFamily="18" charset="0"/>
                <a:cs typeface="Times New Roman" panose="02020603050405020304" pitchFamily="18" charset="0"/>
              </a:rPr>
              <a:t>These GOES-18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129863602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754E89-763B-F215-C930-E5CE19F9DEBA}"/>
              </a:ext>
            </a:extLst>
          </p:cNvPr>
          <p:cNvSpPr>
            <a:spLocks noGrp="1"/>
          </p:cNvSpPr>
          <p:nvPr>
            <p:ph type="title"/>
          </p:nvPr>
        </p:nvSpPr>
        <p:spPr>
          <a:xfrm>
            <a:off x="2048320" y="76817"/>
            <a:ext cx="5047360" cy="727969"/>
          </a:xfrm>
        </p:spPr>
        <p:txBody>
          <a:bodyPr>
            <a:normAutofit fontScale="90000"/>
          </a:bodyPr>
          <a:lstStyle/>
          <a:p>
            <a:r>
              <a:rPr lang="en-US" dirty="0">
                <a:solidFill>
                  <a:schemeClr val="bg1"/>
                </a:solidFill>
                <a:latin typeface="+mj-lt"/>
              </a:rPr>
              <a:t>PLPT-SEI-004: G18 EHIS and SGPS H Fluxes above ~11 MeV, 10-31 August 2022</a:t>
            </a:r>
          </a:p>
        </p:txBody>
      </p:sp>
      <p:sp>
        <p:nvSpPr>
          <p:cNvPr id="4" name="Slide Number Placeholder 3">
            <a:extLst>
              <a:ext uri="{FF2B5EF4-FFF2-40B4-BE49-F238E27FC236}">
                <a16:creationId xmlns:a16="http://schemas.microsoft.com/office/drawing/2014/main" id="{2CB36A56-2276-3CD0-DD59-DD688E2D9B2C}"/>
              </a:ext>
            </a:extLst>
          </p:cNvPr>
          <p:cNvSpPr>
            <a:spLocks noGrp="1"/>
          </p:cNvSpPr>
          <p:nvPr>
            <p:ph type="sldNum" sz="quarter" idx="4294967295"/>
          </p:nvPr>
        </p:nvSpPr>
        <p:spPr>
          <a:xfrm>
            <a:off x="8461375" y="6356350"/>
            <a:ext cx="682625" cy="365125"/>
          </a:xfrm>
        </p:spPr>
        <p:txBody>
          <a:bodyPr/>
          <a:lstStyle/>
          <a:p>
            <a:fld id="{615ADB79-25D6-47C0-AB51-22A13A0BBB50}" type="slidenum">
              <a:rPr lang="en-US" altLang="en-US" smtClean="0"/>
              <a:pPr/>
              <a:t>69</a:t>
            </a:fld>
            <a:endParaRPr lang="en-US" altLang="en-US" dirty="0"/>
          </a:p>
        </p:txBody>
      </p:sp>
      <p:sp>
        <p:nvSpPr>
          <p:cNvPr id="15" name="Rectangle 14">
            <a:extLst>
              <a:ext uri="{FF2B5EF4-FFF2-40B4-BE49-F238E27FC236}">
                <a16:creationId xmlns:a16="http://schemas.microsoft.com/office/drawing/2014/main" id="{23EE947C-254A-57B3-5E20-D2AD0981D4C1}"/>
              </a:ext>
            </a:extLst>
          </p:cNvPr>
          <p:cNvSpPr/>
          <p:nvPr/>
        </p:nvSpPr>
        <p:spPr>
          <a:xfrm>
            <a:off x="4432300" y="901753"/>
            <a:ext cx="1973179" cy="461665"/>
          </a:xfrm>
          <a:prstGeom prst="rect">
            <a:avLst/>
          </a:prstGeom>
          <a:solidFill>
            <a:schemeClr val="tx2">
              <a:lumMod val="20000"/>
              <a:lumOff val="80000"/>
            </a:schemeClr>
          </a:solidFill>
        </p:spPr>
        <p:txBody>
          <a:bodyPr wrap="square">
            <a:spAutoFit/>
          </a:bodyPr>
          <a:lstStyle/>
          <a:p>
            <a:pPr algn="ctr"/>
            <a:r>
              <a:rPr lang="en-US" sz="1200" b="1" i="1" dirty="0"/>
              <a:t>Event-to-background ratio: EHIS larger than SGPS</a:t>
            </a:r>
          </a:p>
        </p:txBody>
      </p:sp>
      <p:sp>
        <p:nvSpPr>
          <p:cNvPr id="16" name="Rectangle 15">
            <a:extLst>
              <a:ext uri="{FF2B5EF4-FFF2-40B4-BE49-F238E27FC236}">
                <a16:creationId xmlns:a16="http://schemas.microsoft.com/office/drawing/2014/main" id="{37CAD030-E8F1-1913-4017-026CB3DF1E39}"/>
              </a:ext>
            </a:extLst>
          </p:cNvPr>
          <p:cNvSpPr/>
          <p:nvPr/>
        </p:nvSpPr>
        <p:spPr>
          <a:xfrm>
            <a:off x="1371600" y="5710535"/>
            <a:ext cx="2209800" cy="461665"/>
          </a:xfrm>
          <a:prstGeom prst="rect">
            <a:avLst/>
          </a:prstGeom>
          <a:solidFill>
            <a:schemeClr val="tx2">
              <a:lumMod val="20000"/>
              <a:lumOff val="80000"/>
            </a:schemeClr>
          </a:solidFill>
        </p:spPr>
        <p:txBody>
          <a:bodyPr wrap="square">
            <a:spAutoFit/>
          </a:bodyPr>
          <a:lstStyle/>
          <a:p>
            <a:pPr algn="ctr"/>
            <a:r>
              <a:rPr lang="en-US" sz="1200" b="1" i="1" dirty="0"/>
              <a:t>In this event, EHIS observes solar protons up to 206 MeV</a:t>
            </a:r>
          </a:p>
        </p:txBody>
      </p:sp>
      <p:sp>
        <p:nvSpPr>
          <p:cNvPr id="17" name="Rectangle 16">
            <a:extLst>
              <a:ext uri="{FF2B5EF4-FFF2-40B4-BE49-F238E27FC236}">
                <a16:creationId xmlns:a16="http://schemas.microsoft.com/office/drawing/2014/main" id="{76AA6F27-BBAA-421D-8964-D2C9662B90D8}"/>
              </a:ext>
            </a:extLst>
          </p:cNvPr>
          <p:cNvSpPr/>
          <p:nvPr/>
        </p:nvSpPr>
        <p:spPr>
          <a:xfrm>
            <a:off x="5630862" y="5715000"/>
            <a:ext cx="2209800" cy="461665"/>
          </a:xfrm>
          <a:prstGeom prst="rect">
            <a:avLst/>
          </a:prstGeom>
          <a:solidFill>
            <a:schemeClr val="tx2">
              <a:lumMod val="20000"/>
              <a:lumOff val="80000"/>
            </a:schemeClr>
          </a:solidFill>
        </p:spPr>
        <p:txBody>
          <a:bodyPr wrap="square">
            <a:spAutoFit/>
          </a:bodyPr>
          <a:lstStyle/>
          <a:p>
            <a:pPr algn="ctr"/>
            <a:r>
              <a:rPr lang="en-US" sz="1200" b="1" i="1" dirty="0"/>
              <a:t>In this event, SGPS observes solar protons up to 90 MeV</a:t>
            </a:r>
          </a:p>
        </p:txBody>
      </p:sp>
      <p:pic>
        <p:nvPicPr>
          <p:cNvPr id="21" name="Content Placeholder 20">
            <a:extLst>
              <a:ext uri="{FF2B5EF4-FFF2-40B4-BE49-F238E27FC236}">
                <a16:creationId xmlns:a16="http://schemas.microsoft.com/office/drawing/2014/main" id="{414BFA13-A414-2C16-9C65-45DA3DF17544}"/>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354013" y="1543844"/>
            <a:ext cx="4111625" cy="4111625"/>
          </a:xfrm>
        </p:spPr>
      </p:pic>
      <p:pic>
        <p:nvPicPr>
          <p:cNvPr id="26" name="Content Placeholder 25">
            <a:extLst>
              <a:ext uri="{FF2B5EF4-FFF2-40B4-BE49-F238E27FC236}">
                <a16:creationId xmlns:a16="http://schemas.microsoft.com/office/drawing/2014/main" id="{8238E4FE-FD1C-FCB2-AF86-48FCCAAD3400}"/>
              </a:ext>
            </a:extLst>
          </p:cNvPr>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4679950" y="1543844"/>
            <a:ext cx="4111625" cy="4111625"/>
          </a:xfrm>
        </p:spPr>
      </p:pic>
      <p:cxnSp>
        <p:nvCxnSpPr>
          <p:cNvPr id="28" name="Straight Arrow Connector 27">
            <a:extLst>
              <a:ext uri="{FF2B5EF4-FFF2-40B4-BE49-F238E27FC236}">
                <a16:creationId xmlns:a16="http://schemas.microsoft.com/office/drawing/2014/main" id="{D8E564D7-0AE0-D0A5-E5E5-56C4B78C41EF}"/>
              </a:ext>
            </a:extLst>
          </p:cNvPr>
          <p:cNvCxnSpPr>
            <a:cxnSpLocks/>
          </p:cNvCxnSpPr>
          <p:nvPr/>
        </p:nvCxnSpPr>
        <p:spPr>
          <a:xfrm flipH="1">
            <a:off x="3200400" y="1363418"/>
            <a:ext cx="1371600" cy="92258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9AB61D4B-6F9A-C811-550D-6153D5F6BB9C}"/>
              </a:ext>
            </a:extLst>
          </p:cNvPr>
          <p:cNvCxnSpPr>
            <a:cxnSpLocks/>
          </p:cNvCxnSpPr>
          <p:nvPr/>
        </p:nvCxnSpPr>
        <p:spPr>
          <a:xfrm>
            <a:off x="6172200" y="1363418"/>
            <a:ext cx="1371600" cy="84638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76489A72-41A4-31F5-AE53-5CDA970ADCB4}"/>
              </a:ext>
            </a:extLst>
          </p:cNvPr>
          <p:cNvCxnSpPr>
            <a:cxnSpLocks/>
          </p:cNvCxnSpPr>
          <p:nvPr/>
        </p:nvCxnSpPr>
        <p:spPr>
          <a:xfrm flipV="1">
            <a:off x="2438400" y="5105400"/>
            <a:ext cx="457200" cy="55006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Footer Placeholder 5">
            <a:extLst>
              <a:ext uri="{FF2B5EF4-FFF2-40B4-BE49-F238E27FC236}">
                <a16:creationId xmlns:a16="http://schemas.microsoft.com/office/drawing/2014/main" id="{0378C1F0-125F-2205-CE45-2A33D5ABE017}"/>
              </a:ext>
            </a:extLst>
          </p:cNvPr>
          <p:cNvSpPr txBox="1">
            <a:spLocks/>
          </p:cNvSpPr>
          <p:nvPr/>
        </p:nvSpPr>
        <p:spPr>
          <a:xfrm>
            <a:off x="1287379" y="6324600"/>
            <a:ext cx="6637421" cy="49632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200" kern="0" dirty="0">
                <a:solidFill>
                  <a:prstClr val="white"/>
                </a:solidFill>
                <a:latin typeface="Times New Roman" panose="02020603050405020304" pitchFamily="18" charset="0"/>
                <a:cs typeface="Times New Roman" panose="02020603050405020304" pitchFamily="18" charset="0"/>
              </a:rPr>
              <a:t>These GOES-18 data are preliminary, non-operational data and are undergoing testing. Users bear all responsibility for inspecting the data prior to use and for the manner in which the data are utilized.</a:t>
            </a:r>
          </a:p>
        </p:txBody>
      </p:sp>
      <p:cxnSp>
        <p:nvCxnSpPr>
          <p:cNvPr id="6" name="Straight Arrow Connector 5">
            <a:extLst>
              <a:ext uri="{FF2B5EF4-FFF2-40B4-BE49-F238E27FC236}">
                <a16:creationId xmlns:a16="http://schemas.microsoft.com/office/drawing/2014/main" id="{E99DE183-321D-BC10-C8D0-DDD2AA192B7E}"/>
              </a:ext>
            </a:extLst>
          </p:cNvPr>
          <p:cNvCxnSpPr>
            <a:cxnSpLocks/>
          </p:cNvCxnSpPr>
          <p:nvPr/>
        </p:nvCxnSpPr>
        <p:spPr>
          <a:xfrm flipV="1">
            <a:off x="6735762" y="4267200"/>
            <a:ext cx="427038" cy="141803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687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000D5-24C7-B647-A356-8B8D55919F47}"/>
              </a:ext>
            </a:extLst>
          </p:cNvPr>
          <p:cNvSpPr>
            <a:spLocks noGrp="1"/>
          </p:cNvSpPr>
          <p:nvPr>
            <p:ph type="title"/>
          </p:nvPr>
        </p:nvSpPr>
        <p:spPr/>
        <p:txBody>
          <a:bodyPr/>
          <a:lstStyle/>
          <a:p>
            <a:r>
              <a:rPr lang="en-US" dirty="0"/>
              <a:t>Galactic Cosmic Rays (GCRs)</a:t>
            </a:r>
          </a:p>
        </p:txBody>
      </p:sp>
      <p:sp>
        <p:nvSpPr>
          <p:cNvPr id="4" name="Slide Number Placeholder 3">
            <a:extLst>
              <a:ext uri="{FF2B5EF4-FFF2-40B4-BE49-F238E27FC236}">
                <a16:creationId xmlns:a16="http://schemas.microsoft.com/office/drawing/2014/main" id="{1958F366-9A92-094B-9EE8-AFA99C4FD454}"/>
              </a:ext>
            </a:extLst>
          </p:cNvPr>
          <p:cNvSpPr>
            <a:spLocks noGrp="1"/>
          </p:cNvSpPr>
          <p:nvPr>
            <p:ph type="sldNum" sz="quarter" idx="12"/>
          </p:nvPr>
        </p:nvSpPr>
        <p:spPr/>
        <p:txBody>
          <a:bodyPr/>
          <a:lstStyle/>
          <a:p>
            <a:fld id="{615ADB79-25D6-47C0-AB51-22A13A0BBB50}" type="slidenum">
              <a:rPr lang="en-US" altLang="en-US" smtClean="0"/>
              <a:pPr/>
              <a:t>7</a:t>
            </a:fld>
            <a:endParaRPr lang="en-US" altLang="en-US" dirty="0"/>
          </a:p>
        </p:txBody>
      </p:sp>
      <p:sp>
        <p:nvSpPr>
          <p:cNvPr id="7" name="Content Placeholder 5">
            <a:extLst>
              <a:ext uri="{FF2B5EF4-FFF2-40B4-BE49-F238E27FC236}">
                <a16:creationId xmlns:a16="http://schemas.microsoft.com/office/drawing/2014/main" id="{718D092A-F506-114A-8C55-13467E8DD0CE}"/>
              </a:ext>
            </a:extLst>
          </p:cNvPr>
          <p:cNvSpPr txBox="1">
            <a:spLocks/>
          </p:cNvSpPr>
          <p:nvPr/>
        </p:nvSpPr>
        <p:spPr>
          <a:xfrm>
            <a:off x="631963" y="4114800"/>
            <a:ext cx="7962594" cy="2743200"/>
          </a:xfrm>
          <a:prstGeom prst="rect">
            <a:avLst/>
          </a:prstGeom>
        </p:spPr>
        <p:txBody>
          <a:bodyPr/>
          <a:lst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t>Solar Energetic Particle (SEP) events are sporadic, with durations of several days</a:t>
            </a:r>
          </a:p>
          <a:p>
            <a:pPr lvl="1"/>
            <a:r>
              <a:rPr lang="en-US" sz="1600" dirty="0"/>
              <a:t>If large enough, trigger SWPC’s real-time solar radiation storm alerts (SGPS)</a:t>
            </a:r>
          </a:p>
          <a:p>
            <a:pPr lvl="1"/>
            <a:r>
              <a:rPr lang="en-US" sz="1600" dirty="0"/>
              <a:t>Protons and alphas used in FAA-SWPC aviation dose model (SGPS)</a:t>
            </a:r>
          </a:p>
          <a:p>
            <a:pPr lvl="1"/>
            <a:r>
              <a:rPr lang="en-US" sz="1600" dirty="0"/>
              <a:t>Heavy ion fluxes and event fluences used in upset calculations (EHIS)</a:t>
            </a:r>
          </a:p>
          <a:p>
            <a:pPr lvl="1"/>
            <a:r>
              <a:rPr lang="en-US" sz="1600" dirty="0"/>
              <a:t>Some weak events observed at Earth since GOES-18 launched</a:t>
            </a:r>
          </a:p>
          <a:p>
            <a:r>
              <a:rPr lang="en-US" sz="1800" dirty="0"/>
              <a:t>Galactic Cosmic Rays (GCRs) vary slowly (solar cycle ~ 11 </a:t>
            </a:r>
            <a:r>
              <a:rPr lang="en-US" sz="1800" dirty="0" err="1"/>
              <a:t>yrs</a:t>
            </a:r>
            <a:r>
              <a:rPr lang="en-US" sz="1800" dirty="0"/>
              <a:t>)</a:t>
            </a:r>
          </a:p>
          <a:p>
            <a:pPr lvl="1"/>
            <a:r>
              <a:rPr lang="en-US" sz="1600" dirty="0"/>
              <a:t>Very low flux levels but nonetheless pose a Single Event Effect (SEE) hazard</a:t>
            </a:r>
          </a:p>
          <a:p>
            <a:pPr lvl="1"/>
            <a:r>
              <a:rPr lang="en-US" sz="1600" dirty="0"/>
              <a:t>Measurements could be used to improve GCR flux models that are used in statistical predictions of upset rates  (EHIS)</a:t>
            </a:r>
          </a:p>
        </p:txBody>
      </p:sp>
      <p:pic>
        <p:nvPicPr>
          <p:cNvPr id="15" name="Content Placeholder 14">
            <a:extLst>
              <a:ext uri="{FF2B5EF4-FFF2-40B4-BE49-F238E27FC236}">
                <a16:creationId xmlns:a16="http://schemas.microsoft.com/office/drawing/2014/main" id="{0F9B0B37-1B24-E441-9D7A-0A4236DDA405}"/>
              </a:ext>
            </a:extLst>
          </p:cNvPr>
          <p:cNvPicPr>
            <a:picLocks noGrp="1" noChangeAspect="1"/>
          </p:cNvPicPr>
          <p:nvPr>
            <p:ph idx="1"/>
          </p:nvPr>
        </p:nvPicPr>
        <p:blipFill>
          <a:blip r:embed="rId2"/>
          <a:stretch>
            <a:fillRect/>
          </a:stretch>
        </p:blipFill>
        <p:spPr>
          <a:xfrm>
            <a:off x="1312030" y="989013"/>
            <a:ext cx="6527959" cy="3109222"/>
          </a:xfrm>
          <a:prstGeom prst="rect">
            <a:avLst/>
          </a:prstGeom>
        </p:spPr>
      </p:pic>
      <p:sp>
        <p:nvSpPr>
          <p:cNvPr id="16" name="Rectangle 15">
            <a:extLst>
              <a:ext uri="{FF2B5EF4-FFF2-40B4-BE49-F238E27FC236}">
                <a16:creationId xmlns:a16="http://schemas.microsoft.com/office/drawing/2014/main" id="{C236A3A5-C3AE-7C42-8CA3-906A031E3D2B}"/>
              </a:ext>
            </a:extLst>
          </p:cNvPr>
          <p:cNvSpPr/>
          <p:nvPr/>
        </p:nvSpPr>
        <p:spPr>
          <a:xfrm rot="16200000">
            <a:off x="-164461" y="2282014"/>
            <a:ext cx="1766542" cy="523220"/>
          </a:xfrm>
          <a:prstGeom prst="rect">
            <a:avLst/>
          </a:prstGeom>
          <a:solidFill>
            <a:schemeClr val="tx2">
              <a:lumMod val="20000"/>
              <a:lumOff val="80000"/>
            </a:schemeClr>
          </a:solidFill>
        </p:spPr>
        <p:txBody>
          <a:bodyPr wrap="square">
            <a:spAutoFit/>
          </a:bodyPr>
          <a:lstStyle/>
          <a:p>
            <a:pPr algn="ctr"/>
            <a:r>
              <a:rPr lang="en-US" sz="1400" b="1" i="1" dirty="0" err="1"/>
              <a:t>Mewaldt</a:t>
            </a:r>
            <a:r>
              <a:rPr lang="en-US" sz="1400" b="1" i="1" dirty="0"/>
              <a:t> et al., </a:t>
            </a:r>
          </a:p>
          <a:p>
            <a:pPr algn="ctr"/>
            <a:r>
              <a:rPr lang="en-US" sz="1400" b="1" i="1" dirty="0" err="1"/>
              <a:t>ApJLett</a:t>
            </a:r>
            <a:r>
              <a:rPr lang="en-US" sz="1400" b="1" i="1" dirty="0"/>
              <a:t>, 723, 2010</a:t>
            </a:r>
          </a:p>
        </p:txBody>
      </p:sp>
      <p:sp>
        <p:nvSpPr>
          <p:cNvPr id="3" name="Rectangle 2">
            <a:extLst>
              <a:ext uri="{FF2B5EF4-FFF2-40B4-BE49-F238E27FC236}">
                <a16:creationId xmlns:a16="http://schemas.microsoft.com/office/drawing/2014/main" id="{E6EB8CD3-C166-5B4C-3522-A9639A273BC0}"/>
              </a:ext>
            </a:extLst>
          </p:cNvPr>
          <p:cNvSpPr/>
          <p:nvPr/>
        </p:nvSpPr>
        <p:spPr>
          <a:xfrm>
            <a:off x="7009321" y="2543624"/>
            <a:ext cx="1542199" cy="461665"/>
          </a:xfrm>
          <a:prstGeom prst="rect">
            <a:avLst/>
          </a:prstGeom>
          <a:solidFill>
            <a:schemeClr val="tx2">
              <a:lumMod val="20000"/>
              <a:lumOff val="80000"/>
            </a:schemeClr>
          </a:solidFill>
        </p:spPr>
        <p:txBody>
          <a:bodyPr wrap="square">
            <a:spAutoFit/>
          </a:bodyPr>
          <a:lstStyle/>
          <a:p>
            <a:pPr algn="ctr"/>
            <a:r>
              <a:rPr lang="en-US" sz="1200" b="1" i="1" dirty="0"/>
              <a:t>Solar Cycle 23 Cosmic Ray Flux Variation</a:t>
            </a:r>
          </a:p>
        </p:txBody>
      </p:sp>
    </p:spTree>
    <p:extLst>
      <p:ext uri="{BB962C8B-B14F-4D97-AF65-F5344CB8AC3E}">
        <p14:creationId xmlns:p14="http://schemas.microsoft.com/office/powerpoint/2010/main" val="16193160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Content Placeholder 27">
            <a:extLst>
              <a:ext uri="{FF2B5EF4-FFF2-40B4-BE49-F238E27FC236}">
                <a16:creationId xmlns:a16="http://schemas.microsoft.com/office/drawing/2014/main" id="{A8A7343C-8B66-1112-A43A-5EDAF8DD380A}"/>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354013" y="1543844"/>
            <a:ext cx="4111625" cy="4111625"/>
          </a:xfrm>
        </p:spPr>
      </p:pic>
      <p:sp>
        <p:nvSpPr>
          <p:cNvPr id="5" name="Title 4">
            <a:extLst>
              <a:ext uri="{FF2B5EF4-FFF2-40B4-BE49-F238E27FC236}">
                <a16:creationId xmlns:a16="http://schemas.microsoft.com/office/drawing/2014/main" id="{60754E89-763B-F215-C930-E5CE19F9DEBA}"/>
              </a:ext>
            </a:extLst>
          </p:cNvPr>
          <p:cNvSpPr>
            <a:spLocks noGrp="1"/>
          </p:cNvSpPr>
          <p:nvPr>
            <p:ph type="title"/>
          </p:nvPr>
        </p:nvSpPr>
        <p:spPr>
          <a:xfrm>
            <a:off x="2115440" y="90608"/>
            <a:ext cx="5123560" cy="727969"/>
          </a:xfrm>
        </p:spPr>
        <p:txBody>
          <a:bodyPr>
            <a:normAutofit fontScale="90000"/>
          </a:bodyPr>
          <a:lstStyle/>
          <a:p>
            <a:r>
              <a:rPr lang="en-US" dirty="0">
                <a:solidFill>
                  <a:schemeClr val="bg1"/>
                </a:solidFill>
                <a:latin typeface="+mj-lt"/>
              </a:rPr>
              <a:t>PLPT-SEI-004: G18 EHIS and SGPS He Fluxes above ~11 MeV/u, 10-31 August 2022</a:t>
            </a:r>
          </a:p>
        </p:txBody>
      </p:sp>
      <p:sp>
        <p:nvSpPr>
          <p:cNvPr id="4" name="Slide Number Placeholder 3">
            <a:extLst>
              <a:ext uri="{FF2B5EF4-FFF2-40B4-BE49-F238E27FC236}">
                <a16:creationId xmlns:a16="http://schemas.microsoft.com/office/drawing/2014/main" id="{2CB36A56-2276-3CD0-DD59-DD688E2D9B2C}"/>
              </a:ext>
            </a:extLst>
          </p:cNvPr>
          <p:cNvSpPr>
            <a:spLocks noGrp="1"/>
          </p:cNvSpPr>
          <p:nvPr>
            <p:ph type="sldNum" sz="quarter" idx="4294967295"/>
          </p:nvPr>
        </p:nvSpPr>
        <p:spPr>
          <a:xfrm>
            <a:off x="8461375" y="6356350"/>
            <a:ext cx="682625" cy="365125"/>
          </a:xfrm>
        </p:spPr>
        <p:txBody>
          <a:bodyPr/>
          <a:lstStyle/>
          <a:p>
            <a:fld id="{615ADB79-25D6-47C0-AB51-22A13A0BBB50}" type="slidenum">
              <a:rPr lang="en-US" altLang="en-US" smtClean="0"/>
              <a:pPr/>
              <a:t>70</a:t>
            </a:fld>
            <a:endParaRPr lang="en-US" altLang="en-US" dirty="0"/>
          </a:p>
        </p:txBody>
      </p:sp>
      <p:pic>
        <p:nvPicPr>
          <p:cNvPr id="14" name="Content Placeholder 13">
            <a:extLst>
              <a:ext uri="{FF2B5EF4-FFF2-40B4-BE49-F238E27FC236}">
                <a16:creationId xmlns:a16="http://schemas.microsoft.com/office/drawing/2014/main" id="{7596AB99-5FB7-5678-F501-C15A7A0C9B5B}"/>
              </a:ext>
            </a:extLst>
          </p:cNvPr>
          <p:cNvPicPr>
            <a:picLocks noGrp="1" noChangeAspect="1"/>
          </p:cNvPicPr>
          <p:nvPr>
            <p:ph sz="quarter" idx="12"/>
          </p:nvPr>
        </p:nvPicPr>
        <p:blipFill>
          <a:blip r:embed="rId3">
            <a:extLst>
              <a:ext uri="{28A0092B-C50C-407E-A947-70E740481C1C}">
                <a14:useLocalDpi xmlns:a14="http://schemas.microsoft.com/office/drawing/2010/main" val="0"/>
              </a:ext>
            </a:extLst>
          </a:blip>
          <a:stretch>
            <a:fillRect/>
          </a:stretch>
        </p:blipFill>
        <p:spPr>
          <a:xfrm>
            <a:off x="4679950" y="1543844"/>
            <a:ext cx="4111625" cy="4111625"/>
          </a:xfrm>
        </p:spPr>
      </p:pic>
      <p:sp>
        <p:nvSpPr>
          <p:cNvPr id="15" name="Rectangle 14">
            <a:extLst>
              <a:ext uri="{FF2B5EF4-FFF2-40B4-BE49-F238E27FC236}">
                <a16:creationId xmlns:a16="http://schemas.microsoft.com/office/drawing/2014/main" id="{17F89173-9D2C-565F-05CB-233EB2EB5CAC}"/>
              </a:ext>
            </a:extLst>
          </p:cNvPr>
          <p:cNvSpPr/>
          <p:nvPr/>
        </p:nvSpPr>
        <p:spPr>
          <a:xfrm>
            <a:off x="3691774" y="861249"/>
            <a:ext cx="1973179" cy="461665"/>
          </a:xfrm>
          <a:prstGeom prst="rect">
            <a:avLst/>
          </a:prstGeom>
          <a:solidFill>
            <a:schemeClr val="tx2">
              <a:lumMod val="20000"/>
              <a:lumOff val="80000"/>
            </a:schemeClr>
          </a:solidFill>
        </p:spPr>
        <p:txBody>
          <a:bodyPr wrap="square">
            <a:spAutoFit/>
          </a:bodyPr>
          <a:lstStyle/>
          <a:p>
            <a:pPr algn="ctr"/>
            <a:r>
              <a:rPr lang="en-US" sz="1200" b="1" i="1" dirty="0"/>
              <a:t>Event-to-background ratio: EHIS larger than SGPS</a:t>
            </a:r>
          </a:p>
        </p:txBody>
      </p:sp>
      <p:sp>
        <p:nvSpPr>
          <p:cNvPr id="16" name="Rectangle 15">
            <a:extLst>
              <a:ext uri="{FF2B5EF4-FFF2-40B4-BE49-F238E27FC236}">
                <a16:creationId xmlns:a16="http://schemas.microsoft.com/office/drawing/2014/main" id="{EF3D8C6F-F72E-66BE-FEBD-BE3BE6144FF5}"/>
              </a:ext>
            </a:extLst>
          </p:cNvPr>
          <p:cNvSpPr/>
          <p:nvPr/>
        </p:nvSpPr>
        <p:spPr>
          <a:xfrm>
            <a:off x="1371600" y="5668088"/>
            <a:ext cx="2209800" cy="461665"/>
          </a:xfrm>
          <a:prstGeom prst="rect">
            <a:avLst/>
          </a:prstGeom>
          <a:solidFill>
            <a:schemeClr val="tx2">
              <a:lumMod val="20000"/>
              <a:lumOff val="80000"/>
            </a:schemeClr>
          </a:solidFill>
        </p:spPr>
        <p:txBody>
          <a:bodyPr wrap="square">
            <a:spAutoFit/>
          </a:bodyPr>
          <a:lstStyle/>
          <a:p>
            <a:pPr algn="ctr"/>
            <a:r>
              <a:rPr lang="en-US" sz="1200" b="1" i="1" dirty="0"/>
              <a:t>In this event, EHIS observes solar helium up to 145 MeV/u</a:t>
            </a:r>
          </a:p>
        </p:txBody>
      </p:sp>
      <p:sp>
        <p:nvSpPr>
          <p:cNvPr id="17" name="Rectangle 16">
            <a:extLst>
              <a:ext uri="{FF2B5EF4-FFF2-40B4-BE49-F238E27FC236}">
                <a16:creationId xmlns:a16="http://schemas.microsoft.com/office/drawing/2014/main" id="{711E2AE3-B2ED-6871-351C-5C93717D02D6}"/>
              </a:ext>
            </a:extLst>
          </p:cNvPr>
          <p:cNvSpPr/>
          <p:nvPr/>
        </p:nvSpPr>
        <p:spPr>
          <a:xfrm>
            <a:off x="5696246" y="5673250"/>
            <a:ext cx="2209800" cy="461665"/>
          </a:xfrm>
          <a:prstGeom prst="rect">
            <a:avLst/>
          </a:prstGeom>
          <a:solidFill>
            <a:schemeClr val="tx2">
              <a:lumMod val="20000"/>
              <a:lumOff val="80000"/>
            </a:schemeClr>
          </a:solidFill>
        </p:spPr>
        <p:txBody>
          <a:bodyPr wrap="square">
            <a:spAutoFit/>
          </a:bodyPr>
          <a:lstStyle/>
          <a:p>
            <a:pPr algn="ctr"/>
            <a:r>
              <a:rPr lang="en-US" sz="1200" b="1" i="1" dirty="0"/>
              <a:t>In this event, SGPS observes solar helium up to 32 MeV/u</a:t>
            </a:r>
          </a:p>
        </p:txBody>
      </p:sp>
      <p:cxnSp>
        <p:nvCxnSpPr>
          <p:cNvPr id="18" name="Straight Arrow Connector 17">
            <a:extLst>
              <a:ext uri="{FF2B5EF4-FFF2-40B4-BE49-F238E27FC236}">
                <a16:creationId xmlns:a16="http://schemas.microsoft.com/office/drawing/2014/main" id="{0FCFF351-588A-B10F-8B9B-E9BD57F7E4CA}"/>
              </a:ext>
            </a:extLst>
          </p:cNvPr>
          <p:cNvCxnSpPr>
            <a:cxnSpLocks/>
          </p:cNvCxnSpPr>
          <p:nvPr/>
        </p:nvCxnSpPr>
        <p:spPr>
          <a:xfrm flipH="1">
            <a:off x="2590800" y="1322914"/>
            <a:ext cx="1240674" cy="88688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F73D84E7-3016-DBE3-59A3-68E523D6DAEA}"/>
              </a:ext>
            </a:extLst>
          </p:cNvPr>
          <p:cNvCxnSpPr>
            <a:cxnSpLocks/>
          </p:cNvCxnSpPr>
          <p:nvPr/>
        </p:nvCxnSpPr>
        <p:spPr>
          <a:xfrm>
            <a:off x="5486400" y="1318915"/>
            <a:ext cx="1613736" cy="81468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9" name="Rectangle 28">
            <a:extLst>
              <a:ext uri="{FF2B5EF4-FFF2-40B4-BE49-F238E27FC236}">
                <a16:creationId xmlns:a16="http://schemas.microsoft.com/office/drawing/2014/main" id="{21C36591-CE7A-7E5C-CBF1-D7902EEFE724}"/>
              </a:ext>
            </a:extLst>
          </p:cNvPr>
          <p:cNvSpPr/>
          <p:nvPr/>
        </p:nvSpPr>
        <p:spPr>
          <a:xfrm>
            <a:off x="3802874" y="5429655"/>
            <a:ext cx="1616910" cy="830997"/>
          </a:xfrm>
          <a:prstGeom prst="rect">
            <a:avLst/>
          </a:prstGeom>
          <a:solidFill>
            <a:schemeClr val="tx2">
              <a:lumMod val="20000"/>
              <a:lumOff val="80000"/>
            </a:schemeClr>
          </a:solidFill>
        </p:spPr>
        <p:txBody>
          <a:bodyPr wrap="square">
            <a:spAutoFit/>
          </a:bodyPr>
          <a:lstStyle/>
          <a:p>
            <a:pPr algn="ctr"/>
            <a:r>
              <a:rPr lang="en-US" sz="1200" b="1" i="1" dirty="0"/>
              <a:t>Lowest observed levels represent a single count in 5 minutes</a:t>
            </a:r>
          </a:p>
        </p:txBody>
      </p:sp>
      <p:cxnSp>
        <p:nvCxnSpPr>
          <p:cNvPr id="31" name="Straight Arrow Connector 30">
            <a:extLst>
              <a:ext uri="{FF2B5EF4-FFF2-40B4-BE49-F238E27FC236}">
                <a16:creationId xmlns:a16="http://schemas.microsoft.com/office/drawing/2014/main" id="{DBF91953-EBEE-3620-CF0C-0934620C3B9A}"/>
              </a:ext>
            </a:extLst>
          </p:cNvPr>
          <p:cNvCxnSpPr>
            <a:cxnSpLocks/>
          </p:cNvCxnSpPr>
          <p:nvPr/>
        </p:nvCxnSpPr>
        <p:spPr>
          <a:xfrm flipV="1">
            <a:off x="5427158" y="5029200"/>
            <a:ext cx="668842" cy="4004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Footer Placeholder 5">
            <a:extLst>
              <a:ext uri="{FF2B5EF4-FFF2-40B4-BE49-F238E27FC236}">
                <a16:creationId xmlns:a16="http://schemas.microsoft.com/office/drawing/2014/main" id="{56D949B0-358F-0508-80F9-E89B1D12A09E}"/>
              </a:ext>
            </a:extLst>
          </p:cNvPr>
          <p:cNvSpPr txBox="1">
            <a:spLocks/>
          </p:cNvSpPr>
          <p:nvPr/>
        </p:nvSpPr>
        <p:spPr>
          <a:xfrm>
            <a:off x="1287379" y="6324600"/>
            <a:ext cx="6637421" cy="49632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200" kern="0" dirty="0">
                <a:solidFill>
                  <a:prstClr val="white"/>
                </a:solidFill>
                <a:latin typeface="Times New Roman" panose="02020603050405020304" pitchFamily="18" charset="0"/>
                <a:cs typeface="Times New Roman" panose="02020603050405020304" pitchFamily="18" charset="0"/>
              </a:rPr>
              <a:t>These GOES-18 data are preliminary, non-operational data and are undergoing testing. Users bear all responsibility for inspecting the data prior to use and for the manner in which the data are utilized.</a:t>
            </a:r>
          </a:p>
        </p:txBody>
      </p:sp>
    </p:spTree>
    <p:extLst>
      <p:ext uri="{BB962C8B-B14F-4D97-AF65-F5344CB8AC3E}">
        <p14:creationId xmlns:p14="http://schemas.microsoft.com/office/powerpoint/2010/main" val="30731004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2C8FAE8-1E0A-9A4C-AEFF-80355554135C}"/>
              </a:ext>
            </a:extLst>
          </p:cNvPr>
          <p:cNvSpPr>
            <a:spLocks noGrp="1"/>
          </p:cNvSpPr>
          <p:nvPr>
            <p:ph type="title"/>
          </p:nvPr>
        </p:nvSpPr>
        <p:spPr>
          <a:xfrm>
            <a:off x="1371600" y="128337"/>
            <a:ext cx="6408821" cy="968626"/>
          </a:xfrm>
        </p:spPr>
        <p:txBody>
          <a:bodyPr/>
          <a:lstStyle/>
          <a:p>
            <a:r>
              <a:rPr lang="en-US" dirty="0"/>
              <a:t>PLPT-SEI-006: Angle-Detecting Inclined Sensor (ADIS) Theory</a:t>
            </a:r>
          </a:p>
        </p:txBody>
      </p:sp>
      <p:pic>
        <p:nvPicPr>
          <p:cNvPr id="11" name="Content Placeholder 10">
            <a:extLst>
              <a:ext uri="{FF2B5EF4-FFF2-40B4-BE49-F238E27FC236}">
                <a16:creationId xmlns:a16="http://schemas.microsoft.com/office/drawing/2014/main" id="{B0EB1288-ED7F-B245-B8CB-643144604504}"/>
              </a:ext>
            </a:extLst>
          </p:cNvPr>
          <p:cNvPicPr>
            <a:picLocks noGrp="1" noChangeAspect="1"/>
          </p:cNvPicPr>
          <p:nvPr>
            <p:ph sz="half" idx="1"/>
          </p:nvPr>
        </p:nvPicPr>
        <p:blipFill>
          <a:blip r:embed="rId2"/>
          <a:stretch>
            <a:fillRect/>
          </a:stretch>
        </p:blipFill>
        <p:spPr>
          <a:xfrm>
            <a:off x="685800" y="1100276"/>
            <a:ext cx="3124200" cy="5581904"/>
          </a:xfrm>
          <a:prstGeom prst="rect">
            <a:avLst/>
          </a:prstGeom>
        </p:spPr>
      </p:pic>
      <p:sp>
        <p:nvSpPr>
          <p:cNvPr id="13" name="Content Placeholder 12">
            <a:extLst>
              <a:ext uri="{FF2B5EF4-FFF2-40B4-BE49-F238E27FC236}">
                <a16:creationId xmlns:a16="http://schemas.microsoft.com/office/drawing/2014/main" id="{651D66B9-F825-614D-8A39-F7F1DB23C76D}"/>
              </a:ext>
            </a:extLst>
          </p:cNvPr>
          <p:cNvSpPr>
            <a:spLocks noGrp="1"/>
          </p:cNvSpPr>
          <p:nvPr>
            <p:ph sz="half" idx="2"/>
          </p:nvPr>
        </p:nvSpPr>
        <p:spPr>
          <a:xfrm>
            <a:off x="4063448" y="1341437"/>
            <a:ext cx="4858753" cy="5014913"/>
          </a:xfrm>
        </p:spPr>
        <p:txBody>
          <a:bodyPr/>
          <a:lstStyle/>
          <a:p>
            <a:r>
              <a:rPr lang="en-US" sz="2000" dirty="0"/>
              <a:t>Substantial science processing performed by EHIS flight software (FSW)</a:t>
            </a:r>
          </a:p>
          <a:p>
            <a:r>
              <a:rPr lang="en-US" sz="2000" dirty="0"/>
              <a:t>EHIS ADIS equations have more terms for more detectors than those at left</a:t>
            </a:r>
          </a:p>
          <a:p>
            <a:r>
              <a:rPr lang="en-US" sz="2000" dirty="0"/>
              <a:t>Using ADIS equations and others, FSW sorts heavy ions by Z (atomic number, nuclear charge) into a histogram</a:t>
            </a:r>
          </a:p>
          <a:p>
            <a:r>
              <a:rPr lang="en-US" sz="2000" dirty="0"/>
              <a:t>Uses </a:t>
            </a:r>
            <a:r>
              <a:rPr lang="en-US" sz="2000" dirty="0" err="1"/>
              <a:t>uploadable</a:t>
            </a:r>
            <a:r>
              <a:rPr lang="en-US" sz="2000" dirty="0"/>
              <a:t> flight science tables (‘</a:t>
            </a:r>
            <a:r>
              <a:rPr lang="en-US" sz="2000" dirty="0" err="1"/>
              <a:t>ele_engy</a:t>
            </a:r>
            <a:r>
              <a:rPr lang="en-US" sz="2000" dirty="0"/>
              <a:t>’, ‘</a:t>
            </a:r>
            <a:r>
              <a:rPr lang="en-US" sz="2000" dirty="0" err="1"/>
              <a:t>inst_cal</a:t>
            </a:r>
            <a:r>
              <a:rPr lang="en-US" sz="2000" dirty="0"/>
              <a:t>’, ’</a:t>
            </a:r>
            <a:r>
              <a:rPr lang="en-US" sz="2000" dirty="0" err="1"/>
              <a:t>sci_cnfg</a:t>
            </a:r>
            <a:r>
              <a:rPr lang="en-US" sz="2000" dirty="0"/>
              <a:t>’)</a:t>
            </a:r>
          </a:p>
          <a:p>
            <a:r>
              <a:rPr lang="en-US" sz="2000" dirty="0"/>
              <a:t>Produces a 600 x 5 (ZCAL*20 x energy) histogram reported in L0 every minute</a:t>
            </a:r>
          </a:p>
          <a:p>
            <a:pPr lvl="1"/>
            <a:r>
              <a:rPr lang="en-US" sz="1800" dirty="0"/>
              <a:t>ZCAL is the calculated estimate of Z</a:t>
            </a:r>
          </a:p>
          <a:p>
            <a:pPr lvl="1"/>
            <a:r>
              <a:rPr lang="en-US" sz="1800" dirty="0"/>
              <a:t>Histogram bin widths are 0.05e (Z = bin number / 20)</a:t>
            </a:r>
          </a:p>
        </p:txBody>
      </p:sp>
      <p:sp>
        <p:nvSpPr>
          <p:cNvPr id="4" name="Slide Number Placeholder 3">
            <a:extLst>
              <a:ext uri="{FF2B5EF4-FFF2-40B4-BE49-F238E27FC236}">
                <a16:creationId xmlns:a16="http://schemas.microsoft.com/office/drawing/2014/main" id="{73BB7C82-0C57-264F-9C4C-010AB5171388}"/>
              </a:ext>
            </a:extLst>
          </p:cNvPr>
          <p:cNvSpPr>
            <a:spLocks noGrp="1"/>
          </p:cNvSpPr>
          <p:nvPr>
            <p:ph type="sldNum" sz="quarter" idx="12"/>
          </p:nvPr>
        </p:nvSpPr>
        <p:spPr/>
        <p:txBody>
          <a:bodyPr/>
          <a:lstStyle/>
          <a:p>
            <a:fld id="{615ADB79-25D6-47C0-AB51-22A13A0BBB50}" type="slidenum">
              <a:rPr lang="en-US" altLang="en-US" smtClean="0"/>
              <a:pPr/>
              <a:t>71</a:t>
            </a:fld>
            <a:endParaRPr lang="en-US" altLang="en-US" dirty="0"/>
          </a:p>
        </p:txBody>
      </p:sp>
      <p:sp>
        <p:nvSpPr>
          <p:cNvPr id="14" name="TextBox 13">
            <a:extLst>
              <a:ext uri="{FF2B5EF4-FFF2-40B4-BE49-F238E27FC236}">
                <a16:creationId xmlns:a16="http://schemas.microsoft.com/office/drawing/2014/main" id="{B75A7192-7091-F649-BE66-57308B353B96}"/>
              </a:ext>
            </a:extLst>
          </p:cNvPr>
          <p:cNvSpPr txBox="1"/>
          <p:nvPr/>
        </p:nvSpPr>
        <p:spPr>
          <a:xfrm rot="16200000">
            <a:off x="-1866900" y="3721951"/>
            <a:ext cx="4572002" cy="33855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en-US" sz="1600" b="1" i="1" dirty="0">
                <a:solidFill>
                  <a:schemeClr val="tx1"/>
                </a:solidFill>
              </a:rPr>
              <a:t>From Connell et al., NIMS A, v. 837, pp. 11-15, 2016</a:t>
            </a:r>
            <a:endParaRPr lang="en-US" sz="1600" b="1" i="1" baseline="30000" dirty="0">
              <a:solidFill>
                <a:schemeClr val="tx1"/>
              </a:solidFill>
            </a:endParaRPr>
          </a:p>
        </p:txBody>
      </p:sp>
    </p:spTree>
    <p:extLst>
      <p:ext uri="{BB962C8B-B14F-4D97-AF65-F5344CB8AC3E}">
        <p14:creationId xmlns:p14="http://schemas.microsoft.com/office/powerpoint/2010/main" val="38440617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7CAFC-D67F-0A40-B875-E364F24AB2A6}"/>
              </a:ext>
            </a:extLst>
          </p:cNvPr>
          <p:cNvSpPr>
            <a:spLocks noGrp="1"/>
          </p:cNvSpPr>
          <p:nvPr>
            <p:ph type="title"/>
          </p:nvPr>
        </p:nvSpPr>
        <p:spPr/>
        <p:txBody>
          <a:bodyPr/>
          <a:lstStyle/>
          <a:p>
            <a:r>
              <a:rPr lang="en-US" dirty="0"/>
              <a:t>Pulse Height Analysis (PHA) Packets</a:t>
            </a:r>
          </a:p>
        </p:txBody>
      </p:sp>
      <p:sp>
        <p:nvSpPr>
          <p:cNvPr id="3" name="Content Placeholder 2">
            <a:extLst>
              <a:ext uri="{FF2B5EF4-FFF2-40B4-BE49-F238E27FC236}">
                <a16:creationId xmlns:a16="http://schemas.microsoft.com/office/drawing/2014/main" id="{3A46181F-EBCF-9B43-BCDB-D2C3AE493B4D}"/>
              </a:ext>
            </a:extLst>
          </p:cNvPr>
          <p:cNvSpPr>
            <a:spLocks noGrp="1"/>
          </p:cNvSpPr>
          <p:nvPr>
            <p:ph idx="1"/>
          </p:nvPr>
        </p:nvSpPr>
        <p:spPr>
          <a:xfrm>
            <a:off x="457200" y="1295400"/>
            <a:ext cx="8229600" cy="5087937"/>
          </a:xfrm>
        </p:spPr>
        <p:txBody>
          <a:bodyPr/>
          <a:lstStyle/>
          <a:p>
            <a:pPr>
              <a:buFont typeface="Arial" panose="020B0604020202020204" pitchFamily="34" charset="0"/>
              <a:buChar char="•"/>
            </a:pPr>
            <a:r>
              <a:rPr lang="en-US" sz="2400" dirty="0"/>
              <a:t>Designed to support recalculation of flight software quantities on the ground as a check</a:t>
            </a:r>
          </a:p>
          <a:p>
            <a:pPr>
              <a:buFont typeface="Arial" panose="020B0604020202020204" pitchFamily="34" charset="0"/>
              <a:buChar char="•"/>
            </a:pPr>
            <a:r>
              <a:rPr lang="en-US" sz="2400" dirty="0"/>
              <a:t>Produced once per second</a:t>
            </a:r>
          </a:p>
          <a:p>
            <a:pPr lvl="1">
              <a:buFont typeface="Arial" panose="020B0604020202020204" pitchFamily="34" charset="0"/>
              <a:buChar char="•"/>
            </a:pPr>
            <a:r>
              <a:rPr lang="en-US" sz="1800" dirty="0"/>
              <a:t>In place of first SCI-PHA packet each minute: SCI-PEC packet</a:t>
            </a:r>
          </a:p>
          <a:p>
            <a:pPr lvl="1">
              <a:buFont typeface="Arial" panose="020B0604020202020204" pitchFamily="34" charset="0"/>
              <a:buChar char="•"/>
            </a:pPr>
            <a:r>
              <a:rPr lang="en-US" sz="1800" dirty="0"/>
              <a:t>Preempted by ENG-DMP (Memory Dump, e.g. IFC download) and ENG-MOP (Memory Operation) packets</a:t>
            </a:r>
          </a:p>
          <a:p>
            <a:pPr>
              <a:buFont typeface="Arial" panose="020B0604020202020204" pitchFamily="34" charset="0"/>
              <a:buChar char="•"/>
            </a:pPr>
            <a:r>
              <a:rPr lang="en-US" sz="2400" dirty="0"/>
              <a:t>Contain highest-priority particle detected during that second</a:t>
            </a:r>
          </a:p>
          <a:p>
            <a:pPr lvl="1">
              <a:buFont typeface="Arial" panose="020B0604020202020204" pitchFamily="34" charset="0"/>
              <a:buChar char="•"/>
            </a:pPr>
            <a:r>
              <a:rPr lang="en-US" sz="1800" dirty="0"/>
              <a:t>Highest priority is Priority 1 (heavy ion) Non-Prime </a:t>
            </a:r>
          </a:p>
          <a:p>
            <a:pPr lvl="1">
              <a:buFont typeface="Arial" panose="020B0604020202020204" pitchFamily="34" charset="0"/>
              <a:buChar char="•"/>
            </a:pPr>
            <a:r>
              <a:rPr lang="en-US" sz="1800" dirty="0"/>
              <a:t>Under GCR conditions, large fraction of PHA packets are zeros (empty)</a:t>
            </a:r>
          </a:p>
          <a:p>
            <a:pPr>
              <a:buFont typeface="Arial" panose="020B0604020202020204" pitchFamily="34" charset="0"/>
              <a:buChar char="•"/>
            </a:pPr>
            <a:r>
              <a:rPr lang="en-US" sz="2400" dirty="0"/>
              <a:t>Contents:</a:t>
            </a:r>
          </a:p>
          <a:p>
            <a:pPr lvl="1">
              <a:buFont typeface="Arial" panose="020B0604020202020204" pitchFamily="34" charset="0"/>
              <a:buChar char="•"/>
            </a:pPr>
            <a:r>
              <a:rPr lang="en-US" sz="1800" dirty="0"/>
              <a:t>ADC digital numbers from detectors D1-D6</a:t>
            </a:r>
          </a:p>
          <a:p>
            <a:pPr lvl="1">
              <a:buFont typeface="Arial" panose="020B0604020202020204" pitchFamily="34" charset="0"/>
              <a:buChar char="•"/>
            </a:pPr>
            <a:r>
              <a:rPr lang="en-US" sz="1800" dirty="0"/>
              <a:t>Trigger status of all thresholds on each detector</a:t>
            </a:r>
          </a:p>
          <a:p>
            <a:pPr lvl="1">
              <a:buFont typeface="Arial" panose="020B0604020202020204" pitchFamily="34" charset="0"/>
              <a:buChar char="•"/>
            </a:pPr>
            <a:r>
              <a:rPr lang="en-US" sz="1800" dirty="0"/>
              <a:t>Various status flags including priorities 1-3, prime, non-prime</a:t>
            </a:r>
          </a:p>
          <a:p>
            <a:pPr lvl="1">
              <a:buFont typeface="Arial" panose="020B0604020202020204" pitchFamily="34" charset="0"/>
              <a:buChar char="•"/>
            </a:pPr>
            <a:r>
              <a:rPr lang="en-US" sz="1800" dirty="0"/>
              <a:t>ADIS </a:t>
            </a:r>
            <a:r>
              <a:rPr lang="en-US" sz="1800" dirty="0" err="1"/>
              <a:t>Dx</a:t>
            </a:r>
            <a:r>
              <a:rPr lang="en-US" sz="1800" dirty="0"/>
              <a:t> and </a:t>
            </a:r>
            <a:r>
              <a:rPr lang="en-US" sz="1800" dirty="0" err="1"/>
              <a:t>Dy</a:t>
            </a:r>
            <a:r>
              <a:rPr lang="en-US" sz="1800" dirty="0"/>
              <a:t>, </a:t>
            </a:r>
            <a:r>
              <a:rPr lang="en-US" sz="1800" dirty="0" err="1"/>
              <a:t>Zcal</a:t>
            </a:r>
            <a:endParaRPr lang="en-US" sz="1800" dirty="0"/>
          </a:p>
          <a:p>
            <a:pPr lvl="1"/>
            <a:endParaRPr lang="en-US" sz="1800" dirty="0"/>
          </a:p>
        </p:txBody>
      </p:sp>
      <p:sp>
        <p:nvSpPr>
          <p:cNvPr id="4" name="Slide Number Placeholder 3">
            <a:extLst>
              <a:ext uri="{FF2B5EF4-FFF2-40B4-BE49-F238E27FC236}">
                <a16:creationId xmlns:a16="http://schemas.microsoft.com/office/drawing/2014/main" id="{DF28283E-6545-2948-80D4-EAD5209BDE7F}"/>
              </a:ext>
            </a:extLst>
          </p:cNvPr>
          <p:cNvSpPr>
            <a:spLocks noGrp="1"/>
          </p:cNvSpPr>
          <p:nvPr>
            <p:ph type="sldNum" sz="quarter" idx="12"/>
          </p:nvPr>
        </p:nvSpPr>
        <p:spPr/>
        <p:txBody>
          <a:bodyPr/>
          <a:lstStyle/>
          <a:p>
            <a:fld id="{615ADB79-25D6-47C0-AB51-22A13A0BBB50}" type="slidenum">
              <a:rPr lang="en-US" altLang="en-US" smtClean="0"/>
              <a:pPr/>
              <a:t>72</a:t>
            </a:fld>
            <a:endParaRPr lang="en-US" altLang="en-US" dirty="0"/>
          </a:p>
        </p:txBody>
      </p:sp>
    </p:spTree>
    <p:extLst>
      <p:ext uri="{BB962C8B-B14F-4D97-AF65-F5344CB8AC3E}">
        <p14:creationId xmlns:p14="http://schemas.microsoft.com/office/powerpoint/2010/main" val="4929945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F0D3B-0ACE-B446-8E00-2659EC66A312}"/>
              </a:ext>
            </a:extLst>
          </p:cNvPr>
          <p:cNvSpPr>
            <a:spLocks noGrp="1"/>
          </p:cNvSpPr>
          <p:nvPr>
            <p:ph type="title"/>
          </p:nvPr>
        </p:nvSpPr>
        <p:spPr/>
        <p:txBody>
          <a:bodyPr/>
          <a:lstStyle/>
          <a:p>
            <a:r>
              <a:rPr lang="en-US" dirty="0"/>
              <a:t>Outline of FSW-based Algorithm Used for this PHA Analysis</a:t>
            </a:r>
          </a:p>
        </p:txBody>
      </p:sp>
      <p:sp>
        <p:nvSpPr>
          <p:cNvPr id="5" name="Content Placeholder 4">
            <a:extLst>
              <a:ext uri="{FF2B5EF4-FFF2-40B4-BE49-F238E27FC236}">
                <a16:creationId xmlns:a16="http://schemas.microsoft.com/office/drawing/2014/main" id="{F192F1A8-44C0-F94F-833A-20FDBF5771FD}"/>
              </a:ext>
            </a:extLst>
          </p:cNvPr>
          <p:cNvSpPr>
            <a:spLocks noGrp="1"/>
          </p:cNvSpPr>
          <p:nvPr>
            <p:ph sz="half" idx="1"/>
          </p:nvPr>
        </p:nvSpPr>
        <p:spPr>
          <a:xfrm>
            <a:off x="269078" y="1465246"/>
            <a:ext cx="5486401" cy="4953000"/>
          </a:xfrm>
        </p:spPr>
        <p:txBody>
          <a:bodyPr/>
          <a:lstStyle/>
          <a:p>
            <a:r>
              <a:rPr lang="en-US" sz="1800" dirty="0"/>
              <a:t>Construct P1 Non-Prime histogram</a:t>
            </a:r>
          </a:p>
          <a:p>
            <a:r>
              <a:rPr lang="en-US" sz="1800" dirty="0"/>
              <a:t>For P1, convert ADC DNs to deposited energy in MeV using slopes and intercept from flight table ‘</a:t>
            </a:r>
            <a:r>
              <a:rPr lang="en-US" sz="1800" dirty="0" err="1"/>
              <a:t>inst_cal</a:t>
            </a:r>
            <a:r>
              <a:rPr lang="en-US" sz="1800" dirty="0"/>
              <a:t>’</a:t>
            </a:r>
          </a:p>
          <a:p>
            <a:r>
              <a:rPr lang="en-US" sz="1800" dirty="0"/>
              <a:t>Calculate departing energy </a:t>
            </a:r>
            <a:r>
              <a:rPr lang="en-US" sz="1800" dirty="0" err="1"/>
              <a:t>Eo</a:t>
            </a:r>
            <a:r>
              <a:rPr lang="en-US" sz="1800" dirty="0"/>
              <a:t> and total energy </a:t>
            </a:r>
            <a:r>
              <a:rPr lang="en-US" sz="1800" dirty="0" err="1"/>
              <a:t>Etot</a:t>
            </a:r>
            <a:r>
              <a:rPr lang="en-US" sz="1800" dirty="0"/>
              <a:t> from energies deposited in detectors</a:t>
            </a:r>
          </a:p>
          <a:p>
            <a:r>
              <a:rPr lang="en-US" sz="1800" dirty="0"/>
              <a:t>Construct E1, E2 and E3 histograms using threshold logic</a:t>
            </a:r>
          </a:p>
          <a:p>
            <a:r>
              <a:rPr lang="en-US" sz="1800" dirty="0"/>
              <a:t>Construct E4 and E5 histograms using threshold logic, </a:t>
            </a:r>
            <a:r>
              <a:rPr lang="en-US" sz="1800" dirty="0" err="1"/>
              <a:t>Etot</a:t>
            </a:r>
            <a:r>
              <a:rPr lang="en-US" sz="1800" dirty="0"/>
              <a:t> and flight table ‘</a:t>
            </a:r>
            <a:r>
              <a:rPr lang="en-US" sz="1800" dirty="0" err="1"/>
              <a:t>ele_engy</a:t>
            </a:r>
            <a:r>
              <a:rPr lang="en-US" sz="1800" dirty="0"/>
              <a:t>’</a:t>
            </a:r>
          </a:p>
          <a:p>
            <a:pPr lvl="1"/>
            <a:r>
              <a:rPr lang="en-US" sz="1400" dirty="0"/>
              <a:t>Include only ‘downward’ E4 and E5 fluxes</a:t>
            </a:r>
          </a:p>
          <a:p>
            <a:r>
              <a:rPr lang="en-US" sz="1800" dirty="0"/>
              <a:t>Calculate total P1 counts from histogram</a:t>
            </a:r>
          </a:p>
          <a:p>
            <a:r>
              <a:rPr lang="en-US" sz="1800" dirty="0"/>
              <a:t>Correct P1 counts for counts in R that are not included in E4 or E5</a:t>
            </a:r>
          </a:p>
          <a:p>
            <a:r>
              <a:rPr lang="en-US" sz="1800" dirty="0"/>
              <a:t>Dead-time correction is insignificant for GCRs</a:t>
            </a:r>
          </a:p>
          <a:p>
            <a:r>
              <a:rPr lang="en-US" sz="1800" dirty="0"/>
              <a:t>The rest of the algorithm follows CDRL80</a:t>
            </a:r>
          </a:p>
          <a:p>
            <a:endParaRPr lang="en-US" sz="1800" dirty="0"/>
          </a:p>
        </p:txBody>
      </p:sp>
      <p:pic>
        <p:nvPicPr>
          <p:cNvPr id="7" name="Content Placeholder 6">
            <a:extLst>
              <a:ext uri="{FF2B5EF4-FFF2-40B4-BE49-F238E27FC236}">
                <a16:creationId xmlns:a16="http://schemas.microsoft.com/office/drawing/2014/main" id="{ED5096C6-D6AD-CA48-AC7C-B36D4328AD17}"/>
              </a:ext>
            </a:extLst>
          </p:cNvPr>
          <p:cNvPicPr>
            <a:picLocks noGrp="1" noChangeAspect="1"/>
          </p:cNvPicPr>
          <p:nvPr>
            <p:ph sz="half" idx="2"/>
          </p:nvPr>
        </p:nvPicPr>
        <p:blipFill>
          <a:blip r:embed="rId2"/>
          <a:stretch>
            <a:fillRect/>
          </a:stretch>
        </p:blipFill>
        <p:spPr>
          <a:xfrm>
            <a:off x="5920350" y="3429000"/>
            <a:ext cx="2946400" cy="1130300"/>
          </a:xfrm>
          <a:prstGeom prst="rect">
            <a:avLst/>
          </a:prstGeom>
        </p:spPr>
      </p:pic>
      <p:sp>
        <p:nvSpPr>
          <p:cNvPr id="4" name="Slide Number Placeholder 3">
            <a:extLst>
              <a:ext uri="{FF2B5EF4-FFF2-40B4-BE49-F238E27FC236}">
                <a16:creationId xmlns:a16="http://schemas.microsoft.com/office/drawing/2014/main" id="{D1B7C2DE-0E22-D546-A2DB-BEFF5BC3C29F}"/>
              </a:ext>
            </a:extLst>
          </p:cNvPr>
          <p:cNvSpPr>
            <a:spLocks noGrp="1"/>
          </p:cNvSpPr>
          <p:nvPr>
            <p:ph type="sldNum" sz="quarter" idx="12"/>
          </p:nvPr>
        </p:nvSpPr>
        <p:spPr/>
        <p:txBody>
          <a:bodyPr/>
          <a:lstStyle/>
          <a:p>
            <a:fld id="{615ADB79-25D6-47C0-AB51-22A13A0BBB50}" type="slidenum">
              <a:rPr lang="en-US" altLang="en-US" smtClean="0"/>
              <a:pPr/>
              <a:t>73</a:t>
            </a:fld>
            <a:endParaRPr lang="en-US" altLang="en-US" dirty="0"/>
          </a:p>
        </p:txBody>
      </p:sp>
      <p:sp>
        <p:nvSpPr>
          <p:cNvPr id="3" name="Oval 2">
            <a:extLst>
              <a:ext uri="{FF2B5EF4-FFF2-40B4-BE49-F238E27FC236}">
                <a16:creationId xmlns:a16="http://schemas.microsoft.com/office/drawing/2014/main" id="{A2214F94-E38B-C944-8040-99054B8E57F0}"/>
              </a:ext>
            </a:extLst>
          </p:cNvPr>
          <p:cNvSpPr/>
          <p:nvPr/>
        </p:nvSpPr>
        <p:spPr>
          <a:xfrm>
            <a:off x="6458428" y="3613150"/>
            <a:ext cx="780572" cy="381000"/>
          </a:xfrm>
          <a:prstGeom prst="ellipse">
            <a:avLst/>
          </a:prstGeom>
          <a:noFill/>
          <a:ln w="57150">
            <a:solidFill>
              <a:srgbClr val="FF0000">
                <a:alpha val="45098"/>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FFE0C42-5597-CC4E-9CFE-5F6EE21A524F}"/>
              </a:ext>
            </a:extLst>
          </p:cNvPr>
          <p:cNvSpPr/>
          <p:nvPr/>
        </p:nvSpPr>
        <p:spPr>
          <a:xfrm>
            <a:off x="7315199" y="3384550"/>
            <a:ext cx="1551549" cy="1219200"/>
          </a:xfrm>
          <a:prstGeom prst="ellipse">
            <a:avLst/>
          </a:prstGeom>
          <a:noFill/>
          <a:ln w="57150">
            <a:solidFill>
              <a:srgbClr val="FF0000">
                <a:alpha val="45098"/>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8FF7AB4-6102-E940-912B-E09DE6017E5F}"/>
              </a:ext>
            </a:extLst>
          </p:cNvPr>
          <p:cNvSpPr txBox="1"/>
          <p:nvPr/>
        </p:nvSpPr>
        <p:spPr>
          <a:xfrm>
            <a:off x="7393550" y="1600200"/>
            <a:ext cx="1461574" cy="107721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en-US" sz="1600" b="1" i="1" dirty="0">
                <a:solidFill>
                  <a:schemeClr val="tx1"/>
                </a:solidFill>
              </a:rPr>
              <a:t>Fits to P1 (Non-Prime) Histogram for E1-E5</a:t>
            </a:r>
            <a:endParaRPr lang="en-US" sz="1600" b="1" i="1" baseline="30000" dirty="0">
              <a:solidFill>
                <a:schemeClr val="tx1"/>
              </a:solidFill>
            </a:endParaRPr>
          </a:p>
        </p:txBody>
      </p:sp>
      <p:sp>
        <p:nvSpPr>
          <p:cNvPr id="12" name="TextBox 11">
            <a:extLst>
              <a:ext uri="{FF2B5EF4-FFF2-40B4-BE49-F238E27FC236}">
                <a16:creationId xmlns:a16="http://schemas.microsoft.com/office/drawing/2014/main" id="{1D568AB7-F509-B14B-9B42-736A4F63E684}"/>
              </a:ext>
            </a:extLst>
          </p:cNvPr>
          <p:cNvSpPr txBox="1"/>
          <p:nvPr/>
        </p:nvSpPr>
        <p:spPr>
          <a:xfrm>
            <a:off x="6164410" y="2063016"/>
            <a:ext cx="1150789" cy="58477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en-US" sz="1600" b="1" i="1" dirty="0">
                <a:solidFill>
                  <a:schemeClr val="tx1"/>
                </a:solidFill>
              </a:rPr>
              <a:t>Corrected P1 counts</a:t>
            </a:r>
            <a:endParaRPr lang="en-US" sz="1600" b="1" i="1" baseline="30000" dirty="0">
              <a:solidFill>
                <a:schemeClr val="tx1"/>
              </a:solidFill>
            </a:endParaRPr>
          </a:p>
        </p:txBody>
      </p:sp>
      <p:cxnSp>
        <p:nvCxnSpPr>
          <p:cNvPr id="14" name="Straight Arrow Connector 13">
            <a:extLst>
              <a:ext uri="{FF2B5EF4-FFF2-40B4-BE49-F238E27FC236}">
                <a16:creationId xmlns:a16="http://schemas.microsoft.com/office/drawing/2014/main" id="{E55B91C1-D6AB-1844-AF17-47CFDC33886C}"/>
              </a:ext>
            </a:extLst>
          </p:cNvPr>
          <p:cNvCxnSpPr/>
          <p:nvPr/>
        </p:nvCxnSpPr>
        <p:spPr>
          <a:xfrm>
            <a:off x="6747504" y="2700337"/>
            <a:ext cx="0" cy="684213"/>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0C6455C7-0729-EA47-9266-E6D1866F9DA7}"/>
              </a:ext>
            </a:extLst>
          </p:cNvPr>
          <p:cNvCxnSpPr/>
          <p:nvPr/>
        </p:nvCxnSpPr>
        <p:spPr>
          <a:xfrm>
            <a:off x="8124337" y="2700337"/>
            <a:ext cx="0" cy="684213"/>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21" name="Oval 20">
            <a:extLst>
              <a:ext uri="{FF2B5EF4-FFF2-40B4-BE49-F238E27FC236}">
                <a16:creationId xmlns:a16="http://schemas.microsoft.com/office/drawing/2014/main" id="{2B105EE8-C8F7-8D4F-AE52-2971E62F8E36}"/>
              </a:ext>
            </a:extLst>
          </p:cNvPr>
          <p:cNvSpPr/>
          <p:nvPr/>
        </p:nvSpPr>
        <p:spPr>
          <a:xfrm>
            <a:off x="6473236" y="3909667"/>
            <a:ext cx="289077" cy="381000"/>
          </a:xfrm>
          <a:prstGeom prst="ellipse">
            <a:avLst/>
          </a:prstGeom>
          <a:noFill/>
          <a:ln w="57150">
            <a:solidFill>
              <a:srgbClr val="FF0000">
                <a:alpha val="45098"/>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4B0B3CD5-A071-E24A-8408-4A8D3FF24B39}"/>
              </a:ext>
            </a:extLst>
          </p:cNvPr>
          <p:cNvCxnSpPr>
            <a:cxnSpLocks/>
          </p:cNvCxnSpPr>
          <p:nvPr/>
        </p:nvCxnSpPr>
        <p:spPr>
          <a:xfrm flipH="1" flipV="1">
            <a:off x="6593970" y="4549361"/>
            <a:ext cx="4479" cy="731837"/>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8FD1D4F9-22E3-C74A-B988-3166E906D8C3}"/>
              </a:ext>
            </a:extLst>
          </p:cNvPr>
          <p:cNvSpPr txBox="1"/>
          <p:nvPr/>
        </p:nvSpPr>
        <p:spPr>
          <a:xfrm>
            <a:off x="6018575" y="5341028"/>
            <a:ext cx="1150789" cy="107721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en-US" sz="1600" b="1" i="1" dirty="0">
                <a:solidFill>
                  <a:schemeClr val="tx1"/>
                </a:solidFill>
              </a:rPr>
              <a:t>Changed to duration of period in seconds</a:t>
            </a:r>
            <a:endParaRPr lang="en-US" sz="1600" b="1" i="1" baseline="30000" dirty="0">
              <a:solidFill>
                <a:schemeClr val="tx1"/>
              </a:solidFill>
            </a:endParaRPr>
          </a:p>
        </p:txBody>
      </p:sp>
      <p:cxnSp>
        <p:nvCxnSpPr>
          <p:cNvPr id="25" name="Straight Arrow Connector 24">
            <a:extLst>
              <a:ext uri="{FF2B5EF4-FFF2-40B4-BE49-F238E27FC236}">
                <a16:creationId xmlns:a16="http://schemas.microsoft.com/office/drawing/2014/main" id="{BA032942-A28C-3946-87B1-4A747F668C42}"/>
              </a:ext>
            </a:extLst>
          </p:cNvPr>
          <p:cNvCxnSpPr>
            <a:cxnSpLocks/>
          </p:cNvCxnSpPr>
          <p:nvPr/>
        </p:nvCxnSpPr>
        <p:spPr>
          <a:xfrm flipV="1">
            <a:off x="4633044" y="4603750"/>
            <a:ext cx="1519202" cy="1300639"/>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04668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4DBCE4-F8B7-0CE0-4441-6233AC4F822B}"/>
              </a:ext>
            </a:extLst>
          </p:cNvPr>
          <p:cNvSpPr>
            <a:spLocks noGrp="1"/>
          </p:cNvSpPr>
          <p:nvPr>
            <p:ph type="title"/>
          </p:nvPr>
        </p:nvSpPr>
        <p:spPr/>
        <p:txBody>
          <a:bodyPr/>
          <a:lstStyle/>
          <a:p>
            <a:r>
              <a:rPr lang="en-US" dirty="0"/>
              <a:t>EHIS Detects Gamma Rays!</a:t>
            </a:r>
          </a:p>
        </p:txBody>
      </p:sp>
      <p:pic>
        <p:nvPicPr>
          <p:cNvPr id="9" name="Content Placeholder 8">
            <a:extLst>
              <a:ext uri="{FF2B5EF4-FFF2-40B4-BE49-F238E27FC236}">
                <a16:creationId xmlns:a16="http://schemas.microsoft.com/office/drawing/2014/main" id="{3C871285-0469-0E85-916F-98C27767B2B4}"/>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52400" y="1123950"/>
            <a:ext cx="4001770" cy="5002213"/>
          </a:xfrm>
        </p:spPr>
      </p:pic>
      <p:sp>
        <p:nvSpPr>
          <p:cNvPr id="7" name="Content Placeholder 6">
            <a:extLst>
              <a:ext uri="{FF2B5EF4-FFF2-40B4-BE49-F238E27FC236}">
                <a16:creationId xmlns:a16="http://schemas.microsoft.com/office/drawing/2014/main" id="{72238E15-688F-6594-7326-01A1C5CC06D7}"/>
              </a:ext>
            </a:extLst>
          </p:cNvPr>
          <p:cNvSpPr>
            <a:spLocks noGrp="1"/>
          </p:cNvSpPr>
          <p:nvPr>
            <p:ph sz="half" idx="2"/>
          </p:nvPr>
        </p:nvSpPr>
        <p:spPr>
          <a:xfrm>
            <a:off x="4114800" y="1119086"/>
            <a:ext cx="4876800" cy="4525963"/>
          </a:xfrm>
        </p:spPr>
        <p:txBody>
          <a:bodyPr/>
          <a:lstStyle/>
          <a:p>
            <a:pPr>
              <a:buFont typeface="Arial" panose="020B0604020202020204" pitchFamily="34" charset="0"/>
              <a:buChar char="•"/>
            </a:pPr>
            <a:r>
              <a:rPr lang="en-US" sz="1800" dirty="0"/>
              <a:t>Double-peak gamma ray burst (GRB 20221009A) observed in EHIS singles rates on 09 Oct 2022</a:t>
            </a:r>
          </a:p>
          <a:p>
            <a:pPr lvl="1">
              <a:buFont typeface="Arial" panose="020B0604020202020204" pitchFamily="34" charset="0"/>
              <a:buChar char="•"/>
            </a:pPr>
            <a:r>
              <a:rPr lang="en-US" sz="1600" dirty="0"/>
              <a:t>Clear in D5A, D6A, R and S</a:t>
            </a:r>
          </a:p>
          <a:p>
            <a:pPr lvl="1">
              <a:buFont typeface="Arial" panose="020B0604020202020204" pitchFamily="34" charset="0"/>
              <a:buChar char="•"/>
            </a:pPr>
            <a:r>
              <a:rPr lang="en-US" sz="1600" dirty="0"/>
              <a:t>Barely evident in D4A</a:t>
            </a:r>
          </a:p>
          <a:p>
            <a:pPr lvl="1">
              <a:buFont typeface="Arial" panose="020B0604020202020204" pitchFamily="34" charset="0"/>
              <a:buChar char="•"/>
            </a:pPr>
            <a:r>
              <a:rPr lang="en-US" sz="1600" dirty="0"/>
              <a:t>Probably too weak to be observed above OOM greater electron counts in D1A, D2A and D3A</a:t>
            </a:r>
          </a:p>
          <a:p>
            <a:pPr>
              <a:buFont typeface="Arial" panose="020B0604020202020204" pitchFamily="34" charset="0"/>
              <a:buChar char="•"/>
            </a:pPr>
            <a:r>
              <a:rPr lang="en-US" sz="2000" dirty="0"/>
              <a:t>Does not contaminate coincidence rates</a:t>
            </a:r>
          </a:p>
          <a:p>
            <a:pPr>
              <a:buFont typeface="Arial" panose="020B0604020202020204" pitchFamily="34" charset="0"/>
              <a:buChar char="•"/>
            </a:pPr>
            <a:r>
              <a:rPr lang="en-US" sz="2000" dirty="0"/>
              <a:t>Plot from Gaia Sky Mapper non-star object counter (courtesy of M. Golightly): </a:t>
            </a:r>
          </a:p>
          <a:p>
            <a:pPr>
              <a:buFont typeface="Arial" panose="020B0604020202020204" pitchFamily="34" charset="0"/>
              <a:buChar char="•"/>
            </a:pPr>
            <a:endParaRPr lang="en-US" sz="2000" dirty="0"/>
          </a:p>
        </p:txBody>
      </p:sp>
      <p:sp>
        <p:nvSpPr>
          <p:cNvPr id="4" name="Slide Number Placeholder 3">
            <a:extLst>
              <a:ext uri="{FF2B5EF4-FFF2-40B4-BE49-F238E27FC236}">
                <a16:creationId xmlns:a16="http://schemas.microsoft.com/office/drawing/2014/main" id="{6D687B88-420B-E5A7-6BD6-62E5E81A76F0}"/>
              </a:ext>
            </a:extLst>
          </p:cNvPr>
          <p:cNvSpPr>
            <a:spLocks noGrp="1"/>
          </p:cNvSpPr>
          <p:nvPr>
            <p:ph type="sldNum" sz="quarter" idx="12"/>
          </p:nvPr>
        </p:nvSpPr>
        <p:spPr/>
        <p:txBody>
          <a:bodyPr/>
          <a:lstStyle/>
          <a:p>
            <a:fld id="{615ADB79-25D6-47C0-AB51-22A13A0BBB50}" type="slidenum">
              <a:rPr lang="en-US" altLang="en-US" smtClean="0"/>
              <a:pPr/>
              <a:t>74</a:t>
            </a:fld>
            <a:endParaRPr lang="en-US" altLang="en-US" dirty="0"/>
          </a:p>
        </p:txBody>
      </p:sp>
      <p:sp>
        <p:nvSpPr>
          <p:cNvPr id="10" name="TextBox 9">
            <a:extLst>
              <a:ext uri="{FF2B5EF4-FFF2-40B4-BE49-F238E27FC236}">
                <a16:creationId xmlns:a16="http://schemas.microsoft.com/office/drawing/2014/main" id="{4616D1D5-12F1-8446-0A22-31209D604138}"/>
              </a:ext>
            </a:extLst>
          </p:cNvPr>
          <p:cNvSpPr txBox="1"/>
          <p:nvPr/>
        </p:nvSpPr>
        <p:spPr>
          <a:xfrm>
            <a:off x="38100" y="6026190"/>
            <a:ext cx="4533900" cy="52322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en-US" sz="1400" b="1" i="1" dirty="0">
                <a:solidFill>
                  <a:schemeClr val="tx1"/>
                </a:solidFill>
              </a:rPr>
              <a:t>Thanks to Mike Golightly (ATC) for pointing out this event (observed also in MPS-HI and SGPS singles)</a:t>
            </a:r>
            <a:endParaRPr lang="en-US" sz="1400" b="1" i="1" baseline="30000" dirty="0">
              <a:solidFill>
                <a:schemeClr val="tx1"/>
              </a:solidFill>
            </a:endParaRPr>
          </a:p>
        </p:txBody>
      </p:sp>
      <p:pic>
        <p:nvPicPr>
          <p:cNvPr id="14" name="Picture 13">
            <a:extLst>
              <a:ext uri="{FF2B5EF4-FFF2-40B4-BE49-F238E27FC236}">
                <a16:creationId xmlns:a16="http://schemas.microsoft.com/office/drawing/2014/main" id="{12EA9B65-4379-C388-00FB-64758B1DCC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8372" y="4230400"/>
            <a:ext cx="3167428" cy="2319010"/>
          </a:xfrm>
          <a:prstGeom prst="rect">
            <a:avLst/>
          </a:prstGeom>
        </p:spPr>
      </p:pic>
    </p:spTree>
    <p:extLst>
      <p:ext uri="{BB962C8B-B14F-4D97-AF65-F5344CB8AC3E}">
        <p14:creationId xmlns:p14="http://schemas.microsoft.com/office/powerpoint/2010/main" val="26625742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6EEF4-E8F4-4D10-B517-EC58D38DA876}"/>
              </a:ext>
            </a:extLst>
          </p:cNvPr>
          <p:cNvSpPr>
            <a:spLocks noGrp="1"/>
          </p:cNvSpPr>
          <p:nvPr>
            <p:ph type="title"/>
          </p:nvPr>
        </p:nvSpPr>
        <p:spPr/>
        <p:txBody>
          <a:bodyPr/>
          <a:lstStyle/>
          <a:p>
            <a:r>
              <a:rPr lang="en-US" dirty="0"/>
              <a:t>EHIS Data Description</a:t>
            </a:r>
          </a:p>
        </p:txBody>
      </p:sp>
      <p:sp>
        <p:nvSpPr>
          <p:cNvPr id="3" name="Content Placeholder 2">
            <a:extLst>
              <a:ext uri="{FF2B5EF4-FFF2-40B4-BE49-F238E27FC236}">
                <a16:creationId xmlns:a16="http://schemas.microsoft.com/office/drawing/2014/main" id="{AF51606F-3488-4AB7-930A-51810601F5FC}"/>
              </a:ext>
            </a:extLst>
          </p:cNvPr>
          <p:cNvSpPr>
            <a:spLocks noGrp="1"/>
          </p:cNvSpPr>
          <p:nvPr>
            <p:ph idx="1"/>
          </p:nvPr>
        </p:nvSpPr>
        <p:spPr>
          <a:xfrm>
            <a:off x="457200" y="1219200"/>
            <a:ext cx="8229600" cy="5029200"/>
          </a:xfrm>
        </p:spPr>
        <p:txBody>
          <a:bodyPr/>
          <a:lstStyle/>
          <a:p>
            <a:pPr>
              <a:buFont typeface="Arial" panose="020B0604020202020204" pitchFamily="34" charset="0"/>
              <a:buChar char="•"/>
            </a:pPr>
            <a:r>
              <a:rPr lang="en-US" sz="1600" dirty="0"/>
              <a:t>L1b He and H (Priorities 2 and 3) fluxes are calculated from coincidence rates contained in SCI-HCR packets </a:t>
            </a:r>
          </a:p>
          <a:p>
            <a:pPr lvl="1">
              <a:buFont typeface="Arial" panose="020B0604020202020204" pitchFamily="34" charset="0"/>
              <a:buChar char="•"/>
            </a:pPr>
            <a:r>
              <a:rPr lang="en-US" sz="1200" dirty="0"/>
              <a:t>1-s cadence, complete set of rates in 3 s – averaged to 5 minutes</a:t>
            </a:r>
          </a:p>
          <a:p>
            <a:pPr lvl="1">
              <a:buFont typeface="Arial" panose="020B0604020202020204" pitchFamily="34" charset="0"/>
              <a:buChar char="•"/>
            </a:pPr>
            <a:r>
              <a:rPr lang="en-US" sz="1200" dirty="0"/>
              <a:t>Corrected for dead time using 3-s Priority counts contained in SCI-HCR packets</a:t>
            </a:r>
          </a:p>
          <a:p>
            <a:pPr>
              <a:buFont typeface="Arial" panose="020B0604020202020204" pitchFamily="34" charset="0"/>
              <a:buChar char="•"/>
            </a:pPr>
            <a:r>
              <a:rPr lang="en-US" sz="1600" dirty="0"/>
              <a:t>L1b heavy ion (Priority 1) fluxes [Z = 6 (C) to 29 (Cu)] calculated from histograms contained in SCI-ELF packets and summed Priority 1 counts from SCI-HCR packets</a:t>
            </a:r>
          </a:p>
          <a:p>
            <a:pPr lvl="1">
              <a:buFont typeface="Arial" panose="020B0604020202020204" pitchFamily="34" charset="0"/>
              <a:buChar char="•"/>
            </a:pPr>
            <a:r>
              <a:rPr lang="en-US" sz="1200" dirty="0"/>
              <a:t>1-m cadence, 5 histograms summed prior to nonlinear maximum likelihood fit</a:t>
            </a:r>
          </a:p>
          <a:p>
            <a:pPr lvl="1">
              <a:buFont typeface="Arial" panose="020B0604020202020204" pitchFamily="34" charset="0"/>
              <a:buChar char="•"/>
            </a:pPr>
            <a:r>
              <a:rPr lang="en-US" sz="1200" dirty="0"/>
              <a:t>Corrected for dead time using time-averages of 3-s Priority counts contained in SCI-HCR packets</a:t>
            </a:r>
          </a:p>
          <a:p>
            <a:pPr>
              <a:buFont typeface="Arial" panose="020B0604020202020204" pitchFamily="34" charset="0"/>
              <a:buChar char="•"/>
            </a:pPr>
            <a:r>
              <a:rPr lang="en-US" sz="1600" dirty="0"/>
              <a:t>Corrected for upward fluxes using Priority counts in SCI-PEC packets (1-m cadence)</a:t>
            </a:r>
          </a:p>
          <a:p>
            <a:pPr>
              <a:buFont typeface="Arial" panose="020B0604020202020204" pitchFamily="34" charset="0"/>
              <a:buChar char="•"/>
            </a:pPr>
            <a:r>
              <a:rPr lang="en-US" sz="1600" dirty="0"/>
              <a:t>Scintillator (S) used in anti-coincidence (.NOT.S) to exclude side-penetrating particles when S is less than ‘High Flux Level’ value in ‘</a:t>
            </a:r>
            <a:r>
              <a:rPr lang="en-US" sz="1600" dirty="0" err="1"/>
              <a:t>sci_cnfg</a:t>
            </a:r>
            <a:r>
              <a:rPr lang="en-US" sz="1600" dirty="0"/>
              <a:t>’ flight table</a:t>
            </a:r>
            <a:endParaRPr lang="en-US" sz="1200" dirty="0"/>
          </a:p>
          <a:p>
            <a:pPr lvl="1">
              <a:buFont typeface="Arial" panose="020B0604020202020204" pitchFamily="34" charset="0"/>
              <a:buChar char="•"/>
            </a:pPr>
            <a:r>
              <a:rPr lang="en-US" sz="1200" dirty="0"/>
              <a:t>.NOT.S = Non-Prime</a:t>
            </a:r>
          </a:p>
          <a:p>
            <a:pPr lvl="1">
              <a:buFont typeface="Arial" panose="020B0604020202020204" pitchFamily="34" charset="0"/>
              <a:buChar char="•"/>
            </a:pPr>
            <a:r>
              <a:rPr lang="en-US" sz="1200" dirty="0"/>
              <a:t>NO S = Prime</a:t>
            </a:r>
          </a:p>
          <a:p>
            <a:pPr lvl="1">
              <a:buFont typeface="Arial" panose="020B0604020202020204" pitchFamily="34" charset="0"/>
              <a:buChar char="•"/>
            </a:pPr>
            <a:r>
              <a:rPr lang="en-US" sz="1200" dirty="0"/>
              <a:t>SCI-HCR packets contain </a:t>
            </a:r>
            <a:r>
              <a:rPr lang="en-US" sz="1200" u="sng" dirty="0"/>
              <a:t>both</a:t>
            </a:r>
            <a:r>
              <a:rPr lang="en-US" sz="1200" dirty="0"/>
              <a:t> </a:t>
            </a:r>
            <a:r>
              <a:rPr lang="en-US" sz="1200" dirty="0" err="1"/>
              <a:t>NonPrime</a:t>
            </a:r>
            <a:r>
              <a:rPr lang="en-US" sz="1200" dirty="0"/>
              <a:t> and Prime rates </a:t>
            </a:r>
          </a:p>
          <a:p>
            <a:pPr lvl="1">
              <a:buFont typeface="Arial" panose="020B0604020202020204" pitchFamily="34" charset="0"/>
              <a:buChar char="•"/>
            </a:pPr>
            <a:r>
              <a:rPr lang="en-US" sz="1200" dirty="0"/>
              <a:t>Each minute, SCI-ELF (histograms) and SCI-PEC packets are </a:t>
            </a:r>
            <a:r>
              <a:rPr lang="en-US" sz="1200" u="sng" dirty="0"/>
              <a:t>either</a:t>
            </a:r>
            <a:r>
              <a:rPr lang="en-US" sz="1200" dirty="0"/>
              <a:t> </a:t>
            </a:r>
            <a:r>
              <a:rPr lang="en-US" sz="1200" dirty="0" err="1"/>
              <a:t>NonPrime</a:t>
            </a:r>
            <a:r>
              <a:rPr lang="en-US" sz="1200" dirty="0"/>
              <a:t> </a:t>
            </a:r>
            <a:r>
              <a:rPr lang="en-US" sz="1200" u="sng" dirty="0"/>
              <a:t>or</a:t>
            </a:r>
            <a:r>
              <a:rPr lang="en-US" sz="1200" dirty="0"/>
              <a:t> Prime, based on Scintillator state</a:t>
            </a:r>
          </a:p>
          <a:p>
            <a:pPr lvl="1">
              <a:buFont typeface="Arial" panose="020B0604020202020204" pitchFamily="34" charset="0"/>
              <a:buChar char="•"/>
            </a:pPr>
            <a:r>
              <a:rPr lang="en-US" sz="1200" dirty="0"/>
              <a:t>Reported L1b fluxes (H, He, heavies) are </a:t>
            </a:r>
            <a:r>
              <a:rPr lang="en-US" sz="1200" dirty="0" err="1"/>
              <a:t>NonPrime</a:t>
            </a:r>
            <a:r>
              <a:rPr lang="en-US" sz="1200" dirty="0"/>
              <a:t> or Prime based on Scintillator state </a:t>
            </a:r>
          </a:p>
          <a:p>
            <a:pPr>
              <a:buFont typeface="Arial" panose="020B0604020202020204" pitchFamily="34" charset="0"/>
              <a:buChar char="•"/>
            </a:pPr>
            <a:r>
              <a:rPr lang="en-US" sz="1600" dirty="0"/>
              <a:t>1-Hz SCI-PHA packets contain highest-priority particle event every second </a:t>
            </a:r>
          </a:p>
          <a:p>
            <a:pPr lvl="1">
              <a:buFont typeface="Arial" panose="020B0604020202020204" pitchFamily="34" charset="0"/>
              <a:buChar char="•"/>
            </a:pPr>
            <a:r>
              <a:rPr lang="en-US" sz="1200" dirty="0"/>
              <a:t>Designed as a valuable diagnostic; not used in real-time (L1b processing)</a:t>
            </a:r>
          </a:p>
          <a:p>
            <a:pPr lvl="1">
              <a:buFont typeface="Arial" panose="020B0604020202020204" pitchFamily="34" charset="0"/>
              <a:buChar char="•"/>
            </a:pPr>
            <a:r>
              <a:rPr lang="en-US" sz="1200" dirty="0" err="1"/>
              <a:t>NonPrime</a:t>
            </a:r>
            <a:r>
              <a:rPr lang="en-US" sz="1200" dirty="0"/>
              <a:t> is higher priority than Prime, Priority 1 is higher priority than Priority 2, etc.</a:t>
            </a:r>
          </a:p>
        </p:txBody>
      </p:sp>
      <p:sp>
        <p:nvSpPr>
          <p:cNvPr id="4" name="Slide Number Placeholder 3">
            <a:extLst>
              <a:ext uri="{FF2B5EF4-FFF2-40B4-BE49-F238E27FC236}">
                <a16:creationId xmlns:a16="http://schemas.microsoft.com/office/drawing/2014/main" id="{53D31F54-388D-22E6-4E3E-0671459DE453}"/>
              </a:ext>
            </a:extLst>
          </p:cNvPr>
          <p:cNvSpPr>
            <a:spLocks noGrp="1"/>
          </p:cNvSpPr>
          <p:nvPr>
            <p:ph type="sldNum" sz="quarter" idx="12"/>
          </p:nvPr>
        </p:nvSpPr>
        <p:spPr/>
        <p:txBody>
          <a:bodyPr/>
          <a:lstStyle/>
          <a:p>
            <a:fld id="{615ADB79-25D6-47C0-AB51-22A13A0BBB50}" type="slidenum">
              <a:rPr lang="en-US" altLang="en-US" smtClean="0"/>
              <a:pPr/>
              <a:t>8</a:t>
            </a:fld>
            <a:endParaRPr lang="en-US" altLang="en-US" dirty="0"/>
          </a:p>
        </p:txBody>
      </p:sp>
      <p:sp>
        <p:nvSpPr>
          <p:cNvPr id="7" name="Rectangle 6">
            <a:extLst>
              <a:ext uri="{FF2B5EF4-FFF2-40B4-BE49-F238E27FC236}">
                <a16:creationId xmlns:a16="http://schemas.microsoft.com/office/drawing/2014/main" id="{37EA36C1-DE25-8238-D741-4A1C752914D0}"/>
              </a:ext>
            </a:extLst>
          </p:cNvPr>
          <p:cNvSpPr/>
          <p:nvPr/>
        </p:nvSpPr>
        <p:spPr>
          <a:xfrm>
            <a:off x="597569" y="5954137"/>
            <a:ext cx="7948862" cy="584775"/>
          </a:xfrm>
          <a:prstGeom prst="rect">
            <a:avLst/>
          </a:prstGeom>
          <a:solidFill>
            <a:schemeClr val="tx2">
              <a:lumMod val="20000"/>
              <a:lumOff val="80000"/>
            </a:schemeClr>
          </a:solidFill>
        </p:spPr>
        <p:txBody>
          <a:bodyPr wrap="square">
            <a:spAutoFit/>
          </a:bodyPr>
          <a:lstStyle/>
          <a:p>
            <a:pPr algn="ctr"/>
            <a:r>
              <a:rPr lang="en-US" sz="1600" b="1" i="1" dirty="0"/>
              <a:t>In GEO, EHIS L1b data are almost always in Prime state due to high levels of radiation belt electron fluxes incident on the anti-coincidence Scintillator. </a:t>
            </a:r>
          </a:p>
        </p:txBody>
      </p:sp>
      <p:sp>
        <p:nvSpPr>
          <p:cNvPr id="5" name="Rectangle 4">
            <a:extLst>
              <a:ext uri="{FF2B5EF4-FFF2-40B4-BE49-F238E27FC236}">
                <a16:creationId xmlns:a16="http://schemas.microsoft.com/office/drawing/2014/main" id="{4BD1EEDA-8B86-7DBB-928C-AAF8DA3168B0}"/>
              </a:ext>
            </a:extLst>
          </p:cNvPr>
          <p:cNvSpPr/>
          <p:nvPr/>
        </p:nvSpPr>
        <p:spPr>
          <a:xfrm>
            <a:off x="6587290" y="1604668"/>
            <a:ext cx="2386262" cy="461665"/>
          </a:xfrm>
          <a:prstGeom prst="rect">
            <a:avLst/>
          </a:prstGeom>
          <a:solidFill>
            <a:schemeClr val="tx2">
              <a:lumMod val="20000"/>
              <a:lumOff val="80000"/>
            </a:schemeClr>
          </a:solidFill>
        </p:spPr>
        <p:txBody>
          <a:bodyPr wrap="square">
            <a:spAutoFit/>
          </a:bodyPr>
          <a:lstStyle/>
          <a:p>
            <a:pPr algn="ctr"/>
            <a:r>
              <a:rPr lang="en-US" sz="1200" b="1" i="1" dirty="0"/>
              <a:t>SEPs analyzed using L1b H and He fluxes from EHIS and SGPS</a:t>
            </a:r>
          </a:p>
        </p:txBody>
      </p:sp>
      <p:sp>
        <p:nvSpPr>
          <p:cNvPr id="6" name="Rectangle 5">
            <a:extLst>
              <a:ext uri="{FF2B5EF4-FFF2-40B4-BE49-F238E27FC236}">
                <a16:creationId xmlns:a16="http://schemas.microsoft.com/office/drawing/2014/main" id="{46DAC516-CC65-1507-660E-FDCDF004CB0B}"/>
              </a:ext>
            </a:extLst>
          </p:cNvPr>
          <p:cNvSpPr/>
          <p:nvPr/>
        </p:nvSpPr>
        <p:spPr>
          <a:xfrm>
            <a:off x="7006391" y="5017648"/>
            <a:ext cx="1929062" cy="830997"/>
          </a:xfrm>
          <a:prstGeom prst="rect">
            <a:avLst/>
          </a:prstGeom>
          <a:solidFill>
            <a:schemeClr val="tx2">
              <a:lumMod val="20000"/>
              <a:lumOff val="80000"/>
            </a:schemeClr>
          </a:solidFill>
        </p:spPr>
        <p:txBody>
          <a:bodyPr wrap="square">
            <a:spAutoFit/>
          </a:bodyPr>
          <a:lstStyle/>
          <a:p>
            <a:pPr algn="ctr"/>
            <a:r>
              <a:rPr lang="en-US" sz="1200" b="1" i="1" dirty="0"/>
              <a:t>Heavy ion GCRs analyzed using P1 histograms accumulated from PHA packets</a:t>
            </a:r>
          </a:p>
        </p:txBody>
      </p:sp>
    </p:spTree>
    <p:extLst>
      <p:ext uri="{BB962C8B-B14F-4D97-AF65-F5344CB8AC3E}">
        <p14:creationId xmlns:p14="http://schemas.microsoft.com/office/powerpoint/2010/main" val="1483089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891DE-718F-2846-9816-7A35A9CC3B76}"/>
              </a:ext>
            </a:extLst>
          </p:cNvPr>
          <p:cNvSpPr>
            <a:spLocks noGrp="1"/>
          </p:cNvSpPr>
          <p:nvPr>
            <p:ph type="title"/>
          </p:nvPr>
        </p:nvSpPr>
        <p:spPr>
          <a:xfrm>
            <a:off x="2057399" y="39029"/>
            <a:ext cx="5181600" cy="968626"/>
          </a:xfrm>
        </p:spPr>
        <p:txBody>
          <a:bodyPr/>
          <a:lstStyle/>
          <a:p>
            <a:r>
              <a:rPr lang="en-US" dirty="0"/>
              <a:t>Geometrical Factors for SEPs vs. GCRs</a:t>
            </a:r>
          </a:p>
        </p:txBody>
      </p:sp>
      <p:sp>
        <p:nvSpPr>
          <p:cNvPr id="5" name="Slide Number Placeholder 4">
            <a:extLst>
              <a:ext uri="{FF2B5EF4-FFF2-40B4-BE49-F238E27FC236}">
                <a16:creationId xmlns:a16="http://schemas.microsoft.com/office/drawing/2014/main" id="{2074CBFC-5345-1749-84A2-7DF9DF509986}"/>
              </a:ext>
            </a:extLst>
          </p:cNvPr>
          <p:cNvSpPr>
            <a:spLocks noGrp="1"/>
          </p:cNvSpPr>
          <p:nvPr>
            <p:ph type="sldNum" sz="quarter" idx="12"/>
          </p:nvPr>
        </p:nvSpPr>
        <p:spPr/>
        <p:txBody>
          <a:bodyPr/>
          <a:lstStyle/>
          <a:p>
            <a:fld id="{A5D0E245-9D50-4F3E-AC26-7B9CB19F70AC}" type="slidenum">
              <a:rPr lang="en-US" altLang="en-US" smtClean="0"/>
              <a:pPr/>
              <a:t>9</a:t>
            </a:fld>
            <a:endParaRPr lang="en-US" altLang="en-US"/>
          </a:p>
        </p:txBody>
      </p:sp>
      <p:pic>
        <p:nvPicPr>
          <p:cNvPr id="6" name="Content Placeholder 3">
            <a:extLst>
              <a:ext uri="{FF2B5EF4-FFF2-40B4-BE49-F238E27FC236}">
                <a16:creationId xmlns:a16="http://schemas.microsoft.com/office/drawing/2014/main" id="{2CC837DD-B3E9-234F-9263-3B7594A58ADD}"/>
              </a:ext>
            </a:extLst>
          </p:cNvPr>
          <p:cNvPicPr>
            <a:picLocks noGrp="1" noChangeAspect="1"/>
          </p:cNvPicPr>
          <p:nvPr>
            <p:ph sz="half" idx="1"/>
          </p:nvPr>
        </p:nvPicPr>
        <p:blipFill>
          <a:blip r:embed="rId2"/>
          <a:stretch>
            <a:fillRect/>
          </a:stretch>
        </p:blipFill>
        <p:spPr>
          <a:xfrm>
            <a:off x="152400" y="1752600"/>
            <a:ext cx="4421378" cy="3410966"/>
          </a:xfrm>
          <a:prstGeom prst="rect">
            <a:avLst/>
          </a:prstGeom>
        </p:spPr>
      </p:pic>
      <p:pic>
        <p:nvPicPr>
          <p:cNvPr id="7" name="Content Placeholder 5">
            <a:extLst>
              <a:ext uri="{FF2B5EF4-FFF2-40B4-BE49-F238E27FC236}">
                <a16:creationId xmlns:a16="http://schemas.microsoft.com/office/drawing/2014/main" id="{F1B24FF4-27BA-BF4A-B97D-3DA027EEE291}"/>
              </a:ext>
            </a:extLst>
          </p:cNvPr>
          <p:cNvPicPr>
            <a:picLocks noGrp="1" noChangeAspect="1"/>
          </p:cNvPicPr>
          <p:nvPr>
            <p:ph sz="half" idx="2"/>
          </p:nvPr>
        </p:nvPicPr>
        <p:blipFill>
          <a:blip r:embed="rId3"/>
          <a:stretch>
            <a:fillRect/>
          </a:stretch>
        </p:blipFill>
        <p:spPr>
          <a:xfrm>
            <a:off x="4648199" y="1752600"/>
            <a:ext cx="4421378" cy="3410966"/>
          </a:xfrm>
          <a:prstGeom prst="rect">
            <a:avLst/>
          </a:prstGeom>
        </p:spPr>
      </p:pic>
      <p:grpSp>
        <p:nvGrpSpPr>
          <p:cNvPr id="8" name="Group 7">
            <a:extLst>
              <a:ext uri="{FF2B5EF4-FFF2-40B4-BE49-F238E27FC236}">
                <a16:creationId xmlns:a16="http://schemas.microsoft.com/office/drawing/2014/main" id="{8A1C348E-F010-2740-A826-7DF795BEB879}"/>
              </a:ext>
            </a:extLst>
          </p:cNvPr>
          <p:cNvGrpSpPr/>
          <p:nvPr/>
        </p:nvGrpSpPr>
        <p:grpSpPr>
          <a:xfrm>
            <a:off x="7258877" y="5499100"/>
            <a:ext cx="1467346" cy="857250"/>
            <a:chOff x="6781979" y="5656472"/>
            <a:chExt cx="1467346" cy="857250"/>
          </a:xfrm>
        </p:grpSpPr>
        <p:sp>
          <p:nvSpPr>
            <p:cNvPr id="9" name="TextBox 8">
              <a:extLst>
                <a:ext uri="{FF2B5EF4-FFF2-40B4-BE49-F238E27FC236}">
                  <a16:creationId xmlns:a16="http://schemas.microsoft.com/office/drawing/2014/main" id="{DC5DF6BD-48BF-D341-8CCC-34780940024E}"/>
                </a:ext>
              </a:extLst>
            </p:cNvPr>
            <p:cNvSpPr txBox="1"/>
            <p:nvPr/>
          </p:nvSpPr>
          <p:spPr>
            <a:xfrm>
              <a:off x="7491942" y="5730236"/>
              <a:ext cx="757383" cy="533400"/>
            </a:xfrm>
            <a:prstGeom prst="rect">
              <a:avLst/>
            </a:prstGeom>
            <a:solidFill>
              <a:schemeClr val="bg1"/>
            </a:solidFill>
          </p:spPr>
          <p:txBody>
            <a:bodyPr wrap="square" rtlCol="0">
              <a:spAutoFit/>
            </a:bodyPr>
            <a:lstStyle/>
            <a:p>
              <a:endParaRPr lang="en-US" dirty="0"/>
            </a:p>
          </p:txBody>
        </p:sp>
        <p:grpSp>
          <p:nvGrpSpPr>
            <p:cNvPr id="10" name="Group 15">
              <a:extLst>
                <a:ext uri="{FF2B5EF4-FFF2-40B4-BE49-F238E27FC236}">
                  <a16:creationId xmlns:a16="http://schemas.microsoft.com/office/drawing/2014/main" id="{D6C2A364-A4A7-0640-A742-DB5C2000B8EC}"/>
                </a:ext>
              </a:extLst>
            </p:cNvPr>
            <p:cNvGrpSpPr>
              <a:grpSpLocks/>
            </p:cNvGrpSpPr>
            <p:nvPr/>
          </p:nvGrpSpPr>
          <p:grpSpPr bwMode="auto">
            <a:xfrm>
              <a:off x="7549986" y="5908776"/>
              <a:ext cx="639763" cy="179387"/>
              <a:chOff x="126" y="4260"/>
              <a:chExt cx="417" cy="117"/>
            </a:xfrm>
          </p:grpSpPr>
          <p:sp>
            <p:nvSpPr>
              <p:cNvPr id="12" name="Freeform 16">
                <a:extLst>
                  <a:ext uri="{FF2B5EF4-FFF2-40B4-BE49-F238E27FC236}">
                    <a16:creationId xmlns:a16="http://schemas.microsoft.com/office/drawing/2014/main" id="{61F63B94-5F0E-DA4C-8E27-4224BFCEC8D7}"/>
                  </a:ext>
                </a:extLst>
              </p:cNvPr>
              <p:cNvSpPr>
                <a:spLocks/>
              </p:cNvSpPr>
              <p:nvPr/>
            </p:nvSpPr>
            <p:spPr bwMode="auto">
              <a:xfrm>
                <a:off x="126" y="4260"/>
                <a:ext cx="157" cy="115"/>
              </a:xfrm>
              <a:custGeom>
                <a:avLst/>
                <a:gdLst/>
                <a:ahLst/>
                <a:cxnLst>
                  <a:cxn ang="0">
                    <a:pos x="0" y="113"/>
                  </a:cxn>
                  <a:cxn ang="0">
                    <a:pos x="70" y="0"/>
                  </a:cxn>
                  <a:cxn ang="0">
                    <a:pos x="87" y="0"/>
                  </a:cxn>
                  <a:cxn ang="0">
                    <a:pos x="156" y="114"/>
                  </a:cxn>
                  <a:cxn ang="0">
                    <a:pos x="132" y="114"/>
                  </a:cxn>
                  <a:cxn ang="0">
                    <a:pos x="121" y="99"/>
                  </a:cxn>
                  <a:cxn ang="0">
                    <a:pos x="36" y="99"/>
                  </a:cxn>
                  <a:cxn ang="0">
                    <a:pos x="27" y="113"/>
                  </a:cxn>
                  <a:cxn ang="0">
                    <a:pos x="0" y="113"/>
                  </a:cxn>
                </a:cxnLst>
                <a:rect l="0" t="0" r="r" b="b"/>
                <a:pathLst>
                  <a:path w="157" h="115">
                    <a:moveTo>
                      <a:pt x="0" y="113"/>
                    </a:moveTo>
                    <a:lnTo>
                      <a:pt x="70" y="0"/>
                    </a:lnTo>
                    <a:lnTo>
                      <a:pt x="87" y="0"/>
                    </a:lnTo>
                    <a:lnTo>
                      <a:pt x="156" y="114"/>
                    </a:lnTo>
                    <a:lnTo>
                      <a:pt x="132" y="114"/>
                    </a:lnTo>
                    <a:lnTo>
                      <a:pt x="121" y="99"/>
                    </a:lnTo>
                    <a:lnTo>
                      <a:pt x="36" y="99"/>
                    </a:lnTo>
                    <a:lnTo>
                      <a:pt x="27" y="113"/>
                    </a:lnTo>
                    <a:lnTo>
                      <a:pt x="0" y="113"/>
                    </a:lnTo>
                  </a:path>
                </a:pathLst>
              </a:custGeom>
              <a:solidFill>
                <a:srgbClr val="002AA3"/>
              </a:solidFill>
              <a:ln w="12700" cap="rnd" cmpd="sng">
                <a:noFill/>
                <a:prstDash val="solid"/>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Arial" charset="0"/>
                </a:endParaRPr>
              </a:p>
            </p:txBody>
          </p:sp>
          <p:sp>
            <p:nvSpPr>
              <p:cNvPr id="13" name="Freeform 17">
                <a:extLst>
                  <a:ext uri="{FF2B5EF4-FFF2-40B4-BE49-F238E27FC236}">
                    <a16:creationId xmlns:a16="http://schemas.microsoft.com/office/drawing/2014/main" id="{9FBEA01C-1510-114C-AA01-A0AF4C716623}"/>
                  </a:ext>
                </a:extLst>
              </p:cNvPr>
              <p:cNvSpPr>
                <a:spLocks/>
              </p:cNvSpPr>
              <p:nvPr/>
            </p:nvSpPr>
            <p:spPr bwMode="auto">
              <a:xfrm>
                <a:off x="245" y="4260"/>
                <a:ext cx="180" cy="117"/>
              </a:xfrm>
              <a:custGeom>
                <a:avLst/>
                <a:gdLst/>
                <a:ahLst/>
                <a:cxnLst>
                  <a:cxn ang="0">
                    <a:pos x="0" y="0"/>
                  </a:cxn>
                  <a:cxn ang="0">
                    <a:pos x="177" y="0"/>
                  </a:cxn>
                  <a:cxn ang="0">
                    <a:pos x="164" y="25"/>
                  </a:cxn>
                  <a:cxn ang="0">
                    <a:pos x="150" y="25"/>
                  </a:cxn>
                  <a:cxn ang="0">
                    <a:pos x="96" y="116"/>
                  </a:cxn>
                  <a:cxn ang="0">
                    <a:pos x="85" y="116"/>
                  </a:cxn>
                  <a:cxn ang="0">
                    <a:pos x="26" y="25"/>
                  </a:cxn>
                  <a:cxn ang="0">
                    <a:pos x="14" y="25"/>
                  </a:cxn>
                  <a:cxn ang="0">
                    <a:pos x="0" y="0"/>
                  </a:cxn>
                </a:cxnLst>
                <a:rect l="0" t="0" r="r" b="b"/>
                <a:pathLst>
                  <a:path w="178" h="117">
                    <a:moveTo>
                      <a:pt x="0" y="0"/>
                    </a:moveTo>
                    <a:lnTo>
                      <a:pt x="177" y="0"/>
                    </a:lnTo>
                    <a:lnTo>
                      <a:pt x="164" y="25"/>
                    </a:lnTo>
                    <a:lnTo>
                      <a:pt x="150" y="25"/>
                    </a:lnTo>
                    <a:lnTo>
                      <a:pt x="96" y="116"/>
                    </a:lnTo>
                    <a:lnTo>
                      <a:pt x="85" y="116"/>
                    </a:lnTo>
                    <a:lnTo>
                      <a:pt x="26" y="25"/>
                    </a:lnTo>
                    <a:lnTo>
                      <a:pt x="14" y="25"/>
                    </a:lnTo>
                    <a:lnTo>
                      <a:pt x="0" y="0"/>
                    </a:lnTo>
                  </a:path>
                </a:pathLst>
              </a:custGeom>
              <a:solidFill>
                <a:srgbClr val="002AA3"/>
              </a:solidFill>
              <a:ln w="12700" cap="rnd" cmpd="sng">
                <a:noFill/>
                <a:prstDash val="solid"/>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Arial" charset="0"/>
                </a:endParaRPr>
              </a:p>
            </p:txBody>
          </p:sp>
          <p:sp>
            <p:nvSpPr>
              <p:cNvPr id="14" name="Freeform 18">
                <a:extLst>
                  <a:ext uri="{FF2B5EF4-FFF2-40B4-BE49-F238E27FC236}">
                    <a16:creationId xmlns:a16="http://schemas.microsoft.com/office/drawing/2014/main" id="{1103A06B-F84E-F443-9BA8-7DDF88EE97E6}"/>
                  </a:ext>
                </a:extLst>
              </p:cNvPr>
              <p:cNvSpPr>
                <a:spLocks/>
              </p:cNvSpPr>
              <p:nvPr/>
            </p:nvSpPr>
            <p:spPr bwMode="auto">
              <a:xfrm>
                <a:off x="384" y="4260"/>
                <a:ext cx="159" cy="115"/>
              </a:xfrm>
              <a:custGeom>
                <a:avLst/>
                <a:gdLst/>
                <a:ahLst/>
                <a:cxnLst>
                  <a:cxn ang="0">
                    <a:pos x="0" y="114"/>
                  </a:cxn>
                  <a:cxn ang="0">
                    <a:pos x="69" y="0"/>
                  </a:cxn>
                  <a:cxn ang="0">
                    <a:pos x="88" y="0"/>
                  </a:cxn>
                  <a:cxn ang="0">
                    <a:pos x="102" y="24"/>
                  </a:cxn>
                  <a:cxn ang="0">
                    <a:pos x="90" y="24"/>
                  </a:cxn>
                  <a:cxn ang="0">
                    <a:pos x="130" y="92"/>
                  </a:cxn>
                  <a:cxn ang="0">
                    <a:pos x="143" y="92"/>
                  </a:cxn>
                  <a:cxn ang="0">
                    <a:pos x="158" y="114"/>
                  </a:cxn>
                  <a:cxn ang="0">
                    <a:pos x="0" y="114"/>
                  </a:cxn>
                </a:cxnLst>
                <a:rect l="0" t="0" r="r" b="b"/>
                <a:pathLst>
                  <a:path w="159" h="115">
                    <a:moveTo>
                      <a:pt x="0" y="114"/>
                    </a:moveTo>
                    <a:lnTo>
                      <a:pt x="69" y="0"/>
                    </a:lnTo>
                    <a:lnTo>
                      <a:pt x="88" y="0"/>
                    </a:lnTo>
                    <a:lnTo>
                      <a:pt x="102" y="24"/>
                    </a:lnTo>
                    <a:lnTo>
                      <a:pt x="90" y="24"/>
                    </a:lnTo>
                    <a:lnTo>
                      <a:pt x="130" y="92"/>
                    </a:lnTo>
                    <a:lnTo>
                      <a:pt x="143" y="92"/>
                    </a:lnTo>
                    <a:lnTo>
                      <a:pt x="158" y="114"/>
                    </a:lnTo>
                    <a:lnTo>
                      <a:pt x="0" y="114"/>
                    </a:lnTo>
                  </a:path>
                </a:pathLst>
              </a:custGeom>
              <a:solidFill>
                <a:srgbClr val="002AA3"/>
              </a:solidFill>
              <a:ln w="12700" cap="rnd" cmpd="sng">
                <a:noFill/>
                <a:prstDash val="solid"/>
                <a:round/>
                <a:headEnd type="none" w="med" len="med"/>
                <a:tailEnd type="none" w="med" len="med"/>
              </a:ln>
              <a:effectLst/>
            </p:spPr>
            <p:txBody>
              <a:bodyPr/>
              <a:lstStyle/>
              <a:p>
                <a:pPr fontAlgn="base">
                  <a:spcBef>
                    <a:spcPct val="0"/>
                  </a:spcBef>
                  <a:spcAft>
                    <a:spcPct val="0"/>
                  </a:spcAft>
                  <a:defRPr/>
                </a:pPr>
                <a:endParaRPr lang="en-US" sz="2400" dirty="0">
                  <a:solidFill>
                    <a:srgbClr val="000000"/>
                  </a:solidFill>
                  <a:latin typeface="Arial" charset="0"/>
                </a:endParaRPr>
              </a:p>
            </p:txBody>
          </p:sp>
        </p:grpSp>
        <p:pic>
          <p:nvPicPr>
            <p:cNvPr id="11" name="Picture 10">
              <a:extLst>
                <a:ext uri="{FF2B5EF4-FFF2-40B4-BE49-F238E27FC236}">
                  <a16:creationId xmlns:a16="http://schemas.microsoft.com/office/drawing/2014/main" id="{86C606CD-8D1E-2145-BD27-29A1FB7796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979" y="5656472"/>
              <a:ext cx="647700" cy="857250"/>
            </a:xfrm>
            <a:prstGeom prst="rect">
              <a:avLst/>
            </a:prstGeom>
          </p:spPr>
        </p:pic>
      </p:grpSp>
      <p:sp>
        <p:nvSpPr>
          <p:cNvPr id="16" name="Rectangle 15">
            <a:extLst>
              <a:ext uri="{FF2B5EF4-FFF2-40B4-BE49-F238E27FC236}">
                <a16:creationId xmlns:a16="http://schemas.microsoft.com/office/drawing/2014/main" id="{9907B641-EBD6-954C-81F8-375BC01C6100}"/>
              </a:ext>
            </a:extLst>
          </p:cNvPr>
          <p:cNvSpPr/>
          <p:nvPr/>
        </p:nvSpPr>
        <p:spPr>
          <a:xfrm>
            <a:off x="649478" y="1056962"/>
            <a:ext cx="7848599" cy="646331"/>
          </a:xfrm>
          <a:prstGeom prst="rect">
            <a:avLst/>
          </a:prstGeom>
          <a:solidFill>
            <a:schemeClr val="tx2">
              <a:lumMod val="20000"/>
              <a:lumOff val="80000"/>
            </a:schemeClr>
          </a:solidFill>
        </p:spPr>
        <p:txBody>
          <a:bodyPr wrap="square">
            <a:spAutoFit/>
          </a:bodyPr>
          <a:lstStyle/>
          <a:p>
            <a:pPr algn="ctr"/>
            <a:r>
              <a:rPr lang="en-US" b="1" i="1" dirty="0"/>
              <a:t>Relative contribution of different parts of spectral response curves to total counts depends on spectrum, affects effective energies and geometrical factors.</a:t>
            </a:r>
          </a:p>
        </p:txBody>
      </p:sp>
      <p:sp>
        <p:nvSpPr>
          <p:cNvPr id="15" name="Rectangle 14">
            <a:extLst>
              <a:ext uri="{FF2B5EF4-FFF2-40B4-BE49-F238E27FC236}">
                <a16:creationId xmlns:a16="http://schemas.microsoft.com/office/drawing/2014/main" id="{D8113828-34FA-F644-B85E-FED45C769D93}"/>
              </a:ext>
            </a:extLst>
          </p:cNvPr>
          <p:cNvSpPr/>
          <p:nvPr/>
        </p:nvSpPr>
        <p:spPr>
          <a:xfrm>
            <a:off x="649478" y="4664960"/>
            <a:ext cx="3276600" cy="646331"/>
          </a:xfrm>
          <a:prstGeom prst="rect">
            <a:avLst/>
          </a:prstGeom>
          <a:solidFill>
            <a:schemeClr val="tx2">
              <a:lumMod val="20000"/>
              <a:lumOff val="80000"/>
            </a:schemeClr>
          </a:solidFill>
        </p:spPr>
        <p:txBody>
          <a:bodyPr wrap="square">
            <a:spAutoFit/>
          </a:bodyPr>
          <a:lstStyle/>
          <a:p>
            <a:pPr algn="ctr"/>
            <a:r>
              <a:rPr lang="en-US" b="1" i="1" dirty="0"/>
              <a:t>LUT factors are calculated for these conditions</a:t>
            </a:r>
          </a:p>
        </p:txBody>
      </p:sp>
      <p:sp>
        <p:nvSpPr>
          <p:cNvPr id="18" name="Rectangle 17">
            <a:extLst>
              <a:ext uri="{FF2B5EF4-FFF2-40B4-BE49-F238E27FC236}">
                <a16:creationId xmlns:a16="http://schemas.microsoft.com/office/drawing/2014/main" id="{7AC85316-E762-B540-A365-C6C9A7222824}"/>
              </a:ext>
            </a:extLst>
          </p:cNvPr>
          <p:cNvSpPr/>
          <p:nvPr/>
        </p:nvSpPr>
        <p:spPr>
          <a:xfrm>
            <a:off x="4745227" y="4696597"/>
            <a:ext cx="4227322" cy="646331"/>
          </a:xfrm>
          <a:prstGeom prst="rect">
            <a:avLst/>
          </a:prstGeom>
          <a:solidFill>
            <a:schemeClr val="tx2">
              <a:lumMod val="20000"/>
              <a:lumOff val="80000"/>
            </a:schemeClr>
          </a:solidFill>
        </p:spPr>
        <p:txBody>
          <a:bodyPr wrap="square">
            <a:spAutoFit/>
          </a:bodyPr>
          <a:lstStyle/>
          <a:p>
            <a:pPr algn="ctr"/>
            <a:r>
              <a:rPr lang="en-US" b="1" i="1" dirty="0"/>
              <a:t>Accurate GCR analysis requires factors calculated for these conditions</a:t>
            </a:r>
          </a:p>
        </p:txBody>
      </p:sp>
      <p:sp>
        <p:nvSpPr>
          <p:cNvPr id="19" name="Rectangle 18">
            <a:extLst>
              <a:ext uri="{FF2B5EF4-FFF2-40B4-BE49-F238E27FC236}">
                <a16:creationId xmlns:a16="http://schemas.microsoft.com/office/drawing/2014/main" id="{FC2ACD65-4F4E-634C-B985-16E7F9508289}"/>
              </a:ext>
            </a:extLst>
          </p:cNvPr>
          <p:cNvSpPr/>
          <p:nvPr/>
        </p:nvSpPr>
        <p:spPr>
          <a:xfrm>
            <a:off x="91288" y="5459016"/>
            <a:ext cx="5627545" cy="584775"/>
          </a:xfrm>
          <a:prstGeom prst="rect">
            <a:avLst/>
          </a:prstGeom>
          <a:solidFill>
            <a:schemeClr val="tx2">
              <a:lumMod val="20000"/>
              <a:lumOff val="80000"/>
            </a:schemeClr>
          </a:solidFill>
        </p:spPr>
        <p:txBody>
          <a:bodyPr wrap="square">
            <a:spAutoFit/>
          </a:bodyPr>
          <a:lstStyle/>
          <a:p>
            <a:pPr algn="ctr"/>
            <a:r>
              <a:rPr lang="en-US" sz="1600" b="1" i="1" dirty="0"/>
              <a:t>The five colored curves represent the spectrum-weighted relative response functions for energy channels E1-E5.</a:t>
            </a:r>
          </a:p>
        </p:txBody>
      </p:sp>
      <p:sp>
        <p:nvSpPr>
          <p:cNvPr id="3" name="Rectangle 2">
            <a:extLst>
              <a:ext uri="{FF2B5EF4-FFF2-40B4-BE49-F238E27FC236}">
                <a16:creationId xmlns:a16="http://schemas.microsoft.com/office/drawing/2014/main" id="{470C3CF2-2E60-D986-F017-D856F6A544C0}"/>
              </a:ext>
            </a:extLst>
          </p:cNvPr>
          <p:cNvSpPr/>
          <p:nvPr/>
        </p:nvSpPr>
        <p:spPr>
          <a:xfrm>
            <a:off x="801126" y="1791494"/>
            <a:ext cx="3082270" cy="276999"/>
          </a:xfrm>
          <a:prstGeom prst="rect">
            <a:avLst/>
          </a:prstGeom>
          <a:solidFill>
            <a:schemeClr val="tx2">
              <a:lumMod val="20000"/>
              <a:lumOff val="80000"/>
            </a:schemeClr>
          </a:solidFill>
        </p:spPr>
        <p:txBody>
          <a:bodyPr wrap="square">
            <a:spAutoFit/>
          </a:bodyPr>
          <a:lstStyle/>
          <a:p>
            <a:pPr algn="ctr"/>
            <a:r>
              <a:rPr lang="en-US" sz="1200" b="1" i="1" dirty="0"/>
              <a:t>Body of function dominates response to SEPs</a:t>
            </a:r>
          </a:p>
        </p:txBody>
      </p:sp>
      <p:sp>
        <p:nvSpPr>
          <p:cNvPr id="4" name="Rectangle 3">
            <a:extLst>
              <a:ext uri="{FF2B5EF4-FFF2-40B4-BE49-F238E27FC236}">
                <a16:creationId xmlns:a16="http://schemas.microsoft.com/office/drawing/2014/main" id="{3CDA83C0-BFEE-7983-F35A-3B5B51C552EC}"/>
              </a:ext>
            </a:extLst>
          </p:cNvPr>
          <p:cNvSpPr/>
          <p:nvPr/>
        </p:nvSpPr>
        <p:spPr>
          <a:xfrm>
            <a:off x="5305728" y="1791495"/>
            <a:ext cx="3007390" cy="276999"/>
          </a:xfrm>
          <a:prstGeom prst="rect">
            <a:avLst/>
          </a:prstGeom>
          <a:solidFill>
            <a:schemeClr val="tx2">
              <a:lumMod val="20000"/>
              <a:lumOff val="80000"/>
            </a:schemeClr>
          </a:solidFill>
        </p:spPr>
        <p:txBody>
          <a:bodyPr wrap="square">
            <a:spAutoFit/>
          </a:bodyPr>
          <a:lstStyle/>
          <a:p>
            <a:pPr algn="ctr"/>
            <a:r>
              <a:rPr lang="en-US" sz="1200" b="1" i="1" dirty="0"/>
              <a:t>Tail of function dominates response to GCRs</a:t>
            </a:r>
          </a:p>
        </p:txBody>
      </p:sp>
      <p:cxnSp>
        <p:nvCxnSpPr>
          <p:cNvPr id="21" name="Straight Arrow Connector 20">
            <a:extLst>
              <a:ext uri="{FF2B5EF4-FFF2-40B4-BE49-F238E27FC236}">
                <a16:creationId xmlns:a16="http://schemas.microsoft.com/office/drawing/2014/main" id="{73A75AC5-E5AC-BF06-9329-EA52BF7A13C1}"/>
              </a:ext>
            </a:extLst>
          </p:cNvPr>
          <p:cNvCxnSpPr>
            <a:cxnSpLocks/>
            <a:stCxn id="4" idx="2"/>
          </p:cNvCxnSpPr>
          <p:nvPr/>
        </p:nvCxnSpPr>
        <p:spPr>
          <a:xfrm>
            <a:off x="6809423" y="2068494"/>
            <a:ext cx="886777" cy="113190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BA498203-7AE0-5AFE-2956-CEA4423F7DBB}"/>
              </a:ext>
            </a:extLst>
          </p:cNvPr>
          <p:cNvCxnSpPr>
            <a:cxnSpLocks/>
            <a:stCxn id="3" idx="2"/>
          </p:cNvCxnSpPr>
          <p:nvPr/>
        </p:nvCxnSpPr>
        <p:spPr>
          <a:xfrm>
            <a:off x="2342261" y="2068493"/>
            <a:ext cx="248539" cy="13829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484058"/>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25905</TotalTime>
  <Words>8447</Words>
  <Application>Microsoft Macintosh PowerPoint</Application>
  <PresentationFormat>On-screen Show (4:3)</PresentationFormat>
  <Paragraphs>841</Paragraphs>
  <Slides>74</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74</vt:i4>
      </vt:variant>
    </vt:vector>
  </HeadingPairs>
  <TitlesOfParts>
    <vt:vector size="81" baseType="lpstr">
      <vt:lpstr>Arial</vt:lpstr>
      <vt:lpstr>Calibri</vt:lpstr>
      <vt:lpstr>Courier New</vt:lpstr>
      <vt:lpstr>Symbol</vt:lpstr>
      <vt:lpstr>Times New Roman</vt:lpstr>
      <vt:lpstr>Wingdings</vt:lpstr>
      <vt:lpstr>Custom Design</vt:lpstr>
      <vt:lpstr>Peer Stakeholder-Product Validation Review (PS-PVR)  For the Provisional Maturity of GOES-18 SEISS  EHIS L1b Product</vt:lpstr>
      <vt:lpstr>Outline</vt:lpstr>
      <vt:lpstr>Energetic Heavy Ion Sensor (EHIS)</vt:lpstr>
      <vt:lpstr>Nomenclature and Flux Units</vt:lpstr>
      <vt:lpstr>Solar Heavy Ions Are Much Less Abundant than He and H</vt:lpstr>
      <vt:lpstr>Solar Particle Events Since G18 EHIS Sensor Activation on 4/25/2022</vt:lpstr>
      <vt:lpstr>Galactic Cosmic Rays (GCRs)</vt:lpstr>
      <vt:lpstr>EHIS Data Description</vt:lpstr>
      <vt:lpstr>Geometrical Factors for SEPs vs. GCRs</vt:lpstr>
      <vt:lpstr>PATH TO PROVISIONAL</vt:lpstr>
      <vt:lpstr>Path to Provisional</vt:lpstr>
      <vt:lpstr>G18 EHIS PLTs Have Successful Outcomes</vt:lpstr>
      <vt:lpstr>Changes to FM3 EHIS Tables During PLT</vt:lpstr>
      <vt:lpstr>Path to Provisional - PLPTs</vt:lpstr>
      <vt:lpstr>Product quality assessment</vt:lpstr>
      <vt:lpstr>Product Quality Assessment</vt:lpstr>
      <vt:lpstr>PLPTs for Provisional</vt:lpstr>
      <vt:lpstr>PLPT-SEI-004: SEP Cross-Comparison</vt:lpstr>
      <vt:lpstr>PLPT-SEI-004:  Cross-calibrating Noisy Data</vt:lpstr>
      <vt:lpstr>PLPT-SEI-004: Cross-Satellite</vt:lpstr>
      <vt:lpstr>PLPT-SEI-004: G18 vs. G17 EHIS Hydrogen H1, first try</vt:lpstr>
      <vt:lpstr>PLPT-SEI-004: G17 H L1b fluxes, 2022-08-27, L1b (mostly Prime) and Non-Prime &amp; Prime from L0</vt:lpstr>
      <vt:lpstr>PLPT-SEI-004: G18 vs. G17 EHIS Hydrogen H1</vt:lpstr>
      <vt:lpstr>PLPT-SEI-004: G18 vs. G17 EHIS Helium HE1</vt:lpstr>
      <vt:lpstr>PLPT-SEI-004: Same Satellite, Different Instruments</vt:lpstr>
      <vt:lpstr>PLPT-SEI-004:  G18 EHIS and SGPS Time Series</vt:lpstr>
      <vt:lpstr>PLPT-SEI-004: Compare EHIS H1 and SGPS P5 Proton Fluxes</vt:lpstr>
      <vt:lpstr>PLPT-SEI-004: Compare EHIS H1 and SGPS P5 Proton Fluxes </vt:lpstr>
      <vt:lpstr>PLPT-SEI-004: H Fluence Spectra</vt:lpstr>
      <vt:lpstr>PLPT-SEI-004: He Fluence Spectra</vt:lpstr>
      <vt:lpstr>PLPT-SEI-004: G18 EHIS and ACE SIS C, N, O and Ne</vt:lpstr>
      <vt:lpstr>PLPT-SEI-004: G18 vs. G16 EHIS L1b Hydrogen (pre-drift)</vt:lpstr>
      <vt:lpstr>PLPT-SEI-004: G18 vs. G16 EHIS L1b Hydrogen H1</vt:lpstr>
      <vt:lpstr>PLPT-SEI-004: G18 EHIS H1 and SGPS P5 Observations of Long-Duration SEP Event(s) in September 2022</vt:lpstr>
      <vt:lpstr>PLPT-SEI-004 Conclusions</vt:lpstr>
      <vt:lpstr>PLPT-SEI-006: Backgrounds</vt:lpstr>
      <vt:lpstr>PLPT-SEI-006: Time Series Masked to Remove SEPs</vt:lpstr>
      <vt:lpstr>PLPT-SEI-006: H and He  .NOT.S (NonPrime) Only</vt:lpstr>
      <vt:lpstr>PLPT-SEI-006: H and He  .NOT.S (NonPrime) and NO S (Prime)</vt:lpstr>
      <vt:lpstr>PLPT-SEI-006: H and He</vt:lpstr>
      <vt:lpstr>PLPT-SEI-006: Heavy Ion Histograms from L0 SCI-ELF packets</vt:lpstr>
      <vt:lpstr>PLPT-SEI-006: GOES-16 SCI-ELF Histogram, 22 Jul – 28 Oct 2022</vt:lpstr>
      <vt:lpstr>PLPT-SEI-006: GOES-17 SCI-ELF Histogram, 22 Jul – 28 Oct 2022</vt:lpstr>
      <vt:lpstr>PLPT-SEI-006: GOES-18 SCI-ELF Histogram, 22 Jul – 28 Oct 2022</vt:lpstr>
      <vt:lpstr>PLPT-SEI-006: Heavy Ion Histograms from L0 SCI-ELF, Conclusions</vt:lpstr>
      <vt:lpstr>PLPT-SEI-006: ELF (operational) vs. PHA (reconstructed) histograms</vt:lpstr>
      <vt:lpstr>PLPT-SEI-006:  GOES-18 NonPrime Histogram Fit</vt:lpstr>
      <vt:lpstr>PLPT-SEI-006: GOES-18  GCR Heavy Ion fluxes</vt:lpstr>
      <vt:lpstr>PLPT-SEI-006: Assessment</vt:lpstr>
      <vt:lpstr>Top Level Evaluation</vt:lpstr>
      <vt:lpstr>PowerPoint Presentation</vt:lpstr>
      <vt:lpstr>Provisional Maturity Assessment</vt:lpstr>
      <vt:lpstr>Provisional Validation</vt:lpstr>
      <vt:lpstr>Provisional Validation</vt:lpstr>
      <vt:lpstr>Recommendation</vt:lpstr>
      <vt:lpstr>Path to full Validation Maturity</vt:lpstr>
      <vt:lpstr>Path to Full Validation</vt:lpstr>
      <vt:lpstr>Path to Full Validation - PLPTs</vt:lpstr>
      <vt:lpstr>Path to Full Validation – Risks</vt:lpstr>
      <vt:lpstr>Summary &amp; Recommendations</vt:lpstr>
      <vt:lpstr>Summary</vt:lpstr>
      <vt:lpstr>Recommendations (1)</vt:lpstr>
      <vt:lpstr>Recommendations (2)</vt:lpstr>
      <vt:lpstr>References</vt:lpstr>
      <vt:lpstr>Backup charts</vt:lpstr>
      <vt:lpstr>G18 EHIS L1b data assessment for Beta </vt:lpstr>
      <vt:lpstr>G18 EHIS L1b fluxes during SEP event  (May 10-15, 2022) </vt:lpstr>
      <vt:lpstr>G18 EHIS L0 singles on May 12 and 14, 2022</vt:lpstr>
      <vt:lpstr>PLPT-SEI-004: G18 EHIS and SGPS H Fluxes above ~11 MeV, 10-31 August 2022</vt:lpstr>
      <vt:lpstr>PLPT-SEI-004: G18 EHIS and SGPS He Fluxes above ~11 MeV/u, 10-31 August 2022</vt:lpstr>
      <vt:lpstr>PLPT-SEI-006: Angle-Detecting Inclined Sensor (ADIS) Theory</vt:lpstr>
      <vt:lpstr>Pulse Height Analysis (PHA) Packets</vt:lpstr>
      <vt:lpstr>Outline of FSW-based Algorithm Used for this PHA Analysis</vt:lpstr>
      <vt:lpstr>EHIS Detects Gamma Rays!</vt:lpstr>
    </vt:vector>
  </TitlesOfParts>
  <Company>NOAA / NESDIS / STAR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Juan Rodriguez</dc:creator>
  <cp:lastModifiedBy>Microsoft Office User</cp:lastModifiedBy>
  <cp:revision>1007</cp:revision>
  <dcterms:created xsi:type="dcterms:W3CDTF">2017-02-26T14:41:57Z</dcterms:created>
  <dcterms:modified xsi:type="dcterms:W3CDTF">2022-11-12T00:04:16Z</dcterms:modified>
</cp:coreProperties>
</file>