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673" r:id="rId2"/>
    <p:sldId id="663" r:id="rId3"/>
    <p:sldId id="667" r:id="rId4"/>
    <p:sldId id="6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Rodriguez" initials="J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00"/>
    <a:srgbClr val="008000"/>
    <a:srgbClr val="009900"/>
    <a:srgbClr val="FF7C80"/>
    <a:srgbClr val="0000FF"/>
    <a:srgbClr val="006600"/>
    <a:srgbClr val="FF3300"/>
    <a:srgbClr val="CCFF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0" autoAdjust="0"/>
    <p:restoredTop sz="94524" autoAdjust="0"/>
  </p:normalViewPr>
  <p:slideViewPr>
    <p:cSldViewPr>
      <p:cViewPr varScale="1">
        <p:scale>
          <a:sx n="71" d="100"/>
          <a:sy n="71" d="100"/>
        </p:scale>
        <p:origin x="118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0F8A6-59ED-4CA0-85FA-2B051A81B926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3C173-D336-4429-BE64-F6CFCEA90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12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52BE0-4CA4-4BD3-BC9F-B41F86E8D2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09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0632" y="6356350"/>
            <a:ext cx="914400" cy="3651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ADB79-25D6-47C0-AB51-22A13A0BBB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750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1078A-E944-47F9-B7BA-CEAF4D47042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214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2"/>
          </p:nvPr>
        </p:nvSpPr>
        <p:spPr>
          <a:xfrm>
            <a:off x="468052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7"/>
          <p:cNvSpPr>
            <a:spLocks noGrp="1"/>
          </p:cNvSpPr>
          <p:nvPr>
            <p:ph sz="quarter" idx="10"/>
          </p:nvPr>
        </p:nvSpPr>
        <p:spPr>
          <a:xfrm>
            <a:off x="35401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132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166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andt_SOO-DOH-Presentation_NO-TEXT_5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128337"/>
            <a:ext cx="6408821" cy="96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0632" y="6356350"/>
            <a:ext cx="9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2/28/2017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2421" y="6356350"/>
            <a:ext cx="73312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These GOES-16 data are preliminary, non-operational data and are undergoing testing. </a:t>
            </a:r>
          </a:p>
          <a:p>
            <a:pPr>
              <a:defRPr/>
            </a:pPr>
            <a:r>
              <a:rPr lang="en-US" dirty="0"/>
              <a:t>Users bear all responsibility for inspecting the data prior to use and for the manner in which the data are utilized.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3662" y="6356350"/>
            <a:ext cx="68179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D60F4D7-1FAC-41F5-8B13-40B192A295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03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2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01852"/>
            <a:ext cx="6477000" cy="968626"/>
          </a:xfrm>
        </p:spPr>
        <p:txBody>
          <a:bodyPr/>
          <a:lstStyle/>
          <a:p>
            <a:r>
              <a:rPr lang="en-US" sz="2800" dirty="0" smtClean="0"/>
              <a:t>G18 </a:t>
            </a:r>
            <a:r>
              <a:rPr lang="en-US" sz="2800" dirty="0" smtClean="0"/>
              <a:t>MPS-Hi </a:t>
            </a:r>
            <a:r>
              <a:rPr lang="en-US" sz="2800" dirty="0" smtClean="0"/>
              <a:t>Provisional </a:t>
            </a:r>
            <a:r>
              <a:rPr lang="en-US" sz="2800" dirty="0" smtClean="0"/>
              <a:t>Validation PS-PVR SWPC Overview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245" y="1346814"/>
            <a:ext cx="8696475" cy="558738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MPS-Hi measures the energetic particles responsible for “deep” satellite charging, it is required for one of SWPC’s important customer alerts, and historical data are important for satellite design.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ADR 863 is important to ensure continuity of MPS-Hi measurements in the event of SGPS failure.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Mitigation of proton contamination in the MPS-Hi electron measurements </a:t>
            </a:r>
            <a:r>
              <a:rPr lang="en-US" sz="2000" dirty="0" smtClean="0"/>
              <a:t>is good, </a:t>
            </a:r>
            <a:r>
              <a:rPr lang="en-US" sz="2000" dirty="0" smtClean="0"/>
              <a:t>but </a:t>
            </a:r>
            <a:r>
              <a:rPr lang="en-US" sz="2000" dirty="0" smtClean="0"/>
              <a:t>continued monitoring is needed, and very </a:t>
            </a:r>
            <a:r>
              <a:rPr lang="en-US" sz="2000" dirty="0" smtClean="0"/>
              <a:t>large proton events have not yet occurred.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MPS-Hi – SGPS channel disagreement </a:t>
            </a:r>
            <a:r>
              <a:rPr lang="en-US" sz="2000" dirty="0" smtClean="0"/>
              <a:t>and possible degradation of MPS-Hi proton channels need </a:t>
            </a:r>
            <a:r>
              <a:rPr lang="en-US" sz="2000" dirty="0" smtClean="0"/>
              <a:t>to be further </a:t>
            </a:r>
            <a:r>
              <a:rPr lang="en-US" sz="2000" dirty="0" smtClean="0"/>
              <a:t>investigated.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SWPC </a:t>
            </a:r>
            <a:r>
              <a:rPr lang="en-US" sz="2000" dirty="0"/>
              <a:t>is highly appreciative of the excellent work and diligence provided by NCEI, as well as the support </a:t>
            </a:r>
            <a:r>
              <a:rPr lang="en-US" sz="2000" dirty="0" smtClean="0"/>
              <a:t>from ATC </a:t>
            </a:r>
            <a:r>
              <a:rPr lang="en-US" sz="2000" dirty="0"/>
              <a:t>and the entire GOES </a:t>
            </a:r>
            <a:r>
              <a:rPr lang="en-US" sz="2000" dirty="0" smtClean="0"/>
              <a:t>project.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000" dirty="0" smtClean="0"/>
              <a:t>SWPC </a:t>
            </a:r>
            <a:r>
              <a:rPr lang="en-US" sz="2000" dirty="0"/>
              <a:t>concurs with NCEI’s recommendation for </a:t>
            </a:r>
            <a:r>
              <a:rPr lang="en-US" sz="2000" dirty="0" smtClean="0"/>
              <a:t>MPS-Hi </a:t>
            </a:r>
            <a:r>
              <a:rPr lang="en-US" sz="2000" dirty="0"/>
              <a:t>to transition to </a:t>
            </a:r>
            <a:r>
              <a:rPr lang="en-US" sz="2000" dirty="0" smtClean="0"/>
              <a:t>Provisional </a:t>
            </a:r>
            <a:r>
              <a:rPr lang="en-US" sz="2000" dirty="0" smtClean="0"/>
              <a:t>Validation </a:t>
            </a:r>
            <a:r>
              <a:rPr lang="en-US" sz="2000" dirty="0"/>
              <a:t>status, and we </a:t>
            </a:r>
            <a:r>
              <a:rPr lang="en-US" sz="2000" dirty="0" smtClean="0"/>
              <a:t>look forward to </a:t>
            </a:r>
            <a:r>
              <a:rPr lang="en-US" sz="2000" dirty="0"/>
              <a:t>continued effort to maintain and improve the data </a:t>
            </a:r>
            <a:r>
              <a:rPr lang="en-US" sz="2000" dirty="0" smtClean="0"/>
              <a:t>quality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351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408821" cy="968626"/>
          </a:xfrm>
        </p:spPr>
        <p:txBody>
          <a:bodyPr/>
          <a:lstStyle/>
          <a:p>
            <a:r>
              <a:rPr lang="en-US" sz="2800" dirty="0" smtClean="0"/>
              <a:t>Space Weather Economic Impacts</a:t>
            </a:r>
            <a:br>
              <a:rPr lang="en-US" sz="2800" dirty="0" smtClean="0"/>
            </a:br>
            <a:r>
              <a:rPr lang="en-US" sz="1800" dirty="0" err="1" smtClean="0"/>
              <a:t>Abt</a:t>
            </a:r>
            <a:r>
              <a:rPr lang="en-US" sz="1800" dirty="0" smtClean="0"/>
              <a:t> Associates, 2017</a:t>
            </a:r>
            <a:endParaRPr lang="en-US" sz="1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985210" y="1488805"/>
            <a:ext cx="5181600" cy="4149995"/>
            <a:chOff x="1905000" y="2541743"/>
            <a:chExt cx="5181600" cy="414999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5000" y="2541743"/>
              <a:ext cx="5181600" cy="4149995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3532441" y="3048000"/>
              <a:ext cx="1587827" cy="39233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739535" y="3867702"/>
              <a:ext cx="1080074" cy="48490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755573" y="5943600"/>
              <a:ext cx="1524000" cy="5334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08819" y="5706302"/>
            <a:ext cx="838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MPS-Hi measures a component of the in-situ radiation environment responsible for spacecraft charging that can result in satellite-system anomalies and failure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56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078A-E944-47F9-B7BA-CEAF4D470424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724400"/>
            <a:ext cx="8381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Defensive Investments: “… to </a:t>
            </a:r>
            <a:r>
              <a:rPr lang="en-US" dirty="0">
                <a:solidFill>
                  <a:schemeClr val="bg1"/>
                </a:solidFill>
              </a:rPr>
              <a:t>protect the integrity of satellites from high cumulative radiation dosages and from anomalous satellite behaviors that can be caused by surface- and deep-dielectric charging</a:t>
            </a:r>
            <a:r>
              <a:rPr lang="en-US" dirty="0" smtClean="0">
                <a:solidFill>
                  <a:schemeClr val="bg1"/>
                </a:solidFill>
              </a:rPr>
              <a:t>.”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Mitigating Actions: “Assessment conducted after any anomalous satellite behavior”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63" y="2104713"/>
            <a:ext cx="8697539" cy="22386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7089" y="1610380"/>
            <a:ext cx="3483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Satellite Impact Matrix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71600" y="228600"/>
            <a:ext cx="6408821" cy="968626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2800" smtClean="0"/>
              <a:t>Space Weather Economic Impacts</a:t>
            </a:r>
            <a:br>
              <a:rPr lang="en-US" sz="2800" smtClean="0"/>
            </a:br>
            <a:r>
              <a:rPr lang="en-US" sz="1800" smtClean="0"/>
              <a:t>Abt Associates, 2017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4720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078A-E944-47F9-B7BA-CEAF4D470424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1026" name="Picture 2" descr="https://lh4.googleusercontent.com/TESuLDWV2dljMDLDq8T0bf18-uEWEowWuoPBsslDjMW380k8giOQI4nCu6fkcecbUyT_-OD8hUWWDmlJ09bbtS2BNTSkgXFH98NTAeKU5dAq8LPQiv8yzbmPWmAd7TBB_pRr5ZzqFMbg3e43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673" y="1435649"/>
            <a:ext cx="3476780" cy="443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3482" y="2209800"/>
            <a:ext cx="4588043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Action 2.11.6</a:t>
            </a:r>
            <a:r>
              <a:rPr lang="en-US" dirty="0" smtClean="0"/>
              <a:t>: DOC, in coordination with NASA and DoD, develop a plan for a robust real-time assimilative environmental specification model such that it supports 1) </a:t>
            </a:r>
            <a:r>
              <a:rPr lang="en-US" dirty="0" err="1" smtClean="0"/>
              <a:t>Nowcasting</a:t>
            </a:r>
            <a:r>
              <a:rPr lang="en-US" dirty="0" smtClean="0"/>
              <a:t> of the space environment, and 2) </a:t>
            </a:r>
            <a:r>
              <a:rPr lang="en-US" b="1" dirty="0" smtClean="0"/>
              <a:t>Analysis and attribution of spacecraft anomalies due to routine and extreme space weather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4495800"/>
            <a:ext cx="458804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MPS-HI will be an important data source for this data assimilative environmental model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1" y="356937"/>
            <a:ext cx="6248400" cy="633663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2800" dirty="0" smtClean="0"/>
              <a:t>National Space Weather Action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167853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16776</TotalTime>
  <Words>303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MS PGothic</vt:lpstr>
      <vt:lpstr>Arial</vt:lpstr>
      <vt:lpstr>Calibri</vt:lpstr>
      <vt:lpstr>Courier New</vt:lpstr>
      <vt:lpstr>Wingdings</vt:lpstr>
      <vt:lpstr>Custom Design</vt:lpstr>
      <vt:lpstr>G18 MPS-Hi Provisional Validation PS-PVR SWPC Overview</vt:lpstr>
      <vt:lpstr>Space Weather Economic Impacts Abt Associates, 2017</vt:lpstr>
      <vt:lpstr>PowerPoint Presentation</vt:lpstr>
      <vt:lpstr>PowerPoint Presentation</vt:lpstr>
    </vt:vector>
  </TitlesOfParts>
  <Company>NOAA / NESDIS / STAR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Xiangqian Wu</dc:creator>
  <cp:lastModifiedBy>tonsager</cp:lastModifiedBy>
  <cp:revision>331</cp:revision>
  <cp:lastPrinted>2018-07-10T13:08:28Z</cp:lastPrinted>
  <dcterms:created xsi:type="dcterms:W3CDTF">2017-02-26T14:41:57Z</dcterms:created>
  <dcterms:modified xsi:type="dcterms:W3CDTF">2022-10-10T17:19:52Z</dcterms:modified>
</cp:coreProperties>
</file>