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Lst>
  <p:notesMasterIdLst>
    <p:notesMasterId r:id="rId80"/>
  </p:notesMasterIdLst>
  <p:sldIdLst>
    <p:sldId id="880" r:id="rId3"/>
    <p:sldId id="258" r:id="rId4"/>
    <p:sldId id="986" r:id="rId5"/>
    <p:sldId id="670" r:id="rId6"/>
    <p:sldId id="689" r:id="rId7"/>
    <p:sldId id="972" r:id="rId8"/>
    <p:sldId id="973" r:id="rId9"/>
    <p:sldId id="522" r:id="rId10"/>
    <p:sldId id="920" r:id="rId11"/>
    <p:sldId id="307" r:id="rId12"/>
    <p:sldId id="935" r:id="rId13"/>
    <p:sldId id="974" r:id="rId14"/>
    <p:sldId id="975" r:id="rId15"/>
    <p:sldId id="987" r:id="rId16"/>
    <p:sldId id="793" r:id="rId17"/>
    <p:sldId id="717" r:id="rId18"/>
    <p:sldId id="833" r:id="rId19"/>
    <p:sldId id="834" r:id="rId20"/>
    <p:sldId id="719" r:id="rId21"/>
    <p:sldId id="937" r:id="rId22"/>
    <p:sldId id="936" r:id="rId23"/>
    <p:sldId id="938" r:id="rId24"/>
    <p:sldId id="939" r:id="rId25"/>
    <p:sldId id="940" r:id="rId26"/>
    <p:sldId id="961" r:id="rId27"/>
    <p:sldId id="962" r:id="rId28"/>
    <p:sldId id="963" r:id="rId29"/>
    <p:sldId id="964" r:id="rId30"/>
    <p:sldId id="965" r:id="rId31"/>
    <p:sldId id="966" r:id="rId32"/>
    <p:sldId id="941" r:id="rId33"/>
    <p:sldId id="942" r:id="rId34"/>
    <p:sldId id="943" r:id="rId35"/>
    <p:sldId id="944" r:id="rId36"/>
    <p:sldId id="945" r:id="rId37"/>
    <p:sldId id="946" r:id="rId38"/>
    <p:sldId id="985" r:id="rId39"/>
    <p:sldId id="976" r:id="rId40"/>
    <p:sldId id="977" r:id="rId41"/>
    <p:sldId id="947" r:id="rId42"/>
    <p:sldId id="948" r:id="rId43"/>
    <p:sldId id="949" r:id="rId44"/>
    <p:sldId id="950" r:id="rId45"/>
    <p:sldId id="951" r:id="rId46"/>
    <p:sldId id="953" r:id="rId47"/>
    <p:sldId id="952" r:id="rId48"/>
    <p:sldId id="954" r:id="rId49"/>
    <p:sldId id="955" r:id="rId50"/>
    <p:sldId id="958" r:id="rId51"/>
    <p:sldId id="959" r:id="rId52"/>
    <p:sldId id="960" r:id="rId53"/>
    <p:sldId id="795" r:id="rId54"/>
    <p:sldId id="933" r:id="rId55"/>
    <p:sldId id="538" r:id="rId56"/>
    <p:sldId id="551" r:id="rId57"/>
    <p:sldId id="576" r:id="rId58"/>
    <p:sldId id="662" r:id="rId59"/>
    <p:sldId id="934" r:id="rId60"/>
    <p:sldId id="929" r:id="rId61"/>
    <p:sldId id="930" r:id="rId62"/>
    <p:sldId id="932" r:id="rId63"/>
    <p:sldId id="901" r:id="rId64"/>
    <p:sldId id="577" r:id="rId65"/>
    <p:sldId id="657" r:id="rId66"/>
    <p:sldId id="548" r:id="rId67"/>
    <p:sldId id="967" r:id="rId68"/>
    <p:sldId id="968" r:id="rId69"/>
    <p:sldId id="969" r:id="rId70"/>
    <p:sldId id="970" r:id="rId71"/>
    <p:sldId id="971" r:id="rId72"/>
    <p:sldId id="978" r:id="rId73"/>
    <p:sldId id="979" r:id="rId74"/>
    <p:sldId id="980" r:id="rId75"/>
    <p:sldId id="981" r:id="rId76"/>
    <p:sldId id="982" r:id="rId77"/>
    <p:sldId id="983" r:id="rId78"/>
    <p:sldId id="984"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Rodriguez" initials="JR" lastIdx="2" clrIdx="0">
    <p:extLst>
      <p:ext uri="{19B8F6BF-5375-455C-9EA6-DF929625EA0E}">
        <p15:presenceInfo xmlns:p15="http://schemas.microsoft.com/office/powerpoint/2012/main" userId="S-1-5-21-2352823706-2924403312-716997183-1511" providerId="AD"/>
      </p:ext>
    </p:extLst>
  </p:cmAuthor>
  <p:cmAuthor id="2" name="Fulbright, Jon P. (GSFC-416.0)[COLUMBUS TECHNOLOGIES AND SERVICES INC]" initials="FJP(TASI" lastIdx="8" clrIdx="1">
    <p:extLst>
      <p:ext uri="{19B8F6BF-5375-455C-9EA6-DF929625EA0E}">
        <p15:presenceInfo xmlns:p15="http://schemas.microsoft.com/office/powerpoint/2012/main" userId="S-1-5-21-330711430-3775241029-4075259233-578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D3FF"/>
    <a:srgbClr val="0000FF"/>
    <a:srgbClr val="99FF66"/>
    <a:srgbClr val="00B050"/>
    <a:srgbClr val="E9EDF4"/>
    <a:srgbClr val="D0D8E8"/>
    <a:srgbClr val="FF9900"/>
    <a:srgbClr val="640000"/>
    <a:srgbClr val="8912B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2354" autoAdjust="0"/>
  </p:normalViewPr>
  <p:slideViewPr>
    <p:cSldViewPr>
      <p:cViewPr varScale="1">
        <p:scale>
          <a:sx n="105" d="100"/>
          <a:sy n="105" d="100"/>
        </p:scale>
        <p:origin x="6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0F8A6-59ED-4CA0-85FA-2B051A81B926}" type="datetimeFigureOut">
              <a:rPr lang="en-US" smtClean="0"/>
              <a:pPr/>
              <a:t>10/13/2022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3C173-D336-4429-BE64-F6CFCEA9010A}" type="slidenum">
              <a:rPr lang="en-US" smtClean="0"/>
              <a:pPr/>
              <a:t>‹#›</a:t>
            </a:fld>
            <a:endParaRPr lang="en-US" dirty="0"/>
          </a:p>
        </p:txBody>
      </p:sp>
    </p:spTree>
    <p:extLst>
      <p:ext uri="{BB962C8B-B14F-4D97-AF65-F5344CB8AC3E}">
        <p14:creationId xmlns:p14="http://schemas.microsoft.com/office/powerpoint/2010/main" val="29413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1</a:t>
            </a:fld>
            <a:endParaRPr lang="en-US" dirty="0"/>
          </a:p>
        </p:txBody>
      </p:sp>
    </p:spTree>
    <p:extLst>
      <p:ext uri="{BB962C8B-B14F-4D97-AF65-F5344CB8AC3E}">
        <p14:creationId xmlns:p14="http://schemas.microsoft.com/office/powerpoint/2010/main" val="203265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8C336-1633-44D9-B65E-30AEC673A17E}" type="slidenum">
              <a:rPr lang="en-US" smtClean="0"/>
              <a:pPr/>
              <a:t>18</a:t>
            </a:fld>
            <a:endParaRPr lang="en-US"/>
          </a:p>
        </p:txBody>
      </p:sp>
    </p:spTree>
    <p:extLst>
      <p:ext uri="{BB962C8B-B14F-4D97-AF65-F5344CB8AC3E}">
        <p14:creationId xmlns:p14="http://schemas.microsoft.com/office/powerpoint/2010/main" val="381897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20</a:t>
            </a:fld>
            <a:endParaRPr lang="en-US" dirty="0"/>
          </a:p>
        </p:txBody>
      </p:sp>
    </p:spTree>
    <p:extLst>
      <p:ext uri="{BB962C8B-B14F-4D97-AF65-F5344CB8AC3E}">
        <p14:creationId xmlns:p14="http://schemas.microsoft.com/office/powerpoint/2010/main" val="387240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26</a:t>
            </a:fld>
            <a:endParaRPr lang="en-US" dirty="0"/>
          </a:p>
        </p:txBody>
      </p:sp>
    </p:spTree>
    <p:extLst>
      <p:ext uri="{BB962C8B-B14F-4D97-AF65-F5344CB8AC3E}">
        <p14:creationId xmlns:p14="http://schemas.microsoft.com/office/powerpoint/2010/main" val="177687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27</a:t>
            </a:fld>
            <a:endParaRPr lang="en-US" dirty="0"/>
          </a:p>
        </p:txBody>
      </p:sp>
    </p:spTree>
    <p:extLst>
      <p:ext uri="{BB962C8B-B14F-4D97-AF65-F5344CB8AC3E}">
        <p14:creationId xmlns:p14="http://schemas.microsoft.com/office/powerpoint/2010/main" val="247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28</a:t>
            </a:fld>
            <a:endParaRPr lang="en-US" dirty="0"/>
          </a:p>
        </p:txBody>
      </p:sp>
    </p:spTree>
    <p:extLst>
      <p:ext uri="{BB962C8B-B14F-4D97-AF65-F5344CB8AC3E}">
        <p14:creationId xmlns:p14="http://schemas.microsoft.com/office/powerpoint/2010/main" val="335056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29</a:t>
            </a:fld>
            <a:endParaRPr lang="en-US" dirty="0"/>
          </a:p>
        </p:txBody>
      </p:sp>
    </p:spTree>
    <p:extLst>
      <p:ext uri="{BB962C8B-B14F-4D97-AF65-F5344CB8AC3E}">
        <p14:creationId xmlns:p14="http://schemas.microsoft.com/office/powerpoint/2010/main" val="2252543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8DB41-2FAF-7C4F-A91B-EDDF4F060C66}" type="slidenum">
              <a:rPr lang="en-US" smtClean="0"/>
              <a:t>34</a:t>
            </a:fld>
            <a:endParaRPr lang="en-US"/>
          </a:p>
        </p:txBody>
      </p:sp>
    </p:spTree>
    <p:extLst>
      <p:ext uri="{BB962C8B-B14F-4D97-AF65-F5344CB8AC3E}">
        <p14:creationId xmlns:p14="http://schemas.microsoft.com/office/powerpoint/2010/main" val="406109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8DB41-2FAF-7C4F-A91B-EDDF4F060C66}" type="slidenum">
              <a:rPr lang="en-US" smtClean="0"/>
              <a:t>36</a:t>
            </a:fld>
            <a:endParaRPr lang="en-US"/>
          </a:p>
        </p:txBody>
      </p:sp>
    </p:spTree>
    <p:extLst>
      <p:ext uri="{BB962C8B-B14F-4D97-AF65-F5344CB8AC3E}">
        <p14:creationId xmlns:p14="http://schemas.microsoft.com/office/powerpoint/2010/main" val="1472145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37</a:t>
            </a:fld>
            <a:endParaRPr lang="en-US" dirty="0"/>
          </a:p>
        </p:txBody>
      </p:sp>
    </p:spTree>
    <p:extLst>
      <p:ext uri="{BB962C8B-B14F-4D97-AF65-F5344CB8AC3E}">
        <p14:creationId xmlns:p14="http://schemas.microsoft.com/office/powerpoint/2010/main" val="43136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38</a:t>
            </a:fld>
            <a:endParaRPr lang="en-US" dirty="0"/>
          </a:p>
        </p:txBody>
      </p:sp>
    </p:spTree>
    <p:extLst>
      <p:ext uri="{BB962C8B-B14F-4D97-AF65-F5344CB8AC3E}">
        <p14:creationId xmlns:p14="http://schemas.microsoft.com/office/powerpoint/2010/main" val="89028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2</a:t>
            </a:fld>
            <a:endParaRPr lang="en-US" dirty="0"/>
          </a:p>
        </p:txBody>
      </p:sp>
    </p:spTree>
    <p:extLst>
      <p:ext uri="{BB962C8B-B14F-4D97-AF65-F5344CB8AC3E}">
        <p14:creationId xmlns:p14="http://schemas.microsoft.com/office/powerpoint/2010/main" val="36259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41</a:t>
            </a:fld>
            <a:endParaRPr lang="en-US"/>
          </a:p>
        </p:txBody>
      </p:sp>
    </p:spTree>
    <p:extLst>
      <p:ext uri="{BB962C8B-B14F-4D97-AF65-F5344CB8AC3E}">
        <p14:creationId xmlns:p14="http://schemas.microsoft.com/office/powerpoint/2010/main" val="4011206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42</a:t>
            </a:fld>
            <a:endParaRPr lang="en-US"/>
          </a:p>
        </p:txBody>
      </p:sp>
    </p:spTree>
    <p:extLst>
      <p:ext uri="{BB962C8B-B14F-4D97-AF65-F5344CB8AC3E}">
        <p14:creationId xmlns:p14="http://schemas.microsoft.com/office/powerpoint/2010/main" val="1164993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9" indent="-171419">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pPr>
              <a:defRPr/>
            </a:pPr>
            <a:fld id="{B0B76C60-65FB-4AE5-A8BA-D5F0E93E1997}" type="slidenum">
              <a:rPr lang="en-US" smtClean="0"/>
              <a:pPr>
                <a:defRPr/>
              </a:pPr>
              <a:t>43</a:t>
            </a:fld>
            <a:endParaRPr lang="en-US" dirty="0"/>
          </a:p>
        </p:txBody>
      </p:sp>
    </p:spTree>
    <p:extLst>
      <p:ext uri="{BB962C8B-B14F-4D97-AF65-F5344CB8AC3E}">
        <p14:creationId xmlns:p14="http://schemas.microsoft.com/office/powerpoint/2010/main" val="4230588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45</a:t>
            </a:fld>
            <a:endParaRPr lang="en-US" dirty="0"/>
          </a:p>
        </p:txBody>
      </p:sp>
    </p:spTree>
    <p:extLst>
      <p:ext uri="{BB962C8B-B14F-4D97-AF65-F5344CB8AC3E}">
        <p14:creationId xmlns:p14="http://schemas.microsoft.com/office/powerpoint/2010/main" val="3567173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48</a:t>
            </a:fld>
            <a:endParaRPr lang="en-US" dirty="0"/>
          </a:p>
        </p:txBody>
      </p:sp>
    </p:spTree>
    <p:extLst>
      <p:ext uri="{BB962C8B-B14F-4D97-AF65-F5344CB8AC3E}">
        <p14:creationId xmlns:p14="http://schemas.microsoft.com/office/powerpoint/2010/main" val="3253557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49</a:t>
            </a:fld>
            <a:endParaRPr lang="en-US" dirty="0"/>
          </a:p>
        </p:txBody>
      </p:sp>
    </p:spTree>
    <p:extLst>
      <p:ext uri="{BB962C8B-B14F-4D97-AF65-F5344CB8AC3E}">
        <p14:creationId xmlns:p14="http://schemas.microsoft.com/office/powerpoint/2010/main" val="120301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52</a:t>
            </a:fld>
            <a:endParaRPr lang="en-US" dirty="0"/>
          </a:p>
        </p:txBody>
      </p:sp>
    </p:spTree>
    <p:extLst>
      <p:ext uri="{BB962C8B-B14F-4D97-AF65-F5344CB8AC3E}">
        <p14:creationId xmlns:p14="http://schemas.microsoft.com/office/powerpoint/2010/main" val="1212797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0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0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58</a:t>
            </a:fld>
            <a:endParaRPr lang="en-US" dirty="0"/>
          </a:p>
        </p:txBody>
      </p:sp>
    </p:spTree>
    <p:extLst>
      <p:ext uri="{BB962C8B-B14F-4D97-AF65-F5344CB8AC3E}">
        <p14:creationId xmlns:p14="http://schemas.microsoft.com/office/powerpoint/2010/main" val="306064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3</a:t>
            </a:fld>
            <a:endParaRPr lang="en-US" dirty="0"/>
          </a:p>
        </p:txBody>
      </p:sp>
    </p:spTree>
    <p:extLst>
      <p:ext uri="{BB962C8B-B14F-4D97-AF65-F5344CB8AC3E}">
        <p14:creationId xmlns:p14="http://schemas.microsoft.com/office/powerpoint/2010/main" val="1294962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81606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4</a:t>
            </a:fld>
            <a:endParaRPr lang="en-US" dirty="0"/>
          </a:p>
        </p:txBody>
      </p:sp>
    </p:spTree>
    <p:extLst>
      <p:ext uri="{BB962C8B-B14F-4D97-AF65-F5344CB8AC3E}">
        <p14:creationId xmlns:p14="http://schemas.microsoft.com/office/powerpoint/2010/main" val="111679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10</a:t>
            </a:fld>
            <a:endParaRPr lang="en-US"/>
          </a:p>
        </p:txBody>
      </p:sp>
    </p:spTree>
    <p:extLst>
      <p:ext uri="{BB962C8B-B14F-4D97-AF65-F5344CB8AC3E}">
        <p14:creationId xmlns:p14="http://schemas.microsoft.com/office/powerpoint/2010/main" val="139904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A54DA-2AA6-4767-A5E7-EBD21B40BCE2}" type="slidenum">
              <a:rPr lang="en-US" smtClean="0"/>
              <a:t>11</a:t>
            </a:fld>
            <a:endParaRPr lang="en-US"/>
          </a:p>
        </p:txBody>
      </p:sp>
    </p:spTree>
    <p:extLst>
      <p:ext uri="{BB962C8B-B14F-4D97-AF65-F5344CB8AC3E}">
        <p14:creationId xmlns:p14="http://schemas.microsoft.com/office/powerpoint/2010/main" val="253187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A54DA-2AA6-4767-A5E7-EBD21B40BCE2}" type="slidenum">
              <a:rPr lang="en-US" smtClean="0"/>
              <a:t>12</a:t>
            </a:fld>
            <a:endParaRPr lang="en-US"/>
          </a:p>
        </p:txBody>
      </p:sp>
    </p:spTree>
    <p:extLst>
      <p:ext uri="{BB962C8B-B14F-4D97-AF65-F5344CB8AC3E}">
        <p14:creationId xmlns:p14="http://schemas.microsoft.com/office/powerpoint/2010/main" val="386493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13</a:t>
            </a:fld>
            <a:endParaRPr lang="en-US" dirty="0"/>
          </a:p>
        </p:txBody>
      </p:sp>
    </p:spTree>
    <p:extLst>
      <p:ext uri="{BB962C8B-B14F-4D97-AF65-F5344CB8AC3E}">
        <p14:creationId xmlns:p14="http://schemas.microsoft.com/office/powerpoint/2010/main" val="390702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8C336-1633-44D9-B65E-30AEC673A17E}" type="slidenum">
              <a:rPr lang="en-US" smtClean="0"/>
              <a:pPr/>
              <a:t>17</a:t>
            </a:fld>
            <a:endParaRPr lang="en-US"/>
          </a:p>
        </p:txBody>
      </p:sp>
    </p:spTree>
    <p:extLst>
      <p:ext uri="{BB962C8B-B14F-4D97-AF65-F5344CB8AC3E}">
        <p14:creationId xmlns:p14="http://schemas.microsoft.com/office/powerpoint/2010/main" val="122031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612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0226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solidFill>
                <a:srgbClr val="FFFFFF"/>
              </a:solidFill>
            </a:endParaRPr>
          </a:p>
        </p:txBody>
      </p:sp>
      <p:sp>
        <p:nvSpPr>
          <p:cNvPr id="23" name="Shape 23"/>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dirty="0">
              <a:solidFill>
                <a:srgbClr val="FFFFFF"/>
              </a:solidFill>
            </a:endParaRPr>
          </a:p>
        </p:txBody>
      </p:sp>
    </p:spTree>
    <p:extLst>
      <p:ext uri="{BB962C8B-B14F-4D97-AF65-F5344CB8AC3E}">
        <p14:creationId xmlns:p14="http://schemas.microsoft.com/office/powerpoint/2010/main" val="138695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a:pPr/>
              <a:t>‹#›</a:t>
            </a:fld>
            <a:endParaRPr dirty="0"/>
          </a:p>
        </p:txBody>
      </p:sp>
    </p:spTree>
    <p:extLst>
      <p:ext uri="{BB962C8B-B14F-4D97-AF65-F5344CB8AC3E}">
        <p14:creationId xmlns:p14="http://schemas.microsoft.com/office/powerpoint/2010/main" val="374614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solidFill>
                <a:srgbClr val="FFFFFF"/>
              </a:solidFill>
            </a:endParaRPr>
          </a:p>
        </p:txBody>
      </p:sp>
      <p:sp>
        <p:nvSpPr>
          <p:cNvPr id="32" name="Shape 3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dirty="0">
              <a:solidFill>
                <a:srgbClr val="FFFFFF"/>
              </a:solidFill>
            </a:endParaRPr>
          </a:p>
        </p:txBody>
      </p:sp>
    </p:spTree>
    <p:extLst>
      <p:ext uri="{BB962C8B-B14F-4D97-AF65-F5344CB8AC3E}">
        <p14:creationId xmlns:p14="http://schemas.microsoft.com/office/powerpoint/2010/main" val="417907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53441" y="88777"/>
            <a:ext cx="6675120" cy="72796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0" i="0" u="none" strike="noStrike" cap="none">
                <a:solidFill>
                  <a:srgbClr val="CF102D"/>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158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dirty="0"/>
          </a:p>
        </p:txBody>
      </p:sp>
    </p:spTree>
    <p:extLst>
      <p:ext uri="{BB962C8B-B14F-4D97-AF65-F5344CB8AC3E}">
        <p14:creationId xmlns:p14="http://schemas.microsoft.com/office/powerpoint/2010/main" val="40909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dirty="0"/>
          </a:p>
        </p:txBody>
      </p:sp>
    </p:spTree>
    <p:extLst>
      <p:ext uri="{BB962C8B-B14F-4D97-AF65-F5344CB8AC3E}">
        <p14:creationId xmlns:p14="http://schemas.microsoft.com/office/powerpoint/2010/main" val="228750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dirty="0"/>
          </a:p>
        </p:txBody>
      </p:sp>
    </p:spTree>
    <p:extLst>
      <p:ext uri="{BB962C8B-B14F-4D97-AF65-F5344CB8AC3E}">
        <p14:creationId xmlns:p14="http://schemas.microsoft.com/office/powerpoint/2010/main" val="416214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3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166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z="900" smtClean="0">
                <a:solidFill>
                  <a:srgbClr val="888888"/>
                </a:solidFill>
                <a:ea typeface="Calibri"/>
                <a:cs typeface="Calibri"/>
                <a:sym typeface="Calibri"/>
              </a:rPr>
              <a:pPr>
                <a:buSzPct val="25000"/>
              </a:pPr>
              <a:t>‹#›</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329086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2EFC58C-15BD-441D-B5ED-3859E2286C26}" type="slidenum">
              <a:rPr lang="en-US" altLang="en-US"/>
              <a:pPr/>
              <a:t>‹#›</a:t>
            </a:fld>
            <a:endParaRPr lang="en-US" altLang="en-US"/>
          </a:p>
        </p:txBody>
      </p:sp>
    </p:spTree>
    <p:extLst>
      <p:ext uri="{BB962C8B-B14F-4D97-AF65-F5344CB8AC3E}">
        <p14:creationId xmlns:p14="http://schemas.microsoft.com/office/powerpoint/2010/main" val="247530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dirty="0"/>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dirty="0"/>
          </a:p>
        </p:txBody>
      </p:sp>
    </p:spTree>
    <p:extLst>
      <p:ext uri="{BB962C8B-B14F-4D97-AF65-F5344CB8AC3E}">
        <p14:creationId xmlns:p14="http://schemas.microsoft.com/office/powerpoint/2010/main" val="70036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7" r:id="rId9"/>
  </p:sldLayoutIdLst>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7">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dirty="0">
              <a:solidFill>
                <a:srgbClr val="FFFFFF"/>
              </a:solidFill>
            </a:endParaRPr>
          </a:p>
        </p:txBody>
      </p:sp>
      <p:sp>
        <p:nvSpPr>
          <p:cNvPr id="14" name="Shape 14"/>
          <p:cNvSpPr txBox="1">
            <a:spLocks noGrp="1"/>
          </p:cNvSpPr>
          <p:nvPr>
            <p:ph type="ftr" idx="11"/>
          </p:nvPr>
        </p:nvSpPr>
        <p:spPr>
          <a:xfrm>
            <a:off x="922421" y="6356350"/>
            <a:ext cx="7331242"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dirty="0">
              <a:solidFill>
                <a:srgbClr val="FFFFFF"/>
              </a:solidFill>
            </a:endParaRPr>
          </a:p>
        </p:txBody>
      </p:sp>
      <p:sp>
        <p:nvSpPr>
          <p:cNvPr id="15" name="Shape 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a:buClr>
                <a:srgbClr val="000000"/>
              </a:buClr>
              <a:buFont typeface="Arial"/>
              <a:buNone/>
            </a:pPr>
            <a:fld id="{00000000-1234-1234-1234-123412341234}" type="slidenum">
              <a:rPr lang="en-US" kern="0">
                <a:solidFill>
                  <a:srgbClr val="FFFFFF"/>
                </a:solidFill>
              </a:rPr>
              <a:pPr>
                <a:buClr>
                  <a:srgbClr val="000000"/>
                </a:buClr>
                <a:buFont typeface="Arial"/>
                <a:buNone/>
              </a:pPr>
              <a:t>‹#›</a:t>
            </a:fld>
            <a:endParaRPr kern="0" dirty="0">
              <a:solidFill>
                <a:srgbClr val="FFFFFF"/>
              </a:solidFill>
            </a:endParaRPr>
          </a:p>
        </p:txBody>
      </p:sp>
    </p:spTree>
    <p:extLst>
      <p:ext uri="{BB962C8B-B14F-4D97-AF65-F5344CB8AC3E}">
        <p14:creationId xmlns:p14="http://schemas.microsoft.com/office/powerpoint/2010/main" val="261144307"/>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6.png"/></Relationships>
</file>

<file path=ppt/slides/_rels/slide4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9"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066800"/>
            <a:ext cx="8115300" cy="2667001"/>
          </a:xfrm>
        </p:spPr>
        <p:txBody>
          <a:bodyPr>
            <a:normAutofit/>
          </a:bodyPr>
          <a:lstStyle/>
          <a:p>
            <a:r>
              <a:rPr lang="en-US" sz="2400" b="1" dirty="0" smtClean="0">
                <a:latin typeface="Times New Roman" panose="02020603050405020304" pitchFamily="18" charset="0"/>
                <a:cs typeface="Times New Roman" panose="02020603050405020304" pitchFamily="18" charset="0"/>
              </a:rPr>
              <a:t>Peer Stakeholder-Product Validation Review (PS-PVR) </a:t>
            </a: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For the Provisional Maturity</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of GOES-18</a:t>
            </a:r>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SEISS</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MPS-HI L1b Product</a:t>
            </a:r>
            <a:endParaRPr lang="en-US"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 y="3810000"/>
            <a:ext cx="8686800" cy="1981200"/>
          </a:xfrm>
        </p:spPr>
        <p:txBody>
          <a:bodyPr>
            <a:normAutofit fontScale="70000" lnSpcReduction="20000"/>
          </a:bodyPr>
          <a:lstStyle/>
          <a:p>
            <a:r>
              <a:rPr lang="en-US" b="1" dirty="0" smtClean="0">
                <a:solidFill>
                  <a:srgbClr val="FFFF00"/>
                </a:solidFill>
                <a:latin typeface="Times New Roman" panose="02020603050405020304" pitchFamily="18" charset="0"/>
                <a:cs typeface="Times New Roman" panose="02020603050405020304" pitchFamily="18" charset="0"/>
              </a:rPr>
              <a:t>October 11, 2022</a:t>
            </a:r>
            <a:endParaRPr lang="en-US" b="1" dirty="0">
              <a:solidFill>
                <a:srgbClr val="FFFF00"/>
              </a:solidFill>
              <a:latin typeface="Times New Roman" panose="02020603050405020304" pitchFamily="18" charset="0"/>
              <a:cs typeface="Times New Roman" panose="02020603050405020304" pitchFamily="18" charset="0"/>
            </a:endParaRPr>
          </a:p>
          <a:p>
            <a:r>
              <a:rPr lang="en-US" b="1" dirty="0">
                <a:solidFill>
                  <a:srgbClr val="FFFF00"/>
                </a:solidFill>
                <a:latin typeface="Times New Roman" panose="02020603050405020304" pitchFamily="18" charset="0"/>
                <a:cs typeface="Times New Roman" panose="02020603050405020304" pitchFamily="18" charset="0"/>
              </a:rPr>
              <a:t>GOES-R Calibration Working Group (CWG)</a:t>
            </a:r>
          </a:p>
          <a:p>
            <a:endParaRPr lang="en-US" b="1" dirty="0">
              <a:latin typeface="Times New Roman" panose="02020603050405020304" pitchFamily="18" charset="0"/>
              <a:cs typeface="Times New Roman" panose="02020603050405020304" pitchFamily="18" charset="0"/>
            </a:endParaRPr>
          </a:p>
          <a:p>
            <a:r>
              <a:rPr lang="en-US" sz="2900" b="1" dirty="0">
                <a:solidFill>
                  <a:srgbClr val="FF9900"/>
                </a:solidFill>
                <a:latin typeface="Times New Roman" panose="02020603050405020304" pitchFamily="18" charset="0"/>
                <a:cs typeface="Times New Roman" panose="02020603050405020304" pitchFamily="18" charset="0"/>
              </a:rPr>
              <a:t>Presenter</a:t>
            </a:r>
            <a:r>
              <a:rPr lang="en-US" sz="2900" b="1" dirty="0" smtClean="0">
                <a:solidFill>
                  <a:srgbClr val="FF9900"/>
                </a:solidFill>
                <a:latin typeface="Times New Roman" panose="02020603050405020304" pitchFamily="18" charset="0"/>
                <a:cs typeface="Times New Roman" panose="02020603050405020304" pitchFamily="18" charset="0"/>
              </a:rPr>
              <a:t>: Athanasios Boudouridis</a:t>
            </a:r>
            <a:endParaRPr lang="en-US" sz="2900" b="1" dirty="0">
              <a:solidFill>
                <a:srgbClr val="FF9900"/>
              </a:solidFill>
              <a:latin typeface="Times New Roman" panose="02020603050405020304" pitchFamily="18" charset="0"/>
              <a:cs typeface="Times New Roman" panose="02020603050405020304" pitchFamily="18" charset="0"/>
            </a:endParaRPr>
          </a:p>
          <a:p>
            <a:r>
              <a:rPr lang="en-US" sz="2900" b="1" dirty="0" smtClean="0">
                <a:solidFill>
                  <a:srgbClr val="FF9900"/>
                </a:solidFill>
                <a:latin typeface="Times New Roman" panose="02020603050405020304" pitchFamily="18" charset="0"/>
                <a:cs typeface="Times New Roman" panose="02020603050405020304" pitchFamily="18" charset="0"/>
              </a:rPr>
              <a:t>Contributors</a:t>
            </a:r>
            <a:r>
              <a:rPr lang="en-US" sz="2900" b="1" dirty="0">
                <a:solidFill>
                  <a:srgbClr val="FF9900"/>
                </a:solidFill>
                <a:latin typeface="Times New Roman" panose="02020603050405020304" pitchFamily="18" charset="0"/>
                <a:cs typeface="Times New Roman" panose="02020603050405020304" pitchFamily="18" charset="0"/>
              </a:rPr>
              <a:t>: </a:t>
            </a:r>
            <a:r>
              <a:rPr lang="en-US" sz="2900" b="1" dirty="0" smtClean="0">
                <a:solidFill>
                  <a:srgbClr val="FF9900"/>
                </a:solidFill>
                <a:latin typeface="Times New Roman" panose="02020603050405020304" pitchFamily="18" charset="0"/>
                <a:cs typeface="Times New Roman" panose="02020603050405020304" pitchFamily="18" charset="0"/>
              </a:rPr>
              <a:t>Juan Rodriguez, </a:t>
            </a:r>
            <a:r>
              <a:rPr lang="en-US" sz="2900" b="1" dirty="0">
                <a:solidFill>
                  <a:srgbClr val="FF9900"/>
                </a:solidFill>
                <a:latin typeface="Times New Roman" panose="02020603050405020304" pitchFamily="18" charset="0"/>
                <a:cs typeface="Times New Roman" panose="02020603050405020304" pitchFamily="18" charset="0"/>
              </a:rPr>
              <a:t>Brian Kress</a:t>
            </a:r>
            <a:r>
              <a:rPr lang="en-US" sz="2900" b="1" dirty="0" smtClean="0">
                <a:solidFill>
                  <a:srgbClr val="FF9900"/>
                </a:solidFill>
                <a:latin typeface="Times New Roman" panose="02020603050405020304" pitchFamily="18" charset="0"/>
                <a:cs typeface="Times New Roman" panose="02020603050405020304" pitchFamily="18" charset="0"/>
              </a:rPr>
              <a:t>, Kevin Hallock, </a:t>
            </a:r>
            <a:r>
              <a:rPr lang="en-US" sz="2900" b="1" dirty="0">
                <a:solidFill>
                  <a:srgbClr val="FF9900"/>
                </a:solidFill>
                <a:latin typeface="Times New Roman" panose="02020603050405020304" pitchFamily="18" charset="0"/>
                <a:cs typeface="Times New Roman" panose="02020603050405020304" pitchFamily="18" charset="0"/>
              </a:rPr>
              <a:t>William Rowland</a:t>
            </a:r>
          </a:p>
          <a:p>
            <a:r>
              <a:rPr lang="en-US" sz="2900" b="1" dirty="0">
                <a:solidFill>
                  <a:srgbClr val="FF9900"/>
                </a:solidFill>
                <a:latin typeface="Times New Roman" panose="02020603050405020304" pitchFamily="18" charset="0"/>
                <a:cs typeface="Times New Roman" panose="02020603050405020304" pitchFamily="18" charset="0"/>
              </a:rPr>
              <a:t>CIRES and NOAA </a:t>
            </a:r>
            <a:r>
              <a:rPr lang="en-US" sz="2900" b="1" dirty="0" smtClean="0">
                <a:solidFill>
                  <a:srgbClr val="FF9900"/>
                </a:solidFill>
                <a:latin typeface="Times New Roman" panose="02020603050405020304" pitchFamily="18" charset="0"/>
                <a:cs typeface="Times New Roman" panose="02020603050405020304" pitchFamily="18" charset="0"/>
              </a:rPr>
              <a:t>NCEI</a:t>
            </a:r>
            <a:endParaRPr lang="en-US" sz="2900" b="1" dirty="0">
              <a:solidFill>
                <a:srgbClr val="FF99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6019800"/>
            <a:ext cx="8839200" cy="646331"/>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The NCEI team wish to thank the MPS-HI vendor Assurance Technology Corporation, the MIT Lincoln Labs, the Space Weather Prediction Center, and the GOES-R Program </a:t>
            </a:r>
            <a:endParaRPr lang="en-US"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765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63" y="321653"/>
            <a:ext cx="6010275" cy="897547"/>
          </a:xfrm>
        </p:spPr>
        <p:txBody>
          <a:bodyPr/>
          <a:lstStyle/>
          <a:p>
            <a:r>
              <a:rPr lang="en-US" sz="2800" b="1" dirty="0">
                <a:solidFill>
                  <a:srgbClr val="FFFF00"/>
                </a:solidFill>
                <a:latin typeface="Times New Roman" panose="02020603050405020304" pitchFamily="18" charset="0"/>
                <a:cs typeface="Times New Roman" panose="02020603050405020304" pitchFamily="18" charset="0"/>
              </a:rPr>
              <a:t>Instrument/GPA Issues Identified </a:t>
            </a:r>
            <a:br>
              <a:rPr lang="en-US" sz="28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and </a:t>
            </a:r>
            <a:r>
              <a:rPr lang="en-US" sz="2800" b="1" dirty="0" smtClean="0">
                <a:solidFill>
                  <a:srgbClr val="FFFF00"/>
                </a:solidFill>
                <a:latin typeface="Times New Roman" panose="02020603050405020304" pitchFamily="18" charset="0"/>
                <a:cs typeface="Times New Roman" panose="02020603050405020304" pitchFamily="18" charset="0"/>
              </a:rPr>
              <a:t>Progress </a:t>
            </a:r>
            <a:r>
              <a:rPr lang="en-US" sz="2800" b="1" dirty="0">
                <a:solidFill>
                  <a:srgbClr val="FFFF00"/>
                </a:solidFill>
                <a:latin typeface="Times New Roman" panose="02020603050405020304" pitchFamily="18" charset="0"/>
                <a:cs typeface="Times New Roman" panose="02020603050405020304" pitchFamily="18" charset="0"/>
              </a:rPr>
              <a:t>Status: MPS-HI</a:t>
            </a:r>
          </a:p>
        </p:txBody>
      </p:sp>
      <p:sp>
        <p:nvSpPr>
          <p:cNvPr id="4" name="TextBox 3"/>
          <p:cNvSpPr txBox="1"/>
          <p:nvPr/>
        </p:nvSpPr>
        <p:spPr>
          <a:xfrm>
            <a:off x="444815" y="1600200"/>
            <a:ext cx="8254371"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Following is a list of ADRs that directly or indirectly affect the GOES-18 MPS-HI. </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615ADB79-25D6-47C0-AB51-22A13A0BBB50}" type="slidenum">
              <a:rPr lang="en-US" altLang="en-US" smtClean="0"/>
              <a:pPr/>
              <a:t>10</a:t>
            </a:fld>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val="395302188"/>
              </p:ext>
            </p:extLst>
          </p:nvPr>
        </p:nvGraphicFramePr>
        <p:xfrm>
          <a:off x="228600" y="2147332"/>
          <a:ext cx="8763000" cy="33629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39624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tblGrid>
              <a:tr h="370840">
                <a:tc>
                  <a:txBody>
                    <a:bodyPr/>
                    <a:lstStyle/>
                    <a:p>
                      <a:r>
                        <a:rPr lang="en-US" sz="2000" dirty="0">
                          <a:latin typeface="Times New Roman" panose="02020603050405020304" pitchFamily="18" charset="0"/>
                          <a:cs typeface="Times New Roman" panose="02020603050405020304" pitchFamily="18" charset="0"/>
                        </a:rPr>
                        <a:t>ADR#</a:t>
                      </a:r>
                    </a:p>
                  </a:txBody>
                  <a:tcPr anchor="ctr"/>
                </a:tc>
                <a:tc>
                  <a:txBody>
                    <a:bodyPr/>
                    <a:lstStyle/>
                    <a:p>
                      <a:r>
                        <a:rPr lang="en-US" sz="2000" dirty="0">
                          <a:latin typeface="Times New Roman" panose="02020603050405020304" pitchFamily="18" charset="0"/>
                          <a:cs typeface="Times New Roman" panose="02020603050405020304" pitchFamily="18" charset="0"/>
                        </a:rPr>
                        <a:t>WR#</a:t>
                      </a:r>
                    </a:p>
                  </a:txBody>
                  <a:tcPr anchor="ctr"/>
                </a:tc>
                <a:tc>
                  <a:txBody>
                    <a:bodyPr/>
                    <a:lstStyle/>
                    <a:p>
                      <a:r>
                        <a:rPr lang="en-US" sz="2000" dirty="0">
                          <a:latin typeface="Times New Roman" panose="02020603050405020304" pitchFamily="18" charset="0"/>
                          <a:cs typeface="Times New Roman" panose="02020603050405020304" pitchFamily="18" charset="0"/>
                        </a:rPr>
                        <a:t>Short Description</a:t>
                      </a:r>
                    </a:p>
                  </a:txBody>
                  <a:tcPr anchor="ctr"/>
                </a:tc>
                <a:tc>
                  <a:txBody>
                    <a:bodyPr/>
                    <a:lstStyle/>
                    <a:p>
                      <a:r>
                        <a:rPr lang="en-US" sz="2000" dirty="0" smtClean="0">
                          <a:latin typeface="Times New Roman" panose="02020603050405020304" pitchFamily="18" charset="0"/>
                          <a:cs typeface="Times New Roman" panose="02020603050405020304" pitchFamily="18" charset="0"/>
                        </a:rPr>
                        <a:t>Current</a:t>
                      </a:r>
                    </a:p>
                    <a:p>
                      <a:r>
                        <a:rPr lang="en-US" sz="2000" dirty="0" smtClean="0">
                          <a:latin typeface="Times New Roman" panose="02020603050405020304" pitchFamily="18" charset="0"/>
                          <a:cs typeface="Times New Roman" panose="02020603050405020304" pitchFamily="18" charset="0"/>
                        </a:rPr>
                        <a:t>Status</a:t>
                      </a:r>
                      <a:endParaRPr lang="en-US" sz="2000" dirty="0">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Expected Closure</a:t>
                      </a:r>
                    </a:p>
                  </a:txBody>
                  <a:tcPr anchor="ctr"/>
                </a:tc>
                <a:extLst>
                  <a:ext uri="{0D108BD9-81ED-4DB2-BD59-A6C34878D82A}">
                    <a16:rowId xmlns:a16="http://schemas.microsoft.com/office/drawing/2014/main" xmlns="" val="10000"/>
                  </a:ext>
                </a:extLst>
              </a:tr>
              <a:tr h="370840">
                <a:tc>
                  <a:txBody>
                    <a:bodyPr/>
                    <a:lstStyle/>
                    <a:p>
                      <a:r>
                        <a:rPr lang="en-US" dirty="0">
                          <a:latin typeface="Times New Roman" panose="02020603050405020304" pitchFamily="18" charset="0"/>
                          <a:cs typeface="Times New Roman" panose="02020603050405020304" pitchFamily="18" charset="0"/>
                        </a:rPr>
                        <a:t>780</a:t>
                      </a:r>
                    </a:p>
                  </a:txBody>
                  <a:tcPr anchor="ctr">
                    <a:solidFill>
                      <a:srgbClr val="D0D8E8"/>
                    </a:solidFill>
                  </a:tcPr>
                </a:tc>
                <a:tc>
                  <a:txBody>
                    <a:bodyPr/>
                    <a:lstStyle/>
                    <a:p>
                      <a:r>
                        <a:rPr lang="en-US" dirty="0" smtClean="0">
                          <a:latin typeface="Times New Roman" panose="02020603050405020304" pitchFamily="18" charset="0"/>
                          <a:cs typeface="Times New Roman" panose="02020603050405020304" pitchFamily="18" charset="0"/>
                        </a:rPr>
                        <a:t>6568</a:t>
                      </a:r>
                    </a:p>
                    <a:p>
                      <a:r>
                        <a:rPr lang="en-US" dirty="0" smtClean="0">
                          <a:latin typeface="Times New Roman" panose="02020603050405020304" pitchFamily="18" charset="0"/>
                          <a:cs typeface="Times New Roman" panose="02020603050405020304" pitchFamily="18" charset="0"/>
                        </a:rPr>
                        <a:t>6845</a:t>
                      </a:r>
                      <a:endParaRPr lang="en-US" dirty="0">
                        <a:latin typeface="Times New Roman" panose="02020603050405020304" pitchFamily="18" charset="0"/>
                        <a:cs typeface="Times New Roman" panose="02020603050405020304" pitchFamily="18" charset="0"/>
                      </a:endParaRPr>
                    </a:p>
                  </a:txBody>
                  <a:tcPr anchor="ctr">
                    <a:solidFill>
                      <a:srgbClr val="D0D8E8"/>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G16 &amp; G17 MPS-HI and </a:t>
                      </a:r>
                      <a:r>
                        <a:rPr lang="en-US" dirty="0" smtClean="0">
                          <a:solidFill>
                            <a:schemeClr val="tx1"/>
                          </a:solidFill>
                          <a:latin typeface="Times New Roman" panose="02020603050405020304" pitchFamily="18" charset="0"/>
                          <a:cs typeface="Times New Roman" panose="02020603050405020304" pitchFamily="18" charset="0"/>
                        </a:rPr>
                        <a:t>MPS-LO L1b </a:t>
                      </a:r>
                      <a:r>
                        <a:rPr lang="en-US" dirty="0">
                          <a:solidFill>
                            <a:schemeClr val="tx1"/>
                          </a:solidFill>
                          <a:latin typeface="Times New Roman" panose="02020603050405020304" pitchFamily="18" charset="0"/>
                          <a:cs typeface="Times New Roman" panose="02020603050405020304" pitchFamily="18" charset="0"/>
                        </a:rPr>
                        <a:t>IFC Leakage</a:t>
                      </a:r>
                    </a:p>
                  </a:txBody>
                  <a:tcPr anchor="ctr">
                    <a:solidFill>
                      <a:srgbClr val="D0D8E8"/>
                    </a:solidFill>
                  </a:tcPr>
                </a:tc>
                <a:tc>
                  <a:txBody>
                    <a:bodyPr/>
                    <a:lstStyle/>
                    <a:p>
                      <a:r>
                        <a:rPr lang="en-US" dirty="0" smtClean="0">
                          <a:latin typeface="Times New Roman" panose="02020603050405020304" pitchFamily="18" charset="0"/>
                          <a:cs typeface="Times New Roman" panose="02020603050405020304" pitchFamily="18" charset="0"/>
                        </a:rPr>
                        <a:t>Fix Fail</a:t>
                      </a:r>
                    </a:p>
                    <a:p>
                      <a:r>
                        <a:rPr lang="en-US" dirty="0" smtClean="0">
                          <a:latin typeface="Times New Roman" panose="02020603050405020304" pitchFamily="18" charset="0"/>
                          <a:cs typeface="Times New Roman" panose="02020603050405020304" pitchFamily="18" charset="0"/>
                        </a:rPr>
                        <a:t>In</a:t>
                      </a:r>
                      <a:r>
                        <a:rPr lang="en-US" baseline="0" dirty="0" smtClean="0">
                          <a:latin typeface="Times New Roman" panose="02020603050405020304" pitchFamily="18" charset="0"/>
                          <a:cs typeface="Times New Roman" panose="02020603050405020304" pitchFamily="18" charset="0"/>
                        </a:rPr>
                        <a:t> Analysis</a:t>
                      </a:r>
                      <a:endParaRPr lang="en-US" dirty="0">
                        <a:latin typeface="Times New Roman" panose="02020603050405020304" pitchFamily="18" charset="0"/>
                        <a:cs typeface="Times New Roman" panose="02020603050405020304" pitchFamily="18" charset="0"/>
                      </a:endParaRPr>
                    </a:p>
                  </a:txBody>
                  <a:tcPr anchor="ctr">
                    <a:solidFill>
                      <a:srgbClr val="D0D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DO.09.01.00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DO</a:t>
                      </a:r>
                      <a:r>
                        <a:rPr lang="en-US" baseline="0" dirty="0" smtClean="0">
                          <a:latin typeface="Times New Roman" panose="02020603050405020304" pitchFamily="18" charset="0"/>
                          <a:cs typeface="Times New Roman" panose="02020603050405020304" pitchFamily="18" charset="0"/>
                        </a:rPr>
                        <a:t>.12</a:t>
                      </a:r>
                      <a:endParaRPr lang="en-US" dirty="0" smtClean="0">
                        <a:latin typeface="Times New Roman" panose="02020603050405020304" pitchFamily="18" charset="0"/>
                        <a:cs typeface="Times New Roman" panose="02020603050405020304" pitchFamily="18" charset="0"/>
                      </a:endParaRPr>
                    </a:p>
                  </a:txBody>
                  <a:tcPr anchor="ctr">
                    <a:solidFill>
                      <a:srgbClr val="D0D8E8"/>
                    </a:solidFill>
                  </a:tcPr>
                </a:tc>
                <a:extLst>
                  <a:ext uri="{0D108BD9-81ED-4DB2-BD59-A6C34878D82A}">
                    <a16:rowId xmlns:a16="http://schemas.microsoft.com/office/drawing/2014/main" xmlns="" val="10002"/>
                  </a:ext>
                </a:extLst>
              </a:tr>
              <a:tr h="370840">
                <a:tc>
                  <a:txBody>
                    <a:bodyPr/>
                    <a:lstStyle/>
                    <a:p>
                      <a:r>
                        <a:rPr lang="en-US" dirty="0">
                          <a:latin typeface="Times New Roman" panose="02020603050405020304" pitchFamily="18" charset="0"/>
                          <a:cs typeface="Times New Roman" panose="02020603050405020304" pitchFamily="18" charset="0"/>
                        </a:rPr>
                        <a:t>781</a:t>
                      </a:r>
                    </a:p>
                  </a:txBody>
                  <a:tcPr anchor="ctr"/>
                </a:tc>
                <a:tc>
                  <a:txBody>
                    <a:bodyPr/>
                    <a:lstStyle/>
                    <a:p>
                      <a:r>
                        <a:rPr lang="en-US" dirty="0" smtClean="0">
                          <a:latin typeface="Times New Roman" panose="02020603050405020304" pitchFamily="18" charset="0"/>
                          <a:cs typeface="Times New Roman" panose="02020603050405020304" pitchFamily="18" charset="0"/>
                        </a:rPr>
                        <a:t>6477</a:t>
                      </a:r>
                    </a:p>
                    <a:p>
                      <a:r>
                        <a:rPr lang="en-US" dirty="0" smtClean="0">
                          <a:latin typeface="Times New Roman" panose="02020603050405020304" pitchFamily="18" charset="0"/>
                          <a:cs typeface="Times New Roman" panose="02020603050405020304" pitchFamily="18" charset="0"/>
                        </a:rPr>
                        <a:t>8404</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solidFill>
                            <a:schemeClr val="tx1"/>
                          </a:solidFill>
                          <a:latin typeface="Times New Roman" panose="02020603050405020304" pitchFamily="18" charset="0"/>
                          <a:cs typeface="Times New Roman" panose="02020603050405020304" pitchFamily="18" charset="0"/>
                        </a:rPr>
                        <a:t>G16 </a:t>
                      </a:r>
                      <a:r>
                        <a:rPr lang="en-US" dirty="0">
                          <a:solidFill>
                            <a:schemeClr val="tx1"/>
                          </a:solidFill>
                          <a:latin typeface="Times New Roman" panose="02020603050405020304" pitchFamily="18" charset="0"/>
                          <a:cs typeface="Times New Roman" panose="02020603050405020304" pitchFamily="18" charset="0"/>
                        </a:rPr>
                        <a:t>&amp; G17 MPS-HI and SGPS L1b data gaps near IFCs</a:t>
                      </a:r>
                    </a:p>
                  </a:txBody>
                  <a:tcPr anchor="ctr"/>
                </a:tc>
                <a:tc>
                  <a:txBody>
                    <a:bodyPr/>
                    <a:lstStyle/>
                    <a:p>
                      <a:r>
                        <a:rPr lang="en-US" dirty="0" smtClean="0">
                          <a:latin typeface="Times New Roman" panose="02020603050405020304" pitchFamily="18" charset="0"/>
                          <a:cs typeface="Times New Roman" panose="02020603050405020304" pitchFamily="18" charset="0"/>
                        </a:rPr>
                        <a:t>Fixed</a:t>
                      </a:r>
                    </a:p>
                    <a:p>
                      <a:r>
                        <a:rPr lang="en-US" dirty="0" smtClean="0">
                          <a:latin typeface="Times New Roman" panose="02020603050405020304" pitchFamily="18" charset="0"/>
                          <a:cs typeface="Times New Roman" panose="02020603050405020304" pitchFamily="18" charset="0"/>
                        </a:rPr>
                        <a:t>In</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Analysis</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DO.09.02.00</a:t>
                      </a:r>
                    </a:p>
                    <a:p>
                      <a:r>
                        <a:rPr lang="en-US" dirty="0" smtClean="0">
                          <a:latin typeface="Times New Roman" panose="02020603050405020304" pitchFamily="18" charset="0"/>
                          <a:cs typeface="Times New Roman" panose="02020603050405020304" pitchFamily="18" charset="0"/>
                        </a:rPr>
                        <a:t>DO.12</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370840">
                <a:tc>
                  <a:txBody>
                    <a:bodyPr/>
                    <a:lstStyle/>
                    <a:p>
                      <a:r>
                        <a:rPr lang="en-US" dirty="0">
                          <a:latin typeface="Times New Roman" panose="02020603050405020304" pitchFamily="18" charset="0"/>
                          <a:cs typeface="Times New Roman" panose="02020603050405020304" pitchFamily="18" charset="0"/>
                        </a:rPr>
                        <a:t>863</a:t>
                      </a:r>
                    </a:p>
                  </a:txBody>
                  <a:tcPr anchor="ctr"/>
                </a:tc>
                <a:tc>
                  <a:txBody>
                    <a:bodyPr/>
                    <a:lstStyle/>
                    <a:p>
                      <a:r>
                        <a:rPr lang="en-US" dirty="0" smtClean="0">
                          <a:latin typeface="Times New Roman" panose="02020603050405020304" pitchFamily="18" charset="0"/>
                          <a:cs typeface="Times New Roman" panose="02020603050405020304" pitchFamily="18" charset="0"/>
                        </a:rPr>
                        <a:t>6736 9318</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solidFill>
                            <a:schemeClr val="tx1"/>
                          </a:solidFill>
                          <a:latin typeface="Times New Roman" panose="02020603050405020304" pitchFamily="18" charset="0"/>
                          <a:cs typeface="Times New Roman" panose="02020603050405020304" pitchFamily="18" charset="0"/>
                        </a:rPr>
                        <a:t>Graceful degradation when SGPS data not generated</a:t>
                      </a:r>
                      <a:endParaRPr 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On</a:t>
                      </a:r>
                      <a:r>
                        <a:rPr lang="en-US" baseline="0" dirty="0" smtClean="0">
                          <a:latin typeface="Times New Roman" panose="02020603050405020304" pitchFamily="18" charset="0"/>
                          <a:cs typeface="Times New Roman" panose="02020603050405020304" pitchFamily="18" charset="0"/>
                        </a:rPr>
                        <a:t> Hold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In</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Analysis</a:t>
                      </a:r>
                    </a:p>
                  </a:txBody>
                  <a:tcPr anchor="ctr"/>
                </a:tc>
                <a:tc>
                  <a:txBody>
                    <a:bodyPr/>
                    <a:lstStyle/>
                    <a:p>
                      <a:r>
                        <a:rPr lang="en-US" dirty="0" smtClean="0">
                          <a:latin typeface="Times New Roman" panose="02020603050405020304" pitchFamily="18" charset="0"/>
                          <a:cs typeface="Times New Roman" panose="02020603050405020304" pitchFamily="18" charset="0"/>
                        </a:rPr>
                        <a:t>DO.13</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616329985"/>
                  </a:ext>
                </a:extLst>
              </a:tr>
              <a:tr h="370840">
                <a:tc>
                  <a:txBody>
                    <a:bodyPr/>
                    <a:lstStyle/>
                    <a:p>
                      <a:r>
                        <a:rPr lang="en-US" dirty="0" smtClean="0">
                          <a:latin typeface="Times New Roman" panose="02020603050405020304" pitchFamily="18" charset="0"/>
                          <a:cs typeface="Times New Roman" panose="02020603050405020304" pitchFamily="18" charset="0"/>
                        </a:rPr>
                        <a:t>1209</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TBD</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solidFill>
                            <a:schemeClr val="tx1"/>
                          </a:solidFill>
                          <a:latin typeface="Times New Roman" panose="02020603050405020304" pitchFamily="18" charset="0"/>
                          <a:cs typeface="Times New Roman" panose="02020603050405020304" pitchFamily="18" charset="0"/>
                        </a:rPr>
                        <a:t>G18 SEISS LUTs</a:t>
                      </a:r>
                      <a:endParaRPr 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Closed</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PR.09.08.14</a:t>
                      </a:r>
                      <a:endParaRPr lang="en-US" dirty="0">
                        <a:latin typeface="Times New Roman" panose="02020603050405020304" pitchFamily="18" charset="0"/>
                        <a:cs typeface="Times New Roman" panose="02020603050405020304" pitchFamily="18" charset="0"/>
                      </a:endParaRPr>
                    </a:p>
                  </a:txBody>
                  <a:tcPr anchor="ctr"/>
                </a:tc>
              </a:tr>
              <a:tr h="370840">
                <a:tc>
                  <a:txBody>
                    <a:bodyPr/>
                    <a:lstStyle/>
                    <a:p>
                      <a:r>
                        <a:rPr lang="en-US" dirty="0" smtClean="0">
                          <a:latin typeface="Times New Roman" panose="02020603050405020304" pitchFamily="18" charset="0"/>
                          <a:cs typeface="Times New Roman" panose="02020603050405020304" pitchFamily="18" charset="0"/>
                        </a:rPr>
                        <a:t>1253</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TBD</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solidFill>
                            <a:schemeClr val="tx1"/>
                          </a:solidFill>
                          <a:latin typeface="Times New Roman" panose="02020603050405020304" pitchFamily="18" charset="0"/>
                          <a:cs typeface="Times New Roman" panose="02020603050405020304" pitchFamily="18" charset="0"/>
                        </a:rPr>
                        <a:t>Update to G18 MPS-HI LUT</a:t>
                      </a:r>
                      <a:endParaRPr 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Closed</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PR.11.00.01</a:t>
                      </a:r>
                      <a:endParaRPr lang="en-US" dirty="0">
                        <a:latin typeface="Times New Roman" panose="02020603050405020304" pitchFamily="18" charset="0"/>
                        <a:cs typeface="Times New Roman" panose="02020603050405020304" pitchFamily="18" charset="0"/>
                      </a:endParaRPr>
                    </a:p>
                  </a:txBody>
                  <a:tcPr anchor="ctr"/>
                </a:tc>
              </a:tr>
            </a:tbl>
          </a:graphicData>
        </a:graphic>
      </p:graphicFrame>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976143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228600"/>
            <a:ext cx="6096000" cy="1066800"/>
          </a:xfrm>
        </p:spPr>
        <p:txBody>
          <a:bodyPr/>
          <a:lstStyle/>
          <a:p>
            <a:r>
              <a:rPr lang="en-US" sz="2800" b="1" dirty="0" smtClean="0">
                <a:solidFill>
                  <a:srgbClr val="FFFF00"/>
                </a:solidFill>
                <a:latin typeface="Times New Roman" panose="02020603050405020304" pitchFamily="18" charset="0"/>
                <a:cs typeface="Times New Roman" panose="02020603050405020304" pitchFamily="18" charset="0"/>
              </a:rPr>
              <a:t>ADR 1253: Modification of the</a:t>
            </a:r>
            <a:br>
              <a:rPr lang="en-US" sz="2800" b="1" dirty="0" smtClean="0">
                <a:solidFill>
                  <a:srgbClr val="FFFF00"/>
                </a:solidFill>
                <a:latin typeface="Times New Roman" panose="02020603050405020304" pitchFamily="18" charset="0"/>
                <a:cs typeface="Times New Roman" panose="02020603050405020304" pitchFamily="18" charset="0"/>
              </a:rPr>
            </a:br>
            <a:r>
              <a:rPr lang="en-US" sz="2800" b="1" dirty="0" smtClean="0">
                <a:solidFill>
                  <a:srgbClr val="FFFF00"/>
                </a:solidFill>
                <a:latin typeface="Times New Roman" panose="02020603050405020304" pitchFamily="18" charset="0"/>
                <a:cs typeface="Times New Roman" panose="02020603050405020304" pitchFamily="18" charset="0"/>
              </a:rPr>
              <a:t>GOES-18 MPS-HI LUT</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14300" y="1524000"/>
            <a:ext cx="8915400" cy="4648200"/>
          </a:xfrm>
        </p:spPr>
        <p:txBody>
          <a:bodyPr>
            <a:noAutofit/>
          </a:bodyPr>
          <a:lstStyle/>
          <a:p>
            <a:pPr marL="457200" lvl="1" indent="-457200">
              <a:buFont typeface="Wingdings" panose="05000000000000000000" pitchFamily="2" charset="2"/>
              <a:buChar char="q"/>
            </a:pPr>
            <a:r>
              <a:rPr lang="en-US" sz="2400" b="1" dirty="0" smtClean="0">
                <a:solidFill>
                  <a:srgbClr val="FFFF00"/>
                </a:solidFill>
                <a:latin typeface="Times New Roman" panose="02020603050405020304" pitchFamily="18" charset="0"/>
                <a:cs typeface="Times New Roman" panose="02020603050405020304" pitchFamily="18" charset="0"/>
              </a:rPr>
              <a:t>L1b overcorrection </a:t>
            </a:r>
            <a:r>
              <a:rPr lang="en-US" sz="2400" b="1" dirty="0">
                <a:solidFill>
                  <a:srgbClr val="FFFF00"/>
                </a:solidFill>
                <a:latin typeface="Times New Roman" panose="02020603050405020304" pitchFamily="18" charset="0"/>
                <a:cs typeface="Times New Roman" panose="02020603050405020304" pitchFamily="18" charset="0"/>
              </a:rPr>
              <a:t>of MPS-HI </a:t>
            </a:r>
            <a:r>
              <a:rPr lang="en-US" sz="2400" b="1" dirty="0" smtClean="0">
                <a:solidFill>
                  <a:srgbClr val="FFFF00"/>
                </a:solidFill>
                <a:latin typeface="Times New Roman" panose="02020603050405020304" pitchFamily="18" charset="0"/>
                <a:cs typeface="Times New Roman" panose="02020603050405020304" pitchFamily="18" charset="0"/>
              </a:rPr>
              <a:t>electrons, resulting in artificial dropouts and unphysical fluxes</a:t>
            </a:r>
            <a:endParaRPr lang="en-US" sz="2400" b="1" dirty="0">
              <a:solidFill>
                <a:srgbClr val="FFFF00"/>
              </a:solidFill>
              <a:latin typeface="Times New Roman" panose="02020603050405020304" pitchFamily="18" charset="0"/>
              <a:cs typeface="Times New Roman" panose="02020603050405020304" pitchFamily="18" charset="0"/>
            </a:endParaRPr>
          </a:p>
          <a:p>
            <a:pPr marL="800100" lvl="3" indent="-34290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Affects all electron channels, differential and integral</a:t>
            </a:r>
          </a:p>
          <a:p>
            <a:pPr marL="800100" lvl="3" indent="-34290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Result of the inverse matrix technique to determine fluxes</a:t>
            </a:r>
          </a:p>
          <a:p>
            <a:pPr marL="800100" lvl="3" indent="-34290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Solution: diagonal matrix derived using the Bowtie technique</a:t>
            </a:r>
          </a:p>
          <a:p>
            <a:pPr marL="457200" lvl="1" indent="-457200">
              <a:buFont typeface="Wingdings" panose="05000000000000000000" pitchFamily="2" charset="2"/>
              <a:buChar char="q"/>
            </a:pPr>
            <a:r>
              <a:rPr lang="en-US" sz="2400" b="1" dirty="0" smtClean="0">
                <a:solidFill>
                  <a:srgbClr val="FFFF00"/>
                </a:solidFill>
                <a:latin typeface="Times New Roman" panose="02020603050405020304" pitchFamily="18" charset="0"/>
                <a:cs typeface="Times New Roman" panose="02020603050405020304" pitchFamily="18" charset="0"/>
              </a:rPr>
              <a:t>L1b insufficient background correction for MPS-HI electrons, resulting in higher background levels</a:t>
            </a:r>
          </a:p>
          <a:p>
            <a:pPr marL="804672" lvl="3" indent="-347472">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Affects electron channels E9-E11</a:t>
            </a:r>
          </a:p>
          <a:p>
            <a:pPr marL="804672" lvl="3" indent="-347472">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Especially important for integral channel E11, as it affects the Space Weather Prediction Center alerts</a:t>
            </a:r>
          </a:p>
          <a:p>
            <a:pPr marL="804672" lvl="3" indent="-347472">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Result of small background removal coefficients</a:t>
            </a:r>
          </a:p>
          <a:p>
            <a:pPr marL="804672" lvl="3" indent="-347472">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Solution: calculate </a:t>
            </a:r>
            <a:r>
              <a:rPr lang="en-US" b="1" dirty="0">
                <a:latin typeface="Times New Roman" panose="02020603050405020304" pitchFamily="18" charset="0"/>
                <a:cs typeface="Times New Roman" panose="02020603050405020304" pitchFamily="18" charset="0"/>
              </a:rPr>
              <a:t>new background removal </a:t>
            </a:r>
            <a:r>
              <a:rPr lang="en-US" b="1" dirty="0" smtClean="0">
                <a:latin typeface="Times New Roman" panose="02020603050405020304" pitchFamily="18" charset="0"/>
                <a:cs typeface="Times New Roman" panose="02020603050405020304" pitchFamily="18" charset="0"/>
              </a:rPr>
              <a:t>coefficients (PLPT-SEI-006)</a:t>
            </a:r>
            <a:endParaRPr lang="en-US" b="1"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8A72C4A-6486-42CE-870D-5BD92511EE7D}" type="slidenum">
              <a:rPr lang="en-US" smtClean="0"/>
              <a:t>11</a:t>
            </a:fld>
            <a:endParaRPr lang="en-US"/>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650699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228600"/>
            <a:ext cx="6096000" cy="1066800"/>
          </a:xfrm>
        </p:spPr>
        <p:txBody>
          <a:bodyPr/>
          <a:lstStyle/>
          <a:p>
            <a:r>
              <a:rPr lang="en-US" sz="2800" b="1" dirty="0" smtClean="0">
                <a:solidFill>
                  <a:srgbClr val="FFFF00"/>
                </a:solidFill>
                <a:latin typeface="Times New Roman" panose="02020603050405020304" pitchFamily="18" charset="0"/>
                <a:cs typeface="Times New Roman" panose="02020603050405020304" pitchFamily="18" charset="0"/>
              </a:rPr>
              <a:t>ADR 1253: Modification of the</a:t>
            </a:r>
            <a:br>
              <a:rPr lang="en-US" sz="2800" b="1" dirty="0" smtClean="0">
                <a:solidFill>
                  <a:srgbClr val="FFFF00"/>
                </a:solidFill>
                <a:latin typeface="Times New Roman" panose="02020603050405020304" pitchFamily="18" charset="0"/>
                <a:cs typeface="Times New Roman" panose="02020603050405020304" pitchFamily="18" charset="0"/>
              </a:rPr>
            </a:br>
            <a:r>
              <a:rPr lang="en-US" sz="2800" b="1" dirty="0" smtClean="0">
                <a:solidFill>
                  <a:srgbClr val="FFFF00"/>
                </a:solidFill>
                <a:latin typeface="Times New Roman" panose="02020603050405020304" pitchFamily="18" charset="0"/>
                <a:cs typeface="Times New Roman" panose="02020603050405020304" pitchFamily="18" charset="0"/>
              </a:rPr>
              <a:t>GOES-18 MPS-HI LUT</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8A72C4A-6486-42CE-870D-5BD92511EE7D}" type="slidenum">
              <a:rPr lang="en-US" smtClean="0"/>
              <a:t>12</a:t>
            </a:fld>
            <a:endParaRPr lang="en-US"/>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1676400"/>
            <a:ext cx="4400550" cy="3200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704" y="1676400"/>
            <a:ext cx="4400550" cy="3200400"/>
          </a:xfrm>
          <a:prstGeom prst="rect">
            <a:avLst/>
          </a:prstGeom>
        </p:spPr>
      </p:pic>
      <p:sp>
        <p:nvSpPr>
          <p:cNvPr id="9" name="Text Placeholder 6"/>
          <p:cNvSpPr txBox="1">
            <a:spLocks/>
          </p:cNvSpPr>
          <p:nvPr/>
        </p:nvSpPr>
        <p:spPr bwMode="auto">
          <a:xfrm>
            <a:off x="227630" y="1331612"/>
            <a:ext cx="413579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solidFill>
                  <a:srgbClr val="FFFF00"/>
                </a:solidFill>
                <a:latin typeface="Times New Roman" panose="02020603050405020304" pitchFamily="18" charset="0"/>
                <a:cs typeface="Times New Roman" panose="02020603050405020304" pitchFamily="18" charset="0"/>
              </a:rPr>
              <a:t>OPS L1b, July 15-19, 2022</a:t>
            </a:r>
            <a:endParaRPr lang="en-US" sz="1800" b="1" dirty="0">
              <a:solidFill>
                <a:srgbClr val="FFFF00"/>
              </a:solidFill>
              <a:latin typeface="Times New Roman" panose="02020603050405020304" pitchFamily="18" charset="0"/>
              <a:cs typeface="Times New Roman" panose="02020603050405020304" pitchFamily="18" charset="0"/>
            </a:endParaRPr>
          </a:p>
        </p:txBody>
      </p:sp>
      <p:sp>
        <p:nvSpPr>
          <p:cNvPr id="10" name="Text Placeholder 6"/>
          <p:cNvSpPr txBox="1">
            <a:spLocks/>
          </p:cNvSpPr>
          <p:nvPr/>
        </p:nvSpPr>
        <p:spPr bwMode="auto">
          <a:xfrm>
            <a:off x="4770084" y="1331612"/>
            <a:ext cx="413579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solidFill>
                  <a:srgbClr val="FFFF00"/>
                </a:solidFill>
                <a:latin typeface="Times New Roman" panose="02020603050405020304" pitchFamily="18" charset="0"/>
                <a:cs typeface="Times New Roman" panose="02020603050405020304" pitchFamily="18" charset="0"/>
              </a:rPr>
              <a:t>Bowtie technique, July 15-19, 2022</a:t>
            </a:r>
            <a:endParaRPr lang="en-US" sz="1800" b="1"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5250" y="4876800"/>
            <a:ext cx="8943004" cy="954107"/>
          </a:xfrm>
          <a:prstGeom prst="rect">
            <a:avLst/>
          </a:prstGeom>
          <a:noFill/>
        </p:spPr>
        <p:txBody>
          <a:bodyPr wrap="square" rtlCol="0">
            <a:spAutoFit/>
          </a:bodyPr>
          <a:lstStyle/>
          <a:p>
            <a:pPr marL="274320" indent="-274320">
              <a:buFont typeface="Wingdings" panose="05000000000000000000" pitchFamily="2" charset="2"/>
              <a:buChar char="v"/>
            </a:pPr>
            <a:r>
              <a:rPr lang="en-US" sz="1400" b="1" dirty="0" smtClean="0">
                <a:solidFill>
                  <a:schemeClr val="bg1"/>
                </a:solidFill>
                <a:latin typeface="Times New Roman" panose="02020603050405020304" pitchFamily="18" charset="0"/>
                <a:cs typeface="Times New Roman" panose="02020603050405020304" pitchFamily="18" charset="0"/>
              </a:rPr>
              <a:t>Application of the bowtie analysis to produce L1b electron fluxes from L0 counts</a:t>
            </a:r>
          </a:p>
          <a:p>
            <a:pPr marL="274320" indent="-274320">
              <a:buFont typeface="Wingdings" panose="05000000000000000000" pitchFamily="2" charset="2"/>
              <a:buChar char="v"/>
            </a:pPr>
            <a:r>
              <a:rPr lang="en-US" sz="1400" b="1" dirty="0" smtClean="0">
                <a:solidFill>
                  <a:schemeClr val="bg1"/>
                </a:solidFill>
                <a:latin typeface="Times New Roman" panose="02020603050405020304" pitchFamily="18" charset="0"/>
                <a:cs typeface="Times New Roman" panose="02020603050405020304" pitchFamily="18" charset="0"/>
              </a:rPr>
              <a:t>Uses a diagonal matrix with Geometric </a:t>
            </a:r>
            <a:r>
              <a:rPr lang="en-US" sz="1400" b="1" dirty="0">
                <a:solidFill>
                  <a:schemeClr val="bg1"/>
                </a:solidFill>
                <a:latin typeface="Times New Roman" panose="02020603050405020304" pitchFamily="18" charset="0"/>
                <a:cs typeface="Times New Roman" panose="02020603050405020304" pitchFamily="18" charset="0"/>
              </a:rPr>
              <a:t>F</a:t>
            </a:r>
            <a:r>
              <a:rPr lang="en-US" sz="1400" b="1" dirty="0" smtClean="0">
                <a:solidFill>
                  <a:schemeClr val="bg1"/>
                </a:solidFill>
                <a:latin typeface="Times New Roman" panose="02020603050405020304" pitchFamily="18" charset="0"/>
                <a:cs typeface="Times New Roman" panose="02020603050405020304" pitchFamily="18" charset="0"/>
              </a:rPr>
              <a:t>actors (GF) and channel Effective Energies derived from the minimalization of the variation of the GF for a variety of spectra, using a proxy dataset (CRRES)</a:t>
            </a:r>
          </a:p>
          <a:p>
            <a:pPr marL="274320" indent="-274320">
              <a:buFont typeface="Wingdings" panose="05000000000000000000" pitchFamily="2" charset="2"/>
              <a:buChar char="v"/>
            </a:pPr>
            <a:r>
              <a:rPr lang="en-US" sz="1400" b="1" dirty="0" smtClean="0">
                <a:solidFill>
                  <a:srgbClr val="FFFF00"/>
                </a:solidFill>
                <a:latin typeface="Times New Roman" panose="02020603050405020304" pitchFamily="18" charset="0"/>
                <a:cs typeface="Times New Roman" panose="02020603050405020304" pitchFamily="18" charset="0"/>
              </a:rPr>
              <a:t>The bowtie technique is successful in producing good quality L1b electron data from L0 counts</a:t>
            </a:r>
          </a:p>
        </p:txBody>
      </p:sp>
      <p:sp>
        <p:nvSpPr>
          <p:cNvPr id="12" name="Shape 263"/>
          <p:cNvSpPr txBox="1"/>
          <p:nvPr/>
        </p:nvSpPr>
        <p:spPr>
          <a:xfrm>
            <a:off x="95250" y="5835224"/>
            <a:ext cx="822960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740469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617" y="1213209"/>
            <a:ext cx="6629400" cy="4972050"/>
          </a:xfrm>
        </p:spPr>
      </p:pic>
      <p:sp>
        <p:nvSpPr>
          <p:cNvPr id="18" name="TextBox 17"/>
          <p:cNvSpPr txBox="1"/>
          <p:nvPr/>
        </p:nvSpPr>
        <p:spPr>
          <a:xfrm>
            <a:off x="72736" y="3886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T2</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2736" y="3124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T4</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2736" y="233786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T1</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2736" y="1535668"/>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T3</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5486400"/>
            <a:ext cx="602673" cy="307777"/>
          </a:xfrm>
          <a:prstGeom prst="rect">
            <a:avLst/>
          </a:prstGeom>
          <a:noFill/>
        </p:spPr>
        <p:txBody>
          <a:bodyPr wrap="square" rtlCol="0">
            <a:spAutoFit/>
          </a:bodyPr>
          <a:lstStyle/>
          <a:p>
            <a:pPr algn="ctr"/>
            <a:r>
              <a:rPr lang="en-US" sz="1400" b="1" dirty="0" smtClean="0">
                <a:solidFill>
                  <a:srgbClr val="FFFF00"/>
                </a:solidFill>
                <a:latin typeface="Times New Roman" panose="02020603050405020304" pitchFamily="18" charset="0"/>
                <a:cs typeface="Times New Roman" panose="02020603050405020304" pitchFamily="18" charset="0"/>
              </a:rPr>
              <a:t>DOS</a:t>
            </a:r>
            <a:endParaRPr lang="en-US" sz="1400" b="1" dirty="0">
              <a:solidFill>
                <a:srgbClr val="FFFF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4636" y="4695876"/>
            <a:ext cx="5334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T5</a:t>
            </a:r>
            <a:endParaRPr lang="en-US" b="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7391400" y="1447800"/>
                <a:ext cx="1676400" cy="923330"/>
              </a:xfrm>
              <a:prstGeom prst="rect">
                <a:avLst/>
              </a:prstGeom>
              <a:solidFill>
                <a:srgbClr val="57D3FF"/>
              </a:solidFill>
            </p:spPr>
            <p:txBody>
              <a:bodyPr wrap="square" rtlCol="0">
                <a:spAutoFit/>
              </a:bodyPr>
              <a:lstStyle/>
              <a:p>
                <a:pPr algn="ctr"/>
                <a:r>
                  <a:rPr lang="en-US" b="1" dirty="0" smtClean="0">
                    <a:solidFill>
                      <a:schemeClr val="tx1"/>
                    </a:solidFill>
                    <a:latin typeface="Times New Roman" panose="02020603050405020304" pitchFamily="18" charset="0"/>
                    <a:cs typeface="Times New Roman" panose="02020603050405020304" pitchFamily="18" charset="0"/>
                  </a:rPr>
                  <a:t>GOES-18 channel E11 </a:t>
                </a:r>
                <a14:m>
                  <m:oMath xmlns:m="http://schemas.openxmlformats.org/officeDocument/2006/math">
                    <m:r>
                      <a:rPr lang="en-US" b="1" i="1" dirty="0" smtClean="0">
                        <a:solidFill>
                          <a:schemeClr val="tx1"/>
                        </a:solidFill>
                        <a:latin typeface="Cambria Math" panose="02040503050406030204" pitchFamily="18" charset="0"/>
                        <a:cs typeface="Times New Roman" panose="02020603050405020304" pitchFamily="18" charset="0"/>
                      </a:rPr>
                      <m:t>(&gt;</m:t>
                    </m:r>
                    <m:r>
                      <a:rPr lang="en-US" b="1" i="1" dirty="0" smtClean="0">
                        <a:solidFill>
                          <a:schemeClr val="tx1"/>
                        </a:solidFill>
                        <a:latin typeface="Cambria Math" panose="02040503050406030204" pitchFamily="18" charset="0"/>
                        <a:cs typeface="Times New Roman" panose="02020603050405020304" pitchFamily="18" charset="0"/>
                      </a:rPr>
                      <m:t>𝟐</m:t>
                    </m:r>
                  </m:oMath>
                </a14:m>
                <a:r>
                  <a:rPr lang="en-US" b="1" dirty="0" smtClean="0">
                    <a:solidFill>
                      <a:schemeClr val="tx1"/>
                    </a:solidFill>
                    <a:latin typeface="Times New Roman" panose="02020603050405020304" pitchFamily="18" charset="0"/>
                    <a:cs typeface="Times New Roman" panose="02020603050405020304" pitchFamily="18" charset="0"/>
                  </a:rPr>
                  <a:t> MeV)</a:t>
                </a:r>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391400" y="1447800"/>
                <a:ext cx="1676400" cy="923330"/>
              </a:xfrm>
              <a:prstGeom prst="rect">
                <a:avLst/>
              </a:prstGeom>
              <a:blipFill rotWithShape="0">
                <a:blip r:embed="rId4"/>
                <a:stretch>
                  <a:fillRect t="-3974" b="-9272"/>
                </a:stretch>
              </a:blipFill>
            </p:spPr>
            <p:txBody>
              <a:bodyPr/>
              <a:lstStyle/>
              <a:p>
                <a:r>
                  <a:rPr lang="en-US">
                    <a:noFill/>
                  </a:rPr>
                  <a:t> </a:t>
                </a:r>
              </a:p>
            </p:txBody>
          </p:sp>
        </mc:Fallback>
      </mc:AlternateContent>
      <p:sp>
        <p:nvSpPr>
          <p:cNvPr id="31" name="TextBox 30"/>
          <p:cNvSpPr txBox="1"/>
          <p:nvPr/>
        </p:nvSpPr>
        <p:spPr>
          <a:xfrm>
            <a:off x="7391400" y="3570982"/>
            <a:ext cx="1676400" cy="1077218"/>
          </a:xfrm>
          <a:prstGeom prst="rect">
            <a:avLst/>
          </a:prstGeom>
          <a:solidFill>
            <a:schemeClr val="bg1"/>
          </a:solidFill>
          <a:ln w="12700">
            <a:noFill/>
          </a:ln>
        </p:spPr>
        <p:txBody>
          <a:bodyPr wrap="square" rtlCol="0">
            <a:spAutoFit/>
          </a:bodyPr>
          <a:lstStyle/>
          <a:p>
            <a:pPr algn="ctr"/>
            <a:r>
              <a:rPr lang="en-US" sz="1600" b="1" i="1" dirty="0" smtClean="0">
                <a:latin typeface="Times New Roman" panose="02020603050405020304" pitchFamily="18" charset="0"/>
                <a:cs typeface="Times New Roman" panose="02020603050405020304" pitchFamily="18" charset="0"/>
              </a:rPr>
              <a:t>SWPC alert level very close to uncorrected backgrounds</a:t>
            </a:r>
            <a:endParaRPr lang="en-US" sz="1600" b="1"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13</a:t>
            </a:fld>
            <a:endParaRPr lang="en-US" altLang="en-US" dirty="0"/>
          </a:p>
        </p:txBody>
      </p:sp>
      <p:sp>
        <p:nvSpPr>
          <p:cNvPr id="16"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cxnSp>
        <p:nvCxnSpPr>
          <p:cNvPr id="17" name="Straight Arrow Connector 16"/>
          <p:cNvCxnSpPr/>
          <p:nvPr/>
        </p:nvCxnSpPr>
        <p:spPr>
          <a:xfrm flipH="1">
            <a:off x="7086600" y="3093525"/>
            <a:ext cx="391134" cy="23745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91400" y="5110924"/>
            <a:ext cx="1676400" cy="954107"/>
          </a:xfrm>
          <a:prstGeom prst="rect">
            <a:avLst/>
          </a:prstGeom>
          <a:solidFill>
            <a:srgbClr val="FFFF00"/>
          </a:solidFill>
          <a:ln w="12700">
            <a:noFill/>
          </a:ln>
        </p:spPr>
        <p:txBody>
          <a:bodyPr wrap="square" rtlCol="0">
            <a:spAutoFit/>
          </a:bodyPr>
          <a:lstStyle/>
          <a:p>
            <a:pPr algn="ctr"/>
            <a:r>
              <a:rPr lang="en-US" sz="1400" b="1" i="1" dirty="0">
                <a:latin typeface="Times New Roman" panose="02020603050405020304" pitchFamily="18" charset="0"/>
                <a:cs typeface="Times New Roman" panose="02020603050405020304" pitchFamily="18" charset="0"/>
              </a:rPr>
              <a:t>C</a:t>
            </a:r>
            <a:r>
              <a:rPr lang="en-US" sz="1400" b="1" i="1" dirty="0" smtClean="0">
                <a:latin typeface="Times New Roman" panose="02020603050405020304" pitchFamily="18" charset="0"/>
                <a:cs typeface="Times New Roman" panose="02020603050405020304" pitchFamily="18" charset="0"/>
              </a:rPr>
              <a:t>orrected backgrounds more representative of the GCR spectrum</a:t>
            </a:r>
            <a:endParaRPr lang="en-US" sz="1400" b="1" i="1" dirty="0">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flipH="1" flipV="1">
            <a:off x="6498934" y="5110924"/>
            <a:ext cx="943716" cy="250628"/>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6510353" y="4284334"/>
            <a:ext cx="905997" cy="1036008"/>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6472253" y="3521482"/>
            <a:ext cx="955517" cy="1840071"/>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6434153" y="2707192"/>
            <a:ext cx="1005481" cy="2643280"/>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6457373" y="1964257"/>
            <a:ext cx="958977" cy="3356085"/>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391400" y="2438400"/>
            <a:ext cx="1658987" cy="646331"/>
          </a:xfrm>
          <a:prstGeom prst="rect">
            <a:avLst/>
          </a:prstGeom>
          <a:solidFill>
            <a:srgbClr val="57D3FF"/>
          </a:solidFill>
        </p:spPr>
        <p:txBody>
          <a:bodyPr wrap="square">
            <a:spAutoFit/>
          </a:bodyPr>
          <a:lstStyle/>
          <a:p>
            <a:r>
              <a:rPr lang="en-US" b="1" dirty="0">
                <a:latin typeface="Times New Roman" panose="02020603050405020304" pitchFamily="18" charset="0"/>
                <a:cs typeface="Times New Roman" panose="02020603050405020304" pitchFamily="18" charset="0"/>
              </a:rPr>
              <a:t>1000 </a:t>
            </a:r>
            <a:r>
              <a:rPr lang="en-US" b="1" dirty="0" smtClean="0">
                <a:latin typeface="Times New Roman" panose="02020603050405020304" pitchFamily="18" charset="0"/>
                <a:cs typeface="Times New Roman" panose="02020603050405020304" pitchFamily="18" charset="0"/>
              </a:rPr>
              <a:t>electrons per (cm</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sr s) </a:t>
            </a:r>
            <a:endParaRPr lang="en-US" b="1" dirty="0"/>
          </a:p>
        </p:txBody>
      </p:sp>
      <p:sp>
        <p:nvSpPr>
          <p:cNvPr id="28" name="Title 3"/>
          <p:cNvSpPr>
            <a:spLocks noGrp="1"/>
          </p:cNvSpPr>
          <p:nvPr>
            <p:ph type="title"/>
          </p:nvPr>
        </p:nvSpPr>
        <p:spPr>
          <a:xfrm>
            <a:off x="1371601" y="228600"/>
            <a:ext cx="6096000" cy="1066800"/>
          </a:xfrm>
        </p:spPr>
        <p:txBody>
          <a:bodyPr/>
          <a:lstStyle/>
          <a:p>
            <a:r>
              <a:rPr lang="en-US" sz="2800" b="1" dirty="0" smtClean="0">
                <a:solidFill>
                  <a:srgbClr val="FFFF00"/>
                </a:solidFill>
                <a:latin typeface="Times New Roman" panose="02020603050405020304" pitchFamily="18" charset="0"/>
                <a:cs typeface="Times New Roman" panose="02020603050405020304" pitchFamily="18" charset="0"/>
              </a:rPr>
              <a:t>ADR 1253: Modification of the</a:t>
            </a:r>
            <a:br>
              <a:rPr lang="en-US" sz="2800" b="1" dirty="0" smtClean="0">
                <a:solidFill>
                  <a:srgbClr val="FFFF00"/>
                </a:solidFill>
                <a:latin typeface="Times New Roman" panose="02020603050405020304" pitchFamily="18" charset="0"/>
                <a:cs typeface="Times New Roman" panose="02020603050405020304" pitchFamily="18" charset="0"/>
              </a:rPr>
            </a:br>
            <a:r>
              <a:rPr lang="en-US" sz="2800" b="1" dirty="0" smtClean="0">
                <a:solidFill>
                  <a:srgbClr val="FFFF00"/>
                </a:solidFill>
                <a:latin typeface="Times New Roman" panose="02020603050405020304" pitchFamily="18" charset="0"/>
                <a:cs typeface="Times New Roman" panose="02020603050405020304" pitchFamily="18" charset="0"/>
              </a:rPr>
              <a:t>GOES-18 MPS-HI LUT</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230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quality </a:t>
            </a:r>
            <a:r>
              <a:rPr lang="en-US" dirty="0" smtClean="0"/>
              <a:t>EVALUATION</a:t>
            </a:r>
            <a:endParaRPr lang="en-US" dirty="0"/>
          </a:p>
        </p:txBody>
      </p:sp>
      <p:sp>
        <p:nvSpPr>
          <p:cNvPr id="3" name="Text Placeholder 2"/>
          <p:cNvSpPr>
            <a:spLocks noGrp="1"/>
          </p:cNvSpPr>
          <p:nvPr>
            <p:ph type="body" idx="1"/>
          </p:nvPr>
        </p:nvSpPr>
        <p:spPr/>
        <p:txBody>
          <a:bodyPr/>
          <a:lstStyle/>
          <a:p>
            <a:r>
              <a:rPr lang="en-US" dirty="0" smtClean="0"/>
              <a:t>GOES-18 </a:t>
            </a:r>
            <a:r>
              <a:rPr lang="en-US" dirty="0"/>
              <a:t>MPS-HI L1b Products </a:t>
            </a:r>
            <a:r>
              <a:rPr lang="en-US" dirty="0" smtClean="0"/>
              <a:t>Provisional </a:t>
            </a:r>
            <a:r>
              <a:rPr lang="en-US" dirty="0"/>
              <a:t>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14</a:t>
            </a:fld>
            <a:endParaRPr lang="en-US" altLang="en-US" dirty="0"/>
          </a:p>
        </p:txBody>
      </p:sp>
    </p:spTree>
    <p:extLst>
      <p:ext uri="{BB962C8B-B14F-4D97-AF65-F5344CB8AC3E}">
        <p14:creationId xmlns:p14="http://schemas.microsoft.com/office/powerpoint/2010/main" val="3601575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228600"/>
            <a:ext cx="6408821" cy="792163"/>
          </a:xfrm>
        </p:spPr>
        <p:txBody>
          <a:bodyPr/>
          <a:lstStyle/>
          <a:p>
            <a:r>
              <a:rPr lang="en-US" sz="2800" b="1" dirty="0">
                <a:solidFill>
                  <a:srgbClr val="FFFF00"/>
                </a:solidFill>
                <a:latin typeface="Times New Roman" panose="02020603050405020304" pitchFamily="18" charset="0"/>
                <a:cs typeface="Times New Roman" panose="02020603050405020304" pitchFamily="18" charset="0"/>
              </a:rPr>
              <a:t>Path to </a:t>
            </a:r>
            <a:r>
              <a:rPr lang="en-US" sz="2800" b="1" dirty="0" smtClean="0">
                <a:solidFill>
                  <a:srgbClr val="FFFF00"/>
                </a:solidFill>
                <a:latin typeface="Times New Roman" panose="02020603050405020304" pitchFamily="18" charset="0"/>
                <a:cs typeface="Times New Roman" panose="02020603050405020304" pitchFamily="18" charset="0"/>
              </a:rPr>
              <a:t>Provisional </a:t>
            </a:r>
            <a:r>
              <a:rPr lang="en-US" sz="2800" b="1" dirty="0">
                <a:solidFill>
                  <a:srgbClr val="FFFF00"/>
                </a:solidFill>
                <a:latin typeface="Times New Roman" panose="02020603050405020304" pitchFamily="18" charset="0"/>
                <a:cs typeface="Times New Roman" panose="02020603050405020304" pitchFamily="18" charset="0"/>
              </a:rPr>
              <a:t>Validation - </a:t>
            </a:r>
            <a:r>
              <a:rPr lang="en-US" sz="2800" b="1" dirty="0" smtClean="0">
                <a:solidFill>
                  <a:srgbClr val="FFFF00"/>
                </a:solidFill>
                <a:latin typeface="Times New Roman" panose="02020603050405020304" pitchFamily="18" charset="0"/>
                <a:cs typeface="Times New Roman" panose="02020603050405020304" pitchFamily="18" charset="0"/>
              </a:rPr>
              <a:t>PLPTs</a:t>
            </a:r>
            <a:endParaRPr lang="en-US" sz="28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9146149"/>
              </p:ext>
            </p:extLst>
          </p:nvPr>
        </p:nvGraphicFramePr>
        <p:xfrm>
          <a:off x="256673" y="1371600"/>
          <a:ext cx="8630654" cy="3903091"/>
        </p:xfrm>
        <a:graphic>
          <a:graphicData uri="http://schemas.openxmlformats.org/drawingml/2006/table">
            <a:tbl>
              <a:tblPr firstRow="1" firstCol="1" bandRow="1">
                <a:tableStyleId>{5C22544A-7EE6-4342-B048-85BDC9FD1C3A}</a:tableStyleId>
              </a:tblPr>
              <a:tblGrid>
                <a:gridCol w="1752601">
                  <a:extLst>
                    <a:ext uri="{9D8B030D-6E8A-4147-A177-3AD203B41FA5}">
                      <a16:colId xmlns:a16="http://schemas.microsoft.com/office/drawing/2014/main" xmlns="" val="20000"/>
                    </a:ext>
                  </a:extLst>
                </a:gridCol>
                <a:gridCol w="3066629">
                  <a:extLst>
                    <a:ext uri="{9D8B030D-6E8A-4147-A177-3AD203B41FA5}">
                      <a16:colId xmlns:a16="http://schemas.microsoft.com/office/drawing/2014/main" xmlns="" val="20001"/>
                    </a:ext>
                  </a:extLst>
                </a:gridCol>
                <a:gridCol w="1205943">
                  <a:extLst>
                    <a:ext uri="{9D8B030D-6E8A-4147-A177-3AD203B41FA5}">
                      <a16:colId xmlns:a16="http://schemas.microsoft.com/office/drawing/2014/main" xmlns="" val="20002"/>
                    </a:ext>
                  </a:extLst>
                </a:gridCol>
                <a:gridCol w="2605481">
                  <a:extLst>
                    <a:ext uri="{9D8B030D-6E8A-4147-A177-3AD203B41FA5}">
                      <a16:colId xmlns:a16="http://schemas.microsoft.com/office/drawing/2014/main" xmlns="" val="20003"/>
                    </a:ext>
                  </a:extLst>
                </a:gridCol>
              </a:tblGrid>
              <a:tr h="141436">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Title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Activity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Data Needed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Success Criteria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xmlns="" val="10000"/>
                  </a:ext>
                </a:extLst>
              </a:tr>
              <a:tr h="720979">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A.2.1 </a:t>
                      </a:r>
                      <a:r>
                        <a:rPr lang="en-US" sz="1200" dirty="0">
                          <a:effectLst/>
                          <a:latin typeface="Times New Roman" panose="02020603050405020304" pitchFamily="18" charset="0"/>
                          <a:cs typeface="Times New Roman" panose="02020603050405020304" pitchFamily="18" charset="0"/>
                        </a:rPr>
                        <a:t>MPS-Hi Telescope Cross-Comparison [PLPT-SEI-002]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Determine the relative sensitivity/response among MPS-HI telescopes</a:t>
                      </a:r>
                      <a:r>
                        <a:rPr lang="en-US" sz="1200" dirty="0" smtClean="0">
                          <a:effectLst/>
                          <a:latin typeface="Times New Roman" panose="02020603050405020304" pitchFamily="18" charset="0"/>
                          <a:cs typeface="Times New Roman" panose="02020603050405020304" pitchFamily="18" charset="0"/>
                        </a:rPr>
                        <a:t>.</a:t>
                      </a:r>
                      <a:endParaRPr lang="en-US" sz="1200" i="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One month </a:t>
                      </a:r>
                      <a:r>
                        <a:rPr lang="en-US" sz="1200" dirty="0">
                          <a:effectLst/>
                          <a:latin typeface="Times New Roman" panose="02020603050405020304" pitchFamily="18" charset="0"/>
                          <a:cs typeface="Times New Roman" panose="02020603050405020304" pitchFamily="18" charset="0"/>
                        </a:rPr>
                        <a:t>of continuous data. (</a:t>
                      </a:r>
                      <a:r>
                        <a:rPr lang="en-US" sz="1200" dirty="0" smtClean="0">
                          <a:effectLst/>
                          <a:latin typeface="Times New Roman" panose="02020603050405020304" pitchFamily="18" charset="0"/>
                          <a:cs typeface="Times New Roman" panose="02020603050405020304" pitchFamily="18" charset="0"/>
                        </a:rPr>
                        <a:t>MAG,</a:t>
                      </a:r>
                      <a:r>
                        <a:rPr lang="en-US" sz="1200" baseline="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MPS-HI</a:t>
                      </a:r>
                      <a:r>
                        <a:rPr lang="en-US" sz="12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Telescopes </a:t>
                      </a:r>
                      <a:r>
                        <a:rPr lang="en-US" sz="1200" dirty="0">
                          <a:effectLst/>
                          <a:latin typeface="Times New Roman" panose="02020603050405020304" pitchFamily="18" charset="0"/>
                          <a:cs typeface="Times New Roman" panose="02020603050405020304" pitchFamily="18" charset="0"/>
                        </a:rPr>
                        <a:t>agree to within 25%.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xmlns="" val="10001"/>
                  </a:ext>
                </a:extLst>
              </a:tr>
              <a:tr h="747077">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A.2.3 </a:t>
                      </a:r>
                      <a:r>
                        <a:rPr lang="en-US" sz="1200" dirty="0">
                          <a:effectLst/>
                          <a:latin typeface="Times New Roman" panose="02020603050405020304" pitchFamily="18" charset="0"/>
                          <a:cs typeface="Times New Roman" panose="02020603050405020304" pitchFamily="18" charset="0"/>
                        </a:rPr>
                        <a:t>SEP Channel Cross-Comparison [PLPT-SEI-004]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On-orbit cross-calibration of MPS-HI with SGPS 1-12 MeV protons, </a:t>
                      </a:r>
                      <a:r>
                        <a:rPr lang="en-US" sz="1200" dirty="0" smtClean="0">
                          <a:effectLst/>
                          <a:latin typeface="Times New Roman" panose="02020603050405020304" pitchFamily="18" charset="0"/>
                          <a:cs typeface="Times New Roman" panose="02020603050405020304" pitchFamily="18" charset="0"/>
                        </a:rPr>
                        <a:t>and</a:t>
                      </a:r>
                      <a:r>
                        <a:rPr lang="en-US" sz="1200" baseline="0" dirty="0" smtClean="0">
                          <a:effectLst/>
                          <a:latin typeface="Times New Roman" panose="02020603050405020304" pitchFamily="18" charset="0"/>
                          <a:cs typeface="Times New Roman" panose="02020603050405020304" pitchFamily="18" charset="0"/>
                        </a:rPr>
                        <a:t> all operational </a:t>
                      </a:r>
                      <a:r>
                        <a:rPr lang="en-US" sz="1200" b="0" i="0" u="none" strike="noStrike" baseline="0" dirty="0" smtClean="0">
                          <a:solidFill>
                            <a:srgbClr val="000000"/>
                          </a:solidFill>
                          <a:latin typeface="Times New Roman" panose="02020603050405020304" pitchFamily="18" charset="0"/>
                        </a:rPr>
                        <a:t>GOES-R Series SEISS sensors.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b="0" dirty="0" smtClean="0">
                          <a:solidFill>
                            <a:schemeClr val="tx1"/>
                          </a:solidFill>
                          <a:effectLst/>
                          <a:latin typeface="Times New Roman" panose="02020603050405020304" pitchFamily="18" charset="0"/>
                          <a:cs typeface="Times New Roman" panose="02020603050405020304" pitchFamily="18" charset="0"/>
                        </a:rPr>
                        <a:t>One </a:t>
                      </a:r>
                      <a:r>
                        <a:rPr lang="en-US" sz="1200" b="0" dirty="0">
                          <a:solidFill>
                            <a:schemeClr val="tx1"/>
                          </a:solidFill>
                          <a:effectLst/>
                          <a:latin typeface="Times New Roman" panose="02020603050405020304" pitchFamily="18" charset="0"/>
                          <a:cs typeface="Times New Roman" panose="02020603050405020304" pitchFamily="18" charset="0"/>
                        </a:rPr>
                        <a:t>Solar Energetic Particle (SEP) </a:t>
                      </a:r>
                      <a:r>
                        <a:rPr lang="en-US" sz="1200" b="0" dirty="0" smtClean="0">
                          <a:solidFill>
                            <a:schemeClr val="tx1"/>
                          </a:solidFill>
                          <a:effectLst/>
                          <a:latin typeface="Times New Roman" panose="02020603050405020304" pitchFamily="18" charset="0"/>
                          <a:cs typeface="Times New Roman" panose="02020603050405020304" pitchFamily="18" charset="0"/>
                        </a:rPr>
                        <a:t>event.</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Differences </a:t>
                      </a:r>
                      <a:r>
                        <a:rPr lang="en-US" sz="1200" dirty="0">
                          <a:effectLst/>
                          <a:latin typeface="Times New Roman" panose="02020603050405020304" pitchFamily="18" charset="0"/>
                          <a:cs typeface="Times New Roman" panose="02020603050405020304" pitchFamily="18" charset="0"/>
                        </a:rPr>
                        <a:t>quantified on data taken through validation phase.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xmlns="" val="10002"/>
                  </a:ext>
                </a:extLst>
              </a:tr>
              <a:tr h="1131490">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A.2.4 </a:t>
                      </a:r>
                      <a:r>
                        <a:rPr lang="en-US" sz="1200" dirty="0">
                          <a:effectLst/>
                          <a:latin typeface="Times New Roman" panose="02020603050405020304" pitchFamily="18" charset="0"/>
                          <a:cs typeface="Times New Roman" panose="02020603050405020304" pitchFamily="18" charset="0"/>
                        </a:rPr>
                        <a:t>Cross Satellite Comparison of Trapped Particles [PLPT-SEI-005]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r>
                        <a:rPr lang="en-US" sz="1200" b="0" i="0" u="none" strike="noStrike" baseline="0" dirty="0" smtClean="0">
                          <a:solidFill>
                            <a:srgbClr val="000000"/>
                          </a:solidFill>
                          <a:latin typeface="Times New Roman" panose="02020603050405020304" pitchFamily="18" charset="0"/>
                        </a:rPr>
                        <a:t>To inter-calibrate MPS-HI with the same measurements on other operational GOES-R Series satellites. The MPS-HI inter-calibration part of the test is critical for establishing the consistency of the NOAA real-time &gt;2 MeV electron flux alerts between operational GOES-R Series satellites. </a:t>
                      </a:r>
                      <a:endParaRPr lang="en-US" sz="120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cs typeface="Times New Roman" panose="02020603050405020304" pitchFamily="18" charset="0"/>
                        </a:rPr>
                        <a:t>One month </a:t>
                      </a:r>
                      <a:r>
                        <a:rPr lang="en-US" sz="1200" dirty="0">
                          <a:effectLst/>
                          <a:latin typeface="Times New Roman" panose="02020603050405020304" pitchFamily="18" charset="0"/>
                          <a:cs typeface="Times New Roman" panose="02020603050405020304" pitchFamily="18" charset="0"/>
                        </a:rPr>
                        <a:t>of continuous data</a:t>
                      </a:r>
                      <a:r>
                        <a:rPr lang="en-US" sz="1200" dirty="0" smtClean="0">
                          <a:effectLst/>
                          <a:latin typeface="Times New Roman" panose="02020603050405020304" pitchFamily="18" charset="0"/>
                          <a:cs typeface="Times New Roman" panose="02020603050405020304" pitchFamily="18" charset="0"/>
                        </a:rPr>
                        <a: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(MAG, MPS-HI)</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Differences </a:t>
                      </a:r>
                      <a:r>
                        <a:rPr lang="en-US" sz="1200" dirty="0">
                          <a:effectLst/>
                          <a:latin typeface="Times New Roman" panose="02020603050405020304" pitchFamily="18" charset="0"/>
                          <a:cs typeface="Times New Roman" panose="02020603050405020304" pitchFamily="18" charset="0"/>
                        </a:rPr>
                        <a:t>quantified on data taken through validation phase.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xmlns="" val="10003"/>
                  </a:ext>
                </a:extLst>
              </a:tr>
              <a:tr h="944563">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A.2.5 </a:t>
                      </a:r>
                      <a:r>
                        <a:rPr lang="en-US" sz="1200" dirty="0">
                          <a:effectLst/>
                          <a:latin typeface="Times New Roman" panose="02020603050405020304" pitchFamily="18" charset="0"/>
                          <a:cs typeface="Times New Roman" panose="02020603050405020304" pitchFamily="18" charset="0"/>
                        </a:rPr>
                        <a:t>Backgrounds Trending [PLPT-SEI-006]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b="0" i="0" u="none" strike="noStrike" baseline="0" dirty="0" smtClean="0">
                          <a:solidFill>
                            <a:srgbClr val="000000"/>
                          </a:solidFill>
                          <a:latin typeface="Times New Roman" panose="02020603050405020304" pitchFamily="18" charset="0"/>
                        </a:rPr>
                        <a:t>To evaluate MPS-HI backgrounds in terms of expected galactic cosmic ray (GCR) fluxes.</a:t>
                      </a:r>
                      <a:endParaRPr lang="en-US" sz="1200" i="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Two </a:t>
                      </a:r>
                      <a:r>
                        <a:rPr lang="en-US" sz="1200" dirty="0">
                          <a:effectLst/>
                          <a:latin typeface="Times New Roman" panose="02020603050405020304" pitchFamily="18" charset="0"/>
                          <a:cs typeface="Times New Roman" panose="02020603050405020304" pitchFamily="18" charset="0"/>
                        </a:rPr>
                        <a:t>months of continuous data. (MPS-HI, SGPS)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Perform </a:t>
                      </a:r>
                      <a:r>
                        <a:rPr lang="en-US" sz="1200" dirty="0">
                          <a:effectLst/>
                          <a:latin typeface="Times New Roman" panose="02020603050405020304" pitchFamily="18" charset="0"/>
                          <a:cs typeface="Times New Roman" panose="02020603050405020304" pitchFamily="18" charset="0"/>
                        </a:rPr>
                        <a:t>analysis during validation phase</a:t>
                      </a:r>
                      <a:r>
                        <a:rPr lang="en-US" sz="1200" dirty="0" smtClean="0">
                          <a:effectLst/>
                          <a:latin typeface="Times New Roman" panose="02020603050405020304" pitchFamily="18" charset="0"/>
                          <a:cs typeface="Times New Roman" panose="02020603050405020304" pitchFamily="18" charset="0"/>
                        </a:rPr>
                        <a:t>.</a:t>
                      </a:r>
                      <a:r>
                        <a:rPr lang="en-US" sz="1200" b="0" i="0" u="none" strike="noStrike" baseline="0" dirty="0" smtClean="0">
                          <a:solidFill>
                            <a:srgbClr val="000000"/>
                          </a:solidFill>
                          <a:latin typeface="Times New Roman" panose="02020603050405020304" pitchFamily="18" charset="0"/>
                        </a:rPr>
                        <a:t> Natural backgrounds preliminarily correlated with solar protons and GCRs.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15</a:t>
            </a:fld>
            <a:endParaRPr lang="en-US" altLang="en-US" dirty="0">
              <a:solidFill>
                <a:prstClr val="white"/>
              </a:solidFill>
            </a:endParaRPr>
          </a:p>
        </p:txBody>
      </p:sp>
      <p:sp>
        <p:nvSpPr>
          <p:cNvPr id="6" name="TextBox 5"/>
          <p:cNvSpPr txBox="1"/>
          <p:nvPr/>
        </p:nvSpPr>
        <p:spPr>
          <a:xfrm>
            <a:off x="983904" y="5943600"/>
            <a:ext cx="7176193" cy="369332"/>
          </a:xfrm>
          <a:prstGeom prst="rect">
            <a:avLst/>
          </a:prstGeom>
          <a:solidFill>
            <a:schemeClr val="bg1"/>
          </a:solidFill>
        </p:spPr>
        <p:txBody>
          <a:bodyPr wrap="square" rtlCol="0">
            <a:spAutoFit/>
          </a:bodyPr>
          <a:lstStyle/>
          <a:p>
            <a:pPr algn="ctr"/>
            <a:r>
              <a:rPr lang="en-US" i="1" dirty="0">
                <a:solidFill>
                  <a:srgbClr val="008000"/>
                </a:solidFill>
                <a:latin typeface="Times New Roman" panose="02020603050405020304" pitchFamily="18" charset="0"/>
                <a:cs typeface="Times New Roman" panose="02020603050405020304" pitchFamily="18" charset="0"/>
              </a:rPr>
              <a:t>MPS-HI </a:t>
            </a:r>
            <a:r>
              <a:rPr lang="en-US" i="1" dirty="0" smtClean="0">
                <a:solidFill>
                  <a:srgbClr val="008000"/>
                </a:solidFill>
                <a:latin typeface="Times New Roman" panose="02020603050405020304" pitchFamily="18" charset="0"/>
                <a:cs typeface="Times New Roman" panose="02020603050405020304" pitchFamily="18" charset="0"/>
              </a:rPr>
              <a:t>Provisional </a:t>
            </a:r>
            <a:r>
              <a:rPr lang="en-US" i="1" dirty="0">
                <a:solidFill>
                  <a:srgbClr val="008000"/>
                </a:solidFill>
                <a:latin typeface="Times New Roman" panose="02020603050405020304" pitchFamily="18" charset="0"/>
                <a:cs typeface="Times New Roman" panose="02020603050405020304" pitchFamily="18" charset="0"/>
              </a:rPr>
              <a:t>Validation PLPTs from RIMP v </a:t>
            </a:r>
            <a:r>
              <a:rPr lang="en-US" i="1" dirty="0" smtClean="0">
                <a:solidFill>
                  <a:srgbClr val="008000"/>
                </a:solidFill>
                <a:latin typeface="Times New Roman" panose="02020603050405020304" pitchFamily="18" charset="0"/>
                <a:cs typeface="Times New Roman" panose="02020603050405020304" pitchFamily="18" charset="0"/>
              </a:rPr>
              <a:t>2.0 </a:t>
            </a:r>
            <a:r>
              <a:rPr lang="en-US" i="1" dirty="0">
                <a:solidFill>
                  <a:srgbClr val="008000"/>
                </a:solidFill>
                <a:latin typeface="Times New Roman" panose="02020603050405020304" pitchFamily="18" charset="0"/>
                <a:cs typeface="Times New Roman" panose="02020603050405020304" pitchFamily="18" charset="0"/>
              </a:rPr>
              <a:t>(</a:t>
            </a:r>
            <a:r>
              <a:rPr lang="en-US" i="1" dirty="0" smtClean="0">
                <a:solidFill>
                  <a:srgbClr val="008000"/>
                </a:solidFill>
                <a:latin typeface="Times New Roman" panose="02020603050405020304" pitchFamily="18" charset="0"/>
                <a:cs typeface="Times New Roman" panose="02020603050405020304" pitchFamily="18" charset="0"/>
              </a:rPr>
              <a:t>09 July 2021).</a:t>
            </a:r>
            <a:endParaRPr lang="en-US" i="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942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228599"/>
            <a:ext cx="6408821" cy="1219201"/>
          </a:xfrm>
        </p:spPr>
        <p:txBody>
          <a:bodyPr/>
          <a:lstStyle/>
          <a:p>
            <a:r>
              <a:rPr lang="en-US" sz="3200" b="1" dirty="0">
                <a:solidFill>
                  <a:srgbClr val="FFFF00"/>
                </a:solidFill>
                <a:latin typeface="Times New Roman" panose="02020603050405020304" pitchFamily="18" charset="0"/>
                <a:cs typeface="Times New Roman" panose="02020603050405020304" pitchFamily="18" charset="0"/>
              </a:rPr>
              <a:t>Use of Reprocessed </a:t>
            </a:r>
            <a:r>
              <a:rPr lang="en-US" sz="3200" b="1" dirty="0" smtClean="0">
                <a:solidFill>
                  <a:srgbClr val="FFFF00"/>
                </a:solidFill>
                <a:latin typeface="Times New Roman" panose="02020603050405020304" pitchFamily="18" charset="0"/>
                <a:cs typeface="Times New Roman" panose="02020603050405020304" pitchFamily="18" charset="0"/>
              </a:rPr>
              <a:t>Data</a:t>
            </a:r>
            <a:br>
              <a:rPr lang="en-US" sz="3200" b="1" dirty="0" smtClean="0">
                <a:solidFill>
                  <a:srgbClr val="FFFF00"/>
                </a:solidFill>
                <a:latin typeface="Times New Roman" panose="02020603050405020304" pitchFamily="18" charset="0"/>
                <a:cs typeface="Times New Roman" panose="02020603050405020304" pitchFamily="18" charset="0"/>
              </a:rPr>
            </a:br>
            <a:r>
              <a:rPr lang="en-US" sz="3200" b="1" dirty="0" smtClean="0">
                <a:solidFill>
                  <a:srgbClr val="FFFF00"/>
                </a:solidFill>
                <a:latin typeface="Times New Roman" panose="02020603050405020304" pitchFamily="18" charset="0"/>
                <a:cs typeface="Times New Roman" panose="02020603050405020304" pitchFamily="18" charset="0"/>
              </a:rPr>
              <a:t>in Provisional Validation PLPTs</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52600"/>
            <a:ext cx="8229600" cy="4724400"/>
          </a:xfrm>
        </p:spPr>
        <p:txBody>
          <a:bodyPr/>
          <a:lstStyle/>
          <a:p>
            <a:pPr marL="457200" indent="-457200">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Due to </a:t>
            </a:r>
            <a:r>
              <a:rPr lang="en-US" sz="2800" b="1" dirty="0" smtClean="0">
                <a:latin typeface="Times New Roman" panose="02020603050405020304" pitchFamily="18" charset="0"/>
                <a:cs typeface="Times New Roman" panose="02020603050405020304" pitchFamily="18" charset="0"/>
              </a:rPr>
              <a:t>the date </a:t>
            </a:r>
            <a:r>
              <a:rPr lang="en-US" sz="2800" b="1" dirty="0">
                <a:latin typeface="Times New Roman" panose="02020603050405020304" pitchFamily="18" charset="0"/>
                <a:cs typeface="Times New Roman" panose="02020603050405020304" pitchFamily="18" charset="0"/>
              </a:rPr>
              <a:t>of changes to OE (</a:t>
            </a:r>
            <a:r>
              <a:rPr lang="en-US" sz="2800" b="1" dirty="0" smtClean="0">
                <a:latin typeface="Times New Roman" panose="02020603050405020304" pitchFamily="18" charset="0"/>
                <a:cs typeface="Times New Roman" panose="02020603050405020304" pitchFamily="18" charset="0"/>
              </a:rPr>
              <a:t>ADR 1253 for GOES-18), the Provisional Validation PLPTs used reprocessed data</a:t>
            </a:r>
            <a:endParaRPr lang="en-US" sz="28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800" b="1" dirty="0">
                <a:latin typeface="Times New Roman" panose="02020603050405020304" pitchFamily="18" charset="0"/>
                <a:cs typeface="Times New Roman" panose="02020603050405020304" pitchFamily="18" charset="0"/>
              </a:rPr>
              <a:t>We have reprocessed L0 data using software that has been demonstrated to reproduce L1b results to ‘machine precision’ </a:t>
            </a:r>
            <a:r>
              <a:rPr lang="en-US" sz="2800" b="1" dirty="0" smtClean="0">
                <a:latin typeface="Times New Roman" panose="02020603050405020304" pitchFamily="18" charset="0"/>
                <a:cs typeface="Times New Roman" panose="02020603050405020304" pitchFamily="18" charset="0"/>
              </a:rPr>
              <a:t>(ADR 1253 verification)</a:t>
            </a:r>
            <a:endParaRPr lang="en-US" sz="28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800" b="1" dirty="0">
                <a:solidFill>
                  <a:srgbClr val="FFFF00"/>
                </a:solidFill>
                <a:latin typeface="Times New Roman" panose="02020603050405020304" pitchFamily="18" charset="0"/>
                <a:cs typeface="Times New Roman" panose="02020603050405020304" pitchFamily="18" charset="0"/>
              </a:rPr>
              <a:t>This demonstrated equivalence </a:t>
            </a:r>
            <a:r>
              <a:rPr lang="en-US" sz="2800" b="1" dirty="0" smtClean="0">
                <a:solidFill>
                  <a:srgbClr val="FFFF00"/>
                </a:solidFill>
                <a:latin typeface="Times New Roman" panose="02020603050405020304" pitchFamily="18" charset="0"/>
                <a:cs typeface="Times New Roman" panose="02020603050405020304" pitchFamily="18" charset="0"/>
              </a:rPr>
              <a:t>allowed </a:t>
            </a:r>
            <a:r>
              <a:rPr lang="en-US" sz="2800" b="1" dirty="0">
                <a:solidFill>
                  <a:srgbClr val="FFFF00"/>
                </a:solidFill>
                <a:latin typeface="Times New Roman" panose="02020603050405020304" pitchFamily="18" charset="0"/>
                <a:cs typeface="Times New Roman" panose="02020603050405020304" pitchFamily="18" charset="0"/>
              </a:rPr>
              <a:t>us to perform </a:t>
            </a:r>
            <a:r>
              <a:rPr lang="en-US" sz="2800" b="1" dirty="0" smtClean="0">
                <a:solidFill>
                  <a:srgbClr val="FFFF00"/>
                </a:solidFill>
                <a:latin typeface="Times New Roman" panose="02020603050405020304" pitchFamily="18" charset="0"/>
                <a:cs typeface="Times New Roman" panose="02020603050405020304" pitchFamily="18" charset="0"/>
              </a:rPr>
              <a:t>Provisional PLPTs </a:t>
            </a:r>
            <a:r>
              <a:rPr lang="en-US" sz="2800" b="1" dirty="0">
                <a:solidFill>
                  <a:srgbClr val="FFFF00"/>
                </a:solidFill>
                <a:latin typeface="Times New Roman" panose="02020603050405020304" pitchFamily="18" charset="0"/>
                <a:cs typeface="Times New Roman" panose="02020603050405020304" pitchFamily="18" charset="0"/>
              </a:rPr>
              <a:t>using reprocessed MPS-HI </a:t>
            </a:r>
            <a:r>
              <a:rPr lang="en-US" sz="2800" b="1" dirty="0" smtClean="0">
                <a:solidFill>
                  <a:srgbClr val="FFFF00"/>
                </a:solidFill>
                <a:latin typeface="Times New Roman" panose="02020603050405020304" pitchFamily="18" charset="0"/>
                <a:cs typeface="Times New Roman" panose="02020603050405020304" pitchFamily="18" charset="0"/>
              </a:rPr>
              <a:t>data</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16</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05505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580" y="228600"/>
            <a:ext cx="6586841" cy="917972"/>
          </a:xfrm>
        </p:spPr>
        <p:txBody>
          <a:bodyPr/>
          <a:lstStyle/>
          <a:p>
            <a:r>
              <a:rPr lang="en-US" sz="2400" b="1" dirty="0" smtClean="0">
                <a:solidFill>
                  <a:srgbClr val="FFFF00"/>
                </a:solidFill>
                <a:latin typeface="Times New Roman" panose="02020603050405020304" pitchFamily="18" charset="0"/>
                <a:cs typeface="Times New Roman" panose="02020603050405020304" pitchFamily="18" charset="0"/>
              </a:rPr>
              <a:t>Demonstration of equivalence of reprocessed NCEI data and OE L1b (ADR 1253)</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229248"/>
            <a:ext cx="8915400" cy="5029201"/>
          </a:xfrm>
        </p:spPr>
        <p:txBody>
          <a:bodyPr>
            <a:noAutofit/>
          </a:bodyPr>
          <a:lstStyle/>
          <a:p>
            <a:pPr>
              <a:buFont typeface="Wingdings" panose="05000000000000000000" pitchFamily="2" charset="2"/>
              <a:buChar char="q"/>
            </a:pPr>
            <a:r>
              <a:rPr lang="en-US" sz="2200" b="1" dirty="0" smtClean="0">
                <a:latin typeface="Times New Roman" panose="02020603050405020304" pitchFamily="18" charset="0"/>
                <a:cs typeface="Times New Roman" panose="02020603050405020304" pitchFamily="18" charset="0"/>
              </a:rPr>
              <a:t>Goal: verify that ADR 1253 (GOES-18) was successfully implemented in the OE</a:t>
            </a:r>
          </a:p>
          <a:p>
            <a:pPr>
              <a:buFont typeface="Wingdings" panose="05000000000000000000" pitchFamily="2" charset="2"/>
              <a:buChar char="q"/>
            </a:pPr>
            <a:r>
              <a:rPr lang="en-US" sz="2200" b="1" dirty="0" smtClean="0">
                <a:latin typeface="Times New Roman" panose="02020603050405020304" pitchFamily="18" charset="0"/>
                <a:cs typeface="Times New Roman" panose="02020603050405020304" pitchFamily="18" charset="0"/>
              </a:rPr>
              <a:t>Compared to fluxes and flux errors calculated from L0 by NCEI</a:t>
            </a:r>
          </a:p>
          <a:p>
            <a:pPr marL="651510" lvl="1">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MPS-HI and SGPS L0 data aggregated into separate day files</a:t>
            </a:r>
          </a:p>
          <a:p>
            <a:pPr marL="651510" lvl="1">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L0 day files processed into L1b day files based on CDRL79/CDRL80</a:t>
            </a:r>
          </a:p>
          <a:p>
            <a:pPr marL="651510" lvl="1">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MPS-HI electron fluxes were derived using the bowtie diagonal matrix</a:t>
            </a:r>
          </a:p>
          <a:p>
            <a:pPr>
              <a:buFont typeface="Wingdings" panose="05000000000000000000" pitchFamily="2" charset="2"/>
              <a:buChar char="q"/>
            </a:pPr>
            <a:r>
              <a:rPr lang="en-US" sz="2200" b="1" dirty="0" smtClean="0">
                <a:latin typeface="Times New Roman" panose="02020603050405020304" pitchFamily="18" charset="0"/>
                <a:cs typeface="Times New Roman" panose="02020603050405020304" pitchFamily="18" charset="0"/>
              </a:rPr>
              <a:t>For </a:t>
            </a:r>
            <a:r>
              <a:rPr lang="en-US" sz="2200" b="1" dirty="0">
                <a:latin typeface="Times New Roman" panose="02020603050405020304" pitchFamily="18" charset="0"/>
                <a:cs typeface="Times New Roman" panose="02020603050405020304" pitchFamily="18" charset="0"/>
              </a:rPr>
              <a:t>each L1b file </a:t>
            </a:r>
            <a:r>
              <a:rPr lang="en-US" sz="2200" b="1" dirty="0" smtClean="0">
                <a:latin typeface="Times New Roman" panose="02020603050405020304" pitchFamily="18" charset="0"/>
                <a:cs typeface="Times New Roman" panose="02020603050405020304" pitchFamily="18" charset="0"/>
              </a:rPr>
              <a:t>(30 </a:t>
            </a:r>
            <a:r>
              <a:rPr lang="en-US" sz="2200" b="1" dirty="0">
                <a:latin typeface="Times New Roman" panose="02020603050405020304" pitchFamily="18" charset="0"/>
                <a:cs typeface="Times New Roman" panose="02020603050405020304" pitchFamily="18" charset="0"/>
              </a:rPr>
              <a:t>samples per channel):</a:t>
            </a:r>
          </a:p>
          <a:p>
            <a:pPr marL="651510" lvl="1">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Calculate ratio of </a:t>
            </a:r>
            <a:r>
              <a:rPr lang="en-US" sz="1800" b="1" dirty="0" smtClean="0">
                <a:latin typeface="Times New Roman" panose="02020603050405020304" pitchFamily="18" charset="0"/>
                <a:cs typeface="Times New Roman" panose="02020603050405020304" pitchFamily="18" charset="0"/>
              </a:rPr>
              <a:t>OE </a:t>
            </a:r>
            <a:r>
              <a:rPr lang="en-US" sz="1800" b="1" dirty="0">
                <a:latin typeface="Times New Roman" panose="02020603050405020304" pitchFamily="18" charset="0"/>
                <a:cs typeface="Times New Roman" panose="02020603050405020304" pitchFamily="18" charset="0"/>
              </a:rPr>
              <a:t>to NCEI products (flux and flux error, both in flux units)</a:t>
            </a:r>
          </a:p>
          <a:p>
            <a:pPr marL="651510" lvl="1">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Take mean and standard deviation of ratios</a:t>
            </a:r>
          </a:p>
          <a:p>
            <a:pPr marL="651510" lvl="1">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This gives a mean and a standard deviation for each L1b file </a:t>
            </a:r>
            <a:endParaRPr lang="en-US" sz="1800" b="1" dirty="0" smtClean="0">
              <a:latin typeface="Times New Roman" panose="02020603050405020304" pitchFamily="18" charset="0"/>
              <a:cs typeface="Times New Roman" panose="02020603050405020304" pitchFamily="18" charset="0"/>
            </a:endParaRPr>
          </a:p>
          <a:p>
            <a:pPr marL="651510" lvl="1">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Ideally</a:t>
            </a:r>
            <a:r>
              <a:rPr lang="en-US" sz="1800" b="1" dirty="0">
                <a:latin typeface="Times New Roman" panose="02020603050405020304" pitchFamily="18" charset="0"/>
                <a:cs typeface="Times New Roman" panose="02020603050405020304" pitchFamily="18" charset="0"/>
              </a:rPr>
              <a:t>, mean = 1.0 and standard deviation = </a:t>
            </a:r>
            <a:r>
              <a:rPr lang="en-US" sz="1800" b="1" dirty="0" smtClean="0">
                <a:latin typeface="Times New Roman" panose="02020603050405020304" pitchFamily="18" charset="0"/>
                <a:cs typeface="Times New Roman" panose="02020603050405020304" pitchFamily="18" charset="0"/>
              </a:rPr>
              <a:t>0.0</a:t>
            </a:r>
          </a:p>
          <a:p>
            <a:pPr>
              <a:buFont typeface="Wingdings" panose="05000000000000000000" pitchFamily="2" charset="2"/>
              <a:buChar char="q"/>
            </a:pPr>
            <a:r>
              <a:rPr lang="en-US" sz="2200" b="1" dirty="0" smtClean="0">
                <a:latin typeface="Times New Roman" panose="02020603050405020304" pitchFamily="18" charset="0"/>
                <a:cs typeface="Times New Roman" panose="02020603050405020304" pitchFamily="18" charset="0"/>
              </a:rPr>
              <a:t>Results are good: ratio mean = 1.0, ratio standard deviation = 0.0 or </a:t>
            </a:r>
            <a:r>
              <a:rPr lang="en-US" sz="2200" b="1"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2200" b="1" dirty="0" smtClean="0">
                <a:latin typeface="Times New Roman" panose="02020603050405020304" pitchFamily="18" charset="0"/>
                <a:cs typeface="Times New Roman" panose="02020603050405020304" pitchFamily="18" charset="0"/>
              </a:rPr>
              <a:t>10</a:t>
            </a:r>
            <a:r>
              <a:rPr lang="en-US" sz="2200" b="1" baseline="30000" dirty="0" smtClean="0">
                <a:latin typeface="Times New Roman" panose="02020603050405020304" pitchFamily="18" charset="0"/>
                <a:cs typeface="Times New Roman" panose="02020603050405020304" pitchFamily="18" charset="0"/>
              </a:rPr>
              <a:t>-7</a:t>
            </a:r>
            <a:r>
              <a:rPr lang="en-US" sz="2200" b="1" dirty="0" smtClean="0">
                <a:latin typeface="Times New Roman" panose="02020603050405020304" pitchFamily="18" charset="0"/>
                <a:cs typeface="Times New Roman" panose="02020603050405020304" pitchFamily="18" charset="0"/>
              </a:rPr>
              <a:t> (latter observed when quantity involves special function such as square root)</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17</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704521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7816" y="1290633"/>
            <a:ext cx="6659784" cy="4994838"/>
          </a:xfrm>
        </p:spPr>
      </p:pic>
      <p:sp>
        <p:nvSpPr>
          <p:cNvPr id="4" name="Title 3"/>
          <p:cNvSpPr>
            <a:spLocks noGrp="1"/>
          </p:cNvSpPr>
          <p:nvPr>
            <p:ph type="title"/>
          </p:nvPr>
        </p:nvSpPr>
        <p:spPr>
          <a:xfrm>
            <a:off x="7549274" y="1289623"/>
            <a:ext cx="1470264" cy="595406"/>
          </a:xfrm>
        </p:spPr>
        <p:txBody>
          <a:bodyPr>
            <a:noAutofit/>
          </a:bodyPr>
          <a:lstStyle/>
          <a:p>
            <a:r>
              <a:rPr lang="en-US" sz="2000" dirty="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September 2022</a:t>
            </a:r>
            <a:endParaRPr lang="en-US" sz="2000" dirty="0">
              <a:latin typeface="Times New Roman" panose="02020603050405020304" pitchFamily="18" charset="0"/>
              <a:cs typeface="Times New Roman" panose="02020603050405020304" pitchFamily="18" charset="0"/>
            </a:endParaRPr>
          </a:p>
        </p:txBody>
      </p:sp>
      <p:sp>
        <p:nvSpPr>
          <p:cNvPr id="41" name="Oval 40"/>
          <p:cNvSpPr/>
          <p:nvPr/>
        </p:nvSpPr>
        <p:spPr>
          <a:xfrm>
            <a:off x="4400046" y="1375784"/>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p:cNvSpPr/>
          <p:nvPr/>
        </p:nvSpPr>
        <p:spPr>
          <a:xfrm>
            <a:off x="4400046" y="1849603"/>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p:cNvSpPr/>
          <p:nvPr/>
        </p:nvSpPr>
        <p:spPr>
          <a:xfrm>
            <a:off x="4400046" y="2773344"/>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Oval 43"/>
          <p:cNvSpPr/>
          <p:nvPr/>
        </p:nvSpPr>
        <p:spPr>
          <a:xfrm>
            <a:off x="4400046" y="3246456"/>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p:cNvSpPr/>
          <p:nvPr/>
        </p:nvSpPr>
        <p:spPr>
          <a:xfrm>
            <a:off x="4400046" y="3713704"/>
            <a:ext cx="314306" cy="151693"/>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7636706" y="2141437"/>
            <a:ext cx="1295400" cy="800219"/>
          </a:xfrm>
          <a:prstGeom prst="rect">
            <a:avLst/>
          </a:prstGeom>
          <a:solidFill>
            <a:schemeClr val="bg1"/>
          </a:solidFill>
        </p:spPr>
        <p:txBody>
          <a:bodyPr wrap="square" rtlCol="0">
            <a:spAutoFit/>
          </a:bodyPr>
          <a:lstStyle/>
          <a:p>
            <a:pPr algn="ctr"/>
            <a:r>
              <a:rPr lang="en-US" sz="1500" b="1" dirty="0">
                <a:solidFill>
                  <a:srgbClr val="7030A0"/>
                </a:solidFill>
                <a:latin typeface="Times New Roman" panose="02020603050405020304" pitchFamily="18" charset="0"/>
                <a:cs typeface="Times New Roman" panose="02020603050405020304" pitchFamily="18" charset="0"/>
              </a:rPr>
              <a:t>In general:</a:t>
            </a:r>
          </a:p>
          <a:p>
            <a:pPr algn="ctr"/>
            <a:r>
              <a:rPr lang="en-US" sz="1500" b="1" dirty="0">
                <a:solidFill>
                  <a:srgbClr val="7030A0"/>
                </a:solidFill>
                <a:latin typeface="Times New Roman" panose="02020603050405020304" pitchFamily="18" charset="0"/>
                <a:cs typeface="Times New Roman" panose="02020603050405020304" pitchFamily="18" charset="0"/>
              </a:rPr>
              <a:t>M</a:t>
            </a:r>
            <a:r>
              <a:rPr lang="en-US" sz="1500" b="1" dirty="0" smtClean="0">
                <a:solidFill>
                  <a:srgbClr val="7030A0"/>
                </a:solidFill>
                <a:latin typeface="Times New Roman" panose="02020603050405020304" pitchFamily="18" charset="0"/>
                <a:cs typeface="Times New Roman" panose="02020603050405020304" pitchFamily="18" charset="0"/>
              </a:rPr>
              <a:t>ean </a:t>
            </a:r>
            <a:r>
              <a:rPr lang="en-US" sz="1500" b="1" dirty="0">
                <a:solidFill>
                  <a:srgbClr val="7030A0"/>
                </a:solidFill>
                <a:latin typeface="Times New Roman" panose="02020603050405020304" pitchFamily="18" charset="0"/>
                <a:cs typeface="Times New Roman" panose="02020603050405020304" pitchFamily="18" charset="0"/>
              </a:rPr>
              <a:t>= 1.0</a:t>
            </a:r>
          </a:p>
          <a:p>
            <a:pPr algn="ctr"/>
            <a:r>
              <a:rPr lang="en-US" sz="1500" b="1" dirty="0" smtClean="0">
                <a:solidFill>
                  <a:srgbClr val="7030A0"/>
                </a:solidFill>
                <a:latin typeface="Times New Roman" panose="02020603050405020304" pitchFamily="18" charset="0"/>
                <a:cs typeface="Times New Roman" panose="02020603050405020304" pitchFamily="18" charset="0"/>
              </a:rPr>
              <a:t>StDev </a:t>
            </a:r>
            <a:r>
              <a:rPr lang="en-US" sz="1500" b="1" dirty="0"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a:t>≲</a:t>
            </a:r>
            <a:r>
              <a:rPr lang="en-US" sz="1500" b="1" dirty="0" smtClean="0">
                <a:solidFill>
                  <a:srgbClr val="7030A0"/>
                </a:solidFill>
                <a:latin typeface="Times New Roman" panose="02020603050405020304" pitchFamily="18" charset="0"/>
                <a:cs typeface="Times New Roman" panose="02020603050405020304" pitchFamily="18" charset="0"/>
              </a:rPr>
              <a:t> </a:t>
            </a:r>
            <a:r>
              <a:rPr lang="en-US" sz="1600" b="1" dirty="0" smtClean="0">
                <a:solidFill>
                  <a:srgbClr val="7030A0"/>
                </a:solidFill>
                <a:latin typeface="Times New Roman" panose="02020603050405020304" pitchFamily="18" charset="0"/>
                <a:cs typeface="Times New Roman" panose="02020603050405020304" pitchFamily="18" charset="0"/>
              </a:rPr>
              <a:t>10</a:t>
            </a:r>
            <a:r>
              <a:rPr lang="en-US" sz="1600" b="1" baseline="30000" dirty="0" smtClean="0">
                <a:solidFill>
                  <a:srgbClr val="7030A0"/>
                </a:solidFill>
                <a:latin typeface="Times New Roman" panose="02020603050405020304" pitchFamily="18" charset="0"/>
                <a:cs typeface="Times New Roman" panose="02020603050405020304" pitchFamily="18" charset="0"/>
              </a:rPr>
              <a:t>-7</a:t>
            </a:r>
            <a:endParaRPr lang="en-US" sz="1500" b="1" dirty="0">
              <a:solidFill>
                <a:srgbClr val="7030A0"/>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15ADB79-25D6-47C0-AB51-22A13A0BBB50}" type="slidenum">
              <a:rPr lang="en-US" altLang="en-US" smtClean="0"/>
              <a:pPr/>
              <a:t>18</a:t>
            </a:fld>
            <a:endParaRPr lang="en-US" altLang="en-US" dirty="0"/>
          </a:p>
        </p:txBody>
      </p:sp>
      <p:sp>
        <p:nvSpPr>
          <p:cNvPr id="12" name="Title 1"/>
          <p:cNvSpPr txBox="1">
            <a:spLocks/>
          </p:cNvSpPr>
          <p:nvPr/>
        </p:nvSpPr>
        <p:spPr bwMode="auto">
          <a:xfrm>
            <a:off x="1278580" y="228600"/>
            <a:ext cx="6586841"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400" b="1" dirty="0" smtClean="0">
                <a:solidFill>
                  <a:srgbClr val="FFFF00"/>
                </a:solidFill>
                <a:latin typeface="Times New Roman" panose="02020603050405020304" pitchFamily="18" charset="0"/>
                <a:cs typeface="Times New Roman" panose="02020603050405020304" pitchFamily="18" charset="0"/>
              </a:rPr>
              <a:t>Demonstration of equivalence of reprocessed NCEI data and OE L1b (ADR 1253, GOES-18)</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3"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206444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304800"/>
            <a:ext cx="6408821" cy="715962"/>
          </a:xfrm>
        </p:spPr>
        <p:txBody>
          <a:bodyPr/>
          <a:lstStyle/>
          <a:p>
            <a:r>
              <a:rPr lang="en-US" sz="3200" b="1" dirty="0">
                <a:solidFill>
                  <a:srgbClr val="FFFF00"/>
                </a:solidFill>
                <a:latin typeface="Times New Roman" panose="02020603050405020304" pitchFamily="18" charset="0"/>
                <a:cs typeface="Times New Roman" panose="02020603050405020304" pitchFamily="18" charset="0"/>
              </a:rPr>
              <a:t>PLPTs for </a:t>
            </a:r>
            <a:r>
              <a:rPr lang="en-US" sz="3200" b="1" dirty="0" smtClean="0">
                <a:solidFill>
                  <a:srgbClr val="FFFF00"/>
                </a:solidFill>
                <a:latin typeface="Times New Roman" panose="02020603050405020304" pitchFamily="18" charset="0"/>
                <a:cs typeface="Times New Roman" panose="02020603050405020304" pitchFamily="18" charset="0"/>
              </a:rPr>
              <a:t>Provisional Validation</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92250"/>
            <a:ext cx="8229600" cy="4070350"/>
          </a:xfrm>
        </p:spPr>
        <p:txBody>
          <a:bodyPr/>
          <a:lstStyle/>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PLPT-SEI-002: </a:t>
            </a:r>
            <a:r>
              <a:rPr lang="en-US" sz="2800" b="1" dirty="0">
                <a:solidFill>
                  <a:srgbClr val="FFFF00"/>
                </a:solidFill>
                <a:latin typeface="Times New Roman" panose="02020603050405020304" pitchFamily="18" charset="0"/>
                <a:cs typeface="Times New Roman" panose="02020603050405020304" pitchFamily="18" charset="0"/>
              </a:rPr>
              <a:t>MPS-HI Telescope Cross-Comparison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(Hallock, Rowland)</a:t>
            </a:r>
            <a:endParaRPr lang="en-US" sz="28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PLPT-SEI-004: </a:t>
            </a:r>
            <a:r>
              <a:rPr lang="en-US" sz="2800" b="1" dirty="0">
                <a:solidFill>
                  <a:srgbClr val="FFFF00"/>
                </a:solidFill>
                <a:latin typeface="Times New Roman" panose="02020603050405020304" pitchFamily="18" charset="0"/>
                <a:cs typeface="Times New Roman" panose="02020603050405020304" pitchFamily="18" charset="0"/>
              </a:rPr>
              <a:t>Solar Energetic Particle (SEP) Cross-Comparison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(Kress)</a:t>
            </a:r>
            <a:endParaRPr lang="en-US" sz="2800" b="1" i="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PLPT-SEI-005:  </a:t>
            </a:r>
            <a:r>
              <a:rPr lang="en-US" sz="2800" b="1" dirty="0">
                <a:solidFill>
                  <a:srgbClr val="FFFF00"/>
                </a:solidFill>
                <a:latin typeface="Times New Roman" panose="02020603050405020304" pitchFamily="18" charset="0"/>
                <a:cs typeface="Times New Roman" panose="02020603050405020304" pitchFamily="18" charset="0"/>
              </a:rPr>
              <a:t>Cross-Satellite Comparison of Trapped Particles</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(Boudouridis, Rodriguez</a:t>
            </a:r>
            <a:r>
              <a:rPr lang="en-US" sz="2800" b="1"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PLPT-SEI-006: </a:t>
            </a:r>
            <a:r>
              <a:rPr lang="en-US" sz="2800" b="1" dirty="0">
                <a:solidFill>
                  <a:srgbClr val="FFFF00"/>
                </a:solidFill>
                <a:latin typeface="Times New Roman" panose="02020603050405020304" pitchFamily="18" charset="0"/>
                <a:cs typeface="Times New Roman" panose="02020603050405020304" pitchFamily="18" charset="0"/>
              </a:rPr>
              <a:t>Backgrounds </a:t>
            </a:r>
            <a:r>
              <a:rPr lang="en-US" sz="2800" b="1" dirty="0" smtClean="0">
                <a:solidFill>
                  <a:srgbClr val="FFFF00"/>
                </a:solidFill>
                <a:latin typeface="Times New Roman" panose="02020603050405020304" pitchFamily="18" charset="0"/>
                <a:cs typeface="Times New Roman" panose="02020603050405020304" pitchFamily="18" charset="0"/>
              </a:rPr>
              <a:t>Trending </a:t>
            </a:r>
            <a:r>
              <a:rPr lang="en-US" sz="2800" b="1" dirty="0" smtClean="0">
                <a:latin typeface="Times New Roman" panose="02020603050405020304" pitchFamily="18" charset="0"/>
                <a:cs typeface="Times New Roman" panose="02020603050405020304" pitchFamily="18" charset="0"/>
              </a:rPr>
              <a:t>(Boudouridis, Rodriguez)</a:t>
            </a:r>
            <a:endParaRPr lang="en-US" sz="2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19</a:t>
            </a:fld>
            <a:endParaRPr lang="en-US" altLang="en-US" dirty="0"/>
          </a:p>
        </p:txBody>
      </p:sp>
      <p:sp>
        <p:nvSpPr>
          <p:cNvPr id="5"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755760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790" y="228600"/>
            <a:ext cx="4732421" cy="762000"/>
          </a:xfrm>
        </p:spPr>
        <p:txBody>
          <a:bodyPr/>
          <a:lstStyle/>
          <a:p>
            <a:r>
              <a:rPr lang="en-US" sz="4800" b="1" dirty="0">
                <a:solidFill>
                  <a:srgbClr val="FFFF00"/>
                </a:solidFill>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1143000" y="1219200"/>
            <a:ext cx="6858000" cy="5410200"/>
          </a:xfrm>
        </p:spPr>
        <p:txBody>
          <a:bodyPr>
            <a:normAutofit fontScale="77500" lnSpcReduction="20000"/>
          </a:bodyPr>
          <a:lstStyle/>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Review of Beta Maturity</a:t>
            </a:r>
          </a:p>
          <a:p>
            <a:pPr marL="640080" lvl="1" indent="-27432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Beta </a:t>
            </a:r>
            <a:r>
              <a:rPr lang="en-US" b="1" dirty="0" smtClean="0">
                <a:latin typeface="Times New Roman" panose="02020603050405020304" pitchFamily="18" charset="0"/>
                <a:cs typeface="Times New Roman" panose="02020603050405020304" pitchFamily="18" charset="0"/>
              </a:rPr>
              <a:t>PLTs</a:t>
            </a:r>
          </a:p>
          <a:p>
            <a:pPr marL="640080" lvl="1" indent="-27432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ADR/WR </a:t>
            </a:r>
            <a:r>
              <a:rPr lang="en-US" b="1" dirty="0" smtClean="0">
                <a:latin typeface="Times New Roman" panose="02020603050405020304" pitchFamily="18" charset="0"/>
                <a:cs typeface="Times New Roman" panose="02020603050405020304" pitchFamily="18" charset="0"/>
              </a:rPr>
              <a:t>status</a:t>
            </a:r>
          </a:p>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Product </a:t>
            </a:r>
            <a:r>
              <a:rPr lang="en-US" sz="3100" b="1" dirty="0">
                <a:solidFill>
                  <a:srgbClr val="FFFF00"/>
                </a:solidFill>
                <a:latin typeface="Times New Roman" panose="02020603050405020304" pitchFamily="18" charset="0"/>
                <a:cs typeface="Times New Roman" panose="02020603050405020304" pitchFamily="18" charset="0"/>
              </a:rPr>
              <a:t>Quality Evaluation</a:t>
            </a:r>
          </a:p>
          <a:p>
            <a:pPr marL="731520" lvl="1" indent="-36576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PLPTs for Provisional </a:t>
            </a:r>
            <a:r>
              <a:rPr lang="en-US" b="1" dirty="0" smtClean="0">
                <a:latin typeface="Times New Roman" panose="02020603050405020304" pitchFamily="18" charset="0"/>
                <a:cs typeface="Times New Roman" panose="02020603050405020304" pitchFamily="18" charset="0"/>
              </a:rPr>
              <a:t>Maturity</a:t>
            </a:r>
            <a:endParaRPr lang="en-US" b="1" dirty="0" smtClean="0">
              <a:latin typeface="Times New Roman" panose="02020603050405020304" pitchFamily="18" charset="0"/>
              <a:cs typeface="Times New Roman" panose="02020603050405020304" pitchFamily="18" charset="0"/>
            </a:endParaRPr>
          </a:p>
          <a:p>
            <a:pPr marL="731520" lvl="1" indent="-36576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Status </a:t>
            </a:r>
            <a:r>
              <a:rPr lang="en-US" b="1" dirty="0" smtClean="0">
                <a:latin typeface="Times New Roman" panose="02020603050405020304" pitchFamily="18" charset="0"/>
                <a:cs typeface="Times New Roman" panose="02020603050405020304" pitchFamily="18" charset="0"/>
              </a:rPr>
              <a:t>at Provisional Validation Review </a:t>
            </a:r>
            <a:endParaRPr lang="en-US" b="1" dirty="0">
              <a:latin typeface="Times New Roman" panose="02020603050405020304" pitchFamily="18" charset="0"/>
              <a:cs typeface="Times New Roman" panose="02020603050405020304" pitchFamily="18" charset="0"/>
            </a:endParaRPr>
          </a:p>
          <a:p>
            <a:pPr marL="731520" lvl="1" indent="-36576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Discussion of additional considerations</a:t>
            </a: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Provisional </a:t>
            </a:r>
            <a:r>
              <a:rPr lang="en-US" sz="3100" b="1" dirty="0">
                <a:solidFill>
                  <a:srgbClr val="FFFF00"/>
                </a:solidFill>
                <a:latin typeface="Times New Roman" panose="02020603050405020304" pitchFamily="18" charset="0"/>
                <a:cs typeface="Times New Roman" panose="02020603050405020304" pitchFamily="18" charset="0"/>
              </a:rPr>
              <a:t>Maturity Assessment</a:t>
            </a:r>
          </a:p>
          <a:p>
            <a:pPr marL="731520" lvl="1" indent="-36576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Status</a:t>
            </a:r>
          </a:p>
          <a:p>
            <a:pPr marL="731520" lvl="1" indent="-36576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Performance</a:t>
            </a:r>
            <a:endParaRPr lang="en-US" b="1" dirty="0">
              <a:latin typeface="Times New Roman" panose="02020603050405020304" pitchFamily="18" charset="0"/>
              <a:cs typeface="Times New Roman" panose="02020603050405020304" pitchFamily="18" charset="0"/>
            </a:endParaRPr>
          </a:p>
          <a:p>
            <a:pPr marL="731520" lvl="1" indent="-36576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Risks</a:t>
            </a:r>
          </a:p>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Path to Full Validation Maturity</a:t>
            </a:r>
          </a:p>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Summary </a:t>
            </a:r>
            <a:r>
              <a:rPr lang="en-US" sz="3100" b="1" dirty="0">
                <a:solidFill>
                  <a:srgbClr val="FFFF00"/>
                </a:solidFill>
                <a:latin typeface="Times New Roman" panose="02020603050405020304" pitchFamily="18" charset="0"/>
                <a:cs typeface="Times New Roman" panose="02020603050405020304" pitchFamily="18" charset="0"/>
              </a:rPr>
              <a:t>and Recommendations</a:t>
            </a:r>
          </a:p>
          <a:p>
            <a:pPr>
              <a:buFont typeface="Wingdings" panose="05000000000000000000" pitchFamily="2" charset="2"/>
              <a:buChar char="§"/>
            </a:pPr>
            <a:r>
              <a:rPr lang="en-US" sz="3100" b="1" dirty="0">
                <a:solidFill>
                  <a:srgbClr val="FFFF00"/>
                </a:solidFill>
                <a:latin typeface="Times New Roman" panose="02020603050405020304" pitchFamily="18" charset="0"/>
                <a:cs typeface="Times New Roman" panose="02020603050405020304" pitchFamily="18" charset="0"/>
              </a:rPr>
              <a:t>Backup S</a:t>
            </a:r>
            <a:r>
              <a:rPr lang="en-US" sz="3100" b="1" dirty="0" smtClean="0">
                <a:solidFill>
                  <a:srgbClr val="FFFF00"/>
                </a:solidFill>
                <a:latin typeface="Times New Roman" panose="02020603050405020304" pitchFamily="18" charset="0"/>
                <a:cs typeface="Times New Roman" panose="02020603050405020304" pitchFamily="18" charset="0"/>
              </a:rPr>
              <a:t>lides</a:t>
            </a:r>
            <a:endParaRPr lang="en-US" sz="3100" b="1" dirty="0">
              <a:solidFill>
                <a:srgbClr val="FFFF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2</a:t>
            </a:fld>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1741944"/>
            <a:ext cx="6705600" cy="41254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4" name="Straight Arrow Connector 3"/>
          <p:cNvCxnSpPr/>
          <p:nvPr/>
        </p:nvCxnSpPr>
        <p:spPr>
          <a:xfrm flipH="1" flipV="1">
            <a:off x="3863340" y="2903220"/>
            <a:ext cx="200660" cy="9747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064000" y="3581400"/>
            <a:ext cx="1346200" cy="30244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58920" y="2850515"/>
            <a:ext cx="1433830" cy="10320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86400" y="2590800"/>
            <a:ext cx="75533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Etel.1</a:t>
            </a:r>
            <a:endParaRPr lang="en-US" b="1" dirty="0">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V="1">
            <a:off x="4062095" y="2244090"/>
            <a:ext cx="595630" cy="1635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45810" y="1840468"/>
            <a:ext cx="75533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Etel.3</a:t>
            </a:r>
            <a:endParaRPr lang="en-US" b="1"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V="1">
            <a:off x="4060825" y="3876040"/>
            <a:ext cx="1733550" cy="6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062095" y="3885565"/>
            <a:ext cx="1433830" cy="10320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062095" y="3885565"/>
            <a:ext cx="595630" cy="1635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057650" y="2148840"/>
            <a:ext cx="6350" cy="3073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95666" y="1764268"/>
            <a:ext cx="1435008"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G18 Upright</a:t>
            </a:r>
            <a:endParaRPr lang="en-US"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5867400" y="3657600"/>
            <a:ext cx="75533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Etel.4</a:t>
            </a:r>
            <a:endParaRPr lang="en-US"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486400" y="4812268"/>
            <a:ext cx="75533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Etel.2</a:t>
            </a:r>
            <a:endParaRPr lang="en-US"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4724400" y="5345668"/>
            <a:ext cx="75533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Etel.5</a:t>
            </a:r>
            <a:endParaRPr lang="en-US"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3027904" y="2651502"/>
            <a:ext cx="854836"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B-field</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50" name="Straight Arrow Connector 49"/>
          <p:cNvCxnSpPr/>
          <p:nvPr/>
        </p:nvCxnSpPr>
        <p:spPr>
          <a:xfrm flipH="1" flipV="1">
            <a:off x="2305050" y="3879850"/>
            <a:ext cx="1733550" cy="6350"/>
          </a:xfrm>
          <a:prstGeom prst="straightConnector1">
            <a:avLst/>
          </a:prstGeom>
          <a:ln w="28575">
            <a:solidFill>
              <a:srgbClr val="3D7499"/>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295400" y="3516868"/>
            <a:ext cx="1895071" cy="307777"/>
          </a:xfrm>
          <a:prstGeom prst="rect">
            <a:avLst/>
          </a:prstGeom>
          <a:noFill/>
        </p:spPr>
        <p:txBody>
          <a:bodyPr wrap="none" rtlCol="0">
            <a:spAutoFit/>
          </a:bodyPr>
          <a:lstStyle/>
          <a:p>
            <a:r>
              <a:rPr lang="en-US" sz="1400" b="1" dirty="0" smtClean="0">
                <a:solidFill>
                  <a:srgbClr val="0070C0"/>
                </a:solidFill>
                <a:latin typeface="Times New Roman" panose="02020603050405020304" pitchFamily="18" charset="0"/>
                <a:cs typeface="Times New Roman" panose="02020603050405020304" pitchFamily="18" charset="0"/>
              </a:rPr>
              <a:t>Etel.4 particle velocity</a:t>
            </a:r>
            <a:endParaRPr lang="en-US" sz="14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2" name="TextBox 51"/>
              <p:cNvSpPr txBox="1"/>
              <p:nvPr/>
            </p:nvSpPr>
            <p:spPr>
              <a:xfrm>
                <a:off x="3230365" y="3426023"/>
                <a:ext cx="564578" cy="307777"/>
              </a:xfrm>
              <a:prstGeom prst="rect">
                <a:avLst/>
              </a:prstGeom>
              <a:noFill/>
            </p:spPr>
            <p:txBody>
              <a:bodyPr wrap="none" rtlCol="0">
                <a:spAutoFit/>
              </a:bodyPr>
              <a:lstStyle/>
              <a:p>
                <a14:m>
                  <m:oMath xmlns:m="http://schemas.openxmlformats.org/officeDocument/2006/math">
                    <m:r>
                      <a:rPr lang="en-US" sz="1400" b="1" i="1" smtClean="0">
                        <a:latin typeface="Cambria Math" charset="0"/>
                        <a:ea typeface="Cambria Math" charset="0"/>
                        <a:cs typeface="Cambria Math" charset="0"/>
                      </a:rPr>
                      <m:t>≈</m:t>
                    </m:r>
                  </m:oMath>
                </a14:m>
                <a:r>
                  <a:rPr lang="en-US" sz="1400" b="1" dirty="0" smtClean="0"/>
                  <a:t>80</a:t>
                </a:r>
                <a:r>
                  <a:rPr lang="en-US" sz="1400" b="1" baseline="30000" dirty="0" smtClean="0"/>
                  <a:t>○</a:t>
                </a:r>
                <a:endParaRPr lang="en-US" sz="1400" b="1" baseline="300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230365" y="3426023"/>
                <a:ext cx="564578" cy="307777"/>
              </a:xfrm>
              <a:prstGeom prst="rect">
                <a:avLst/>
              </a:prstGeom>
              <a:blipFill rotWithShape="0">
                <a:blip r:embed="rId4"/>
                <a:stretch>
                  <a:fillRect t="-3922" b="-19608"/>
                </a:stretch>
              </a:blipFill>
            </p:spPr>
            <p:txBody>
              <a:bodyPr/>
              <a:lstStyle/>
              <a:p>
                <a:r>
                  <a:rPr lang="en-US">
                    <a:noFill/>
                  </a:rPr>
                  <a:t> </a:t>
                </a:r>
              </a:p>
            </p:txBody>
          </p:sp>
        </mc:Fallback>
      </mc:AlternateContent>
      <p:sp>
        <p:nvSpPr>
          <p:cNvPr id="53" name="Arc 52"/>
          <p:cNvSpPr/>
          <p:nvPr/>
        </p:nvSpPr>
        <p:spPr>
          <a:xfrm flipH="1">
            <a:off x="3657600" y="3505200"/>
            <a:ext cx="609600" cy="609600"/>
          </a:xfrm>
          <a:prstGeom prst="arc">
            <a:avLst>
              <a:gd name="adj1" fmla="val 16200000"/>
              <a:gd name="adj2" fmla="val 561614"/>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7116744" y="1741944"/>
            <a:ext cx="1893906" cy="2677656"/>
          </a:xfrm>
          <a:prstGeom prst="rect">
            <a:avLst/>
          </a:prstGeom>
          <a:solidFill>
            <a:schemeClr val="bg1"/>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Expected</a:t>
            </a:r>
          </a:p>
          <a:p>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pprox. PAs:</a:t>
            </a:r>
          </a:p>
          <a:p>
            <a:r>
              <a:rPr lang="en-US" sz="2400" b="1" dirty="0" smtClean="0">
                <a:latin typeface="Times New Roman" panose="02020603050405020304" pitchFamily="18" charset="0"/>
                <a:cs typeface="Times New Roman" panose="02020603050405020304" pitchFamily="18" charset="0"/>
              </a:rPr>
              <a:t>Etel.3: 150</a:t>
            </a:r>
            <a:r>
              <a:rPr lang="en-US" sz="2400" b="1" baseline="300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Etel.1: 115</a:t>
            </a:r>
            <a:r>
              <a:rPr lang="en-US" sz="2400" b="1" baseline="300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Etel.4: 80</a:t>
            </a:r>
            <a:r>
              <a:rPr lang="en-US" sz="2400" b="1" baseline="300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Etel.2: 45</a:t>
            </a:r>
            <a:r>
              <a:rPr lang="en-US" sz="2400" b="1" baseline="300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Etel.5: 10</a:t>
            </a:r>
            <a:r>
              <a:rPr lang="en-US" sz="2400" b="1" baseline="300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3886200" y="5254823"/>
            <a:ext cx="356188" cy="307777"/>
          </a:xfrm>
          <a:prstGeom prst="rect">
            <a:avLst/>
          </a:prstGeom>
          <a:noFill/>
        </p:spPr>
        <p:txBody>
          <a:bodyPr wrap="none" rtlCol="0">
            <a:spAutoFit/>
          </a:bodyPr>
          <a:lstStyle/>
          <a:p>
            <a:r>
              <a:rPr lang="en-US" sz="1400" dirty="0" smtClean="0"/>
              <a:t>+y</a:t>
            </a:r>
            <a:endParaRPr lang="en-US" sz="1400" dirty="0"/>
          </a:p>
        </p:txBody>
      </p:sp>
      <p:sp>
        <p:nvSpPr>
          <p:cNvPr id="60" name="TextBox 59"/>
          <p:cNvSpPr txBox="1"/>
          <p:nvPr/>
        </p:nvSpPr>
        <p:spPr>
          <a:xfrm>
            <a:off x="1828800" y="3883223"/>
            <a:ext cx="344966" cy="307777"/>
          </a:xfrm>
          <a:prstGeom prst="rect">
            <a:avLst/>
          </a:prstGeom>
          <a:noFill/>
        </p:spPr>
        <p:txBody>
          <a:bodyPr wrap="none" rtlCol="0">
            <a:spAutoFit/>
          </a:bodyPr>
          <a:lstStyle/>
          <a:p>
            <a:r>
              <a:rPr lang="en-US" sz="1400" dirty="0" smtClean="0"/>
              <a:t>+z</a:t>
            </a:r>
            <a:endParaRPr lang="en-US" sz="1400" dirty="0"/>
          </a:p>
        </p:txBody>
      </p:sp>
      <p:cxnSp>
        <p:nvCxnSpPr>
          <p:cNvPr id="61" name="Straight Connector 60"/>
          <p:cNvCxnSpPr/>
          <p:nvPr/>
        </p:nvCxnSpPr>
        <p:spPr>
          <a:xfrm flipH="1">
            <a:off x="3505200" y="3886200"/>
            <a:ext cx="533400" cy="533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190690" y="4419600"/>
            <a:ext cx="314510" cy="307777"/>
          </a:xfrm>
          <a:prstGeom prst="rect">
            <a:avLst/>
          </a:prstGeom>
          <a:noFill/>
        </p:spPr>
        <p:txBody>
          <a:bodyPr wrap="none" rtlCol="0">
            <a:spAutoFit/>
          </a:bodyPr>
          <a:lstStyle/>
          <a:p>
            <a:r>
              <a:rPr lang="en-US" sz="1400" dirty="0"/>
              <a:t>-</a:t>
            </a:r>
            <a:r>
              <a:rPr lang="en-US" sz="1400" dirty="0" smtClean="0"/>
              <a:t>x</a:t>
            </a:r>
            <a:endParaRPr lang="en-US" sz="1400" dirty="0"/>
          </a:p>
        </p:txBody>
      </p:sp>
      <p:sp>
        <p:nvSpPr>
          <p:cNvPr id="65" name="TextBox 64"/>
          <p:cNvSpPr txBox="1"/>
          <p:nvPr/>
        </p:nvSpPr>
        <p:spPr>
          <a:xfrm>
            <a:off x="254560" y="1772696"/>
            <a:ext cx="2076450" cy="1477328"/>
          </a:xfrm>
          <a:prstGeom prst="rect">
            <a:avLst/>
          </a:prstGeom>
          <a:noFill/>
          <a:ln w="12700">
            <a:solidFill>
              <a:schemeClr val="tx1"/>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Pitch angle (PA) is angle between the particle velocity and the magnetic field (B-field).</a:t>
            </a:r>
            <a:endParaRPr lang="en-US" b="1" dirty="0">
              <a:latin typeface="Times New Roman" panose="02020603050405020304" pitchFamily="18" charset="0"/>
              <a:cs typeface="Times New Roman" panose="02020603050405020304" pitchFamily="18" charset="0"/>
            </a:endParaRPr>
          </a:p>
        </p:txBody>
      </p:sp>
      <p:sp>
        <p:nvSpPr>
          <p:cNvPr id="66" name="TextBox 65"/>
          <p:cNvSpPr txBox="1"/>
          <p:nvPr/>
        </p:nvSpPr>
        <p:spPr>
          <a:xfrm>
            <a:off x="5104994" y="3959423"/>
            <a:ext cx="1731500"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Etel.4 look direction</a:t>
            </a:r>
            <a:endParaRPr lang="en-US" sz="1400" b="1" dirty="0">
              <a:latin typeface="Times New Roman" panose="02020603050405020304" pitchFamily="18" charset="0"/>
              <a:cs typeface="Times New Roman" panose="02020603050405020304" pitchFamily="18" charset="0"/>
            </a:endParaRPr>
          </a:p>
        </p:txBody>
      </p:sp>
      <p:sp>
        <p:nvSpPr>
          <p:cNvPr id="33" name="Title 1"/>
          <p:cNvSpPr>
            <a:spLocks noGrp="1"/>
          </p:cNvSpPr>
          <p:nvPr>
            <p:ph type="title"/>
          </p:nvPr>
        </p:nvSpPr>
        <p:spPr>
          <a:xfrm>
            <a:off x="1903659" y="196193"/>
            <a:ext cx="5336682" cy="868363"/>
          </a:xfrm>
        </p:spPr>
        <p:txBody>
          <a:bodyPr/>
          <a:lstStyle/>
          <a:p>
            <a:r>
              <a:rPr lang="en-US" sz="2400" b="1" dirty="0">
                <a:solidFill>
                  <a:srgbClr val="FFFF00"/>
                </a:solidFill>
                <a:latin typeface="Times New Roman" panose="02020603050405020304" pitchFamily="18" charset="0"/>
                <a:cs typeface="Times New Roman" panose="02020603050405020304" pitchFamily="18" charset="0"/>
              </a:rPr>
              <a:t>PLPT-SEI-002: MPS-HI Telescope Cross-Comparison: </a:t>
            </a:r>
            <a:r>
              <a:rPr lang="en-US" sz="2400" b="1" dirty="0" smtClean="0">
                <a:solidFill>
                  <a:srgbClr val="FFFF00"/>
                </a:solidFill>
                <a:latin typeface="Times New Roman" panose="02020603050405020304" pitchFamily="18" charset="0"/>
                <a:cs typeface="Times New Roman" panose="02020603050405020304" pitchFamily="18" charset="0"/>
              </a:rPr>
              <a:t>Introduction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6" name="Text Placeholder 6"/>
          <p:cNvSpPr txBox="1">
            <a:spLocks/>
          </p:cNvSpPr>
          <p:nvPr/>
        </p:nvSpPr>
        <p:spPr bwMode="auto">
          <a:xfrm>
            <a:off x="359328" y="1365689"/>
            <a:ext cx="644414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solidFill>
                  <a:srgbClr val="FFFF00"/>
                </a:solidFill>
                <a:latin typeface="Times New Roman" panose="02020603050405020304" pitchFamily="18" charset="0"/>
                <a:cs typeface="Times New Roman" panose="02020603050405020304" pitchFamily="18" charset="0"/>
              </a:rPr>
              <a:t>Pitch Angle definition and telescope orientations</a:t>
            </a:r>
          </a:p>
        </p:txBody>
      </p:sp>
      <p:sp>
        <p:nvSpPr>
          <p:cNvPr id="37" name="Arc 36"/>
          <p:cNvSpPr/>
          <p:nvPr/>
        </p:nvSpPr>
        <p:spPr>
          <a:xfrm flipH="1">
            <a:off x="3870325" y="3463368"/>
            <a:ext cx="609600" cy="646630"/>
          </a:xfrm>
          <a:prstGeom prst="arc">
            <a:avLst>
              <a:gd name="adj1" fmla="val 10076854"/>
              <a:gd name="adj2" fmla="val 1821036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4190741" y="3196590"/>
                <a:ext cx="726369" cy="307777"/>
              </a:xfrm>
              <a:prstGeom prst="rect">
                <a:avLst/>
              </a:prstGeom>
              <a:noFill/>
            </p:spPr>
            <p:txBody>
              <a:bodyPr wrap="square" rtlCol="0">
                <a:spAutoFit/>
              </a:bodyPr>
              <a:lstStyle/>
              <a:p>
                <a14:m>
                  <m:oMath xmlns:m="http://schemas.openxmlformats.org/officeDocument/2006/math">
                    <m:r>
                      <a:rPr lang="en-US" sz="1400" b="1" i="1" smtClean="0">
                        <a:latin typeface="Cambria Math" charset="0"/>
                        <a:ea typeface="Cambria Math" charset="0"/>
                        <a:cs typeface="Cambria Math" charset="0"/>
                      </a:rPr>
                      <m:t>≈</m:t>
                    </m:r>
                  </m:oMath>
                </a14:m>
                <a:r>
                  <a:rPr lang="en-US" sz="1400" b="1" dirty="0" smtClean="0"/>
                  <a:t>100</a:t>
                </a:r>
                <a:r>
                  <a:rPr lang="en-US" sz="1400" b="1" baseline="30000" dirty="0" smtClean="0"/>
                  <a:t>○</a:t>
                </a:r>
                <a:endParaRPr lang="en-US" sz="1400" b="1" baseline="300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190741" y="3196590"/>
                <a:ext cx="726369" cy="307777"/>
              </a:xfrm>
              <a:prstGeom prst="rect">
                <a:avLst/>
              </a:prstGeom>
              <a:blipFill rotWithShape="0">
                <a:blip r:embed="rId5"/>
                <a:stretch>
                  <a:fillRect t="-1961" b="-19608"/>
                </a:stretch>
              </a:blipFill>
            </p:spPr>
            <p:txBody>
              <a:bodyPr/>
              <a:lstStyle/>
              <a:p>
                <a:r>
                  <a:rPr lang="en-US">
                    <a:noFill/>
                  </a:rPr>
                  <a:t> </a:t>
                </a:r>
              </a:p>
            </p:txBody>
          </p:sp>
        </mc:Fallback>
      </mc:AlternateContent>
      <p:sp>
        <p:nvSpPr>
          <p:cNvPr id="39" name="TextBox 38"/>
          <p:cNvSpPr txBox="1"/>
          <p:nvPr/>
        </p:nvSpPr>
        <p:spPr>
          <a:xfrm>
            <a:off x="256239" y="4419600"/>
            <a:ext cx="2289391" cy="1323439"/>
          </a:xfrm>
          <a:prstGeom prst="rect">
            <a:avLst/>
          </a:prstGeom>
          <a:noFill/>
          <a:ln w="12700">
            <a:solidFill>
              <a:schemeClr val="tx1"/>
            </a:solidFill>
          </a:ln>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Supplementary angle (SPA) = 180-PA</a:t>
            </a:r>
          </a:p>
          <a:p>
            <a:r>
              <a:rPr lang="en-US" sz="1600" b="1" dirty="0" smtClean="0">
                <a:latin typeface="Times New Roman" panose="02020603050405020304" pitchFamily="18" charset="0"/>
                <a:cs typeface="Times New Roman" panose="02020603050405020304" pitchFamily="18" charset="0"/>
              </a:rPr>
              <a:t>Particles return to the equator after bouncing near the poles with SPA</a:t>
            </a:r>
            <a:endParaRPr lang="en-US" sz="1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52400" y="5943600"/>
            <a:ext cx="8610600"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Body Reference Frame (BRF) coordinate system: +X East, +Y South, +Z Earthward</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1"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42" name="Rounded Rectangle 41"/>
          <p:cNvSpPr/>
          <p:nvPr/>
        </p:nvSpPr>
        <p:spPr>
          <a:xfrm>
            <a:off x="7497947" y="908796"/>
            <a:ext cx="1371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811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7E4B54A-6AD9-824D-8CEC-7164E8525D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19" t="8585" r="8621" b="5043"/>
          <a:stretch/>
        </p:blipFill>
        <p:spPr>
          <a:xfrm>
            <a:off x="40192" y="1219200"/>
            <a:ext cx="7075370" cy="3719104"/>
          </a:xfrm>
          <a:prstGeom prst="rect">
            <a:avLst/>
          </a:prstGeom>
        </p:spPr>
      </p:pic>
      <p:sp>
        <p:nvSpPr>
          <p:cNvPr id="2" name="Title 1"/>
          <p:cNvSpPr>
            <a:spLocks noGrp="1"/>
          </p:cNvSpPr>
          <p:nvPr>
            <p:ph type="title"/>
          </p:nvPr>
        </p:nvSpPr>
        <p:spPr>
          <a:xfrm>
            <a:off x="1903659" y="196193"/>
            <a:ext cx="5336682" cy="868363"/>
          </a:xfrm>
        </p:spPr>
        <p:txBody>
          <a:bodyPr/>
          <a:lstStyle/>
          <a:p>
            <a:r>
              <a:rPr lang="en-US" sz="2400" b="1" dirty="0">
                <a:solidFill>
                  <a:srgbClr val="FFFF00"/>
                </a:solidFill>
                <a:latin typeface="Times New Roman" panose="02020603050405020304" pitchFamily="18" charset="0"/>
                <a:cs typeface="Times New Roman" panose="02020603050405020304" pitchFamily="18" charset="0"/>
              </a:rPr>
              <a:t>PLPT-SEI-002: MPS-HI Telescope Cross-Comparison: Method</a:t>
            </a:r>
          </a:p>
        </p:txBody>
      </p:sp>
      <p:sp>
        <p:nvSpPr>
          <p:cNvPr id="8" name="Content Placeholder 7"/>
          <p:cNvSpPr>
            <a:spLocks noGrp="1"/>
          </p:cNvSpPr>
          <p:nvPr>
            <p:ph sz="half" idx="2"/>
          </p:nvPr>
        </p:nvSpPr>
        <p:spPr>
          <a:xfrm>
            <a:off x="0" y="4935409"/>
            <a:ext cx="4448562" cy="1389191"/>
          </a:xfrm>
        </p:spPr>
        <p:txBody>
          <a:bodyPr/>
          <a:lstStyle/>
          <a:p>
            <a:pPr marL="182880" indent="-18288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Procedure steps</a:t>
            </a:r>
            <a:r>
              <a:rPr lang="en-US" sz="1600" b="1" dirty="0">
                <a:latin typeface="Times New Roman" panose="02020603050405020304" pitchFamily="18" charset="0"/>
                <a:cs typeface="Times New Roman" panose="02020603050405020304" pitchFamily="18" charset="0"/>
              </a:rPr>
              <a:t>:</a:t>
            </a:r>
          </a:p>
          <a:p>
            <a:pPr marL="365760" lvl="2" indent="-182880"/>
            <a:r>
              <a:rPr lang="en-US" sz="1200" b="1" dirty="0">
                <a:latin typeface="Times New Roman" panose="02020603050405020304" pitchFamily="18" charset="0"/>
                <a:cs typeface="Times New Roman" panose="02020603050405020304" pitchFamily="18" charset="0"/>
              </a:rPr>
              <a:t>Input MPS-HI fluxes and pitch angles calculated from MAG L1b BRF</a:t>
            </a:r>
          </a:p>
          <a:p>
            <a:pPr marL="365760" lvl="2" indent="-182880"/>
            <a:r>
              <a:rPr lang="en-US" sz="1200" b="1" dirty="0">
                <a:latin typeface="Times New Roman" panose="02020603050405020304" pitchFamily="18" charset="0"/>
                <a:cs typeface="Times New Roman" panose="02020603050405020304" pitchFamily="18" charset="0"/>
              </a:rPr>
              <a:t>Identify whenever a pair of telescopes has pitch angles within 1 degree</a:t>
            </a:r>
          </a:p>
          <a:p>
            <a:pPr marL="365760" lvl="2" indent="-182880"/>
            <a:r>
              <a:rPr lang="en-US" sz="1200" b="1" dirty="0">
                <a:latin typeface="Times New Roman" panose="02020603050405020304" pitchFamily="18" charset="0"/>
                <a:cs typeface="Times New Roman" panose="02020603050405020304" pitchFamily="18" charset="0"/>
              </a:rPr>
              <a:t>Fold pitch angles &gt; 90 degrees to get enough </a:t>
            </a:r>
            <a:r>
              <a:rPr lang="en-US" sz="1200" b="1" dirty="0" smtClean="0">
                <a:latin typeface="Times New Roman" panose="02020603050405020304" pitchFamily="18" charset="0"/>
                <a:cs typeface="Times New Roman" panose="02020603050405020304" pitchFamily="18" charset="0"/>
              </a:rPr>
              <a:t>matches</a:t>
            </a:r>
            <a:endParaRPr lang="en-US" sz="1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21</a:t>
            </a:fld>
            <a:endParaRPr lang="en-US" altLang="en-US" dirty="0"/>
          </a:p>
        </p:txBody>
      </p:sp>
      <p:sp>
        <p:nvSpPr>
          <p:cNvPr id="14" name="Shape 263"/>
          <p:cNvSpPr txBox="1"/>
          <p:nvPr/>
        </p:nvSpPr>
        <p:spPr>
          <a:xfrm>
            <a:off x="4648199" y="5715000"/>
            <a:ext cx="4286471" cy="641350"/>
          </a:xfrm>
          <a:prstGeom prst="rect">
            <a:avLst/>
          </a:prstGeom>
          <a:solidFill>
            <a:schemeClr val="bg1"/>
          </a:solidFill>
          <a:ln>
            <a:noFill/>
          </a:ln>
        </p:spPr>
        <p:txBody>
          <a:bodyPr lIns="91425" tIns="45700" rIns="91425" bIns="45700" anchor="t" anchorCtr="0">
            <a:noAutofit/>
          </a:bodyPr>
          <a:lstStyle/>
          <a:p>
            <a:pPr marL="0" marR="0" lvl="0" indent="0" rtl="0">
              <a:spcBef>
                <a:spcPts val="0"/>
              </a:spcBef>
              <a:buSzPct val="25000"/>
              <a:buNone/>
            </a:pPr>
            <a:r>
              <a:rPr lang="en" sz="1200" b="1" dirty="0">
                <a:solidFill>
                  <a:srgbClr val="0000FF"/>
                </a:solidFill>
                <a:latin typeface="Times New Roman" panose="02020603050405020304" pitchFamily="18" charset="0"/>
                <a:ea typeface="Calibri"/>
                <a:cs typeface="Times New Roman" panose="02020603050405020304" pitchFamily="18" charset="0"/>
                <a:sym typeface="Calibri"/>
              </a:rPr>
              <a:t>Ref:</a:t>
            </a:r>
            <a:r>
              <a:rPr lang="en" sz="1200" dirty="0">
                <a:solidFill>
                  <a:srgbClr val="0000FF"/>
                </a:solidFill>
                <a:latin typeface="Times New Roman" panose="02020603050405020304" pitchFamily="18" charset="0"/>
                <a:ea typeface="Calibri"/>
                <a:cs typeface="Times New Roman" panose="02020603050405020304" pitchFamily="18" charset="0"/>
                <a:sym typeface="Calibri"/>
              </a:rPr>
              <a:t> Rowland, W., and R. S. Weigel (2012), Intra-calibration of particle detectors on a three-axis stabilized geostationary platform, </a:t>
            </a:r>
            <a:r>
              <a:rPr lang="en" sz="1200" i="1" dirty="0">
                <a:solidFill>
                  <a:srgbClr val="0000FF"/>
                </a:solidFill>
                <a:latin typeface="Times New Roman" panose="02020603050405020304" pitchFamily="18" charset="0"/>
                <a:ea typeface="Calibri"/>
                <a:cs typeface="Times New Roman" panose="02020603050405020304" pitchFamily="18" charset="0"/>
                <a:sym typeface="Calibri"/>
              </a:rPr>
              <a:t>Space Weather, 10, </a:t>
            </a:r>
            <a:r>
              <a:rPr lang="en" sz="1200" dirty="0">
                <a:solidFill>
                  <a:srgbClr val="0000FF"/>
                </a:solidFill>
                <a:latin typeface="Times New Roman" panose="02020603050405020304" pitchFamily="18" charset="0"/>
                <a:ea typeface="Calibri"/>
                <a:cs typeface="Times New Roman" panose="02020603050405020304" pitchFamily="18" charset="0"/>
                <a:sym typeface="Calibri"/>
              </a:rPr>
              <a:t>S11002, doi:10.1029/2012SW000816.</a:t>
            </a:r>
          </a:p>
        </p:txBody>
      </p:sp>
      <p:sp>
        <p:nvSpPr>
          <p:cNvPr id="13" name="Shape 267"/>
          <p:cNvSpPr/>
          <p:nvPr/>
        </p:nvSpPr>
        <p:spPr>
          <a:xfrm>
            <a:off x="2667000" y="2782094"/>
            <a:ext cx="609600" cy="990600"/>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267"/>
          <p:cNvSpPr/>
          <p:nvPr/>
        </p:nvSpPr>
        <p:spPr>
          <a:xfrm>
            <a:off x="4000499" y="1444249"/>
            <a:ext cx="1028701" cy="1167339"/>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267"/>
          <p:cNvSpPr/>
          <p:nvPr/>
        </p:nvSpPr>
        <p:spPr>
          <a:xfrm>
            <a:off x="2286000" y="1625696"/>
            <a:ext cx="990600" cy="804446"/>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Content Placeholder 7"/>
          <p:cNvSpPr>
            <a:spLocks noGrp="1"/>
          </p:cNvSpPr>
          <p:nvPr>
            <p:ph sz="half" idx="2"/>
          </p:nvPr>
        </p:nvSpPr>
        <p:spPr>
          <a:xfrm>
            <a:off x="4495800" y="5179845"/>
            <a:ext cx="4438871" cy="494709"/>
          </a:xfrm>
        </p:spPr>
        <p:txBody>
          <a:bodyPr/>
          <a:lstStyle/>
          <a:p>
            <a:pPr marL="182880" lvl="1" indent="-1828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Report measured fluxes for each pitch angle match</a:t>
            </a:r>
          </a:p>
          <a:p>
            <a:pPr marL="182880" lvl="1" indent="-18288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Estimate scaling factors </a:t>
            </a:r>
            <a:r>
              <a:rPr lang="en-US" sz="1200" b="1" dirty="0" smtClean="0">
                <a:latin typeface="Times New Roman" panose="02020603050405020304" pitchFamily="18" charset="0"/>
                <a:cs typeface="Times New Roman" panose="02020603050405020304" pitchFamily="18" charset="0"/>
              </a:rPr>
              <a:t>with respect to a </a:t>
            </a:r>
            <a:r>
              <a:rPr lang="en-US" sz="1200" b="1" dirty="0">
                <a:latin typeface="Times New Roman" panose="02020603050405020304" pitchFamily="18" charset="0"/>
                <a:cs typeface="Times New Roman" panose="02020603050405020304" pitchFamily="18" charset="0"/>
              </a:rPr>
              <a:t>reference </a:t>
            </a:r>
            <a:r>
              <a:rPr lang="en-US" sz="1200" b="1" dirty="0" smtClean="0">
                <a:latin typeface="Times New Roman" panose="02020603050405020304" pitchFamily="18" charset="0"/>
                <a:cs typeface="Times New Roman" panose="02020603050405020304" pitchFamily="18" charset="0"/>
              </a:rPr>
              <a:t>telescope</a:t>
            </a:r>
            <a:endParaRPr lang="en-US" sz="1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743200" y="2430142"/>
            <a:ext cx="1029449"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GOES-18</a:t>
            </a:r>
            <a:endParaRPr lang="en-US" sz="1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162800" y="1324584"/>
            <a:ext cx="1942709" cy="3493264"/>
          </a:xfrm>
          <a:prstGeom prst="rect">
            <a:avLst/>
          </a:prstGeom>
          <a:solidFill>
            <a:schemeClr val="bg1"/>
          </a:solidFill>
          <a:ln>
            <a:solidFill>
              <a:schemeClr val="tx1"/>
            </a:solidFill>
          </a:ln>
        </p:spPr>
        <p:txBody>
          <a:bodyPr wrap="square" rtlCol="0">
            <a:spAutoFit/>
          </a:bodyPr>
          <a:lstStyle/>
          <a:p>
            <a:pPr marL="182880" indent="-18288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Compares responses of MPS-HI telescopes when central pitch angle is the same</a:t>
            </a:r>
          </a:p>
          <a:p>
            <a:pPr marL="182880" indent="-18288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Under such conditions, telescopes </a:t>
            </a:r>
            <a:r>
              <a:rPr lang="en-US" sz="1300" dirty="0" smtClean="0">
                <a:latin typeface="Times New Roman" panose="02020603050405020304" pitchFamily="18" charset="0"/>
                <a:cs typeface="Times New Roman" panose="02020603050405020304" pitchFamily="18" charset="0"/>
              </a:rPr>
              <a:t>should be measuring </a:t>
            </a:r>
            <a:r>
              <a:rPr lang="en-US" sz="1300" dirty="0">
                <a:latin typeface="Times New Roman" panose="02020603050405020304" pitchFamily="18" charset="0"/>
                <a:cs typeface="Times New Roman" panose="02020603050405020304" pitchFamily="18" charset="0"/>
              </a:rPr>
              <a:t>the same flux </a:t>
            </a:r>
            <a:r>
              <a:rPr lang="en-US" sz="1300" dirty="0" smtClean="0">
                <a:latin typeface="Times New Roman" panose="02020603050405020304" pitchFamily="18" charset="0"/>
                <a:cs typeface="Times New Roman" panose="02020603050405020304" pitchFamily="18" charset="0"/>
              </a:rPr>
              <a:t>for the same </a:t>
            </a:r>
            <a:r>
              <a:rPr lang="en-US" sz="1300" dirty="0">
                <a:latin typeface="Times New Roman" panose="02020603050405020304" pitchFamily="18" charset="0"/>
                <a:cs typeface="Times New Roman" panose="02020603050405020304" pitchFamily="18" charset="0"/>
              </a:rPr>
              <a:t>effective </a:t>
            </a:r>
            <a:r>
              <a:rPr lang="en-US" sz="1300" dirty="0" smtClean="0">
                <a:latin typeface="Times New Roman" panose="02020603050405020304" pitchFamily="18" charset="0"/>
                <a:cs typeface="Times New Roman" panose="02020603050405020304" pitchFamily="18" charset="0"/>
              </a:rPr>
              <a:t>energy</a:t>
            </a:r>
            <a:endParaRPr lang="en-US" sz="1300" dirty="0">
              <a:latin typeface="Times New Roman" panose="02020603050405020304" pitchFamily="18" charset="0"/>
              <a:cs typeface="Times New Roman" panose="02020603050405020304" pitchFamily="18" charset="0"/>
            </a:endParaRPr>
          </a:p>
          <a:p>
            <a:pPr marL="182880" indent="-182880">
              <a:buFont typeface="Arial" panose="020B0604020202020204" pitchFamily="34" charset="0"/>
              <a:buChar char="•"/>
            </a:pPr>
            <a:r>
              <a:rPr lang="en-US" sz="1300" dirty="0" smtClean="0">
                <a:latin typeface="Times New Roman" panose="02020603050405020304" pitchFamily="18" charset="0"/>
                <a:cs typeface="Times New Roman" panose="02020603050405020304" pitchFamily="18" charset="0"/>
              </a:rPr>
              <a:t>The technique has been validated twice: 1) G17 MPS-LO zone intracal, and 2) G13/G15 MAGED/PD cross-telescope comparisons</a:t>
            </a:r>
            <a:r>
              <a:rPr lang="en-US" sz="1300" dirty="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(Rodriguez et al., [2020], JSWSC)</a:t>
            </a:r>
          </a:p>
        </p:txBody>
      </p:sp>
      <p:sp>
        <p:nvSpPr>
          <p:cNvPr id="15" name="Rounded Rectangle 14"/>
          <p:cNvSpPr/>
          <p:nvPr/>
        </p:nvSpPr>
        <p:spPr>
          <a:xfrm>
            <a:off x="7497947" y="908796"/>
            <a:ext cx="1371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20" name="TextBox 19"/>
          <p:cNvSpPr txBox="1"/>
          <p:nvPr/>
        </p:nvSpPr>
        <p:spPr>
          <a:xfrm>
            <a:off x="4837951" y="2438400"/>
            <a:ext cx="1014508"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Electrons</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187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7E4B54A-6AD9-824D-8CEC-7164E8525D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24" t="8207" r="9024" b="5636"/>
          <a:stretch/>
        </p:blipFill>
        <p:spPr>
          <a:xfrm>
            <a:off x="36676" y="1203157"/>
            <a:ext cx="7091277" cy="3732252"/>
          </a:xfrm>
          <a:prstGeom prst="rect">
            <a:avLst/>
          </a:prstGeom>
        </p:spPr>
      </p:pic>
      <p:sp>
        <p:nvSpPr>
          <p:cNvPr id="2" name="Title 1"/>
          <p:cNvSpPr>
            <a:spLocks noGrp="1"/>
          </p:cNvSpPr>
          <p:nvPr>
            <p:ph type="title"/>
          </p:nvPr>
        </p:nvSpPr>
        <p:spPr>
          <a:xfrm>
            <a:off x="1903659" y="196193"/>
            <a:ext cx="5336682" cy="868363"/>
          </a:xfrm>
        </p:spPr>
        <p:txBody>
          <a:bodyPr/>
          <a:lstStyle/>
          <a:p>
            <a:r>
              <a:rPr lang="en-US" sz="2400" b="1" dirty="0">
                <a:solidFill>
                  <a:srgbClr val="FFFF00"/>
                </a:solidFill>
                <a:latin typeface="Times New Roman" panose="02020603050405020304" pitchFamily="18" charset="0"/>
                <a:cs typeface="Times New Roman" panose="02020603050405020304" pitchFamily="18" charset="0"/>
              </a:rPr>
              <a:t>PLPT-SEI-002: MPS-HI Telescope Cross-Comparison: Method</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22</a:t>
            </a:fld>
            <a:endParaRPr lang="en-US" altLang="en-US" dirty="0"/>
          </a:p>
        </p:txBody>
      </p:sp>
      <p:sp>
        <p:nvSpPr>
          <p:cNvPr id="13" name="Shape 267"/>
          <p:cNvSpPr/>
          <p:nvPr/>
        </p:nvSpPr>
        <p:spPr>
          <a:xfrm>
            <a:off x="2667000" y="2782094"/>
            <a:ext cx="609600" cy="990600"/>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267"/>
          <p:cNvSpPr/>
          <p:nvPr/>
        </p:nvSpPr>
        <p:spPr>
          <a:xfrm>
            <a:off x="4000499" y="1444249"/>
            <a:ext cx="1028701" cy="1167339"/>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267"/>
          <p:cNvSpPr/>
          <p:nvPr/>
        </p:nvSpPr>
        <p:spPr>
          <a:xfrm>
            <a:off x="2286000" y="1625696"/>
            <a:ext cx="990600" cy="804446"/>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TextBox 2"/>
          <p:cNvSpPr txBox="1"/>
          <p:nvPr/>
        </p:nvSpPr>
        <p:spPr>
          <a:xfrm>
            <a:off x="2743200" y="2430142"/>
            <a:ext cx="1029449"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GOES-18</a:t>
            </a:r>
            <a:endParaRPr lang="en-US" sz="1600" b="1" dirty="0">
              <a:latin typeface="Times New Roman" panose="02020603050405020304" pitchFamily="18" charset="0"/>
              <a:cs typeface="Times New Roman" panose="02020603050405020304" pitchFamily="18" charset="0"/>
            </a:endParaRPr>
          </a:p>
        </p:txBody>
      </p:sp>
      <p:sp>
        <p:nvSpPr>
          <p:cNvPr id="18"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20" name="TextBox 19"/>
          <p:cNvSpPr txBox="1"/>
          <p:nvPr/>
        </p:nvSpPr>
        <p:spPr>
          <a:xfrm>
            <a:off x="7162800" y="1371600"/>
            <a:ext cx="1905000" cy="2631490"/>
          </a:xfrm>
          <a:prstGeom prst="rect">
            <a:avLst/>
          </a:prstGeom>
          <a:noFill/>
        </p:spPr>
        <p:txBody>
          <a:bodyPr wrap="square" rtlCol="0">
            <a:spAutoFit/>
          </a:bodyPr>
          <a:lstStyle/>
          <a:p>
            <a:r>
              <a:rPr lang="en-US" sz="1500" b="1" dirty="0" smtClean="0">
                <a:solidFill>
                  <a:srgbClr val="FFFF00"/>
                </a:solidFill>
                <a:latin typeface="Times New Roman" panose="02020603050405020304" pitchFamily="18" charset="0"/>
                <a:cs typeface="Times New Roman" panose="02020603050405020304" pitchFamily="18" charset="0"/>
              </a:rPr>
              <a:t>Improvements over the years</a:t>
            </a:r>
          </a:p>
          <a:p>
            <a:pPr marL="285750" indent="-285750">
              <a:buFont typeface="Wingdings" panose="05000000000000000000" pitchFamily="2" charset="2"/>
              <a:buChar char="§"/>
            </a:pPr>
            <a:r>
              <a:rPr lang="en-US" sz="1500" b="1" dirty="0" smtClean="0">
                <a:solidFill>
                  <a:schemeClr val="bg1"/>
                </a:solidFill>
                <a:latin typeface="Times New Roman" panose="02020603050405020304" pitchFamily="18" charset="0"/>
                <a:cs typeface="Times New Roman" panose="02020603050405020304" pitchFamily="18" charset="0"/>
              </a:rPr>
              <a:t>Larger data sample (3 months in this case)</a:t>
            </a:r>
          </a:p>
          <a:p>
            <a:pPr marL="285750" indent="-285750">
              <a:buFont typeface="Wingdings" panose="05000000000000000000" pitchFamily="2" charset="2"/>
              <a:buChar char="§"/>
            </a:pPr>
            <a:r>
              <a:rPr lang="en-US" sz="1500" b="1" dirty="0" smtClean="0">
                <a:solidFill>
                  <a:schemeClr val="bg1"/>
                </a:solidFill>
                <a:latin typeface="Times New Roman" panose="02020603050405020304" pitchFamily="18" charset="0"/>
                <a:cs typeface="Times New Roman" panose="02020603050405020304" pitchFamily="18" charset="0"/>
              </a:rPr>
              <a:t>Use of supplementary angles</a:t>
            </a:r>
          </a:p>
          <a:p>
            <a:pPr marL="285750" indent="-285750">
              <a:buFont typeface="Wingdings" panose="05000000000000000000" pitchFamily="2" charset="2"/>
              <a:buChar char="§"/>
            </a:pPr>
            <a:r>
              <a:rPr lang="en-US" sz="1500" b="1" dirty="0" smtClean="0">
                <a:solidFill>
                  <a:schemeClr val="bg1"/>
                </a:solidFill>
                <a:latin typeface="Times New Roman" panose="02020603050405020304" pitchFamily="18" charset="0"/>
                <a:cs typeface="Times New Roman" panose="02020603050405020304" pitchFamily="18" charset="0"/>
              </a:rPr>
              <a:t>Thresholding to eliminate low fluxes</a:t>
            </a:r>
            <a:endParaRPr lang="en-US" sz="1500" b="1" dirty="0">
              <a:solidFill>
                <a:schemeClr val="bg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6676" y="5048071"/>
            <a:ext cx="8573924" cy="1200329"/>
          </a:xfrm>
          <a:prstGeom prst="rect">
            <a:avLst/>
          </a:prstGeom>
          <a:noFill/>
        </p:spPr>
        <p:txBody>
          <a:bodyPr wrap="square" rtlCol="0">
            <a:spAutoFit/>
          </a:bodyPr>
          <a:lstStyle/>
          <a:p>
            <a:r>
              <a:rPr lang="en-US" sz="1600" b="1" dirty="0" smtClean="0">
                <a:solidFill>
                  <a:srgbClr val="FFFF00"/>
                </a:solidFill>
                <a:latin typeface="Times New Roman" panose="02020603050405020304" pitchFamily="18" charset="0"/>
                <a:cs typeface="Times New Roman" panose="02020603050405020304" pitchFamily="18" charset="0"/>
              </a:rPr>
              <a:t>Remaining Caveats</a:t>
            </a:r>
          </a:p>
          <a:p>
            <a:pPr marL="285750" indent="-28575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Account for variation in channel energies across telescopes</a:t>
            </a:r>
          </a:p>
          <a:p>
            <a:pPr marL="285750" indent="-28575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GOES-18 GMAG issue: Missing 1 sample every 10 data points (ADR 1232, GMAG irregular timestamps)</a:t>
            </a:r>
          </a:p>
          <a:p>
            <a:pPr marL="742950" lvl="1" indent="-285750">
              <a:buFont typeface="Wingdings" panose="05000000000000000000" pitchFamily="2" charset="2"/>
              <a:buChar char="Ø"/>
            </a:pPr>
            <a:r>
              <a:rPr lang="en-US" sz="1400" b="1" dirty="0" smtClean="0">
                <a:solidFill>
                  <a:schemeClr val="bg1"/>
                </a:solidFill>
                <a:latin typeface="Times New Roman" panose="02020603050405020304" pitchFamily="18" charset="0"/>
                <a:cs typeface="Times New Roman" panose="02020603050405020304" pitchFamily="18" charset="0"/>
              </a:rPr>
              <a:t>MPS-HI uses 1-min averages, therefore 540 points instead of 600</a:t>
            </a:r>
          </a:p>
          <a:p>
            <a:pPr marL="742950" lvl="1" indent="-285750">
              <a:buFont typeface="Wingdings" panose="05000000000000000000" pitchFamily="2" charset="2"/>
              <a:buChar char="Ø"/>
            </a:pPr>
            <a:r>
              <a:rPr lang="en-US" sz="1400" b="1" dirty="0" smtClean="0">
                <a:solidFill>
                  <a:schemeClr val="bg1"/>
                </a:solidFill>
                <a:latin typeface="Times New Roman" panose="02020603050405020304" pitchFamily="18" charset="0"/>
                <a:cs typeface="Times New Roman" panose="02020603050405020304" pitchFamily="18" charset="0"/>
              </a:rPr>
              <a:t>Does not significantly affect the results of PLPT-002</a:t>
            </a:r>
          </a:p>
        </p:txBody>
      </p:sp>
      <p:sp>
        <p:nvSpPr>
          <p:cNvPr id="22" name="TextBox 21"/>
          <p:cNvSpPr txBox="1"/>
          <p:nvPr/>
        </p:nvSpPr>
        <p:spPr>
          <a:xfrm>
            <a:off x="4837951" y="2438400"/>
            <a:ext cx="865430"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Protons</a:t>
            </a:r>
            <a:endParaRPr lang="en-US" sz="1600" b="1" dirty="0">
              <a:latin typeface="Times New Roman" panose="02020603050405020304" pitchFamily="18" charset="0"/>
              <a:cs typeface="Times New Roman" panose="02020603050405020304" pitchFamily="18" charset="0"/>
            </a:endParaRPr>
          </a:p>
        </p:txBody>
      </p:sp>
      <p:sp>
        <p:nvSpPr>
          <p:cNvPr id="23" name="Rounded Rectangle 22"/>
          <p:cNvSpPr/>
          <p:nvPr/>
        </p:nvSpPr>
        <p:spPr>
          <a:xfrm>
            <a:off x="7467600" y="914400"/>
            <a:ext cx="1371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324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228600"/>
            <a:ext cx="6019800" cy="944563"/>
          </a:xfrm>
        </p:spPr>
        <p:txBody>
          <a:bodyPr/>
          <a:lstStyle/>
          <a:p>
            <a:r>
              <a:rPr lang="en-US" sz="2800" b="1" dirty="0" smtClean="0">
                <a:solidFill>
                  <a:srgbClr val="FFFF00"/>
                </a:solidFill>
                <a:latin typeface="Times New Roman" panose="02020603050405020304" pitchFamily="18" charset="0"/>
                <a:cs typeface="Times New Roman" panose="02020603050405020304" pitchFamily="18" charset="0"/>
              </a:rPr>
              <a:t>PLPT-SEI-002: MPS-HI Telescope Cross-Comparison: Results</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idx="1"/>
          </p:nvPr>
        </p:nvSpPr>
        <p:spPr>
          <a:xfrm>
            <a:off x="255556" y="1219200"/>
            <a:ext cx="4135791" cy="838200"/>
          </a:xfrm>
        </p:spPr>
        <p:txBody>
          <a:bodyPr/>
          <a:lstStyle/>
          <a:p>
            <a:pPr algn="ctr"/>
            <a:r>
              <a:rPr lang="en-US" sz="2000" dirty="0" smtClean="0">
                <a:latin typeface="Times New Roman" panose="02020603050405020304" pitchFamily="18" charset="0"/>
                <a:cs typeface="Times New Roman" panose="02020603050405020304" pitchFamily="18" charset="0"/>
              </a:rPr>
              <a:t>Electron Scale Factors</a:t>
            </a:r>
          </a:p>
          <a:p>
            <a:pPr algn="ctr"/>
            <a:r>
              <a:rPr lang="en-US" sz="2000" dirty="0" smtClean="0">
                <a:latin typeface="Times New Roman" panose="02020603050405020304" pitchFamily="18" charset="0"/>
                <a:cs typeface="Times New Roman" panose="02020603050405020304" pitchFamily="18" charset="0"/>
              </a:rPr>
              <a:t>June 7-September 6, 2022</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23</a:t>
            </a:fld>
            <a:endParaRPr lang="en-US" altLang="en-US" dirty="0"/>
          </a:p>
        </p:txBody>
      </p:sp>
      <p:sp>
        <p:nvSpPr>
          <p:cNvPr id="5" name="TextBox 4"/>
          <p:cNvSpPr txBox="1"/>
          <p:nvPr/>
        </p:nvSpPr>
        <p:spPr>
          <a:xfrm>
            <a:off x="152400" y="5486400"/>
            <a:ext cx="4427622" cy="861774"/>
          </a:xfrm>
          <a:prstGeom prst="rect">
            <a:avLst/>
          </a:prstGeom>
          <a:solidFill>
            <a:srgbClr val="E8ECF4"/>
          </a:solidFill>
        </p:spPr>
        <p:txBody>
          <a:bodyPr wrap="square" rtlCol="0">
            <a:spAutoFit/>
          </a:bodyPr>
          <a:lstStyle/>
          <a:p>
            <a:pPr algn="ctr"/>
            <a:r>
              <a:rPr lang="en-US" b="1" dirty="0">
                <a:solidFill>
                  <a:srgbClr val="0000FF"/>
                </a:solidFill>
                <a:latin typeface="Times New Roman" panose="02020603050405020304" pitchFamily="18" charset="0"/>
                <a:cs typeface="Times New Roman" panose="02020603050405020304" pitchFamily="18" charset="0"/>
              </a:rPr>
              <a:t>Blue: &lt;10%, </a:t>
            </a:r>
            <a:r>
              <a:rPr lang="en-US" b="1" dirty="0">
                <a:solidFill>
                  <a:srgbClr val="00B050"/>
                </a:solidFill>
                <a:latin typeface="Times New Roman" panose="02020603050405020304" pitchFamily="18" charset="0"/>
                <a:cs typeface="Times New Roman" panose="02020603050405020304" pitchFamily="18" charset="0"/>
              </a:rPr>
              <a:t>Green: </a:t>
            </a:r>
            <a:r>
              <a:rPr lang="en-US" b="1" dirty="0" smtClean="0">
                <a:solidFill>
                  <a:srgbClr val="00B050"/>
                </a:solidFill>
                <a:latin typeface="Times New Roman" panose="02020603050405020304" pitchFamily="18" charset="0"/>
                <a:cs typeface="Times New Roman" panose="02020603050405020304" pitchFamily="18" charset="0"/>
              </a:rPr>
              <a:t>10-25%, </a:t>
            </a:r>
            <a:r>
              <a:rPr lang="en-US" b="1" dirty="0">
                <a:solidFill>
                  <a:srgbClr val="FF0000"/>
                </a:solidFill>
                <a:latin typeface="Times New Roman" panose="02020603050405020304" pitchFamily="18" charset="0"/>
                <a:cs typeface="Times New Roman" panose="02020603050405020304" pitchFamily="18" charset="0"/>
              </a:rPr>
              <a:t>Red: &gt;</a:t>
            </a:r>
            <a:r>
              <a:rPr lang="en-US" b="1" dirty="0" smtClean="0">
                <a:solidFill>
                  <a:srgbClr val="FF0000"/>
                </a:solidFill>
                <a:latin typeface="Times New Roman" panose="02020603050405020304" pitchFamily="18" charset="0"/>
                <a:cs typeface="Times New Roman" panose="02020603050405020304" pitchFamily="18" charset="0"/>
              </a:rPr>
              <a:t>25%</a:t>
            </a:r>
          </a:p>
          <a:p>
            <a:pPr algn="ctr"/>
            <a:r>
              <a:rPr lang="en-US" sz="1600" b="1" dirty="0" smtClean="0">
                <a:solidFill>
                  <a:srgbClr val="FF7C80"/>
                </a:solidFill>
                <a:latin typeface="Times New Roman" panose="02020603050405020304" pitchFamily="18" charset="0"/>
                <a:cs typeface="Times New Roman" panose="02020603050405020304" pitchFamily="18" charset="0"/>
              </a:rPr>
              <a:t>Pink: &lt;100 PA matches</a:t>
            </a:r>
          </a:p>
          <a:p>
            <a:pPr algn="ctr"/>
            <a:r>
              <a:rPr lang="en-US" sz="1600" b="1" dirty="0" smtClean="0">
                <a:solidFill>
                  <a:schemeClr val="accent6">
                    <a:lumMod val="75000"/>
                  </a:schemeClr>
                </a:solidFill>
                <a:latin typeface="Times New Roman" panose="02020603050405020304" pitchFamily="18" charset="0"/>
                <a:cs typeface="Times New Roman" panose="02020603050405020304" pitchFamily="18" charset="0"/>
              </a:rPr>
              <a:t>Orange: &lt;1000 PA matches</a:t>
            </a:r>
            <a:endParaRPr lang="en-US" sz="16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Text Placeholder 6"/>
          <p:cNvSpPr>
            <a:spLocks noGrp="1"/>
          </p:cNvSpPr>
          <p:nvPr>
            <p:ph type="body" idx="1"/>
          </p:nvPr>
        </p:nvSpPr>
        <p:spPr>
          <a:xfrm>
            <a:off x="4752005" y="1219200"/>
            <a:ext cx="4135791" cy="838200"/>
          </a:xfrm>
        </p:spPr>
        <p:txBody>
          <a:bodyPr/>
          <a:lstStyle/>
          <a:p>
            <a:pPr algn="ctr"/>
            <a:r>
              <a:rPr lang="en-US" sz="2000" dirty="0" smtClean="0">
                <a:latin typeface="Times New Roman" panose="02020603050405020304" pitchFamily="18" charset="0"/>
                <a:cs typeface="Times New Roman" panose="02020603050405020304" pitchFamily="18" charset="0"/>
              </a:rPr>
              <a:t>Proton Scale Factors</a:t>
            </a:r>
          </a:p>
          <a:p>
            <a:pPr algn="ctr"/>
            <a:r>
              <a:rPr lang="en-US" sz="2000" dirty="0" smtClean="0">
                <a:latin typeface="Times New Roman" panose="02020603050405020304" pitchFamily="18" charset="0"/>
                <a:cs typeface="Times New Roman" panose="02020603050405020304" pitchFamily="18" charset="0"/>
              </a:rPr>
              <a:t>June 7-September 6, 2022</a:t>
            </a:r>
            <a:endParaRPr 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676273" y="4572000"/>
            <a:ext cx="4372267" cy="292388"/>
          </a:xfrm>
          <a:prstGeom prst="rect">
            <a:avLst/>
          </a:prstGeom>
          <a:solidFill>
            <a:schemeClr val="bg1"/>
          </a:solidFill>
        </p:spPr>
        <p:txBody>
          <a:bodyPr wrap="square" rtlCol="0">
            <a:spAutoFit/>
          </a:bodyPr>
          <a:lstStyle/>
          <a:p>
            <a:pPr algn="ctr"/>
            <a:r>
              <a:rPr lang="en-US" sz="1300" b="1" i="1" dirty="0" smtClean="0">
                <a:solidFill>
                  <a:srgbClr val="008000"/>
                </a:solidFill>
                <a:latin typeface="Times New Roman" panose="02020603050405020304" pitchFamily="18" charset="0"/>
                <a:cs typeface="Times New Roman" panose="02020603050405020304" pitchFamily="18" charset="0"/>
              </a:rPr>
              <a:t>Technique not applicable to solar proton channels P8-P11</a:t>
            </a:r>
            <a:endParaRPr lang="en-US" sz="1300" b="1" i="1" dirty="0">
              <a:solidFill>
                <a:srgbClr val="008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580022" y="4953000"/>
            <a:ext cx="4487778" cy="1384995"/>
          </a:xfrm>
          <a:prstGeom prst="rect">
            <a:avLst/>
          </a:prstGeom>
          <a:noFill/>
        </p:spPr>
        <p:txBody>
          <a:bodyPr wrap="square" rtlCol="0">
            <a:spAutoFit/>
          </a:bodyPr>
          <a:lstStyle/>
          <a:p>
            <a:pPr marL="342900" indent="-342900">
              <a:buFont typeface="Wingdings" panose="05000000000000000000" pitchFamily="2" charset="2"/>
              <a:buChar char="§"/>
            </a:pPr>
            <a:r>
              <a:rPr lang="en-US" sz="1400" b="1" dirty="0">
                <a:solidFill>
                  <a:schemeClr val="bg1"/>
                </a:solidFill>
                <a:latin typeface="Times New Roman" panose="02020603050405020304" pitchFamily="18" charset="0"/>
                <a:cs typeface="Times New Roman" panose="02020603050405020304" pitchFamily="18" charset="0"/>
              </a:rPr>
              <a:t>E</a:t>
            </a:r>
            <a:r>
              <a:rPr lang="en-US" sz="1400" b="1" dirty="0" smtClean="0">
                <a:solidFill>
                  <a:schemeClr val="bg1"/>
                </a:solidFill>
                <a:latin typeface="Times New Roman" panose="02020603050405020304" pitchFamily="18" charset="0"/>
                <a:cs typeface="Times New Roman" panose="02020603050405020304" pitchFamily="18" charset="0"/>
              </a:rPr>
              <a:t>lectron scale factors are mostly within the </a:t>
            </a:r>
            <a:r>
              <a:rPr lang="en-US" sz="1400" b="1" dirty="0" smtClean="0">
                <a:solidFill>
                  <a:srgbClr val="FFFF00"/>
                </a:solidFill>
                <a:latin typeface="Times New Roman" panose="02020603050405020304" pitchFamily="18" charset="0"/>
                <a:cs typeface="Times New Roman" panose="02020603050405020304" pitchFamily="18" charset="0"/>
              </a:rPr>
              <a:t>25%</a:t>
            </a:r>
            <a:r>
              <a:rPr lang="en-US" sz="1400" b="1" dirty="0" smtClean="0">
                <a:solidFill>
                  <a:schemeClr val="bg1"/>
                </a:solidFill>
                <a:latin typeface="Times New Roman" panose="02020603050405020304" pitchFamily="18" charset="0"/>
                <a:cs typeface="Times New Roman" panose="02020603050405020304" pitchFamily="18" charset="0"/>
              </a:rPr>
              <a:t> requirement.</a:t>
            </a:r>
          </a:p>
          <a:p>
            <a:pPr marL="342900" indent="-34290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Proton scale factors are mostly within the </a:t>
            </a:r>
            <a:r>
              <a:rPr lang="en-US" sz="1400" b="1" dirty="0" smtClean="0">
                <a:solidFill>
                  <a:srgbClr val="FFFF00"/>
                </a:solidFill>
                <a:latin typeface="Times New Roman" panose="02020603050405020304" pitchFamily="18" charset="0"/>
                <a:cs typeface="Times New Roman" panose="02020603050405020304" pitchFamily="18" charset="0"/>
              </a:rPr>
              <a:t>25%</a:t>
            </a:r>
            <a:r>
              <a:rPr lang="en-US" sz="1400" b="1" dirty="0" smtClean="0">
                <a:solidFill>
                  <a:schemeClr val="bg1"/>
                </a:solidFill>
                <a:latin typeface="Times New Roman" panose="02020603050405020304" pitchFamily="18" charset="0"/>
                <a:cs typeface="Times New Roman" panose="02020603050405020304" pitchFamily="18" charset="0"/>
              </a:rPr>
              <a:t> requirement.</a:t>
            </a:r>
          </a:p>
          <a:p>
            <a:pPr marL="342900" indent="-34290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Lower scale factors occur mostly for higher energy channels with less count rates.</a:t>
            </a:r>
          </a:p>
        </p:txBody>
      </p:sp>
      <p:sp>
        <p:nvSpPr>
          <p:cNvPr id="11" name="Rounded Rectangle 10"/>
          <p:cNvSpPr/>
          <p:nvPr/>
        </p:nvSpPr>
        <p:spPr>
          <a:xfrm>
            <a:off x="7467600" y="914400"/>
            <a:ext cx="1371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090798293"/>
              </p:ext>
            </p:extLst>
          </p:nvPr>
        </p:nvGraphicFramePr>
        <p:xfrm>
          <a:off x="152400" y="2107624"/>
          <a:ext cx="4427624" cy="3302576"/>
        </p:xfrm>
        <a:graphic>
          <a:graphicData uri="http://schemas.openxmlformats.org/drawingml/2006/table">
            <a:tbl>
              <a:tblPr>
                <a:solidFill>
                  <a:schemeClr val="tx2">
                    <a:lumMod val="60000"/>
                    <a:lumOff val="40000"/>
                  </a:schemeClr>
                </a:solidFill>
                <a:tableStyleId>{5C22544A-7EE6-4342-B048-85BDC9FD1C3A}</a:tableStyleId>
              </a:tblPr>
              <a:tblGrid>
                <a:gridCol w="632517"/>
                <a:gridCol w="790647"/>
                <a:gridCol w="600892"/>
                <a:gridCol w="600892"/>
                <a:gridCol w="600892"/>
                <a:gridCol w="600892"/>
                <a:gridCol w="600892"/>
              </a:tblGrid>
              <a:tr h="533151">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Energy band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Count threshold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T1</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T2</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T3</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T4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T5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1766">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E1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1.050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0.857</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0.925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0.962</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51766">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E2</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1000/min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0.971</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1.151</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1.070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1.138</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51766">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E3</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0.928</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0.727</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0.773</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1.037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51766">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E4</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1.009</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0.871</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0.915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1.033</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51766">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E5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0.966</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0.903</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0.861</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0.980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51766">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E6</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0.980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0.971</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0.901</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0.963</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51766">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E7</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0.983</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0.874</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1.008</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1.104</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51766">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E8</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0.953</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0.748</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0.742</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0.926</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251766">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E9</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0.593</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0.556</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0.602</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0.608</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51766">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E10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0.777</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0.861</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1.004</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0.763</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251765">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E11</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100/min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smtClean="0">
                          <a:solidFill>
                            <a:srgbClr val="FF0000"/>
                          </a:solidFill>
                          <a:effectLst/>
                          <a:latin typeface="Times New Roman" panose="02020603050405020304" pitchFamily="18" charset="0"/>
                          <a:cs typeface="Times New Roman" panose="02020603050405020304" pitchFamily="18" charset="0"/>
                        </a:rPr>
                        <a:t>0.677</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smtClean="0">
                          <a:solidFill>
                            <a:srgbClr val="FF0000"/>
                          </a:solidFill>
                          <a:effectLst/>
                          <a:latin typeface="Times New Roman" panose="02020603050405020304" pitchFamily="18" charset="0"/>
                          <a:cs typeface="Times New Roman" panose="02020603050405020304" pitchFamily="18" charset="0"/>
                        </a:rPr>
                        <a:t>0.704</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0.849</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0.673</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bl>
          </a:graphicData>
        </a:graphic>
      </p:graphicFrame>
      <p:sp>
        <p:nvSpPr>
          <p:cNvPr id="20"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graphicFrame>
        <p:nvGraphicFramePr>
          <p:cNvPr id="21" name="Table 20"/>
          <p:cNvGraphicFramePr>
            <a:graphicFrameLocks noGrp="1"/>
          </p:cNvGraphicFramePr>
          <p:nvPr>
            <p:extLst>
              <p:ext uri="{D42A27DB-BD31-4B8C-83A1-F6EECF244321}">
                <p14:modId xmlns:p14="http://schemas.microsoft.com/office/powerpoint/2010/main" val="4104720663"/>
              </p:ext>
            </p:extLst>
          </p:nvPr>
        </p:nvGraphicFramePr>
        <p:xfrm>
          <a:off x="4676272" y="2119312"/>
          <a:ext cx="4372269" cy="2293085"/>
        </p:xfrm>
        <a:graphic>
          <a:graphicData uri="http://schemas.openxmlformats.org/drawingml/2006/table">
            <a:tbl>
              <a:tblPr>
                <a:tableStyleId>{5C22544A-7EE6-4342-B048-85BDC9FD1C3A}</a:tableStyleId>
              </a:tblPr>
              <a:tblGrid>
                <a:gridCol w="702629"/>
                <a:gridCol w="843155"/>
                <a:gridCol w="565297"/>
                <a:gridCol w="565297"/>
                <a:gridCol w="565297"/>
                <a:gridCol w="565297"/>
                <a:gridCol w="565297"/>
              </a:tblGrid>
              <a:tr h="494113">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Energy band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Count threshold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T2</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T3</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T4</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T5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996">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0.798</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0.752</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0.986</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1.253</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996">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P2</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1.052</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0.986</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1.060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0.998</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996">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P3</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0.994</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1.077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1.063</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996">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P4</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1.071</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1.142</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1.090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0.987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996">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0.950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1.030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1.034</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996">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P6</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1.037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1.310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1.167</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1.383</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996">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P7</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1.035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1.154</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1.069</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1.269</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2049425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371600"/>
            <a:ext cx="8458200" cy="4495800"/>
          </a:xfrm>
        </p:spPr>
        <p:txBody>
          <a:bodyPr/>
          <a:lstStyle/>
          <a:p>
            <a:pPr marL="457200" indent="-457200">
              <a:buFont typeface="Wingdings" panose="05000000000000000000" pitchFamily="2" charset="2"/>
              <a:buChar char="q"/>
            </a:pPr>
            <a:r>
              <a:rPr lang="en-US" sz="2800" b="1" dirty="0" smtClean="0">
                <a:latin typeface="Times New Roman" panose="02020603050405020304" pitchFamily="18" charset="0"/>
                <a:cs typeface="Times New Roman" panose="02020603050405020304" pitchFamily="18" charset="0"/>
              </a:rPr>
              <a:t>Found Telescope Pitch </a:t>
            </a:r>
            <a:r>
              <a:rPr lang="en-US" sz="2800" b="1" dirty="0">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ngle matches</a:t>
            </a:r>
          </a:p>
          <a:p>
            <a:pPr marL="457200" indent="-457200">
              <a:buFont typeface="Wingdings" panose="05000000000000000000" pitchFamily="2" charset="2"/>
              <a:buChar char="q"/>
            </a:pPr>
            <a:r>
              <a:rPr lang="en-US" sz="2800" b="1" dirty="0" smtClean="0">
                <a:solidFill>
                  <a:srgbClr val="FFFF00"/>
                </a:solidFill>
                <a:latin typeface="Times New Roman" panose="02020603050405020304" pitchFamily="18" charset="0"/>
                <a:cs typeface="Times New Roman" panose="02020603050405020304" pitchFamily="18" charset="0"/>
              </a:rPr>
              <a:t>Used the technique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Rowland and Weigel </a:t>
            </a:r>
            <a:r>
              <a:rPr lang="en-US" sz="2800" b="1" dirty="0">
                <a:solidFill>
                  <a:srgbClr val="FFFF00"/>
                </a:solidFill>
                <a:latin typeface="Times New Roman" panose="02020603050405020304" pitchFamily="18" charset="0"/>
                <a:cs typeface="Times New Roman" panose="02020603050405020304" pitchFamily="18" charset="0"/>
              </a:rPr>
              <a:t>(2012</a:t>
            </a:r>
            <a:r>
              <a:rPr lang="en-US" sz="2800" b="1" dirty="0" smtClean="0">
                <a:solidFill>
                  <a:srgbClr val="FFFF00"/>
                </a:solidFill>
                <a:latin typeface="Times New Roman" panose="02020603050405020304" pitchFamily="18" charset="0"/>
                <a:cs typeface="Times New Roman" panose="02020603050405020304" pitchFamily="18" charset="0"/>
              </a:rPr>
              <a:t>) to calculate scale factors for all energies and telescopes </a:t>
            </a:r>
          </a:p>
          <a:p>
            <a:pPr marL="457200" indent="-457200">
              <a:buFont typeface="Wingdings" panose="05000000000000000000" pitchFamily="2" charset="2"/>
              <a:buChar char="q"/>
            </a:pPr>
            <a:r>
              <a:rPr lang="en-US" sz="2800" b="1" dirty="0" smtClean="0">
                <a:latin typeface="Times New Roman" panose="02020603050405020304" pitchFamily="18" charset="0"/>
                <a:cs typeface="Times New Roman" panose="02020603050405020304" pitchFamily="18" charset="0"/>
              </a:rPr>
              <a:t>The electron scale factors are mostly &lt; 25%, the telescopes agree within 25% accuracy</a:t>
            </a:r>
          </a:p>
          <a:p>
            <a:pPr marL="457200" indent="-457200">
              <a:buFont typeface="Wingdings" panose="05000000000000000000" pitchFamily="2" charset="2"/>
              <a:buChar char="q"/>
            </a:pPr>
            <a:r>
              <a:rPr lang="en-US" sz="2800" b="1" dirty="0" smtClean="0">
                <a:solidFill>
                  <a:srgbClr val="FFFF00"/>
                </a:solidFill>
                <a:latin typeface="Times New Roman" panose="02020603050405020304" pitchFamily="18" charset="0"/>
                <a:cs typeface="Times New Roman" panose="02020603050405020304" pitchFamily="18" charset="0"/>
              </a:rPr>
              <a:t>The proton scale factors are mostly &lt; 25</a:t>
            </a:r>
            <a:r>
              <a:rPr lang="en-US" sz="2800" b="1" dirty="0">
                <a:solidFill>
                  <a:srgbClr val="FFFF00"/>
                </a:solidFill>
                <a:latin typeface="Times New Roman" panose="02020603050405020304" pitchFamily="18" charset="0"/>
                <a:cs typeface="Times New Roman" panose="02020603050405020304" pitchFamily="18" charset="0"/>
              </a:rPr>
              <a:t>%, the telescopes agree within 25% accuracy</a:t>
            </a:r>
            <a:endParaRPr lang="en-US" sz="2800" b="1" dirty="0" smtClean="0">
              <a:solidFill>
                <a:srgbClr val="FFFF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800" b="1" dirty="0" smtClean="0">
                <a:latin typeface="Times New Roman" panose="02020603050405020304" pitchFamily="18" charset="0"/>
                <a:cs typeface="Times New Roman" panose="02020603050405020304" pitchFamily="18" charset="0"/>
              </a:rPr>
              <a:t>PLPT-SEI-002 for GOES-18 is a resounding </a:t>
            </a:r>
            <a:endParaRPr lang="en-US" sz="2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24</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8" name="Rounded Rectangle 7"/>
          <p:cNvSpPr/>
          <p:nvPr/>
        </p:nvSpPr>
        <p:spPr>
          <a:xfrm>
            <a:off x="7696200" y="5217608"/>
            <a:ext cx="1163053"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Title 1"/>
          <p:cNvSpPr>
            <a:spLocks noGrp="1"/>
          </p:cNvSpPr>
          <p:nvPr>
            <p:ph type="title"/>
          </p:nvPr>
        </p:nvSpPr>
        <p:spPr>
          <a:xfrm>
            <a:off x="1562100" y="228600"/>
            <a:ext cx="6019800" cy="944563"/>
          </a:xfrm>
        </p:spPr>
        <p:txBody>
          <a:bodyPr/>
          <a:lstStyle/>
          <a:p>
            <a:r>
              <a:rPr lang="en-US" sz="2800" b="1" dirty="0" smtClean="0">
                <a:solidFill>
                  <a:srgbClr val="FFFF00"/>
                </a:solidFill>
                <a:latin typeface="Times New Roman" panose="02020603050405020304" pitchFamily="18" charset="0"/>
                <a:cs typeface="Times New Roman" panose="02020603050405020304" pitchFamily="18" charset="0"/>
              </a:rPr>
              <a:t>PLPT-SEI-002: MPS-HI Telescope Cross-Comparison: Summary</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629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228600"/>
            <a:ext cx="6408821" cy="859282"/>
          </a:xfrm>
        </p:spPr>
        <p:txBody>
          <a:bodyPr/>
          <a:lstStyle/>
          <a:p>
            <a:r>
              <a:rPr lang="en-US" sz="2400" b="1" dirty="0">
                <a:solidFill>
                  <a:srgbClr val="FFFF00"/>
                </a:solidFill>
                <a:latin typeface="Times New Roman" panose="02020603050405020304" pitchFamily="18" charset="0"/>
                <a:cs typeface="Times New Roman" panose="02020603050405020304" pitchFamily="18" charset="0"/>
              </a:rPr>
              <a:t>PLPT-SEI-004: Solar Energetic </a:t>
            </a:r>
            <a:r>
              <a:rPr lang="en-US" sz="2400" b="1" dirty="0" smtClean="0">
                <a:solidFill>
                  <a:srgbClr val="FFFF00"/>
                </a:solidFill>
                <a:latin typeface="Times New Roman" panose="02020603050405020304" pitchFamily="18" charset="0"/>
                <a:cs typeface="Times New Roman" panose="02020603050405020304" pitchFamily="18" charset="0"/>
              </a:rPr>
              <a:t>Particle</a:t>
            </a:r>
            <a:br>
              <a:rPr lang="en-US" sz="2400" b="1" dirty="0" smtClean="0">
                <a:solidFill>
                  <a:srgbClr val="FFFF00"/>
                </a:solidFill>
                <a:latin typeface="Times New Roman" panose="02020603050405020304" pitchFamily="18" charset="0"/>
                <a:cs typeface="Times New Roman" panose="02020603050405020304" pitchFamily="18" charset="0"/>
              </a:rPr>
            </a:br>
            <a:r>
              <a:rPr lang="en-US" sz="2400" b="1" dirty="0" smtClean="0">
                <a:solidFill>
                  <a:srgbClr val="FFFF00"/>
                </a:solidFill>
                <a:latin typeface="Times New Roman" panose="02020603050405020304" pitchFamily="18" charset="0"/>
                <a:cs typeface="Times New Roman" panose="02020603050405020304" pitchFamily="18" charset="0"/>
              </a:rPr>
              <a:t>(SEP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smtClean="0">
                <a:solidFill>
                  <a:srgbClr val="FFFF00"/>
                </a:solidFill>
                <a:latin typeface="Times New Roman" panose="02020603050405020304" pitchFamily="18" charset="0"/>
                <a:cs typeface="Times New Roman" panose="02020603050405020304" pitchFamily="18" charset="0"/>
              </a:rPr>
              <a:t>Channel Cross-Comparison: Event</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25</a:t>
            </a:fld>
            <a:endParaRPr lang="en-US" altLang="en-US" dirty="0"/>
          </a:p>
        </p:txBody>
      </p:sp>
      <p:pic>
        <p:nvPicPr>
          <p:cNvPr id="12" name="Content Placeholder 11">
            <a:extLst>
              <a:ext uri="{FF2B5EF4-FFF2-40B4-BE49-F238E27FC236}">
                <a16:creationId xmlns="" xmlns:a16="http://schemas.microsoft.com/office/drawing/2014/main" id="{70807632-C080-E342-9290-60DF7A0433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219564"/>
            <a:ext cx="6400800" cy="3316077"/>
          </a:xfrm>
        </p:spPr>
      </p:pic>
      <p:sp>
        <p:nvSpPr>
          <p:cNvPr id="14" name="TextBox 13">
            <a:extLst>
              <a:ext uri="{FF2B5EF4-FFF2-40B4-BE49-F238E27FC236}">
                <a16:creationId xmlns="" xmlns:a16="http://schemas.microsoft.com/office/drawing/2014/main" id="{FE723A3A-93B5-6943-92CB-25710AF5DE1A}"/>
              </a:ext>
            </a:extLst>
          </p:cNvPr>
          <p:cNvSpPr txBox="1"/>
          <p:nvPr/>
        </p:nvSpPr>
        <p:spPr>
          <a:xfrm>
            <a:off x="381000" y="4572000"/>
            <a:ext cx="8382000" cy="1715854"/>
          </a:xfrm>
          <a:prstGeom prst="rect">
            <a:avLst/>
          </a:prstGeom>
          <a:noFill/>
        </p:spPr>
        <p:txBody>
          <a:bodyPr wrap="square" rtlCol="0">
            <a:spAutoFit/>
          </a:bodyPr>
          <a:lstStyle/>
          <a:p>
            <a:pPr marL="182880" indent="-182880">
              <a:spcAft>
                <a:spcPts val="3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This event is used for the </a:t>
            </a:r>
            <a:r>
              <a:rPr lang="en-US" sz="1400" b="1" dirty="0" smtClean="0">
                <a:solidFill>
                  <a:schemeClr val="bg1"/>
                </a:solidFill>
                <a:latin typeface="Times New Roman" panose="02020603050405020304" pitchFamily="18" charset="0"/>
                <a:cs typeface="Times New Roman" panose="02020603050405020304" pitchFamily="18" charset="0"/>
              </a:rPr>
              <a:t>GOES-18 </a:t>
            </a:r>
            <a:r>
              <a:rPr lang="en-US" sz="1400" b="1" dirty="0">
                <a:solidFill>
                  <a:schemeClr val="bg1"/>
                </a:solidFill>
                <a:latin typeface="Times New Roman" panose="02020603050405020304" pitchFamily="18" charset="0"/>
                <a:cs typeface="Times New Roman" panose="02020603050405020304" pitchFamily="18" charset="0"/>
              </a:rPr>
              <a:t>vs. </a:t>
            </a:r>
            <a:r>
              <a:rPr lang="en-US" sz="1400" b="1" dirty="0" smtClean="0">
                <a:solidFill>
                  <a:schemeClr val="bg1"/>
                </a:solidFill>
                <a:latin typeface="Times New Roman" panose="02020603050405020304" pitchFamily="18" charset="0"/>
                <a:cs typeface="Times New Roman" panose="02020603050405020304" pitchFamily="18" charset="0"/>
              </a:rPr>
              <a:t>GOES-17 </a:t>
            </a:r>
            <a:r>
              <a:rPr lang="en-US" sz="1400" b="1" dirty="0">
                <a:solidFill>
                  <a:schemeClr val="bg1"/>
                </a:solidFill>
                <a:latin typeface="Times New Roman" panose="02020603050405020304" pitchFamily="18" charset="0"/>
                <a:cs typeface="Times New Roman" panose="02020603050405020304" pitchFamily="18" charset="0"/>
              </a:rPr>
              <a:t>MPS-HI SEP Channel Cross-Comparison PLPT</a:t>
            </a:r>
          </a:p>
          <a:p>
            <a:pPr marL="182880" indent="-182880">
              <a:spcAft>
                <a:spcPts val="300"/>
              </a:spcAft>
              <a:buFont typeface="Arial" panose="020B0604020202020204" pitchFamily="34" charset="0"/>
              <a:buChar char="•"/>
            </a:pPr>
            <a:r>
              <a:rPr lang="en-US" sz="1400" b="1" dirty="0" smtClean="0">
                <a:solidFill>
                  <a:schemeClr val="bg1"/>
                </a:solidFill>
                <a:latin typeface="Times New Roman" panose="02020603050405020304" pitchFamily="18" charset="0"/>
                <a:cs typeface="Times New Roman" panose="02020603050405020304" pitchFamily="18" charset="0"/>
              </a:rPr>
              <a:t>The above </a:t>
            </a:r>
            <a:r>
              <a:rPr lang="en-US" sz="1400" b="1" dirty="0">
                <a:solidFill>
                  <a:schemeClr val="bg1"/>
                </a:solidFill>
                <a:latin typeface="Times New Roman" panose="02020603050405020304" pitchFamily="18" charset="0"/>
                <a:cs typeface="Times New Roman" panose="02020603050405020304" pitchFamily="18" charset="0"/>
              </a:rPr>
              <a:t>figure shows fluxes from  the </a:t>
            </a:r>
            <a:r>
              <a:rPr lang="en-US" sz="1400" b="1" dirty="0" smtClean="0">
                <a:solidFill>
                  <a:schemeClr val="bg1"/>
                </a:solidFill>
                <a:latin typeface="Times New Roman" panose="02020603050405020304" pitchFamily="18" charset="0"/>
                <a:cs typeface="Times New Roman" panose="02020603050405020304" pitchFamily="18" charset="0"/>
              </a:rPr>
              <a:t>GOES-18 </a:t>
            </a:r>
            <a:r>
              <a:rPr lang="en-US" sz="1400" b="1" dirty="0">
                <a:solidFill>
                  <a:schemeClr val="bg1"/>
                </a:solidFill>
                <a:latin typeface="Times New Roman" panose="02020603050405020304" pitchFamily="18" charset="0"/>
                <a:cs typeface="Times New Roman" panose="02020603050405020304" pitchFamily="18" charset="0"/>
              </a:rPr>
              <a:t>MPS-HI SEP channels (P8-P11) in thin gray traces (all 5 telescopes</a:t>
            </a:r>
            <a:r>
              <a:rPr lang="en-US" sz="1400" b="1" dirty="0" smtClean="0">
                <a:solidFill>
                  <a:schemeClr val="bg1"/>
                </a:solidFill>
                <a:latin typeface="Times New Roman" panose="02020603050405020304" pitchFamily="18" charset="0"/>
                <a:cs typeface="Times New Roman" panose="02020603050405020304" pitchFamily="18" charset="0"/>
              </a:rPr>
              <a:t>), </a:t>
            </a:r>
            <a:r>
              <a:rPr lang="en-US" sz="1400" b="1" dirty="0">
                <a:solidFill>
                  <a:schemeClr val="bg1"/>
                </a:solidFill>
                <a:latin typeface="Times New Roman" panose="02020603050405020304" pitchFamily="18" charset="0"/>
                <a:cs typeface="Times New Roman" panose="02020603050405020304" pitchFamily="18" charset="0"/>
              </a:rPr>
              <a:t>and SGPS P1, P2A, P3 and P4 with thick colored traces.</a:t>
            </a:r>
          </a:p>
          <a:p>
            <a:pPr marL="182880" indent="-182880">
              <a:spcAft>
                <a:spcPts val="300"/>
              </a:spcAft>
              <a:buFont typeface="Arial" panose="020B0604020202020204" pitchFamily="34" charset="0"/>
              <a:buChar char="•"/>
            </a:pPr>
            <a:r>
              <a:rPr lang="en-US" sz="1400" b="1" dirty="0" smtClean="0">
                <a:solidFill>
                  <a:schemeClr val="bg1"/>
                </a:solidFill>
                <a:latin typeface="Times New Roman" panose="02020603050405020304" pitchFamily="18" charset="0"/>
                <a:cs typeface="Times New Roman" panose="02020603050405020304" pitchFamily="18" charset="0"/>
              </a:rPr>
              <a:t>MPS-HI </a:t>
            </a:r>
            <a:r>
              <a:rPr lang="en-US" sz="1400" b="1" dirty="0">
                <a:solidFill>
                  <a:schemeClr val="bg1"/>
                </a:solidFill>
                <a:latin typeface="Times New Roman" panose="02020603050405020304" pitchFamily="18" charset="0"/>
                <a:cs typeface="Times New Roman" panose="02020603050405020304" pitchFamily="18" charset="0"/>
              </a:rPr>
              <a:t>P8 and P11 have identical energy bands to SGPS P1 &amp; P4, while MPS-HI P9 and P10 energy bands differ somewhat from SGPS P2A &amp; P3.</a:t>
            </a:r>
          </a:p>
          <a:p>
            <a:pPr marL="182880" indent="-182880">
              <a:spcAft>
                <a:spcPts val="3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We do not necessarily expect identical fluxes from MPS-HI and SGPS during this event since they have different viewing directions (explained further </a:t>
            </a:r>
            <a:r>
              <a:rPr lang="en-US" sz="1400" b="1" dirty="0" smtClean="0">
                <a:solidFill>
                  <a:schemeClr val="bg1"/>
                </a:solidFill>
                <a:latin typeface="Times New Roman" panose="02020603050405020304" pitchFamily="18" charset="0"/>
                <a:cs typeface="Times New Roman" panose="02020603050405020304" pitchFamily="18" charset="0"/>
              </a:rPr>
              <a:t>on the </a:t>
            </a:r>
            <a:r>
              <a:rPr lang="en-US" sz="1400" b="1" dirty="0">
                <a:solidFill>
                  <a:schemeClr val="bg1"/>
                </a:solidFill>
                <a:latin typeface="Times New Roman" panose="02020603050405020304" pitchFamily="18" charset="0"/>
                <a:cs typeface="Times New Roman" panose="02020603050405020304" pitchFamily="18" charset="0"/>
              </a:rPr>
              <a:t>next slide). </a:t>
            </a:r>
          </a:p>
        </p:txBody>
      </p:sp>
      <p:grpSp>
        <p:nvGrpSpPr>
          <p:cNvPr id="9" name="Group 8">
            <a:extLst>
              <a:ext uri="{FF2B5EF4-FFF2-40B4-BE49-F238E27FC236}">
                <a16:creationId xmlns="" xmlns:a16="http://schemas.microsoft.com/office/drawing/2014/main" id="{8B510DED-3D6F-1640-B452-1FC9EC142D77}"/>
              </a:ext>
            </a:extLst>
          </p:cNvPr>
          <p:cNvGrpSpPr/>
          <p:nvPr/>
        </p:nvGrpSpPr>
        <p:grpSpPr>
          <a:xfrm>
            <a:off x="2362200" y="1306317"/>
            <a:ext cx="2819400" cy="2862262"/>
            <a:chOff x="2362200" y="1557338"/>
            <a:chExt cx="2819400" cy="2862262"/>
          </a:xfrm>
        </p:grpSpPr>
        <p:sp>
          <p:nvSpPr>
            <p:cNvPr id="3" name="Rectangle 2">
              <a:extLst>
                <a:ext uri="{FF2B5EF4-FFF2-40B4-BE49-F238E27FC236}">
                  <a16:creationId xmlns="" xmlns:a16="http://schemas.microsoft.com/office/drawing/2014/main" id="{345BA0C1-467E-7143-B345-47C75D2A6B27}"/>
                </a:ext>
              </a:extLst>
            </p:cNvPr>
            <p:cNvSpPr/>
            <p:nvPr/>
          </p:nvSpPr>
          <p:spPr>
            <a:xfrm>
              <a:off x="2362200" y="1557338"/>
              <a:ext cx="533400" cy="2836068"/>
            </a:xfrm>
            <a:prstGeom prst="rect">
              <a:avLst/>
            </a:prstGeom>
            <a:solidFill>
              <a:schemeClr val="bg1">
                <a:lumMod val="95000"/>
                <a:alpha val="30000"/>
              </a:schemeClr>
            </a:soli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 xmlns:a16="http://schemas.microsoft.com/office/drawing/2014/main" id="{EB6065E3-BCF9-3D46-B39D-3FA2907CAF61}"/>
                </a:ext>
              </a:extLst>
            </p:cNvPr>
            <p:cNvSpPr txBox="1"/>
            <p:nvPr/>
          </p:nvSpPr>
          <p:spPr>
            <a:xfrm>
              <a:off x="3057743" y="3988713"/>
              <a:ext cx="2123857" cy="43088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Period of moderately elevated solar wind dynamic pressure </a:t>
              </a:r>
            </a:p>
          </p:txBody>
        </p:sp>
        <p:cxnSp>
          <p:nvCxnSpPr>
            <p:cNvPr id="7" name="Straight Arrow Connector 6">
              <a:extLst>
                <a:ext uri="{FF2B5EF4-FFF2-40B4-BE49-F238E27FC236}">
                  <a16:creationId xmlns="" xmlns:a16="http://schemas.microsoft.com/office/drawing/2014/main" id="{E49B3F9C-D5D8-6A49-8B6C-D45E224AE7DB}"/>
                </a:ext>
              </a:extLst>
            </p:cNvPr>
            <p:cNvCxnSpPr>
              <a:cxnSpLocks/>
            </p:cNvCxnSpPr>
            <p:nvPr/>
          </p:nvCxnSpPr>
          <p:spPr>
            <a:xfrm flipH="1">
              <a:off x="2895601" y="4114800"/>
              <a:ext cx="228599"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a:extLst>
              <a:ext uri="{FF2B5EF4-FFF2-40B4-BE49-F238E27FC236}">
                <a16:creationId xmlns="" xmlns:a16="http://schemas.microsoft.com/office/drawing/2014/main" id="{70EFB7D5-CF13-624B-9245-57D7E8628B58}"/>
              </a:ext>
            </a:extLst>
          </p:cNvPr>
          <p:cNvSpPr txBox="1"/>
          <p:nvPr/>
        </p:nvSpPr>
        <p:spPr>
          <a:xfrm>
            <a:off x="5154333" y="1337846"/>
            <a:ext cx="3456267" cy="338554"/>
          </a:xfrm>
          <a:prstGeom prst="rect">
            <a:avLst/>
          </a:prstGeom>
          <a:solidFill>
            <a:schemeClr val="bg1">
              <a:lumMod val="95000"/>
            </a:schemeClr>
          </a:solidFill>
          <a:ln w="19050">
            <a:solidFill>
              <a:srgbClr val="00B050"/>
            </a:solidFill>
          </a:ln>
        </p:spPr>
        <p:txBody>
          <a:bodyPr wrap="none" rtlCol="0">
            <a:spAutoFit/>
          </a:bodyPr>
          <a:lstStyle/>
          <a:p>
            <a:r>
              <a:rPr lang="en-US" sz="1600" dirty="0">
                <a:latin typeface="Times New Roman" panose="02020603050405020304" pitchFamily="18" charset="0"/>
                <a:cs typeface="Times New Roman" panose="02020603050405020304" pitchFamily="18" charset="0"/>
              </a:rPr>
              <a:t>27-30 </a:t>
            </a:r>
            <a:r>
              <a:rPr lang="en-US" sz="1600" dirty="0" smtClean="0">
                <a:latin typeface="Times New Roman" panose="02020603050405020304" pitchFamily="18" charset="0"/>
                <a:cs typeface="Times New Roman" panose="02020603050405020304" pitchFamily="18" charset="0"/>
              </a:rPr>
              <a:t>August </a:t>
            </a:r>
            <a:r>
              <a:rPr lang="en-US" sz="1600" dirty="0">
                <a:latin typeface="Times New Roman" panose="02020603050405020304" pitchFamily="18" charset="0"/>
                <a:cs typeface="Times New Roman" panose="02020603050405020304" pitchFamily="18" charset="0"/>
              </a:rPr>
              <a:t>2022 Solar Particle Event</a:t>
            </a:r>
          </a:p>
        </p:txBody>
      </p:sp>
      <p:sp>
        <p:nvSpPr>
          <p:cNvPr id="11"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5" name="Rounded Rectangle 14"/>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6639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295401"/>
            <a:ext cx="8610600" cy="4876799"/>
          </a:xfrm>
        </p:spPr>
        <p:txBody>
          <a:bodyPr>
            <a:noAutofit/>
          </a:bodyPr>
          <a:lstStyle/>
          <a:p>
            <a:pPr marL="182880" indent="-182880">
              <a:spcBef>
                <a:spcPts val="0"/>
              </a:spcBef>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During 2022, after </a:t>
            </a:r>
            <a:r>
              <a:rPr lang="en-US" sz="1600" b="1" dirty="0" smtClean="0">
                <a:latin typeface="Times New Roman" panose="02020603050405020304" pitchFamily="18" charset="0"/>
                <a:cs typeface="Times New Roman" panose="02020603050405020304" pitchFamily="18" charset="0"/>
              </a:rPr>
              <a:t>the GOES-18 </a:t>
            </a:r>
            <a:r>
              <a:rPr lang="en-US" sz="1600" b="1" dirty="0">
                <a:latin typeface="Times New Roman" panose="02020603050405020304" pitchFamily="18" charset="0"/>
                <a:cs typeface="Times New Roman" panose="02020603050405020304" pitchFamily="18" charset="0"/>
              </a:rPr>
              <a:t>drift, </a:t>
            </a:r>
            <a:r>
              <a:rPr lang="en-US" sz="1600" b="1" dirty="0" smtClean="0">
                <a:latin typeface="Times New Roman" panose="02020603050405020304" pitchFamily="18" charset="0"/>
                <a:cs typeface="Times New Roman" panose="02020603050405020304" pitchFamily="18" charset="0"/>
              </a:rPr>
              <a:t>GOES-17 </a:t>
            </a:r>
            <a:r>
              <a:rPr lang="en-US" sz="1600" b="1" dirty="0">
                <a:latin typeface="Times New Roman" panose="02020603050405020304" pitchFamily="18" charset="0"/>
                <a:cs typeface="Times New Roman" panose="02020603050405020304" pitchFamily="18" charset="0"/>
              </a:rPr>
              <a:t>and </a:t>
            </a:r>
            <a:r>
              <a:rPr lang="en-US" sz="1600" b="1" dirty="0" smtClean="0">
                <a:latin typeface="Times New Roman" panose="02020603050405020304" pitchFamily="18" charset="0"/>
                <a:cs typeface="Times New Roman" panose="02020603050405020304" pitchFamily="18" charset="0"/>
              </a:rPr>
              <a:t>GOES-18 </a:t>
            </a:r>
            <a:r>
              <a:rPr lang="en-US" sz="1600" b="1" dirty="0">
                <a:latin typeface="Times New Roman" panose="02020603050405020304" pitchFamily="18" charset="0"/>
                <a:cs typeface="Times New Roman" panose="02020603050405020304" pitchFamily="18" charset="0"/>
              </a:rPr>
              <a:t>are </a:t>
            </a:r>
            <a:r>
              <a:rPr lang="en-US" sz="1600" b="1" dirty="0" smtClean="0">
                <a:latin typeface="Times New Roman" panose="02020603050405020304" pitchFamily="18" charset="0"/>
                <a:cs typeface="Times New Roman" panose="02020603050405020304" pitchFamily="18" charset="0"/>
              </a:rPr>
              <a:t>approximately </a:t>
            </a:r>
            <a:r>
              <a:rPr lang="en-US" sz="1600" b="1" dirty="0">
                <a:latin typeface="Times New Roman" panose="02020603050405020304" pitchFamily="18" charset="0"/>
                <a:cs typeface="Times New Roman" panose="02020603050405020304" pitchFamily="18" charset="0"/>
              </a:rPr>
              <a:t>0.4 </a:t>
            </a:r>
            <a:r>
              <a:rPr lang="en-US" sz="1600" b="1" dirty="0" smtClean="0">
                <a:latin typeface="Times New Roman" panose="02020603050405020304" pitchFamily="18" charset="0"/>
                <a:cs typeface="Times New Roman" panose="02020603050405020304" pitchFamily="18" charset="0"/>
              </a:rPr>
              <a:t>degrees </a:t>
            </a:r>
            <a:r>
              <a:rPr lang="en-US" sz="1600" b="1" dirty="0">
                <a:latin typeface="Times New Roman" panose="02020603050405020304" pitchFamily="18" charset="0"/>
                <a:cs typeface="Times New Roman" panose="02020603050405020304" pitchFamily="18" charset="0"/>
              </a:rPr>
              <a:t>longitude apart (~300 km at geosynchronous).</a:t>
            </a:r>
          </a:p>
          <a:p>
            <a:pPr marL="182880" indent="-182880">
              <a:spcBef>
                <a:spcPts val="0"/>
              </a:spcBef>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A 1 MeV proton gyro radius at  geosynchronous is significantly larger than the </a:t>
            </a:r>
            <a:r>
              <a:rPr lang="en-US" sz="1600" b="1" dirty="0" smtClean="0">
                <a:latin typeface="Times New Roman" panose="02020603050405020304" pitchFamily="18" charset="0"/>
                <a:cs typeface="Times New Roman" panose="02020603050405020304" pitchFamily="18" charset="0"/>
              </a:rPr>
              <a:t>GOES-17 </a:t>
            </a:r>
            <a:r>
              <a:rPr lang="en-US" sz="1600" b="1" dirty="0">
                <a:latin typeface="Times New Roman" panose="02020603050405020304" pitchFamily="18" charset="0"/>
                <a:cs typeface="Times New Roman" panose="02020603050405020304" pitchFamily="18" charset="0"/>
              </a:rPr>
              <a:t>and </a:t>
            </a:r>
            <a:r>
              <a:rPr lang="en-US" sz="1600" b="1" dirty="0" smtClean="0">
                <a:latin typeface="Times New Roman" panose="02020603050405020304" pitchFamily="18" charset="0"/>
                <a:cs typeface="Times New Roman" panose="02020603050405020304" pitchFamily="18" charset="0"/>
              </a:rPr>
              <a:t>GOES-18 August </a:t>
            </a:r>
            <a:r>
              <a:rPr lang="en-US" sz="1600" b="1" dirty="0">
                <a:latin typeface="Times New Roman" panose="02020603050405020304" pitchFamily="18" charset="0"/>
                <a:cs typeface="Times New Roman" panose="02020603050405020304" pitchFamily="18" charset="0"/>
              </a:rPr>
              <a:t>2022 spacecraft separation (~1400 vs. ~300 km); thus, we expect identical flux measurements from like channels with same telescope look directions.</a:t>
            </a:r>
          </a:p>
          <a:p>
            <a:pPr marL="182880" indent="-182880">
              <a:spcBef>
                <a:spcPts val="0"/>
              </a:spcBef>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D</a:t>
            </a:r>
            <a:r>
              <a:rPr lang="en-US" sz="1600" b="1" dirty="0" smtClean="0">
                <a:latin typeface="Times New Roman" panose="02020603050405020304" pitchFamily="18" charset="0"/>
                <a:cs typeface="Times New Roman" panose="02020603050405020304" pitchFamily="18" charset="0"/>
              </a:rPr>
              <a:t>uring </a:t>
            </a:r>
            <a:r>
              <a:rPr lang="en-US" sz="1600" b="1" dirty="0">
                <a:latin typeface="Times New Roman" panose="02020603050405020304" pitchFamily="18" charset="0"/>
                <a:cs typeface="Times New Roman" panose="02020603050405020304" pitchFamily="18" charset="0"/>
              </a:rPr>
              <a:t>periods when the solar wind dynamic </a:t>
            </a:r>
            <a:r>
              <a:rPr lang="en-US" sz="1600" b="1" dirty="0" smtClean="0">
                <a:latin typeface="Times New Roman" panose="02020603050405020304" pitchFamily="18" charset="0"/>
                <a:cs typeface="Times New Roman" panose="02020603050405020304" pitchFamily="18" charset="0"/>
              </a:rPr>
              <a:t>pressure, P</a:t>
            </a:r>
            <a:r>
              <a:rPr lang="en-US" sz="1600" b="1" baseline="-25000" dirty="0" smtClean="0">
                <a:latin typeface="Times New Roman" panose="02020603050405020304" pitchFamily="18" charset="0"/>
                <a:cs typeface="Times New Roman" panose="02020603050405020304" pitchFamily="18" charset="0"/>
              </a:rPr>
              <a:t>dyn</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&gt;10 nPa, the cutoff is suppressed sufficiently for cross-calibration of GOES Energetic Particle Sensors (EPS) channels </a:t>
            </a:r>
            <a:r>
              <a:rPr lang="en-US" sz="1600" b="1"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4.2–8.7 MeV [</a:t>
            </a:r>
            <a:r>
              <a:rPr lang="en-US" sz="1600" b="1" dirty="0" smtClean="0">
                <a:solidFill>
                  <a:prstClr val="white"/>
                </a:solidFill>
                <a:latin typeface="Times New Roman" panose="02020603050405020304" pitchFamily="18" charset="0"/>
                <a:cs typeface="Times New Roman" panose="02020603050405020304" pitchFamily="18" charset="0"/>
              </a:rPr>
              <a:t>Rodriguez </a:t>
            </a:r>
            <a:r>
              <a:rPr lang="en-US" sz="1600" b="1" dirty="0">
                <a:solidFill>
                  <a:prstClr val="white"/>
                </a:solidFill>
                <a:latin typeface="Times New Roman" panose="02020603050405020304" pitchFamily="18" charset="0"/>
                <a:cs typeface="Times New Roman" panose="02020603050405020304" pitchFamily="18" charset="0"/>
              </a:rPr>
              <a:t>et al</a:t>
            </a:r>
            <a:r>
              <a:rPr lang="en-US" sz="1600" b="1" dirty="0" smtClean="0">
                <a:solidFill>
                  <a:prstClr val="white"/>
                </a:solidFill>
                <a:latin typeface="Times New Roman" panose="02020603050405020304" pitchFamily="18" charset="0"/>
                <a:cs typeface="Times New Roman" panose="02020603050405020304" pitchFamily="18" charset="0"/>
              </a:rPr>
              <a:t>., 2014]. </a:t>
            </a:r>
            <a:endParaRPr lang="en-US" sz="1600" b="1" dirty="0">
              <a:latin typeface="Times New Roman" panose="02020603050405020304" pitchFamily="18" charset="0"/>
              <a:cs typeface="Times New Roman" panose="02020603050405020304" pitchFamily="18" charset="0"/>
            </a:endParaRPr>
          </a:p>
          <a:p>
            <a:pPr marL="182880" indent="-182880">
              <a:spcBef>
                <a:spcPts val="0"/>
              </a:spcBef>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On </a:t>
            </a:r>
            <a:r>
              <a:rPr lang="en-US" sz="1600" b="1" dirty="0" smtClean="0">
                <a:latin typeface="Times New Roman" panose="02020603050405020304" pitchFamily="18" charset="0"/>
                <a:cs typeface="Times New Roman" panose="02020603050405020304" pitchFamily="18" charset="0"/>
              </a:rPr>
              <a:t>August </a:t>
            </a:r>
            <a:r>
              <a:rPr lang="en-US" sz="1600" b="1" dirty="0">
                <a:latin typeface="Times New Roman" panose="02020603050405020304" pitchFamily="18" charset="0"/>
                <a:cs typeface="Times New Roman" panose="02020603050405020304" pitchFamily="18" charset="0"/>
              </a:rPr>
              <a:t>27</a:t>
            </a:r>
            <a:r>
              <a:rPr lang="en-US" sz="1600" b="1" baseline="30000" dirty="0">
                <a:latin typeface="Times New Roman" panose="02020603050405020304" pitchFamily="18" charset="0"/>
                <a:cs typeface="Times New Roman" panose="02020603050405020304" pitchFamily="18" charset="0"/>
              </a:rPr>
              <a:t>th</a:t>
            </a:r>
            <a:r>
              <a:rPr lang="en-US" sz="1600" b="1" dirty="0">
                <a:latin typeface="Times New Roman" panose="02020603050405020304" pitchFamily="18" charset="0"/>
                <a:cs typeface="Times New Roman" panose="02020603050405020304" pitchFamily="18" charset="0"/>
              </a:rPr>
              <a:t>, moderate </a:t>
            </a:r>
            <a:r>
              <a:rPr lang="en-US" sz="1600" b="1" dirty="0" smtClean="0">
                <a:latin typeface="Times New Roman" panose="02020603050405020304" pitchFamily="18" charset="0"/>
                <a:cs typeface="Times New Roman" panose="02020603050405020304" pitchFamily="18" charset="0"/>
              </a:rPr>
              <a:t>P</a:t>
            </a:r>
            <a:r>
              <a:rPr lang="en-US" sz="1600" b="1" baseline="-25000" dirty="0" smtClean="0">
                <a:latin typeface="Times New Roman" panose="02020603050405020304" pitchFamily="18" charset="0"/>
                <a:cs typeface="Times New Roman" panose="02020603050405020304" pitchFamily="18" charset="0"/>
              </a:rPr>
              <a:t>dyn</a:t>
            </a:r>
            <a:r>
              <a:rPr lang="en-US" sz="1600" b="1" dirty="0" smtClean="0">
                <a:latin typeface="Times New Roman" panose="02020603050405020304" pitchFamily="18" charset="0"/>
                <a:cs typeface="Times New Roman" panose="02020603050405020304" pitchFamily="18" charset="0"/>
              </a:rPr>
              <a:t> </a:t>
            </a:r>
            <a:r>
              <a:rPr lang="en-US" sz="1600" b="1"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2 nPa ~</a:t>
            </a:r>
            <a:r>
              <a:rPr lang="en-US" sz="1600" b="1" dirty="0" smtClean="0">
                <a:latin typeface="Times New Roman" panose="02020603050405020304" pitchFamily="18" charset="0"/>
                <a:cs typeface="Times New Roman" panose="02020603050405020304" pitchFamily="18" charset="0"/>
              </a:rPr>
              <a:t>10–15 </a:t>
            </a:r>
            <a:r>
              <a:rPr lang="en-US" sz="1600" b="1" dirty="0">
                <a:latin typeface="Times New Roman" panose="02020603050405020304" pitchFamily="18" charset="0"/>
                <a:cs typeface="Times New Roman" panose="02020603050405020304" pitchFamily="18" charset="0"/>
              </a:rPr>
              <a:t>UT, with max. </a:t>
            </a:r>
            <a:r>
              <a:rPr lang="en-US" sz="1600" b="1"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6 nPa ~</a:t>
            </a:r>
            <a:r>
              <a:rPr lang="en-US" sz="1600" b="1" dirty="0" smtClean="0">
                <a:latin typeface="Times New Roman" panose="02020603050405020304" pitchFamily="18" charset="0"/>
                <a:cs typeface="Times New Roman" panose="02020603050405020304" pitchFamily="18" charset="0"/>
              </a:rPr>
              <a:t>10–11 </a:t>
            </a:r>
            <a:r>
              <a:rPr lang="en-US" sz="1600" b="1" dirty="0">
                <a:latin typeface="Times New Roman" panose="02020603050405020304" pitchFamily="18" charset="0"/>
                <a:cs typeface="Times New Roman" panose="02020603050405020304" pitchFamily="18" charset="0"/>
              </a:rPr>
              <a:t>UT; thus, we should not necessarily expect good agreement between telescopes with different look directions and at different longitudes.</a:t>
            </a:r>
          </a:p>
          <a:p>
            <a:pPr marL="182880" indent="-182880">
              <a:spcBef>
                <a:spcPts val="0"/>
              </a:spcBef>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All SGPS units show good agreement during this period, so we expect that MPS-HI telescopes (arranged in north-south fan in meridional plane between east and west) will agree with SGPS and each other; However, MPS-HI P8-P10 fluxes are significantly low with respect to similar SGPS P1, P2A, P3 and P4 channels (shown in </a:t>
            </a:r>
            <a:r>
              <a:rPr lang="en-US" sz="1600" b="1" dirty="0" smtClean="0">
                <a:latin typeface="Times New Roman" panose="02020603050405020304" pitchFamily="18" charset="0"/>
                <a:cs typeface="Times New Roman" panose="02020603050405020304" pitchFamily="18" charset="0"/>
              </a:rPr>
              <a:t>the following </a:t>
            </a:r>
            <a:r>
              <a:rPr lang="en-US" sz="1600" b="1" dirty="0">
                <a:latin typeface="Times New Roman" panose="02020603050405020304" pitchFamily="18" charset="0"/>
                <a:cs typeface="Times New Roman" panose="02020603050405020304" pitchFamily="18" charset="0"/>
              </a:rPr>
              <a:t>slides).</a:t>
            </a:r>
          </a:p>
          <a:p>
            <a:pPr marL="182880" indent="-182880">
              <a:spcBef>
                <a:spcPts val="0"/>
              </a:spcBef>
              <a:spcAft>
                <a:spcPts val="600"/>
              </a:spcAft>
              <a:buFont typeface="Arial" panose="020B0604020202020204" pitchFamily="34" charset="0"/>
              <a:buChar char="•"/>
            </a:pPr>
            <a:r>
              <a:rPr lang="en-US" sz="2000" b="1" dirty="0">
                <a:solidFill>
                  <a:srgbClr val="FFFF00"/>
                </a:solidFill>
                <a:latin typeface="Times New Roman" panose="02020603050405020304" pitchFamily="18" charset="0"/>
                <a:cs typeface="Times New Roman" panose="02020603050405020304" pitchFamily="18" charset="0"/>
              </a:rPr>
              <a:t>Will cross calibrate </a:t>
            </a:r>
            <a:r>
              <a:rPr lang="en-US" sz="2000" b="1" dirty="0" smtClean="0">
                <a:solidFill>
                  <a:srgbClr val="FFFF00"/>
                </a:solidFill>
                <a:latin typeface="Times New Roman" panose="02020603050405020304" pitchFamily="18" charset="0"/>
                <a:cs typeface="Times New Roman" panose="02020603050405020304" pitchFamily="18" charset="0"/>
              </a:rPr>
              <a:t>GOES-17 </a:t>
            </a:r>
            <a:r>
              <a:rPr lang="en-US" sz="2000" b="1" dirty="0">
                <a:solidFill>
                  <a:srgbClr val="FFFF00"/>
                </a:solidFill>
                <a:latin typeface="Times New Roman" panose="02020603050405020304" pitchFamily="18" charset="0"/>
                <a:cs typeface="Times New Roman" panose="02020603050405020304" pitchFamily="18" charset="0"/>
              </a:rPr>
              <a:t>and </a:t>
            </a:r>
            <a:r>
              <a:rPr lang="en-US" sz="2000" b="1" dirty="0" smtClean="0">
                <a:solidFill>
                  <a:srgbClr val="FFFF00"/>
                </a:solidFill>
                <a:latin typeface="Times New Roman" panose="02020603050405020304" pitchFamily="18" charset="0"/>
                <a:cs typeface="Times New Roman" panose="02020603050405020304" pitchFamily="18" charset="0"/>
              </a:rPr>
              <a:t>GOES-18 </a:t>
            </a:r>
            <a:r>
              <a:rPr lang="en-US" sz="2000" b="1" dirty="0">
                <a:solidFill>
                  <a:srgbClr val="FFFF00"/>
                </a:solidFill>
                <a:latin typeface="Times New Roman" panose="02020603050405020304" pitchFamily="18" charset="0"/>
                <a:cs typeface="Times New Roman" panose="02020603050405020304" pitchFamily="18" charset="0"/>
              </a:rPr>
              <a:t>MPS-HI SEP channels from telescopes with same look directions.</a:t>
            </a:r>
          </a:p>
        </p:txBody>
      </p:sp>
      <p:sp>
        <p:nvSpPr>
          <p:cNvPr id="4" name="Title 1"/>
          <p:cNvSpPr txBox="1">
            <a:spLocks/>
          </p:cNvSpPr>
          <p:nvPr/>
        </p:nvSpPr>
        <p:spPr bwMode="auto">
          <a:xfrm>
            <a:off x="1367590" y="228600"/>
            <a:ext cx="6408821" cy="8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solidFill>
                  <a:srgbClr val="FFFF00"/>
                </a:solidFill>
                <a:latin typeface="Times New Roman" panose="02020603050405020304" pitchFamily="18" charset="0"/>
                <a:cs typeface="Times New Roman" panose="02020603050405020304" pitchFamily="18" charset="0"/>
              </a:rPr>
              <a:t>PLPT-SEI-004: SEP Channel</a:t>
            </a:r>
          </a:p>
          <a:p>
            <a:r>
              <a:rPr lang="en-US" sz="2800" b="1" dirty="0" smtClean="0">
                <a:solidFill>
                  <a:srgbClr val="FFFF00"/>
                </a:solidFill>
                <a:latin typeface="Times New Roman" panose="02020603050405020304" pitchFamily="18" charset="0"/>
                <a:cs typeface="Times New Roman" panose="02020603050405020304" pitchFamily="18" charset="0"/>
              </a:rPr>
              <a:t>Cross-Comparison: Considerations</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7" name="Slide Number Placeholder 6"/>
          <p:cNvSpPr>
            <a:spLocks noGrp="1"/>
          </p:cNvSpPr>
          <p:nvPr>
            <p:ph type="sldNum" sz="quarter" idx="12"/>
          </p:nvPr>
        </p:nvSpPr>
        <p:spPr/>
        <p:txBody>
          <a:bodyPr/>
          <a:lstStyle/>
          <a:p>
            <a:fld id="{615ADB79-25D6-47C0-AB51-22A13A0BBB50}" type="slidenum">
              <a:rPr lang="en-US" altLang="en-US" smtClean="0"/>
              <a:pPr/>
              <a:t>26</a:t>
            </a:fld>
            <a:endParaRPr lang="en-US" altLang="en-US" dirty="0"/>
          </a:p>
        </p:txBody>
      </p:sp>
      <p:sp>
        <p:nvSpPr>
          <p:cNvPr id="8" name="Rounded Rectangle 7"/>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842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300" y="1291466"/>
            <a:ext cx="8153400" cy="3789266"/>
          </a:xfrm>
        </p:spPr>
      </p:pic>
      <p:sp>
        <p:nvSpPr>
          <p:cNvPr id="5" name="TextBox 4"/>
          <p:cNvSpPr txBox="1"/>
          <p:nvPr/>
        </p:nvSpPr>
        <p:spPr>
          <a:xfrm>
            <a:off x="140840" y="5171182"/>
            <a:ext cx="8862321" cy="1077218"/>
          </a:xfrm>
          <a:prstGeom prst="rect">
            <a:avLst/>
          </a:prstGeom>
          <a:noFill/>
        </p:spPr>
        <p:txBody>
          <a:bodyPr wrap="square" rtlCol="0">
            <a:spAutoFit/>
          </a:bodyPr>
          <a:lstStyle/>
          <a:p>
            <a:pPr marL="182880" indent="-182880">
              <a:buFont typeface="Arial" charset="0"/>
              <a:buChar char="•"/>
            </a:pPr>
            <a:r>
              <a:rPr lang="en-US" sz="1600" b="1" dirty="0">
                <a:solidFill>
                  <a:schemeClr val="bg1"/>
                </a:solidFill>
                <a:latin typeface="Times New Roman" panose="02020603050405020304" pitchFamily="18" charset="0"/>
                <a:cs typeface="Times New Roman" panose="02020603050405020304" pitchFamily="18" charset="0"/>
              </a:rPr>
              <a:t>Scatter plot of </a:t>
            </a:r>
            <a:r>
              <a:rPr lang="en-US" sz="1600" b="1" dirty="0" smtClean="0">
                <a:solidFill>
                  <a:schemeClr val="bg1"/>
                </a:solidFill>
                <a:latin typeface="Times New Roman" panose="02020603050405020304" pitchFamily="18" charset="0"/>
                <a:cs typeface="Times New Roman" panose="02020603050405020304" pitchFamily="18" charset="0"/>
              </a:rPr>
              <a:t>5 min </a:t>
            </a:r>
            <a:r>
              <a:rPr lang="en-US" sz="1600" b="1" dirty="0">
                <a:solidFill>
                  <a:schemeClr val="bg1"/>
                </a:solidFill>
                <a:latin typeface="Times New Roman" panose="02020603050405020304" pitchFamily="18" charset="0"/>
                <a:cs typeface="Times New Roman" panose="02020603050405020304" pitchFamily="18" charset="0"/>
              </a:rPr>
              <a:t>averaged </a:t>
            </a:r>
            <a:r>
              <a:rPr lang="en-US" sz="1600" b="1" dirty="0" smtClean="0">
                <a:solidFill>
                  <a:schemeClr val="bg1"/>
                </a:solidFill>
                <a:latin typeface="Times New Roman" panose="02020603050405020304" pitchFamily="18" charset="0"/>
                <a:cs typeface="Times New Roman" panose="02020603050405020304" pitchFamily="18" charset="0"/>
              </a:rPr>
              <a:t>GOES-17 </a:t>
            </a:r>
            <a:r>
              <a:rPr lang="en-US" sz="1600" b="1" dirty="0">
                <a:solidFill>
                  <a:schemeClr val="bg1"/>
                </a:solidFill>
                <a:latin typeface="Times New Roman" panose="02020603050405020304" pitchFamily="18" charset="0"/>
                <a:cs typeface="Times New Roman" panose="02020603050405020304" pitchFamily="18" charset="0"/>
              </a:rPr>
              <a:t>and </a:t>
            </a:r>
            <a:r>
              <a:rPr lang="en-US" sz="1600" b="1" dirty="0" smtClean="0">
                <a:solidFill>
                  <a:schemeClr val="bg1"/>
                </a:solidFill>
                <a:latin typeface="Times New Roman" panose="02020603050405020304" pitchFamily="18" charset="0"/>
                <a:cs typeface="Times New Roman" panose="02020603050405020304" pitchFamily="18" charset="0"/>
              </a:rPr>
              <a:t>GOES-18 </a:t>
            </a:r>
            <a:r>
              <a:rPr lang="en-US" sz="1600" b="1" dirty="0">
                <a:solidFill>
                  <a:schemeClr val="bg1"/>
                </a:solidFill>
                <a:latin typeface="Times New Roman" panose="02020603050405020304" pitchFamily="18" charset="0"/>
                <a:cs typeface="Times New Roman" panose="02020603050405020304" pitchFamily="18" charset="0"/>
              </a:rPr>
              <a:t>MPS-HI </a:t>
            </a:r>
            <a:r>
              <a:rPr lang="en-US" sz="1600" b="1" dirty="0" smtClean="0">
                <a:solidFill>
                  <a:schemeClr val="bg1"/>
                </a:solidFill>
                <a:latin typeface="Times New Roman" panose="02020603050405020304" pitchFamily="18" charset="0"/>
                <a:cs typeface="Times New Roman" panose="02020603050405020304" pitchFamily="18" charset="0"/>
              </a:rPr>
              <a:t>L1b </a:t>
            </a:r>
            <a:r>
              <a:rPr lang="en-US" sz="1600" b="1" dirty="0" smtClean="0">
                <a:solidFill>
                  <a:srgbClr val="FFFF00"/>
                </a:solidFill>
                <a:latin typeface="Times New Roman" panose="02020603050405020304" pitchFamily="18" charset="0"/>
                <a:cs typeface="Times New Roman" panose="02020603050405020304" pitchFamily="18" charset="0"/>
              </a:rPr>
              <a:t>PTel2 P9 </a:t>
            </a:r>
            <a:r>
              <a:rPr lang="en-US" sz="1600" b="1" dirty="0">
                <a:solidFill>
                  <a:schemeClr val="bg1"/>
                </a:solidFill>
                <a:latin typeface="Times New Roman" panose="02020603050405020304" pitchFamily="18" charset="0"/>
                <a:cs typeface="Times New Roman" panose="02020603050405020304" pitchFamily="18" charset="0"/>
              </a:rPr>
              <a:t>fluxes, on linear </a:t>
            </a:r>
            <a:r>
              <a:rPr lang="en-US" sz="1600" b="1" dirty="0" smtClean="0">
                <a:solidFill>
                  <a:schemeClr val="bg1"/>
                </a:solidFill>
                <a:latin typeface="Times New Roman" panose="02020603050405020304" pitchFamily="18" charset="0"/>
                <a:cs typeface="Times New Roman" panose="02020603050405020304" pitchFamily="18" charset="0"/>
              </a:rPr>
              <a:t>scales </a:t>
            </a:r>
            <a:r>
              <a:rPr lang="en-US" sz="1600" b="1" dirty="0">
                <a:solidFill>
                  <a:schemeClr val="bg1"/>
                </a:solidFill>
                <a:latin typeface="Times New Roman" panose="02020603050405020304" pitchFamily="18" charset="0"/>
                <a:cs typeface="Times New Roman" panose="02020603050405020304" pitchFamily="18" charset="0"/>
              </a:rPr>
              <a:t>in left panel and log scales in right </a:t>
            </a:r>
            <a:r>
              <a:rPr lang="en-US" sz="1600" b="1" dirty="0" smtClean="0">
                <a:solidFill>
                  <a:schemeClr val="bg1"/>
                </a:solidFill>
                <a:latin typeface="Times New Roman" panose="02020603050405020304" pitchFamily="18" charset="0"/>
                <a:cs typeface="Times New Roman" panose="02020603050405020304" pitchFamily="18" charset="0"/>
              </a:rPr>
              <a:t>panel (the </a:t>
            </a:r>
            <a:r>
              <a:rPr lang="en-US" sz="1600" b="1" dirty="0">
                <a:solidFill>
                  <a:schemeClr val="bg1"/>
                </a:solidFill>
                <a:latin typeface="Times New Roman" panose="02020603050405020304" pitchFamily="18" charset="0"/>
                <a:cs typeface="Times New Roman" panose="02020603050405020304" pitchFamily="18" charset="0"/>
              </a:rPr>
              <a:t>same data and fit is shown in both plots.)</a:t>
            </a:r>
          </a:p>
          <a:p>
            <a:pPr marL="182880" indent="-182880">
              <a:buFont typeface="Arial" charset="0"/>
              <a:buChar char="•"/>
            </a:pPr>
            <a:r>
              <a:rPr lang="en-US" sz="1600" b="1" dirty="0">
                <a:solidFill>
                  <a:schemeClr val="bg1"/>
                </a:solidFill>
                <a:latin typeface="Times New Roman" panose="02020603050405020304" pitchFamily="18" charset="0"/>
                <a:cs typeface="Times New Roman" panose="02020603050405020304" pitchFamily="18" charset="0"/>
              </a:rPr>
              <a:t>There is significant systematic difference between G17 and G18 MPS-HI PTel2 P9 (1.9-3.2 MeV).</a:t>
            </a:r>
          </a:p>
          <a:p>
            <a:pPr marL="182880" indent="-182880">
              <a:buFont typeface="Arial" charset="0"/>
              <a:buChar char="•"/>
            </a:pPr>
            <a:r>
              <a:rPr lang="en-US" sz="1600" b="1" dirty="0">
                <a:solidFill>
                  <a:schemeClr val="bg1"/>
                </a:solidFill>
                <a:latin typeface="Times New Roman" panose="02020603050405020304" pitchFamily="18" charset="0"/>
                <a:cs typeface="Times New Roman" panose="02020603050405020304" pitchFamily="18" charset="0"/>
              </a:rPr>
              <a:t>This is one of </a:t>
            </a:r>
            <a:r>
              <a:rPr lang="en-US" sz="1600" b="1" dirty="0" smtClean="0">
                <a:solidFill>
                  <a:schemeClr val="bg1"/>
                </a:solidFill>
                <a:latin typeface="Times New Roman" panose="02020603050405020304" pitchFamily="18" charset="0"/>
                <a:cs typeface="Times New Roman" panose="02020603050405020304" pitchFamily="18" charset="0"/>
              </a:rPr>
              <a:t>the 2 </a:t>
            </a:r>
            <a:r>
              <a:rPr lang="en-US" sz="1600" b="1" dirty="0">
                <a:solidFill>
                  <a:schemeClr val="bg1"/>
                </a:solidFill>
                <a:latin typeface="Times New Roman" panose="02020603050405020304" pitchFamily="18" charset="0"/>
                <a:cs typeface="Times New Roman" panose="02020603050405020304" pitchFamily="18" charset="0"/>
              </a:rPr>
              <a:t>worst cases.</a:t>
            </a:r>
          </a:p>
        </p:txBody>
      </p:sp>
      <p:sp>
        <p:nvSpPr>
          <p:cNvPr id="6" name="Title 1"/>
          <p:cNvSpPr txBox="1">
            <a:spLocks/>
          </p:cNvSpPr>
          <p:nvPr/>
        </p:nvSpPr>
        <p:spPr bwMode="auto">
          <a:xfrm>
            <a:off x="1367590" y="228600"/>
            <a:ext cx="6408821" cy="8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solidFill>
                  <a:srgbClr val="FFFF00"/>
                </a:solidFill>
                <a:latin typeface="Times New Roman" panose="02020603050405020304" pitchFamily="18" charset="0"/>
                <a:cs typeface="Times New Roman" panose="02020603050405020304" pitchFamily="18" charset="0"/>
              </a:rPr>
              <a:t>PLPT-SEI-004: SEP Channel</a:t>
            </a:r>
          </a:p>
          <a:p>
            <a:r>
              <a:rPr lang="en-US" sz="2800" b="1" dirty="0" smtClean="0">
                <a:solidFill>
                  <a:srgbClr val="FFFF00"/>
                </a:solidFill>
                <a:latin typeface="Times New Roman" panose="02020603050405020304" pitchFamily="18" charset="0"/>
                <a:cs typeface="Times New Roman" panose="02020603050405020304" pitchFamily="18" charset="0"/>
              </a:rPr>
              <a:t>Cross-Comparison: G17 vs G18 MPS-HI</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8" name="Slide Number Placeholder 7"/>
          <p:cNvSpPr>
            <a:spLocks noGrp="1"/>
          </p:cNvSpPr>
          <p:nvPr>
            <p:ph type="sldNum" sz="quarter" idx="12"/>
          </p:nvPr>
        </p:nvSpPr>
        <p:spPr/>
        <p:txBody>
          <a:bodyPr/>
          <a:lstStyle/>
          <a:p>
            <a:fld id="{615ADB79-25D6-47C0-AB51-22A13A0BBB50}" type="slidenum">
              <a:rPr lang="en-US" altLang="en-US" smtClean="0"/>
              <a:pPr/>
              <a:t>27</a:t>
            </a:fld>
            <a:endParaRPr lang="en-US" altLang="en-US" dirty="0"/>
          </a:p>
        </p:txBody>
      </p:sp>
      <p:sp>
        <p:nvSpPr>
          <p:cNvPr id="9" name="Rounded Rectangle 8"/>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04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295399"/>
            <a:ext cx="5410200" cy="4846637"/>
          </a:xfrm>
        </p:spPr>
      </p:pic>
      <p:sp>
        <p:nvSpPr>
          <p:cNvPr id="7" name="TextBox 6"/>
          <p:cNvSpPr txBox="1"/>
          <p:nvPr/>
        </p:nvSpPr>
        <p:spPr>
          <a:xfrm>
            <a:off x="5562600" y="1219200"/>
            <a:ext cx="3429000" cy="3016210"/>
          </a:xfrm>
          <a:prstGeom prst="rect">
            <a:avLst/>
          </a:prstGeom>
          <a:noFill/>
        </p:spPr>
        <p:txBody>
          <a:bodyPr wrap="square" rtlCol="0">
            <a:spAutoFit/>
          </a:bodyPr>
          <a:lstStyle/>
          <a:p>
            <a:pPr marL="182880" indent="-182880">
              <a:spcAft>
                <a:spcPts val="600"/>
              </a:spcAft>
              <a:buFont typeface="Arial" charset="0"/>
              <a:buChar char="•"/>
            </a:pPr>
            <a:r>
              <a:rPr lang="en-US" b="1" dirty="0">
                <a:solidFill>
                  <a:schemeClr val="bg1"/>
                </a:solidFill>
                <a:latin typeface="Times New Roman" panose="02020603050405020304" pitchFamily="18" charset="0"/>
                <a:cs typeface="Times New Roman" panose="02020603050405020304" pitchFamily="18" charset="0"/>
              </a:rPr>
              <a:t>In general, </a:t>
            </a:r>
            <a:r>
              <a:rPr lang="en-US" b="1" dirty="0" smtClean="0">
                <a:solidFill>
                  <a:schemeClr val="bg1"/>
                </a:solidFill>
                <a:latin typeface="Times New Roman" panose="02020603050405020304" pitchFamily="18" charset="0"/>
                <a:cs typeface="Times New Roman" panose="02020603050405020304" pitchFamily="18" charset="0"/>
              </a:rPr>
              <a:t>GOES-17 </a:t>
            </a:r>
            <a:r>
              <a:rPr lang="en-US" b="1" dirty="0">
                <a:solidFill>
                  <a:schemeClr val="bg1"/>
                </a:solidFill>
                <a:latin typeface="Times New Roman" panose="02020603050405020304" pitchFamily="18" charset="0"/>
                <a:cs typeface="Times New Roman" panose="02020603050405020304" pitchFamily="18" charset="0"/>
              </a:rPr>
              <a:t>and </a:t>
            </a:r>
            <a:r>
              <a:rPr lang="en-US" b="1" dirty="0" smtClean="0">
                <a:solidFill>
                  <a:schemeClr val="bg1"/>
                </a:solidFill>
                <a:latin typeface="Times New Roman" panose="02020603050405020304" pitchFamily="18" charset="0"/>
                <a:cs typeface="Times New Roman" panose="02020603050405020304" pitchFamily="18" charset="0"/>
              </a:rPr>
              <a:t>GOES-18 </a:t>
            </a:r>
            <a:r>
              <a:rPr lang="en-US" b="1" dirty="0">
                <a:solidFill>
                  <a:schemeClr val="bg1"/>
                </a:solidFill>
                <a:latin typeface="Times New Roman" panose="02020603050405020304" pitchFamily="18" charset="0"/>
                <a:cs typeface="Times New Roman" panose="02020603050405020304" pitchFamily="18" charset="0"/>
              </a:rPr>
              <a:t>MPS-HI like telescope-channel pairs agree well, </a:t>
            </a:r>
            <a:r>
              <a:rPr lang="en-US" b="1" dirty="0">
                <a:solidFill>
                  <a:srgbClr val="FFFF00"/>
                </a:solidFill>
                <a:latin typeface="Times New Roman" panose="02020603050405020304" pitchFamily="18" charset="0"/>
                <a:cs typeface="Times New Roman" panose="02020603050405020304" pitchFamily="18" charset="0"/>
              </a:rPr>
              <a:t>with &lt;10% difference in most cases</a:t>
            </a:r>
            <a:r>
              <a:rPr lang="en-US" b="1" dirty="0">
                <a:solidFill>
                  <a:schemeClr val="bg1"/>
                </a:solidFill>
                <a:latin typeface="Times New Roman" panose="02020603050405020304" pitchFamily="18" charset="0"/>
                <a:cs typeface="Times New Roman" panose="02020603050405020304" pitchFamily="18" charset="0"/>
              </a:rPr>
              <a:t>.</a:t>
            </a:r>
          </a:p>
          <a:p>
            <a:pPr marL="182880" indent="-182880">
              <a:spcAft>
                <a:spcPts val="600"/>
              </a:spcAft>
              <a:buFont typeface="Arial" charset="0"/>
              <a:buChar char="•"/>
            </a:pPr>
            <a:r>
              <a:rPr lang="en-US" b="1" dirty="0">
                <a:solidFill>
                  <a:schemeClr val="bg1"/>
                </a:solidFill>
                <a:latin typeface="Times New Roman" panose="02020603050405020304" pitchFamily="18" charset="0"/>
                <a:cs typeface="Times New Roman" panose="02020603050405020304" pitchFamily="18" charset="0"/>
              </a:rPr>
              <a:t>Some telescope-channel pairs do not agree well. Worst cases are PTel2 (central telescope) P9 and P11, which differ by approximately a factor of 2.</a:t>
            </a:r>
          </a:p>
        </p:txBody>
      </p:sp>
      <p:sp>
        <p:nvSpPr>
          <p:cNvPr id="8" name="Oval 7"/>
          <p:cNvSpPr/>
          <p:nvPr/>
        </p:nvSpPr>
        <p:spPr>
          <a:xfrm>
            <a:off x="3229329" y="3200400"/>
            <a:ext cx="609600" cy="19470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cxnSpLocks/>
          </p:cNvCxnSpPr>
          <p:nvPr/>
        </p:nvCxnSpPr>
        <p:spPr>
          <a:xfrm flipH="1" flipV="1">
            <a:off x="3733801" y="3395107"/>
            <a:ext cx="1995668" cy="1423490"/>
          </a:xfrm>
          <a:prstGeom prst="straightConnector1">
            <a:avLst/>
          </a:prstGeom>
          <a:ln w="25400">
            <a:solidFill>
              <a:srgbClr val="FF0000">
                <a:alpha val="7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29469" y="4818597"/>
            <a:ext cx="3262131" cy="1323439"/>
          </a:xfrm>
          <a:prstGeom prst="rect">
            <a:avLst/>
          </a:prstGeom>
          <a:solidFill>
            <a:srgbClr val="FFFF00"/>
          </a:solidFill>
        </p:spPr>
        <p:txBody>
          <a:bodyPr wrap="square" rtlCol="0">
            <a:spAutoFit/>
          </a:bodyPr>
          <a:lstStyle/>
          <a:p>
            <a:r>
              <a:rPr lang="en-US" sz="1600" b="1" dirty="0">
                <a:latin typeface="Times New Roman" panose="02020603050405020304" pitchFamily="18" charset="0"/>
                <a:cs typeface="Times New Roman" panose="02020603050405020304" pitchFamily="18" charset="0"/>
              </a:rPr>
              <a:t>Worst </a:t>
            </a:r>
            <a:r>
              <a:rPr lang="en-US" sz="1600" b="1" dirty="0" smtClean="0">
                <a:latin typeface="Times New Roman" panose="02020603050405020304" pitchFamily="18" charset="0"/>
                <a:cs typeface="Times New Roman" panose="02020603050405020304" pitchFamily="18" charset="0"/>
              </a:rPr>
              <a:t>cases are approximately </a:t>
            </a:r>
            <a:r>
              <a:rPr lang="en-US" sz="1600" b="1" dirty="0">
                <a:latin typeface="Times New Roman" panose="02020603050405020304" pitchFamily="18" charset="0"/>
                <a:cs typeface="Times New Roman" panose="02020603050405020304" pitchFamily="18" charset="0"/>
              </a:rPr>
              <a:t>a factor of 2 difference between </a:t>
            </a:r>
            <a:r>
              <a:rPr lang="en-US" sz="1600" b="1" dirty="0" smtClean="0">
                <a:latin typeface="Times New Roman" panose="02020603050405020304" pitchFamily="18" charset="0"/>
                <a:cs typeface="Times New Roman" panose="02020603050405020304" pitchFamily="18" charset="0"/>
              </a:rPr>
              <a:t>GOES-17 </a:t>
            </a:r>
            <a:r>
              <a:rPr lang="en-US" sz="1600" b="1" dirty="0">
                <a:latin typeface="Times New Roman" panose="02020603050405020304" pitchFamily="18" charset="0"/>
                <a:cs typeface="Times New Roman" panose="02020603050405020304" pitchFamily="18" charset="0"/>
              </a:rPr>
              <a:t>and </a:t>
            </a:r>
            <a:r>
              <a:rPr lang="en-US" sz="1600" b="1" dirty="0" smtClean="0">
                <a:latin typeface="Times New Roman" panose="02020603050405020304" pitchFamily="18" charset="0"/>
                <a:cs typeface="Times New Roman" panose="02020603050405020304" pitchFamily="18" charset="0"/>
              </a:rPr>
              <a:t>GOES-18 </a:t>
            </a:r>
            <a:r>
              <a:rPr lang="en-US" sz="1600" b="1" dirty="0">
                <a:latin typeface="Times New Roman" panose="02020603050405020304" pitchFamily="18" charset="0"/>
                <a:cs typeface="Times New Roman" panose="02020603050405020304" pitchFamily="18" charset="0"/>
              </a:rPr>
              <a:t>MPS-HI PTel2 P11 channels (i.e., 50-100% error).</a:t>
            </a:r>
          </a:p>
        </p:txBody>
      </p:sp>
      <p:sp>
        <p:nvSpPr>
          <p:cNvPr id="9" name="Title 1"/>
          <p:cNvSpPr txBox="1">
            <a:spLocks/>
          </p:cNvSpPr>
          <p:nvPr/>
        </p:nvSpPr>
        <p:spPr bwMode="auto">
          <a:xfrm>
            <a:off x="1367590" y="228600"/>
            <a:ext cx="6408821" cy="8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solidFill>
                  <a:srgbClr val="FFFF00"/>
                </a:solidFill>
                <a:latin typeface="Times New Roman" panose="02020603050405020304" pitchFamily="18" charset="0"/>
                <a:cs typeface="Times New Roman" panose="02020603050405020304" pitchFamily="18" charset="0"/>
              </a:rPr>
              <a:t>PLPT-SEI-004: SEP Channel</a:t>
            </a:r>
          </a:p>
          <a:p>
            <a:r>
              <a:rPr lang="en-US" sz="2800" b="1" dirty="0" smtClean="0">
                <a:solidFill>
                  <a:srgbClr val="FFFF00"/>
                </a:solidFill>
                <a:latin typeface="Times New Roman" panose="02020603050405020304" pitchFamily="18" charset="0"/>
                <a:cs typeface="Times New Roman" panose="02020603050405020304" pitchFamily="18" charset="0"/>
              </a:rPr>
              <a:t>Cross-Comparison: G17 vs G18 MPS-HI</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11"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cxnSp>
        <p:nvCxnSpPr>
          <p:cNvPr id="15" name="Straight Arrow Connector 14"/>
          <p:cNvCxnSpPr>
            <a:cxnSpLocks/>
            <a:endCxn id="16" idx="5"/>
          </p:cNvCxnSpPr>
          <p:nvPr/>
        </p:nvCxnSpPr>
        <p:spPr>
          <a:xfrm flipH="1" flipV="1">
            <a:off x="3749655" y="2935950"/>
            <a:ext cx="1979814" cy="1900695"/>
          </a:xfrm>
          <a:prstGeom prst="straightConnector1">
            <a:avLst/>
          </a:prstGeom>
          <a:ln w="25400">
            <a:solidFill>
              <a:srgbClr val="FF0000">
                <a:alpha val="7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29329" y="2769759"/>
            <a:ext cx="609600" cy="19470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524000" y="2760861"/>
            <a:ext cx="685800" cy="20360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1524000" y="3200400"/>
            <a:ext cx="685800" cy="20360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Slide Number Placeholder 20"/>
          <p:cNvSpPr>
            <a:spLocks noGrp="1"/>
          </p:cNvSpPr>
          <p:nvPr>
            <p:ph type="sldNum" sz="quarter" idx="12"/>
          </p:nvPr>
        </p:nvSpPr>
        <p:spPr/>
        <p:txBody>
          <a:bodyPr/>
          <a:lstStyle/>
          <a:p>
            <a:fld id="{615ADB79-25D6-47C0-AB51-22A13A0BBB50}" type="slidenum">
              <a:rPr lang="en-US" altLang="en-US" smtClean="0"/>
              <a:pPr/>
              <a:t>28</a:t>
            </a:fld>
            <a:endParaRPr lang="en-US" altLang="en-US" dirty="0"/>
          </a:p>
        </p:txBody>
      </p:sp>
    </p:spTree>
    <p:extLst>
      <p:ext uri="{BB962C8B-B14F-4D97-AF65-F5344CB8AC3E}">
        <p14:creationId xmlns:p14="http://schemas.microsoft.com/office/powerpoint/2010/main" val="4286025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939" t="6814" r="7407" b="2445"/>
          <a:stretch/>
        </p:blipFill>
        <p:spPr>
          <a:xfrm>
            <a:off x="236556" y="1243617"/>
            <a:ext cx="5905500" cy="4075627"/>
          </a:xfrm>
        </p:spPr>
      </p:pic>
      <p:sp>
        <p:nvSpPr>
          <p:cNvPr id="5" name="TextBox 4"/>
          <p:cNvSpPr txBox="1"/>
          <p:nvPr/>
        </p:nvSpPr>
        <p:spPr>
          <a:xfrm>
            <a:off x="190500" y="5378931"/>
            <a:ext cx="8763000" cy="869469"/>
          </a:xfrm>
          <a:prstGeom prst="rect">
            <a:avLst/>
          </a:prstGeom>
          <a:noFill/>
        </p:spPr>
        <p:txBody>
          <a:bodyPr wrap="square" rtlCol="0">
            <a:spAutoFit/>
          </a:bodyPr>
          <a:lstStyle/>
          <a:p>
            <a:pPr marL="91440" indent="-91440">
              <a:spcAft>
                <a:spcPts val="300"/>
              </a:spcAft>
              <a:buFont typeface="Arial" charset="0"/>
              <a:buChar char="•"/>
            </a:pPr>
            <a:r>
              <a:rPr lang="en-US" sz="1200" b="1" dirty="0">
                <a:solidFill>
                  <a:schemeClr val="bg1"/>
                </a:solidFill>
                <a:latin typeface="Times New Roman" panose="02020603050405020304" pitchFamily="18" charset="0"/>
                <a:cs typeface="Times New Roman" panose="02020603050405020304" pitchFamily="18" charset="0"/>
              </a:rPr>
              <a:t>All SGPS-X units are looking west during this event, SGPS+X units are looking east, and MPS-HI telescopes look directions are in the meridional plane normal to the east and west axis.</a:t>
            </a:r>
          </a:p>
          <a:p>
            <a:pPr marL="91440" indent="-91440">
              <a:spcAft>
                <a:spcPts val="300"/>
              </a:spcAft>
              <a:buFont typeface="Arial" charset="0"/>
              <a:buChar char="•"/>
            </a:pPr>
            <a:r>
              <a:rPr lang="en-US" sz="1200" b="1" dirty="0">
                <a:solidFill>
                  <a:schemeClr val="bg1"/>
                </a:solidFill>
                <a:latin typeface="Times New Roman" panose="02020603050405020304" pitchFamily="18" charset="0"/>
                <a:cs typeface="Times New Roman" panose="02020603050405020304" pitchFamily="18" charset="0"/>
              </a:rPr>
              <a:t>For channels with </a:t>
            </a:r>
            <a:r>
              <a:rPr lang="en-US" sz="1200" b="1" dirty="0" smtClean="0">
                <a:solidFill>
                  <a:schemeClr val="bg1"/>
                </a:solidFill>
                <a:latin typeface="Times New Roman" panose="02020603050405020304" pitchFamily="18" charset="0"/>
                <a:cs typeface="Times New Roman" panose="02020603050405020304" pitchFamily="18" charset="0"/>
              </a:rPr>
              <a:t>the same </a:t>
            </a:r>
            <a:r>
              <a:rPr lang="en-US" sz="1200" b="1" dirty="0">
                <a:solidFill>
                  <a:schemeClr val="bg1"/>
                </a:solidFill>
                <a:latin typeface="Times New Roman" panose="02020603050405020304" pitchFamily="18" charset="0"/>
                <a:cs typeface="Times New Roman" panose="02020603050405020304" pitchFamily="18" charset="0"/>
              </a:rPr>
              <a:t>energy bands, we expect highest fluxes from west viewing telescopes and </a:t>
            </a:r>
            <a:r>
              <a:rPr lang="en-US" sz="1200" b="1" dirty="0" smtClean="0">
                <a:solidFill>
                  <a:schemeClr val="bg1"/>
                </a:solidFill>
                <a:latin typeface="Times New Roman" panose="02020603050405020304" pitchFamily="18" charset="0"/>
                <a:cs typeface="Times New Roman" panose="02020603050405020304" pitchFamily="18" charset="0"/>
              </a:rPr>
              <a:t>lowest fluxes </a:t>
            </a:r>
            <a:r>
              <a:rPr lang="en-US" sz="1200" b="1" dirty="0">
                <a:solidFill>
                  <a:schemeClr val="bg1"/>
                </a:solidFill>
                <a:latin typeface="Times New Roman" panose="02020603050405020304" pitchFamily="18" charset="0"/>
                <a:cs typeface="Times New Roman" panose="02020603050405020304" pitchFamily="18" charset="0"/>
              </a:rPr>
              <a:t>from east viewing telescopes</a:t>
            </a:r>
            <a:r>
              <a:rPr lang="en-US" sz="1200" b="1" dirty="0" smtClean="0">
                <a:solidFill>
                  <a:schemeClr val="bg1"/>
                </a:solidFill>
                <a:latin typeface="Times New Roman" panose="02020603050405020304" pitchFamily="18" charset="0"/>
                <a:cs typeface="Times New Roman" panose="02020603050405020304" pitchFamily="18" charset="0"/>
              </a:rPr>
              <a:t>.</a:t>
            </a:r>
            <a:endParaRPr lang="en-US" sz="1200" b="1" dirty="0">
              <a:solidFill>
                <a:schemeClr val="bg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1367590" y="228600"/>
            <a:ext cx="6408821" cy="8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solidFill>
                  <a:srgbClr val="FFFF00"/>
                </a:solidFill>
                <a:latin typeface="Times New Roman" panose="02020603050405020304" pitchFamily="18" charset="0"/>
                <a:cs typeface="Times New Roman" panose="02020603050405020304" pitchFamily="18" charset="0"/>
              </a:rPr>
              <a:t>PLPT-SEI-004: SEP Channel</a:t>
            </a:r>
          </a:p>
          <a:p>
            <a:r>
              <a:rPr lang="en-US" sz="2800" b="1" dirty="0" smtClean="0">
                <a:solidFill>
                  <a:srgbClr val="FFFF00"/>
                </a:solidFill>
                <a:latin typeface="Times New Roman" panose="02020603050405020304" pitchFamily="18" charset="0"/>
                <a:cs typeface="Times New Roman" panose="02020603050405020304" pitchFamily="18" charset="0"/>
              </a:rPr>
              <a:t>Cross-Comparison: Results</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296130" y="1533592"/>
            <a:ext cx="2628900" cy="3785652"/>
          </a:xfrm>
          <a:prstGeom prst="rect">
            <a:avLst/>
          </a:prstGeom>
          <a:solidFill>
            <a:srgbClr val="57D3FF"/>
          </a:solidFill>
        </p:spPr>
        <p:txBody>
          <a:bodyPr wrap="square" rtlCol="0">
            <a:spAutoFit/>
          </a:bodyPr>
          <a:lstStyle/>
          <a:p>
            <a:pPr marL="182880" indent="-182880">
              <a:buFont typeface="Wingdings" panose="05000000000000000000" pitchFamily="2" charset="2"/>
              <a:buChar char="§"/>
            </a:pPr>
            <a:r>
              <a:rPr lang="en-US" sz="1500" b="1" dirty="0" smtClean="0">
                <a:latin typeface="Times New Roman" panose="02020603050405020304" pitchFamily="18" charset="0"/>
                <a:cs typeface="Times New Roman" panose="02020603050405020304" pitchFamily="18" charset="0"/>
              </a:rPr>
              <a:t>During </a:t>
            </a:r>
            <a:r>
              <a:rPr lang="en-US" sz="1500" b="1" dirty="0">
                <a:latin typeface="Times New Roman" panose="02020603050405020304" pitchFamily="18" charset="0"/>
                <a:cs typeface="Times New Roman" panose="02020603050405020304" pitchFamily="18" charset="0"/>
              </a:rPr>
              <a:t>the period of somewhat elevated solar wind dynamic pressure, all MPS-HI </a:t>
            </a:r>
            <a:r>
              <a:rPr lang="en-US" sz="1500" b="1" dirty="0" smtClean="0">
                <a:latin typeface="Times New Roman" panose="02020603050405020304" pitchFamily="18" charset="0"/>
                <a:cs typeface="Times New Roman" panose="02020603050405020304" pitchFamily="18" charset="0"/>
              </a:rPr>
              <a:t>units P8-P10 </a:t>
            </a:r>
            <a:r>
              <a:rPr lang="en-US" sz="1500" b="1" dirty="0">
                <a:latin typeface="Times New Roman" panose="02020603050405020304" pitchFamily="18" charset="0"/>
                <a:cs typeface="Times New Roman" panose="02020603050405020304" pitchFamily="18" charset="0"/>
              </a:rPr>
              <a:t>fluxes are significantly lower than </a:t>
            </a:r>
            <a:r>
              <a:rPr lang="en-US" sz="1500" b="1" dirty="0" smtClean="0">
                <a:latin typeface="Times New Roman" panose="02020603050405020304" pitchFamily="18" charset="0"/>
                <a:cs typeface="Times New Roman" panose="02020603050405020304" pitchFamily="18" charset="0"/>
              </a:rPr>
              <a:t>SGPS P1-P3 </a:t>
            </a:r>
            <a:r>
              <a:rPr lang="en-US" sz="1500" b="1" dirty="0">
                <a:latin typeface="Times New Roman" panose="02020603050405020304" pitchFamily="18" charset="0"/>
                <a:cs typeface="Times New Roman" panose="02020603050405020304" pitchFamily="18" charset="0"/>
              </a:rPr>
              <a:t>fluxes from all SGPS units</a:t>
            </a:r>
            <a:r>
              <a:rPr lang="en-US" sz="1500" b="1" dirty="0" smtClean="0">
                <a:latin typeface="Times New Roman" panose="02020603050405020304" pitchFamily="18" charset="0"/>
                <a:cs typeface="Times New Roman" panose="02020603050405020304" pitchFamily="18" charset="0"/>
              </a:rPr>
              <a:t>.</a:t>
            </a:r>
          </a:p>
          <a:p>
            <a:pPr marL="182880" indent="-182880">
              <a:buFont typeface="Wingdings" panose="05000000000000000000" pitchFamily="2" charset="2"/>
              <a:buChar char="§"/>
            </a:pPr>
            <a:r>
              <a:rPr lang="en-US" sz="1500" b="1" dirty="0" smtClean="0">
                <a:latin typeface="Times New Roman" panose="02020603050405020304" pitchFamily="18" charset="0"/>
                <a:cs typeface="Times New Roman" panose="02020603050405020304" pitchFamily="18" charset="0"/>
              </a:rPr>
              <a:t>MPS-HI P11 fluxes are similar to SGPS P4 fluxes.</a:t>
            </a:r>
          </a:p>
          <a:p>
            <a:pPr marL="182880" lvl="0" indent="-182880">
              <a:buFont typeface="Wingdings" panose="05000000000000000000" pitchFamily="2" charset="2"/>
              <a:buChar char="§"/>
            </a:pPr>
            <a:r>
              <a:rPr lang="en-US" sz="1500" b="1" dirty="0">
                <a:solidFill>
                  <a:prstClr val="black"/>
                </a:solidFill>
                <a:latin typeface="Times New Roman" panose="02020603050405020304" pitchFamily="18" charset="0"/>
                <a:cs typeface="Times New Roman" panose="02020603050405020304" pitchFamily="18" charset="0"/>
              </a:rPr>
              <a:t>All MPS-HI units report similar fluxes in the P8-P10 channel range.</a:t>
            </a:r>
          </a:p>
          <a:p>
            <a:pPr marL="182880" indent="-182880">
              <a:buFont typeface="Wingdings" panose="05000000000000000000" pitchFamily="2" charset="2"/>
              <a:buChar char="§"/>
            </a:pPr>
            <a:r>
              <a:rPr lang="en-US" sz="1500" b="1" dirty="0" smtClean="0">
                <a:latin typeface="Times New Roman" panose="02020603050405020304" pitchFamily="18" charset="0"/>
                <a:cs typeface="Times New Roman" panose="02020603050405020304" pitchFamily="18" charset="0"/>
              </a:rPr>
              <a:t>The GOES-18 MPS-HI P11 fluxes are higher than the P11 fluxes on the GOES-16 MPS-HI unit.</a:t>
            </a:r>
            <a:endParaRPr lang="en-US" sz="1500" b="1" dirty="0">
              <a:latin typeface="Times New Roman" panose="02020603050405020304" pitchFamily="18" charset="0"/>
              <a:cs typeface="Times New Roman" panose="02020603050405020304" pitchFamily="18" charset="0"/>
            </a:endParaRPr>
          </a:p>
        </p:txBody>
      </p:sp>
      <p:sp>
        <p:nvSpPr>
          <p:cNvPr id="8"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0" name="Rounded Rectangle 9"/>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15ADB79-25D6-47C0-AB51-22A13A0BBB50}" type="slidenum">
              <a:rPr lang="en-US" altLang="en-US" smtClean="0"/>
              <a:pPr/>
              <a:t>29</a:t>
            </a:fld>
            <a:endParaRPr lang="en-US" altLang="en-US" dirty="0"/>
          </a:p>
        </p:txBody>
      </p:sp>
    </p:spTree>
    <p:extLst>
      <p:ext uri="{BB962C8B-B14F-4D97-AF65-F5344CB8AC3E}">
        <p14:creationId xmlns:p14="http://schemas.microsoft.com/office/powerpoint/2010/main" val="48188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790" y="304799"/>
            <a:ext cx="4732421" cy="914401"/>
          </a:xfrm>
        </p:spPr>
        <p:txBody>
          <a:bodyPr/>
          <a:lstStyle/>
          <a:p>
            <a:r>
              <a:rPr lang="en-US" sz="4000" b="1" dirty="0">
                <a:solidFill>
                  <a:srgbClr val="FFFF00"/>
                </a:solidFill>
                <a:latin typeface="Times New Roman" panose="02020603050405020304" pitchFamily="18" charset="0"/>
                <a:cs typeface="Times New Roman" panose="02020603050405020304" pitchFamily="18" charset="0"/>
              </a:rPr>
              <a:t>GOES-R program</a:t>
            </a:r>
          </a:p>
        </p:txBody>
      </p:sp>
      <p:sp>
        <p:nvSpPr>
          <p:cNvPr id="3" name="Content Placeholder 2"/>
          <p:cNvSpPr>
            <a:spLocks noGrp="1"/>
          </p:cNvSpPr>
          <p:nvPr>
            <p:ph idx="1"/>
          </p:nvPr>
        </p:nvSpPr>
        <p:spPr>
          <a:xfrm>
            <a:off x="457200" y="1295399"/>
            <a:ext cx="8229600" cy="5257801"/>
          </a:xfrm>
        </p:spPr>
        <p:txBody>
          <a:bodyPr>
            <a:normAutofit/>
          </a:bodyPr>
          <a:lstStyle/>
          <a:p>
            <a:pPr>
              <a:buFont typeface="Arial" panose="020B0604020202020204" pitchFamily="34" charset="0"/>
              <a:buChar char="•"/>
            </a:pPr>
            <a:r>
              <a:rPr lang="en-US" b="1" dirty="0">
                <a:solidFill>
                  <a:srgbClr val="FFFF00"/>
                </a:solidFill>
                <a:latin typeface="Times New Roman" panose="02020603050405020304" pitchFamily="18" charset="0"/>
                <a:cs typeface="Times New Roman" panose="02020603050405020304" pitchFamily="18" charset="0"/>
              </a:rPr>
              <a:t>Satellites launched to date:</a:t>
            </a:r>
          </a:p>
          <a:p>
            <a:pPr lvl="1">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GOES-16 (R): launched 19 November 2016</a:t>
            </a:r>
          </a:p>
          <a:p>
            <a:pPr lvl="2"/>
            <a:r>
              <a:rPr lang="en-US" b="1" dirty="0">
                <a:latin typeface="Times New Roman" panose="02020603050405020304" pitchFamily="18" charset="0"/>
                <a:cs typeface="Times New Roman" panose="02020603050405020304" pitchFamily="18" charset="0"/>
              </a:rPr>
              <a:t>GOES-East (75.2ºW) since 18 December 2017</a:t>
            </a:r>
          </a:p>
          <a:p>
            <a:pPr lvl="1">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GOES-17 (S): launched 01 March 2018</a:t>
            </a:r>
          </a:p>
          <a:p>
            <a:pPr lvl="2"/>
            <a:r>
              <a:rPr lang="en-US" b="1" dirty="0">
                <a:latin typeface="Times New Roman" panose="02020603050405020304" pitchFamily="18" charset="0"/>
                <a:cs typeface="Times New Roman" panose="02020603050405020304" pitchFamily="18" charset="0"/>
              </a:rPr>
              <a:t>GOES-West (137.2ºW) since 12 February 2019</a:t>
            </a:r>
          </a:p>
          <a:p>
            <a:pPr lvl="1">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GOES-18 (T): launched 01 March 2022</a:t>
            </a:r>
          </a:p>
          <a:p>
            <a:pPr lvl="2"/>
            <a:r>
              <a:rPr lang="en-US" b="1" dirty="0">
                <a:latin typeface="Times New Roman" panose="02020603050405020304" pitchFamily="18" charset="0"/>
                <a:cs typeface="Times New Roman" panose="02020603050405020304" pitchFamily="18" charset="0"/>
              </a:rPr>
              <a:t>Currently undergoing post-launch </a:t>
            </a:r>
            <a:r>
              <a:rPr lang="en-US" b="1" dirty="0" smtClean="0">
                <a:latin typeface="Times New Roman" panose="02020603050405020304" pitchFamily="18" charset="0"/>
                <a:cs typeface="Times New Roman" panose="02020603050405020304" pitchFamily="18" charset="0"/>
              </a:rPr>
              <a:t>product tests</a:t>
            </a:r>
            <a:endParaRPr 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solidFill>
                  <a:srgbClr val="FFFF00"/>
                </a:solidFill>
                <a:latin typeface="Times New Roman" panose="02020603050405020304" pitchFamily="18" charset="0"/>
                <a:cs typeface="Times New Roman" panose="02020603050405020304" pitchFamily="18" charset="0"/>
              </a:rPr>
              <a:t>Each GOES-R-series observatory carries a Space Environment In-Situ Suite (SEISS)</a:t>
            </a:r>
          </a:p>
          <a:p>
            <a:pPr lvl="1">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GOES-18 SEISS turned on 25 April 2022</a:t>
            </a:r>
          </a:p>
          <a:p>
            <a:pPr lvl="1">
              <a:buFont typeface="Arial" panose="020B0604020202020204" pitchFamily="34" charset="0"/>
              <a:buChar char="•"/>
            </a:pP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3</a:t>
            </a:fld>
            <a:endParaRPr lang="en-US" altLang="en-US" dirty="0"/>
          </a:p>
        </p:txBody>
      </p:sp>
    </p:spTree>
    <p:extLst>
      <p:ext uri="{BB962C8B-B14F-4D97-AF65-F5344CB8AC3E}">
        <p14:creationId xmlns:p14="http://schemas.microsoft.com/office/powerpoint/2010/main" val="298245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1199522-9397-F04D-AB95-6635C0B109DF}"/>
              </a:ext>
            </a:extLst>
          </p:cNvPr>
          <p:cNvSpPr>
            <a:spLocks noGrp="1"/>
          </p:cNvSpPr>
          <p:nvPr>
            <p:ph idx="1"/>
          </p:nvPr>
        </p:nvSpPr>
        <p:spPr>
          <a:xfrm>
            <a:off x="180474" y="1219200"/>
            <a:ext cx="8783053" cy="4953000"/>
          </a:xfrm>
        </p:spPr>
        <p:txBody>
          <a:bodyPr/>
          <a:lstStyle/>
          <a:p>
            <a:pPr>
              <a:spcBef>
                <a:spcPts val="0"/>
              </a:spcBef>
              <a:spcAft>
                <a:spcPts val="600"/>
              </a:spcAf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In general, </a:t>
            </a:r>
            <a:r>
              <a:rPr lang="en-US" sz="2000" b="1" dirty="0" smtClean="0">
                <a:latin typeface="Times New Roman" panose="02020603050405020304" pitchFamily="18" charset="0"/>
                <a:cs typeface="Times New Roman" panose="02020603050405020304" pitchFamily="18" charset="0"/>
              </a:rPr>
              <a:t>GOES-17 </a:t>
            </a:r>
            <a:r>
              <a:rPr lang="en-US" sz="2000" b="1" dirty="0">
                <a:latin typeface="Times New Roman" panose="02020603050405020304" pitchFamily="18" charset="0"/>
                <a:cs typeface="Times New Roman" panose="02020603050405020304" pitchFamily="18" charset="0"/>
              </a:rPr>
              <a:t>and </a:t>
            </a:r>
            <a:r>
              <a:rPr lang="en-US" sz="2000" b="1" dirty="0" smtClean="0">
                <a:latin typeface="Times New Roman" panose="02020603050405020304" pitchFamily="18" charset="0"/>
                <a:cs typeface="Times New Roman" panose="02020603050405020304" pitchFamily="18" charset="0"/>
              </a:rPr>
              <a:t>GOES-18 </a:t>
            </a:r>
            <a:r>
              <a:rPr lang="en-US" sz="2000" b="1" dirty="0">
                <a:latin typeface="Times New Roman" panose="02020603050405020304" pitchFamily="18" charset="0"/>
                <a:cs typeface="Times New Roman" panose="02020603050405020304" pitchFamily="18" charset="0"/>
              </a:rPr>
              <a:t>MPS-HI SEP channels agree well (≲10% error) with a few exceptions (up to a factor of 2 difference).</a:t>
            </a:r>
          </a:p>
          <a:p>
            <a:pPr>
              <a:spcBef>
                <a:spcPts val="0"/>
              </a:spcBef>
              <a:spcAft>
                <a:spcPts val="600"/>
              </a:spcAft>
              <a:buFont typeface="Wingdings" panose="05000000000000000000" pitchFamily="2" charset="2"/>
              <a:buChar char="Ø"/>
            </a:pPr>
            <a:r>
              <a:rPr lang="en-US" sz="2000" b="1" dirty="0" smtClean="0">
                <a:solidFill>
                  <a:srgbClr val="FFFF00"/>
                </a:solidFill>
                <a:latin typeface="Times New Roman" panose="02020603050405020304" pitchFamily="18" charset="0"/>
                <a:cs typeface="Times New Roman" panose="02020603050405020304" pitchFamily="18" charset="0"/>
              </a:rPr>
              <a:t>GOES-R </a:t>
            </a:r>
            <a:r>
              <a:rPr lang="en-US" sz="2000" b="1" dirty="0">
                <a:solidFill>
                  <a:srgbClr val="FFFF00"/>
                </a:solidFill>
                <a:latin typeface="Times New Roman" panose="02020603050405020304" pitchFamily="18" charset="0"/>
                <a:cs typeface="Times New Roman" panose="02020603050405020304" pitchFamily="18" charset="0"/>
              </a:rPr>
              <a:t>series MPS-HI SEP channels are in general reporting significantly low with respect to SGPS units</a:t>
            </a:r>
            <a:r>
              <a:rPr lang="en-US" sz="2000" b="1" dirty="0" smtClean="0">
                <a:solidFill>
                  <a:srgbClr val="FFFF00"/>
                </a:solidFill>
                <a:latin typeface="Times New Roman" panose="02020603050405020304" pitchFamily="18" charset="0"/>
                <a:cs typeface="Times New Roman" panose="02020603050405020304" pitchFamily="18" charset="0"/>
              </a:rPr>
              <a:t>. However, a suitable SEP event during a period of high solar wind dynamic pressure</a:t>
            </a:r>
            <a:r>
              <a:rPr lang="en-US" sz="2000" b="1" dirty="0">
                <a:solidFill>
                  <a:srgbClr val="FFFF00"/>
                </a:solidFill>
                <a:latin typeface="Times New Roman" panose="02020603050405020304" pitchFamily="18" charset="0"/>
                <a:cs typeface="Times New Roman" panose="02020603050405020304" pitchFamily="18" charset="0"/>
              </a:rPr>
              <a:t>, P</a:t>
            </a:r>
            <a:r>
              <a:rPr lang="en-US" sz="2000" b="1" baseline="-25000" dirty="0">
                <a:solidFill>
                  <a:srgbClr val="FFFF00"/>
                </a:solidFill>
                <a:latin typeface="Times New Roman" panose="02020603050405020304" pitchFamily="18" charset="0"/>
                <a:cs typeface="Times New Roman" panose="02020603050405020304" pitchFamily="18" charset="0"/>
              </a:rPr>
              <a:t>dyn</a:t>
            </a:r>
            <a:r>
              <a:rPr lang="en-US" sz="2000" b="1" dirty="0">
                <a:solidFill>
                  <a:srgbClr val="FFFF00"/>
                </a:solidFill>
                <a:latin typeface="Times New Roman" panose="02020603050405020304" pitchFamily="18" charset="0"/>
                <a:cs typeface="Times New Roman" panose="02020603050405020304" pitchFamily="18" charset="0"/>
              </a:rPr>
              <a:t> &gt;10 </a:t>
            </a:r>
            <a:r>
              <a:rPr lang="en-US" sz="2000" b="1" dirty="0" smtClean="0">
                <a:solidFill>
                  <a:srgbClr val="FFFF00"/>
                </a:solidFill>
                <a:latin typeface="Times New Roman" panose="02020603050405020304" pitchFamily="18" charset="0"/>
                <a:cs typeface="Times New Roman" panose="02020603050405020304" pitchFamily="18" charset="0"/>
              </a:rPr>
              <a:t>nPa, when the SEP fluxes are isotropic, has not yet been observed.</a:t>
            </a:r>
            <a:endParaRPr lang="en-US" sz="2000" b="1" dirty="0">
              <a:solidFill>
                <a:srgbClr val="FFFF00"/>
              </a:solidFill>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Work to resolve </a:t>
            </a:r>
            <a:r>
              <a:rPr lang="en-US" sz="2000" b="1" dirty="0" smtClean="0">
                <a:latin typeface="Times New Roman" panose="02020603050405020304" pitchFamily="18" charset="0"/>
                <a:cs typeface="Times New Roman" panose="02020603050405020304" pitchFamily="18" charset="0"/>
              </a:rPr>
              <a:t>the above </a:t>
            </a:r>
            <a:r>
              <a:rPr lang="en-US" sz="2000" b="1" dirty="0">
                <a:latin typeface="Times New Roman" panose="02020603050405020304" pitchFamily="18" charset="0"/>
                <a:cs typeface="Times New Roman" panose="02020603050405020304" pitchFamily="18" charset="0"/>
              </a:rPr>
              <a:t>discrepancy </a:t>
            </a:r>
            <a:r>
              <a:rPr lang="en-US" sz="2000" b="1" dirty="0" smtClean="0">
                <a:latin typeface="Times New Roman" panose="02020603050405020304" pitchFamily="18" charset="0"/>
                <a:cs typeface="Times New Roman" panose="02020603050405020304" pitchFamily="18" charset="0"/>
              </a:rPr>
              <a:t>is </a:t>
            </a:r>
            <a:r>
              <a:rPr lang="en-US" sz="2000" b="1" dirty="0">
                <a:latin typeface="Times New Roman" panose="02020603050405020304" pitchFamily="18" charset="0"/>
                <a:cs typeface="Times New Roman" panose="02020603050405020304" pitchFamily="18" charset="0"/>
              </a:rPr>
              <a:t>ongoing</a:t>
            </a:r>
          </a:p>
          <a:p>
            <a:pPr marL="548640" lvl="2" indent="-274320">
              <a:spcBef>
                <a:spcPts val="0"/>
              </a:spcBef>
              <a:spcAft>
                <a:spcPts val="600"/>
              </a:spcAft>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Upcoming ground/beam calibrations of MPS-HI and SGPS spare </a:t>
            </a:r>
            <a:r>
              <a:rPr lang="en-US" sz="1600" b="1" dirty="0" smtClean="0">
                <a:latin typeface="Times New Roman" panose="02020603050405020304" pitchFamily="18" charset="0"/>
                <a:cs typeface="Times New Roman" panose="02020603050405020304" pitchFamily="18" charset="0"/>
              </a:rPr>
              <a:t>units </a:t>
            </a:r>
            <a:r>
              <a:rPr lang="en-US" sz="1600" b="1" dirty="0">
                <a:latin typeface="Times New Roman" panose="02020603050405020304" pitchFamily="18" charset="0"/>
                <a:cs typeface="Times New Roman" panose="02020603050405020304" pitchFamily="18" charset="0"/>
              </a:rPr>
              <a:t>(MPS-HI SEP channels have never been beam </a:t>
            </a:r>
            <a:r>
              <a:rPr lang="en-US" sz="1600" b="1" dirty="0" smtClean="0">
                <a:latin typeface="Times New Roman" panose="02020603050405020304" pitchFamily="18" charset="0"/>
                <a:cs typeface="Times New Roman" panose="02020603050405020304" pitchFamily="18" charset="0"/>
              </a:rPr>
              <a:t>calibrated). The current schedule is:</a:t>
            </a:r>
          </a:p>
          <a:p>
            <a:pPr marL="731520" lvl="3" indent="-182880">
              <a:spcBef>
                <a:spcPts val="0"/>
              </a:spcBef>
              <a:spcAft>
                <a:spcPts val="400"/>
              </a:spcAft>
              <a:buFont typeface="Wingdings" panose="05000000000000000000" pitchFamily="2" charset="2"/>
              <a:buChar char="§"/>
            </a:pPr>
            <a:r>
              <a:rPr lang="en-US" sz="1400" b="1" dirty="0">
                <a:latin typeface="Times New Roman" panose="02020603050405020304" pitchFamily="18" charset="0"/>
                <a:cs typeface="Times New Roman" panose="02020603050405020304" pitchFamily="18" charset="0"/>
              </a:rPr>
              <a:t>MPS-HI SN104 </a:t>
            </a:r>
            <a:r>
              <a:rPr lang="en-US" sz="1400" b="1" dirty="0" smtClean="0">
                <a:latin typeface="Times New Roman" panose="02020603050405020304" pitchFamily="18" charset="0"/>
                <a:cs typeface="Times New Roman" panose="02020603050405020304" pitchFamily="18" charset="0"/>
              </a:rPr>
              <a:t>at the National Institute of Standards and Technology (NIST): January 2023</a:t>
            </a:r>
            <a:endParaRPr lang="en-US" sz="1400" b="1" dirty="0">
              <a:latin typeface="Times New Roman" panose="02020603050405020304" pitchFamily="18" charset="0"/>
              <a:cs typeface="Times New Roman" panose="02020603050405020304" pitchFamily="18" charset="0"/>
            </a:endParaRPr>
          </a:p>
          <a:p>
            <a:pPr marL="731520" lvl="3" indent="-182880">
              <a:spcBef>
                <a:spcPts val="0"/>
              </a:spcBef>
              <a:spcAft>
                <a:spcPts val="400"/>
              </a:spcAft>
              <a:buFont typeface="Wingdings" panose="05000000000000000000" pitchFamily="2" charset="2"/>
              <a:buChar char="§"/>
            </a:pPr>
            <a:r>
              <a:rPr lang="en-US" sz="1400" b="1" dirty="0">
                <a:latin typeface="Times New Roman" panose="02020603050405020304" pitchFamily="18" charset="0"/>
                <a:cs typeface="Times New Roman" panose="02020603050405020304" pitchFamily="18" charset="0"/>
              </a:rPr>
              <a:t>MPS-HI SN104 </a:t>
            </a:r>
            <a:r>
              <a:rPr lang="en-US" sz="1400" b="1" dirty="0" smtClean="0">
                <a:latin typeface="Times New Roman" panose="02020603050405020304" pitchFamily="18" charset="0"/>
                <a:cs typeface="Times New Roman" panose="02020603050405020304" pitchFamily="18" charset="0"/>
              </a:rPr>
              <a:t>at the Brookhaven National Laboratory (BNL): November 2023</a:t>
            </a:r>
            <a:endParaRPr lang="en-US" sz="1400" b="1" dirty="0">
              <a:latin typeface="Times New Roman" panose="02020603050405020304" pitchFamily="18" charset="0"/>
              <a:cs typeface="Times New Roman" panose="02020603050405020304" pitchFamily="18" charset="0"/>
            </a:endParaRPr>
          </a:p>
          <a:p>
            <a:pPr marL="731520" lvl="3" indent="-182880">
              <a:spcBef>
                <a:spcPts val="0"/>
              </a:spcBef>
              <a:spcAft>
                <a:spcPts val="400"/>
              </a:spcAft>
              <a:buFont typeface="Wingdings" panose="05000000000000000000" pitchFamily="2" charset="2"/>
              <a:buChar char="§"/>
            </a:pPr>
            <a:r>
              <a:rPr lang="en-US" sz="1400" b="1" dirty="0">
                <a:latin typeface="Times New Roman" panose="02020603050405020304" pitchFamily="18" charset="0"/>
                <a:cs typeface="Times New Roman" panose="02020603050405020304" pitchFamily="18" charset="0"/>
              </a:rPr>
              <a:t>SGPS SN110 </a:t>
            </a:r>
            <a:r>
              <a:rPr lang="en-US" sz="1400" b="1" dirty="0" smtClean="0">
                <a:latin typeface="Times New Roman" panose="02020603050405020304" pitchFamily="18" charset="0"/>
                <a:cs typeface="Times New Roman" panose="02020603050405020304" pitchFamily="18" charset="0"/>
              </a:rPr>
              <a:t>at the Massachusetts General Hospital (MGH): March 2023</a:t>
            </a:r>
            <a:endParaRPr lang="en-US" sz="1400" b="1" dirty="0">
              <a:latin typeface="Times New Roman" panose="02020603050405020304" pitchFamily="18" charset="0"/>
              <a:cs typeface="Times New Roman" panose="02020603050405020304" pitchFamily="18" charset="0"/>
            </a:endParaRPr>
          </a:p>
          <a:p>
            <a:pPr marL="731520" lvl="3" indent="-182880">
              <a:spcBef>
                <a:spcPts val="0"/>
              </a:spcBef>
              <a:spcAft>
                <a:spcPts val="400"/>
              </a:spcAft>
              <a:buFont typeface="Wingdings" panose="05000000000000000000" pitchFamily="2" charset="2"/>
              <a:buChar char="§"/>
            </a:pPr>
            <a:r>
              <a:rPr lang="en-US" sz="1400" b="1" dirty="0">
                <a:latin typeface="Times New Roman" panose="02020603050405020304" pitchFamily="18" charset="0"/>
                <a:cs typeface="Times New Roman" panose="02020603050405020304" pitchFamily="18" charset="0"/>
              </a:rPr>
              <a:t>SGPS SN110 </a:t>
            </a:r>
            <a:r>
              <a:rPr lang="en-US" sz="1400" b="1" dirty="0" smtClean="0">
                <a:latin typeface="Times New Roman" panose="02020603050405020304" pitchFamily="18" charset="0"/>
                <a:cs typeface="Times New Roman" panose="02020603050405020304" pitchFamily="18" charset="0"/>
              </a:rPr>
              <a:t>at</a:t>
            </a:r>
            <a:r>
              <a:rPr lang="en-US" sz="1400" b="1" dirty="0">
                <a:latin typeface="Times New Roman" panose="02020603050405020304" pitchFamily="18" charset="0"/>
                <a:cs typeface="Times New Roman" panose="02020603050405020304" pitchFamily="18" charset="0"/>
              </a:rPr>
              <a:t> the Brookhaven National Laboratory (BNL</a:t>
            </a:r>
            <a:r>
              <a:rPr lang="en-US" sz="1400" b="1" dirty="0" smtClean="0">
                <a:latin typeface="Times New Roman" panose="02020603050405020304" pitchFamily="18" charset="0"/>
                <a:cs typeface="Times New Roman" panose="02020603050405020304" pitchFamily="18" charset="0"/>
              </a:rPr>
              <a:t>): November 2023</a:t>
            </a:r>
            <a:endParaRPr lang="en-US" sz="1600" b="1" dirty="0" smtClean="0">
              <a:latin typeface="Times New Roman" panose="02020603050405020304" pitchFamily="18" charset="0"/>
              <a:cs typeface="Times New Roman" panose="02020603050405020304" pitchFamily="18" charset="0"/>
            </a:endParaRPr>
          </a:p>
          <a:p>
            <a:pPr marL="548640" lvl="2" indent="-274320">
              <a:spcBef>
                <a:spcPts val="0"/>
              </a:spcBef>
              <a:spcAft>
                <a:spcPts val="600"/>
              </a:spcAft>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Continuing </a:t>
            </a:r>
            <a:r>
              <a:rPr lang="en-US" sz="1600" b="1" dirty="0">
                <a:latin typeface="Times New Roman" panose="02020603050405020304" pitchFamily="18" charset="0"/>
                <a:cs typeface="Times New Roman" panose="02020603050405020304" pitchFamily="18" charset="0"/>
              </a:rPr>
              <a:t>cross calibrations during SEP </a:t>
            </a:r>
            <a:r>
              <a:rPr lang="en-US" sz="1600" b="1" dirty="0" smtClean="0">
                <a:latin typeface="Times New Roman" panose="02020603050405020304" pitchFamily="18" charset="0"/>
                <a:cs typeface="Times New Roman" panose="02020603050405020304" pitchFamily="18" charset="0"/>
              </a:rPr>
              <a:t>events. </a:t>
            </a:r>
            <a:r>
              <a:rPr lang="en-US" sz="1600" b="1" dirty="0" smtClean="0">
                <a:solidFill>
                  <a:srgbClr val="FFFF00"/>
                </a:solidFill>
                <a:latin typeface="Times New Roman" panose="02020603050405020304" pitchFamily="18" charset="0"/>
                <a:cs typeface="Times New Roman" panose="02020603050405020304" pitchFamily="18" charset="0"/>
              </a:rPr>
              <a:t>Waiting (and hoping) for an SEP event during high solar wind dynamic pressure.</a:t>
            </a:r>
            <a:endParaRPr lang="en-US" sz="1600" b="1" dirty="0">
              <a:solidFill>
                <a:srgbClr val="FFFF00"/>
              </a:solidFill>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PLPT-SEI-004 </a:t>
            </a:r>
            <a:r>
              <a:rPr lang="en-US" sz="2000" b="1" dirty="0">
                <a:latin typeface="Times New Roman" panose="02020603050405020304" pitchFamily="18" charset="0"/>
                <a:cs typeface="Times New Roman" panose="02020603050405020304" pitchFamily="18" charset="0"/>
              </a:rPr>
              <a:t>for GOES-18 is a </a:t>
            </a:r>
          </a:p>
        </p:txBody>
      </p:sp>
      <p:sp>
        <p:nvSpPr>
          <p:cNvPr id="4" name="Slide Number Placeholder 3">
            <a:extLst>
              <a:ext uri="{FF2B5EF4-FFF2-40B4-BE49-F238E27FC236}">
                <a16:creationId xmlns="" xmlns:a16="http://schemas.microsoft.com/office/drawing/2014/main" id="{2FB91689-40D8-F341-B930-F2802AC6B885}"/>
              </a:ext>
            </a:extLst>
          </p:cNvPr>
          <p:cNvSpPr>
            <a:spLocks noGrp="1"/>
          </p:cNvSpPr>
          <p:nvPr>
            <p:ph type="sldNum" sz="quarter" idx="12"/>
          </p:nvPr>
        </p:nvSpPr>
        <p:spPr/>
        <p:txBody>
          <a:bodyPr/>
          <a:lstStyle/>
          <a:p>
            <a:fld id="{615ADB79-25D6-47C0-AB51-22A13A0BBB50}" type="slidenum">
              <a:rPr lang="en-US" altLang="en-US" smtClean="0"/>
              <a:pPr/>
              <a:t>30</a:t>
            </a:fld>
            <a:endParaRPr lang="en-US" altLang="en-US" dirty="0"/>
          </a:p>
        </p:txBody>
      </p:sp>
      <p:sp>
        <p:nvSpPr>
          <p:cNvPr id="6" name="Title 1"/>
          <p:cNvSpPr txBox="1">
            <a:spLocks/>
          </p:cNvSpPr>
          <p:nvPr/>
        </p:nvSpPr>
        <p:spPr bwMode="auto">
          <a:xfrm>
            <a:off x="1367590" y="228600"/>
            <a:ext cx="6408821" cy="8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solidFill>
                  <a:srgbClr val="FFFF00"/>
                </a:solidFill>
                <a:latin typeface="Times New Roman" panose="02020603050405020304" pitchFamily="18" charset="0"/>
                <a:cs typeface="Times New Roman" panose="02020603050405020304" pitchFamily="18" charset="0"/>
              </a:rPr>
              <a:t>PLPT-SEI-004: SEP Channel</a:t>
            </a:r>
          </a:p>
          <a:p>
            <a:r>
              <a:rPr lang="en-US" sz="2800" b="1" dirty="0" smtClean="0">
                <a:solidFill>
                  <a:srgbClr val="FFFF00"/>
                </a:solidFill>
                <a:latin typeface="Times New Roman" panose="02020603050405020304" pitchFamily="18" charset="0"/>
                <a:cs typeface="Times New Roman" panose="02020603050405020304" pitchFamily="18" charset="0"/>
              </a:rPr>
              <a:t>Cross-Comparison: Summary</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191000" y="5774452"/>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8"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3048131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Technique</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31</a:t>
            </a:fld>
            <a:endParaRPr lang="en-US" altLang="en-US" dirty="0"/>
          </a:p>
        </p:txBody>
      </p:sp>
      <p:sp>
        <p:nvSpPr>
          <p:cNvPr id="3" name="TextBox 2"/>
          <p:cNvSpPr txBox="1"/>
          <p:nvPr/>
        </p:nvSpPr>
        <p:spPr>
          <a:xfrm>
            <a:off x="114300" y="1219200"/>
            <a:ext cx="8915401" cy="1871282"/>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Compare </a:t>
            </a:r>
            <a:r>
              <a:rPr lang="en-US" sz="20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statistical differential </a:t>
            </a:r>
            <a:r>
              <a:rPr lang="en-US" sz="2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flux spectra from </a:t>
            </a:r>
            <a:r>
              <a:rPr lang="en-US" sz="20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GOES-17 and GOES-18, </a:t>
            </a:r>
            <a:r>
              <a:rPr lang="en-US" sz="2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separated by </a:t>
            </a:r>
            <a:r>
              <a:rPr lang="en-US" sz="20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only 0.4 degrees longitude:</a:t>
            </a:r>
          </a:p>
          <a:p>
            <a:pPr marL="800100" lvl="1" indent="-342900">
              <a:buFont typeface="Wingdings" panose="05000000000000000000" pitchFamily="2" charset="2"/>
              <a:buChar char="q"/>
            </a:pP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GOES-17 (137.2W</a:t>
            </a:r>
            <a:r>
              <a:rPr lang="en-US"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to </a:t>
            </a: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GOES-18 (136.8W</a:t>
            </a:r>
            <a:r>
              <a:rPr lang="en-US"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06/07/2022-09/05/2022 (3 months)</a:t>
            </a:r>
          </a:p>
          <a:p>
            <a:pPr marL="800100" lvl="1" indent="-342900">
              <a:buFont typeface="Wingdings" panose="05000000000000000000" pitchFamily="2" charset="2"/>
              <a:buChar char="q"/>
            </a:pP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Calculate the particle distributions for all channels and telescopes</a:t>
            </a:r>
          </a:p>
          <a:p>
            <a:pPr marL="800100" lvl="1" indent="-342900">
              <a:buFont typeface="Wingdings" panose="05000000000000000000" pitchFamily="2" charset="2"/>
              <a:buChar char="q"/>
            </a:pP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Compare </a:t>
            </a:r>
            <a:r>
              <a:rPr lang="en-US"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flux percentile spectra </a:t>
            </a: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for telescopes of the same orientation</a:t>
            </a:r>
          </a:p>
          <a:p>
            <a:pPr marL="1200150" lvl="2" indent="-285750" defTabSz="457200" fontAlgn="base">
              <a:spcBef>
                <a:spcPct val="20000"/>
              </a:spcBef>
              <a:spcAft>
                <a:spcPct val="0"/>
              </a:spcAft>
              <a:buFont typeface="Wingdings" panose="05000000000000000000" pitchFamily="2" charset="2"/>
              <a:buChar char="Ø"/>
            </a:pP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0</a:t>
            </a:r>
            <a:r>
              <a:rPr lang="en-US"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±35, ±70 deg from zenith (radially outward</a:t>
            </a: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a:t>
            </a:r>
            <a:endParaRPr lang="en-US"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 name="Rounded Rectangle 10"/>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207237"/>
            <a:ext cx="5999775" cy="2999888"/>
          </a:xfrm>
          <a:prstGeom prst="rect">
            <a:avLst/>
          </a:prstGeom>
        </p:spPr>
      </p:pic>
      <p:sp>
        <p:nvSpPr>
          <p:cNvPr id="12"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6" name="TextBox 5"/>
          <p:cNvSpPr txBox="1"/>
          <p:nvPr/>
        </p:nvSpPr>
        <p:spPr>
          <a:xfrm>
            <a:off x="6324600" y="3124200"/>
            <a:ext cx="2610853"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PDF: Number of fluxes in each flux bin</a:t>
            </a:r>
          </a:p>
          <a:p>
            <a:pPr marL="285750" indent="-285750">
              <a:buFont typeface="Arial" panose="020B0604020202020204"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CDF: Number of fluxes up to a flux bin</a:t>
            </a:r>
          </a:p>
          <a:p>
            <a:pPr marL="285750" indent="-285750">
              <a:buFont typeface="Arial" panose="020B0604020202020204"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Percentile fluxes: Flux at which number of fluxes &lt; percentile</a:t>
            </a:r>
          </a:p>
          <a:p>
            <a:pPr marL="285750" indent="-285750">
              <a:buFont typeface="Arial" panose="020B0604020202020204"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50% is the median of the distribution</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02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32</a:t>
            </a:fld>
            <a:endParaRPr lang="en-US" altLang="en-US" dirty="0"/>
          </a:p>
        </p:txBody>
      </p:sp>
      <p:sp>
        <p:nvSpPr>
          <p:cNvPr id="13" name="TextBox 12"/>
          <p:cNvSpPr txBox="1"/>
          <p:nvPr/>
        </p:nvSpPr>
        <p:spPr>
          <a:xfrm>
            <a:off x="1206370" y="1229081"/>
            <a:ext cx="4752046"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GOES-18 vs GOES-17 Electrons</a:t>
            </a:r>
            <a:r>
              <a:rPr lang="en-US" sz="1400" b="1" dirty="0">
                <a:solidFill>
                  <a:prstClr val="white"/>
                </a:solidFill>
              </a:rPr>
              <a:t> , </a:t>
            </a:r>
            <a:r>
              <a:rPr lang="en-US" sz="1400" b="1" dirty="0" smtClean="0">
                <a:solidFill>
                  <a:prstClr val="white"/>
                </a:solidFill>
              </a:rPr>
              <a:t>06/07/2022</a:t>
            </a:r>
            <a:r>
              <a:rPr lang="en-US" sz="1400" b="1" dirty="0">
                <a:solidFill>
                  <a:prstClr val="white"/>
                </a:solidFill>
              </a:rPr>
              <a:t>– 09/05/2022</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2" y="1600201"/>
            <a:ext cx="7084402" cy="4250640"/>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114800"/>
            <a:ext cx="1774559" cy="954107"/>
          </a:xfrm>
          <a:prstGeom prst="rect">
            <a:avLst/>
          </a:prstGeom>
          <a:solidFill>
            <a:schemeClr val="bg1"/>
          </a:solidFill>
          <a:ln w="38100">
            <a:noFill/>
          </a:ln>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Missing or significantly lower fluxes are at </a:t>
            </a:r>
            <a:r>
              <a:rPr lang="en-US" sz="1400" b="1" dirty="0">
                <a:solidFill>
                  <a:srgbClr val="0000FF"/>
                </a:solidFill>
                <a:latin typeface="Times New Roman" panose="02020603050405020304" pitchFamily="18" charset="0"/>
                <a:cs typeface="Times New Roman" panose="02020603050405020304" pitchFamily="18" charset="0"/>
              </a:rPr>
              <a:t>residual background levels</a:t>
            </a:r>
          </a:p>
        </p:txBody>
      </p:sp>
      <p:sp>
        <p:nvSpPr>
          <p:cNvPr id="3" name="Oval 2"/>
          <p:cNvSpPr/>
          <p:nvPr/>
        </p:nvSpPr>
        <p:spPr>
          <a:xfrm>
            <a:off x="5829194" y="4572000"/>
            <a:ext cx="1105006" cy="73151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a:endCxn id="3" idx="7"/>
          </p:cNvCxnSpPr>
          <p:nvPr/>
        </p:nvCxnSpPr>
        <p:spPr>
          <a:xfrm flipH="1">
            <a:off x="6772376" y="4267200"/>
            <a:ext cx="520865" cy="411928"/>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xmlns="" id="{8F7E4F53-71D7-A943-A990-6F7E7072A292}"/>
              </a:ext>
            </a:extLst>
          </p:cNvPr>
          <p:cNvSpPr txBox="1"/>
          <p:nvPr/>
        </p:nvSpPr>
        <p:spPr>
          <a:xfrm>
            <a:off x="7293241" y="1600200"/>
            <a:ext cx="1774559" cy="1169551"/>
          </a:xfrm>
          <a:prstGeom prst="rect">
            <a:avLst/>
          </a:prstGeom>
          <a:solidFill>
            <a:schemeClr val="bg1"/>
          </a:solidFill>
          <a:ln w="28575">
            <a:solidFill>
              <a:schemeClr val="bg1"/>
            </a:solidFill>
          </a:ln>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GOES-17 fluxes are a little lower: the spacecraft has been on orbit for more than 4 years</a:t>
            </a: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9" name="TextBox 18">
            <a:extLst>
              <a:ext uri="{FF2B5EF4-FFF2-40B4-BE49-F238E27FC236}">
                <a16:creationId xmlns:a16="http://schemas.microsoft.com/office/drawing/2014/main" xmlns=""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Excellent agreement!</a:t>
            </a:r>
          </a:p>
        </p:txBody>
      </p:sp>
    </p:spTree>
    <p:extLst>
      <p:ext uri="{BB962C8B-B14F-4D97-AF65-F5344CB8AC3E}">
        <p14:creationId xmlns:p14="http://schemas.microsoft.com/office/powerpoint/2010/main" val="4270545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33</a:t>
            </a:fld>
            <a:endParaRPr lang="en-US" altLang="en-US" dirty="0"/>
          </a:p>
        </p:txBody>
      </p:sp>
      <p:sp>
        <p:nvSpPr>
          <p:cNvPr id="13" name="TextBox 12"/>
          <p:cNvSpPr txBox="1"/>
          <p:nvPr/>
        </p:nvSpPr>
        <p:spPr>
          <a:xfrm>
            <a:off x="1206371" y="1229081"/>
            <a:ext cx="4752043"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GOES-18 vs GOES-17 Electrons</a:t>
            </a:r>
            <a:r>
              <a:rPr lang="en-US" sz="1400" b="1" dirty="0">
                <a:solidFill>
                  <a:prstClr val="white"/>
                </a:solidFill>
              </a:rPr>
              <a:t> , </a:t>
            </a:r>
            <a:r>
              <a:rPr lang="en-US" sz="1400" b="1" dirty="0" smtClean="0">
                <a:solidFill>
                  <a:prstClr val="white"/>
                </a:solidFill>
              </a:rPr>
              <a:t>06/07/2022</a:t>
            </a:r>
            <a:r>
              <a:rPr lang="en-US" sz="1400" b="1" dirty="0">
                <a:solidFill>
                  <a:prstClr val="white"/>
                </a:solidFill>
              </a:rPr>
              <a:t>– 09/05/2022</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9" cy="4250640"/>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114800"/>
            <a:ext cx="1774559" cy="954107"/>
          </a:xfrm>
          <a:prstGeom prst="rect">
            <a:avLst/>
          </a:prstGeom>
          <a:solidFill>
            <a:schemeClr val="bg1"/>
          </a:solidFill>
          <a:ln w="38100">
            <a:noFill/>
          </a:ln>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Missing or significantly lower fluxes are at </a:t>
            </a:r>
            <a:r>
              <a:rPr lang="en-US" sz="1400" b="1" dirty="0">
                <a:solidFill>
                  <a:srgbClr val="0000FF"/>
                </a:solidFill>
                <a:latin typeface="Times New Roman" panose="02020603050405020304" pitchFamily="18" charset="0"/>
                <a:cs typeface="Times New Roman" panose="02020603050405020304" pitchFamily="18" charset="0"/>
              </a:rPr>
              <a:t>residual background levels</a:t>
            </a:r>
          </a:p>
        </p:txBody>
      </p:sp>
      <p:sp>
        <p:nvSpPr>
          <p:cNvPr id="3" name="Oval 2"/>
          <p:cNvSpPr/>
          <p:nvPr/>
        </p:nvSpPr>
        <p:spPr>
          <a:xfrm>
            <a:off x="4648200" y="4658435"/>
            <a:ext cx="2209800" cy="62498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p:nvPr/>
        </p:nvCxnSpPr>
        <p:spPr>
          <a:xfrm flipH="1">
            <a:off x="6834554" y="4374022"/>
            <a:ext cx="458687" cy="505483"/>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xmlns="" id="{8F7E4F53-71D7-A943-A990-6F7E7072A292}"/>
              </a:ext>
            </a:extLst>
          </p:cNvPr>
          <p:cNvSpPr txBox="1"/>
          <p:nvPr/>
        </p:nvSpPr>
        <p:spPr>
          <a:xfrm>
            <a:off x="7293241" y="1600200"/>
            <a:ext cx="1774559" cy="1384995"/>
          </a:xfrm>
          <a:prstGeom prst="rect">
            <a:avLst/>
          </a:prstGeom>
          <a:solidFill>
            <a:schemeClr val="bg1"/>
          </a:solidFill>
          <a:ln w="28575">
            <a:solidFill>
              <a:schemeClr val="bg1"/>
            </a:solidFill>
          </a:ln>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GOES-18 ETel5 exhibits lower than GOES-17 fluxes in certain channels. NCEI will keep monitoring.</a:t>
            </a: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312015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35163A7-B93B-D74B-BCE8-A33003B3076A}"/>
              </a:ext>
            </a:extLst>
          </p:cNvPr>
          <p:cNvSpPr>
            <a:spLocks noGrp="1"/>
          </p:cNvSpPr>
          <p:nvPr>
            <p:ph type="sldNum" sz="quarter" idx="12"/>
          </p:nvPr>
        </p:nvSpPr>
        <p:spPr/>
        <p:txBody>
          <a:bodyPr/>
          <a:lstStyle/>
          <a:p>
            <a:fld id="{615ADB79-25D6-47C0-AB51-22A13A0BBB50}" type="slidenum">
              <a:rPr lang="en-US" altLang="en-US" smtClean="0">
                <a:solidFill>
                  <a:prstClr val="white"/>
                </a:solidFill>
              </a:rPr>
              <a:pPr/>
              <a:t>34</a:t>
            </a:fld>
            <a:endParaRPr lang="en-US" altLang="en-US" dirty="0">
              <a:solidFill>
                <a:prstClr val="white"/>
              </a:solidFill>
            </a:endParaRPr>
          </a:p>
        </p:txBody>
      </p:sp>
      <p:sp>
        <p:nvSpPr>
          <p:cNvPr id="8" name="TextBox 7">
            <a:extLst>
              <a:ext uri="{FF2B5EF4-FFF2-40B4-BE49-F238E27FC236}">
                <a16:creationId xmlns:a16="http://schemas.microsoft.com/office/drawing/2014/main" xmlns="" id="{03C1C17E-6C53-A64B-936E-EAF60D042E20}"/>
              </a:ext>
            </a:extLst>
          </p:cNvPr>
          <p:cNvSpPr txBox="1"/>
          <p:nvPr/>
        </p:nvSpPr>
        <p:spPr>
          <a:xfrm>
            <a:off x="1990942" y="1295400"/>
            <a:ext cx="5162116" cy="323165"/>
          </a:xfrm>
          <a:prstGeom prst="rect">
            <a:avLst/>
          </a:prstGeom>
          <a:solidFill>
            <a:srgbClr val="00B050"/>
          </a:solidFill>
          <a:ln>
            <a:solidFill>
              <a:srgbClr val="92D050"/>
            </a:solidFill>
          </a:ln>
        </p:spPr>
        <p:txBody>
          <a:bodyPr wrap="square" rtlCol="0">
            <a:spAutoFit/>
          </a:bodyPr>
          <a:lstStyle/>
          <a:p>
            <a:pPr algn="ctr"/>
            <a:r>
              <a:rPr lang="en-US" sz="1500" b="1" dirty="0" smtClean="0">
                <a:solidFill>
                  <a:prstClr val="white"/>
                </a:solidFill>
              </a:rPr>
              <a:t>GOES-17 over GOES-18 Electrons</a:t>
            </a:r>
            <a:r>
              <a:rPr lang="en-US" sz="1500" b="1" dirty="0">
                <a:solidFill>
                  <a:prstClr val="white"/>
                </a:solidFill>
              </a:rPr>
              <a:t>, </a:t>
            </a:r>
            <a:r>
              <a:rPr lang="en-US" sz="1500" b="1" dirty="0" smtClean="0">
                <a:solidFill>
                  <a:prstClr val="white"/>
                </a:solidFill>
              </a:rPr>
              <a:t>06/07/2022– 09/05/2022</a:t>
            </a:r>
            <a:endParaRPr lang="en-US" sz="1500" b="1" dirty="0">
              <a:solidFill>
                <a:prstClr val="white"/>
              </a:solidFill>
            </a:endParaRPr>
          </a:p>
        </p:txBody>
      </p:sp>
      <p:sp>
        <p:nvSpPr>
          <p:cNvPr id="9"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1346" y="5029200"/>
            <a:ext cx="8981309" cy="738664"/>
          </a:xfrm>
          <a:prstGeom prst="rect">
            <a:avLst/>
          </a:prstGeom>
          <a:noFill/>
        </p:spPr>
        <p:txBody>
          <a:bodyPr wrap="square" rtlCol="0">
            <a:spAutoFit/>
          </a:bodyPr>
          <a:lstStyle/>
          <a:p>
            <a:pPr algn="just"/>
            <a:r>
              <a:rPr lang="en-US" sz="1400" b="1" dirty="0">
                <a:solidFill>
                  <a:schemeClr val="bg1"/>
                </a:solidFill>
                <a:latin typeface="Times New Roman" panose="02020603050405020304" pitchFamily="18" charset="0"/>
                <a:cs typeface="Times New Roman" panose="02020603050405020304" pitchFamily="18" charset="0"/>
              </a:rPr>
              <a:t>The comparisons are made by taking </a:t>
            </a:r>
            <a:r>
              <a:rPr lang="en-US" sz="1400" b="1" dirty="0" smtClean="0">
                <a:solidFill>
                  <a:schemeClr val="bg1"/>
                </a:solidFill>
                <a:latin typeface="Times New Roman" panose="02020603050405020304" pitchFamily="18" charset="0"/>
                <a:cs typeface="Times New Roman" panose="02020603050405020304" pitchFamily="18" charset="0"/>
              </a:rPr>
              <a:t>the ratio </a:t>
            </a:r>
            <a:r>
              <a:rPr lang="en-US" sz="1400" b="1" dirty="0">
                <a:solidFill>
                  <a:schemeClr val="bg1"/>
                </a:solidFill>
                <a:latin typeface="Times New Roman" panose="02020603050405020304" pitchFamily="18" charset="0"/>
                <a:cs typeface="Times New Roman" panose="02020603050405020304" pitchFamily="18" charset="0"/>
              </a:rPr>
              <a:t>of </a:t>
            </a:r>
            <a:r>
              <a:rPr lang="en-US" sz="1400" b="1" dirty="0" smtClean="0">
                <a:solidFill>
                  <a:schemeClr val="bg1"/>
                </a:solidFill>
                <a:latin typeface="Times New Roman" panose="02020603050405020304" pitchFamily="18" charset="0"/>
                <a:cs typeface="Times New Roman" panose="02020603050405020304" pitchFamily="18" charset="0"/>
              </a:rPr>
              <a:t>the GOES‐17 </a:t>
            </a:r>
            <a:r>
              <a:rPr lang="en-US" sz="1400" b="1" dirty="0">
                <a:solidFill>
                  <a:schemeClr val="bg1"/>
                </a:solidFill>
                <a:latin typeface="Times New Roman" panose="02020603050405020304" pitchFamily="18" charset="0"/>
                <a:cs typeface="Times New Roman" panose="02020603050405020304" pitchFamily="18" charset="0"/>
              </a:rPr>
              <a:t>to the </a:t>
            </a:r>
            <a:r>
              <a:rPr lang="en-US" sz="1400" b="1" dirty="0" smtClean="0">
                <a:solidFill>
                  <a:schemeClr val="bg1"/>
                </a:solidFill>
                <a:latin typeface="Times New Roman" panose="02020603050405020304" pitchFamily="18" charset="0"/>
                <a:cs typeface="Times New Roman" panose="02020603050405020304" pitchFamily="18" charset="0"/>
              </a:rPr>
              <a:t>GOES‐18 </a:t>
            </a:r>
            <a:r>
              <a:rPr lang="en-US" sz="1400" b="1" dirty="0">
                <a:solidFill>
                  <a:schemeClr val="bg1"/>
                </a:solidFill>
                <a:latin typeface="Times New Roman" panose="02020603050405020304" pitchFamily="18" charset="0"/>
                <a:cs typeface="Times New Roman" panose="02020603050405020304" pitchFamily="18" charset="0"/>
              </a:rPr>
              <a:t>percentile fluxes, following interpolation to 10 common energies (80, 130, 180, 278, 380, </a:t>
            </a:r>
            <a:r>
              <a:rPr lang="en-US" sz="1400" b="1" dirty="0" smtClean="0">
                <a:solidFill>
                  <a:schemeClr val="bg1"/>
                </a:solidFill>
                <a:latin typeface="Times New Roman" panose="02020603050405020304" pitchFamily="18" charset="0"/>
                <a:cs typeface="Times New Roman" panose="02020603050405020304" pitchFamily="18" charset="0"/>
              </a:rPr>
              <a:t>550, 900</a:t>
            </a:r>
            <a:r>
              <a:rPr lang="en-US" sz="1400" b="1" dirty="0">
                <a:solidFill>
                  <a:schemeClr val="bg1"/>
                </a:solidFill>
                <a:latin typeface="Times New Roman" panose="02020603050405020304" pitchFamily="18" charset="0"/>
                <a:cs typeface="Times New Roman" panose="02020603050405020304" pitchFamily="18" charset="0"/>
              </a:rPr>
              <a:t>, 1,493, 1,969, and </a:t>
            </a:r>
            <a:r>
              <a:rPr lang="en-US" sz="1400" b="1" dirty="0" smtClean="0">
                <a:solidFill>
                  <a:schemeClr val="bg1"/>
                </a:solidFill>
                <a:latin typeface="Times New Roman" panose="02020603050405020304" pitchFamily="18" charset="0"/>
                <a:cs typeface="Times New Roman" panose="02020603050405020304" pitchFamily="18" charset="0"/>
              </a:rPr>
              <a:t>2,880 keV) </a:t>
            </a:r>
            <a:r>
              <a:rPr lang="en-US" sz="1400" b="1" dirty="0">
                <a:solidFill>
                  <a:schemeClr val="bg1"/>
                </a:solidFill>
                <a:latin typeface="Times New Roman" panose="02020603050405020304" pitchFamily="18" charset="0"/>
                <a:cs typeface="Times New Roman" panose="02020603050405020304" pitchFamily="18" charset="0"/>
              </a:rPr>
              <a:t>assuming a piecewise power‐law distribution.</a:t>
            </a:r>
          </a:p>
        </p:txBody>
      </p:sp>
      <p:sp>
        <p:nvSpPr>
          <p:cNvPr id="13" name="Shape 263"/>
          <p:cNvSpPr txBox="1"/>
          <p:nvPr/>
        </p:nvSpPr>
        <p:spPr>
          <a:xfrm>
            <a:off x="152400" y="5835224"/>
            <a:ext cx="822960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20" name="Rounded Rectangle 19"/>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51334369"/>
              </p:ext>
            </p:extLst>
          </p:nvPr>
        </p:nvGraphicFramePr>
        <p:xfrm>
          <a:off x="89332" y="1657718"/>
          <a:ext cx="8965337" cy="2801035"/>
        </p:xfrm>
        <a:graphic>
          <a:graphicData uri="http://schemas.openxmlformats.org/drawingml/2006/table">
            <a:tbl>
              <a:tblPr/>
              <a:tblGrid>
                <a:gridCol w="398737"/>
                <a:gridCol w="342664"/>
                <a:gridCol w="342664"/>
                <a:gridCol w="342664"/>
                <a:gridCol w="342664"/>
                <a:gridCol w="342664"/>
                <a:gridCol w="342664"/>
                <a:gridCol w="342664"/>
                <a:gridCol w="342664"/>
                <a:gridCol w="342664"/>
                <a:gridCol w="342664"/>
                <a:gridCol w="342664"/>
                <a:gridCol w="342664"/>
                <a:gridCol w="342664"/>
                <a:gridCol w="342664"/>
                <a:gridCol w="342664"/>
                <a:gridCol w="342664"/>
                <a:gridCol w="342664"/>
                <a:gridCol w="342664"/>
                <a:gridCol w="342664"/>
                <a:gridCol w="342664"/>
                <a:gridCol w="342664"/>
                <a:gridCol w="342664"/>
                <a:gridCol w="342664"/>
                <a:gridCol w="342664"/>
                <a:gridCol w="342664"/>
              </a:tblGrid>
              <a:tr h="348951">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G17 ET3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G18 ET3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G17 ET1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G18 ET1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G17 ET4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G18 ET4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G17 ET2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G18 ET2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G17 ET5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G18 ET5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188622">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Q</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Q</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Q</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Q</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Q</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242">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Energy (keV)</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25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50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75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25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50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75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25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50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75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25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50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75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25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50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75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862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80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0.94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1.00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0.89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862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130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0.92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0.92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0.69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0.71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0.84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862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180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862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278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1.25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1.21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862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380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0.86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862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550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0.86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862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900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1.22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1.24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1.22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862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1493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0.97</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1.00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1.25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862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1969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0.20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0.89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0.34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0.24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0.63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0.69</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0.74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0.86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0.93</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0.95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0.98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8622">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2880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1.00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0.92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0.91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0.86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0.70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0.72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0.70</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0.61</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0.64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0.64</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0.56</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0.62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1.45</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1.12</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0.98</a:t>
                      </a:r>
                    </a:p>
                  </a:txBody>
                  <a:tcPr marL="5752" marR="5752" marT="5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1" name="TextBox 20"/>
          <p:cNvSpPr txBox="1"/>
          <p:nvPr/>
        </p:nvSpPr>
        <p:spPr>
          <a:xfrm>
            <a:off x="1943100" y="4561067"/>
            <a:ext cx="5257800" cy="338554"/>
          </a:xfrm>
          <a:prstGeom prst="rect">
            <a:avLst/>
          </a:prstGeom>
          <a:solidFill>
            <a:schemeClr val="bg1"/>
          </a:solid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GOES-17 higher than GOES-18:</a:t>
            </a:r>
            <a:r>
              <a:rPr lang="en-US" sz="1600" b="1" dirty="0" smtClean="0">
                <a:solidFill>
                  <a:srgbClr val="0000FF"/>
                </a:solidFill>
                <a:latin typeface="Times New Roman" panose="02020603050405020304" pitchFamily="18" charset="0"/>
                <a:cs typeface="Times New Roman" panose="02020603050405020304" pitchFamily="18" charset="0"/>
              </a:rPr>
              <a:t> &lt;10%   </a:t>
            </a:r>
            <a:r>
              <a:rPr lang="en-US" sz="1600" b="1" dirty="0" smtClean="0">
                <a:solidFill>
                  <a:srgbClr val="00CC00"/>
                </a:solidFill>
                <a:latin typeface="Times New Roman" panose="02020603050405020304" pitchFamily="18" charset="0"/>
                <a:cs typeface="Times New Roman" panose="02020603050405020304" pitchFamily="18" charset="0"/>
              </a:rPr>
              <a:t>10-25%   </a:t>
            </a:r>
            <a:r>
              <a:rPr lang="en-US" sz="1600" b="1" dirty="0" smtClean="0">
                <a:solidFill>
                  <a:srgbClr val="FF0000"/>
                </a:solidFill>
                <a:latin typeface="Times New Roman" panose="02020603050405020304" pitchFamily="18" charset="0"/>
                <a:cs typeface="Times New Roman" panose="02020603050405020304" pitchFamily="18" charset="0"/>
              </a:rPr>
              <a:t>&gt;25%</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651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35</a:t>
            </a:fld>
            <a:endParaRPr lang="en-US" altLang="en-US" dirty="0"/>
          </a:p>
        </p:txBody>
      </p:sp>
      <p:sp>
        <p:nvSpPr>
          <p:cNvPr id="13" name="TextBox 12"/>
          <p:cNvSpPr txBox="1"/>
          <p:nvPr/>
        </p:nvSpPr>
        <p:spPr>
          <a:xfrm>
            <a:off x="1206370" y="1229081"/>
            <a:ext cx="4752046" cy="307777"/>
          </a:xfrm>
          <a:prstGeom prst="rect">
            <a:avLst/>
          </a:prstGeom>
          <a:solidFill>
            <a:srgbClr val="FF3399"/>
          </a:solidFill>
          <a:ln>
            <a:solidFill>
              <a:srgbClr val="92D050"/>
            </a:solidFill>
          </a:ln>
        </p:spPr>
        <p:txBody>
          <a:bodyPr wrap="square" rtlCol="0">
            <a:spAutoFit/>
          </a:bodyPr>
          <a:lstStyle/>
          <a:p>
            <a:pPr algn="ctr"/>
            <a:r>
              <a:rPr lang="en-US" sz="1400" b="1" dirty="0" smtClean="0">
                <a:solidFill>
                  <a:schemeClr val="bg1"/>
                </a:solidFill>
              </a:rPr>
              <a:t>GOES-18 vs GOES-17 Protons</a:t>
            </a:r>
            <a:r>
              <a:rPr lang="en-US" sz="1400" b="1" dirty="0" smtClean="0">
                <a:solidFill>
                  <a:prstClr val="white"/>
                </a:solidFill>
              </a:rPr>
              <a:t> </a:t>
            </a:r>
            <a:r>
              <a:rPr lang="en-US" sz="1400" b="1" dirty="0">
                <a:solidFill>
                  <a:prstClr val="white"/>
                </a:solidFill>
              </a:rPr>
              <a:t>, </a:t>
            </a:r>
            <a:r>
              <a:rPr lang="en-US" sz="1400" b="1" dirty="0" smtClean="0">
                <a:solidFill>
                  <a:prstClr val="white"/>
                </a:solidFill>
              </a:rPr>
              <a:t>06/07/2022</a:t>
            </a:r>
            <a:r>
              <a:rPr lang="en-US" sz="1400" b="1" dirty="0">
                <a:solidFill>
                  <a:prstClr val="white"/>
                </a:solidFill>
              </a:rPr>
              <a:t>– 09/05/2022</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9" cy="4250640"/>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7" name="TextBox 16">
            <a:extLst>
              <a:ext uri="{FF2B5EF4-FFF2-40B4-BE49-F238E27FC236}">
                <a16:creationId xmlns:a16="http://schemas.microsoft.com/office/drawing/2014/main" xmlns="" id="{8F7E4F53-71D7-A943-A990-6F7E7072A292}"/>
              </a:ext>
            </a:extLst>
          </p:cNvPr>
          <p:cNvSpPr txBox="1"/>
          <p:nvPr/>
        </p:nvSpPr>
        <p:spPr>
          <a:xfrm>
            <a:off x="7183583" y="1600200"/>
            <a:ext cx="1905000" cy="3600986"/>
          </a:xfrm>
          <a:prstGeom prst="rect">
            <a:avLst/>
          </a:prstGeom>
          <a:solidFill>
            <a:schemeClr val="bg1"/>
          </a:solidFill>
          <a:ln w="28575">
            <a:solidFill>
              <a:schemeClr val="bg1"/>
            </a:solidFill>
          </a:ln>
        </p:spPr>
        <p:txBody>
          <a:bodyPr wrap="square" rtlCol="0">
            <a:spAutoFit/>
          </a:bodyPr>
          <a:lstStyle/>
          <a:p>
            <a:pPr marL="171450" indent="-171450">
              <a:buFont typeface="Wingdings" panose="05000000000000000000" pitchFamily="2" charset="2"/>
              <a:buChar char="Ø"/>
            </a:pPr>
            <a:r>
              <a:rPr lang="en-US" sz="1200" b="1" dirty="0" smtClean="0">
                <a:latin typeface="Times New Roman" panose="02020603050405020304" pitchFamily="18" charset="0"/>
                <a:cs typeface="Times New Roman" panose="02020603050405020304" pitchFamily="18" charset="0"/>
              </a:rPr>
              <a:t>GOES-17 fluxes are significantly lower</a:t>
            </a:r>
            <a:r>
              <a:rPr lang="en-US" sz="1200" b="1" dirty="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than GOES-18 in channels </a:t>
            </a:r>
            <a:r>
              <a:rPr lang="en-US" sz="1200" b="1" dirty="0" smtClean="0">
                <a:solidFill>
                  <a:srgbClr val="FF0000"/>
                </a:solidFill>
                <a:latin typeface="Times New Roman" panose="02020603050405020304" pitchFamily="18" charset="0"/>
                <a:cs typeface="Times New Roman" panose="02020603050405020304" pitchFamily="18" charset="0"/>
              </a:rPr>
              <a:t>P1-P5</a:t>
            </a:r>
            <a:r>
              <a:rPr lang="en-US" sz="1200" b="1" dirty="0" smtClean="0">
                <a:latin typeface="Times New Roman" panose="02020603050405020304" pitchFamily="18" charset="0"/>
                <a:cs typeface="Times New Roman" panose="02020603050405020304" pitchFamily="18" charset="0"/>
              </a:rPr>
              <a:t> and all telescopes)</a:t>
            </a:r>
          </a:p>
          <a:p>
            <a:pPr marL="171450" indent="-171450">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S</a:t>
            </a:r>
            <a:r>
              <a:rPr lang="en-US" sz="1200" b="1" dirty="0" smtClean="0">
                <a:latin typeface="Times New Roman" panose="02020603050405020304" pitchFamily="18" charset="0"/>
                <a:cs typeface="Times New Roman" panose="02020603050405020304" pitchFamily="18" charset="0"/>
              </a:rPr>
              <a:t>till lower in channels </a:t>
            </a:r>
            <a:r>
              <a:rPr lang="en-US" sz="1200" b="1" dirty="0" smtClean="0">
                <a:solidFill>
                  <a:srgbClr val="00B050"/>
                </a:solidFill>
                <a:latin typeface="Times New Roman" panose="02020603050405020304" pitchFamily="18" charset="0"/>
                <a:cs typeface="Times New Roman" panose="02020603050405020304" pitchFamily="18" charset="0"/>
              </a:rPr>
              <a:t>P6-P7</a:t>
            </a:r>
            <a:r>
              <a:rPr lang="en-US" sz="1200" b="1" dirty="0" smtClean="0">
                <a:latin typeface="Times New Roman" panose="02020603050405020304" pitchFamily="18" charset="0"/>
                <a:cs typeface="Times New Roman" panose="02020603050405020304" pitchFamily="18" charset="0"/>
              </a:rPr>
              <a:t> (except for PTel1)</a:t>
            </a:r>
          </a:p>
          <a:p>
            <a:pPr marL="171450" indent="-171450">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T</a:t>
            </a:r>
            <a:r>
              <a:rPr lang="en-US" sz="1200" b="1" dirty="0" smtClean="0">
                <a:latin typeface="Times New Roman" panose="02020603050405020304" pitchFamily="18" charset="0"/>
                <a:cs typeface="Times New Roman" panose="02020603050405020304" pitchFamily="18" charset="0"/>
              </a:rPr>
              <a:t>his observation has been documented extensively (G16/G17 Full PS-PVR, G18 PLT SEI-011, and multiple NCEI and MIT studies)</a:t>
            </a:r>
          </a:p>
          <a:p>
            <a:pPr marL="171450" indent="-171450">
              <a:buFont typeface="Wingdings" panose="05000000000000000000" pitchFamily="2" charset="2"/>
              <a:buChar char="Ø"/>
            </a:pPr>
            <a:r>
              <a:rPr lang="en-US" sz="1200" b="1" dirty="0" smtClean="0">
                <a:latin typeface="Times New Roman" panose="02020603050405020304" pitchFamily="18" charset="0"/>
                <a:cs typeface="Times New Roman" panose="02020603050405020304" pitchFamily="18" charset="0"/>
              </a:rPr>
              <a:t>Also observed with G16</a:t>
            </a:r>
          </a:p>
          <a:p>
            <a:pPr marL="171450" indent="-171450">
              <a:buFont typeface="Wingdings" panose="05000000000000000000" pitchFamily="2" charset="2"/>
              <a:buChar char="Ø"/>
            </a:pPr>
            <a:r>
              <a:rPr lang="en-US" sz="1200" b="1" dirty="0" smtClean="0">
                <a:latin typeface="Times New Roman" panose="02020603050405020304" pitchFamily="18" charset="0"/>
                <a:cs typeface="Times New Roman" panose="02020603050405020304" pitchFamily="18" charset="0"/>
              </a:rPr>
              <a:t>A degradation of the proton detectors is actively being investigated</a:t>
            </a: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8" name="TextBox 17">
            <a:extLst>
              <a:ext uri="{FF2B5EF4-FFF2-40B4-BE49-F238E27FC236}">
                <a16:creationId xmlns:a16="http://schemas.microsoft.com/office/drawing/2014/main" xmlns=""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Apply only to P1-P7</a:t>
            </a:r>
          </a:p>
        </p:txBody>
      </p:sp>
    </p:spTree>
    <p:extLst>
      <p:ext uri="{BB962C8B-B14F-4D97-AF65-F5344CB8AC3E}">
        <p14:creationId xmlns:p14="http://schemas.microsoft.com/office/powerpoint/2010/main" val="2953825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35163A7-B93B-D74B-BCE8-A33003B3076A}"/>
              </a:ext>
            </a:extLst>
          </p:cNvPr>
          <p:cNvSpPr>
            <a:spLocks noGrp="1"/>
          </p:cNvSpPr>
          <p:nvPr>
            <p:ph type="sldNum" sz="quarter" idx="12"/>
          </p:nvPr>
        </p:nvSpPr>
        <p:spPr/>
        <p:txBody>
          <a:bodyPr/>
          <a:lstStyle/>
          <a:p>
            <a:fld id="{615ADB79-25D6-47C0-AB51-22A13A0BBB50}" type="slidenum">
              <a:rPr lang="en-US" altLang="en-US" smtClean="0">
                <a:solidFill>
                  <a:prstClr val="white"/>
                </a:solidFill>
              </a:rPr>
              <a:pPr/>
              <a:t>36</a:t>
            </a:fld>
            <a:endParaRPr lang="en-US" altLang="en-US" dirty="0">
              <a:solidFill>
                <a:prstClr val="white"/>
              </a:solidFill>
            </a:endParaRPr>
          </a:p>
        </p:txBody>
      </p:sp>
      <p:sp>
        <p:nvSpPr>
          <p:cNvPr id="8" name="TextBox 7">
            <a:extLst>
              <a:ext uri="{FF2B5EF4-FFF2-40B4-BE49-F238E27FC236}">
                <a16:creationId xmlns:a16="http://schemas.microsoft.com/office/drawing/2014/main" xmlns="" id="{03C1C17E-6C53-A64B-936E-EAF60D042E20}"/>
              </a:ext>
            </a:extLst>
          </p:cNvPr>
          <p:cNvSpPr txBox="1"/>
          <p:nvPr/>
        </p:nvSpPr>
        <p:spPr>
          <a:xfrm>
            <a:off x="1990934" y="1295400"/>
            <a:ext cx="5162116" cy="323165"/>
          </a:xfrm>
          <a:prstGeom prst="rect">
            <a:avLst/>
          </a:prstGeom>
          <a:solidFill>
            <a:srgbClr val="FF3399"/>
          </a:solidFill>
          <a:ln>
            <a:solidFill>
              <a:srgbClr val="92D050"/>
            </a:solidFill>
          </a:ln>
        </p:spPr>
        <p:txBody>
          <a:bodyPr wrap="square" rtlCol="0">
            <a:spAutoFit/>
          </a:bodyPr>
          <a:lstStyle/>
          <a:p>
            <a:pPr algn="ctr"/>
            <a:r>
              <a:rPr lang="en-US" sz="1500" b="1" dirty="0" smtClean="0">
                <a:solidFill>
                  <a:prstClr val="white"/>
                </a:solidFill>
              </a:rPr>
              <a:t>GOES-17 over GOES-18 Protons</a:t>
            </a:r>
            <a:r>
              <a:rPr lang="en-US" sz="1500" b="1" dirty="0">
                <a:solidFill>
                  <a:prstClr val="white"/>
                </a:solidFill>
              </a:rPr>
              <a:t>, </a:t>
            </a:r>
            <a:r>
              <a:rPr lang="en-US" sz="1500" b="1" dirty="0" smtClean="0">
                <a:solidFill>
                  <a:prstClr val="white"/>
                </a:solidFill>
              </a:rPr>
              <a:t>06/07/2022– 09/05/2022</a:t>
            </a:r>
            <a:endParaRPr lang="en-US" sz="1500" b="1" dirty="0">
              <a:solidFill>
                <a:prstClr val="white"/>
              </a:solidFill>
            </a:endParaRPr>
          </a:p>
        </p:txBody>
      </p:sp>
      <p:sp>
        <p:nvSpPr>
          <p:cNvPr id="9"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1346" y="5029200"/>
            <a:ext cx="8981309" cy="738664"/>
          </a:xfrm>
          <a:prstGeom prst="rect">
            <a:avLst/>
          </a:prstGeom>
          <a:noFill/>
        </p:spPr>
        <p:txBody>
          <a:bodyPr wrap="square" rtlCol="0">
            <a:spAutoFit/>
          </a:bodyPr>
          <a:lstStyle/>
          <a:p>
            <a:pPr algn="just"/>
            <a:r>
              <a:rPr lang="en-US" sz="1400" b="1" dirty="0">
                <a:solidFill>
                  <a:schemeClr val="bg1"/>
                </a:solidFill>
                <a:latin typeface="Times New Roman" panose="02020603050405020304" pitchFamily="18" charset="0"/>
                <a:cs typeface="Times New Roman" panose="02020603050405020304" pitchFamily="18" charset="0"/>
              </a:rPr>
              <a:t>The comparisons are made by taking </a:t>
            </a:r>
            <a:r>
              <a:rPr lang="en-US" sz="1400" b="1" dirty="0" smtClean="0">
                <a:solidFill>
                  <a:schemeClr val="bg1"/>
                </a:solidFill>
                <a:latin typeface="Times New Roman" panose="02020603050405020304" pitchFamily="18" charset="0"/>
                <a:cs typeface="Times New Roman" panose="02020603050405020304" pitchFamily="18" charset="0"/>
              </a:rPr>
              <a:t>the ratio </a:t>
            </a:r>
            <a:r>
              <a:rPr lang="en-US" sz="1400" b="1" dirty="0">
                <a:solidFill>
                  <a:schemeClr val="bg1"/>
                </a:solidFill>
                <a:latin typeface="Times New Roman" panose="02020603050405020304" pitchFamily="18" charset="0"/>
                <a:cs typeface="Times New Roman" panose="02020603050405020304" pitchFamily="18" charset="0"/>
              </a:rPr>
              <a:t>of </a:t>
            </a:r>
            <a:r>
              <a:rPr lang="en-US" sz="1400" b="1" dirty="0" smtClean="0">
                <a:solidFill>
                  <a:schemeClr val="bg1"/>
                </a:solidFill>
                <a:latin typeface="Times New Roman" panose="02020603050405020304" pitchFamily="18" charset="0"/>
                <a:cs typeface="Times New Roman" panose="02020603050405020304" pitchFamily="18" charset="0"/>
              </a:rPr>
              <a:t>the GOES‐17 </a:t>
            </a:r>
            <a:r>
              <a:rPr lang="en-US" sz="1400" b="1" dirty="0">
                <a:solidFill>
                  <a:schemeClr val="bg1"/>
                </a:solidFill>
                <a:latin typeface="Times New Roman" panose="02020603050405020304" pitchFamily="18" charset="0"/>
                <a:cs typeface="Times New Roman" panose="02020603050405020304" pitchFamily="18" charset="0"/>
              </a:rPr>
              <a:t>to the </a:t>
            </a:r>
            <a:r>
              <a:rPr lang="en-US" sz="1400" b="1" dirty="0" smtClean="0">
                <a:solidFill>
                  <a:schemeClr val="bg1"/>
                </a:solidFill>
                <a:latin typeface="Times New Roman" panose="02020603050405020304" pitchFamily="18" charset="0"/>
                <a:cs typeface="Times New Roman" panose="02020603050405020304" pitchFamily="18" charset="0"/>
              </a:rPr>
              <a:t>GOES‐18 </a:t>
            </a:r>
            <a:r>
              <a:rPr lang="en-US" sz="1400" b="1" dirty="0">
                <a:solidFill>
                  <a:schemeClr val="bg1"/>
                </a:solidFill>
                <a:latin typeface="Times New Roman" panose="02020603050405020304" pitchFamily="18" charset="0"/>
                <a:cs typeface="Times New Roman" panose="02020603050405020304" pitchFamily="18" charset="0"/>
              </a:rPr>
              <a:t>percentile fluxes, following interpolation to 7</a:t>
            </a:r>
            <a:r>
              <a:rPr lang="en-US" sz="1400" b="1" dirty="0" smtClean="0">
                <a:solidFill>
                  <a:schemeClr val="bg1"/>
                </a:solidFill>
                <a:latin typeface="Times New Roman" panose="02020603050405020304" pitchFamily="18" charset="0"/>
                <a:cs typeface="Times New Roman" panose="02020603050405020304" pitchFamily="18" charset="0"/>
              </a:rPr>
              <a:t> </a:t>
            </a:r>
            <a:r>
              <a:rPr lang="en-US" sz="1400" b="1" dirty="0">
                <a:solidFill>
                  <a:schemeClr val="bg1"/>
                </a:solidFill>
                <a:latin typeface="Times New Roman" panose="02020603050405020304" pitchFamily="18" charset="0"/>
                <a:cs typeface="Times New Roman" panose="02020603050405020304" pitchFamily="18" charset="0"/>
              </a:rPr>
              <a:t>common energies </a:t>
            </a:r>
            <a:r>
              <a:rPr lang="en-US" sz="1400" b="1" dirty="0" smtClean="0">
                <a:solidFill>
                  <a:schemeClr val="bg1"/>
                </a:solidFill>
                <a:latin typeface="Times New Roman" panose="02020603050405020304" pitchFamily="18" charset="0"/>
                <a:cs typeface="Times New Roman" panose="02020603050405020304" pitchFamily="18" charset="0"/>
              </a:rPr>
              <a:t>(110</a:t>
            </a:r>
            <a:r>
              <a:rPr lang="en-US" sz="1400" b="1" dirty="0">
                <a:solidFill>
                  <a:schemeClr val="bg1"/>
                </a:solidFill>
                <a:latin typeface="Times New Roman" panose="02020603050405020304" pitchFamily="18" charset="0"/>
                <a:cs typeface="Times New Roman" panose="02020603050405020304" pitchFamily="18" charset="0"/>
              </a:rPr>
              <a:t>, 130, </a:t>
            </a:r>
            <a:r>
              <a:rPr lang="en-US" sz="1400" b="1" dirty="0" smtClean="0">
                <a:solidFill>
                  <a:schemeClr val="bg1"/>
                </a:solidFill>
                <a:latin typeface="Times New Roman" panose="02020603050405020304" pitchFamily="18" charset="0"/>
                <a:cs typeface="Times New Roman" panose="02020603050405020304" pitchFamily="18" charset="0"/>
              </a:rPr>
              <a:t>190</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smtClean="0">
                <a:solidFill>
                  <a:schemeClr val="bg1"/>
                </a:solidFill>
                <a:latin typeface="Times New Roman" panose="02020603050405020304" pitchFamily="18" charset="0"/>
                <a:cs typeface="Times New Roman" panose="02020603050405020304" pitchFamily="18" charset="0"/>
              </a:rPr>
              <a:t>270, 410</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smtClean="0">
                <a:solidFill>
                  <a:schemeClr val="bg1"/>
                </a:solidFill>
                <a:latin typeface="Times New Roman" panose="02020603050405020304" pitchFamily="18" charset="0"/>
                <a:cs typeface="Times New Roman" panose="02020603050405020304" pitchFamily="18" charset="0"/>
              </a:rPr>
              <a:t>600, and 820 keV) </a:t>
            </a:r>
            <a:r>
              <a:rPr lang="en-US" sz="1400" b="1" dirty="0">
                <a:solidFill>
                  <a:schemeClr val="bg1"/>
                </a:solidFill>
                <a:latin typeface="Times New Roman" panose="02020603050405020304" pitchFamily="18" charset="0"/>
                <a:cs typeface="Times New Roman" panose="02020603050405020304" pitchFamily="18" charset="0"/>
              </a:rPr>
              <a:t>assuming a piecewise power‐law distribution.</a:t>
            </a:r>
          </a:p>
        </p:txBody>
      </p:sp>
      <p:sp>
        <p:nvSpPr>
          <p:cNvPr id="13" name="Shape 263"/>
          <p:cNvSpPr txBox="1"/>
          <p:nvPr/>
        </p:nvSpPr>
        <p:spPr>
          <a:xfrm>
            <a:off x="152400" y="5835224"/>
            <a:ext cx="822960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20" name="Rounded Rectangle 19"/>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75824" y="4614446"/>
            <a:ext cx="6992353" cy="338554"/>
          </a:xfrm>
          <a:prstGeom prst="rect">
            <a:avLst/>
          </a:prstGeom>
          <a:solidFill>
            <a:schemeClr val="bg1"/>
          </a:solid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GOES-17 lower than GOES-18:</a:t>
            </a:r>
            <a:r>
              <a:rPr lang="en-US" sz="1600" b="1" dirty="0" smtClean="0">
                <a:solidFill>
                  <a:srgbClr val="0000FF"/>
                </a:solidFill>
                <a:latin typeface="Times New Roman" panose="02020603050405020304" pitchFamily="18" charset="0"/>
                <a:cs typeface="Times New Roman" panose="02020603050405020304" pitchFamily="18" charset="0"/>
              </a:rPr>
              <a:t> &lt;10%  </a:t>
            </a:r>
            <a:r>
              <a:rPr lang="en-US" sz="1600" b="1" dirty="0" smtClean="0">
                <a:solidFill>
                  <a:srgbClr val="00CC00"/>
                </a:solidFill>
                <a:latin typeface="Times New Roman" panose="02020603050405020304" pitchFamily="18" charset="0"/>
                <a:cs typeface="Times New Roman" panose="02020603050405020304" pitchFamily="18" charset="0"/>
              </a:rPr>
              <a:t>10-25%  </a:t>
            </a:r>
            <a:r>
              <a:rPr lang="en-US" sz="1600" b="1" dirty="0" smtClean="0">
                <a:solidFill>
                  <a:srgbClr val="FF0000"/>
                </a:solidFill>
                <a:latin typeface="Times New Roman" panose="02020603050405020304" pitchFamily="18" charset="0"/>
                <a:cs typeface="Times New Roman" panose="02020603050405020304" pitchFamily="18" charset="0"/>
              </a:rPr>
              <a:t>25-50%  </a:t>
            </a:r>
            <a:r>
              <a:rPr lang="en-US" sz="1600" b="1" dirty="0" smtClean="0">
                <a:solidFill>
                  <a:srgbClr val="8912BE"/>
                </a:solidFill>
                <a:latin typeface="Times New Roman" panose="02020603050405020304" pitchFamily="18" charset="0"/>
                <a:cs typeface="Times New Roman" panose="02020603050405020304" pitchFamily="18" charset="0"/>
              </a:rPr>
              <a:t>50-75%  </a:t>
            </a:r>
            <a:r>
              <a:rPr lang="en-US" sz="1600" b="1" dirty="0" smtClean="0">
                <a:solidFill>
                  <a:srgbClr val="640000"/>
                </a:solidFill>
                <a:latin typeface="Times New Roman" panose="02020603050405020304" pitchFamily="18" charset="0"/>
                <a:cs typeface="Times New Roman" panose="02020603050405020304" pitchFamily="18" charset="0"/>
              </a:rPr>
              <a:t>&gt;75%</a:t>
            </a:r>
            <a:endParaRPr lang="en-US" sz="1600" b="1" dirty="0">
              <a:solidFill>
                <a:srgbClr val="64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11897782"/>
              </p:ext>
            </p:extLst>
          </p:nvPr>
        </p:nvGraphicFramePr>
        <p:xfrm>
          <a:off x="81339" y="1666012"/>
          <a:ext cx="8981307" cy="2840483"/>
        </p:xfrm>
        <a:graphic>
          <a:graphicData uri="http://schemas.openxmlformats.org/drawingml/2006/table">
            <a:tbl>
              <a:tblPr/>
              <a:tblGrid>
                <a:gridCol w="411357"/>
                <a:gridCol w="342798"/>
                <a:gridCol w="342798"/>
                <a:gridCol w="342798"/>
                <a:gridCol w="342798"/>
                <a:gridCol w="342798"/>
                <a:gridCol w="342798"/>
                <a:gridCol w="342798"/>
                <a:gridCol w="342798"/>
                <a:gridCol w="342798"/>
                <a:gridCol w="342798"/>
                <a:gridCol w="342798"/>
                <a:gridCol w="342798"/>
                <a:gridCol w="342798"/>
                <a:gridCol w="342798"/>
                <a:gridCol w="342798"/>
                <a:gridCol w="342798"/>
                <a:gridCol w="342798"/>
                <a:gridCol w="342798"/>
                <a:gridCol w="342798"/>
                <a:gridCol w="342798"/>
                <a:gridCol w="342798"/>
                <a:gridCol w="342798"/>
                <a:gridCol w="342798"/>
                <a:gridCol w="342798"/>
                <a:gridCol w="342798"/>
              </a:tblGrid>
              <a:tr h="408680">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G17 PT1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G18 PT1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G17 PT4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G18 PT4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G17 PT2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G18 PT2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G17 PT5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G18 PT5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G17 PT3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G18 PT3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51352">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Q</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Q</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Q</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Q</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Q</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20987">
                <a:tc>
                  <a:txBody>
                    <a:bodyPr/>
                    <a:lstStyle/>
                    <a:p>
                      <a:pPr algn="ctr" fontAlgn="ctr"/>
                      <a:r>
                        <a:rPr lang="en-US" sz="900" b="1" i="0" u="none" strike="noStrike">
                          <a:solidFill>
                            <a:srgbClr val="000000"/>
                          </a:solidFill>
                          <a:effectLst/>
                          <a:latin typeface="Times New Roman" panose="02020603050405020304" pitchFamily="18" charset="0"/>
                          <a:cs typeface="Times New Roman" panose="02020603050405020304" pitchFamily="18" charset="0"/>
                        </a:rPr>
                        <a:t>Energy (keV)</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25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50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75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25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50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75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25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Times New Roman" panose="02020603050405020304" pitchFamily="18" charset="0"/>
                          <a:cs typeface="Times New Roman" panose="02020603050405020304" pitchFamily="18" charset="0"/>
                        </a:rPr>
                        <a:t>50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75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25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50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75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25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50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75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135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110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0.50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135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130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135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190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8912BE"/>
                          </a:solidFill>
                          <a:effectLst/>
                          <a:latin typeface="Times New Roman" panose="02020603050405020304" pitchFamily="18" charset="0"/>
                          <a:cs typeface="Times New Roman" panose="02020603050405020304" pitchFamily="18" charset="0"/>
                        </a:rPr>
                        <a:t>0.30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135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270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0.28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135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410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0.39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1352">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600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0.95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0.96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1.00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00"/>
                          </a:solidFill>
                          <a:effectLst/>
                          <a:latin typeface="Times New Roman" panose="02020603050405020304" pitchFamily="18" charset="0"/>
                          <a:cs typeface="Times New Roman" panose="02020603050405020304" pitchFamily="18" charset="0"/>
                        </a:rPr>
                        <a:t>1.01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8912BE"/>
                          </a:solidFill>
                          <a:effectLst/>
                          <a:latin typeface="Times New Roman" panose="02020603050405020304" pitchFamily="18" charset="0"/>
                          <a:cs typeface="Times New Roman" panose="02020603050405020304" pitchFamily="18" charset="0"/>
                        </a:rPr>
                        <a:t>0.48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0.64</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1352">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820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0.97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0.66</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0.69</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0.85</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0.71</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0.77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0.78</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0.77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0.90</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0.93</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0.72</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0.67</a:t>
                      </a:r>
                    </a:p>
                  </a:txBody>
                  <a:tcPr marL="5890" marR="5890" marT="58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9752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617" y="1213209"/>
            <a:ext cx="6629400" cy="4972050"/>
          </a:xfrm>
        </p:spPr>
      </p:pic>
      <p:sp>
        <p:nvSpPr>
          <p:cNvPr id="18" name="TextBox 17"/>
          <p:cNvSpPr txBox="1"/>
          <p:nvPr/>
        </p:nvSpPr>
        <p:spPr>
          <a:xfrm>
            <a:off x="72736" y="3886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T2</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2736" y="3124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T4</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2736" y="233786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T1</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2736" y="1535668"/>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T3</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5486400"/>
            <a:ext cx="602673" cy="307777"/>
          </a:xfrm>
          <a:prstGeom prst="rect">
            <a:avLst/>
          </a:prstGeom>
          <a:noFill/>
        </p:spPr>
        <p:txBody>
          <a:bodyPr wrap="square" rtlCol="0">
            <a:spAutoFit/>
          </a:bodyPr>
          <a:lstStyle/>
          <a:p>
            <a:pPr algn="ctr"/>
            <a:r>
              <a:rPr lang="en-US" sz="1400" b="1" dirty="0" smtClean="0">
                <a:solidFill>
                  <a:srgbClr val="FFFF00"/>
                </a:solidFill>
                <a:latin typeface="Times New Roman" panose="02020603050405020304" pitchFamily="18" charset="0"/>
                <a:cs typeface="Times New Roman" panose="02020603050405020304" pitchFamily="18" charset="0"/>
              </a:rPr>
              <a:t>DOS</a:t>
            </a:r>
            <a:endParaRPr lang="en-US" sz="1400" b="1" dirty="0">
              <a:solidFill>
                <a:srgbClr val="FFFF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4636" y="4695876"/>
            <a:ext cx="5334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T5</a:t>
            </a:r>
            <a:endParaRPr lang="en-US" b="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7391400" y="1447800"/>
                <a:ext cx="1676400" cy="923330"/>
              </a:xfrm>
              <a:prstGeom prst="rect">
                <a:avLst/>
              </a:prstGeom>
              <a:solidFill>
                <a:srgbClr val="57D3FF"/>
              </a:solidFill>
            </p:spPr>
            <p:txBody>
              <a:bodyPr wrap="square" rtlCol="0">
                <a:spAutoFit/>
              </a:bodyPr>
              <a:lstStyle/>
              <a:p>
                <a:pPr algn="ctr"/>
                <a:r>
                  <a:rPr lang="en-US" b="1" dirty="0" smtClean="0">
                    <a:solidFill>
                      <a:schemeClr val="tx1"/>
                    </a:solidFill>
                    <a:latin typeface="Times New Roman" panose="02020603050405020304" pitchFamily="18" charset="0"/>
                    <a:cs typeface="Times New Roman" panose="02020603050405020304" pitchFamily="18" charset="0"/>
                  </a:rPr>
                  <a:t>GOES-18 channel E11 </a:t>
                </a:r>
                <a14:m>
                  <m:oMath xmlns:m="http://schemas.openxmlformats.org/officeDocument/2006/math">
                    <m:r>
                      <a:rPr lang="en-US" b="1" i="1" dirty="0" smtClean="0">
                        <a:solidFill>
                          <a:schemeClr val="tx1"/>
                        </a:solidFill>
                        <a:latin typeface="Cambria Math" panose="02040503050406030204" pitchFamily="18" charset="0"/>
                        <a:cs typeface="Times New Roman" panose="02020603050405020304" pitchFamily="18" charset="0"/>
                      </a:rPr>
                      <m:t>(&gt;</m:t>
                    </m:r>
                    <m:r>
                      <a:rPr lang="en-US" b="1" i="1" dirty="0" smtClean="0">
                        <a:solidFill>
                          <a:schemeClr val="tx1"/>
                        </a:solidFill>
                        <a:latin typeface="Cambria Math" panose="02040503050406030204" pitchFamily="18" charset="0"/>
                        <a:cs typeface="Times New Roman" panose="02020603050405020304" pitchFamily="18" charset="0"/>
                      </a:rPr>
                      <m:t>𝟐</m:t>
                    </m:r>
                  </m:oMath>
                </a14:m>
                <a:r>
                  <a:rPr lang="en-US" b="1" dirty="0" smtClean="0">
                    <a:solidFill>
                      <a:schemeClr val="tx1"/>
                    </a:solidFill>
                    <a:latin typeface="Times New Roman" panose="02020603050405020304" pitchFamily="18" charset="0"/>
                    <a:cs typeface="Times New Roman" panose="02020603050405020304" pitchFamily="18" charset="0"/>
                  </a:rPr>
                  <a:t> MeV)</a:t>
                </a:r>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391400" y="1447800"/>
                <a:ext cx="1676400" cy="923330"/>
              </a:xfrm>
              <a:prstGeom prst="rect">
                <a:avLst/>
              </a:prstGeom>
              <a:blipFill rotWithShape="0">
                <a:blip r:embed="rId4"/>
                <a:stretch>
                  <a:fillRect t="-3974" b="-92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5ADB79-25D6-47C0-AB51-22A13A0BBB50}" type="slidenum">
              <a:rPr lang="en-US" altLang="en-US" smtClean="0"/>
              <a:pPr/>
              <a:t>37</a:t>
            </a:fld>
            <a:endParaRPr lang="en-US" altLang="en-US" dirty="0"/>
          </a:p>
        </p:txBody>
      </p:sp>
      <p:sp>
        <p:nvSpPr>
          <p:cNvPr id="16"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cxnSp>
        <p:nvCxnSpPr>
          <p:cNvPr id="17" name="Straight Arrow Connector 16"/>
          <p:cNvCxnSpPr/>
          <p:nvPr/>
        </p:nvCxnSpPr>
        <p:spPr>
          <a:xfrm flipH="1">
            <a:off x="7086600" y="3093525"/>
            <a:ext cx="391134" cy="23745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391400" y="2438400"/>
            <a:ext cx="1658987" cy="646331"/>
          </a:xfrm>
          <a:prstGeom prst="rect">
            <a:avLst/>
          </a:prstGeom>
          <a:solidFill>
            <a:srgbClr val="57D3FF"/>
          </a:solidFill>
        </p:spPr>
        <p:txBody>
          <a:bodyPr wrap="square">
            <a:spAutoFit/>
          </a:bodyPr>
          <a:lstStyle/>
          <a:p>
            <a:r>
              <a:rPr lang="en-US" b="1" dirty="0">
                <a:latin typeface="Times New Roman" panose="02020603050405020304" pitchFamily="18" charset="0"/>
                <a:cs typeface="Times New Roman" panose="02020603050405020304" pitchFamily="18" charset="0"/>
              </a:rPr>
              <a:t>1000 </a:t>
            </a:r>
            <a:r>
              <a:rPr lang="en-US" b="1" dirty="0" smtClean="0">
                <a:latin typeface="Times New Roman" panose="02020603050405020304" pitchFamily="18" charset="0"/>
                <a:cs typeface="Times New Roman" panose="02020603050405020304" pitchFamily="18" charset="0"/>
              </a:rPr>
              <a:t>electrons per (cm</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sr s) </a:t>
            </a:r>
            <a:endParaRPr lang="en-US" b="1" dirty="0"/>
          </a:p>
        </p:txBody>
      </p:sp>
      <p:sp>
        <p:nvSpPr>
          <p:cNvPr id="32" name="Title 1"/>
          <p:cNvSpPr txBox="1">
            <a:spLocks/>
          </p:cNvSpPr>
          <p:nvPr/>
        </p:nvSpPr>
        <p:spPr>
          <a:xfrm>
            <a:off x="1225187" y="228600"/>
            <a:ext cx="6693627" cy="914399"/>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600" b="1" dirty="0" smtClean="0">
                <a:solidFill>
                  <a:srgbClr val="FFFF00"/>
                </a:solidFill>
                <a:latin typeface="Times New Roman" panose="02020603050405020304" pitchFamily="18" charset="0"/>
                <a:cs typeface="Times New Roman" panose="02020603050405020304" pitchFamily="18" charset="0"/>
              </a:rPr>
              <a:t>PLPT-SEI-005: 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of Trapped 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818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38</a:t>
            </a:fld>
            <a:endParaRPr lang="en-US" altLang="en-US" dirty="0"/>
          </a:p>
        </p:txBody>
      </p:sp>
      <p:sp>
        <p:nvSpPr>
          <p:cNvPr id="4" name="Title 1"/>
          <p:cNvSpPr txBox="1">
            <a:spLocks/>
          </p:cNvSpPr>
          <p:nvPr/>
        </p:nvSpPr>
        <p:spPr>
          <a:xfrm>
            <a:off x="1225187" y="228600"/>
            <a:ext cx="6693627" cy="914399"/>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600" b="1" dirty="0" smtClean="0">
                <a:solidFill>
                  <a:srgbClr val="FFFF00"/>
                </a:solidFill>
                <a:latin typeface="Times New Roman" panose="02020603050405020304" pitchFamily="18" charset="0"/>
                <a:cs typeface="Times New Roman" panose="02020603050405020304" pitchFamily="18" charset="0"/>
              </a:rPr>
              <a:t>PLPT-SEI-005: 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of Trapped 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B805149E-34E4-ED42-8262-09AD0D2F7C86}"/>
              </a:ext>
            </a:extLst>
          </p:cNvPr>
          <p:cNvSpPr txBox="1">
            <a:spLocks/>
          </p:cNvSpPr>
          <p:nvPr/>
        </p:nvSpPr>
        <p:spPr>
          <a:xfrm>
            <a:off x="457200" y="1295400"/>
            <a:ext cx="8229600" cy="1066800"/>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000" b="1" dirty="0" smtClean="0">
                <a:latin typeface="Times New Roman" panose="02020603050405020304" pitchFamily="18" charset="0"/>
                <a:cs typeface="Times New Roman" panose="02020603050405020304" pitchFamily="18" charset="0"/>
              </a:rPr>
              <a:t>Comparison of &gt;2 MeV electron fluxes for the month of August 2022</a:t>
            </a:r>
            <a:r>
              <a:rPr lang="en-US" sz="2000" dirty="0" smtClean="0">
                <a:latin typeface="Times New Roman" panose="02020603050405020304" pitchFamily="18" charset="0"/>
                <a:cs typeface="Times New Roman" panose="02020603050405020304" pitchFamily="18" charset="0"/>
              </a:rPr>
              <a:t>: Use a rigorous method to compare two time series at different satellites: </a:t>
            </a:r>
            <a:r>
              <a:rPr lang="en-US" sz="2000" b="1" dirty="0" smtClean="0">
                <a:latin typeface="Times New Roman" panose="02020603050405020304" pitchFamily="18" charset="0"/>
                <a:cs typeface="Times New Roman" panose="02020603050405020304" pitchFamily="18" charset="0"/>
              </a:rPr>
              <a:t>‘Statistical Asynchronous Regression’ </a:t>
            </a:r>
            <a:r>
              <a:rPr lang="en-US" sz="2000" dirty="0">
                <a:latin typeface="Times New Roman" panose="02020603050405020304" pitchFamily="18" charset="0"/>
                <a:cs typeface="Times New Roman" panose="02020603050405020304" pitchFamily="18" charset="0"/>
              </a:rPr>
              <a:t>[O’Brien et al., </a:t>
            </a:r>
            <a:r>
              <a:rPr lang="en-US" sz="2000" i="1" dirty="0">
                <a:latin typeface="Times New Roman" panose="02020603050405020304" pitchFamily="18" charset="0"/>
                <a:cs typeface="Times New Roman" panose="02020603050405020304" pitchFamily="18" charset="0"/>
              </a:rPr>
              <a:t>JGR, 106, </a:t>
            </a:r>
            <a:r>
              <a:rPr lang="en-US" sz="2000" dirty="0" smtClean="0">
                <a:latin typeface="Times New Roman" panose="02020603050405020304" pitchFamily="18" charset="0"/>
                <a:cs typeface="Times New Roman" panose="02020603050405020304" pitchFamily="18" charset="0"/>
              </a:rPr>
              <a:t>2001].</a:t>
            </a:r>
            <a:endParaRPr lang="en-US" sz="2000" dirty="0">
              <a:latin typeface="Times New Roman" panose="02020603050405020304" pitchFamily="18" charset="0"/>
              <a:cs typeface="Times New Roman" panose="02020603050405020304" pitchFamily="18" charset="0"/>
            </a:endParaRPr>
          </a:p>
        </p:txBody>
      </p:sp>
      <p:sp>
        <p:nvSpPr>
          <p:cNvPr id="6" name="Shape 263"/>
          <p:cNvSpPr txBox="1"/>
          <p:nvPr/>
        </p:nvSpPr>
        <p:spPr>
          <a:xfrm>
            <a:off x="457200" y="5835224"/>
            <a:ext cx="822960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O’Brien, T. P., Sornette, D., &amp; McPherron, R. L. (2001) Statistical asynchronous regression: Determining the relationship between two quantities that are not measured simultaneously, Journal of Geophys. Res., Space Phys.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106, 13,247</a:t>
            </a:r>
            <a:r>
              <a:rPr lang="en-US" sz="1000" b="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sym typeface="Calibri"/>
              </a:rPr>
              <a:t>‒</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13,259.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doi.org/10.1029/2000JA900193.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813" r="4914"/>
          <a:stretch/>
        </p:blipFill>
        <p:spPr>
          <a:xfrm>
            <a:off x="457200" y="2366805"/>
            <a:ext cx="3657599" cy="3288874"/>
          </a:xfrm>
          <a:prstGeom prst="rect">
            <a:avLst/>
          </a:prstGeom>
        </p:spPr>
      </p:pic>
      <p:sp>
        <p:nvSpPr>
          <p:cNvPr id="10" name="Rectangle 9"/>
          <p:cNvSpPr/>
          <p:nvPr/>
        </p:nvSpPr>
        <p:spPr>
          <a:xfrm>
            <a:off x="4193512" y="2416960"/>
            <a:ext cx="4493287" cy="3188565"/>
          </a:xfrm>
          <a:prstGeom prst="rect">
            <a:avLst/>
          </a:prstGeom>
        </p:spPr>
        <p:txBody>
          <a:bodyPr wrap="square">
            <a:spAutoFit/>
          </a:bodyPr>
          <a:lstStyle/>
          <a:p>
            <a:pPr marL="182880" lvl="1" indent="-182880" defTabSz="457200" fontAlgn="base">
              <a:spcBef>
                <a:spcPct val="20000"/>
              </a:spcBef>
              <a:spcAft>
                <a:spcPct val="0"/>
              </a:spcAft>
              <a:buFont typeface="Wingdings" panose="05000000000000000000" pitchFamily="2" charset="2"/>
              <a:buChar char="§"/>
            </a:pPr>
            <a:r>
              <a:rPr lang="en-US" sz="1600" b="1" dirty="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Finds the time-invariant function that relates two time-varying but non-simultaneous quantities X, Y:  Y = u(X)</a:t>
            </a:r>
          </a:p>
          <a:p>
            <a:pPr marL="182880" lvl="1" indent="-182880" defTabSz="457200" fontAlgn="base">
              <a:spcBef>
                <a:spcPct val="20000"/>
              </a:spcBef>
              <a:spcAft>
                <a:spcPct val="0"/>
              </a:spcAft>
              <a:buFont typeface="Wingdings" panose="05000000000000000000" pitchFamily="2" charset="2"/>
              <a:buChar char="§"/>
            </a:pPr>
            <a:r>
              <a:rPr lang="en-US" sz="1600" b="1" dirty="0" smtClean="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Uses </a:t>
            </a:r>
            <a:r>
              <a:rPr lang="en-US" sz="1600" b="1" dirty="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cumulative distribution functions (CDFs):  F(x), G(y)</a:t>
            </a:r>
          </a:p>
          <a:p>
            <a:pPr marL="182880" lvl="1" indent="-182880" defTabSz="457200" fontAlgn="base">
              <a:spcBef>
                <a:spcPct val="20000"/>
              </a:spcBef>
              <a:spcAft>
                <a:spcPct val="0"/>
              </a:spcAft>
              <a:buFont typeface="Wingdings" panose="05000000000000000000" pitchFamily="2" charset="2"/>
              <a:buChar char="§"/>
            </a:pPr>
            <a:r>
              <a:rPr lang="en-US" sz="1600" b="1" dirty="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To determine u(X) from data:</a:t>
            </a:r>
          </a:p>
          <a:p>
            <a:pPr marL="365760" lvl="2" indent="-182880" defTabSz="457200" fontAlgn="base">
              <a:spcBef>
                <a:spcPct val="20000"/>
              </a:spcBef>
              <a:spcAft>
                <a:spcPct val="0"/>
              </a:spcAft>
              <a:buFont typeface="Wingdings" panose="05000000000000000000" pitchFamily="2" charset="2"/>
              <a:buChar char="§"/>
            </a:pPr>
            <a:r>
              <a:rPr lang="en-US" sz="1400" b="1" dirty="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Map each x to y such that F(x) = G(y)</a:t>
            </a:r>
          </a:p>
          <a:p>
            <a:pPr marL="365760" lvl="2" indent="-182880" defTabSz="457200" fontAlgn="base">
              <a:spcBef>
                <a:spcPct val="20000"/>
              </a:spcBef>
              <a:spcAft>
                <a:spcPct val="0"/>
              </a:spcAft>
              <a:buFont typeface="Wingdings" panose="05000000000000000000" pitchFamily="2" charset="2"/>
              <a:buChar char="§"/>
            </a:pPr>
            <a:r>
              <a:rPr lang="en-US" sz="1400" b="1" dirty="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The resulting tabular relationship between mapped y and x defines u(X)</a:t>
            </a:r>
          </a:p>
          <a:p>
            <a:pPr marL="182880" lvl="1" indent="-182880" defTabSz="457200" fontAlgn="base">
              <a:spcBef>
                <a:spcPct val="20000"/>
              </a:spcBef>
              <a:spcAft>
                <a:spcPct val="0"/>
              </a:spcAft>
              <a:buFont typeface="Wingdings" panose="05000000000000000000" pitchFamily="2" charset="2"/>
              <a:buChar char="§"/>
            </a:pPr>
            <a:r>
              <a:rPr lang="en-US" sz="1600" b="1" dirty="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Plot complementary CDFs because electron flux distributions are biased toward low values:  F</a:t>
            </a:r>
            <a:r>
              <a:rPr lang="en-US" sz="1600" b="1" baseline="-25000" dirty="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&gt;</a:t>
            </a:r>
            <a:r>
              <a:rPr lang="en-US" sz="1600" b="1" dirty="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(x) = 1-F(x</a:t>
            </a:r>
            <a:r>
              <a:rPr lang="en-US" sz="1600" b="1" dirty="0" smtClean="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a:t>
            </a:r>
            <a:endParaRPr lang="en-US" sz="1600" b="1" dirty="0">
              <a:solidFill>
                <a:prstClr val="white"/>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 name="Oval 10">
            <a:extLst>
              <a:ext uri="{FF2B5EF4-FFF2-40B4-BE49-F238E27FC236}">
                <a16:creationId xmlns:a16="http://schemas.microsoft.com/office/drawing/2014/main" xmlns="" id="{DAAEFD0A-C270-F443-B445-489B6BBEA80F}"/>
              </a:ext>
            </a:extLst>
          </p:cNvPr>
          <p:cNvSpPr/>
          <p:nvPr/>
        </p:nvSpPr>
        <p:spPr>
          <a:xfrm>
            <a:off x="1447800" y="2895600"/>
            <a:ext cx="685800" cy="685800"/>
          </a:xfrm>
          <a:prstGeom prst="ellipse">
            <a:avLst/>
          </a:prstGeom>
          <a:noFill/>
          <a:ln w="19050">
            <a:solidFill>
              <a:srgbClr val="0000F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358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39</a:t>
            </a:fld>
            <a:endParaRPr lang="en-US" altLang="en-US" dirty="0"/>
          </a:p>
        </p:txBody>
      </p:sp>
      <p:sp>
        <p:nvSpPr>
          <p:cNvPr id="4" name="Title 1"/>
          <p:cNvSpPr txBox="1">
            <a:spLocks/>
          </p:cNvSpPr>
          <p:nvPr/>
        </p:nvSpPr>
        <p:spPr>
          <a:xfrm>
            <a:off x="1225187" y="228600"/>
            <a:ext cx="6693627" cy="914399"/>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600" b="1" smtClean="0">
                <a:solidFill>
                  <a:srgbClr val="FFFF00"/>
                </a:solidFill>
                <a:latin typeface="Times New Roman" panose="02020603050405020304" pitchFamily="18" charset="0"/>
                <a:cs typeface="Times New Roman" panose="02020603050405020304" pitchFamily="18" charset="0"/>
              </a:rPr>
              <a:t>PLPT-SEI-005: Cross-Satellite</a:t>
            </a:r>
            <a:br>
              <a:rPr lang="en-US" sz="2600" b="1" smtClean="0">
                <a:solidFill>
                  <a:srgbClr val="FFFF00"/>
                </a:solidFill>
                <a:latin typeface="Times New Roman" panose="02020603050405020304" pitchFamily="18" charset="0"/>
                <a:cs typeface="Times New Roman" panose="02020603050405020304" pitchFamily="18" charset="0"/>
              </a:rPr>
            </a:br>
            <a:r>
              <a:rPr lang="en-US" sz="2600" b="1" smtClean="0">
                <a:solidFill>
                  <a:srgbClr val="FFFF00"/>
                </a:solidFill>
                <a:latin typeface="Times New Roman" panose="02020603050405020304" pitchFamily="18" charset="0"/>
                <a:cs typeface="Times New Roman" panose="02020603050405020304" pitchFamily="18" charset="0"/>
              </a:rPr>
              <a:t>Comparison of Trapped 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B805149E-34E4-ED42-8262-09AD0D2F7C86}"/>
              </a:ext>
            </a:extLst>
          </p:cNvPr>
          <p:cNvSpPr txBox="1">
            <a:spLocks/>
          </p:cNvSpPr>
          <p:nvPr/>
        </p:nvSpPr>
        <p:spPr>
          <a:xfrm>
            <a:off x="457200" y="1295400"/>
            <a:ext cx="8229600" cy="1066800"/>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000" b="1" dirty="0" smtClean="0">
                <a:latin typeface="Times New Roman" panose="02020603050405020304" pitchFamily="18" charset="0"/>
                <a:cs typeface="Times New Roman" panose="02020603050405020304" pitchFamily="18" charset="0"/>
              </a:rPr>
              <a:t>Comparison of &gt;2 MeV electron fluxes</a:t>
            </a:r>
            <a:r>
              <a:rPr lang="en-US" sz="2000" b="1" dirty="0">
                <a:latin typeface="Times New Roman" panose="02020603050405020304" pitchFamily="18" charset="0"/>
                <a:cs typeface="Times New Roman" panose="02020603050405020304" pitchFamily="18" charset="0"/>
              </a:rPr>
              <a:t> for the month of August </a:t>
            </a:r>
            <a:r>
              <a:rPr lang="en-US" sz="2000" b="1" dirty="0" smtClean="0">
                <a:latin typeface="Times New Roman" panose="02020603050405020304" pitchFamily="18" charset="0"/>
                <a:cs typeface="Times New Roman" panose="02020603050405020304" pitchFamily="18" charset="0"/>
              </a:rPr>
              <a:t>2022</a:t>
            </a:r>
            <a:r>
              <a:rPr lang="en-US" sz="2000" dirty="0" smtClean="0">
                <a:latin typeface="Times New Roman" panose="02020603050405020304" pitchFamily="18" charset="0"/>
                <a:cs typeface="Times New Roman" panose="02020603050405020304" pitchFamily="18" charset="0"/>
              </a:rPr>
              <a:t>: Use a rigorous method to compare two time series at different satellites: </a:t>
            </a:r>
            <a:r>
              <a:rPr lang="en-US" sz="2000" b="1" dirty="0" smtClean="0">
                <a:latin typeface="Times New Roman" panose="02020603050405020304" pitchFamily="18" charset="0"/>
                <a:cs typeface="Times New Roman" panose="02020603050405020304" pitchFamily="18" charset="0"/>
              </a:rPr>
              <a:t>‘Statistical Asynchronous Regression’ </a:t>
            </a:r>
            <a:r>
              <a:rPr lang="en-US" sz="2000" dirty="0">
                <a:latin typeface="Times New Roman" panose="02020603050405020304" pitchFamily="18" charset="0"/>
                <a:cs typeface="Times New Roman" panose="02020603050405020304" pitchFamily="18" charset="0"/>
              </a:rPr>
              <a:t>[O’Brien et al., </a:t>
            </a:r>
            <a:r>
              <a:rPr lang="en-US" sz="2000" i="1" dirty="0">
                <a:latin typeface="Times New Roman" panose="02020603050405020304" pitchFamily="18" charset="0"/>
                <a:cs typeface="Times New Roman" panose="02020603050405020304" pitchFamily="18" charset="0"/>
              </a:rPr>
              <a:t>JGR, 106, </a:t>
            </a:r>
            <a:r>
              <a:rPr lang="en-US" sz="2000" dirty="0" smtClean="0">
                <a:latin typeface="Times New Roman" panose="02020603050405020304" pitchFamily="18" charset="0"/>
                <a:cs typeface="Times New Roman" panose="02020603050405020304" pitchFamily="18" charset="0"/>
              </a:rPr>
              <a:t>2001].</a:t>
            </a:r>
            <a:endParaRPr lang="en-US" sz="2000" dirty="0">
              <a:latin typeface="Times New Roman" panose="02020603050405020304" pitchFamily="18" charset="0"/>
              <a:cs typeface="Times New Roman" panose="02020603050405020304" pitchFamily="18" charset="0"/>
            </a:endParaRPr>
          </a:p>
        </p:txBody>
      </p:sp>
      <p:sp>
        <p:nvSpPr>
          <p:cNvPr id="6" name="Shape 263"/>
          <p:cNvSpPr txBox="1"/>
          <p:nvPr/>
        </p:nvSpPr>
        <p:spPr>
          <a:xfrm>
            <a:off x="457200" y="5835224"/>
            <a:ext cx="822960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O’Brien, T. P., Sornette, D., &amp; McPherron, R. L. (2001) Statistical asynchronous regression: Determining the relationship between two quantities that are not measured simultaneously, Journal of Geophys. Res., Space Phys.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106, 13,247</a:t>
            </a:r>
            <a:r>
              <a:rPr lang="en-US" sz="1000" b="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sym typeface="Calibri"/>
              </a:rPr>
              <a:t>‒</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13,259.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doi.org/10.1029/2000JA900193.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3966" r="6250"/>
          <a:stretch/>
        </p:blipFill>
        <p:spPr>
          <a:xfrm>
            <a:off x="457200" y="2416960"/>
            <a:ext cx="3536233" cy="321988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24413734"/>
              </p:ext>
            </p:extLst>
          </p:nvPr>
        </p:nvGraphicFramePr>
        <p:xfrm>
          <a:off x="4164259" y="3809997"/>
          <a:ext cx="4522539" cy="1826844"/>
        </p:xfrm>
        <a:graphic>
          <a:graphicData uri="http://schemas.openxmlformats.org/drawingml/2006/table">
            <a:tbl>
              <a:tblPr/>
              <a:tblGrid>
                <a:gridCol w="858709"/>
                <a:gridCol w="732766"/>
                <a:gridCol w="732766"/>
                <a:gridCol w="732766"/>
                <a:gridCol w="732766"/>
                <a:gridCol w="732766"/>
              </a:tblGrid>
              <a:tr h="304474">
                <a:tc gridSpan="6">
                  <a:txBody>
                    <a:bodyPr/>
                    <a:lstStyle/>
                    <a:p>
                      <a:pPr algn="ctr"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G17/G18 MPS-HI E11 Integral Flux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474">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Percentile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04474">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D3FF"/>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04474">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D3FF"/>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04474">
                <a:tc>
                  <a:txBody>
                    <a:bodyPr/>
                    <a:lstStyle/>
                    <a:p>
                      <a:pPr algn="ctr" fontAlgn="b"/>
                      <a:r>
                        <a:rPr lang="en-US" sz="1400" b="1" i="0" u="none" strike="noStrike">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D3FF"/>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04474">
                <a:tc>
                  <a:txBody>
                    <a:bodyPr/>
                    <a:lstStyle/>
                    <a:p>
                      <a:pPr algn="ctr" fontAlgn="b"/>
                      <a:r>
                        <a:rPr lang="en-US" sz="1400" b="1" i="0" u="none" strike="noStrike" dirty="0">
                          <a:solidFill>
                            <a:srgbClr val="000000"/>
                          </a:solidFill>
                          <a:effectLst/>
                          <a:latin typeface="Times New Roman" panose="02020603050405020304" pitchFamily="18" charset="0"/>
                          <a:cs typeface="Times New Roman" panose="02020603050405020304" pitchFamily="18"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7D3FF"/>
                    </a:solidFill>
                  </a:tcPr>
                </a:tc>
                <a:tc>
                  <a:txBody>
                    <a:bodyPr/>
                    <a:lstStyle/>
                    <a:p>
                      <a:pPr algn="ctr"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11" name="Rectangle 10"/>
          <p:cNvSpPr/>
          <p:nvPr/>
        </p:nvSpPr>
        <p:spPr>
          <a:xfrm>
            <a:off x="4164259" y="2338122"/>
            <a:ext cx="4598741" cy="1421928"/>
          </a:xfrm>
          <a:prstGeom prst="rect">
            <a:avLst/>
          </a:prstGeom>
        </p:spPr>
        <p:txBody>
          <a:bodyPr wrap="square">
            <a:spAutoFit/>
          </a:bodyPr>
          <a:lstStyle/>
          <a:p>
            <a:pPr marL="182880" lvl="1" indent="-182880" defTabSz="457200" fontAlgn="base">
              <a:spcBef>
                <a:spcPct val="20000"/>
              </a:spcBef>
              <a:spcAft>
                <a:spcPct val="0"/>
              </a:spcAft>
              <a:buFont typeface="Wingdings" panose="05000000000000000000" pitchFamily="2" charset="2"/>
              <a:buChar char="§"/>
            </a:pPr>
            <a:r>
              <a:rPr lang="en-US" sz="1600" b="1" dirty="0" smtClean="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Calculate the percentile ratios of the G17/G18 E11 integral flux (note different E11 energies)</a:t>
            </a:r>
          </a:p>
          <a:p>
            <a:pPr marL="182880" lvl="1" indent="-182880" defTabSz="457200" fontAlgn="base">
              <a:spcBef>
                <a:spcPct val="20000"/>
              </a:spcBef>
              <a:spcAft>
                <a:spcPct val="0"/>
              </a:spcAft>
              <a:buFont typeface="Wingdings" panose="05000000000000000000" pitchFamily="2" charset="2"/>
              <a:buChar char="§"/>
            </a:pPr>
            <a:r>
              <a:rPr lang="en-US" sz="1600" b="1" dirty="0" smtClean="0">
                <a:solidFill>
                  <a:srgbClr val="FFFF00"/>
                </a:solidFill>
                <a:latin typeface="Times New Roman" panose="02020603050405020304" pitchFamily="18" charset="0"/>
                <a:ea typeface="MS PGothic" panose="020B0600070205080204" pitchFamily="34" charset="-128"/>
                <a:cs typeface="Times New Roman" panose="02020603050405020304" pitchFamily="18" charset="0"/>
              </a:rPr>
              <a:t>Good agreement for the central telescope T4 that is used by SWPC for its alerts</a:t>
            </a:r>
          </a:p>
          <a:p>
            <a:pPr marL="182880" lvl="1" indent="-182880" defTabSz="457200" fontAlgn="base">
              <a:spcBef>
                <a:spcPct val="20000"/>
              </a:spcBef>
              <a:spcAft>
                <a:spcPct val="0"/>
              </a:spcAft>
              <a:buFont typeface="Wingdings" panose="05000000000000000000" pitchFamily="2" charset="2"/>
              <a:buChar char="§"/>
            </a:pPr>
            <a:r>
              <a:rPr lang="en-US" sz="1600" b="1" dirty="0" smtClean="0">
                <a:solidFill>
                  <a:prstClr val="white"/>
                </a:solidFill>
                <a:latin typeface="Times New Roman" panose="02020603050405020304" pitchFamily="18" charset="0"/>
                <a:ea typeface="MS PGothic" panose="020B0600070205080204" pitchFamily="34" charset="-128"/>
                <a:cs typeface="Times New Roman" panose="02020603050405020304" pitchFamily="18" charset="0"/>
              </a:rPr>
              <a:t>Not so good agreement for T1 and T5, G17 lower</a:t>
            </a:r>
            <a:endParaRPr lang="en-US" sz="1600" b="1" dirty="0">
              <a:solidFill>
                <a:prstClr val="white"/>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2" name="Oval 11">
            <a:extLst>
              <a:ext uri="{FF2B5EF4-FFF2-40B4-BE49-F238E27FC236}">
                <a16:creationId xmlns:a16="http://schemas.microsoft.com/office/drawing/2014/main" xmlns="" id="{DAAEFD0A-C270-F443-B445-489B6BBEA80F}"/>
              </a:ext>
            </a:extLst>
          </p:cNvPr>
          <p:cNvSpPr/>
          <p:nvPr/>
        </p:nvSpPr>
        <p:spPr>
          <a:xfrm>
            <a:off x="2646904" y="3071687"/>
            <a:ext cx="702547" cy="685800"/>
          </a:xfrm>
          <a:prstGeom prst="ellipse">
            <a:avLst/>
          </a:prstGeom>
          <a:noFill/>
          <a:ln w="19050">
            <a:solidFill>
              <a:srgbClr val="0000F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31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7590" y="174374"/>
            <a:ext cx="6408821" cy="968626"/>
          </a:xfrm>
        </p:spPr>
        <p:txBody>
          <a:bodyPr/>
          <a:lstStyle/>
          <a:p>
            <a:r>
              <a:rPr lang="en-US" sz="2800" b="1" dirty="0">
                <a:solidFill>
                  <a:srgbClr val="FFFF00"/>
                </a:solidFill>
                <a:latin typeface="Times New Roman" panose="02020603050405020304" pitchFamily="18" charset="0"/>
                <a:cs typeface="Times New Roman" panose="02020603050405020304" pitchFamily="18" charset="0"/>
              </a:rPr>
              <a:t>Magnetospheric Particle Sensor – </a:t>
            </a:r>
            <a:br>
              <a:rPr lang="en-US" sz="28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High Energy (MPS-HI)</a:t>
            </a:r>
          </a:p>
        </p:txBody>
      </p:sp>
      <p:pic>
        <p:nvPicPr>
          <p:cNvPr id="10" name="Content Placeholder 9"/>
          <p:cNvPicPr>
            <a:picLocks noGrp="1" noChangeAspect="1"/>
          </p:cNvPicPr>
          <p:nvPr>
            <p:ph idx="1"/>
          </p:nvPr>
        </p:nvPicPr>
        <p:blipFill>
          <a:blip r:embed="rId3" cstate="print"/>
          <a:stretch>
            <a:fillRect/>
          </a:stretch>
        </p:blipFill>
        <p:spPr>
          <a:xfrm>
            <a:off x="321884" y="1690302"/>
            <a:ext cx="5452231" cy="4525962"/>
          </a:xfrm>
          <a:prstGeom prst="rect">
            <a:avLst/>
          </a:prstGeom>
        </p:spPr>
      </p:pic>
      <p:sp>
        <p:nvSpPr>
          <p:cNvPr id="4" name="Slide Number Placeholder 3"/>
          <p:cNvSpPr>
            <a:spLocks noGrp="1"/>
          </p:cNvSpPr>
          <p:nvPr>
            <p:ph type="sldNum" sz="quarter" idx="12"/>
          </p:nvPr>
        </p:nvSpPr>
        <p:spPr/>
        <p:txBody>
          <a:bodyPr/>
          <a:lstStyle/>
          <a:p>
            <a:fld id="{4AB52BE0-4CA4-4BD3-BC9F-B41F86E8D2EE}" type="slidenum">
              <a:rPr lang="en-US" altLang="en-US" smtClean="0"/>
              <a:pPr/>
              <a:t>4</a:t>
            </a:fld>
            <a:endParaRPr lang="en-US" altLang="en-US" dirty="0"/>
          </a:p>
        </p:txBody>
      </p:sp>
      <p:sp>
        <p:nvSpPr>
          <p:cNvPr id="11" name="TextBox 10"/>
          <p:cNvSpPr txBox="1"/>
          <p:nvPr/>
        </p:nvSpPr>
        <p:spPr>
          <a:xfrm>
            <a:off x="1175816" y="6324600"/>
            <a:ext cx="3091384" cy="276999"/>
          </a:xfrm>
          <a:prstGeom prst="rect">
            <a:avLst/>
          </a:prstGeom>
          <a:solidFill>
            <a:schemeClr val="bg1"/>
          </a:solidFill>
        </p:spPr>
        <p:txBody>
          <a:bodyPr wrap="square" rtlCol="0">
            <a:spAutoFit/>
          </a:bodyPr>
          <a:lstStyle/>
          <a:p>
            <a:pPr algn="ctr"/>
            <a:r>
              <a:rPr lang="en-US" sz="1200" b="1" i="1" dirty="0">
                <a:solidFill>
                  <a:srgbClr val="008000"/>
                </a:solidFill>
              </a:rPr>
              <a:t>Credit: SEISS-TR-MH074-2 Rev C, Figure 3-1</a:t>
            </a:r>
          </a:p>
        </p:txBody>
      </p:sp>
      <p:sp>
        <p:nvSpPr>
          <p:cNvPr id="12" name="Text Placeholder 6"/>
          <p:cNvSpPr txBox="1">
            <a:spLocks/>
          </p:cNvSpPr>
          <p:nvPr/>
        </p:nvSpPr>
        <p:spPr>
          <a:xfrm>
            <a:off x="5758540" y="1295399"/>
            <a:ext cx="3309259" cy="5426075"/>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Primary purpose: measure radiation belt particle fluxes in the energy range responsible for internal charging</a:t>
            </a:r>
          </a:p>
          <a:p>
            <a:pPr marL="182880"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5 electron telescopes and 5 proton telescopes</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30 deg full-width conical FOVs, centers separated by 35 deg</a:t>
            </a:r>
          </a:p>
          <a:p>
            <a:pPr marL="182880"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Each electron telescope:</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10 differential channels, 50 keV – 4 MeV</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2 integral channels, &gt;2 MeV and &gt;4 MeV (latter not part of L1b)</a:t>
            </a:r>
          </a:p>
          <a:p>
            <a:pPr marL="182880"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Each proton telescope:</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11 differential channels</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7 channels, 80 keV – 1 MeV (trapped)</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4 channels, 1-12 MeV (solar protons)</a:t>
            </a:r>
          </a:p>
          <a:p>
            <a:pPr marL="182880"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Two dosimeters (250 and 100 mil Al)</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Distinguish particles depositing &lt; 1 MeV and &gt;1 MeV</a:t>
            </a:r>
          </a:p>
          <a:p>
            <a:pPr>
              <a:buFont typeface="Wingdings" panose="05000000000000000000" pitchFamily="2" charset="2"/>
              <a:buChar char="§"/>
            </a:pPr>
            <a:endParaRPr lang="en-US" sz="1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21884" y="1323201"/>
            <a:ext cx="5316916" cy="276999"/>
          </a:xfrm>
          <a:prstGeom prst="rect">
            <a:avLst/>
          </a:prstGeom>
          <a:solidFill>
            <a:schemeClr val="bg1"/>
          </a:solidFill>
        </p:spPr>
        <p:txBody>
          <a:bodyPr wrap="square" rtlCol="0">
            <a:spAutoFit/>
          </a:bodyPr>
          <a:lstStyle/>
          <a:p>
            <a:pPr algn="ctr"/>
            <a:r>
              <a:rPr lang="en-US" sz="1200" b="1" i="1" dirty="0"/>
              <a:t>MRD 3.3.6.1.3 Magnetospheric Electrons and Protons: Medium and High Energy</a:t>
            </a:r>
          </a:p>
        </p:txBody>
      </p:sp>
      <p:sp>
        <p:nvSpPr>
          <p:cNvPr id="2" name="Rectangle 1"/>
          <p:cNvSpPr/>
          <p:nvPr/>
        </p:nvSpPr>
        <p:spPr>
          <a:xfrm>
            <a:off x="381000" y="1723372"/>
            <a:ext cx="762000" cy="4432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66026" y="1723372"/>
            <a:ext cx="762000" cy="4432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742426" y="1723372"/>
            <a:ext cx="796504" cy="4432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414732" y="5640234"/>
            <a:ext cx="770930" cy="43851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069770" y="5635450"/>
            <a:ext cx="816429" cy="4432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235424" y="1723370"/>
            <a:ext cx="762000" cy="443298"/>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904226" y="1723370"/>
            <a:ext cx="762000" cy="443298"/>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52826" y="5635450"/>
            <a:ext cx="785957" cy="443298"/>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247900" y="5635450"/>
            <a:ext cx="762000" cy="443298"/>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919016" y="5635450"/>
            <a:ext cx="805383" cy="443298"/>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98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lstStyle/>
          <a:p>
            <a:pPr>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Differential fluxes (3 months)</a:t>
            </a:r>
          </a:p>
          <a:p>
            <a:pPr lvl="1">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Compared GOES-18 to GOES-17 when the two are only 0.4 degrees longitude apart (06/07/2022-09/05/2022)</a:t>
            </a:r>
          </a:p>
          <a:p>
            <a:pPr lvl="1">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Calculated particle distributions and flux percentile spectra</a:t>
            </a:r>
          </a:p>
          <a:p>
            <a:pPr lvl="1">
              <a:buFont typeface="Wingdings" panose="05000000000000000000" pitchFamily="2" charset="2"/>
              <a:buChar char="Ø"/>
            </a:pPr>
            <a:r>
              <a:rPr lang="en-US" sz="2000" b="1" dirty="0" smtClean="0">
                <a:solidFill>
                  <a:srgbClr val="FFFF00"/>
                </a:solidFill>
                <a:latin typeface="Times New Roman" panose="02020603050405020304" pitchFamily="18" charset="0"/>
                <a:cs typeface="Times New Roman" panose="02020603050405020304" pitchFamily="18" charset="0"/>
              </a:rPr>
              <a:t>The electron spectra are mostly identical</a:t>
            </a:r>
          </a:p>
          <a:p>
            <a:pPr lvl="2">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Some lower G17 fluxes as expected by the age of the GOES-17 detector</a:t>
            </a:r>
          </a:p>
          <a:p>
            <a:pPr lvl="2">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GOES-18 ETel5 has somewhat lower fluxes in some energy channels</a:t>
            </a:r>
          </a:p>
          <a:p>
            <a:pPr lvl="1">
              <a:buFont typeface="Wingdings" panose="05000000000000000000" pitchFamily="2" charset="2"/>
              <a:buChar char="Ø"/>
            </a:pPr>
            <a:r>
              <a:rPr lang="en-US" sz="2000" b="1" dirty="0" smtClean="0">
                <a:solidFill>
                  <a:srgbClr val="FFFF00"/>
                </a:solidFill>
                <a:latin typeface="Times New Roman" panose="02020603050405020304" pitchFamily="18" charset="0"/>
                <a:cs typeface="Times New Roman" panose="02020603050405020304" pitchFamily="18" charset="0"/>
              </a:rPr>
              <a:t>The proton spectra show much lower GOES-17 fluxes in channels P1-P5, and somewhat lower fluxes in P6-P7</a:t>
            </a:r>
          </a:p>
          <a:p>
            <a:pPr lvl="2">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Known issue with GOES-17 (and GOES-16) that is being actively investigated</a:t>
            </a:r>
          </a:p>
          <a:p>
            <a:pPr>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Integral flux, channel E11 (1 month)</a:t>
            </a:r>
          </a:p>
          <a:p>
            <a:pPr lvl="1">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Used </a:t>
            </a:r>
            <a:r>
              <a:rPr lang="en-US" sz="2000" b="1" dirty="0">
                <a:latin typeface="Times New Roman" panose="02020603050405020304" pitchFamily="18" charset="0"/>
                <a:cs typeface="Times New Roman" panose="02020603050405020304" pitchFamily="18" charset="0"/>
              </a:rPr>
              <a:t>Statistical Asynchronous </a:t>
            </a:r>
            <a:r>
              <a:rPr lang="en-US" sz="2000" b="1" dirty="0" smtClean="0">
                <a:latin typeface="Times New Roman" panose="02020603050405020304" pitchFamily="18" charset="0"/>
                <a:cs typeface="Times New Roman" panose="02020603050405020304" pitchFamily="18" charset="0"/>
              </a:rPr>
              <a:t>Regression to compare G17 and G18</a:t>
            </a:r>
          </a:p>
          <a:p>
            <a:pPr lvl="1">
              <a:buFont typeface="Wingdings" panose="05000000000000000000" pitchFamily="2" charset="2"/>
              <a:buChar char="Ø"/>
            </a:pPr>
            <a:r>
              <a:rPr lang="en-US" sz="2000" b="1" dirty="0" smtClean="0">
                <a:solidFill>
                  <a:srgbClr val="FFFF00"/>
                </a:solidFill>
                <a:latin typeface="Times New Roman" panose="02020603050405020304" pitchFamily="18" charset="0"/>
                <a:cs typeface="Times New Roman" panose="02020603050405020304" pitchFamily="18" charset="0"/>
              </a:rPr>
              <a:t>Central telescope T4 in good agreement, G17 lower at T1 and T5 </a:t>
            </a:r>
          </a:p>
          <a:p>
            <a:pPr>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PLPT-SEI-005 for GOES-18 is a solid </a:t>
            </a: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40</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8" name="Rounded Rectangle 7"/>
          <p:cNvSpPr/>
          <p:nvPr/>
        </p:nvSpPr>
        <p:spPr>
          <a:xfrm>
            <a:off x="5867400" y="5725048"/>
            <a:ext cx="12192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Summary</a:t>
            </a:r>
            <a:endParaRPr lang="en-US" sz="2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447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990600" y="1219200"/>
            <a:ext cx="71627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buClrTx/>
              <a:buFontTx/>
            </a:pPr>
            <a:r>
              <a:rPr lang="en-US" altLang="en-US" sz="2400" b="1" dirty="0" smtClean="0">
                <a:solidFill>
                  <a:srgbClr val="FF9900"/>
                </a:solidFill>
                <a:effectLst/>
                <a:latin typeface="Times New Roman" panose="02020603050405020304" pitchFamily="18" charset="0"/>
              </a:rPr>
              <a:t>MPS-HI E9-E11 Background Removal</a:t>
            </a:r>
          </a:p>
        </p:txBody>
      </p:sp>
      <mc:AlternateContent xmlns:mc="http://schemas.openxmlformats.org/markup-compatibility/2006" xmlns:a14="http://schemas.microsoft.com/office/drawing/2010/main">
        <mc:Choice Requires="a14">
          <p:sp>
            <p:nvSpPr>
              <p:cNvPr id="12" name="Rectangle 6"/>
              <p:cNvSpPr txBox="1">
                <a:spLocks noChangeArrowheads="1"/>
              </p:cNvSpPr>
              <p:nvPr/>
            </p:nvSpPr>
            <p:spPr bwMode="auto">
              <a:xfrm>
                <a:off x="128588" y="1603343"/>
                <a:ext cx="8886825" cy="45688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anose="05000000000000000000" pitchFamily="2" charset="2"/>
                  <a:buBlip>
                    <a:blip r:embed="rId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Aft>
                    <a:spcPts val="1200"/>
                  </a:spcAft>
                  <a:buClr>
                    <a:srgbClr val="FFFF00"/>
                  </a:buClr>
                  <a:buNone/>
                </a:pPr>
                <a:r>
                  <a:rPr lang="en-US" altLang="en-US" sz="2000" b="1" dirty="0" smtClean="0">
                    <a:solidFill>
                      <a:srgbClr val="FFFFFF"/>
                    </a:solidFill>
                    <a:effectLst/>
                    <a:latin typeface="Times New Roman" panose="02020603050405020304" pitchFamily="18" charset="0"/>
                  </a:rPr>
                  <a:t>The four highest-energy electron channels from MPS-HI (E9, E10, E10A, and E11) are susceptible to contamination by 100’s of MeV protons.  The baseline correction algorithm (CDRL80) uses fluxes from SGPS –X P9, P10 and P11 to estimate and remove the spurious rates due to proton contamination.</a:t>
                </a:r>
              </a:p>
              <a:p>
                <a:pPr marL="0" lvl="0" indent="0" algn="just">
                  <a:spcAft>
                    <a:spcPts val="1800"/>
                  </a:spcAft>
                  <a:buClr>
                    <a:srgbClr val="FFFF00"/>
                  </a:buClr>
                  <a:buNone/>
                </a:pPr>
                <a14:m>
                  <m:oMathPara xmlns:m="http://schemas.openxmlformats.org/officeDocument/2006/math">
                    <m:oMathParaPr>
                      <m:jc m:val="left"/>
                    </m:oMathParaPr>
                    <m:oMath xmlns:m="http://schemas.openxmlformats.org/officeDocument/2006/math">
                      <m:sSub>
                        <m:sSubPr>
                          <m:ctrlPr>
                            <a:rPr lang="en-US" altLang="en-US" sz="1900" b="1" i="1" smtClean="0">
                              <a:solidFill>
                                <a:srgbClr val="FFFFFF"/>
                              </a:solidFill>
                              <a:effectLst/>
                              <a:latin typeface="Cambria Math" panose="02040503050406030204" pitchFamily="18" charset="0"/>
                            </a:rPr>
                          </m:ctrlPr>
                        </m:sSubPr>
                        <m:e>
                          <m:r>
                            <a:rPr lang="en-US" altLang="en-US" sz="1900" b="1" i="1" smtClean="0">
                              <a:solidFill>
                                <a:srgbClr val="FFFFFF"/>
                              </a:solidFill>
                              <a:effectLst/>
                              <a:latin typeface="Cambria Math" panose="02040503050406030204" pitchFamily="18" charset="0"/>
                            </a:rPr>
                            <m:t>𝑴</m:t>
                          </m:r>
                        </m:e>
                        <m:sub>
                          <m:r>
                            <a:rPr lang="en-US" altLang="en-US" sz="1900" b="1" i="1" smtClean="0">
                              <a:solidFill>
                                <a:srgbClr val="FFFFFF"/>
                              </a:solidFill>
                              <a:effectLst/>
                              <a:latin typeface="Cambria Math" panose="02040503050406030204" pitchFamily="18" charset="0"/>
                            </a:rPr>
                            <m:t>𝑬𝑳𝑬</m:t>
                          </m:r>
                        </m:sub>
                      </m:sSub>
                      <m:d>
                        <m:dPr>
                          <m:ctrlPr>
                            <a:rPr lang="en-US" altLang="en-US" sz="1900" b="1" i="1" smtClean="0">
                              <a:solidFill>
                                <a:srgbClr val="FFFFFF"/>
                              </a:solidFill>
                              <a:effectLst/>
                              <a:latin typeface="Cambria Math" panose="02040503050406030204" pitchFamily="18" charset="0"/>
                            </a:rPr>
                          </m:ctrlPr>
                        </m:dPr>
                        <m:e>
                          <m:r>
                            <a:rPr lang="en-US" altLang="en-US" sz="1900" b="1" i="1" smtClean="0">
                              <a:solidFill>
                                <a:srgbClr val="FFFFFF"/>
                              </a:solidFill>
                              <a:effectLst/>
                              <a:latin typeface="Cambria Math" panose="02040503050406030204" pitchFamily="18" charset="0"/>
                            </a:rPr>
                            <m:t>𝒊</m:t>
                          </m:r>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rPr>
                            <m:t>𝑬</m:t>
                          </m:r>
                          <m:r>
                            <a:rPr lang="en-US" altLang="en-US" sz="1900" b="1" i="1" smtClean="0">
                              <a:solidFill>
                                <a:srgbClr val="FFFFFF"/>
                              </a:solidFill>
                              <a:effectLst/>
                              <a:latin typeface="Cambria Math" panose="02040503050406030204" pitchFamily="18" charset="0"/>
                            </a:rPr>
                            <m:t>𝟏𝟏</m:t>
                          </m:r>
                        </m:e>
                      </m:d>
                      <m:r>
                        <a:rPr lang="en-US" altLang="en-US" sz="1900" b="1" i="1" smtClean="0">
                          <a:solidFill>
                            <a:srgbClr val="FFFFFF"/>
                          </a:solidFill>
                          <a:effectLst/>
                          <a:latin typeface="Cambria Math" panose="02040503050406030204" pitchFamily="18" charset="0"/>
                        </a:rPr>
                        <m:t>=</m:t>
                      </m:r>
                      <m:sSubSup>
                        <m:sSubSupPr>
                          <m:ctrlPr>
                            <a:rPr lang="en-US" altLang="en-US" sz="1900" b="1" i="1">
                              <a:solidFill>
                                <a:srgbClr val="FFFFFF"/>
                              </a:solidFill>
                              <a:effectLst/>
                              <a:latin typeface="Cambria Math" panose="02040503050406030204" pitchFamily="18" charset="0"/>
                            </a:rPr>
                          </m:ctrlPr>
                        </m:sSubSupPr>
                        <m:e>
                          <m:r>
                            <a:rPr lang="en-US" altLang="en-US" sz="1900" b="1" i="1" smtClean="0">
                              <a:solidFill>
                                <a:srgbClr val="FFFFFF"/>
                              </a:solidFill>
                              <a:effectLst/>
                              <a:latin typeface="Cambria Math" panose="02040503050406030204" pitchFamily="18" charset="0"/>
                            </a:rPr>
                            <m:t>𝑵</m:t>
                          </m:r>
                        </m:e>
                        <m:sub>
                          <m:r>
                            <a:rPr lang="en-US" altLang="en-US" sz="1900" b="1" i="1">
                              <a:solidFill>
                                <a:srgbClr val="FFFFFF"/>
                              </a:solidFill>
                              <a:effectLst/>
                              <a:latin typeface="Cambria Math" panose="02040503050406030204" pitchFamily="18" charset="0"/>
                            </a:rPr>
                            <m:t>𝑬𝑳𝑬</m:t>
                          </m:r>
                        </m:sub>
                        <m:sup>
                          <m:r>
                            <a:rPr lang="en-US" altLang="en-US" sz="1900" b="1" i="1" smtClean="0">
                              <a:solidFill>
                                <a:srgbClr val="FFFFFF"/>
                              </a:solidFill>
                              <a:effectLst/>
                              <a:latin typeface="Cambria Math" panose="02040503050406030204" pitchFamily="18" charset="0"/>
                            </a:rPr>
                            <m:t>𝒕𝒓𝒖𝒆</m:t>
                          </m:r>
                        </m:sup>
                      </m:sSubSup>
                      <m:d>
                        <m:dPr>
                          <m:ctrlPr>
                            <a:rPr lang="en-US" altLang="en-US" sz="1900" b="1" i="1">
                              <a:solidFill>
                                <a:srgbClr val="FFFFFF"/>
                              </a:solidFill>
                              <a:effectLst/>
                              <a:latin typeface="Cambria Math" panose="02040503050406030204" pitchFamily="18" charset="0"/>
                            </a:rPr>
                          </m:ctrlPr>
                        </m:dPr>
                        <m:e>
                          <m:r>
                            <a:rPr lang="en-US" altLang="en-US" sz="1900" b="1" i="1">
                              <a:solidFill>
                                <a:srgbClr val="FFFFFF"/>
                              </a:solidFill>
                              <a:effectLst/>
                              <a:latin typeface="Cambria Math" panose="02040503050406030204" pitchFamily="18" charset="0"/>
                            </a:rPr>
                            <m:t>𝒊</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𝑬</m:t>
                          </m:r>
                          <m:r>
                            <a:rPr lang="en-US" altLang="en-US" sz="1900" b="1" i="1">
                              <a:solidFill>
                                <a:srgbClr val="FFFFFF"/>
                              </a:solidFill>
                              <a:effectLst/>
                              <a:latin typeface="Cambria Math" panose="02040503050406030204" pitchFamily="18" charset="0"/>
                            </a:rPr>
                            <m:t>𝟏𝟏</m:t>
                          </m:r>
                        </m:e>
                      </m:d>
                      <m:r>
                        <a:rPr lang="en-US" altLang="en-US" sz="1900" b="1" i="1" smtClean="0">
                          <a:solidFill>
                            <a:srgbClr val="FFFFFF"/>
                          </a:solidFill>
                          <a:effectLst/>
                          <a:latin typeface="Cambria Math" panose="02040503050406030204" pitchFamily="18" charset="0"/>
                        </a:rPr>
                        <m:t>−</m:t>
                      </m:r>
                      <m:sSubSup>
                        <m:sSubSupPr>
                          <m:ctrlPr>
                            <a:rPr lang="en-US" altLang="en-US" sz="1900" b="1" i="1">
                              <a:solidFill>
                                <a:srgbClr val="FFFFFF"/>
                              </a:solidFill>
                              <a:effectLst/>
                              <a:latin typeface="Cambria Math" panose="02040503050406030204" pitchFamily="18" charset="0"/>
                            </a:rPr>
                          </m:ctrlPr>
                        </m:sSubSupPr>
                        <m:e>
                          <m:r>
                            <a:rPr lang="en-US" altLang="en-US" sz="1900" b="1" i="1">
                              <a:solidFill>
                                <a:srgbClr val="FFFFFF"/>
                              </a:solidFill>
                              <a:effectLst/>
                              <a:latin typeface="Cambria Math" panose="02040503050406030204" pitchFamily="18" charset="0"/>
                            </a:rPr>
                            <m:t>𝑪</m:t>
                          </m:r>
                        </m:e>
                        <m:sub>
                          <m:r>
                            <a:rPr lang="en-US" altLang="en-US" sz="1900" b="1" i="1">
                              <a:solidFill>
                                <a:srgbClr val="FFFFFF"/>
                              </a:solidFill>
                              <a:effectLst/>
                              <a:latin typeface="Cambria Math" panose="02040503050406030204" pitchFamily="18" charset="0"/>
                            </a:rPr>
                            <m:t>𝑬𝑳𝑬</m:t>
                          </m:r>
                        </m:sub>
                        <m:sup>
                          <m:r>
                            <a:rPr lang="en-US" altLang="en-US" sz="1900" b="1" i="1">
                              <a:solidFill>
                                <a:srgbClr val="FFFFFF"/>
                              </a:solidFill>
                              <a:effectLst/>
                              <a:latin typeface="Cambria Math" panose="02040503050406030204" pitchFamily="18" charset="0"/>
                            </a:rPr>
                            <m:t>𝒐𝒃𝒄</m:t>
                          </m:r>
                        </m:sup>
                      </m:sSubSup>
                      <m:d>
                        <m:dPr>
                          <m:ctrlPr>
                            <a:rPr lang="en-US" altLang="en-US" sz="1900" b="1" i="1">
                              <a:solidFill>
                                <a:srgbClr val="FFFFFF"/>
                              </a:solidFill>
                              <a:effectLst/>
                              <a:latin typeface="Cambria Math" panose="02040503050406030204" pitchFamily="18" charset="0"/>
                            </a:rPr>
                          </m:ctrlPr>
                        </m:dPr>
                        <m:e>
                          <m:r>
                            <a:rPr lang="en-US" altLang="en-US" sz="1900" b="1" i="1">
                              <a:solidFill>
                                <a:srgbClr val="FFFFFF"/>
                              </a:solidFill>
                              <a:effectLst/>
                              <a:latin typeface="Cambria Math" panose="02040503050406030204" pitchFamily="18" charset="0"/>
                            </a:rPr>
                            <m:t>𝒊</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𝑬</m:t>
                          </m:r>
                          <m:r>
                            <a:rPr lang="en-US" altLang="en-US" sz="1900" b="1" i="1">
                              <a:solidFill>
                                <a:srgbClr val="FFFFFF"/>
                              </a:solidFill>
                              <a:effectLst/>
                              <a:latin typeface="Cambria Math" panose="02040503050406030204" pitchFamily="18" charset="0"/>
                            </a:rPr>
                            <m:t>𝟏𝟏</m:t>
                          </m:r>
                        </m:e>
                      </m:d>
                    </m:oMath>
                  </m:oMathPara>
                </a14:m>
                <a:endParaRPr lang="en-US" altLang="en-US" sz="1900" b="1" dirty="0" smtClean="0">
                  <a:solidFill>
                    <a:srgbClr val="FFFFFF"/>
                  </a:solidFill>
                  <a:effectLst/>
                  <a:latin typeface="Times New Roman" panose="02020603050405020304" pitchFamily="18" charset="0"/>
                </a:endParaRPr>
              </a:p>
              <a:p>
                <a:pPr marL="0" lvl="0" indent="0" algn="just">
                  <a:spcAft>
                    <a:spcPts val="1200"/>
                  </a:spcAft>
                  <a:buClr>
                    <a:srgbClr val="FFFF00"/>
                  </a:buClr>
                  <a:buNone/>
                </a:pPr>
                <a14:m>
                  <m:oMathPara xmlns:m="http://schemas.openxmlformats.org/officeDocument/2006/math">
                    <m:oMathParaPr>
                      <m:jc m:val="left"/>
                    </m:oMathParaPr>
                    <m:oMath xmlns:m="http://schemas.openxmlformats.org/officeDocument/2006/math">
                      <m:sSubSup>
                        <m:sSubSupPr>
                          <m:ctrlPr>
                            <a:rPr lang="en-US" altLang="en-US" sz="1900" b="1" i="1" smtClean="0">
                              <a:solidFill>
                                <a:srgbClr val="FFFFFF"/>
                              </a:solidFill>
                              <a:effectLst/>
                              <a:latin typeface="Cambria Math" panose="02040503050406030204" pitchFamily="18" charset="0"/>
                            </a:rPr>
                          </m:ctrlPr>
                        </m:sSubSupPr>
                        <m:e>
                          <m:r>
                            <a:rPr lang="en-US" altLang="en-US" sz="1900" b="1" i="1" smtClean="0">
                              <a:solidFill>
                                <a:srgbClr val="FFFFFF"/>
                              </a:solidFill>
                              <a:effectLst/>
                              <a:latin typeface="Cambria Math" panose="02040503050406030204" pitchFamily="18" charset="0"/>
                            </a:rPr>
                            <m:t>𝑪</m:t>
                          </m:r>
                        </m:e>
                        <m:sub>
                          <m:r>
                            <a:rPr lang="en-US" altLang="en-US" sz="1900" b="1" i="1" smtClean="0">
                              <a:solidFill>
                                <a:srgbClr val="FFFFFF"/>
                              </a:solidFill>
                              <a:effectLst/>
                              <a:latin typeface="Cambria Math" panose="02040503050406030204" pitchFamily="18" charset="0"/>
                            </a:rPr>
                            <m:t>𝑬𝑳𝑬</m:t>
                          </m:r>
                        </m:sub>
                        <m:sup>
                          <m:r>
                            <a:rPr lang="en-US" altLang="en-US" sz="1900" b="1" i="1" smtClean="0">
                              <a:solidFill>
                                <a:srgbClr val="FFFFFF"/>
                              </a:solidFill>
                              <a:effectLst/>
                              <a:latin typeface="Cambria Math" panose="02040503050406030204" pitchFamily="18" charset="0"/>
                            </a:rPr>
                            <m:t>𝒐𝒃𝒄</m:t>
                          </m:r>
                        </m:sup>
                      </m:sSubSup>
                      <m:d>
                        <m:dPr>
                          <m:ctrlPr>
                            <a:rPr lang="en-US" altLang="en-US" sz="1900" b="1" i="1" smtClean="0">
                              <a:solidFill>
                                <a:srgbClr val="FFFFFF"/>
                              </a:solidFill>
                              <a:effectLst/>
                              <a:latin typeface="Cambria Math" panose="02040503050406030204" pitchFamily="18" charset="0"/>
                            </a:rPr>
                          </m:ctrlPr>
                        </m:dPr>
                        <m:e>
                          <m:r>
                            <a:rPr lang="en-US" altLang="en-US" sz="1900" b="1" i="1" smtClean="0">
                              <a:solidFill>
                                <a:srgbClr val="FFFFFF"/>
                              </a:solidFill>
                              <a:effectLst/>
                              <a:latin typeface="Cambria Math" panose="02040503050406030204" pitchFamily="18" charset="0"/>
                            </a:rPr>
                            <m:t>𝒊</m:t>
                          </m:r>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rPr>
                            <m:t>𝑬</m:t>
                          </m:r>
                          <m:r>
                            <a:rPr lang="en-US" altLang="en-US" sz="1900" b="1" i="1" smtClean="0">
                              <a:solidFill>
                                <a:srgbClr val="FFFFFF"/>
                              </a:solidFill>
                              <a:effectLst/>
                              <a:latin typeface="Cambria Math" panose="02040503050406030204" pitchFamily="18" charset="0"/>
                            </a:rPr>
                            <m:t>𝟏𝟏</m:t>
                          </m:r>
                        </m:e>
                      </m:d>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ea typeface="Cambria Math" panose="02040503050406030204" pitchFamily="18" charset="0"/>
                        </a:rPr>
                        <m:t>𝜶</m:t>
                      </m:r>
                      <m:d>
                        <m:dPr>
                          <m:ctrlPr>
                            <a:rPr lang="en-US" altLang="en-US" sz="1900" b="1" i="1" smtClean="0">
                              <a:solidFill>
                                <a:srgbClr val="FFFFFF"/>
                              </a:solidFill>
                              <a:effectLst/>
                              <a:latin typeface="Cambria Math" panose="02040503050406030204" pitchFamily="18" charset="0"/>
                            </a:rPr>
                          </m:ctrlPr>
                        </m:dPr>
                        <m:e>
                          <m:r>
                            <a:rPr lang="en-US" altLang="en-US" sz="1900" b="1" i="1" smtClean="0">
                              <a:solidFill>
                                <a:srgbClr val="FFFFFF"/>
                              </a:solidFill>
                              <a:effectLst/>
                              <a:latin typeface="Cambria Math" panose="02040503050406030204" pitchFamily="18" charset="0"/>
                            </a:rPr>
                            <m:t>𝒊</m:t>
                          </m:r>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rPr>
                            <m:t>𝑬</m:t>
                          </m:r>
                          <m:r>
                            <a:rPr lang="en-US" altLang="en-US" sz="1900" b="1" i="1" smtClean="0">
                              <a:solidFill>
                                <a:srgbClr val="FFFFFF"/>
                              </a:solidFill>
                              <a:effectLst/>
                              <a:latin typeface="Cambria Math" panose="02040503050406030204" pitchFamily="18" charset="0"/>
                            </a:rPr>
                            <m:t>𝟏𝟏</m:t>
                          </m:r>
                        </m:e>
                      </m:d>
                      <m:sSub>
                        <m:sSubPr>
                          <m:ctrlPr>
                            <a:rPr lang="en-US" altLang="en-US" sz="1900" b="1" i="1" smtClean="0">
                              <a:solidFill>
                                <a:srgbClr val="FFFFFF"/>
                              </a:solidFill>
                              <a:effectLst/>
                              <a:latin typeface="Cambria Math" panose="02040503050406030204" pitchFamily="18" charset="0"/>
                            </a:rPr>
                          </m:ctrlPr>
                        </m:sSubPr>
                        <m:e>
                          <m:r>
                            <a:rPr lang="en-US" altLang="en-US" sz="1900" b="1" i="1" smtClean="0">
                              <a:solidFill>
                                <a:srgbClr val="FFFFFF"/>
                              </a:solidFill>
                              <a:effectLst/>
                              <a:latin typeface="Cambria Math" panose="02040503050406030204" pitchFamily="18" charset="0"/>
                            </a:rPr>
                            <m:t>𝑭</m:t>
                          </m:r>
                        </m:e>
                        <m:sub>
                          <m:sSub>
                            <m:sSubPr>
                              <m:ctrlPr>
                                <a:rPr lang="en-US" altLang="en-US" sz="1900" b="1" i="1" smtClean="0">
                                  <a:solidFill>
                                    <a:srgbClr val="FFFFFF"/>
                                  </a:solidFill>
                                  <a:effectLst/>
                                  <a:latin typeface="Cambria Math" panose="02040503050406030204" pitchFamily="18" charset="0"/>
                                </a:rPr>
                              </m:ctrlPr>
                            </m:sSubPr>
                            <m:e>
                              <m:r>
                                <a:rPr lang="en-US" altLang="en-US" sz="1900" b="1" i="1" smtClean="0">
                                  <a:solidFill>
                                    <a:srgbClr val="FFFFFF"/>
                                  </a:solidFill>
                                  <a:effectLst/>
                                  <a:latin typeface="Cambria Math" panose="02040503050406030204" pitchFamily="18" charset="0"/>
                                </a:rPr>
                                <m:t>𝑺𝑮𝑷𝑺</m:t>
                              </m:r>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rPr>
                                <m:t>𝑿</m:t>
                              </m:r>
                            </m:e>
                            <m:sub>
                              <m:r>
                                <a:rPr lang="en-US" altLang="en-US" sz="1900" b="1" i="1" smtClean="0">
                                  <a:solidFill>
                                    <a:srgbClr val="FFFFFF"/>
                                  </a:solidFill>
                                  <a:effectLst/>
                                  <a:latin typeface="Cambria Math" panose="02040503050406030204" pitchFamily="18" charset="0"/>
                                </a:rPr>
                                <m:t>𝑷</m:t>
                              </m:r>
                              <m:r>
                                <a:rPr lang="en-US" altLang="en-US" sz="1900" b="1" i="1" smtClean="0">
                                  <a:solidFill>
                                    <a:srgbClr val="FFFFFF"/>
                                  </a:solidFill>
                                  <a:effectLst/>
                                  <a:latin typeface="Cambria Math" panose="02040503050406030204" pitchFamily="18" charset="0"/>
                                </a:rPr>
                                <m:t>𝟗</m:t>
                              </m:r>
                            </m:sub>
                          </m:sSub>
                        </m:sub>
                      </m:sSub>
                      <m:r>
                        <a:rPr lang="en-US" altLang="en-US" sz="1900" b="1" i="1">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ea typeface="Cambria Math" panose="02040503050406030204" pitchFamily="18" charset="0"/>
                        </a:rPr>
                        <m:t>𝜷</m:t>
                      </m:r>
                      <m:d>
                        <m:dPr>
                          <m:ctrlPr>
                            <a:rPr lang="en-US" altLang="en-US" sz="1900" b="1" i="1">
                              <a:solidFill>
                                <a:srgbClr val="FFFFFF"/>
                              </a:solidFill>
                              <a:effectLst/>
                              <a:latin typeface="Cambria Math" panose="02040503050406030204" pitchFamily="18" charset="0"/>
                            </a:rPr>
                          </m:ctrlPr>
                        </m:dPr>
                        <m:e>
                          <m:r>
                            <a:rPr lang="en-US" altLang="en-US" sz="1900" b="1" i="1">
                              <a:solidFill>
                                <a:srgbClr val="FFFFFF"/>
                              </a:solidFill>
                              <a:effectLst/>
                              <a:latin typeface="Cambria Math" panose="02040503050406030204" pitchFamily="18" charset="0"/>
                            </a:rPr>
                            <m:t>𝒊</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𝑬</m:t>
                          </m:r>
                          <m:r>
                            <a:rPr lang="en-US" altLang="en-US" sz="1900" b="1" i="1">
                              <a:solidFill>
                                <a:srgbClr val="FFFFFF"/>
                              </a:solidFill>
                              <a:effectLst/>
                              <a:latin typeface="Cambria Math" panose="02040503050406030204" pitchFamily="18" charset="0"/>
                            </a:rPr>
                            <m:t>𝟏𝟏</m:t>
                          </m:r>
                        </m:e>
                      </m:d>
                      <m:sSub>
                        <m:sSubPr>
                          <m:ctrlPr>
                            <a:rPr lang="en-US" altLang="en-US" sz="1900" b="1" i="1">
                              <a:solidFill>
                                <a:srgbClr val="FFFFFF"/>
                              </a:solidFill>
                              <a:effectLst/>
                              <a:latin typeface="Cambria Math" panose="02040503050406030204" pitchFamily="18" charset="0"/>
                            </a:rPr>
                          </m:ctrlPr>
                        </m:sSubPr>
                        <m:e>
                          <m:r>
                            <a:rPr lang="en-US" altLang="en-US" sz="1900" b="1" i="1">
                              <a:solidFill>
                                <a:srgbClr val="FFFFFF"/>
                              </a:solidFill>
                              <a:effectLst/>
                              <a:latin typeface="Cambria Math" panose="02040503050406030204" pitchFamily="18" charset="0"/>
                            </a:rPr>
                            <m:t>𝑭</m:t>
                          </m:r>
                        </m:e>
                        <m:sub>
                          <m:sSub>
                            <m:sSubPr>
                              <m:ctrlPr>
                                <a:rPr lang="en-US" altLang="en-US" sz="1900" b="1" i="1">
                                  <a:solidFill>
                                    <a:srgbClr val="FFFFFF"/>
                                  </a:solidFill>
                                  <a:effectLst/>
                                  <a:latin typeface="Cambria Math" panose="02040503050406030204" pitchFamily="18" charset="0"/>
                                </a:rPr>
                              </m:ctrlPr>
                            </m:sSubPr>
                            <m:e>
                              <m:r>
                                <a:rPr lang="en-US" altLang="en-US" sz="1900" b="1" i="1">
                                  <a:solidFill>
                                    <a:srgbClr val="FFFFFF"/>
                                  </a:solidFill>
                                  <a:effectLst/>
                                  <a:latin typeface="Cambria Math" panose="02040503050406030204" pitchFamily="18" charset="0"/>
                                </a:rPr>
                                <m:t>𝑺𝑮𝑷𝑺</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𝑿</m:t>
                              </m:r>
                            </m:e>
                            <m:sub>
                              <m:r>
                                <a:rPr lang="en-US" altLang="en-US" sz="1900" b="1" i="1">
                                  <a:solidFill>
                                    <a:srgbClr val="FFFFFF"/>
                                  </a:solidFill>
                                  <a:effectLst/>
                                  <a:latin typeface="Cambria Math" panose="02040503050406030204" pitchFamily="18" charset="0"/>
                                </a:rPr>
                                <m:t>𝑷</m:t>
                              </m:r>
                              <m:r>
                                <a:rPr lang="en-US" altLang="en-US" sz="1900" b="1" i="1" smtClean="0">
                                  <a:solidFill>
                                    <a:srgbClr val="FFFFFF"/>
                                  </a:solidFill>
                                  <a:effectLst/>
                                  <a:latin typeface="Cambria Math" panose="02040503050406030204" pitchFamily="18" charset="0"/>
                                </a:rPr>
                                <m:t>𝟏𝟎</m:t>
                              </m:r>
                            </m:sub>
                          </m:sSub>
                        </m:sub>
                      </m:sSub>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ea typeface="Cambria Math" panose="02040503050406030204" pitchFamily="18" charset="0"/>
                        </a:rPr>
                        <m:t>𝜸</m:t>
                      </m:r>
                      <m:d>
                        <m:dPr>
                          <m:ctrlPr>
                            <a:rPr lang="en-US" altLang="en-US" sz="1900" b="1" i="1">
                              <a:solidFill>
                                <a:srgbClr val="FFFFFF"/>
                              </a:solidFill>
                              <a:effectLst/>
                              <a:latin typeface="Cambria Math" panose="02040503050406030204" pitchFamily="18" charset="0"/>
                            </a:rPr>
                          </m:ctrlPr>
                        </m:dPr>
                        <m:e>
                          <m:r>
                            <a:rPr lang="en-US" altLang="en-US" sz="1900" b="1" i="1">
                              <a:solidFill>
                                <a:srgbClr val="FFFFFF"/>
                              </a:solidFill>
                              <a:effectLst/>
                              <a:latin typeface="Cambria Math" panose="02040503050406030204" pitchFamily="18" charset="0"/>
                            </a:rPr>
                            <m:t>𝒊</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𝑬</m:t>
                          </m:r>
                          <m:r>
                            <a:rPr lang="en-US" altLang="en-US" sz="1900" b="1" i="1">
                              <a:solidFill>
                                <a:srgbClr val="FFFFFF"/>
                              </a:solidFill>
                              <a:effectLst/>
                              <a:latin typeface="Cambria Math" panose="02040503050406030204" pitchFamily="18" charset="0"/>
                            </a:rPr>
                            <m:t>𝟏𝟏</m:t>
                          </m:r>
                        </m:e>
                      </m:d>
                      <m:sSub>
                        <m:sSubPr>
                          <m:ctrlPr>
                            <a:rPr lang="en-US" altLang="en-US" sz="1900" b="1" i="1">
                              <a:solidFill>
                                <a:srgbClr val="FFFFFF"/>
                              </a:solidFill>
                              <a:effectLst/>
                              <a:latin typeface="Cambria Math" panose="02040503050406030204" pitchFamily="18" charset="0"/>
                            </a:rPr>
                          </m:ctrlPr>
                        </m:sSubPr>
                        <m:e>
                          <m:r>
                            <a:rPr lang="en-US" altLang="en-US" sz="1900" b="1" i="1">
                              <a:solidFill>
                                <a:srgbClr val="FFFFFF"/>
                              </a:solidFill>
                              <a:effectLst/>
                              <a:latin typeface="Cambria Math" panose="02040503050406030204" pitchFamily="18" charset="0"/>
                            </a:rPr>
                            <m:t>𝑭</m:t>
                          </m:r>
                        </m:e>
                        <m:sub>
                          <m:sSub>
                            <m:sSubPr>
                              <m:ctrlPr>
                                <a:rPr lang="en-US" altLang="en-US" sz="1900" b="1" i="1">
                                  <a:solidFill>
                                    <a:srgbClr val="FFFFFF"/>
                                  </a:solidFill>
                                  <a:effectLst/>
                                  <a:latin typeface="Cambria Math" panose="02040503050406030204" pitchFamily="18" charset="0"/>
                                </a:rPr>
                              </m:ctrlPr>
                            </m:sSubPr>
                            <m:e>
                              <m:r>
                                <a:rPr lang="en-US" altLang="en-US" sz="1900" b="1" i="1">
                                  <a:solidFill>
                                    <a:srgbClr val="FFFFFF"/>
                                  </a:solidFill>
                                  <a:effectLst/>
                                  <a:latin typeface="Cambria Math" panose="02040503050406030204" pitchFamily="18" charset="0"/>
                                </a:rPr>
                                <m:t>𝑺𝑮𝑷𝑺</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𝑿</m:t>
                              </m:r>
                            </m:e>
                            <m:sub>
                              <m:r>
                                <a:rPr lang="en-US" altLang="en-US" sz="1900" b="1" i="1">
                                  <a:solidFill>
                                    <a:srgbClr val="FFFFFF"/>
                                  </a:solidFill>
                                  <a:effectLst/>
                                  <a:latin typeface="Cambria Math" panose="02040503050406030204" pitchFamily="18" charset="0"/>
                                </a:rPr>
                                <m:t>𝑷</m:t>
                              </m:r>
                              <m:r>
                                <a:rPr lang="en-US" altLang="en-US" sz="1900" b="1" i="1" smtClean="0">
                                  <a:solidFill>
                                    <a:srgbClr val="FFFFFF"/>
                                  </a:solidFill>
                                  <a:effectLst/>
                                  <a:latin typeface="Cambria Math" panose="02040503050406030204" pitchFamily="18" charset="0"/>
                                </a:rPr>
                                <m:t>𝟏𝟏</m:t>
                              </m:r>
                            </m:sub>
                          </m:sSub>
                        </m:sub>
                      </m:sSub>
                    </m:oMath>
                  </m:oMathPara>
                </a14:m>
                <a:endParaRPr lang="en-US" altLang="en-US" sz="1900" b="1" dirty="0" smtClean="0">
                  <a:solidFill>
                    <a:srgbClr val="FFFFFF"/>
                  </a:solidFill>
                  <a:effectLst/>
                  <a:latin typeface="Times New Roman" panose="02020603050405020304" pitchFamily="18" charset="0"/>
                </a:endParaRPr>
              </a:p>
              <a:p>
                <a:pPr lvl="0" algn="just">
                  <a:spcBef>
                    <a:spcPts val="0"/>
                  </a:spcBef>
                  <a:buClr>
                    <a:srgbClr val="FFFF00"/>
                  </a:buClr>
                  <a:buFont typeface="Wingdings" panose="05000000000000000000" pitchFamily="2" charset="2"/>
                  <a:buChar char="q"/>
                </a:pPr>
                <a:r>
                  <a:rPr lang="en-US" altLang="en-US" sz="1800" b="1" dirty="0" smtClean="0">
                    <a:solidFill>
                      <a:srgbClr val="FFFFFF"/>
                    </a:solidFill>
                    <a:effectLst/>
                    <a:latin typeface="Times New Roman" panose="02020603050405020304" pitchFamily="18" charset="0"/>
                  </a:rPr>
                  <a:t>At launch CDRL80 sets </a:t>
                </a:r>
                <a14:m>
                  <m:oMath xmlns:m="http://schemas.openxmlformats.org/officeDocument/2006/math">
                    <m:r>
                      <a:rPr lang="en-US" altLang="en-US" sz="1800" b="1" i="1">
                        <a:solidFill>
                          <a:srgbClr val="FFFFFF"/>
                        </a:solidFill>
                        <a:effectLst/>
                        <a:latin typeface="Cambria Math" panose="02040503050406030204" pitchFamily="18" charset="0"/>
                        <a:ea typeface="Cambria Math" panose="02040503050406030204" pitchFamily="18" charset="0"/>
                      </a:rPr>
                      <m:t>𝜶</m:t>
                    </m:r>
                    <m:r>
                      <a:rPr lang="en-US" altLang="en-US" sz="1800" b="1" i="1" smtClean="0">
                        <a:solidFill>
                          <a:srgbClr val="FFFFFF"/>
                        </a:solidFill>
                        <a:effectLst/>
                        <a:latin typeface="Cambria Math" panose="02040503050406030204" pitchFamily="18" charset="0"/>
                        <a:ea typeface="Cambria Math" panose="02040503050406030204" pitchFamily="18" charset="0"/>
                      </a:rPr>
                      <m:t>=</m:t>
                    </m:r>
                    <m:r>
                      <a:rPr lang="en-US" altLang="en-US" sz="1800" b="1" i="1" smtClean="0">
                        <a:solidFill>
                          <a:srgbClr val="FFFFFF"/>
                        </a:solidFill>
                        <a:effectLst/>
                        <a:latin typeface="Cambria Math" panose="02040503050406030204" pitchFamily="18" charset="0"/>
                        <a:ea typeface="Cambria Math" panose="02040503050406030204" pitchFamily="18" charset="0"/>
                      </a:rPr>
                      <m:t>𝟎</m:t>
                    </m:r>
                  </m:oMath>
                </a14:m>
                <a:r>
                  <a:rPr kumimoji="0" lang="en-US" altLang="en-US" sz="1800" b="1" i="0" u="none" strike="noStrike" kern="1200" cap="none" spc="0" normalizeH="0" baseline="0" noProof="0" dirty="0" smtClean="0">
                    <a:ln>
                      <a:noFill/>
                    </a:ln>
                    <a:solidFill>
                      <a:srgbClr val="FFFFFF"/>
                    </a:solidFill>
                    <a:effectLst/>
                    <a:uLnTx/>
                    <a:uFillTx/>
                    <a:latin typeface="Times New Roman" panose="02020603050405020304" pitchFamily="18" charset="0"/>
                  </a:rPr>
                  <a:t>, </a:t>
                </a:r>
                <a14:m>
                  <m:oMath xmlns:m="http://schemas.openxmlformats.org/officeDocument/2006/math">
                    <m:r>
                      <a:rPr lang="en-US" altLang="en-US" sz="1800" b="1" i="1" smtClean="0">
                        <a:solidFill>
                          <a:srgbClr val="FFFFFF"/>
                        </a:solidFill>
                        <a:effectLst/>
                        <a:latin typeface="Cambria Math" panose="02040503050406030204" pitchFamily="18" charset="0"/>
                        <a:ea typeface="Cambria Math" panose="02040503050406030204" pitchFamily="18" charset="0"/>
                      </a:rPr>
                      <m:t>𝜷</m:t>
                    </m:r>
                    <m:r>
                      <a:rPr lang="en-US" altLang="en-US" sz="1800" b="1" i="1" smtClean="0">
                        <a:solidFill>
                          <a:srgbClr val="FFFFFF"/>
                        </a:solidFill>
                        <a:effectLst/>
                        <a:latin typeface="Cambria Math" panose="02040503050406030204" pitchFamily="18" charset="0"/>
                        <a:ea typeface="Cambria Math" panose="02040503050406030204" pitchFamily="18" charset="0"/>
                      </a:rPr>
                      <m:t>≠</m:t>
                    </m:r>
                    <m:r>
                      <a:rPr lang="en-US" altLang="en-US" sz="1800" b="1" i="1">
                        <a:solidFill>
                          <a:srgbClr val="FFFFFF"/>
                        </a:solidFill>
                        <a:effectLst/>
                        <a:latin typeface="Cambria Math" panose="02040503050406030204" pitchFamily="18" charset="0"/>
                        <a:ea typeface="Cambria Math" panose="02040503050406030204" pitchFamily="18" charset="0"/>
                      </a:rPr>
                      <m:t>𝟎</m:t>
                    </m:r>
                  </m:oMath>
                </a14:m>
                <a:r>
                  <a:rPr kumimoji="0" lang="en-US" altLang="en-US" sz="1800" b="1" i="0" u="none" strike="noStrike" kern="1200" cap="none" spc="0" normalizeH="0" baseline="0" noProof="0" dirty="0" smtClean="0">
                    <a:ln>
                      <a:noFill/>
                    </a:ln>
                    <a:solidFill>
                      <a:srgbClr val="FFFFFF"/>
                    </a:solidFill>
                    <a:effectLst/>
                    <a:uLnTx/>
                    <a:uFillTx/>
                    <a:latin typeface="Times New Roman" panose="02020603050405020304" pitchFamily="18" charset="0"/>
                  </a:rPr>
                  <a:t>, </a:t>
                </a:r>
                <a14:m>
                  <m:oMath xmlns:m="http://schemas.openxmlformats.org/officeDocument/2006/math">
                    <m:r>
                      <a:rPr lang="en-US" altLang="en-US" sz="1800" b="1" i="1" smtClean="0">
                        <a:solidFill>
                          <a:srgbClr val="FFFFFF"/>
                        </a:solidFill>
                        <a:effectLst/>
                        <a:latin typeface="Cambria Math" panose="02040503050406030204" pitchFamily="18" charset="0"/>
                        <a:ea typeface="Cambria Math" panose="02040503050406030204" pitchFamily="18" charset="0"/>
                      </a:rPr>
                      <m:t>𝜸</m:t>
                    </m:r>
                    <m:r>
                      <a:rPr lang="en-US" altLang="en-US" sz="1800" b="1" i="1" smtClean="0">
                        <a:solidFill>
                          <a:srgbClr val="FFFFFF"/>
                        </a:solidFill>
                        <a:effectLst/>
                        <a:latin typeface="Cambria Math" panose="02040503050406030204" pitchFamily="18" charset="0"/>
                        <a:ea typeface="Cambria Math" panose="02040503050406030204" pitchFamily="18" charset="0"/>
                      </a:rPr>
                      <m:t>≠</m:t>
                    </m:r>
                    <m:r>
                      <a:rPr lang="en-US" altLang="en-US" sz="1800" b="1" i="1">
                        <a:solidFill>
                          <a:srgbClr val="FFFFFF"/>
                        </a:solidFill>
                        <a:effectLst/>
                        <a:latin typeface="Cambria Math" panose="02040503050406030204" pitchFamily="18" charset="0"/>
                        <a:ea typeface="Cambria Math" panose="02040503050406030204" pitchFamily="18" charset="0"/>
                      </a:rPr>
                      <m:t>𝟎</m:t>
                    </m:r>
                  </m:oMath>
                </a14:m>
                <a:r>
                  <a:rPr kumimoji="0" lang="en-US" altLang="en-US" sz="1800" b="1" i="0" u="none" strike="noStrike" kern="1200" cap="none" spc="0" normalizeH="0" baseline="0" noProof="0" dirty="0" smtClean="0">
                    <a:ln>
                      <a:noFill/>
                    </a:ln>
                    <a:solidFill>
                      <a:srgbClr val="FFFFFF"/>
                    </a:solidFill>
                    <a:effectLst/>
                    <a:uLnTx/>
                    <a:uFillTx/>
                    <a:latin typeface="Times New Roman" panose="02020603050405020304" pitchFamily="18" charset="0"/>
                  </a:rPr>
                  <a:t>.</a:t>
                </a:r>
              </a:p>
              <a:p>
                <a:pPr lvl="0" algn="just">
                  <a:buClr>
                    <a:srgbClr val="FFFF00"/>
                  </a:buClr>
                  <a:buFont typeface="Wingdings" panose="05000000000000000000" pitchFamily="2" charset="2"/>
                  <a:buChar char="q"/>
                </a:pPr>
                <a:r>
                  <a:rPr lang="en-US" altLang="en-US" sz="1800" b="1" dirty="0" smtClean="0">
                    <a:solidFill>
                      <a:srgbClr val="FFFFFF"/>
                    </a:solidFill>
                    <a:effectLst/>
                    <a:latin typeface="Times New Roman" panose="02020603050405020304" pitchFamily="18" charset="0"/>
                  </a:rPr>
                  <a:t>Together with the values </a:t>
                </a:r>
                <a:r>
                  <a:rPr lang="en-US" altLang="en-US" sz="1800" b="1" dirty="0">
                    <a:solidFill>
                      <a:srgbClr val="FFFFFF"/>
                    </a:solidFill>
                    <a:effectLst/>
                    <a:latin typeface="Times New Roman" panose="02020603050405020304" pitchFamily="18" charset="0"/>
                  </a:rPr>
                  <a:t>for E9, E10, </a:t>
                </a:r>
                <a:r>
                  <a:rPr lang="en-US" altLang="en-US" sz="1800" b="1" dirty="0" smtClean="0">
                    <a:solidFill>
                      <a:srgbClr val="FFFFFF"/>
                    </a:solidFill>
                    <a:effectLst/>
                    <a:latin typeface="Times New Roman" panose="02020603050405020304" pitchFamily="18" charset="0"/>
                  </a:rPr>
                  <a:t>and E10A, they </a:t>
                </a:r>
                <a:r>
                  <a:rPr lang="en-US" altLang="en-US" sz="1800" b="1" dirty="0">
                    <a:solidFill>
                      <a:srgbClr val="FFFFFF"/>
                    </a:solidFill>
                    <a:effectLst/>
                    <a:latin typeface="Times New Roman" panose="02020603050405020304" pitchFamily="18" charset="0"/>
                  </a:rPr>
                  <a:t>comprise the dataset "theOutOfBandWeightingFactors" in </a:t>
                </a:r>
                <a:r>
                  <a:rPr lang="en-US" altLang="en-US" sz="1800" b="1" dirty="0" smtClean="0">
                    <a:solidFill>
                      <a:srgbClr val="FFFFFF"/>
                    </a:solidFill>
                    <a:effectLst/>
                    <a:latin typeface="Times New Roman" panose="02020603050405020304" pitchFamily="18" charset="0"/>
                  </a:rPr>
                  <a:t>the MPS-HI LUT.</a:t>
                </a:r>
                <a:endParaRPr kumimoji="0" lang="en-US" altLang="en-US" sz="1800" b="1" i="0" u="none" strike="noStrike" kern="1200" cap="none" spc="0" normalizeH="0" baseline="0" noProof="0" dirty="0" smtClean="0">
                  <a:ln>
                    <a:noFill/>
                  </a:ln>
                  <a:solidFill>
                    <a:srgbClr val="FFFFFF"/>
                  </a:solidFill>
                  <a:effectLst/>
                  <a:uLnTx/>
                  <a:uFillTx/>
                  <a:latin typeface="Times New Roman" panose="02020603050405020304" pitchFamily="18" charset="0"/>
                </a:endParaRPr>
              </a:p>
              <a:p>
                <a:pPr lvl="0" algn="just">
                  <a:buClr>
                    <a:srgbClr val="FFFF00"/>
                  </a:buClr>
                  <a:buFont typeface="Wingdings" panose="05000000000000000000" pitchFamily="2" charset="2"/>
                  <a:buChar char="q"/>
                </a:pPr>
                <a:r>
                  <a:rPr lang="en-US" altLang="en-US" sz="1800" b="1" dirty="0" smtClean="0">
                    <a:solidFill>
                      <a:srgbClr val="FFFFFF"/>
                    </a:solidFill>
                    <a:effectLst/>
                    <a:latin typeface="Times New Roman" panose="02020603050405020304" pitchFamily="18" charset="0"/>
                    <a:ea typeface="Cambria Math" panose="02040503050406030204" pitchFamily="18" charset="0"/>
                    <a:cs typeface="Times New Roman" panose="02020603050405020304" pitchFamily="18" charset="0"/>
                  </a:rPr>
                  <a:t>The baseline correction derives </a:t>
                </a:r>
                <a14:m>
                  <m:oMath xmlns:m="http://schemas.openxmlformats.org/officeDocument/2006/math">
                    <m:r>
                      <a:rPr lang="en-US" altLang="en-US" sz="1800" b="1" i="1" smtClean="0">
                        <a:solidFill>
                          <a:srgbClr val="FFFFFF"/>
                        </a:solidFill>
                        <a:effectLst/>
                        <a:latin typeface="Cambria Math" panose="02040503050406030204" pitchFamily="18" charset="0"/>
                        <a:ea typeface="Cambria Math" panose="02040503050406030204" pitchFamily="18" charset="0"/>
                      </a:rPr>
                      <m:t>𝜷</m:t>
                    </m:r>
                  </m:oMath>
                </a14:m>
                <a:r>
                  <a:rPr lang="en-US" altLang="en-US" sz="1800" b="1" dirty="0" smtClean="0">
                    <a:solidFill>
                      <a:srgbClr val="FFFFFF"/>
                    </a:solidFill>
                    <a:effectLst/>
                    <a:latin typeface="Times New Roman" panose="02020603050405020304" pitchFamily="18" charset="0"/>
                  </a:rPr>
                  <a:t> and </a:t>
                </a:r>
                <a14:m>
                  <m:oMath xmlns:m="http://schemas.openxmlformats.org/officeDocument/2006/math">
                    <m:r>
                      <a:rPr lang="en-US" altLang="en-US" sz="1800" b="1" i="1" smtClean="0">
                        <a:solidFill>
                          <a:srgbClr val="FFFFFF"/>
                        </a:solidFill>
                        <a:effectLst/>
                        <a:latin typeface="Cambria Math" panose="02040503050406030204" pitchFamily="18" charset="0"/>
                        <a:ea typeface="Cambria Math" panose="02040503050406030204" pitchFamily="18" charset="0"/>
                      </a:rPr>
                      <m:t>𝜸</m:t>
                    </m:r>
                  </m:oMath>
                </a14:m>
                <a:r>
                  <a:rPr lang="en-US" altLang="en-US" sz="1800" b="1" dirty="0" smtClean="0">
                    <a:solidFill>
                      <a:srgbClr val="FFFFFF"/>
                    </a:solidFill>
                    <a:effectLst/>
                    <a:latin typeface="Times New Roman" panose="02020603050405020304" pitchFamily="18" charset="0"/>
                  </a:rPr>
                  <a:t> for </a:t>
                </a:r>
                <a:r>
                  <a:rPr lang="en-US" altLang="en-US" sz="1800" b="1" dirty="0">
                    <a:solidFill>
                      <a:srgbClr val="FFFFFF"/>
                    </a:solidFill>
                    <a:effectLst/>
                    <a:latin typeface="Times New Roman" panose="02020603050405020304" pitchFamily="18" charset="0"/>
                  </a:rPr>
                  <a:t>solar proton spectra from </a:t>
                </a:r>
                <a:r>
                  <a:rPr lang="en-US" altLang="en-US" sz="1800" b="1" dirty="0" smtClean="0">
                    <a:solidFill>
                      <a:srgbClr val="FFFFFF"/>
                    </a:solidFill>
                    <a:effectLst/>
                    <a:latin typeface="Times New Roman" panose="02020603050405020304" pitchFamily="18" charset="0"/>
                  </a:rPr>
                  <a:t>GEANT4 </a:t>
                </a:r>
                <a:r>
                  <a:rPr lang="en-US" altLang="en-US" sz="1800" b="1" dirty="0">
                    <a:solidFill>
                      <a:srgbClr val="FFFFFF"/>
                    </a:solidFill>
                    <a:effectLst/>
                    <a:latin typeface="Times New Roman" panose="02020603050405020304" pitchFamily="18" charset="0"/>
                  </a:rPr>
                  <a:t>simulations of the proton responses of the electron </a:t>
                </a:r>
                <a:r>
                  <a:rPr lang="en-US" altLang="en-US" sz="1800" b="1" dirty="0" smtClean="0">
                    <a:solidFill>
                      <a:srgbClr val="FFFFFF"/>
                    </a:solidFill>
                    <a:effectLst/>
                    <a:latin typeface="Times New Roman" panose="02020603050405020304" pitchFamily="18" charset="0"/>
                  </a:rPr>
                  <a:t>channels.</a:t>
                </a:r>
              </a:p>
              <a:p>
                <a:pPr lvl="0" algn="just">
                  <a:buClr>
                    <a:srgbClr val="FFFF00"/>
                  </a:buClr>
                  <a:buFont typeface="Wingdings" panose="05000000000000000000" pitchFamily="2" charset="2"/>
                  <a:buChar char="q"/>
                </a:pPr>
                <a:r>
                  <a:rPr lang="en-US" altLang="en-US" sz="1800" b="1" dirty="0" smtClean="0">
                    <a:solidFill>
                      <a:srgbClr val="FFFF00"/>
                    </a:solidFill>
                    <a:effectLst/>
                    <a:latin typeface="Times New Roman" panose="02020603050405020304" pitchFamily="18" charset="0"/>
                  </a:rPr>
                  <a:t>The </a:t>
                </a:r>
                <a:r>
                  <a:rPr lang="en-US" altLang="en-US" sz="1800" b="1" dirty="0">
                    <a:solidFill>
                      <a:srgbClr val="FFFF00"/>
                    </a:solidFill>
                    <a:effectLst/>
                    <a:latin typeface="Times New Roman" panose="02020603050405020304" pitchFamily="18" charset="0"/>
                  </a:rPr>
                  <a:t>baseline algorithm i</a:t>
                </a:r>
                <a:r>
                  <a:rPr lang="en-US" altLang="en-US" sz="1800" b="1" dirty="0" smtClean="0">
                    <a:solidFill>
                      <a:srgbClr val="FFFF00"/>
                    </a:solidFill>
                    <a:effectLst/>
                    <a:latin typeface="Times New Roman" panose="02020603050405020304" pitchFamily="18" charset="0"/>
                  </a:rPr>
                  <a:t>s </a:t>
                </a:r>
                <a:r>
                  <a:rPr lang="en-US" altLang="en-US" sz="1800" b="1" dirty="0">
                    <a:solidFill>
                      <a:srgbClr val="FFFF00"/>
                    </a:solidFill>
                    <a:effectLst/>
                    <a:latin typeface="Times New Roman" panose="02020603050405020304" pitchFamily="18" charset="0"/>
                  </a:rPr>
                  <a:t>inadequate to correct for the observed slowly-varying background due presumably to </a:t>
                </a:r>
                <a:r>
                  <a:rPr lang="en-US" altLang="en-US" sz="1800" b="1" dirty="0" smtClean="0">
                    <a:solidFill>
                      <a:srgbClr val="FFFF00"/>
                    </a:solidFill>
                    <a:effectLst/>
                    <a:latin typeface="Times New Roman" panose="02020603050405020304" pitchFamily="18" charset="0"/>
                  </a:rPr>
                  <a:t>Galactic </a:t>
                </a:r>
                <a:r>
                  <a:rPr lang="en-US" altLang="en-US" sz="1800" b="1" dirty="0">
                    <a:solidFill>
                      <a:srgbClr val="FFFF00"/>
                    </a:solidFill>
                    <a:effectLst/>
                    <a:latin typeface="Times New Roman" panose="02020603050405020304" pitchFamily="18" charset="0"/>
                  </a:rPr>
                  <a:t>C</a:t>
                </a:r>
                <a:r>
                  <a:rPr lang="en-US" altLang="en-US" sz="1800" b="1" dirty="0" smtClean="0">
                    <a:solidFill>
                      <a:srgbClr val="FFFF00"/>
                    </a:solidFill>
                    <a:effectLst/>
                    <a:latin typeface="Times New Roman" panose="02020603050405020304" pitchFamily="18" charset="0"/>
                  </a:rPr>
                  <a:t>osmic </a:t>
                </a:r>
                <a:r>
                  <a:rPr lang="en-US" altLang="en-US" sz="1800" b="1" dirty="0">
                    <a:solidFill>
                      <a:srgbClr val="FFFF00"/>
                    </a:solidFill>
                    <a:effectLst/>
                    <a:latin typeface="Times New Roman" panose="02020603050405020304" pitchFamily="18" charset="0"/>
                  </a:rPr>
                  <a:t>R</a:t>
                </a:r>
                <a:r>
                  <a:rPr lang="en-US" altLang="en-US" sz="1800" b="1" dirty="0" smtClean="0">
                    <a:solidFill>
                      <a:srgbClr val="FFFF00"/>
                    </a:solidFill>
                    <a:effectLst/>
                    <a:latin typeface="Times New Roman" panose="02020603050405020304" pitchFamily="18" charset="0"/>
                  </a:rPr>
                  <a:t>ay </a:t>
                </a:r>
                <a:r>
                  <a:rPr lang="en-US" altLang="en-US" sz="1800" b="1" dirty="0">
                    <a:solidFill>
                      <a:srgbClr val="FFFF00"/>
                    </a:solidFill>
                    <a:effectLst/>
                    <a:latin typeface="Times New Roman" panose="02020603050405020304" pitchFamily="18" charset="0"/>
                  </a:rPr>
                  <a:t>(GCR) </a:t>
                </a:r>
                <a:r>
                  <a:rPr lang="en-US" altLang="en-US" sz="1800" b="1" dirty="0" smtClean="0">
                    <a:solidFill>
                      <a:srgbClr val="FFFF00"/>
                    </a:solidFill>
                    <a:effectLst/>
                    <a:latin typeface="Times New Roman" panose="02020603050405020304" pitchFamily="18" charset="0"/>
                  </a:rPr>
                  <a:t>protons.</a:t>
                </a:r>
                <a:endParaRPr kumimoji="0" lang="en-US" altLang="en-US" sz="1800" b="1" i="0" u="none" strike="noStrike" kern="1200" cap="none" spc="0" normalizeH="0" baseline="0" noProof="0" dirty="0" smtClean="0">
                  <a:ln>
                    <a:noFill/>
                  </a:ln>
                  <a:solidFill>
                    <a:srgbClr val="FFFF00"/>
                  </a:solidFill>
                  <a:effectLst/>
                  <a:uLnTx/>
                  <a:uFillTx/>
                  <a:latin typeface="Times New Roman" panose="02020603050405020304" pitchFamily="18" charset="0"/>
                </a:endParaRPr>
              </a:p>
            </p:txBody>
          </p:sp>
        </mc:Choice>
        <mc:Fallback xmlns="">
          <p:sp>
            <p:nvSpPr>
              <p:cNvPr id="12" name="Rectangle 6"/>
              <p:cNvSpPr txBox="1">
                <a:spLocks noRot="1" noChangeAspect="1" noMove="1" noResize="1" noEditPoints="1" noAdjustHandles="1" noChangeArrowheads="1" noChangeShapeType="1" noTextEdit="1"/>
              </p:cNvSpPr>
              <p:nvPr/>
            </p:nvSpPr>
            <p:spPr bwMode="auto">
              <a:xfrm>
                <a:off x="128588" y="1603343"/>
                <a:ext cx="8886825" cy="4568857"/>
              </a:xfrm>
              <a:prstGeom prst="rect">
                <a:avLst/>
              </a:prstGeom>
              <a:blipFill rotWithShape="0">
                <a:blip r:embed="rId7"/>
                <a:stretch>
                  <a:fillRect l="-686" t="-667" r="-754" b="-24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TextBox 3"/>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Introduction</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615ADB79-25D6-47C0-AB51-22A13A0BBB50}" type="slidenum">
              <a:rPr lang="en-US" altLang="en-US" smtClean="0"/>
              <a:pPr/>
              <a:t>41</a:t>
            </a:fld>
            <a:endParaRPr lang="en-US" altLang="en-US" dirty="0"/>
          </a:p>
        </p:txBody>
      </p:sp>
      <p:sp>
        <p:nvSpPr>
          <p:cNvPr id="8"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0" name="Rounded Rectangle 9"/>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987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278246" y="1371600"/>
            <a:ext cx="858750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buClrTx/>
              <a:buFontTx/>
            </a:pPr>
            <a:r>
              <a:rPr lang="en-US" altLang="en-US" sz="2400" b="1" dirty="0" smtClean="0">
                <a:solidFill>
                  <a:srgbClr val="FF9900"/>
                </a:solidFill>
                <a:effectLst/>
                <a:latin typeface="Times New Roman" panose="02020603050405020304" pitchFamily="18" charset="0"/>
              </a:rPr>
              <a:t>G18 MPS-HI E9-E11 Revised Background Removal (ADR1253)</a:t>
            </a:r>
          </a:p>
        </p:txBody>
      </p:sp>
      <mc:AlternateContent xmlns:mc="http://schemas.openxmlformats.org/markup-compatibility/2006" xmlns:a14="http://schemas.microsoft.com/office/drawing/2010/main">
        <mc:Choice Requires="a14">
          <p:sp>
            <p:nvSpPr>
              <p:cNvPr id="3" name="Rectangle 2"/>
              <p:cNvSpPr/>
              <p:nvPr/>
            </p:nvSpPr>
            <p:spPr>
              <a:xfrm>
                <a:off x="147781" y="1981200"/>
                <a:ext cx="8820727" cy="4016164"/>
              </a:xfrm>
              <a:prstGeom prst="rect">
                <a:avLst/>
              </a:prstGeom>
            </p:spPr>
            <p:txBody>
              <a:bodyPr wrap="square">
                <a:spAutoFit/>
              </a:bodyPr>
              <a:lstStyle/>
              <a:p>
                <a:pPr algn="just"/>
                <a:r>
                  <a:rPr lang="en-US" altLang="en-US" b="1" dirty="0">
                    <a:solidFill>
                      <a:srgbClr val="FFFFFF"/>
                    </a:solidFill>
                    <a:latin typeface="Times New Roman" panose="02020603050405020304" pitchFamily="18" charset="0"/>
                  </a:rPr>
                  <a:t>T</a:t>
                </a:r>
                <a:r>
                  <a:rPr lang="en-US" altLang="en-US" b="1" dirty="0" smtClean="0">
                    <a:solidFill>
                      <a:srgbClr val="FFFFFF"/>
                    </a:solidFill>
                    <a:latin typeface="Times New Roman" panose="02020603050405020304" pitchFamily="18" charset="0"/>
                  </a:rPr>
                  <a:t>he background removal coefficients were corrected so as to better account for the GCR proton contamination (J. Rodriguez/A. Boudouridis). This involves a number of observations and assumptions (demonstrated for MPS-HI E11):</a:t>
                </a:r>
              </a:p>
              <a:p>
                <a:pPr marL="342900" indent="-342900" algn="just">
                  <a:spcBef>
                    <a:spcPts val="600"/>
                  </a:spcBef>
                  <a:spcAft>
                    <a:spcPts val="600"/>
                  </a:spcAft>
                  <a:buClr>
                    <a:srgbClr val="FFFF00"/>
                  </a:buClr>
                  <a:buFont typeface="Wingdings" panose="05000000000000000000" pitchFamily="2" charset="2"/>
                  <a:buChar char="q"/>
                </a:pPr>
                <a:r>
                  <a:rPr lang="en-US" altLang="en-US" b="1" dirty="0" smtClean="0">
                    <a:solidFill>
                      <a:srgbClr val="FFFFFF"/>
                    </a:solidFill>
                    <a:latin typeface="Times New Roman" panose="02020603050405020304" pitchFamily="18" charset="0"/>
                  </a:rPr>
                  <a:t>The first assumption is that the MPS-HI backgrounds are due to the GCRs.</a:t>
                </a:r>
              </a:p>
              <a:p>
                <a:pPr marL="342900" indent="-342900" algn="just">
                  <a:spcBef>
                    <a:spcPts val="600"/>
                  </a:spcBef>
                  <a:spcAft>
                    <a:spcPts val="600"/>
                  </a:spcAft>
                  <a:buClr>
                    <a:srgbClr val="FFFF00"/>
                  </a:buClr>
                  <a:buFont typeface="Wingdings" panose="05000000000000000000" pitchFamily="2" charset="2"/>
                  <a:buChar char="q"/>
                </a:pPr>
                <a:r>
                  <a:rPr lang="en-US" altLang="en-US" b="1" dirty="0" smtClean="0">
                    <a:solidFill>
                      <a:srgbClr val="FFFF00"/>
                    </a:solidFill>
                    <a:latin typeface="Times New Roman" panose="02020603050405020304" pitchFamily="18" charset="0"/>
                  </a:rPr>
                  <a:t>SGPS P11 is the best single measure of GCR fluxes, </a:t>
                </a:r>
                <a:r>
                  <a:rPr lang="en-US" altLang="en-US" b="1" dirty="0">
                    <a:solidFill>
                      <a:srgbClr val="FFFF00"/>
                    </a:solidFill>
                    <a:latin typeface="Times New Roman" panose="02020603050405020304" pitchFamily="18" charset="0"/>
                  </a:rPr>
                  <a:t>and therefore is used exclusively for the background correction, </a:t>
                </a:r>
                <a14:m>
                  <m:oMath xmlns:m="http://schemas.openxmlformats.org/officeDocument/2006/math">
                    <m:r>
                      <a:rPr lang="en-US" altLang="en-US" b="1" i="1">
                        <a:solidFill>
                          <a:srgbClr val="FFFF00"/>
                        </a:solidFill>
                        <a:latin typeface="Cambria Math" panose="02040503050406030204" pitchFamily="18" charset="0"/>
                        <a:ea typeface="Cambria Math" panose="02040503050406030204" pitchFamily="18" charset="0"/>
                      </a:rPr>
                      <m:t>𝜶</m:t>
                    </m:r>
                    <m:r>
                      <a:rPr lang="en-US" altLang="en-US" b="1" i="1">
                        <a:solidFill>
                          <a:srgbClr val="FFFF00"/>
                        </a:solidFill>
                        <a:latin typeface="Cambria Math" panose="02040503050406030204" pitchFamily="18" charset="0"/>
                        <a:ea typeface="Cambria Math" panose="02040503050406030204" pitchFamily="18" charset="0"/>
                      </a:rPr>
                      <m:t>=</m:t>
                    </m:r>
                    <m:r>
                      <a:rPr lang="en-US" altLang="en-US" b="1" i="1">
                        <a:solidFill>
                          <a:srgbClr val="FFFF00"/>
                        </a:solidFill>
                        <a:latin typeface="Cambria Math" panose="02040503050406030204" pitchFamily="18" charset="0"/>
                        <a:ea typeface="Cambria Math" panose="02040503050406030204" pitchFamily="18" charset="0"/>
                      </a:rPr>
                      <m:t>𝟎</m:t>
                    </m:r>
                  </m:oMath>
                </a14:m>
                <a:r>
                  <a:rPr lang="en-US" altLang="en-US" b="1" dirty="0">
                    <a:solidFill>
                      <a:srgbClr val="FFFF00"/>
                    </a:solidFill>
                    <a:latin typeface="Times New Roman" panose="02020603050405020304" pitchFamily="18" charset="0"/>
                  </a:rPr>
                  <a:t>, </a:t>
                </a:r>
                <a14:m>
                  <m:oMath xmlns:m="http://schemas.openxmlformats.org/officeDocument/2006/math">
                    <m:r>
                      <a:rPr lang="en-US" altLang="en-US" b="1" i="1">
                        <a:solidFill>
                          <a:srgbClr val="FFFF00"/>
                        </a:solidFill>
                        <a:latin typeface="Cambria Math" panose="02040503050406030204" pitchFamily="18" charset="0"/>
                        <a:ea typeface="Cambria Math" panose="02040503050406030204" pitchFamily="18" charset="0"/>
                      </a:rPr>
                      <m:t>𝜷</m:t>
                    </m:r>
                    <m:r>
                      <a:rPr lang="en-US" altLang="en-US" b="1" i="1">
                        <a:solidFill>
                          <a:srgbClr val="FFFF00"/>
                        </a:solidFill>
                        <a:latin typeface="Cambria Math" panose="02040503050406030204" pitchFamily="18" charset="0"/>
                        <a:ea typeface="Cambria Math" panose="02040503050406030204" pitchFamily="18" charset="0"/>
                      </a:rPr>
                      <m:t>=</m:t>
                    </m:r>
                    <m:r>
                      <a:rPr lang="en-US" altLang="en-US" b="1" i="1">
                        <a:solidFill>
                          <a:srgbClr val="FFFF00"/>
                        </a:solidFill>
                        <a:latin typeface="Cambria Math" panose="02040503050406030204" pitchFamily="18" charset="0"/>
                        <a:ea typeface="Cambria Math" panose="02040503050406030204" pitchFamily="18" charset="0"/>
                      </a:rPr>
                      <m:t>𝟎</m:t>
                    </m:r>
                  </m:oMath>
                </a14:m>
                <a:r>
                  <a:rPr lang="en-US" altLang="en-US" b="1" dirty="0">
                    <a:solidFill>
                      <a:srgbClr val="FFFF00"/>
                    </a:solidFill>
                    <a:latin typeface="Times New Roman" panose="02020603050405020304" pitchFamily="18" charset="0"/>
                  </a:rPr>
                  <a:t>, </a:t>
                </a:r>
                <a14:m>
                  <m:oMath xmlns:m="http://schemas.openxmlformats.org/officeDocument/2006/math">
                    <m:sSubSup>
                      <m:sSubSupPr>
                        <m:ctrlPr>
                          <a:rPr lang="en-US" altLang="en-US" b="1" i="1">
                            <a:solidFill>
                              <a:srgbClr val="FFFF00"/>
                            </a:solidFill>
                            <a:latin typeface="Cambria Math" panose="02040503050406030204" pitchFamily="18" charset="0"/>
                          </a:rPr>
                        </m:ctrlPr>
                      </m:sSubSupPr>
                      <m:e>
                        <m:r>
                          <a:rPr lang="en-US" altLang="en-US" b="1" i="1">
                            <a:solidFill>
                              <a:srgbClr val="FFFF00"/>
                            </a:solidFill>
                            <a:latin typeface="Cambria Math" panose="02040503050406030204" pitchFamily="18" charset="0"/>
                          </a:rPr>
                          <m:t>𝑪</m:t>
                        </m:r>
                      </m:e>
                      <m:sub>
                        <m:r>
                          <a:rPr lang="en-US" altLang="en-US" b="1" i="1">
                            <a:solidFill>
                              <a:srgbClr val="FFFF00"/>
                            </a:solidFill>
                            <a:latin typeface="Cambria Math" panose="02040503050406030204" pitchFamily="18" charset="0"/>
                          </a:rPr>
                          <m:t>𝑬𝑳𝑬</m:t>
                        </m:r>
                      </m:sub>
                      <m:sup>
                        <m:r>
                          <a:rPr lang="en-US" altLang="en-US" b="1" i="1">
                            <a:solidFill>
                              <a:srgbClr val="FFFF00"/>
                            </a:solidFill>
                            <a:latin typeface="Cambria Math" panose="02040503050406030204" pitchFamily="18" charset="0"/>
                          </a:rPr>
                          <m:t>𝒐𝒃𝒄</m:t>
                        </m:r>
                      </m:sup>
                    </m:sSubSup>
                    <m:d>
                      <m:dPr>
                        <m:ctrlPr>
                          <a:rPr lang="en-US" altLang="en-US" b="1" i="1">
                            <a:solidFill>
                              <a:srgbClr val="FFFF00"/>
                            </a:solidFill>
                            <a:latin typeface="Cambria Math" panose="02040503050406030204" pitchFamily="18" charset="0"/>
                          </a:rPr>
                        </m:ctrlPr>
                      </m:dPr>
                      <m:e>
                        <m:r>
                          <a:rPr lang="en-US" altLang="en-US" b="1" i="1">
                            <a:solidFill>
                              <a:srgbClr val="FFFF00"/>
                            </a:solidFill>
                            <a:latin typeface="Cambria Math" panose="02040503050406030204" pitchFamily="18" charset="0"/>
                          </a:rPr>
                          <m:t>𝒊</m:t>
                        </m:r>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rPr>
                          <m:t>𝑬</m:t>
                        </m:r>
                        <m:r>
                          <a:rPr lang="en-US" altLang="en-US" b="1" i="1">
                            <a:solidFill>
                              <a:srgbClr val="FFFF00"/>
                            </a:solidFill>
                            <a:latin typeface="Cambria Math" panose="02040503050406030204" pitchFamily="18" charset="0"/>
                          </a:rPr>
                          <m:t>𝟏𝟏</m:t>
                        </m:r>
                      </m:e>
                    </m:d>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ea typeface="Cambria Math" panose="02040503050406030204" pitchFamily="18" charset="0"/>
                      </a:rPr>
                      <m:t>𝜸</m:t>
                    </m:r>
                    <m:d>
                      <m:dPr>
                        <m:ctrlPr>
                          <a:rPr lang="en-US" altLang="en-US" b="1" i="1">
                            <a:solidFill>
                              <a:srgbClr val="FFFF00"/>
                            </a:solidFill>
                            <a:latin typeface="Cambria Math" panose="02040503050406030204" pitchFamily="18" charset="0"/>
                          </a:rPr>
                        </m:ctrlPr>
                      </m:dPr>
                      <m:e>
                        <m:r>
                          <a:rPr lang="en-US" altLang="en-US" b="1" i="1">
                            <a:solidFill>
                              <a:srgbClr val="FFFF00"/>
                            </a:solidFill>
                            <a:latin typeface="Cambria Math" panose="02040503050406030204" pitchFamily="18" charset="0"/>
                          </a:rPr>
                          <m:t>𝒊</m:t>
                        </m:r>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rPr>
                          <m:t>𝑬</m:t>
                        </m:r>
                        <m:r>
                          <a:rPr lang="en-US" altLang="en-US" b="1" i="1">
                            <a:solidFill>
                              <a:srgbClr val="FFFF00"/>
                            </a:solidFill>
                            <a:latin typeface="Cambria Math" panose="02040503050406030204" pitchFamily="18" charset="0"/>
                          </a:rPr>
                          <m:t>𝟏𝟏</m:t>
                        </m:r>
                      </m:e>
                    </m:d>
                    <m:sSub>
                      <m:sSubPr>
                        <m:ctrlPr>
                          <a:rPr lang="en-US" altLang="en-US" b="1" i="1">
                            <a:solidFill>
                              <a:srgbClr val="FFFF00"/>
                            </a:solidFill>
                            <a:latin typeface="Cambria Math" panose="02040503050406030204" pitchFamily="18" charset="0"/>
                          </a:rPr>
                        </m:ctrlPr>
                      </m:sSubPr>
                      <m:e>
                        <m:r>
                          <a:rPr lang="en-US" altLang="en-US" b="1" i="1">
                            <a:solidFill>
                              <a:srgbClr val="FFFF00"/>
                            </a:solidFill>
                            <a:latin typeface="Cambria Math" panose="02040503050406030204" pitchFamily="18" charset="0"/>
                          </a:rPr>
                          <m:t>𝑭</m:t>
                        </m:r>
                      </m:e>
                      <m:sub>
                        <m:sSub>
                          <m:sSubPr>
                            <m:ctrlPr>
                              <a:rPr lang="en-US" altLang="en-US" b="1" i="1">
                                <a:solidFill>
                                  <a:srgbClr val="FFFF00"/>
                                </a:solidFill>
                                <a:latin typeface="Cambria Math" panose="02040503050406030204" pitchFamily="18" charset="0"/>
                              </a:rPr>
                            </m:ctrlPr>
                          </m:sSubPr>
                          <m:e>
                            <m:r>
                              <a:rPr lang="en-US" altLang="en-US" b="1" i="1">
                                <a:solidFill>
                                  <a:srgbClr val="FFFF00"/>
                                </a:solidFill>
                                <a:latin typeface="Cambria Math" panose="02040503050406030204" pitchFamily="18" charset="0"/>
                              </a:rPr>
                              <m:t>𝑺𝑮𝑷𝑺</m:t>
                            </m:r>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rPr>
                              <m:t>𝑿</m:t>
                            </m:r>
                          </m:e>
                          <m:sub>
                            <m:r>
                              <a:rPr lang="en-US" altLang="en-US" b="1" i="1">
                                <a:solidFill>
                                  <a:srgbClr val="FFFF00"/>
                                </a:solidFill>
                                <a:latin typeface="Cambria Math" panose="02040503050406030204" pitchFamily="18" charset="0"/>
                              </a:rPr>
                              <m:t>𝑷</m:t>
                            </m:r>
                            <m:r>
                              <a:rPr lang="en-US" altLang="en-US" b="1" i="1">
                                <a:solidFill>
                                  <a:srgbClr val="FFFF00"/>
                                </a:solidFill>
                                <a:latin typeface="Cambria Math" panose="02040503050406030204" pitchFamily="18" charset="0"/>
                              </a:rPr>
                              <m:t>𝟏𝟏</m:t>
                            </m:r>
                          </m:sub>
                        </m:sSub>
                      </m:sub>
                    </m:sSub>
                  </m:oMath>
                </a14:m>
                <a:r>
                  <a:rPr lang="en-US" altLang="en-US" b="1" dirty="0">
                    <a:solidFill>
                      <a:srgbClr val="FFFF00"/>
                    </a:solidFill>
                    <a:latin typeface="Times New Roman" panose="02020603050405020304" pitchFamily="18" charset="0"/>
                  </a:rPr>
                  <a:t>.</a:t>
                </a:r>
              </a:p>
              <a:p>
                <a:pPr marL="342900" indent="-342900" algn="just">
                  <a:spcBef>
                    <a:spcPts val="600"/>
                  </a:spcBef>
                  <a:spcAft>
                    <a:spcPts val="600"/>
                  </a:spcAft>
                  <a:buClr>
                    <a:srgbClr val="FFFF00"/>
                  </a:buClr>
                  <a:buFont typeface="Wingdings" panose="05000000000000000000" pitchFamily="2" charset="2"/>
                  <a:buChar char="q"/>
                </a:pPr>
                <a:r>
                  <a:rPr lang="en-US" altLang="en-US" b="1" dirty="0">
                    <a:solidFill>
                      <a:schemeClr val="bg1"/>
                    </a:solidFill>
                    <a:latin typeface="Times New Roman" panose="02020603050405020304" pitchFamily="18" charset="0"/>
                  </a:rPr>
                  <a:t>The remaining coefficient </a:t>
                </a:r>
                <a14:m>
                  <m:oMath xmlns:m="http://schemas.openxmlformats.org/officeDocument/2006/math">
                    <m:r>
                      <a:rPr lang="en-US" altLang="en-US" b="1" i="1">
                        <a:solidFill>
                          <a:srgbClr val="FFFFFF"/>
                        </a:solidFill>
                        <a:latin typeface="Cambria Math" panose="02040503050406030204" pitchFamily="18" charset="0"/>
                        <a:ea typeface="Cambria Math" panose="02040503050406030204" pitchFamily="18" charset="0"/>
                      </a:rPr>
                      <m:t>𝜸</m:t>
                    </m:r>
                  </m:oMath>
                </a14:m>
                <a:r>
                  <a:rPr lang="en-US" altLang="en-US" b="1" dirty="0">
                    <a:solidFill>
                      <a:schemeClr val="bg1"/>
                    </a:solidFill>
                    <a:latin typeface="Times New Roman" panose="02020603050405020304" pitchFamily="18" charset="0"/>
                  </a:rPr>
                  <a:t> is calculated separately for each </a:t>
                </a:r>
                <a:r>
                  <a:rPr lang="en-US" altLang="en-US" b="1" dirty="0" smtClean="0">
                    <a:solidFill>
                      <a:schemeClr val="bg1"/>
                    </a:solidFill>
                    <a:latin typeface="Times New Roman" panose="02020603050405020304" pitchFamily="18" charset="0"/>
                  </a:rPr>
                  <a:t>telescope.</a:t>
                </a:r>
                <a:endParaRPr lang="en-US" altLang="en-US" b="1" dirty="0">
                  <a:solidFill>
                    <a:schemeClr val="bg1"/>
                  </a:solidFill>
                  <a:latin typeface="Times New Roman" panose="02020603050405020304" pitchFamily="18" charset="0"/>
                </a:endParaRPr>
              </a:p>
              <a:p>
                <a:pPr marL="342900" indent="-342900" algn="just">
                  <a:spcBef>
                    <a:spcPts val="600"/>
                  </a:spcBef>
                  <a:spcAft>
                    <a:spcPts val="1200"/>
                  </a:spcAft>
                  <a:buClr>
                    <a:srgbClr val="FFFF00"/>
                  </a:buClr>
                  <a:buFont typeface="Wingdings" panose="05000000000000000000" pitchFamily="2" charset="2"/>
                  <a:buChar char="q"/>
                </a:pPr>
                <a:r>
                  <a:rPr lang="en-US" altLang="en-US" b="1" dirty="0" smtClean="0">
                    <a:solidFill>
                      <a:srgbClr val="FFFF00"/>
                    </a:solidFill>
                    <a:latin typeface="Times New Roman" panose="02020603050405020304" pitchFamily="18" charset="0"/>
                  </a:rPr>
                  <a:t>Since SGPS-X P11 can track the GCR background well, we can average the SGPS-X P11 fluxes and the background fluxes in E11 due to the GCRs, yielding</a:t>
                </a:r>
              </a:p>
              <a:p>
                <a:pPr algn="just">
                  <a:spcBef>
                    <a:spcPts val="600"/>
                  </a:spcBef>
                  <a:buClr>
                    <a:srgbClr val="FFFF00"/>
                  </a:buClr>
                </a:pPr>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𝜸</m:t>
                      </m:r>
                      <m:d>
                        <m:d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𝒊</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e>
                      </m:d>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f>
                        <m:fPr>
                          <m:type m:val="skw"/>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fPr>
                        <m:num>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Sup>
                                <m:sSubSup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𝑬𝑳𝑬</m:t>
                                  </m:r>
                                </m:sub>
                                <m:sup>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𝒐𝒃𝒄</m:t>
                                  </m:r>
                                </m:sup>
                              </m:sSubSup>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𝒊</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e>
                          </m:bar>
                        </m:num>
                        <m:den>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
                                <m:sSubPr>
                                  <m:ctrlPr>
                                    <a:rPr lang="en-US" altLang="en-US" b="1" i="1">
                                      <a:solidFill>
                                        <a:srgbClr val="FFFF00"/>
                                      </a:solidFill>
                                      <a:latin typeface="Cambria Math" panose="02040503050406030204" pitchFamily="18" charset="0"/>
                                    </a:rPr>
                                  </m:ctrlPr>
                                </m:sSubPr>
                                <m:e>
                                  <m:r>
                                    <a:rPr lang="en-US" altLang="en-US" b="1" i="1">
                                      <a:solidFill>
                                        <a:srgbClr val="FFFF00"/>
                                      </a:solidFill>
                                      <a:latin typeface="Cambria Math" panose="02040503050406030204" pitchFamily="18" charset="0"/>
                                    </a:rPr>
                                    <m:t>𝑭</m:t>
                                  </m:r>
                                </m:e>
                                <m:sub>
                                  <m:sSub>
                                    <m:sSubPr>
                                      <m:ctrlPr>
                                        <a:rPr lang="en-US" altLang="en-US" b="1" i="1">
                                          <a:solidFill>
                                            <a:srgbClr val="FFFF00"/>
                                          </a:solidFill>
                                          <a:latin typeface="Cambria Math" panose="02040503050406030204" pitchFamily="18" charset="0"/>
                                        </a:rPr>
                                      </m:ctrlPr>
                                    </m:sSubPr>
                                    <m:e>
                                      <m:r>
                                        <a:rPr lang="en-US" altLang="en-US" b="1" i="1">
                                          <a:solidFill>
                                            <a:srgbClr val="FFFF00"/>
                                          </a:solidFill>
                                          <a:latin typeface="Cambria Math" panose="02040503050406030204" pitchFamily="18" charset="0"/>
                                        </a:rPr>
                                        <m:t>𝑺𝑮𝑷𝑺</m:t>
                                      </m:r>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rPr>
                                        <m:t>𝑿</m:t>
                                      </m:r>
                                    </m:e>
                                    <m:sub>
                                      <m:r>
                                        <a:rPr lang="en-US" altLang="en-US" b="1" i="1">
                                          <a:solidFill>
                                            <a:srgbClr val="FFFF00"/>
                                          </a:solidFill>
                                          <a:latin typeface="Cambria Math" panose="02040503050406030204" pitchFamily="18" charset="0"/>
                                        </a:rPr>
                                        <m:t>𝑷</m:t>
                                      </m:r>
                                      <m:r>
                                        <a:rPr lang="en-US" altLang="en-US" b="1" i="1">
                                          <a:solidFill>
                                            <a:srgbClr val="FFFF00"/>
                                          </a:solidFill>
                                          <a:latin typeface="Cambria Math" panose="02040503050406030204" pitchFamily="18" charset="0"/>
                                        </a:rPr>
                                        <m:t>𝟏𝟏</m:t>
                                      </m:r>
                                    </m:sub>
                                  </m:sSub>
                                </m:sub>
                              </m:sSub>
                            </m:e>
                          </m:bar>
                        </m:den>
                      </m:f>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𝑮</m:t>
                          </m:r>
                        </m:e>
                        <m:sub>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𝑷</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sub>
                      </m:sSub>
                      <m:f>
                        <m:fPr>
                          <m:type m:val="skw"/>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fPr>
                        <m:num>
                          <m:bar>
                            <m:barPr>
                              <m:pos m:val="top"/>
                              <m:ctrlP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Sup>
                                <m:sSubSupPr>
                                  <m:ctrlP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𝑬𝑳𝑬</m:t>
                                  </m:r>
                                </m:sub>
                                <m:sup>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𝒐𝒃𝒄</m:t>
                                  </m:r>
                                </m:sup>
                              </m:sSubSup>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𝒊</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e>
                          </m:bar>
                        </m:num>
                        <m:den>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
                                <m:sSub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𝑷</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sub>
                              </m:sSub>
                            </m:e>
                          </m:bar>
                        </m:den>
                      </m:f>
                    </m:oMath>
                  </m:oMathPara>
                </a14:m>
                <a:endParaRPr lang="en-US"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7781" y="1981200"/>
                <a:ext cx="8820727" cy="4016164"/>
              </a:xfrm>
              <a:prstGeom prst="rect">
                <a:avLst/>
              </a:prstGeom>
              <a:blipFill rotWithShape="0">
                <a:blip r:embed="rId5"/>
                <a:stretch>
                  <a:fillRect l="-553" t="-759" r="-62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615ADB79-25D6-47C0-AB51-22A13A0BBB50}" type="slidenum">
              <a:rPr lang="en-US" altLang="en-US" smtClean="0"/>
              <a:pPr/>
              <a:t>42</a:t>
            </a:fld>
            <a:endParaRPr lang="en-US" altLang="en-US" dirty="0"/>
          </a:p>
        </p:txBody>
      </p:sp>
      <p:sp>
        <p:nvSpPr>
          <p:cNvPr id="7" name="TextBox 6"/>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Methodology</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8"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2" name="Rounded Rectangle 11"/>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494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8192" y="3305447"/>
            <a:ext cx="5659208" cy="282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p:cNvSpPr txBox="1">
            <a:spLocks noChangeArrowheads="1"/>
          </p:cNvSpPr>
          <p:nvPr/>
        </p:nvSpPr>
        <p:spPr bwMode="auto">
          <a:xfrm>
            <a:off x="1461155" y="1121539"/>
            <a:ext cx="6221691" cy="47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buClrTx/>
              <a:buFontTx/>
            </a:pPr>
            <a:r>
              <a:rPr lang="en-US" altLang="en-US" sz="2000" b="1" dirty="0" smtClean="0">
                <a:solidFill>
                  <a:srgbClr val="FF9900"/>
                </a:solidFill>
                <a:effectLst/>
                <a:latin typeface="Times New Roman" panose="02020603050405020304" pitchFamily="18" charset="0"/>
              </a:rPr>
              <a:t>Modeling the GCR background</a:t>
            </a:r>
          </a:p>
        </p:txBody>
      </p:sp>
      <mc:AlternateContent xmlns:mc="http://schemas.openxmlformats.org/markup-compatibility/2006" xmlns:a14="http://schemas.microsoft.com/office/drawing/2010/main">
        <mc:Choice Requires="a14">
          <p:sp>
            <p:nvSpPr>
              <p:cNvPr id="3" name="Rectangle 2"/>
              <p:cNvSpPr/>
              <p:nvPr/>
            </p:nvSpPr>
            <p:spPr>
              <a:xfrm>
                <a:off x="76201" y="1509835"/>
                <a:ext cx="8910782" cy="1657377"/>
              </a:xfrm>
              <a:prstGeom prst="rect">
                <a:avLst/>
              </a:prstGeom>
            </p:spPr>
            <p:txBody>
              <a:bodyPr wrap="square">
                <a:spAutoFit/>
              </a:bodyPr>
              <a:lstStyle/>
              <a:p>
                <a:pPr marL="342900" indent="-342900" algn="just">
                  <a:buClr>
                    <a:srgbClr val="FFFF00"/>
                  </a:buClr>
                  <a:buFont typeface="Wingdings" panose="05000000000000000000" pitchFamily="2" charset="2"/>
                  <a:buChar char="v"/>
                </a:pPr>
                <a:r>
                  <a:rPr lang="en-US" altLang="en-US" b="1" dirty="0">
                    <a:solidFill>
                      <a:srgbClr val="FFFFFF"/>
                    </a:solidFill>
                    <a:latin typeface="Times New Roman" panose="02020603050405020304" pitchFamily="18" charset="0"/>
                  </a:rPr>
                  <a:t>Assume that the peak and the part of the PDF below the peak are dominated by the rates due to </a:t>
                </a:r>
                <a:r>
                  <a:rPr lang="en-US" altLang="en-US" b="1" dirty="0" smtClean="0">
                    <a:solidFill>
                      <a:srgbClr val="FFFFFF"/>
                    </a:solidFill>
                    <a:latin typeface="Times New Roman" panose="02020603050405020304" pitchFamily="18" charset="0"/>
                  </a:rPr>
                  <a:t>GCRs, model as Gaussians.</a:t>
                </a:r>
                <a:endParaRPr lang="en-US" altLang="en-US" b="1" dirty="0">
                  <a:solidFill>
                    <a:srgbClr val="FFFFFF"/>
                  </a:solidFill>
                  <a:latin typeface="Times New Roman" panose="02020603050405020304" pitchFamily="18" charset="0"/>
                </a:endParaRPr>
              </a:p>
              <a:p>
                <a:pPr marL="342900" lvl="0" indent="-342900" algn="just">
                  <a:buClr>
                    <a:srgbClr val="FFFF00"/>
                  </a:buClr>
                  <a:buFont typeface="Wingdings" panose="05000000000000000000" pitchFamily="2" charset="2"/>
                  <a:buChar char="v"/>
                </a:pPr>
                <a:r>
                  <a:rPr lang="en-US" altLang="en-US" b="1" dirty="0" smtClean="0">
                    <a:solidFill>
                      <a:srgbClr val="FFFFFF"/>
                    </a:solidFill>
                    <a:latin typeface="Times New Roman" panose="02020603050405020304" pitchFamily="18" charset="0"/>
                  </a:rPr>
                  <a:t>Gaussian PDF: </a:t>
                </a:r>
                <a14:m>
                  <m:oMath xmlns:m="http://schemas.openxmlformats.org/officeDocument/2006/math">
                    <m:r>
                      <a:rPr lang="en-US" altLang="en-US" b="1" i="1" smtClean="0">
                        <a:solidFill>
                          <a:srgbClr val="FFFFFF"/>
                        </a:solidFill>
                        <a:latin typeface="Cambria Math" panose="02040503050406030204" pitchFamily="18" charset="0"/>
                      </a:rPr>
                      <m:t>𝒇</m:t>
                    </m:r>
                    <m:d>
                      <m:dPr>
                        <m:ctrlPr>
                          <a:rPr lang="en-US" altLang="en-US" b="1" i="1" smtClean="0">
                            <a:solidFill>
                              <a:srgbClr val="FFFFFF"/>
                            </a:solidFill>
                            <a:latin typeface="Cambria Math" panose="02040503050406030204" pitchFamily="18" charset="0"/>
                          </a:rPr>
                        </m:ctrlPr>
                      </m:dPr>
                      <m:e>
                        <m:r>
                          <a:rPr lang="en-US" altLang="en-US" b="1" i="1" smtClean="0">
                            <a:solidFill>
                              <a:srgbClr val="FFFFFF"/>
                            </a:solidFill>
                            <a:latin typeface="Cambria Math" panose="02040503050406030204" pitchFamily="18" charset="0"/>
                          </a:rPr>
                          <m:t>𝒙</m:t>
                        </m:r>
                      </m:e>
                    </m:d>
                    <m:r>
                      <a:rPr lang="en-US" altLang="en-US" b="1" i="1" smtClean="0">
                        <a:solidFill>
                          <a:srgbClr val="FFFFFF"/>
                        </a:solidFill>
                        <a:latin typeface="Cambria Math" panose="02040503050406030204" pitchFamily="18" charset="0"/>
                      </a:rPr>
                      <m:t>=</m:t>
                    </m:r>
                    <m:r>
                      <a:rPr lang="en-US" altLang="en-US" b="1" i="1" smtClean="0">
                        <a:solidFill>
                          <a:srgbClr val="FFFFFF"/>
                        </a:solidFill>
                        <a:latin typeface="Cambria Math" panose="02040503050406030204" pitchFamily="18" charset="0"/>
                      </a:rPr>
                      <m:t>𝒂</m:t>
                    </m:r>
                    <m:r>
                      <a:rPr lang="en-US" altLang="en-US" b="1" i="1" smtClean="0">
                        <a:solidFill>
                          <a:srgbClr val="FFFFFF"/>
                        </a:solidFill>
                        <a:latin typeface="Cambria Math" panose="02040503050406030204" pitchFamily="18" charset="0"/>
                      </a:rPr>
                      <m:t> </m:t>
                    </m:r>
                    <m:r>
                      <a:rPr lang="en-US" altLang="en-US" b="1" i="1" smtClean="0">
                        <a:solidFill>
                          <a:srgbClr val="FFFFFF"/>
                        </a:solidFill>
                        <a:latin typeface="Cambria Math" panose="02040503050406030204" pitchFamily="18" charset="0"/>
                      </a:rPr>
                      <m:t>𝒆𝒙𝒑</m:t>
                    </m:r>
                    <m:d>
                      <m:dPr>
                        <m:begChr m:val="["/>
                        <m:endChr m:val="]"/>
                        <m:ctrlPr>
                          <a:rPr lang="en-US" altLang="en-US" b="1" i="1" smtClean="0">
                            <a:solidFill>
                              <a:srgbClr val="FFFFFF"/>
                            </a:solidFill>
                            <a:latin typeface="Cambria Math" panose="02040503050406030204" pitchFamily="18" charset="0"/>
                          </a:rPr>
                        </m:ctrlPr>
                      </m:dPr>
                      <m:e>
                        <m:r>
                          <a:rPr lang="en-US" altLang="en-US" b="1" i="1" smtClean="0">
                            <a:solidFill>
                              <a:srgbClr val="FFFFFF"/>
                            </a:solidFill>
                            <a:latin typeface="Cambria Math" panose="02040503050406030204" pitchFamily="18" charset="0"/>
                          </a:rPr>
                          <m:t>−</m:t>
                        </m:r>
                        <m:f>
                          <m:fPr>
                            <m:ctrlPr>
                              <a:rPr lang="en-US" altLang="en-US" b="1" i="1" smtClean="0">
                                <a:solidFill>
                                  <a:srgbClr val="FFFFFF"/>
                                </a:solidFill>
                                <a:latin typeface="Cambria Math" panose="02040503050406030204" pitchFamily="18" charset="0"/>
                              </a:rPr>
                            </m:ctrlPr>
                          </m:fPr>
                          <m:num>
                            <m:sSup>
                              <m:sSupPr>
                                <m:ctrlPr>
                                  <a:rPr lang="en-US" altLang="en-US" b="1" i="1" smtClean="0">
                                    <a:solidFill>
                                      <a:srgbClr val="FFFFFF"/>
                                    </a:solidFill>
                                    <a:latin typeface="Cambria Math" panose="02040503050406030204" pitchFamily="18" charset="0"/>
                                  </a:rPr>
                                </m:ctrlPr>
                              </m:sSupPr>
                              <m:e>
                                <m:r>
                                  <a:rPr lang="en-US" altLang="en-US" b="1" i="1" smtClean="0">
                                    <a:solidFill>
                                      <a:srgbClr val="FFFFFF"/>
                                    </a:solidFill>
                                    <a:latin typeface="Cambria Math" panose="02040503050406030204" pitchFamily="18" charset="0"/>
                                  </a:rPr>
                                  <m:t>(</m:t>
                                </m:r>
                                <m:r>
                                  <a:rPr lang="en-US" altLang="en-US" b="1" i="1" smtClean="0">
                                    <a:solidFill>
                                      <a:srgbClr val="FFFFFF"/>
                                    </a:solidFill>
                                    <a:latin typeface="Cambria Math" panose="02040503050406030204" pitchFamily="18" charset="0"/>
                                  </a:rPr>
                                  <m:t>𝒙</m:t>
                                </m:r>
                                <m:r>
                                  <a:rPr lang="en-US" altLang="en-US" b="1" i="1" smtClean="0">
                                    <a:solidFill>
                                      <a:srgbClr val="FFFFFF"/>
                                    </a:solidFill>
                                    <a:latin typeface="Cambria Math" panose="02040503050406030204" pitchFamily="18" charset="0"/>
                                  </a:rPr>
                                  <m:t>−</m:t>
                                </m:r>
                                <m:r>
                                  <a:rPr lang="en-US" altLang="en-US" b="1" i="1" smtClean="0">
                                    <a:solidFill>
                                      <a:srgbClr val="FFFFFF"/>
                                    </a:solidFill>
                                    <a:latin typeface="Cambria Math" panose="02040503050406030204" pitchFamily="18" charset="0"/>
                                    <a:ea typeface="Cambria Math" panose="02040503050406030204" pitchFamily="18" charset="0"/>
                                  </a:rPr>
                                  <m:t>𝝁</m:t>
                                </m:r>
                                <m:r>
                                  <a:rPr lang="en-US" altLang="en-US" b="1" i="1" smtClean="0">
                                    <a:solidFill>
                                      <a:srgbClr val="FFFFFF"/>
                                    </a:solidFill>
                                    <a:latin typeface="Cambria Math" panose="02040503050406030204" pitchFamily="18" charset="0"/>
                                    <a:ea typeface="Cambria Math" panose="02040503050406030204" pitchFamily="18" charset="0"/>
                                  </a:rPr>
                                  <m:t>)</m:t>
                                </m:r>
                              </m:e>
                              <m:sup>
                                <m:r>
                                  <a:rPr lang="en-US" altLang="en-US" b="1" i="1" smtClean="0">
                                    <a:solidFill>
                                      <a:srgbClr val="FFFFFF"/>
                                    </a:solidFill>
                                    <a:latin typeface="Cambria Math" panose="02040503050406030204" pitchFamily="18" charset="0"/>
                                  </a:rPr>
                                  <m:t>𝟐</m:t>
                                </m:r>
                              </m:sup>
                            </m:sSup>
                          </m:num>
                          <m:den>
                            <m:r>
                              <a:rPr lang="en-US" altLang="en-US" b="1" i="1" smtClean="0">
                                <a:solidFill>
                                  <a:srgbClr val="FFFFFF"/>
                                </a:solidFill>
                                <a:latin typeface="Cambria Math" panose="02040503050406030204" pitchFamily="18" charset="0"/>
                              </a:rPr>
                              <m:t>𝟐</m:t>
                            </m:r>
                            <m:sSup>
                              <m:sSupPr>
                                <m:ctrlPr>
                                  <a:rPr lang="en-US" altLang="en-US" b="1" i="1" smtClean="0">
                                    <a:solidFill>
                                      <a:srgbClr val="FFFFFF"/>
                                    </a:solidFill>
                                    <a:latin typeface="Cambria Math" panose="02040503050406030204" pitchFamily="18" charset="0"/>
                                  </a:rPr>
                                </m:ctrlPr>
                              </m:sSupPr>
                              <m:e>
                                <m:r>
                                  <a:rPr lang="en-US" altLang="en-US" b="1" i="1" smtClean="0">
                                    <a:solidFill>
                                      <a:srgbClr val="FFFFFF"/>
                                    </a:solidFill>
                                    <a:latin typeface="Cambria Math" panose="02040503050406030204" pitchFamily="18" charset="0"/>
                                    <a:ea typeface="Cambria Math" panose="02040503050406030204" pitchFamily="18" charset="0"/>
                                  </a:rPr>
                                  <m:t>𝝈</m:t>
                                </m:r>
                              </m:e>
                              <m:sup>
                                <m:r>
                                  <a:rPr lang="en-US" altLang="en-US" b="1" i="1" smtClean="0">
                                    <a:solidFill>
                                      <a:srgbClr val="FFFFFF"/>
                                    </a:solidFill>
                                    <a:latin typeface="Cambria Math" panose="02040503050406030204" pitchFamily="18" charset="0"/>
                                  </a:rPr>
                                  <m:t>𝟐</m:t>
                                </m:r>
                              </m:sup>
                            </m:sSup>
                          </m:den>
                        </m:f>
                      </m:e>
                    </m:d>
                  </m:oMath>
                </a14:m>
                <a:endParaRPr lang="en-US" altLang="en-US" b="1" dirty="0" smtClean="0">
                  <a:solidFill>
                    <a:srgbClr val="FFFFFF"/>
                  </a:solidFill>
                  <a:latin typeface="Times New Roman" panose="02020603050405020304" pitchFamily="18" charset="0"/>
                </a:endParaRPr>
              </a:p>
              <a:p>
                <a:pPr marL="342900" lvl="0" indent="-342900" algn="just">
                  <a:buClr>
                    <a:srgbClr val="FFFF00"/>
                  </a:buClr>
                  <a:buFont typeface="Wingdings" panose="05000000000000000000" pitchFamily="2" charset="2"/>
                  <a:buChar char="v"/>
                </a:pPr>
                <a:r>
                  <a:rPr lang="en-US" altLang="en-US" b="1" dirty="0" smtClean="0">
                    <a:solidFill>
                      <a:srgbClr val="FFFFFF"/>
                    </a:solidFill>
                    <a:latin typeface="Times New Roman" panose="02020603050405020304" pitchFamily="18" charset="0"/>
                  </a:rPr>
                  <a:t>Gaussian CDF: </a:t>
                </a:r>
                <a14:m>
                  <m:oMath xmlns:m="http://schemas.openxmlformats.org/officeDocument/2006/math">
                    <m:r>
                      <a:rPr lang="en-US" altLang="en-US" b="1" i="1" smtClean="0">
                        <a:solidFill>
                          <a:srgbClr val="FFFFFF"/>
                        </a:solidFill>
                        <a:latin typeface="Cambria Math" panose="02040503050406030204" pitchFamily="18" charset="0"/>
                      </a:rPr>
                      <m:t>𝑭</m:t>
                    </m:r>
                    <m:d>
                      <m:dPr>
                        <m:ctrlPr>
                          <a:rPr lang="en-US" altLang="en-US" b="1" i="1" smtClean="0">
                            <a:solidFill>
                              <a:srgbClr val="FFFFFF"/>
                            </a:solidFill>
                            <a:latin typeface="Cambria Math" panose="02040503050406030204" pitchFamily="18" charset="0"/>
                          </a:rPr>
                        </m:ctrlPr>
                      </m:dPr>
                      <m:e>
                        <m:r>
                          <a:rPr lang="en-US" altLang="en-US" b="1" i="1" smtClean="0">
                            <a:solidFill>
                              <a:srgbClr val="FFFFFF"/>
                            </a:solidFill>
                            <a:latin typeface="Cambria Math" panose="02040503050406030204" pitchFamily="18" charset="0"/>
                          </a:rPr>
                          <m:t>𝒙</m:t>
                        </m:r>
                      </m:e>
                    </m:d>
                    <m:r>
                      <a:rPr lang="en-US" altLang="en-US" b="1" i="1" smtClean="0">
                        <a:solidFill>
                          <a:srgbClr val="FFFFFF"/>
                        </a:solidFill>
                        <a:latin typeface="Cambria Math" panose="02040503050406030204" pitchFamily="18" charset="0"/>
                      </a:rPr>
                      <m:t>=</m:t>
                    </m:r>
                    <m:r>
                      <a:rPr lang="en-US" altLang="en-US" b="1" i="1" smtClean="0">
                        <a:solidFill>
                          <a:srgbClr val="FFFFFF"/>
                        </a:solidFill>
                        <a:latin typeface="Cambria Math" panose="02040503050406030204" pitchFamily="18" charset="0"/>
                      </a:rPr>
                      <m:t>𝒂</m:t>
                    </m:r>
                    <m:r>
                      <a:rPr lang="en-US" altLang="en-US" b="1" i="1" smtClean="0">
                        <a:solidFill>
                          <a:srgbClr val="FFFFFF"/>
                        </a:solidFill>
                        <a:latin typeface="Cambria Math" panose="02040503050406030204" pitchFamily="18" charset="0"/>
                        <a:ea typeface="Cambria Math" panose="02040503050406030204" pitchFamily="18" charset="0"/>
                      </a:rPr>
                      <m:t>𝝈</m:t>
                    </m:r>
                    <m:rad>
                      <m:radPr>
                        <m:degHide m:val="on"/>
                        <m:ctrlPr>
                          <a:rPr lang="en-US" altLang="en-US" b="1" i="1" smtClean="0">
                            <a:solidFill>
                              <a:srgbClr val="FFFFFF"/>
                            </a:solidFill>
                            <a:latin typeface="Cambria Math" panose="02040503050406030204" pitchFamily="18" charset="0"/>
                            <a:ea typeface="Cambria Math" panose="02040503050406030204" pitchFamily="18" charset="0"/>
                          </a:rPr>
                        </m:ctrlPr>
                      </m:radPr>
                      <m:deg/>
                      <m:e>
                        <m:f>
                          <m:fPr>
                            <m:ctrlPr>
                              <a:rPr lang="en-US" altLang="en-US" b="1" i="1" smtClean="0">
                                <a:solidFill>
                                  <a:srgbClr val="FFFFFF"/>
                                </a:solidFill>
                                <a:latin typeface="Cambria Math" panose="02040503050406030204" pitchFamily="18" charset="0"/>
                                <a:ea typeface="Cambria Math" panose="02040503050406030204" pitchFamily="18" charset="0"/>
                              </a:rPr>
                            </m:ctrlPr>
                          </m:fPr>
                          <m:num>
                            <m:r>
                              <a:rPr lang="en-US" altLang="en-US" b="1" i="1" smtClean="0">
                                <a:solidFill>
                                  <a:srgbClr val="FFFFFF"/>
                                </a:solidFill>
                                <a:latin typeface="Cambria Math" panose="02040503050406030204" pitchFamily="18" charset="0"/>
                                <a:ea typeface="Cambria Math" panose="02040503050406030204" pitchFamily="18" charset="0"/>
                              </a:rPr>
                              <m:t>𝝅</m:t>
                            </m:r>
                          </m:num>
                          <m:den>
                            <m:r>
                              <a:rPr lang="en-US" altLang="en-US" b="1" i="1" smtClean="0">
                                <a:solidFill>
                                  <a:srgbClr val="FFFFFF"/>
                                </a:solidFill>
                                <a:latin typeface="Cambria Math" panose="02040503050406030204" pitchFamily="18" charset="0"/>
                                <a:ea typeface="Cambria Math" panose="02040503050406030204" pitchFamily="18" charset="0"/>
                              </a:rPr>
                              <m:t>𝟐</m:t>
                            </m:r>
                          </m:den>
                        </m:f>
                      </m:e>
                    </m:rad>
                    <m:d>
                      <m:dPr>
                        <m:begChr m:val="["/>
                        <m:endChr m:val="]"/>
                        <m:ctrlPr>
                          <a:rPr lang="en-US" altLang="en-US" b="1" i="1" smtClean="0">
                            <a:solidFill>
                              <a:srgbClr val="FFFFFF"/>
                            </a:solidFill>
                            <a:latin typeface="Cambria Math" panose="02040503050406030204" pitchFamily="18" charset="0"/>
                            <a:ea typeface="Cambria Math" panose="02040503050406030204" pitchFamily="18" charset="0"/>
                          </a:rPr>
                        </m:ctrlPr>
                      </m:dPr>
                      <m:e>
                        <m:r>
                          <a:rPr lang="en-US" altLang="en-US" b="1" i="1" smtClean="0">
                            <a:solidFill>
                              <a:srgbClr val="FFFFFF"/>
                            </a:solidFill>
                            <a:latin typeface="Cambria Math" panose="02040503050406030204" pitchFamily="18" charset="0"/>
                            <a:ea typeface="Cambria Math" panose="02040503050406030204" pitchFamily="18" charset="0"/>
                          </a:rPr>
                          <m:t>𝟏</m:t>
                        </m:r>
                        <m:r>
                          <a:rPr lang="en-US" altLang="en-US" b="1" i="1" smtClean="0">
                            <a:solidFill>
                              <a:srgbClr val="FFFFFF"/>
                            </a:solidFill>
                            <a:latin typeface="Cambria Math" panose="02040503050406030204" pitchFamily="18" charset="0"/>
                            <a:ea typeface="Cambria Math" panose="02040503050406030204" pitchFamily="18" charset="0"/>
                          </a:rPr>
                          <m:t>+</m:t>
                        </m:r>
                        <m:r>
                          <a:rPr lang="en-US" altLang="en-US" b="1" i="1" smtClean="0">
                            <a:solidFill>
                              <a:srgbClr val="FFFFFF"/>
                            </a:solidFill>
                            <a:latin typeface="Cambria Math" panose="02040503050406030204" pitchFamily="18" charset="0"/>
                            <a:ea typeface="Cambria Math" panose="02040503050406030204" pitchFamily="18" charset="0"/>
                          </a:rPr>
                          <m:t>𝒆𝒓𝒇</m:t>
                        </m:r>
                        <m:d>
                          <m:dPr>
                            <m:ctrlPr>
                              <a:rPr lang="en-US" altLang="en-US" b="1" i="1" smtClean="0">
                                <a:solidFill>
                                  <a:srgbClr val="FFFFFF"/>
                                </a:solidFill>
                                <a:latin typeface="Cambria Math" panose="02040503050406030204" pitchFamily="18" charset="0"/>
                                <a:ea typeface="Cambria Math" panose="02040503050406030204" pitchFamily="18" charset="0"/>
                              </a:rPr>
                            </m:ctrlPr>
                          </m:dPr>
                          <m:e>
                            <m:f>
                              <m:fPr>
                                <m:ctrlPr>
                                  <a:rPr lang="en-US" altLang="en-US" b="1" i="1" smtClean="0">
                                    <a:solidFill>
                                      <a:srgbClr val="FFFFFF"/>
                                    </a:solidFill>
                                    <a:latin typeface="Cambria Math" panose="02040503050406030204" pitchFamily="18" charset="0"/>
                                    <a:ea typeface="Cambria Math" panose="02040503050406030204" pitchFamily="18" charset="0"/>
                                  </a:rPr>
                                </m:ctrlPr>
                              </m:fPr>
                              <m:num>
                                <m:r>
                                  <a:rPr lang="en-US" altLang="en-US" b="1" i="1" smtClean="0">
                                    <a:solidFill>
                                      <a:srgbClr val="FFFFFF"/>
                                    </a:solidFill>
                                    <a:latin typeface="Cambria Math" panose="02040503050406030204" pitchFamily="18" charset="0"/>
                                    <a:ea typeface="Cambria Math" panose="02040503050406030204" pitchFamily="18" charset="0"/>
                                  </a:rPr>
                                  <m:t>𝒙</m:t>
                                </m:r>
                                <m:r>
                                  <a:rPr lang="en-US" altLang="en-US" b="1" i="1" smtClean="0">
                                    <a:solidFill>
                                      <a:srgbClr val="FFFFFF"/>
                                    </a:solidFill>
                                    <a:latin typeface="Cambria Math" panose="02040503050406030204" pitchFamily="18" charset="0"/>
                                    <a:ea typeface="Cambria Math" panose="02040503050406030204" pitchFamily="18" charset="0"/>
                                  </a:rPr>
                                  <m:t>−</m:t>
                                </m:r>
                                <m:r>
                                  <a:rPr lang="en-US" altLang="en-US" b="1" i="1" smtClean="0">
                                    <a:solidFill>
                                      <a:srgbClr val="FFFFFF"/>
                                    </a:solidFill>
                                    <a:latin typeface="Cambria Math" panose="02040503050406030204" pitchFamily="18" charset="0"/>
                                    <a:ea typeface="Cambria Math" panose="02040503050406030204" pitchFamily="18" charset="0"/>
                                  </a:rPr>
                                  <m:t>𝝁</m:t>
                                </m:r>
                              </m:num>
                              <m:den>
                                <m:r>
                                  <a:rPr lang="en-US" altLang="en-US" b="1" i="1" smtClean="0">
                                    <a:solidFill>
                                      <a:srgbClr val="FFFFFF"/>
                                    </a:solidFill>
                                    <a:latin typeface="Cambria Math" panose="02040503050406030204" pitchFamily="18" charset="0"/>
                                    <a:ea typeface="Cambria Math" panose="02040503050406030204" pitchFamily="18" charset="0"/>
                                  </a:rPr>
                                  <m:t>𝝈</m:t>
                                </m:r>
                                <m:rad>
                                  <m:radPr>
                                    <m:degHide m:val="on"/>
                                    <m:ctrlPr>
                                      <a:rPr lang="en-US" altLang="en-US" b="1" i="1" smtClean="0">
                                        <a:solidFill>
                                          <a:srgbClr val="FFFFFF"/>
                                        </a:solidFill>
                                        <a:latin typeface="Cambria Math" panose="02040503050406030204" pitchFamily="18" charset="0"/>
                                        <a:ea typeface="Cambria Math" panose="02040503050406030204" pitchFamily="18" charset="0"/>
                                      </a:rPr>
                                    </m:ctrlPr>
                                  </m:radPr>
                                  <m:deg/>
                                  <m:e>
                                    <m:r>
                                      <a:rPr lang="en-US" altLang="en-US" b="1" i="1" smtClean="0">
                                        <a:solidFill>
                                          <a:srgbClr val="FFFFFF"/>
                                        </a:solidFill>
                                        <a:latin typeface="Cambria Math" panose="02040503050406030204" pitchFamily="18" charset="0"/>
                                        <a:ea typeface="Cambria Math" panose="02040503050406030204" pitchFamily="18" charset="0"/>
                                      </a:rPr>
                                      <m:t>𝟐</m:t>
                                    </m:r>
                                  </m:e>
                                </m:rad>
                              </m:den>
                            </m:f>
                          </m:e>
                        </m:d>
                      </m:e>
                    </m:d>
                  </m:oMath>
                </a14:m>
                <a:endParaRPr lang="en-US" altLang="en-US" b="1" dirty="0" smtClean="0">
                  <a:solidFill>
                    <a:srgbClr val="FFFFFF"/>
                  </a:solidFill>
                  <a:latin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1" y="1509835"/>
                <a:ext cx="8910782" cy="1657377"/>
              </a:xfrm>
              <a:prstGeom prst="rect">
                <a:avLst/>
              </a:prstGeom>
              <a:blipFill rotWithShape="0">
                <a:blip r:embed="rId7"/>
                <a:stretch>
                  <a:fillRect l="-479" t="-2206" r="-6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860559" y="1967035"/>
                <a:ext cx="3184206" cy="4281365"/>
              </a:xfrm>
              <a:prstGeom prst="rect">
                <a:avLst/>
              </a:prstGeom>
            </p:spPr>
            <p:txBody>
              <a:bodyPr wrap="square">
                <a:spAutoFit/>
              </a:bodyPr>
              <a:lstStyle/>
              <a:p>
                <a:pPr marL="342900" lvl="0" indent="-342900">
                  <a:spcAft>
                    <a:spcPts val="600"/>
                  </a:spcAft>
                  <a:buClr>
                    <a:srgbClr val="FFFF00"/>
                  </a:buClr>
                  <a:buFont typeface="Wingdings" panose="05000000000000000000" pitchFamily="2" charset="2"/>
                  <a:buChar char="v"/>
                </a:pPr>
                <a:r>
                  <a:rPr lang="en-US" altLang="en-US" b="1" dirty="0">
                    <a:solidFill>
                      <a:srgbClr val="FFFFFF"/>
                    </a:solidFill>
                    <a:latin typeface="Times New Roman" panose="02020603050405020304" pitchFamily="18" charset="0"/>
                  </a:rPr>
                  <a:t>Conduct the analysis using 5-min averages during the GOES-18 pre-drift period, </a:t>
                </a:r>
                <a:r>
                  <a:rPr lang="en-US" altLang="en-US" b="1" dirty="0" smtClean="0">
                    <a:solidFill>
                      <a:srgbClr val="FFFF00"/>
                    </a:solidFill>
                    <a:latin typeface="Times New Roman" panose="02020603050405020304" pitchFamily="18" charset="0"/>
                  </a:rPr>
                  <a:t>04/25/2022-05/17/2022</a:t>
                </a:r>
                <a:r>
                  <a:rPr lang="en-US" altLang="en-US" b="1" dirty="0" smtClean="0">
                    <a:solidFill>
                      <a:srgbClr val="FFFFFF"/>
                    </a:solidFill>
                    <a:latin typeface="Times New Roman" panose="02020603050405020304" pitchFamily="18" charset="0"/>
                  </a:rPr>
                  <a:t>.</a:t>
                </a:r>
              </a:p>
              <a:p>
                <a:pPr marL="342900" lvl="0" indent="-342900">
                  <a:spcAft>
                    <a:spcPts val="600"/>
                  </a:spcAft>
                  <a:buClr>
                    <a:srgbClr val="FFFF00"/>
                  </a:buClr>
                  <a:buFont typeface="Wingdings" panose="05000000000000000000" pitchFamily="2" charset="2"/>
                  <a:buChar char="v"/>
                </a:pPr>
                <a:r>
                  <a:rPr lang="en-US" altLang="en-US" b="1" dirty="0" smtClean="0">
                    <a:solidFill>
                      <a:srgbClr val="FFFFFF"/>
                    </a:solidFill>
                    <a:latin typeface="Times New Roman" panose="02020603050405020304" pitchFamily="18" charset="0"/>
                  </a:rPr>
                  <a:t>Fit the CDF that is varying smoothly, instead of PDF. </a:t>
                </a:r>
              </a:p>
              <a:p>
                <a:pPr marL="342900" lvl="0" indent="-342900">
                  <a:spcAft>
                    <a:spcPts val="600"/>
                  </a:spcAft>
                  <a:buClr>
                    <a:srgbClr val="FFFF00"/>
                  </a:buClr>
                  <a:buFont typeface="Wingdings" panose="05000000000000000000" pitchFamily="2" charset="2"/>
                  <a:buChar char="v"/>
                </a:pPr>
                <a14:m>
                  <m:oMath xmlns:m="http://schemas.openxmlformats.org/officeDocument/2006/math">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Sup>
                          <m:sSubSupPr>
                            <m:ctrlP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𝑬𝑳𝑬</m:t>
                            </m:r>
                          </m:sub>
                          <m:sup>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𝒐𝒃𝒄</m:t>
                            </m:r>
                          </m:sup>
                        </m:sSubSup>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𝒊</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e>
                    </m:ba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𝝁</m:t>
                        </m:r>
                      </m:e>
                      <m:sub>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sub>
                    </m:sSub>
                  </m:oMath>
                </a14:m>
                <a:r>
                  <a:rPr lang="en-US" altLang="en-US" b="1" dirty="0" smtClean="0">
                    <a:solidFill>
                      <a:srgbClr val="FFFF00"/>
                    </a:solidFill>
                    <a:latin typeface="Times New Roman" panose="02020603050405020304" pitchFamily="18" charset="0"/>
                  </a:rPr>
                  <a:t> (fitted E11 mean).</a:t>
                </a:r>
              </a:p>
              <a:p>
                <a:pPr marL="342900" indent="-342900">
                  <a:spcAft>
                    <a:spcPts val="600"/>
                  </a:spcAft>
                  <a:buClr>
                    <a:srgbClr val="FFFF00"/>
                  </a:buClr>
                  <a:buFont typeface="Wingdings" panose="05000000000000000000" pitchFamily="2" charset="2"/>
                  <a:buChar char="v"/>
                </a:pPr>
                <a:r>
                  <a:rPr lang="en-US" altLang="en-US" b="1" dirty="0" smtClean="0">
                    <a:solidFill>
                      <a:schemeClr val="bg1"/>
                    </a:solidFill>
                    <a:latin typeface="Times New Roman" panose="02020603050405020304" pitchFamily="18" charset="0"/>
                  </a:rPr>
                  <a:t>Do the same for SGPS-X P11 counts, </a:t>
                </a:r>
                <a14:m>
                  <m:oMath xmlns:m="http://schemas.openxmlformats.org/officeDocument/2006/math">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
                          <m:sSubPr>
                            <m:ctrlP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𝑷</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sub>
                        </m:sSub>
                      </m:e>
                    </m:ba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𝝁</m:t>
                        </m:r>
                      </m:e>
                      <m:sub>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𝑷</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sub>
                    </m:sSub>
                  </m:oMath>
                </a14:m>
                <a:endParaRPr lang="en-US" altLang="en-US" b="1" dirty="0" smtClean="0">
                  <a:solidFill>
                    <a:srgbClr val="FFFFFF"/>
                  </a:solidFill>
                  <a:latin typeface="Times New Roman" panose="02020603050405020304" pitchFamily="18" charset="0"/>
                </a:endParaRPr>
              </a:p>
              <a:p>
                <a:pPr marL="342900" indent="-342900">
                  <a:spcAft>
                    <a:spcPts val="600"/>
                  </a:spcAft>
                  <a:buClr>
                    <a:srgbClr val="FFFF00"/>
                  </a:buClr>
                  <a:buFont typeface="Wingdings" panose="05000000000000000000" pitchFamily="2" charset="2"/>
                  <a:buChar char="v"/>
                </a:pPr>
                <a:r>
                  <a:rPr lang="en-US" altLang="en-US" b="1" dirty="0" smtClean="0">
                    <a:solidFill>
                      <a:schemeClr val="bg1"/>
                    </a:solidFill>
                    <a:latin typeface="Times New Roman" panose="02020603050405020304" pitchFamily="18" charset="0"/>
                  </a:rPr>
                  <a:t>Repeat for E9, E10, E10A.</a:t>
                </a:r>
              </a:p>
              <a:p>
                <a:pPr marL="342900" indent="-342900">
                  <a:spcAft>
                    <a:spcPts val="600"/>
                  </a:spcAft>
                  <a:buClr>
                    <a:srgbClr val="FFFF00"/>
                  </a:buClr>
                  <a:buFont typeface="Wingdings" panose="05000000000000000000" pitchFamily="2" charset="2"/>
                  <a:buChar char="v"/>
                </a:pPr>
                <a:r>
                  <a:rPr lang="en-US" altLang="en-US" b="1" dirty="0" smtClean="0">
                    <a:solidFill>
                      <a:schemeClr val="bg1"/>
                    </a:solidFill>
                    <a:latin typeface="Times New Roman" panose="02020603050405020304" pitchFamily="18" charset="0"/>
                  </a:rPr>
                  <a:t>Estimate gammas.</a:t>
                </a:r>
              </a:p>
              <a:p>
                <a:pPr marL="342900" indent="-342900">
                  <a:spcAft>
                    <a:spcPts val="600"/>
                  </a:spcAft>
                  <a:buClr>
                    <a:srgbClr val="FFFF00"/>
                  </a:buClr>
                  <a:buFont typeface="Wingdings" panose="05000000000000000000" pitchFamily="2" charset="2"/>
                  <a:buChar char="v"/>
                </a:pPr>
                <a:r>
                  <a:rPr lang="en-US" altLang="en-US" b="1" dirty="0" smtClean="0">
                    <a:solidFill>
                      <a:srgbClr val="FFFF00"/>
                    </a:solidFill>
                    <a:latin typeface="Times New Roman" panose="02020603050405020304" pitchFamily="18" charset="0"/>
                  </a:rPr>
                  <a:t>Apply to the 1s L1b data.</a:t>
                </a:r>
                <a:endParaRPr lang="en-US" altLang="en-US" b="1" dirty="0">
                  <a:solidFill>
                    <a:srgbClr val="FFFF00"/>
                  </a:solidFill>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60559" y="1967035"/>
                <a:ext cx="3184206" cy="4281365"/>
              </a:xfrm>
              <a:prstGeom prst="rect">
                <a:avLst/>
              </a:prstGeom>
              <a:blipFill rotWithShape="0">
                <a:blip r:embed="rId8"/>
                <a:stretch>
                  <a:fillRect l="-1147" t="-855" r="-2294" b="-1425"/>
                </a:stretch>
              </a:blipFill>
            </p:spPr>
            <p:txBody>
              <a:bodyPr/>
              <a:lstStyle/>
              <a:p>
                <a:r>
                  <a:rPr lang="en-US">
                    <a:noFill/>
                  </a:rPr>
                  <a:t> </a:t>
                </a:r>
              </a:p>
            </p:txBody>
          </p:sp>
        </mc:Fallback>
      </mc:AlternateContent>
      <p:sp>
        <p:nvSpPr>
          <p:cNvPr id="7" name="TextBox 6"/>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Methodology</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8"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1" name="Rounded Rectangle 10"/>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67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C092295-9F10-274D-85F9-82D50BB4C23D}"/>
              </a:ext>
            </a:extLst>
          </p:cNvPr>
          <p:cNvSpPr>
            <a:spLocks noGrp="1"/>
          </p:cNvSpPr>
          <p:nvPr>
            <p:ph type="sldNum" sz="quarter" idx="12"/>
          </p:nvPr>
        </p:nvSpPr>
        <p:spPr/>
        <p:txBody>
          <a:bodyPr/>
          <a:lstStyle/>
          <a:p>
            <a:fld id="{615ADB79-25D6-47C0-AB51-22A13A0BBB50}" type="slidenum">
              <a:rPr lang="en-US" altLang="en-US" smtClean="0"/>
              <a:pPr/>
              <a:t>44</a:t>
            </a:fld>
            <a:endParaRPr lang="en-US" altLang="en-US" dirty="0"/>
          </a:p>
        </p:txBody>
      </p:sp>
      <p:graphicFrame>
        <p:nvGraphicFramePr>
          <p:cNvPr id="9" name="Table 8">
            <a:extLst>
              <a:ext uri="{FF2B5EF4-FFF2-40B4-BE49-F238E27FC236}">
                <a16:creationId xmlns:a16="http://schemas.microsoft.com/office/drawing/2014/main" xmlns="" id="{72E7D95D-219E-114E-A08E-B2E6916A2069}"/>
              </a:ext>
            </a:extLst>
          </p:cNvPr>
          <p:cNvGraphicFramePr>
            <a:graphicFrameLocks noGrp="1"/>
          </p:cNvGraphicFramePr>
          <p:nvPr>
            <p:extLst>
              <p:ext uri="{D42A27DB-BD31-4B8C-83A1-F6EECF244321}">
                <p14:modId xmlns:p14="http://schemas.microsoft.com/office/powerpoint/2010/main" val="3874058829"/>
              </p:ext>
            </p:extLst>
          </p:nvPr>
        </p:nvGraphicFramePr>
        <p:xfrm>
          <a:off x="1431925" y="2897634"/>
          <a:ext cx="6280150" cy="2817366"/>
        </p:xfrm>
        <a:graphic>
          <a:graphicData uri="http://schemas.openxmlformats.org/drawingml/2006/table">
            <a:tbl>
              <a:tblPr firstRow="1" firstCol="1" bandRow="1">
                <a:tableStyleId>{5C22544A-7EE6-4342-B048-85BDC9FD1C3A}</a:tableStyleId>
              </a:tblPr>
              <a:tblGrid>
                <a:gridCol w="1256030">
                  <a:extLst>
                    <a:ext uri="{9D8B030D-6E8A-4147-A177-3AD203B41FA5}">
                      <a16:colId xmlns:a16="http://schemas.microsoft.com/office/drawing/2014/main" xmlns="" val="3724394416"/>
                    </a:ext>
                  </a:extLst>
                </a:gridCol>
                <a:gridCol w="1256030">
                  <a:extLst>
                    <a:ext uri="{9D8B030D-6E8A-4147-A177-3AD203B41FA5}">
                      <a16:colId xmlns:a16="http://schemas.microsoft.com/office/drawing/2014/main" xmlns="" val="1588663513"/>
                    </a:ext>
                  </a:extLst>
                </a:gridCol>
                <a:gridCol w="1256030">
                  <a:extLst>
                    <a:ext uri="{9D8B030D-6E8A-4147-A177-3AD203B41FA5}">
                      <a16:colId xmlns:a16="http://schemas.microsoft.com/office/drawing/2014/main" xmlns="" val="913241973"/>
                    </a:ext>
                  </a:extLst>
                </a:gridCol>
                <a:gridCol w="1256030">
                  <a:extLst>
                    <a:ext uri="{9D8B030D-6E8A-4147-A177-3AD203B41FA5}">
                      <a16:colId xmlns:a16="http://schemas.microsoft.com/office/drawing/2014/main" xmlns="" val="328062392"/>
                    </a:ext>
                  </a:extLst>
                </a:gridCol>
                <a:gridCol w="1256030">
                  <a:extLst>
                    <a:ext uri="{9D8B030D-6E8A-4147-A177-3AD203B41FA5}">
                      <a16:colId xmlns:a16="http://schemas.microsoft.com/office/drawing/2014/main" xmlns="" val="2493094571"/>
                    </a:ext>
                  </a:extLst>
                </a:gridCol>
              </a:tblGrid>
              <a:tr h="469561">
                <a:tc>
                  <a:txBody>
                    <a:bodyPr/>
                    <a:lstStyle/>
                    <a:p>
                      <a:pPr marL="0" marR="0" algn="ctr">
                        <a:lnSpc>
                          <a:spcPct val="115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E9</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E10</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E10A</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E11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178237"/>
                  </a:ext>
                </a:extLst>
              </a:tr>
              <a:tr h="469561">
                <a:tc>
                  <a:txBody>
                    <a:bodyPr/>
                    <a:lstStyle/>
                    <a:p>
                      <a:pPr marL="0" marR="0" algn="ctr">
                        <a:lnSpc>
                          <a:spcPct val="115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T1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2400" b="1" i="0" u="none" strike="noStrike" dirty="0">
                          <a:solidFill>
                            <a:srgbClr val="000000"/>
                          </a:solidFill>
                          <a:effectLst/>
                          <a:latin typeface="Times New Roman" panose="02020603050405020304" pitchFamily="18" charset="0"/>
                          <a:cs typeface="Times New Roman" panose="02020603050405020304" pitchFamily="18" charset="0"/>
                        </a:rPr>
                        <a:t>0.2963</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0.6096</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0.6194</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1.4499</a:t>
                      </a:r>
                    </a:p>
                  </a:txBody>
                  <a:tcPr marL="9525" marR="9525" marT="9525" marB="0" anchor="ctr"/>
                </a:tc>
                <a:extLst>
                  <a:ext uri="{0D108BD9-81ED-4DB2-BD59-A6C34878D82A}">
                    <a16:rowId xmlns:a16="http://schemas.microsoft.com/office/drawing/2014/main" xmlns="" val="3480146401"/>
                  </a:ext>
                </a:extLst>
              </a:tr>
              <a:tr h="469561">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T2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0.3139</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0.6045</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0.5876</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1.4328</a:t>
                      </a:r>
                    </a:p>
                  </a:txBody>
                  <a:tcPr marL="9525" marR="9525" marT="9525" marB="0" anchor="ctr"/>
                </a:tc>
                <a:extLst>
                  <a:ext uri="{0D108BD9-81ED-4DB2-BD59-A6C34878D82A}">
                    <a16:rowId xmlns:a16="http://schemas.microsoft.com/office/drawing/2014/main" xmlns="" val="2010420274"/>
                  </a:ext>
                </a:extLst>
              </a:tr>
              <a:tr h="469561">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T3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0.3477</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0.6456</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0.5249</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1.4346</a:t>
                      </a:r>
                    </a:p>
                  </a:txBody>
                  <a:tcPr marL="9525" marR="9525" marT="9525" marB="0" anchor="ctr"/>
                </a:tc>
                <a:extLst>
                  <a:ext uri="{0D108BD9-81ED-4DB2-BD59-A6C34878D82A}">
                    <a16:rowId xmlns:a16="http://schemas.microsoft.com/office/drawing/2014/main" xmlns="" val="1357133876"/>
                  </a:ext>
                </a:extLst>
              </a:tr>
              <a:tr h="469561">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T4</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0.3869</a:t>
                      </a:r>
                    </a:p>
                  </a:txBody>
                  <a:tcPr marL="9525" marR="9525" marT="9525" marB="0" anchor="ctr"/>
                </a:tc>
                <a:tc>
                  <a:txBody>
                    <a:bodyPr/>
                    <a:lstStyle/>
                    <a:p>
                      <a:pPr algn="ctr" fontAlgn="ctr"/>
                      <a:r>
                        <a:rPr lang="en-US" sz="2400" b="1" i="0" u="none" strike="noStrike" dirty="0">
                          <a:solidFill>
                            <a:srgbClr val="000000"/>
                          </a:solidFill>
                          <a:effectLst/>
                          <a:latin typeface="Times New Roman" panose="02020603050405020304" pitchFamily="18" charset="0"/>
                          <a:cs typeface="Times New Roman" panose="02020603050405020304" pitchFamily="18" charset="0"/>
                        </a:rPr>
                        <a:t>0.6686</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0.5662</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1.5167</a:t>
                      </a:r>
                    </a:p>
                  </a:txBody>
                  <a:tcPr marL="9525" marR="9525" marT="9525" marB="0" anchor="ctr"/>
                </a:tc>
                <a:extLst>
                  <a:ext uri="{0D108BD9-81ED-4DB2-BD59-A6C34878D82A}">
                    <a16:rowId xmlns:a16="http://schemas.microsoft.com/office/drawing/2014/main" xmlns="" val="3792791988"/>
                  </a:ext>
                </a:extLst>
              </a:tr>
              <a:tr h="469561">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T5</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0.3440</a:t>
                      </a:r>
                    </a:p>
                  </a:txBody>
                  <a:tcPr marL="9525" marR="9525" marT="9525" marB="0" anchor="ctr"/>
                </a:tc>
                <a:tc>
                  <a:txBody>
                    <a:bodyPr/>
                    <a:lstStyle/>
                    <a:p>
                      <a:pPr algn="ctr" fontAlgn="ctr"/>
                      <a:r>
                        <a:rPr lang="en-US" sz="2400" b="1" i="0" u="none" strike="noStrike" dirty="0">
                          <a:solidFill>
                            <a:srgbClr val="000000"/>
                          </a:solidFill>
                          <a:effectLst/>
                          <a:latin typeface="Times New Roman" panose="02020603050405020304" pitchFamily="18" charset="0"/>
                          <a:cs typeface="Times New Roman" panose="02020603050405020304" pitchFamily="18" charset="0"/>
                        </a:rPr>
                        <a:t>0.6092</a:t>
                      </a:r>
                    </a:p>
                  </a:txBody>
                  <a:tcPr marL="9525" marR="9525" marT="9525" marB="0" anchor="ctr"/>
                </a:tc>
                <a:tc>
                  <a:txBody>
                    <a:bodyPr/>
                    <a:lstStyle/>
                    <a:p>
                      <a:pPr algn="ctr" fontAlgn="ctr"/>
                      <a:r>
                        <a:rPr lang="en-US" sz="2400" b="1" i="0" u="none" strike="noStrike">
                          <a:solidFill>
                            <a:srgbClr val="000000"/>
                          </a:solidFill>
                          <a:effectLst/>
                          <a:latin typeface="Times New Roman" panose="02020603050405020304" pitchFamily="18" charset="0"/>
                          <a:cs typeface="Times New Roman" panose="02020603050405020304" pitchFamily="18" charset="0"/>
                        </a:rPr>
                        <a:t>0.5519</a:t>
                      </a:r>
                    </a:p>
                  </a:txBody>
                  <a:tcPr marL="9525" marR="9525" marT="9525" marB="0" anchor="ctr"/>
                </a:tc>
                <a:tc>
                  <a:txBody>
                    <a:bodyPr/>
                    <a:lstStyle/>
                    <a:p>
                      <a:pPr algn="ctr" fontAlgn="ctr"/>
                      <a:r>
                        <a:rPr lang="en-US" sz="2400" b="1" i="0" u="none" strike="noStrike" dirty="0">
                          <a:solidFill>
                            <a:srgbClr val="000000"/>
                          </a:solidFill>
                          <a:effectLst/>
                          <a:latin typeface="Times New Roman" panose="02020603050405020304" pitchFamily="18" charset="0"/>
                          <a:cs typeface="Times New Roman" panose="02020603050405020304" pitchFamily="18" charset="0"/>
                        </a:rPr>
                        <a:t>1.4253</a:t>
                      </a:r>
                    </a:p>
                  </a:txBody>
                  <a:tcPr marL="9525" marR="9525" marT="9525" marB="0" anchor="ctr"/>
                </a:tc>
              </a:tr>
            </a:tbl>
          </a:graphicData>
        </a:graphic>
      </p:graphicFrame>
      <p:sp>
        <p:nvSpPr>
          <p:cNvPr id="11" name="Rectangle 5"/>
          <p:cNvSpPr txBox="1">
            <a:spLocks noChangeArrowheads="1"/>
          </p:cNvSpPr>
          <p:nvPr/>
        </p:nvSpPr>
        <p:spPr bwMode="auto">
          <a:xfrm>
            <a:off x="1461155" y="1295400"/>
            <a:ext cx="6221691" cy="55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buClrTx/>
              <a:buFontTx/>
            </a:pPr>
            <a:r>
              <a:rPr lang="en-US" altLang="en-US" sz="2800" b="1" dirty="0" smtClean="0">
                <a:solidFill>
                  <a:srgbClr val="FF9900"/>
                </a:solidFill>
                <a:effectLst/>
                <a:latin typeface="Times New Roman" panose="02020603050405020304" pitchFamily="18" charset="0"/>
              </a:rPr>
              <a:t>GOES-18 LUT update</a:t>
            </a:r>
          </a:p>
        </p:txBody>
      </p:sp>
      <p:sp>
        <p:nvSpPr>
          <p:cNvPr id="12" name="Text Placeholder 9">
            <a:extLst>
              <a:ext uri="{FF2B5EF4-FFF2-40B4-BE49-F238E27FC236}">
                <a16:creationId xmlns:a16="http://schemas.microsoft.com/office/drawing/2014/main" xmlns="" id="{DDC00831-19D3-EB46-98E7-277FB1EBD9E5}"/>
              </a:ext>
            </a:extLst>
          </p:cNvPr>
          <p:cNvSpPr>
            <a:spLocks noGrp="1"/>
          </p:cNvSpPr>
          <p:nvPr>
            <p:ph type="body" sz="quarter" idx="3"/>
          </p:nvPr>
        </p:nvSpPr>
        <p:spPr>
          <a:xfrm>
            <a:off x="422413" y="2016700"/>
            <a:ext cx="8299174" cy="726500"/>
          </a:xfrm>
        </p:spPr>
        <p:txBody>
          <a:bodyPr/>
          <a:lstStyle/>
          <a:p>
            <a:pPr algn="ctr"/>
            <a:r>
              <a:rPr lang="en-US" sz="2000" dirty="0">
                <a:latin typeface="Times New Roman" panose="02020603050405020304" pitchFamily="18" charset="0"/>
                <a:cs typeface="Times New Roman" panose="02020603050405020304" pitchFamily="18" charset="0"/>
              </a:rPr>
              <a:t>Gamma correction coefficient calculated for </a:t>
            </a:r>
            <a:r>
              <a:rPr lang="en-US" sz="2000" dirty="0" smtClean="0">
                <a:solidFill>
                  <a:srgbClr val="FFFF00"/>
                </a:solidFill>
                <a:latin typeface="Times New Roman" panose="02020603050405020304" pitchFamily="18" charset="0"/>
                <a:cs typeface="Times New Roman" panose="02020603050405020304" pitchFamily="18" charset="0"/>
              </a:rPr>
              <a:t>GOES-18</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MPS-HI </a:t>
            </a:r>
            <a:r>
              <a:rPr lang="en-US" sz="2000" dirty="0" smtClean="0">
                <a:latin typeface="Times New Roman" panose="02020603050405020304" pitchFamily="18" charset="0"/>
                <a:cs typeface="Times New Roman" panose="02020603050405020304" pitchFamily="18" charset="0"/>
              </a:rPr>
              <a:t>E9-E11,</a:t>
            </a:r>
          </a:p>
          <a:p>
            <a:pPr algn="ctr"/>
            <a:r>
              <a:rPr lang="en-US" sz="2000" dirty="0" smtClean="0">
                <a:latin typeface="Times New Roman" panose="02020603050405020304" pitchFamily="18" charset="0"/>
                <a:cs typeface="Times New Roman" panose="02020603050405020304" pitchFamily="18" charset="0"/>
              </a:rPr>
              <a:t>incorporated </a:t>
            </a:r>
            <a:r>
              <a:rPr lang="en-US" sz="2000" dirty="0">
                <a:latin typeface="Times New Roman" panose="02020603050405020304" pitchFamily="18" charset="0"/>
                <a:cs typeface="Times New Roman" panose="02020603050405020304" pitchFamily="18" charset="0"/>
              </a:rPr>
              <a:t>into revised MPS-HI </a:t>
            </a:r>
            <a:r>
              <a:rPr lang="en-US" sz="2000" dirty="0" smtClean="0">
                <a:latin typeface="Times New Roman" panose="02020603050405020304" pitchFamily="18" charset="0"/>
                <a:cs typeface="Times New Roman" panose="02020603050405020304" pitchFamily="18" charset="0"/>
              </a:rPr>
              <a:t>LUT on September 1, 2022 (ADR 1253)</a:t>
            </a:r>
            <a:endParaRPr lang="en-US" sz="2000" dirty="0">
              <a:latin typeface="Times New Roman" panose="02020603050405020304" pitchFamily="18" charset="0"/>
              <a:cs typeface="Times New Roman" panose="02020603050405020304" pitchFamily="18" charset="0"/>
            </a:endParaRPr>
          </a:p>
        </p:txBody>
      </p:sp>
      <p:sp>
        <p:nvSpPr>
          <p:cNvPr id="14"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5" name="TextBox 14"/>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471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617" y="1213209"/>
            <a:ext cx="6629400" cy="4972050"/>
          </a:xfrm>
        </p:spPr>
      </p:pic>
      <p:sp>
        <p:nvSpPr>
          <p:cNvPr id="18" name="TextBox 17"/>
          <p:cNvSpPr txBox="1"/>
          <p:nvPr/>
        </p:nvSpPr>
        <p:spPr>
          <a:xfrm>
            <a:off x="72736" y="3886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T2</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2736" y="3124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T4</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2736" y="233786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T1</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2736" y="1535668"/>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T3</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5486400"/>
            <a:ext cx="602673" cy="307777"/>
          </a:xfrm>
          <a:prstGeom prst="rect">
            <a:avLst/>
          </a:prstGeom>
          <a:noFill/>
        </p:spPr>
        <p:txBody>
          <a:bodyPr wrap="square" rtlCol="0">
            <a:spAutoFit/>
          </a:bodyPr>
          <a:lstStyle/>
          <a:p>
            <a:pPr algn="ctr"/>
            <a:r>
              <a:rPr lang="en-US" sz="1400" b="1" dirty="0" smtClean="0">
                <a:solidFill>
                  <a:srgbClr val="FFFF00"/>
                </a:solidFill>
                <a:latin typeface="Times New Roman" panose="02020603050405020304" pitchFamily="18" charset="0"/>
                <a:cs typeface="Times New Roman" panose="02020603050405020304" pitchFamily="18" charset="0"/>
              </a:rPr>
              <a:t>DOS</a:t>
            </a:r>
            <a:endParaRPr lang="en-US" sz="1400" b="1" dirty="0">
              <a:solidFill>
                <a:srgbClr val="FFFF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4636" y="4695876"/>
            <a:ext cx="5334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T5</a:t>
            </a:r>
            <a:endParaRPr lang="en-US" b="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7391400" y="1447800"/>
                <a:ext cx="1676400" cy="923330"/>
              </a:xfrm>
              <a:prstGeom prst="rect">
                <a:avLst/>
              </a:prstGeom>
              <a:solidFill>
                <a:srgbClr val="57D3FF"/>
              </a:solidFill>
            </p:spPr>
            <p:txBody>
              <a:bodyPr wrap="square" rtlCol="0">
                <a:spAutoFit/>
              </a:bodyPr>
              <a:lstStyle/>
              <a:p>
                <a:pPr algn="ctr"/>
                <a:r>
                  <a:rPr lang="en-US" b="1" dirty="0" smtClean="0">
                    <a:solidFill>
                      <a:schemeClr val="tx1"/>
                    </a:solidFill>
                    <a:latin typeface="Times New Roman" panose="02020603050405020304" pitchFamily="18" charset="0"/>
                    <a:cs typeface="Times New Roman" panose="02020603050405020304" pitchFamily="18" charset="0"/>
                  </a:rPr>
                  <a:t>GOES-18 channel E11 </a:t>
                </a:r>
                <a14:m>
                  <m:oMath xmlns:m="http://schemas.openxmlformats.org/officeDocument/2006/math">
                    <m:r>
                      <a:rPr lang="en-US" b="1" i="1" dirty="0" smtClean="0">
                        <a:solidFill>
                          <a:schemeClr val="tx1"/>
                        </a:solidFill>
                        <a:latin typeface="Cambria Math" panose="02040503050406030204" pitchFamily="18" charset="0"/>
                        <a:cs typeface="Times New Roman" panose="02020603050405020304" pitchFamily="18" charset="0"/>
                      </a:rPr>
                      <m:t>(&gt;</m:t>
                    </m:r>
                    <m:r>
                      <a:rPr lang="en-US" b="1" i="1" dirty="0" smtClean="0">
                        <a:solidFill>
                          <a:schemeClr val="tx1"/>
                        </a:solidFill>
                        <a:latin typeface="Cambria Math" panose="02040503050406030204" pitchFamily="18" charset="0"/>
                        <a:cs typeface="Times New Roman" panose="02020603050405020304" pitchFamily="18" charset="0"/>
                      </a:rPr>
                      <m:t>𝟐</m:t>
                    </m:r>
                  </m:oMath>
                </a14:m>
                <a:r>
                  <a:rPr lang="en-US" b="1" dirty="0" smtClean="0">
                    <a:solidFill>
                      <a:schemeClr val="tx1"/>
                    </a:solidFill>
                    <a:latin typeface="Times New Roman" panose="02020603050405020304" pitchFamily="18" charset="0"/>
                    <a:cs typeface="Times New Roman" panose="02020603050405020304" pitchFamily="18" charset="0"/>
                  </a:rPr>
                  <a:t> MeV)</a:t>
                </a:r>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391400" y="1447800"/>
                <a:ext cx="1676400" cy="923330"/>
              </a:xfrm>
              <a:prstGeom prst="rect">
                <a:avLst/>
              </a:prstGeom>
              <a:blipFill rotWithShape="0">
                <a:blip r:embed="rId9"/>
                <a:stretch>
                  <a:fillRect t="-3974" b="-9272"/>
                </a:stretch>
              </a:blipFill>
            </p:spPr>
            <p:txBody>
              <a:bodyPr/>
              <a:lstStyle/>
              <a:p>
                <a:r>
                  <a:rPr lang="en-US">
                    <a:noFill/>
                  </a:rPr>
                  <a:t> </a:t>
                </a:r>
              </a:p>
            </p:txBody>
          </p:sp>
        </mc:Fallback>
      </mc:AlternateContent>
      <p:sp>
        <p:nvSpPr>
          <p:cNvPr id="31" name="TextBox 30"/>
          <p:cNvSpPr txBox="1"/>
          <p:nvPr/>
        </p:nvSpPr>
        <p:spPr>
          <a:xfrm>
            <a:off x="7391400" y="3570982"/>
            <a:ext cx="1676400" cy="1077218"/>
          </a:xfrm>
          <a:prstGeom prst="rect">
            <a:avLst/>
          </a:prstGeom>
          <a:solidFill>
            <a:schemeClr val="bg1"/>
          </a:solidFill>
          <a:ln w="12700">
            <a:noFill/>
          </a:ln>
        </p:spPr>
        <p:txBody>
          <a:bodyPr wrap="square" rtlCol="0">
            <a:spAutoFit/>
          </a:bodyPr>
          <a:lstStyle/>
          <a:p>
            <a:pPr algn="ctr"/>
            <a:r>
              <a:rPr lang="en-US" sz="1600" b="1" i="1" dirty="0" smtClean="0">
                <a:latin typeface="Times New Roman" panose="02020603050405020304" pitchFamily="18" charset="0"/>
                <a:cs typeface="Times New Roman" panose="02020603050405020304" pitchFamily="18" charset="0"/>
              </a:rPr>
              <a:t>SWPC alert level very close to uncorrected backgrounds</a:t>
            </a:r>
            <a:endParaRPr lang="en-US" sz="1600" b="1"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45</a:t>
            </a:fld>
            <a:endParaRPr lang="en-US" altLang="en-US" dirty="0"/>
          </a:p>
        </p:txBody>
      </p:sp>
      <p:sp>
        <p:nvSpPr>
          <p:cNvPr id="14" name="TextBox 13"/>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6"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cxnSp>
        <p:nvCxnSpPr>
          <p:cNvPr id="17" name="Straight Arrow Connector 16"/>
          <p:cNvCxnSpPr/>
          <p:nvPr/>
        </p:nvCxnSpPr>
        <p:spPr>
          <a:xfrm flipH="1">
            <a:off x="7086600" y="3093525"/>
            <a:ext cx="391134" cy="23745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91400" y="5110924"/>
            <a:ext cx="1676400" cy="954107"/>
          </a:xfrm>
          <a:prstGeom prst="rect">
            <a:avLst/>
          </a:prstGeom>
          <a:solidFill>
            <a:srgbClr val="FFFF00"/>
          </a:solidFill>
          <a:ln w="12700">
            <a:noFill/>
          </a:ln>
        </p:spPr>
        <p:txBody>
          <a:bodyPr wrap="square" rtlCol="0">
            <a:spAutoFit/>
          </a:bodyPr>
          <a:lstStyle/>
          <a:p>
            <a:pPr algn="ctr"/>
            <a:r>
              <a:rPr lang="en-US" sz="1400" b="1" i="1" dirty="0">
                <a:latin typeface="Times New Roman" panose="02020603050405020304" pitchFamily="18" charset="0"/>
                <a:cs typeface="Times New Roman" panose="02020603050405020304" pitchFamily="18" charset="0"/>
              </a:rPr>
              <a:t>C</a:t>
            </a:r>
            <a:r>
              <a:rPr lang="en-US" sz="1400" b="1" i="1" dirty="0" smtClean="0">
                <a:latin typeface="Times New Roman" panose="02020603050405020304" pitchFamily="18" charset="0"/>
                <a:cs typeface="Times New Roman" panose="02020603050405020304" pitchFamily="18" charset="0"/>
              </a:rPr>
              <a:t>orrected backgrounds more representative of the GCR spectrum</a:t>
            </a:r>
            <a:endParaRPr lang="en-US" sz="1400" b="1" i="1" dirty="0">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flipH="1" flipV="1">
            <a:off x="6498934" y="5110924"/>
            <a:ext cx="943716" cy="250628"/>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6510353" y="4284334"/>
            <a:ext cx="905997" cy="1036008"/>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6472253" y="3521482"/>
            <a:ext cx="955517" cy="1840071"/>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6434153" y="2707192"/>
            <a:ext cx="1005481" cy="2643280"/>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6457373" y="1964257"/>
            <a:ext cx="958977" cy="3356085"/>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391400" y="2438400"/>
            <a:ext cx="1658987" cy="646331"/>
          </a:xfrm>
          <a:prstGeom prst="rect">
            <a:avLst/>
          </a:prstGeom>
          <a:solidFill>
            <a:srgbClr val="57D3FF"/>
          </a:solidFill>
        </p:spPr>
        <p:txBody>
          <a:bodyPr wrap="square">
            <a:spAutoFit/>
          </a:bodyPr>
          <a:lstStyle/>
          <a:p>
            <a:r>
              <a:rPr lang="en-US" b="1" dirty="0">
                <a:latin typeface="Times New Roman" panose="02020603050405020304" pitchFamily="18" charset="0"/>
                <a:cs typeface="Times New Roman" panose="02020603050405020304" pitchFamily="18" charset="0"/>
              </a:rPr>
              <a:t>1000 </a:t>
            </a:r>
            <a:r>
              <a:rPr lang="en-US" b="1" dirty="0" smtClean="0">
                <a:latin typeface="Times New Roman" panose="02020603050405020304" pitchFamily="18" charset="0"/>
                <a:cs typeface="Times New Roman" panose="02020603050405020304" pitchFamily="18" charset="0"/>
              </a:rPr>
              <a:t>electrons per (cm</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sr s) </a:t>
            </a:r>
            <a:endParaRPr lang="en-US" b="1" dirty="0"/>
          </a:p>
        </p:txBody>
      </p:sp>
      <p:sp>
        <p:nvSpPr>
          <p:cNvPr id="43" name="Rounded Rectangle 42"/>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240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46</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1" name="TextBox 10"/>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Additional Considerations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14300" y="1219200"/>
            <a:ext cx="8915401" cy="4893647"/>
          </a:xfrm>
          <a:prstGeom prst="rect">
            <a:avLst/>
          </a:prstGeom>
          <a:noFill/>
        </p:spPr>
        <p:txBody>
          <a:bodyPr wrap="square" rtlCol="0">
            <a:spAutoFit/>
          </a:bodyPr>
          <a:lstStyle/>
          <a:p>
            <a:pPr lvl="1" indent="-457200" algn="just">
              <a:buFont typeface="Wingdings" panose="05000000000000000000" pitchFamily="2" charset="2"/>
              <a:buChar char="q"/>
            </a:pPr>
            <a:r>
              <a:rPr lang="en-US" sz="24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calculated Gamma correction factors were produced from 3 weeks of pre-drift data (04/25/2022-05/17/2022)</a:t>
            </a:r>
          </a:p>
          <a:p>
            <a:pPr lvl="1" indent="-457200" algn="just">
              <a:buFont typeface="Wingdings" panose="05000000000000000000" pitchFamily="2" charset="2"/>
              <a:buChar char="q"/>
            </a:pPr>
            <a:r>
              <a:rPr lang="en-US" sz="24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This work was performed in June of 2022 in an expedited way in order to submit ADR 1253 to modify the MPS-HI LUT, and correct the L1b data for the bowtie analysis and the revised backgrounds, as soon as possible</a:t>
            </a:r>
          </a:p>
          <a:p>
            <a:pPr lvl="1" indent="-457200" algn="just">
              <a:buFont typeface="Wingdings" panose="05000000000000000000" pitchFamily="2" charset="2"/>
              <a:buChar char="q"/>
            </a:pPr>
            <a:r>
              <a:rPr lang="en-US" sz="24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revised MPS-HI LUT went live on the OE on September 1, 2022, much earlier than for the previous </a:t>
            </a:r>
            <a:r>
              <a:rPr lang="en-US" sz="24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two </a:t>
            </a:r>
            <a:r>
              <a:rPr lang="en-US" sz="24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MPS-HI instruments (GOES-16/-17)</a:t>
            </a:r>
          </a:p>
          <a:p>
            <a:pPr lvl="1" indent="-457200" algn="just">
              <a:buFont typeface="Wingdings" panose="05000000000000000000" pitchFamily="2" charset="2"/>
              <a:buChar char="q"/>
            </a:pPr>
            <a:r>
              <a:rPr lang="en-US" sz="2400" b="1" dirty="0" smtClean="0">
                <a:solidFill>
                  <a:srgbClr val="FFFF00"/>
                </a:solidFill>
                <a:latin typeface="Times New Roman" panose="02020603050405020304" pitchFamily="18" charset="0"/>
                <a:ea typeface="MS PGothic" panose="020B0600070205080204" pitchFamily="34" charset="-128"/>
                <a:cs typeface="Times New Roman" panose="02020603050405020304" pitchFamily="18" charset="0"/>
              </a:rPr>
              <a:t>RIMP v 2.0: PLPT-SEI-006 for Provisional Validation requires two months of MPS-HI data</a:t>
            </a:r>
          </a:p>
          <a:p>
            <a:pPr lvl="1" indent="-457200" algn="just">
              <a:buFont typeface="Wingdings" panose="05000000000000000000" pitchFamily="2" charset="2"/>
              <a:buChar char="q"/>
            </a:pPr>
            <a:r>
              <a:rPr lang="en-US" sz="2400" b="1" dirty="0" smtClean="0">
                <a:solidFill>
                  <a:srgbClr val="FFFF00"/>
                </a:solidFill>
                <a:latin typeface="Times New Roman" panose="02020603050405020304" pitchFamily="18" charset="0"/>
                <a:ea typeface="MS PGothic" panose="020B0600070205080204" pitchFamily="34" charset="-128"/>
                <a:cs typeface="Times New Roman" panose="02020603050405020304" pitchFamily="18" charset="0"/>
              </a:rPr>
              <a:t>The SEISS team has recently revisited PLPT-SEI-006 for the post-drift period of 07/01/2022-08/31/2022 (two months)</a:t>
            </a: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142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C092295-9F10-274D-85F9-82D50BB4C23D}"/>
              </a:ext>
            </a:extLst>
          </p:cNvPr>
          <p:cNvSpPr>
            <a:spLocks noGrp="1"/>
          </p:cNvSpPr>
          <p:nvPr>
            <p:ph type="sldNum" sz="quarter" idx="12"/>
          </p:nvPr>
        </p:nvSpPr>
        <p:spPr/>
        <p:txBody>
          <a:bodyPr/>
          <a:lstStyle/>
          <a:p>
            <a:fld id="{615ADB79-25D6-47C0-AB51-22A13A0BBB50}" type="slidenum">
              <a:rPr lang="en-US" altLang="en-US" smtClean="0"/>
              <a:pPr/>
              <a:t>47</a:t>
            </a:fld>
            <a:endParaRPr lang="en-US" altLang="en-US" dirty="0"/>
          </a:p>
        </p:txBody>
      </p:sp>
      <p:graphicFrame>
        <p:nvGraphicFramePr>
          <p:cNvPr id="9" name="Table 8">
            <a:extLst>
              <a:ext uri="{FF2B5EF4-FFF2-40B4-BE49-F238E27FC236}">
                <a16:creationId xmlns:a16="http://schemas.microsoft.com/office/drawing/2014/main" xmlns="" id="{72E7D95D-219E-114E-A08E-B2E6916A2069}"/>
              </a:ext>
            </a:extLst>
          </p:cNvPr>
          <p:cNvGraphicFramePr>
            <a:graphicFrameLocks noGrp="1"/>
          </p:cNvGraphicFramePr>
          <p:nvPr>
            <p:extLst>
              <p:ext uri="{D42A27DB-BD31-4B8C-83A1-F6EECF244321}">
                <p14:modId xmlns:p14="http://schemas.microsoft.com/office/powerpoint/2010/main" val="974954852"/>
              </p:ext>
            </p:extLst>
          </p:nvPr>
        </p:nvGraphicFramePr>
        <p:xfrm>
          <a:off x="1858963" y="1609344"/>
          <a:ext cx="5426075" cy="1972056"/>
        </p:xfrm>
        <a:graphic>
          <a:graphicData uri="http://schemas.openxmlformats.org/drawingml/2006/table">
            <a:tbl>
              <a:tblPr firstRow="1" firstCol="1" bandRow="1">
                <a:tableStyleId>{5C22544A-7EE6-4342-B048-85BDC9FD1C3A}</a:tableStyleId>
              </a:tblPr>
              <a:tblGrid>
                <a:gridCol w="1085215">
                  <a:extLst>
                    <a:ext uri="{9D8B030D-6E8A-4147-A177-3AD203B41FA5}">
                      <a16:colId xmlns:a16="http://schemas.microsoft.com/office/drawing/2014/main" xmlns="" val="3724394416"/>
                    </a:ext>
                  </a:extLst>
                </a:gridCol>
                <a:gridCol w="1085215">
                  <a:extLst>
                    <a:ext uri="{9D8B030D-6E8A-4147-A177-3AD203B41FA5}">
                      <a16:colId xmlns:a16="http://schemas.microsoft.com/office/drawing/2014/main" xmlns="" val="1588663513"/>
                    </a:ext>
                  </a:extLst>
                </a:gridCol>
                <a:gridCol w="1085215">
                  <a:extLst>
                    <a:ext uri="{9D8B030D-6E8A-4147-A177-3AD203B41FA5}">
                      <a16:colId xmlns:a16="http://schemas.microsoft.com/office/drawing/2014/main" xmlns="" val="913241973"/>
                    </a:ext>
                  </a:extLst>
                </a:gridCol>
                <a:gridCol w="1085215">
                  <a:extLst>
                    <a:ext uri="{9D8B030D-6E8A-4147-A177-3AD203B41FA5}">
                      <a16:colId xmlns:a16="http://schemas.microsoft.com/office/drawing/2014/main" xmlns="" val="328062392"/>
                    </a:ext>
                  </a:extLst>
                </a:gridCol>
                <a:gridCol w="1085215">
                  <a:extLst>
                    <a:ext uri="{9D8B030D-6E8A-4147-A177-3AD203B41FA5}">
                      <a16:colId xmlns:a16="http://schemas.microsoft.com/office/drawing/2014/main" xmlns="" val="2493094571"/>
                    </a:ext>
                  </a:extLst>
                </a:gridCol>
              </a:tblGrid>
              <a:tr h="328676">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E9</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E10A</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178237"/>
                  </a:ext>
                </a:extLst>
              </a:tr>
              <a:tr h="328676">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T1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0.2963</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0.6096</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0.6194</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1.4499</a:t>
                      </a:r>
                    </a:p>
                  </a:txBody>
                  <a:tcPr marL="9525" marR="9525" marT="9525" marB="0" anchor="ctr"/>
                </a:tc>
                <a:extLst>
                  <a:ext uri="{0D108BD9-81ED-4DB2-BD59-A6C34878D82A}">
                    <a16:rowId xmlns:a16="http://schemas.microsoft.com/office/drawing/2014/main" xmlns="" val="3480146401"/>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T2</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0.3139</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0.6045</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0.5876</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1.4328</a:t>
                      </a:r>
                    </a:p>
                  </a:txBody>
                  <a:tcPr marL="9525" marR="9525" marT="9525" marB="0" anchor="ctr"/>
                </a:tc>
                <a:extLst>
                  <a:ext uri="{0D108BD9-81ED-4DB2-BD59-A6C34878D82A}">
                    <a16:rowId xmlns:a16="http://schemas.microsoft.com/office/drawing/2014/main" xmlns="" val="2010420274"/>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T3</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0.3477</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0.6456</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0.5249</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1.4346</a:t>
                      </a:r>
                    </a:p>
                  </a:txBody>
                  <a:tcPr marL="9525" marR="9525" marT="9525" marB="0" anchor="ctr"/>
                </a:tc>
                <a:extLst>
                  <a:ext uri="{0D108BD9-81ED-4DB2-BD59-A6C34878D82A}">
                    <a16:rowId xmlns:a16="http://schemas.microsoft.com/office/drawing/2014/main" xmlns="" val="1357133876"/>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T4</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0.3869</a:t>
                      </a:r>
                    </a:p>
                  </a:txBody>
                  <a:tcPr marL="9525" marR="9525" marT="9525"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0.6686</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0.5662</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1.5167</a:t>
                      </a:r>
                    </a:p>
                  </a:txBody>
                  <a:tcPr marL="9525" marR="9525" marT="9525" marB="0" anchor="ctr"/>
                </a:tc>
                <a:extLst>
                  <a:ext uri="{0D108BD9-81ED-4DB2-BD59-A6C34878D82A}">
                    <a16:rowId xmlns:a16="http://schemas.microsoft.com/office/drawing/2014/main" xmlns="" val="3792791988"/>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T5</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0.3440</a:t>
                      </a:r>
                    </a:p>
                  </a:txBody>
                  <a:tcPr marL="9525" marR="9525" marT="9525"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0.6092</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0.5519</a:t>
                      </a:r>
                    </a:p>
                  </a:txBody>
                  <a:tcPr marL="9525" marR="9525" marT="9525"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1.4253</a:t>
                      </a:r>
                    </a:p>
                  </a:txBody>
                  <a:tcPr marL="9525" marR="9525" marT="9525" marB="0" anchor="ctr"/>
                </a:tc>
              </a:tr>
            </a:tbl>
          </a:graphicData>
        </a:graphic>
      </p:graphicFrame>
      <p:sp>
        <p:nvSpPr>
          <p:cNvPr id="12" name="Text Placeholder 9">
            <a:extLst>
              <a:ext uri="{FF2B5EF4-FFF2-40B4-BE49-F238E27FC236}">
                <a16:creationId xmlns:a16="http://schemas.microsoft.com/office/drawing/2014/main" xmlns="" id="{DDC00831-19D3-EB46-98E7-277FB1EBD9E5}"/>
              </a:ext>
            </a:extLst>
          </p:cNvPr>
          <p:cNvSpPr>
            <a:spLocks noGrp="1"/>
          </p:cNvSpPr>
          <p:nvPr>
            <p:ph type="body" sz="quarter" idx="3"/>
          </p:nvPr>
        </p:nvSpPr>
        <p:spPr>
          <a:xfrm>
            <a:off x="820807" y="1198200"/>
            <a:ext cx="7502387" cy="381000"/>
          </a:xfrm>
        </p:spPr>
        <p:txBody>
          <a:bodyPr>
            <a:normAutofit lnSpcReduction="10000"/>
          </a:bodyPr>
          <a:lstStyle/>
          <a:p>
            <a:pPr algn="ctr"/>
            <a:r>
              <a:rPr lang="en-US" sz="2000" dirty="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re-drift gammas, 04/25/2022-05/17/2022 (ADR 1253)</a:t>
            </a:r>
            <a:endParaRPr lang="en-US" sz="2000" dirty="0">
              <a:latin typeface="Times New Roman" panose="02020603050405020304" pitchFamily="18" charset="0"/>
              <a:cs typeface="Times New Roman" panose="02020603050405020304" pitchFamily="18" charset="0"/>
            </a:endParaRPr>
          </a:p>
        </p:txBody>
      </p:sp>
      <p:sp>
        <p:nvSpPr>
          <p:cNvPr id="14"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0" name="TextBox 9"/>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Additional Considerations</a:t>
            </a:r>
            <a:endParaRPr lang="en-US" sz="26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72E7D95D-219E-114E-A08E-B2E6916A2069}"/>
              </a:ext>
            </a:extLst>
          </p:cNvPr>
          <p:cNvGraphicFramePr>
            <a:graphicFrameLocks noGrp="1"/>
          </p:cNvGraphicFramePr>
          <p:nvPr>
            <p:extLst>
              <p:ext uri="{D42A27DB-BD31-4B8C-83A1-F6EECF244321}">
                <p14:modId xmlns:p14="http://schemas.microsoft.com/office/powerpoint/2010/main" val="2381437374"/>
              </p:ext>
            </p:extLst>
          </p:nvPr>
        </p:nvGraphicFramePr>
        <p:xfrm>
          <a:off x="1858963" y="4123944"/>
          <a:ext cx="5426075" cy="1972056"/>
        </p:xfrm>
        <a:graphic>
          <a:graphicData uri="http://schemas.openxmlformats.org/drawingml/2006/table">
            <a:tbl>
              <a:tblPr firstRow="1" firstCol="1" bandRow="1">
                <a:tableStyleId>{5C22544A-7EE6-4342-B048-85BDC9FD1C3A}</a:tableStyleId>
              </a:tblPr>
              <a:tblGrid>
                <a:gridCol w="1085215">
                  <a:extLst>
                    <a:ext uri="{9D8B030D-6E8A-4147-A177-3AD203B41FA5}">
                      <a16:colId xmlns:a16="http://schemas.microsoft.com/office/drawing/2014/main" xmlns="" val="3724394416"/>
                    </a:ext>
                  </a:extLst>
                </a:gridCol>
                <a:gridCol w="1085215">
                  <a:extLst>
                    <a:ext uri="{9D8B030D-6E8A-4147-A177-3AD203B41FA5}">
                      <a16:colId xmlns:a16="http://schemas.microsoft.com/office/drawing/2014/main" xmlns="" val="1588663513"/>
                    </a:ext>
                  </a:extLst>
                </a:gridCol>
                <a:gridCol w="1085215">
                  <a:extLst>
                    <a:ext uri="{9D8B030D-6E8A-4147-A177-3AD203B41FA5}">
                      <a16:colId xmlns:a16="http://schemas.microsoft.com/office/drawing/2014/main" xmlns="" val="913241973"/>
                    </a:ext>
                  </a:extLst>
                </a:gridCol>
                <a:gridCol w="1085215">
                  <a:extLst>
                    <a:ext uri="{9D8B030D-6E8A-4147-A177-3AD203B41FA5}">
                      <a16:colId xmlns:a16="http://schemas.microsoft.com/office/drawing/2014/main" xmlns="" val="328062392"/>
                    </a:ext>
                  </a:extLst>
                </a:gridCol>
                <a:gridCol w="1085215">
                  <a:extLst>
                    <a:ext uri="{9D8B030D-6E8A-4147-A177-3AD203B41FA5}">
                      <a16:colId xmlns:a16="http://schemas.microsoft.com/office/drawing/2014/main" xmlns="" val="2493094571"/>
                    </a:ext>
                  </a:extLst>
                </a:gridCol>
              </a:tblGrid>
              <a:tr h="328676">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E9</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E10A</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178237"/>
                  </a:ext>
                </a:extLst>
              </a:tr>
              <a:tr h="328676">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T1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0.3763</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0.6447</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0.6313</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1.5764</a:t>
                      </a:r>
                    </a:p>
                  </a:txBody>
                  <a:tcPr marL="9525" marR="9525" marT="9525" marB="0" anchor="ctr"/>
                </a:tc>
                <a:extLst>
                  <a:ext uri="{0D108BD9-81ED-4DB2-BD59-A6C34878D82A}">
                    <a16:rowId xmlns:a16="http://schemas.microsoft.com/office/drawing/2014/main" xmlns="" val="3480146401"/>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T2</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0.4218</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0.6462</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0.5971</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1.6014</a:t>
                      </a:r>
                    </a:p>
                  </a:txBody>
                  <a:tcPr marL="9525" marR="9525" marT="9525" marB="0" anchor="ctr"/>
                </a:tc>
                <a:extLst>
                  <a:ext uri="{0D108BD9-81ED-4DB2-BD59-A6C34878D82A}">
                    <a16:rowId xmlns:a16="http://schemas.microsoft.com/office/drawing/2014/main" xmlns="" val="2010420274"/>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T3</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0.4226</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0.6789</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0.5204</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1.5521</a:t>
                      </a:r>
                    </a:p>
                  </a:txBody>
                  <a:tcPr marL="9525" marR="9525" marT="9525" marB="0" anchor="ctr"/>
                </a:tc>
                <a:extLst>
                  <a:ext uri="{0D108BD9-81ED-4DB2-BD59-A6C34878D82A}">
                    <a16:rowId xmlns:a16="http://schemas.microsoft.com/office/drawing/2014/main" xmlns="" val="1357133876"/>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T4</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0.4876</a:t>
                      </a:r>
                    </a:p>
                  </a:txBody>
                  <a:tcPr marL="9525" marR="9525" marT="9525"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0.7018</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0.5695</a:t>
                      </a:r>
                    </a:p>
                  </a:txBody>
                  <a:tcPr marL="9525" marR="9525" marT="9525"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1.6545</a:t>
                      </a:r>
                    </a:p>
                  </a:txBody>
                  <a:tcPr marL="9525" marR="9525" marT="9525" marB="0" anchor="ctr"/>
                </a:tc>
                <a:extLst>
                  <a:ext uri="{0D108BD9-81ED-4DB2-BD59-A6C34878D82A}">
                    <a16:rowId xmlns:a16="http://schemas.microsoft.com/office/drawing/2014/main" xmlns="" val="3792791988"/>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T5</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0.4182</a:t>
                      </a:r>
                    </a:p>
                  </a:txBody>
                  <a:tcPr marL="9525" marR="9525" marT="9525"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0.6232</a:t>
                      </a:r>
                    </a:p>
                  </a:txBody>
                  <a:tcPr marL="9525" marR="9525" marT="9525"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0.5497</a:t>
                      </a:r>
                    </a:p>
                  </a:txBody>
                  <a:tcPr marL="9525" marR="9525" marT="9525" marB="0" anchor="ctr"/>
                </a:tc>
                <a:tc>
                  <a:txBody>
                    <a:bodyPr/>
                    <a:lstStyle/>
                    <a:p>
                      <a:pPr algn="ctr" fontAlgn="ctr"/>
                      <a:r>
                        <a:rPr lang="en-US" sz="1800" b="1" i="0" u="none" strike="noStrike" dirty="0">
                          <a:solidFill>
                            <a:srgbClr val="000000"/>
                          </a:solidFill>
                          <a:effectLst/>
                          <a:latin typeface="Times New Roman" panose="02020603050405020304" pitchFamily="18" charset="0"/>
                          <a:cs typeface="Times New Roman" panose="02020603050405020304" pitchFamily="18" charset="0"/>
                        </a:rPr>
                        <a:t>1.5384</a:t>
                      </a:r>
                    </a:p>
                  </a:txBody>
                  <a:tcPr marL="9525" marR="9525" marT="9525" marB="0" anchor="ctr"/>
                </a:tc>
              </a:tr>
            </a:tbl>
          </a:graphicData>
        </a:graphic>
      </p:graphicFrame>
      <p:sp>
        <p:nvSpPr>
          <p:cNvPr id="16" name="Text Placeholder 9">
            <a:extLst>
              <a:ext uri="{FF2B5EF4-FFF2-40B4-BE49-F238E27FC236}">
                <a16:creationId xmlns:a16="http://schemas.microsoft.com/office/drawing/2014/main" xmlns="" id="{DDC00831-19D3-EB46-98E7-277FB1EBD9E5}"/>
              </a:ext>
            </a:extLst>
          </p:cNvPr>
          <p:cNvSpPr>
            <a:spLocks noGrp="1"/>
          </p:cNvSpPr>
          <p:nvPr>
            <p:ph type="body" sz="quarter" idx="3"/>
          </p:nvPr>
        </p:nvSpPr>
        <p:spPr>
          <a:xfrm>
            <a:off x="820807" y="3712800"/>
            <a:ext cx="7502387" cy="381000"/>
          </a:xfrm>
        </p:spPr>
        <p:txBody>
          <a:bodyPr>
            <a:normAutofit lnSpcReduction="10000"/>
          </a:bodyPr>
          <a:lstStyle/>
          <a:p>
            <a:pPr algn="ctr"/>
            <a:r>
              <a:rPr lang="en-US" sz="2000" dirty="0" smtClean="0">
                <a:latin typeface="Times New Roman" panose="02020603050405020304" pitchFamily="18" charset="0"/>
                <a:cs typeface="Times New Roman" panose="02020603050405020304" pitchFamily="18" charset="0"/>
              </a:rPr>
              <a:t>Post-drift gammas, 07/01/2022-08/31/2022 (Provisional)</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391400" y="4618672"/>
            <a:ext cx="1676400" cy="1477328"/>
          </a:xfrm>
          <a:prstGeom prst="rect">
            <a:avLst/>
          </a:prstGeom>
          <a:solidFill>
            <a:srgbClr val="FFFF00"/>
          </a:solidFill>
        </p:spPr>
        <p:txBody>
          <a:bodyPr wrap="square" rtlCol="0">
            <a:spAutoFit/>
          </a:bodyPr>
          <a:lstStyle/>
          <a:p>
            <a:pPr algn="ctr"/>
            <a:r>
              <a:rPr lang="en-US" b="1" dirty="0" smtClean="0">
                <a:solidFill>
                  <a:schemeClr val="tx1"/>
                </a:solidFill>
                <a:latin typeface="Times New Roman" panose="02020603050405020304" pitchFamily="18" charset="0"/>
                <a:cs typeface="Times New Roman" panose="02020603050405020304" pitchFamily="18" charset="0"/>
              </a:rPr>
              <a:t>Post-drift gammas are higher than the pre-drift ones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148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C092295-9F10-274D-85F9-82D50BB4C23D}"/>
              </a:ext>
            </a:extLst>
          </p:cNvPr>
          <p:cNvSpPr>
            <a:spLocks noGrp="1"/>
          </p:cNvSpPr>
          <p:nvPr>
            <p:ph type="sldNum" sz="quarter" idx="12"/>
          </p:nvPr>
        </p:nvSpPr>
        <p:spPr/>
        <p:txBody>
          <a:bodyPr/>
          <a:lstStyle/>
          <a:p>
            <a:fld id="{615ADB79-25D6-47C0-AB51-22A13A0BBB50}" type="slidenum">
              <a:rPr lang="en-US" altLang="en-US" smtClean="0"/>
              <a:pPr/>
              <a:t>48</a:t>
            </a:fld>
            <a:endParaRPr lang="en-US" altLang="en-US" dirty="0"/>
          </a:p>
        </p:txBody>
      </p:sp>
      <p:sp>
        <p:nvSpPr>
          <p:cNvPr id="14"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0" name="TextBox 9"/>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Additional Considerations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1219200"/>
            <a:ext cx="6002866" cy="4911436"/>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190708" y="1274605"/>
                <a:ext cx="2877091" cy="4829784"/>
              </a:xfrm>
              <a:prstGeom prst="rect">
                <a:avLst/>
              </a:prstGeom>
            </p:spPr>
            <p:txBody>
              <a:bodyPr wrap="square">
                <a:spAutoFit/>
              </a:bodyPr>
              <a:lstStyle/>
              <a:p>
                <a:pPr marL="182880" indent="-182880">
                  <a:buFont typeface="Wingdings" panose="05000000000000000000" pitchFamily="2" charset="2"/>
                  <a:buChar char="§"/>
                </a:pPr>
                <a:r>
                  <a:rPr lang="en-US" b="1"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Entire mission plot 04/25/2022-09/30/2022</a:t>
                </a:r>
              </a:p>
              <a:p>
                <a:pPr marL="182880" indent="-182880">
                  <a:buFont typeface="Wingdings" panose="05000000000000000000" pitchFamily="2" charset="2"/>
                  <a:buChar char="§"/>
                </a:pPr>
                <a14:m>
                  <m:oMath xmlns:m="http://schemas.openxmlformats.org/officeDocument/2006/math">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𝜸</m:t>
                    </m:r>
                    <m:d>
                      <m:dPr>
                        <m:ctrlP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𝒊</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e>
                    </m:d>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fPr>
                      <m:num>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Sup>
                              <m:sSubSupPr>
                                <m:ctrlP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𝑬𝑳𝑬</m:t>
                                </m:r>
                              </m:sub>
                              <m:sup>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𝒐𝒃𝒄</m:t>
                                </m:r>
                              </m:sup>
                            </m:sSubSup>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𝒊</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e>
                        </m:bar>
                      </m:num>
                      <m:den>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
                              <m:sSubPr>
                                <m:ctrlPr>
                                  <a:rPr lang="en-US" altLang="en-US" b="1" i="1">
                                    <a:solidFill>
                                      <a:srgbClr val="FFFF00"/>
                                    </a:solidFill>
                                    <a:latin typeface="Cambria Math" panose="02040503050406030204" pitchFamily="18" charset="0"/>
                                  </a:rPr>
                                </m:ctrlPr>
                              </m:sSubPr>
                              <m:e>
                                <m:r>
                                  <a:rPr lang="en-US" altLang="en-US" b="1" i="1">
                                    <a:solidFill>
                                      <a:srgbClr val="FFFF00"/>
                                    </a:solidFill>
                                    <a:latin typeface="Cambria Math" panose="02040503050406030204" pitchFamily="18" charset="0"/>
                                  </a:rPr>
                                  <m:t>𝑭</m:t>
                                </m:r>
                              </m:e>
                              <m:sub>
                                <m:sSub>
                                  <m:sSubPr>
                                    <m:ctrlPr>
                                      <a:rPr lang="en-US" altLang="en-US" b="1" i="1">
                                        <a:solidFill>
                                          <a:srgbClr val="FFFF00"/>
                                        </a:solidFill>
                                        <a:latin typeface="Cambria Math" panose="02040503050406030204" pitchFamily="18" charset="0"/>
                                      </a:rPr>
                                    </m:ctrlPr>
                                  </m:sSubPr>
                                  <m:e>
                                    <m:r>
                                      <a:rPr lang="en-US" altLang="en-US" b="1" i="1">
                                        <a:solidFill>
                                          <a:srgbClr val="FFFF00"/>
                                        </a:solidFill>
                                        <a:latin typeface="Cambria Math" panose="02040503050406030204" pitchFamily="18" charset="0"/>
                                      </a:rPr>
                                      <m:t>𝑺𝑮𝑷𝑺</m:t>
                                    </m:r>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rPr>
                                      <m:t>𝑿</m:t>
                                    </m:r>
                                  </m:e>
                                  <m:sub>
                                    <m:r>
                                      <a:rPr lang="en-US" altLang="en-US" b="1" i="1">
                                        <a:solidFill>
                                          <a:srgbClr val="FFFF00"/>
                                        </a:solidFill>
                                        <a:latin typeface="Cambria Math" panose="02040503050406030204" pitchFamily="18" charset="0"/>
                                      </a:rPr>
                                      <m:t>𝑷</m:t>
                                    </m:r>
                                    <m:r>
                                      <a:rPr lang="en-US" altLang="en-US" b="1" i="1">
                                        <a:solidFill>
                                          <a:srgbClr val="FFFF00"/>
                                        </a:solidFill>
                                        <a:latin typeface="Cambria Math" panose="02040503050406030204" pitchFamily="18" charset="0"/>
                                      </a:rPr>
                                      <m:t>𝟏𝟏</m:t>
                                    </m:r>
                                  </m:sub>
                                </m:sSub>
                              </m:sub>
                            </m:sSub>
                          </m:e>
                        </m:bar>
                      </m:den>
                    </m:f>
                  </m:oMath>
                </a14:m>
                <a:endParaRPr lang="en-US" dirty="0" smtClean="0"/>
              </a:p>
              <a:p>
                <a:pPr marL="182880" indent="-182880">
                  <a:buFont typeface="Wingdings" panose="05000000000000000000" pitchFamily="2" charset="2"/>
                  <a:buChar char="§"/>
                </a:pPr>
                <a:r>
                  <a:rPr lang="en-US" b="1" dirty="0" smtClean="0">
                    <a:solidFill>
                      <a:schemeClr val="bg1"/>
                    </a:solidFill>
                    <a:latin typeface="Times New Roman" panose="02020603050405020304" pitchFamily="18" charset="0"/>
                    <a:cs typeface="Times New Roman" panose="02020603050405020304" pitchFamily="18" charset="0"/>
                  </a:rPr>
                  <a:t>SGPS-X P11 flux is dropping with time</a:t>
                </a:r>
              </a:p>
              <a:p>
                <a:pPr marL="182880" indent="-182880">
                  <a:buFont typeface="Wingdings" panose="05000000000000000000" pitchFamily="2" charset="2"/>
                  <a:buChar char="§"/>
                </a:pPr>
                <a:r>
                  <a:rPr lang="en-US" b="1" dirty="0" smtClean="0">
                    <a:solidFill>
                      <a:schemeClr val="bg1"/>
                    </a:solidFill>
                    <a:latin typeface="Times New Roman" panose="02020603050405020304" pitchFamily="18" charset="0"/>
                    <a:cs typeface="Times New Roman" panose="02020603050405020304" pitchFamily="18" charset="0"/>
                  </a:rPr>
                  <a:t>E9-E11 fluxes are not</a:t>
                </a:r>
              </a:p>
              <a:p>
                <a:pPr marL="182880" indent="-182880">
                  <a:buFont typeface="Wingdings" panose="05000000000000000000" pitchFamily="2" charset="2"/>
                  <a:buChar char="§"/>
                </a:pPr>
                <a:r>
                  <a:rPr lang="en-US" b="1" dirty="0" smtClean="0">
                    <a:solidFill>
                      <a:srgbClr val="FFFF00"/>
                    </a:solidFill>
                    <a:latin typeface="Times New Roman" panose="02020603050405020304" pitchFamily="18" charset="0"/>
                    <a:cs typeface="Times New Roman" panose="02020603050405020304" pitchFamily="18" charset="0"/>
                  </a:rPr>
                  <a:t>Post-drift gammas are higher than pre-drift gammas</a:t>
                </a:r>
              </a:p>
              <a:p>
                <a:pPr marL="182880" indent="-182880">
                  <a:buFont typeface="Wingdings" panose="05000000000000000000" pitchFamily="2" charset="2"/>
                  <a:buChar char="§"/>
                </a:pPr>
                <a:r>
                  <a:rPr lang="en-US" b="1" dirty="0" smtClean="0">
                    <a:solidFill>
                      <a:schemeClr val="bg1"/>
                    </a:solidFill>
                    <a:latin typeface="Times New Roman" panose="02020603050405020304" pitchFamily="18" charset="0"/>
                    <a:cs typeface="Times New Roman" panose="02020603050405020304" pitchFamily="18" charset="0"/>
                  </a:rPr>
                  <a:t>Inclusion of SGPS P9 and/or P10 will not improve the situation as they are both dropping, even faster</a:t>
                </a:r>
              </a:p>
              <a:p>
                <a:pPr marL="182880" indent="-182880">
                  <a:buFont typeface="Wingdings" panose="05000000000000000000" pitchFamily="2" charset="2"/>
                  <a:buChar char="§"/>
                </a:pPr>
                <a:r>
                  <a:rPr lang="en-US" b="1" dirty="0" smtClean="0">
                    <a:solidFill>
                      <a:srgbClr val="FFFF00"/>
                    </a:solidFill>
                    <a:latin typeface="Times New Roman" panose="02020603050405020304" pitchFamily="18" charset="0"/>
                    <a:cs typeface="Times New Roman" panose="02020603050405020304" pitchFamily="18" charset="0"/>
                  </a:rPr>
                  <a:t>Not an issue with G18 SGPS, shows in G16/G17</a:t>
                </a:r>
                <a:endParaRPr lang="en-US"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190708" y="1274605"/>
                <a:ext cx="2877091" cy="4829784"/>
              </a:xfrm>
              <a:prstGeom prst="rect">
                <a:avLst/>
              </a:prstGeom>
              <a:blipFill rotWithShape="0">
                <a:blip r:embed="rId8"/>
                <a:stretch>
                  <a:fillRect l="-1486" t="-631" r="-425" b="-1136"/>
                </a:stretch>
              </a:blipFill>
            </p:spPr>
            <p:txBody>
              <a:bodyPr/>
              <a:lstStyle/>
              <a:p>
                <a:r>
                  <a:rPr lang="en-US">
                    <a:noFill/>
                  </a:rPr>
                  <a:t> </a:t>
                </a:r>
              </a:p>
            </p:txBody>
          </p:sp>
        </mc:Fallback>
      </mc:AlternateContent>
      <p:cxnSp>
        <p:nvCxnSpPr>
          <p:cNvPr id="11" name="Straight Connector 10"/>
          <p:cNvCxnSpPr/>
          <p:nvPr/>
        </p:nvCxnSpPr>
        <p:spPr>
          <a:xfrm>
            <a:off x="787167" y="1447800"/>
            <a:ext cx="8021" cy="44196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82423" y="1456189"/>
            <a:ext cx="8021" cy="44196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27789" y="1456189"/>
            <a:ext cx="8021" cy="44196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716379" y="1456888"/>
            <a:ext cx="8021" cy="44196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62000" y="2999601"/>
            <a:ext cx="752129" cy="246221"/>
          </a:xfrm>
          <a:prstGeom prst="rect">
            <a:avLst/>
          </a:prstGeom>
          <a:noFill/>
        </p:spPr>
        <p:txBody>
          <a:bodyPr wrap="none" rtlCol="0">
            <a:spAutoFit/>
          </a:bodyPr>
          <a:lstStyle/>
          <a:p>
            <a:pPr algn="ctr"/>
            <a:r>
              <a:rPr lang="en-US" sz="1000" b="1" dirty="0" smtClean="0">
                <a:solidFill>
                  <a:srgbClr val="00B050"/>
                </a:solidFill>
                <a:latin typeface="Times New Roman" panose="02020603050405020304" pitchFamily="18" charset="0"/>
                <a:cs typeface="Times New Roman" panose="02020603050405020304" pitchFamily="18" charset="0"/>
              </a:rPr>
              <a:t>ADR 1253</a:t>
            </a:r>
            <a:endParaRPr lang="en-US" sz="1000" b="1" dirty="0">
              <a:solidFill>
                <a:srgbClr val="00B05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157756" y="1582579"/>
            <a:ext cx="1143000" cy="246221"/>
          </a:xfrm>
          <a:prstGeom prst="rect">
            <a:avLst/>
          </a:prstGeom>
          <a:noFill/>
        </p:spPr>
        <p:txBody>
          <a:bodyPr wrap="square" rtlCol="0">
            <a:spAutoFit/>
          </a:bodyPr>
          <a:lstStyle/>
          <a:p>
            <a:pPr algn="ctr"/>
            <a:r>
              <a:rPr lang="en-US" sz="1000" b="1" dirty="0" smtClean="0">
                <a:solidFill>
                  <a:srgbClr val="0000FF"/>
                </a:solidFill>
                <a:latin typeface="Times New Roman" panose="02020603050405020304" pitchFamily="18" charset="0"/>
                <a:cs typeface="Times New Roman" panose="02020603050405020304" pitchFamily="18" charset="0"/>
              </a:rPr>
              <a:t>PROVISIONAL</a:t>
            </a:r>
            <a:endParaRPr lang="en-US" sz="1000" b="1" dirty="0">
              <a:solidFill>
                <a:srgbClr val="0000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762000" y="1905000"/>
            <a:ext cx="752129" cy="246221"/>
          </a:xfrm>
          <a:prstGeom prst="rect">
            <a:avLst/>
          </a:prstGeom>
          <a:noFill/>
        </p:spPr>
        <p:txBody>
          <a:bodyPr wrap="none" rtlCol="0">
            <a:spAutoFit/>
          </a:bodyPr>
          <a:lstStyle/>
          <a:p>
            <a:pPr algn="ctr"/>
            <a:r>
              <a:rPr lang="en-US" sz="1000" b="1" dirty="0" smtClean="0">
                <a:solidFill>
                  <a:srgbClr val="00B050"/>
                </a:solidFill>
                <a:latin typeface="Times New Roman" panose="02020603050405020304" pitchFamily="18" charset="0"/>
                <a:cs typeface="Times New Roman" panose="02020603050405020304" pitchFamily="18" charset="0"/>
              </a:rPr>
              <a:t>ADR 1253</a:t>
            </a:r>
            <a:endParaRPr lang="en-US" sz="1000" b="1" dirty="0">
              <a:solidFill>
                <a:srgbClr val="00B05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157756" y="3106579"/>
            <a:ext cx="1143000" cy="246221"/>
          </a:xfrm>
          <a:prstGeom prst="rect">
            <a:avLst/>
          </a:prstGeom>
          <a:noFill/>
        </p:spPr>
        <p:txBody>
          <a:bodyPr wrap="square" rtlCol="0">
            <a:spAutoFit/>
          </a:bodyPr>
          <a:lstStyle/>
          <a:p>
            <a:pPr algn="ctr"/>
            <a:r>
              <a:rPr lang="en-US" sz="1000" b="1" dirty="0" smtClean="0">
                <a:solidFill>
                  <a:srgbClr val="0000FF"/>
                </a:solidFill>
                <a:latin typeface="Times New Roman" panose="02020603050405020304" pitchFamily="18" charset="0"/>
                <a:cs typeface="Times New Roman" panose="02020603050405020304" pitchFamily="18" charset="0"/>
              </a:rPr>
              <a:t>PROVISIONAL</a:t>
            </a:r>
            <a:endParaRPr lang="en-US" sz="1000" b="1" dirty="0">
              <a:solidFill>
                <a:srgbClr val="0000FF"/>
              </a:solidFill>
              <a:latin typeface="Times New Roman" panose="02020603050405020304" pitchFamily="18" charset="0"/>
              <a:cs typeface="Times New Roman" panose="02020603050405020304" pitchFamily="18" charset="0"/>
            </a:endParaRPr>
          </a:p>
        </p:txBody>
      </p:sp>
      <p:sp>
        <p:nvSpPr>
          <p:cNvPr id="26" name="Rounded Rectangle 25"/>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771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0043" b="49305"/>
          <a:stretch/>
        </p:blipFill>
        <p:spPr>
          <a:xfrm>
            <a:off x="550813" y="1600200"/>
            <a:ext cx="6629400" cy="1524001"/>
          </a:xfrm>
        </p:spPr>
      </p:pic>
      <p:sp>
        <p:nvSpPr>
          <p:cNvPr id="19" name="TextBox 18"/>
          <p:cNvSpPr txBox="1"/>
          <p:nvPr/>
        </p:nvSpPr>
        <p:spPr>
          <a:xfrm>
            <a:off x="72736" y="2514601"/>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T4</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2736" y="1728261"/>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T1</a:t>
            </a:r>
            <a:endParaRPr lang="en-US" b="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7227581" y="1600200"/>
                <a:ext cx="1838122" cy="1384995"/>
              </a:xfrm>
              <a:prstGeom prst="rect">
                <a:avLst/>
              </a:prstGeom>
              <a:solidFill>
                <a:srgbClr val="57D3FF"/>
              </a:solidFill>
            </p:spPr>
            <p:txBody>
              <a:bodyPr wrap="square" rtlCol="0">
                <a:spAutoFit/>
              </a:bodyPr>
              <a:lstStyle/>
              <a:p>
                <a:pPr algn="ctr"/>
                <a:r>
                  <a:rPr lang="en-US" sz="1400" b="1" dirty="0" smtClean="0">
                    <a:solidFill>
                      <a:schemeClr val="tx1"/>
                    </a:solidFill>
                    <a:latin typeface="Times New Roman" panose="02020603050405020304" pitchFamily="18" charset="0"/>
                    <a:cs typeface="Times New Roman" panose="02020603050405020304" pitchFamily="18" charset="0"/>
                  </a:rPr>
                  <a:t>GOES-18 channel E11 </a:t>
                </a:r>
                <a14:m>
                  <m:oMath xmlns:m="http://schemas.openxmlformats.org/officeDocument/2006/math">
                    <m:r>
                      <a:rPr lang="en-US" sz="1400" b="1" i="1" dirty="0" smtClean="0">
                        <a:solidFill>
                          <a:schemeClr val="tx1"/>
                        </a:solidFill>
                        <a:latin typeface="Cambria Math" panose="02040503050406030204" pitchFamily="18" charset="0"/>
                        <a:cs typeface="Times New Roman" panose="02020603050405020304" pitchFamily="18" charset="0"/>
                      </a:rPr>
                      <m:t>(&gt;</m:t>
                    </m:r>
                    <m:r>
                      <a:rPr lang="en-US" sz="1400" b="1" i="1" dirty="0" smtClean="0">
                        <a:solidFill>
                          <a:schemeClr val="tx1"/>
                        </a:solidFill>
                        <a:latin typeface="Cambria Math" panose="02040503050406030204" pitchFamily="18" charset="0"/>
                        <a:cs typeface="Times New Roman" panose="02020603050405020304" pitchFamily="18" charset="0"/>
                      </a:rPr>
                      <m:t>𝟐</m:t>
                    </m:r>
                  </m:oMath>
                </a14:m>
                <a:r>
                  <a:rPr lang="en-US" sz="1400" b="1" dirty="0" smtClean="0">
                    <a:solidFill>
                      <a:schemeClr val="tx1"/>
                    </a:solidFill>
                    <a:latin typeface="Times New Roman" panose="02020603050405020304" pitchFamily="18" charset="0"/>
                    <a:cs typeface="Times New Roman" panose="02020603050405020304" pitchFamily="18" charset="0"/>
                  </a:rPr>
                  <a:t> MeV)</a:t>
                </a:r>
              </a:p>
              <a:p>
                <a:pPr algn="ctr"/>
                <a:r>
                  <a:rPr lang="en-US" sz="1400" b="1" dirty="0" smtClean="0">
                    <a:latin typeface="Times New Roman" panose="02020603050405020304" pitchFamily="18" charset="0"/>
                    <a:cs typeface="Times New Roman" panose="02020603050405020304" pitchFamily="18" charset="0"/>
                  </a:rPr>
                  <a:t>T1 and T4 electron telescopes (equatorial telescopes most often used by SWPC)</a:t>
                </a:r>
                <a:endParaRPr lang="en-US" sz="1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27581" y="1600200"/>
                <a:ext cx="1838122" cy="1384995"/>
              </a:xfrm>
              <a:prstGeom prst="rect">
                <a:avLst/>
              </a:prstGeom>
              <a:blipFill rotWithShape="0">
                <a:blip r:embed="rId7"/>
                <a:stretch>
                  <a:fillRect l="-332" t="-881" r="-3322" b="-35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5ADB79-25D6-47C0-AB51-22A13A0BBB50}" type="slidenum">
              <a:rPr lang="en-US" altLang="en-US" smtClean="0"/>
              <a:pPr/>
              <a:t>49</a:t>
            </a:fld>
            <a:endParaRPr lang="en-US" altLang="en-US" dirty="0"/>
          </a:p>
        </p:txBody>
      </p:sp>
      <p:sp>
        <p:nvSpPr>
          <p:cNvPr id="16"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22" name="TextBox 21"/>
          <p:cNvSpPr txBox="1"/>
          <p:nvPr/>
        </p:nvSpPr>
        <p:spPr>
          <a:xfrm>
            <a:off x="548780" y="5325070"/>
            <a:ext cx="8214220" cy="646331"/>
          </a:xfrm>
          <a:prstGeom prst="rect">
            <a:avLst/>
          </a:prstGeom>
          <a:solidFill>
            <a:srgbClr val="FFFF00"/>
          </a:solidFill>
          <a:ln w="12700">
            <a:no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Even though the background correction is different for the two cases, the background removal does not substantially affect data above the SWPC alert level</a:t>
            </a:r>
            <a:endParaRPr lang="en-US"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Additional Considerations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32" name="Rectangle 5"/>
          <p:cNvSpPr txBox="1">
            <a:spLocks noChangeArrowheads="1"/>
          </p:cNvSpPr>
          <p:nvPr/>
        </p:nvSpPr>
        <p:spPr bwMode="auto">
          <a:xfrm>
            <a:off x="524322" y="1269290"/>
            <a:ext cx="6682382" cy="38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buClrTx/>
              <a:buFontTx/>
            </a:pPr>
            <a:r>
              <a:rPr lang="en-US" altLang="en-US" sz="1400" b="1" dirty="0" smtClean="0">
                <a:solidFill>
                  <a:srgbClr val="FF9900"/>
                </a:solidFill>
                <a:effectLst/>
                <a:latin typeface="Times New Roman" panose="02020603050405020304" pitchFamily="18" charset="0"/>
              </a:rPr>
              <a:t>Electron data processed with the LUT using </a:t>
            </a:r>
            <a:r>
              <a:rPr lang="en-US" altLang="en-US" sz="1400" b="1" dirty="0" smtClean="0">
                <a:solidFill>
                  <a:srgbClr val="FFFF00"/>
                </a:solidFill>
                <a:effectLst/>
                <a:latin typeface="Times New Roman" panose="02020603050405020304" pitchFamily="18" charset="0"/>
              </a:rPr>
              <a:t>pre-drift</a:t>
            </a:r>
            <a:r>
              <a:rPr lang="en-US" altLang="en-US" sz="1400" b="1" dirty="0" smtClean="0">
                <a:solidFill>
                  <a:srgbClr val="FF9900"/>
                </a:solidFill>
                <a:effectLst/>
                <a:latin typeface="Times New Roman" panose="02020603050405020304" pitchFamily="18" charset="0"/>
              </a:rPr>
              <a:t> data, </a:t>
            </a:r>
            <a:r>
              <a:rPr lang="en-US" altLang="en-US" sz="1400" b="1" dirty="0" smtClean="0">
                <a:solidFill>
                  <a:srgbClr val="FFFF00"/>
                </a:solidFill>
                <a:effectLst/>
                <a:latin typeface="Times New Roman" panose="02020603050405020304" pitchFamily="18" charset="0"/>
              </a:rPr>
              <a:t>04/25/2022-05/17/2022</a:t>
            </a:r>
          </a:p>
        </p:txBody>
      </p:sp>
      <p:sp>
        <p:nvSpPr>
          <p:cNvPr id="34" name="TextBox 33"/>
          <p:cNvSpPr txBox="1"/>
          <p:nvPr/>
        </p:nvSpPr>
        <p:spPr>
          <a:xfrm>
            <a:off x="76200" y="4504434"/>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T4</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76200" y="3718094"/>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T1</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t="20028" b="49330"/>
          <a:stretch/>
        </p:blipFill>
        <p:spPr>
          <a:xfrm>
            <a:off x="548779" y="3597479"/>
            <a:ext cx="6631434" cy="1524000"/>
          </a:xfrm>
          <a:prstGeom prst="rect">
            <a:avLst/>
          </a:prstGeom>
        </p:spPr>
      </p:pic>
      <p:sp>
        <p:nvSpPr>
          <p:cNvPr id="5" name="Rectangle 4"/>
          <p:cNvSpPr/>
          <p:nvPr/>
        </p:nvSpPr>
        <p:spPr>
          <a:xfrm>
            <a:off x="7270991" y="4475148"/>
            <a:ext cx="1658987" cy="646331"/>
          </a:xfrm>
          <a:prstGeom prst="rect">
            <a:avLst/>
          </a:prstGeom>
          <a:solidFill>
            <a:srgbClr val="57D3FF"/>
          </a:solidFill>
        </p:spPr>
        <p:txBody>
          <a:bodyPr wrap="square">
            <a:spAutoFit/>
          </a:bodyPr>
          <a:lstStyle/>
          <a:p>
            <a:r>
              <a:rPr lang="en-US" b="1" dirty="0">
                <a:latin typeface="Times New Roman" panose="02020603050405020304" pitchFamily="18" charset="0"/>
                <a:cs typeface="Times New Roman" panose="02020603050405020304" pitchFamily="18" charset="0"/>
              </a:rPr>
              <a:t>1000 </a:t>
            </a:r>
            <a:r>
              <a:rPr lang="en-US" b="1" dirty="0" smtClean="0">
                <a:latin typeface="Times New Roman" panose="02020603050405020304" pitchFamily="18" charset="0"/>
                <a:cs typeface="Times New Roman" panose="02020603050405020304" pitchFamily="18" charset="0"/>
              </a:rPr>
              <a:t>electrons per (cm</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sr s) </a:t>
            </a:r>
            <a:endParaRPr lang="en-US" b="1" dirty="0"/>
          </a:p>
        </p:txBody>
      </p:sp>
      <p:cxnSp>
        <p:nvCxnSpPr>
          <p:cNvPr id="39" name="Straight Arrow Connector 38"/>
          <p:cNvCxnSpPr/>
          <p:nvPr/>
        </p:nvCxnSpPr>
        <p:spPr>
          <a:xfrm flipH="1">
            <a:off x="6629400" y="4572000"/>
            <a:ext cx="641591" cy="1171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5029200" y="1672474"/>
            <a:ext cx="1066800" cy="3201291"/>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1600200" y="1862515"/>
            <a:ext cx="914400" cy="328894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5"/>
          <p:cNvSpPr txBox="1">
            <a:spLocks noChangeArrowheads="1"/>
          </p:cNvSpPr>
          <p:nvPr/>
        </p:nvSpPr>
        <p:spPr bwMode="auto">
          <a:xfrm>
            <a:off x="493758" y="3267512"/>
            <a:ext cx="6743510" cy="38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buClrTx/>
              <a:buFontTx/>
            </a:pPr>
            <a:r>
              <a:rPr lang="en-US" altLang="en-US" sz="1400" b="1" dirty="0" smtClean="0">
                <a:solidFill>
                  <a:srgbClr val="FF9900"/>
                </a:solidFill>
                <a:effectLst/>
                <a:latin typeface="Times New Roman" panose="02020603050405020304" pitchFamily="18" charset="0"/>
              </a:rPr>
              <a:t>Electron data processed with the LUT using </a:t>
            </a:r>
            <a:r>
              <a:rPr lang="en-US" altLang="en-US" sz="1400" b="1" dirty="0" smtClean="0">
                <a:solidFill>
                  <a:srgbClr val="FFFF00"/>
                </a:solidFill>
                <a:effectLst/>
                <a:latin typeface="Times New Roman" panose="02020603050405020304" pitchFamily="18" charset="0"/>
              </a:rPr>
              <a:t>post-drift</a:t>
            </a:r>
            <a:r>
              <a:rPr lang="en-US" altLang="en-US" sz="1400" b="1" dirty="0" smtClean="0">
                <a:solidFill>
                  <a:srgbClr val="FF9900"/>
                </a:solidFill>
                <a:effectLst/>
                <a:latin typeface="Times New Roman" panose="02020603050405020304" pitchFamily="18" charset="0"/>
              </a:rPr>
              <a:t> data, </a:t>
            </a:r>
            <a:r>
              <a:rPr lang="en-US" altLang="en-US" sz="1400" b="1" dirty="0" smtClean="0">
                <a:solidFill>
                  <a:srgbClr val="FFFF00"/>
                </a:solidFill>
                <a:effectLst/>
                <a:latin typeface="Times New Roman" panose="02020603050405020304" pitchFamily="18" charset="0"/>
              </a:rPr>
              <a:t>07/01/2022-08/31/2022</a:t>
            </a:r>
          </a:p>
        </p:txBody>
      </p:sp>
      <p:cxnSp>
        <p:nvCxnSpPr>
          <p:cNvPr id="43" name="Straight Arrow Connector 42"/>
          <p:cNvCxnSpPr>
            <a:stCxn id="44" idx="0"/>
          </p:cNvCxnSpPr>
          <p:nvPr/>
        </p:nvCxnSpPr>
        <p:spPr>
          <a:xfrm flipH="1" flipV="1">
            <a:off x="7048813" y="3465857"/>
            <a:ext cx="1051672" cy="11554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270991" y="3581400"/>
            <a:ext cx="1658987" cy="523220"/>
          </a:xfrm>
          <a:prstGeom prst="rect">
            <a:avLst/>
          </a:prstGeom>
          <a:solidFill>
            <a:srgbClr val="FFFF00"/>
          </a:solidFill>
        </p:spPr>
        <p:txBody>
          <a:bodyPr wrap="square">
            <a:spAutoFit/>
          </a:bodyPr>
          <a:lstStyle/>
          <a:p>
            <a:r>
              <a:rPr lang="en-US" sz="1400" b="1" dirty="0" smtClean="0">
                <a:latin typeface="Times New Roman" panose="02020603050405020304" pitchFamily="18" charset="0"/>
                <a:cs typeface="Times New Roman" panose="02020603050405020304" pitchFamily="18" charset="0"/>
              </a:rPr>
              <a:t>This LUT has not been delivered!</a:t>
            </a:r>
            <a:endParaRPr lang="en-US" sz="1400" b="1" dirty="0"/>
          </a:p>
        </p:txBody>
      </p:sp>
      <p:sp>
        <p:nvSpPr>
          <p:cNvPr id="45" name="Rounded Rectangle 44"/>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299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5943600" cy="990600"/>
          </a:xfrm>
        </p:spPr>
        <p:txBody>
          <a:bodyPr>
            <a:norm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ALERT: Electron 2 MeV Integral Flux exceeded </a:t>
            </a:r>
            <a:r>
              <a:rPr lang="en-US" sz="2800" b="1" dirty="0" smtClean="0">
                <a:solidFill>
                  <a:srgbClr val="FFFF00"/>
                </a:solidFill>
                <a:latin typeface="Times New Roman" panose="02020603050405020304" pitchFamily="18" charset="0"/>
                <a:cs typeface="Times New Roman" panose="02020603050405020304" pitchFamily="18" charset="0"/>
              </a:rPr>
              <a:t>1000 pfu</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152400" y="1295400"/>
            <a:ext cx="4267200" cy="5162616"/>
          </a:xfrm>
          <a:noFill/>
        </p:spPr>
        <p:txBody>
          <a:bodyPr>
            <a:normAutofit/>
          </a:bodyPr>
          <a:lstStyle/>
          <a:p>
            <a:pPr marL="182880" indent="-182880">
              <a:lnSpc>
                <a:spcPct val="100000"/>
              </a:lnSpc>
              <a:buClr>
                <a:schemeClr val="bg1"/>
              </a:buClr>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Space Weather Prediction Center (SWPC) </a:t>
            </a:r>
            <a:r>
              <a:rPr lang="en-US" sz="1800" dirty="0">
                <a:solidFill>
                  <a:schemeClr val="bg1"/>
                </a:solidFill>
                <a:latin typeface="Times New Roman" panose="02020603050405020304" pitchFamily="18" charset="0"/>
                <a:cs typeface="Times New Roman" panose="02020603050405020304" pitchFamily="18" charset="0"/>
              </a:rPr>
              <a:t>alert at 1000 electrons/(cm</a:t>
            </a:r>
            <a:r>
              <a:rPr lang="en-US" sz="1800" baseline="30000" dirty="0">
                <a:solidFill>
                  <a:schemeClr val="bg1"/>
                </a:solidFill>
                <a:latin typeface="Times New Roman" panose="02020603050405020304" pitchFamily="18" charset="0"/>
                <a:cs typeface="Times New Roman" panose="02020603050405020304" pitchFamily="18" charset="0"/>
              </a:rPr>
              <a:t>2</a:t>
            </a:r>
            <a:r>
              <a:rPr lang="en-US" sz="1800" dirty="0">
                <a:solidFill>
                  <a:schemeClr val="bg1"/>
                </a:solidFill>
                <a:latin typeface="Times New Roman" panose="02020603050405020304" pitchFamily="18" charset="0"/>
                <a:cs typeface="Times New Roman" panose="02020603050405020304" pitchFamily="18" charset="0"/>
              </a:rPr>
              <a:t> sr s) [pfu] was developed in consultation with the satellite industry</a:t>
            </a:r>
          </a:p>
          <a:p>
            <a:pPr marL="182880" indent="-182880">
              <a:lnSpc>
                <a:spcPct val="100000"/>
              </a:lnSpc>
              <a:buClr>
                <a:schemeClr val="bg1"/>
              </a:buClr>
              <a:buFont typeface="Arial" panose="020B0604020202020204" pitchFamily="34" charset="0"/>
              <a:buChar char="•"/>
            </a:pPr>
            <a:r>
              <a:rPr lang="en-US" sz="1800" dirty="0">
                <a:solidFill>
                  <a:schemeClr val="bg1"/>
                </a:solidFill>
                <a:latin typeface="Times New Roman" panose="02020603050405020304" pitchFamily="18" charset="0"/>
                <a:cs typeface="Times New Roman" panose="02020603050405020304" pitchFamily="18" charset="0"/>
              </a:rPr>
              <a:t>Based on GOES-East observations</a:t>
            </a:r>
          </a:p>
          <a:p>
            <a:pPr marL="365760" lvl="1" indent="-182880">
              <a:lnSpc>
                <a:spcPct val="100000"/>
              </a:lnSpc>
              <a:buClr>
                <a:schemeClr val="bg1"/>
              </a:buClr>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Fluxes systematically lower than at GOES-West by factor of 2.5 [Meredith et al., 2015]</a:t>
            </a:r>
          </a:p>
          <a:p>
            <a:pPr marL="182880" indent="-182880">
              <a:lnSpc>
                <a:spcPct val="100000"/>
              </a:lnSpc>
              <a:buClr>
                <a:schemeClr val="bg1"/>
              </a:buClr>
              <a:buFont typeface="Arial" panose="020B0604020202020204" pitchFamily="34" charset="0"/>
              <a:buChar char="•"/>
            </a:pPr>
            <a:r>
              <a:rPr lang="en-US" sz="1800" dirty="0">
                <a:solidFill>
                  <a:schemeClr val="bg1"/>
                </a:solidFill>
                <a:latin typeface="Times New Roman" panose="02020603050405020304" pitchFamily="18" charset="0"/>
                <a:cs typeface="Times New Roman" panose="02020603050405020304" pitchFamily="18" charset="0"/>
              </a:rPr>
              <a:t>First alert issued 18 May 1995</a:t>
            </a:r>
          </a:p>
          <a:p>
            <a:pPr marL="182880" indent="-182880">
              <a:lnSpc>
                <a:spcPct val="100000"/>
              </a:lnSpc>
              <a:buClr>
                <a:schemeClr val="bg1"/>
              </a:buClr>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MeV </a:t>
            </a:r>
            <a:r>
              <a:rPr lang="en-US" sz="1800" dirty="0">
                <a:solidFill>
                  <a:schemeClr val="bg1"/>
                </a:solidFill>
                <a:latin typeface="Times New Roman" panose="02020603050405020304" pitchFamily="18" charset="0"/>
                <a:cs typeface="Times New Roman" panose="02020603050405020304" pitchFamily="18" charset="0"/>
              </a:rPr>
              <a:t>electron fluxes have been very elevated starting in 2015</a:t>
            </a:r>
          </a:p>
          <a:p>
            <a:pPr marL="365760" lvl="1" indent="-182880">
              <a:lnSpc>
                <a:spcPct val="100000"/>
              </a:lnSpc>
              <a:buClr>
                <a:schemeClr val="bg1"/>
              </a:buClr>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Primarily owing to the action of stream interaction regions (interface between solar wind of coronal hole and quiet sun origins) on the magnetosphere</a:t>
            </a: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53631" y="1295400"/>
            <a:ext cx="3886200" cy="2914650"/>
          </a:xfrm>
        </p:spPr>
      </p:pic>
      <p:sp>
        <p:nvSpPr>
          <p:cNvPr id="11" name="TextBox 10"/>
          <p:cNvSpPr txBox="1"/>
          <p:nvPr/>
        </p:nvSpPr>
        <p:spPr>
          <a:xfrm>
            <a:off x="4819650" y="4334358"/>
            <a:ext cx="3943350" cy="2123658"/>
          </a:xfrm>
          <a:prstGeom prst="rect">
            <a:avLst/>
          </a:prstGeom>
          <a:solidFill>
            <a:schemeClr val="bg1"/>
          </a:solidFill>
        </p:spPr>
        <p:txBody>
          <a:bodyPr wrap="square" rtlCol="0">
            <a:spAutoFit/>
          </a:bodyPr>
          <a:lstStyle/>
          <a:p>
            <a:r>
              <a:rPr lang="en-US" sz="1100" dirty="0">
                <a:latin typeface="Times New Roman" panose="02020603050405020304" pitchFamily="18" charset="0"/>
                <a:cs typeface="Times New Roman" panose="02020603050405020304" pitchFamily="18" charset="0"/>
              </a:rPr>
              <a:t>Space Weather Message Code: ALTEF3</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Serial Number: 2516</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Issue Time: 2017 Jan 09 0501 UTC</a:t>
            </a:r>
            <a:br>
              <a:rPr lang="en-US" sz="1100" dirty="0">
                <a:latin typeface="Times New Roman" panose="02020603050405020304" pitchFamily="18" charset="0"/>
                <a:cs typeface="Times New Roman" panose="02020603050405020304" pitchFamily="18" charset="0"/>
              </a:rPr>
            </a:b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CONTINUED ALERT: Electron 2MeV Integral Flux exceeded 1000pfu</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Continuation of Serial Number: 2515</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Begin Time: 2017 Jan 05 1520 UTC</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Yesterday Maximum 2MeV Flux: 25537 pfu</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www.swpc.noaa.gov/noaa-scales-explanation</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Potential Impacts: Satellite systems may experience significant charging resulting in increased risk to satellite systems.</a:t>
            </a:r>
          </a:p>
        </p:txBody>
      </p:sp>
      <p:cxnSp>
        <p:nvCxnSpPr>
          <p:cNvPr id="9" name="Straight Arrow Connector 8"/>
          <p:cNvCxnSpPr/>
          <p:nvPr/>
        </p:nvCxnSpPr>
        <p:spPr>
          <a:xfrm>
            <a:off x="4267200" y="2659380"/>
            <a:ext cx="609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idx="12"/>
          </p:nvPr>
        </p:nvSpPr>
        <p:spPr>
          <a:xfrm>
            <a:off x="8629650" y="6356351"/>
            <a:ext cx="361950" cy="365125"/>
          </a:xfrm>
        </p:spPr>
        <p:txBody>
          <a:bodyPr/>
          <a:lstStyle/>
          <a:p>
            <a:pPr>
              <a:buSzPct val="25000"/>
            </a:pPr>
            <a:fld id="{00000000-1234-1234-1234-123412341234}" type="slidenum">
              <a:rPr lang="en-US" smtClean="0">
                <a:ea typeface="Calibri"/>
                <a:cs typeface="Calibri"/>
                <a:sym typeface="Calibri"/>
              </a:rPr>
              <a:pPr>
                <a:buSzPct val="25000"/>
              </a:pPr>
              <a:t>5</a:t>
            </a:fld>
            <a:endParaRPr lang="en-US" dirty="0">
              <a:ea typeface="Calibri"/>
              <a:cs typeface="Calibri"/>
              <a:sym typeface="Calibri"/>
            </a:endParaRPr>
          </a:p>
        </p:txBody>
      </p:sp>
    </p:spTree>
    <p:extLst>
      <p:ext uri="{BB962C8B-B14F-4D97-AF65-F5344CB8AC3E}">
        <p14:creationId xmlns:p14="http://schemas.microsoft.com/office/powerpoint/2010/main" val="18105381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5218671"/>
          </a:xfrm>
        </p:spPr>
        <p:txBody>
          <a:bodyPr/>
          <a:lstStyle/>
          <a:p>
            <a:pPr>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The baseline algorithm underestimates the backgrounds</a:t>
            </a:r>
          </a:p>
          <a:p>
            <a:pPr marL="640080" lvl="1">
              <a:buFont typeface="Wingdings" panose="05000000000000000000" pitchFamily="2" charset="2"/>
              <a:buChar char="Ø"/>
            </a:pPr>
            <a:r>
              <a:rPr lang="en-US" sz="1600" b="1" dirty="0" smtClean="0">
                <a:latin typeface="Times New Roman" panose="02020603050405020304" pitchFamily="18" charset="0"/>
                <a:cs typeface="Times New Roman" panose="02020603050405020304" pitchFamily="18" charset="0"/>
              </a:rPr>
              <a:t>It is </a:t>
            </a:r>
            <a:r>
              <a:rPr lang="en-US" sz="1600" b="1" dirty="0">
                <a:latin typeface="Times New Roman" panose="02020603050405020304" pitchFamily="18" charset="0"/>
                <a:cs typeface="Times New Roman" panose="02020603050405020304" pitchFamily="18" charset="0"/>
              </a:rPr>
              <a:t>inadequate to correct for the observed slowly-varying </a:t>
            </a:r>
            <a:r>
              <a:rPr lang="en-US" sz="1600" b="1" dirty="0" smtClean="0">
                <a:latin typeface="Times New Roman" panose="02020603050405020304" pitchFamily="18" charset="0"/>
                <a:cs typeface="Times New Roman" panose="02020603050405020304" pitchFamily="18" charset="0"/>
              </a:rPr>
              <a:t>GCRs</a:t>
            </a:r>
          </a:p>
          <a:p>
            <a:pPr marL="640080" lvl="1">
              <a:buFont typeface="Wingdings" panose="05000000000000000000" pitchFamily="2" charset="2"/>
              <a:buChar char="Ø"/>
            </a:pPr>
            <a:r>
              <a:rPr lang="en-US" sz="1600" b="1" dirty="0" smtClean="0">
                <a:latin typeface="Times New Roman" panose="02020603050405020304" pitchFamily="18" charset="0"/>
                <a:cs typeface="Times New Roman" panose="02020603050405020304" pitchFamily="18" charset="0"/>
              </a:rPr>
              <a:t>After the correction, the background level is still too close to the SWPC E11 (&gt; 2 MeV) alert level</a:t>
            </a:r>
          </a:p>
          <a:p>
            <a:pPr>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Revision of the algorithm performed by Juan Rodriguez for G16/G17 can be applied to GOES-18</a:t>
            </a:r>
          </a:p>
          <a:p>
            <a:pPr>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The revised algorithm is successful in reducing the backgrounds to appropriate levels</a:t>
            </a:r>
          </a:p>
          <a:p>
            <a:pPr>
              <a:buFont typeface="Wingdings" panose="05000000000000000000" pitchFamily="2" charset="2"/>
              <a:buChar char="q"/>
            </a:pPr>
            <a:r>
              <a:rPr lang="en-US" sz="2000" b="1" dirty="0" smtClean="0">
                <a:solidFill>
                  <a:srgbClr val="FFFF00"/>
                </a:solidFill>
                <a:latin typeface="Times New Roman" panose="02020603050405020304" pitchFamily="18" charset="0"/>
                <a:cs typeface="Times New Roman" panose="02020603050405020304" pitchFamily="18" charset="0"/>
              </a:rPr>
              <a:t>Caveat: the space environment is changing (impacting all spacecraft!)</a:t>
            </a:r>
          </a:p>
          <a:p>
            <a:pPr lvl="1">
              <a:buFont typeface="Wingdings" panose="05000000000000000000" pitchFamily="2" charset="2"/>
              <a:buChar char="Ø"/>
            </a:pPr>
            <a:r>
              <a:rPr lang="en-US" sz="1600" b="1" dirty="0" smtClean="0">
                <a:solidFill>
                  <a:srgbClr val="FFFF00"/>
                </a:solidFill>
                <a:latin typeface="Times New Roman" panose="02020603050405020304" pitchFamily="18" charset="0"/>
                <a:cs typeface="Times New Roman" panose="02020603050405020304" pitchFamily="18" charset="0"/>
              </a:rPr>
              <a:t>The SGPS-X P11 fluxes, that the correction is based on, are decreasing</a:t>
            </a:r>
          </a:p>
          <a:p>
            <a:pPr lvl="1">
              <a:buFont typeface="Wingdings" panose="05000000000000000000" pitchFamily="2" charset="2"/>
              <a:buChar char="Ø"/>
            </a:pPr>
            <a:r>
              <a:rPr lang="en-US" sz="1600" b="1" dirty="0" smtClean="0">
                <a:solidFill>
                  <a:srgbClr val="FFFF00"/>
                </a:solidFill>
                <a:latin typeface="Times New Roman" panose="02020603050405020304" pitchFamily="18" charset="0"/>
                <a:cs typeface="Times New Roman" panose="02020603050405020304" pitchFamily="18" charset="0"/>
              </a:rPr>
              <a:t>Gamma correction factors are increasing, leading to enhanced background removal</a:t>
            </a:r>
          </a:p>
          <a:p>
            <a:pPr lvl="1">
              <a:buFont typeface="Wingdings" panose="05000000000000000000" pitchFamily="2" charset="2"/>
              <a:buChar char="Ø"/>
            </a:pPr>
            <a:r>
              <a:rPr lang="en-US" sz="1600" b="1" dirty="0" smtClean="0">
                <a:solidFill>
                  <a:srgbClr val="FFFF00"/>
                </a:solidFill>
                <a:latin typeface="Times New Roman" panose="02020603050405020304" pitchFamily="18" charset="0"/>
                <a:cs typeface="Times New Roman" panose="02020603050405020304" pitchFamily="18" charset="0"/>
              </a:rPr>
              <a:t>Despite the changes, the E11 fluxes above the SWPC &gt;2 MeV alert level are not significantly affected</a:t>
            </a:r>
          </a:p>
          <a:p>
            <a:pPr lvl="1">
              <a:buFont typeface="Wingdings" panose="05000000000000000000" pitchFamily="2" charset="2"/>
              <a:buChar char="Ø"/>
            </a:pPr>
            <a:r>
              <a:rPr lang="en-US" sz="1600" b="1" dirty="0" smtClean="0">
                <a:solidFill>
                  <a:srgbClr val="FFFF00"/>
                </a:solidFill>
                <a:latin typeface="Times New Roman" panose="02020603050405020304" pitchFamily="18" charset="0"/>
                <a:cs typeface="Times New Roman" panose="02020603050405020304" pitchFamily="18" charset="0"/>
              </a:rPr>
              <a:t>NCEI will monitor closely, report findings at the MPS-HI Full PS-PVR, and revise</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smtClean="0">
                <a:solidFill>
                  <a:srgbClr val="FFFF00"/>
                </a:solidFill>
                <a:latin typeface="Times New Roman" panose="02020603050405020304" pitchFamily="18" charset="0"/>
                <a:cs typeface="Times New Roman" panose="02020603050405020304" pitchFamily="18" charset="0"/>
              </a:rPr>
              <a:t>"theOutOfBandWeightingFactors</a:t>
            </a:r>
            <a:r>
              <a:rPr lang="en-US" sz="1600" b="1" dirty="0">
                <a:solidFill>
                  <a:srgbClr val="FFFF00"/>
                </a:solidFill>
                <a:latin typeface="Times New Roman" panose="02020603050405020304" pitchFamily="18" charset="0"/>
                <a:cs typeface="Times New Roman" panose="02020603050405020304" pitchFamily="18" charset="0"/>
              </a:rPr>
              <a:t>" in the MPS-HI </a:t>
            </a:r>
            <a:r>
              <a:rPr lang="en-US" sz="1600" b="1" dirty="0" smtClean="0">
                <a:solidFill>
                  <a:srgbClr val="FFFF00"/>
                </a:solidFill>
                <a:latin typeface="Times New Roman" panose="02020603050405020304" pitchFamily="18" charset="0"/>
                <a:cs typeface="Times New Roman" panose="02020603050405020304" pitchFamily="18" charset="0"/>
              </a:rPr>
              <a:t>LUT accordingly</a:t>
            </a:r>
          </a:p>
          <a:p>
            <a:pPr>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Despite the above caveat PLPT-SEI-006 is deemed a </a:t>
            </a:r>
            <a:endParaRPr lang="en-US" sz="20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50</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0" name="TextBox 9"/>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Summary</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6553200" y="5638800"/>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315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51</a:t>
            </a:fld>
            <a:endParaRPr lang="en-US" altLang="en-US" dirty="0"/>
          </a:p>
        </p:txBody>
      </p:sp>
      <p:sp>
        <p:nvSpPr>
          <p:cNvPr id="6" name="Shape 403"/>
          <p:cNvSpPr txBox="1">
            <a:spLocks noGrp="1"/>
          </p:cNvSpPr>
          <p:nvPr>
            <p:ph type="title"/>
          </p:nvPr>
        </p:nvSpPr>
        <p:spPr>
          <a:xfrm>
            <a:off x="1540042" y="188102"/>
            <a:ext cx="6063916" cy="742924"/>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smtClean="0">
                <a:solidFill>
                  <a:srgbClr val="FFFF00"/>
                </a:solidFill>
                <a:latin typeface="Times New Roman" panose="02020603050405020304" pitchFamily="18" charset="0"/>
                <a:ea typeface="Calibri"/>
                <a:cs typeface="Times New Roman" panose="02020603050405020304" pitchFamily="18" charset="0"/>
                <a:sym typeface="Calibri"/>
              </a:rPr>
              <a:t>GOES-18 Provisional PLPTs: Summary</a:t>
            </a:r>
            <a:endParaRPr lang="en-US" sz="2600" b="1" i="0" u="none" strike="noStrike" cap="none" dirty="0">
              <a:solidFill>
                <a:srgbClr val="FFFF00"/>
              </a:solidFill>
              <a:latin typeface="Times New Roman" panose="02020603050405020304" pitchFamily="18" charset="0"/>
              <a:ea typeface="Calibri"/>
              <a:cs typeface="Times New Roman" panose="02020603050405020304" pitchFamily="18" charset="0"/>
              <a:sym typeface="Calibri"/>
            </a:endParaRPr>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8" name="Content Placeholder 2"/>
          <p:cNvSpPr>
            <a:spLocks noGrp="1"/>
          </p:cNvSpPr>
          <p:nvPr>
            <p:ph idx="1"/>
          </p:nvPr>
        </p:nvSpPr>
        <p:spPr>
          <a:xfrm>
            <a:off x="76200" y="1086896"/>
            <a:ext cx="8991600" cy="5142471"/>
          </a:xfrm>
        </p:spPr>
        <p:txBody>
          <a:bodyPr/>
          <a:lstStyle/>
          <a:p>
            <a:pPr marL="274320" indent="-27432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PLPT-SEI-002: </a:t>
            </a:r>
            <a:r>
              <a:rPr lang="en-US" sz="2000" b="1" dirty="0">
                <a:solidFill>
                  <a:srgbClr val="FFFF00"/>
                </a:solidFill>
                <a:latin typeface="Times New Roman" panose="02020603050405020304" pitchFamily="18" charset="0"/>
                <a:cs typeface="Times New Roman" panose="02020603050405020304" pitchFamily="18" charset="0"/>
              </a:rPr>
              <a:t>MPS-HI Telescope </a:t>
            </a:r>
            <a:r>
              <a:rPr lang="en-US" sz="2000" b="1" dirty="0" smtClean="0">
                <a:solidFill>
                  <a:srgbClr val="FFFF00"/>
                </a:solidFill>
                <a:latin typeface="Times New Roman" panose="02020603050405020304" pitchFamily="18" charset="0"/>
                <a:cs typeface="Times New Roman" panose="02020603050405020304" pitchFamily="18" charset="0"/>
              </a:rPr>
              <a:t>Cross-Comparison</a:t>
            </a:r>
            <a:endParaRPr lang="en-US" sz="2000" b="1" dirty="0" smtClean="0">
              <a:latin typeface="Times New Roman" panose="02020603050405020304" pitchFamily="18" charset="0"/>
              <a:cs typeface="Times New Roman" panose="02020603050405020304" pitchFamily="18" charset="0"/>
            </a:endParaRP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Calculated </a:t>
            </a:r>
            <a:r>
              <a:rPr lang="en-US" sz="1600" b="1" dirty="0">
                <a:latin typeface="Times New Roman" panose="02020603050405020304" pitchFamily="18" charset="0"/>
                <a:cs typeface="Times New Roman" panose="02020603050405020304" pitchFamily="18" charset="0"/>
              </a:rPr>
              <a:t>scale factors for all </a:t>
            </a:r>
            <a:r>
              <a:rPr lang="en-US" sz="1600" b="1" dirty="0" smtClean="0">
                <a:latin typeface="Times New Roman" panose="02020603050405020304" pitchFamily="18" charset="0"/>
                <a:cs typeface="Times New Roman" panose="02020603050405020304" pitchFamily="18" charset="0"/>
              </a:rPr>
              <a:t>energy </a:t>
            </a:r>
            <a:r>
              <a:rPr lang="en-US" sz="1600" b="1" dirty="0">
                <a:latin typeface="Times New Roman" panose="02020603050405020304" pitchFamily="18" charset="0"/>
                <a:cs typeface="Times New Roman" panose="02020603050405020304" pitchFamily="18" charset="0"/>
              </a:rPr>
              <a:t>and </a:t>
            </a:r>
            <a:r>
              <a:rPr lang="en-US" sz="1600" b="1" dirty="0" smtClean="0">
                <a:latin typeface="Times New Roman" panose="02020603050405020304" pitchFamily="18" charset="0"/>
                <a:cs typeface="Times New Roman" panose="02020603050405020304" pitchFamily="18" charset="0"/>
              </a:rPr>
              <a:t>telescope pairs, during pitch matches with significant flux levels [Rowland </a:t>
            </a:r>
            <a:r>
              <a:rPr lang="en-US" sz="1600" b="1" dirty="0">
                <a:latin typeface="Times New Roman" panose="02020603050405020304" pitchFamily="18" charset="0"/>
                <a:cs typeface="Times New Roman" panose="02020603050405020304" pitchFamily="18" charset="0"/>
              </a:rPr>
              <a:t>and </a:t>
            </a:r>
            <a:r>
              <a:rPr lang="en-US" sz="1600" b="1" dirty="0" smtClean="0">
                <a:latin typeface="Times New Roman" panose="02020603050405020304" pitchFamily="18" charset="0"/>
                <a:cs typeface="Times New Roman" panose="02020603050405020304" pitchFamily="18" charset="0"/>
              </a:rPr>
              <a:t>Weigel, 2012]</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Most electron and proton energy/telescope pairs are within 25% accuracy</a:t>
            </a:r>
            <a:endParaRPr lang="en-US" sz="1600" b="1" dirty="0">
              <a:latin typeface="Times New Roman" panose="02020603050405020304" pitchFamily="18" charset="0"/>
              <a:cs typeface="Times New Roman" panose="02020603050405020304" pitchFamily="18" charset="0"/>
            </a:endParaRPr>
          </a:p>
          <a:p>
            <a:pPr marL="274320" indent="-27432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PLPT-SEI-004: </a:t>
            </a:r>
            <a:r>
              <a:rPr lang="en-US" sz="2000" b="1" dirty="0">
                <a:solidFill>
                  <a:srgbClr val="FFFF00"/>
                </a:solidFill>
                <a:latin typeface="Times New Roman" panose="02020603050405020304" pitchFamily="18" charset="0"/>
                <a:cs typeface="Times New Roman" panose="02020603050405020304" pitchFamily="18" charset="0"/>
              </a:rPr>
              <a:t>Solar Energetic Particle (SEP) </a:t>
            </a:r>
            <a:r>
              <a:rPr lang="en-US" sz="2000" b="1" dirty="0" smtClean="0">
                <a:solidFill>
                  <a:srgbClr val="FFFF00"/>
                </a:solidFill>
                <a:latin typeface="Times New Roman" panose="02020603050405020304" pitchFamily="18" charset="0"/>
                <a:cs typeface="Times New Roman" panose="02020603050405020304" pitchFamily="18" charset="0"/>
              </a:rPr>
              <a:t>Cross-Comparison</a:t>
            </a:r>
            <a:endParaRPr lang="en-US" sz="2000" b="1" dirty="0" smtClean="0">
              <a:latin typeface="Times New Roman" panose="02020603050405020304" pitchFamily="18" charset="0"/>
              <a:cs typeface="Times New Roman" panose="02020603050405020304" pitchFamily="18" charset="0"/>
            </a:endParaRP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Compared G17 and G18 MPS-HI units, and G18 SGPS and MPS-HI units during a low dynamic pressure event (isotropy of fluxes has not been achieved)</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MPS-HI units agree within ~10% (with some exceptions)</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G18 MPS-HI P8-P10 not in agreement with SGPS P1-P3, but P11 agrees with SGPS P4</a:t>
            </a:r>
            <a:endParaRPr lang="en-US" sz="1600" b="1" dirty="0">
              <a:latin typeface="Times New Roman" panose="02020603050405020304" pitchFamily="18" charset="0"/>
              <a:cs typeface="Times New Roman" panose="02020603050405020304" pitchFamily="18" charset="0"/>
            </a:endParaRPr>
          </a:p>
          <a:p>
            <a:pPr marL="274320" indent="-27432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PLPT-SEI-005:  </a:t>
            </a:r>
            <a:r>
              <a:rPr lang="en-US" sz="2000" b="1" dirty="0">
                <a:solidFill>
                  <a:srgbClr val="FFFF00"/>
                </a:solidFill>
                <a:latin typeface="Times New Roman" panose="02020603050405020304" pitchFamily="18" charset="0"/>
                <a:cs typeface="Times New Roman" panose="02020603050405020304" pitchFamily="18" charset="0"/>
              </a:rPr>
              <a:t>Cross-Satellite Comparison of Trapped </a:t>
            </a:r>
            <a:r>
              <a:rPr lang="en-US" sz="2000" b="1" dirty="0" smtClean="0">
                <a:solidFill>
                  <a:srgbClr val="FFFF00"/>
                </a:solidFill>
                <a:latin typeface="Times New Roman" panose="02020603050405020304" pitchFamily="18" charset="0"/>
                <a:cs typeface="Times New Roman" panose="02020603050405020304" pitchFamily="18" charset="0"/>
              </a:rPr>
              <a:t>Particles</a:t>
            </a:r>
            <a:endParaRPr lang="en-US" sz="2000" b="1" dirty="0" smtClean="0">
              <a:latin typeface="Times New Roman" panose="02020603050405020304" pitchFamily="18" charset="0"/>
              <a:cs typeface="Times New Roman" panose="02020603050405020304" pitchFamily="18" charset="0"/>
            </a:endParaRPr>
          </a:p>
          <a:p>
            <a:pPr marL="548640" lvl="1" indent="-274320">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Compared GOES-18 to GOES-17 when </a:t>
            </a:r>
            <a:r>
              <a:rPr lang="en-US" sz="1600" b="1" dirty="0" smtClean="0">
                <a:latin typeface="Times New Roman" panose="02020603050405020304" pitchFamily="18" charset="0"/>
                <a:cs typeface="Times New Roman" panose="02020603050405020304" pitchFamily="18" charset="0"/>
              </a:rPr>
              <a:t>they </a:t>
            </a:r>
            <a:r>
              <a:rPr lang="en-US" sz="1600" b="1" dirty="0">
                <a:latin typeface="Times New Roman" panose="02020603050405020304" pitchFamily="18" charset="0"/>
                <a:cs typeface="Times New Roman" panose="02020603050405020304" pitchFamily="18" charset="0"/>
              </a:rPr>
              <a:t>are only 0.4 degrees longitude </a:t>
            </a:r>
            <a:r>
              <a:rPr lang="en-US" sz="1600" b="1" dirty="0" smtClean="0">
                <a:latin typeface="Times New Roman" panose="02020603050405020304" pitchFamily="18" charset="0"/>
                <a:cs typeface="Times New Roman" panose="02020603050405020304" pitchFamily="18" charset="0"/>
              </a:rPr>
              <a:t>apart, by calculating </a:t>
            </a:r>
            <a:r>
              <a:rPr lang="en-US" sz="1600" b="1" dirty="0">
                <a:latin typeface="Times New Roman" panose="02020603050405020304" pitchFamily="18" charset="0"/>
                <a:cs typeface="Times New Roman" panose="02020603050405020304" pitchFamily="18" charset="0"/>
              </a:rPr>
              <a:t>particle distributions and flux percentile </a:t>
            </a:r>
            <a:r>
              <a:rPr lang="en-US" sz="1600" b="1" dirty="0" smtClean="0">
                <a:latin typeface="Times New Roman" panose="02020603050405020304" pitchFamily="18" charset="0"/>
                <a:cs typeface="Times New Roman" panose="02020603050405020304" pitchFamily="18" charset="0"/>
              </a:rPr>
              <a:t>spectra</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Electron spectra agree well, G17 proton spectra are much lower in P1-P5, lower in P6-P7</a:t>
            </a:r>
            <a:endParaRPr lang="en-US" sz="1600" b="1" dirty="0">
              <a:latin typeface="Times New Roman" panose="02020603050405020304" pitchFamily="18" charset="0"/>
              <a:cs typeface="Times New Roman" panose="02020603050405020304" pitchFamily="18" charset="0"/>
            </a:endParaRPr>
          </a:p>
          <a:p>
            <a:pPr marL="274320" indent="-27432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PLPT-SEI-006: </a:t>
            </a:r>
            <a:r>
              <a:rPr lang="en-US" sz="2000" b="1" dirty="0">
                <a:solidFill>
                  <a:srgbClr val="FFFF00"/>
                </a:solidFill>
                <a:latin typeface="Times New Roman" panose="02020603050405020304" pitchFamily="18" charset="0"/>
                <a:cs typeface="Times New Roman" panose="02020603050405020304" pitchFamily="18" charset="0"/>
              </a:rPr>
              <a:t>Backgrounds </a:t>
            </a:r>
            <a:r>
              <a:rPr lang="en-US" sz="2000" b="1" dirty="0" smtClean="0">
                <a:solidFill>
                  <a:srgbClr val="FFFF00"/>
                </a:solidFill>
                <a:latin typeface="Times New Roman" panose="02020603050405020304" pitchFamily="18" charset="0"/>
                <a:cs typeface="Times New Roman" panose="02020603050405020304" pitchFamily="18" charset="0"/>
              </a:rPr>
              <a:t>Trending</a:t>
            </a:r>
            <a:endParaRPr lang="en-US" sz="2000" b="1" dirty="0" smtClean="0">
              <a:latin typeface="Times New Roman" panose="02020603050405020304" pitchFamily="18" charset="0"/>
              <a:cs typeface="Times New Roman" panose="02020603050405020304" pitchFamily="18" charset="0"/>
            </a:endParaRP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Calculated gamma correction factors by fitting lower part of MPS-HI E9-E11 distributions to Gaussians, and doing the same with SGPS-X P11 (considered the only source of backgrounds)</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Correction leads to appropriate background levels, but the space environment is changing</a:t>
            </a:r>
            <a:endParaRPr lang="en-US" sz="1600" b="1"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6400800" y="1112854"/>
            <a:ext cx="1143000" cy="3449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Pass</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7686152" y="2301910"/>
            <a:ext cx="1143000" cy="3449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Pass</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7620000" y="3789904"/>
            <a:ext cx="1143000" cy="3449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Pass</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800600" y="5009104"/>
            <a:ext cx="1143000" cy="3449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Pass</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879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228600"/>
            <a:ext cx="6408821" cy="685800"/>
          </a:xfrm>
        </p:spPr>
        <p:txBody>
          <a:bodyPr/>
          <a:lstStyle/>
          <a:p>
            <a:r>
              <a:rPr lang="en-US" sz="2400" b="1" dirty="0" smtClean="0">
                <a:latin typeface="Times New Roman" panose="02020603050405020304" pitchFamily="18" charset="0"/>
                <a:cs typeface="Times New Roman" panose="02020603050405020304" pitchFamily="18" charset="0"/>
              </a:rPr>
              <a:t>GOES-18: Status at Provisional Review</a:t>
            </a:r>
            <a:endParaRPr lang="en-US" sz="2400"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5647637"/>
              </p:ext>
            </p:extLst>
          </p:nvPr>
        </p:nvGraphicFramePr>
        <p:xfrm>
          <a:off x="157847" y="1402080"/>
          <a:ext cx="8836326" cy="4541520"/>
        </p:xfrm>
        <a:graphic>
          <a:graphicData uri="http://schemas.openxmlformats.org/drawingml/2006/table">
            <a:tbl>
              <a:tblPr firstRow="1" bandRow="1">
                <a:tableStyleId>{5C22544A-7EE6-4342-B048-85BDC9FD1C3A}</a:tableStyleId>
              </a:tblPr>
              <a:tblGrid>
                <a:gridCol w="1497684">
                  <a:extLst>
                    <a:ext uri="{9D8B030D-6E8A-4147-A177-3AD203B41FA5}">
                      <a16:colId xmlns:a16="http://schemas.microsoft.com/office/drawing/2014/main" xmlns="" val="20000"/>
                    </a:ext>
                  </a:extLst>
                </a:gridCol>
                <a:gridCol w="2535469">
                  <a:extLst>
                    <a:ext uri="{9D8B030D-6E8A-4147-A177-3AD203B41FA5}">
                      <a16:colId xmlns:a16="http://schemas.microsoft.com/office/drawing/2014/main" xmlns="" val="20002"/>
                    </a:ext>
                  </a:extLst>
                </a:gridCol>
                <a:gridCol w="2438400"/>
                <a:gridCol w="2364773">
                  <a:extLst>
                    <a:ext uri="{9D8B030D-6E8A-4147-A177-3AD203B41FA5}">
                      <a16:colId xmlns:a16="http://schemas.microsoft.com/office/drawing/2014/main" xmlns="" val="20003"/>
                    </a:ext>
                  </a:extLst>
                </a:gridCol>
              </a:tblGrid>
              <a:tr h="329553">
                <a:tc>
                  <a:txBody>
                    <a:bodyPr/>
                    <a:lstStyle/>
                    <a:p>
                      <a:pPr algn="ctr"/>
                      <a:endParaRPr lang="en-US" sz="1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anose="02020603050405020304" pitchFamily="18" charset="0"/>
                          <a:cs typeface="Times New Roman" panose="02020603050405020304" pitchFamily="18" charset="0"/>
                        </a:rPr>
                        <a:t>Observed Issue</a:t>
                      </a: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anose="02020603050405020304" pitchFamily="18" charset="0"/>
                          <a:cs typeface="Times New Roman" panose="02020603050405020304" pitchFamily="18" charset="0"/>
                        </a:rPr>
                        <a:t>Current Status</a:t>
                      </a: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Times New Roman" panose="02020603050405020304" pitchFamily="18" charset="0"/>
                          <a:cs typeface="Times New Roman" panose="02020603050405020304" pitchFamily="18" charset="0"/>
                        </a:rPr>
                        <a:t>Future Outlook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82040">
                <a:tc>
                  <a:txBody>
                    <a:bodyPr/>
                    <a:lstStyle/>
                    <a:p>
                      <a:pPr algn="ctr"/>
                      <a:r>
                        <a:rPr lang="en-US" sz="1600" b="1" dirty="0">
                          <a:latin typeface="Times New Roman" panose="02020603050405020304" pitchFamily="18" charset="0"/>
                          <a:cs typeface="Times New Roman" panose="02020603050405020304" pitchFamily="18" charset="0"/>
                        </a:rPr>
                        <a:t>Electron differential</a:t>
                      </a:r>
                      <a:r>
                        <a:rPr lang="en-US" sz="1600" b="1" baseline="0" dirty="0">
                          <a:latin typeface="Times New Roman" panose="02020603050405020304" pitchFamily="18" charset="0"/>
                          <a:cs typeface="Times New Roman" panose="02020603050405020304" pitchFamily="18" charset="0"/>
                        </a:rPr>
                        <a:t> flux</a:t>
                      </a:r>
                      <a:endParaRPr lang="en-US" sz="1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200" b="1" dirty="0">
                          <a:solidFill>
                            <a:schemeClr val="bg1"/>
                          </a:solidFill>
                          <a:latin typeface="Times New Roman" panose="02020603050405020304" pitchFamily="18" charset="0"/>
                          <a:cs typeface="Times New Roman" panose="02020603050405020304" pitchFamily="18" charset="0"/>
                        </a:rPr>
                        <a:t>Dropouts due to inversion </a:t>
                      </a:r>
                      <a:r>
                        <a:rPr lang="en-US" sz="1200" b="1" dirty="0" smtClean="0">
                          <a:solidFill>
                            <a:schemeClr val="bg1"/>
                          </a:solidFill>
                          <a:latin typeface="Times New Roman" panose="02020603050405020304" pitchFamily="18" charset="0"/>
                          <a:cs typeface="Times New Roman" panose="02020603050405020304" pitchFamily="18" charset="0"/>
                        </a:rPr>
                        <a:t>matrix</a:t>
                      </a:r>
                      <a:endParaRPr lang="en-US" sz="1200" b="1" dirty="0">
                        <a:solidFill>
                          <a:schemeClr val="bg1"/>
                        </a:solidFill>
                        <a:latin typeface="Times New Roman" panose="02020603050405020304" pitchFamily="18" charset="0"/>
                        <a:cs typeface="Times New Roman" panose="02020603050405020304" pitchFamily="18" charset="0"/>
                      </a:endParaRPr>
                    </a:p>
                    <a:p>
                      <a:pPr marL="111125" indent="-111125" algn="l">
                        <a:buFont typeface="Arial" pitchFamily="34" charset="0"/>
                        <a:buChar char="•"/>
                      </a:pPr>
                      <a:r>
                        <a:rPr lang="en-US" sz="1200" b="1" dirty="0">
                          <a:solidFill>
                            <a:schemeClr val="bg1"/>
                          </a:solidFill>
                          <a:latin typeface="Times New Roman" panose="02020603050405020304" pitchFamily="18" charset="0"/>
                          <a:cs typeface="Times New Roman" panose="02020603050405020304" pitchFamily="18" charset="0"/>
                        </a:rPr>
                        <a:t>Problem</a:t>
                      </a:r>
                      <a:r>
                        <a:rPr lang="en-US" sz="1200" b="1" baseline="0" dirty="0">
                          <a:solidFill>
                            <a:schemeClr val="bg1"/>
                          </a:solidFill>
                          <a:latin typeface="Times New Roman" panose="02020603050405020304" pitchFamily="18" charset="0"/>
                          <a:cs typeface="Times New Roman" panose="02020603050405020304" pitchFamily="18" charset="0"/>
                        </a:rPr>
                        <a:t> anticipated </a:t>
                      </a:r>
                      <a:r>
                        <a:rPr lang="en-US" sz="1200" b="1" baseline="0" dirty="0" smtClean="0">
                          <a:solidFill>
                            <a:schemeClr val="bg1"/>
                          </a:solidFill>
                          <a:latin typeface="Times New Roman" panose="02020603050405020304" pitchFamily="18" charset="0"/>
                          <a:cs typeface="Times New Roman" panose="02020603050405020304" pitchFamily="18" charset="0"/>
                        </a:rPr>
                        <a:t>before the launch of the GOES-R satellites</a:t>
                      </a:r>
                      <a:endParaRPr lang="en-US" sz="1200" b="1" baseline="0" dirty="0">
                        <a:solidFill>
                          <a:schemeClr val="bg1"/>
                        </a:solidFill>
                        <a:latin typeface="Times New Roman" panose="02020603050405020304" pitchFamily="18" charset="0"/>
                        <a:cs typeface="Times New Roman" panose="02020603050405020304" pitchFamily="18" charset="0"/>
                      </a:endParaRPr>
                    </a:p>
                    <a:p>
                      <a:pPr marL="111125" indent="-111125" algn="l">
                        <a:buFont typeface="Arial" pitchFamily="34" charset="0"/>
                        <a:buChar char="•"/>
                      </a:pPr>
                      <a:r>
                        <a:rPr lang="en-US" sz="1200" b="1" baseline="0" dirty="0">
                          <a:solidFill>
                            <a:schemeClr val="bg1"/>
                          </a:solidFill>
                          <a:latin typeface="Times New Roman" panose="02020603050405020304" pitchFamily="18" charset="0"/>
                          <a:cs typeface="Times New Roman" panose="02020603050405020304" pitchFamily="18" charset="0"/>
                        </a:rPr>
                        <a:t>Waiver (Feb 2015) led to NCEI being funded to develop new LUT with SWPC’s concurrence</a:t>
                      </a:r>
                      <a:endParaRPr lang="en-US" sz="12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111125" indent="-111125" algn="l">
                        <a:buFont typeface="Arial" pitchFamily="34" charset="0"/>
                        <a:buChar char="•"/>
                      </a:pPr>
                      <a:r>
                        <a:rPr lang="en-US" sz="1200" b="1" dirty="0">
                          <a:solidFill>
                            <a:schemeClr val="bg1"/>
                          </a:solidFill>
                          <a:latin typeface="Times New Roman" panose="02020603050405020304" pitchFamily="18" charset="0"/>
                          <a:cs typeface="Times New Roman" panose="02020603050405020304" pitchFamily="18" charset="0"/>
                        </a:rPr>
                        <a:t>Modified MPS-HI LUT installed </a:t>
                      </a:r>
                      <a:r>
                        <a:rPr lang="en-US" sz="1200" b="1" dirty="0" smtClean="0">
                          <a:solidFill>
                            <a:schemeClr val="bg1"/>
                          </a:solidFill>
                          <a:latin typeface="Times New Roman" panose="02020603050405020304" pitchFamily="18" charset="0"/>
                          <a:cs typeface="Times New Roman" panose="02020603050405020304" pitchFamily="18" charset="0"/>
                        </a:rPr>
                        <a:t>on 09/01/2022 is </a:t>
                      </a:r>
                      <a:r>
                        <a:rPr lang="en-US" sz="1200" b="1" dirty="0">
                          <a:solidFill>
                            <a:schemeClr val="bg1"/>
                          </a:solidFill>
                          <a:latin typeface="Times New Roman" panose="02020603050405020304" pitchFamily="18" charset="0"/>
                          <a:cs typeface="Times New Roman" panose="02020603050405020304" pitchFamily="18" charset="0"/>
                        </a:rPr>
                        <a:t>working properly</a:t>
                      </a:r>
                      <a:r>
                        <a:rPr lang="en-US" sz="1200" b="1" baseline="0" dirty="0">
                          <a:solidFill>
                            <a:schemeClr val="bg1"/>
                          </a:solidFill>
                          <a:latin typeface="Times New Roman" panose="02020603050405020304" pitchFamily="18" charset="0"/>
                          <a:cs typeface="Times New Roman" panose="02020603050405020304" pitchFamily="18" charset="0"/>
                        </a:rPr>
                        <a:t> in OE</a:t>
                      </a:r>
                    </a:p>
                    <a:p>
                      <a:pPr marL="111125" indent="-111125" algn="l">
                        <a:buFont typeface="Arial" pitchFamily="34" charset="0"/>
                        <a:buChar char="•"/>
                      </a:pPr>
                      <a:r>
                        <a:rPr lang="en-US" sz="1200" b="1" baseline="0" dirty="0">
                          <a:solidFill>
                            <a:schemeClr val="bg1"/>
                          </a:solidFill>
                          <a:latin typeface="Times New Roman" panose="02020603050405020304" pitchFamily="18" charset="0"/>
                          <a:cs typeface="Times New Roman" panose="02020603050405020304" pitchFamily="18" charset="0"/>
                        </a:rPr>
                        <a:t>Comparison with </a:t>
                      </a:r>
                      <a:r>
                        <a:rPr lang="en-US" sz="1200" b="1" baseline="0" dirty="0" smtClean="0">
                          <a:solidFill>
                            <a:schemeClr val="bg1"/>
                          </a:solidFill>
                          <a:latin typeface="Times New Roman" panose="02020603050405020304" pitchFamily="18" charset="0"/>
                          <a:cs typeface="Times New Roman" panose="02020603050405020304" pitchFamily="18" charset="0"/>
                        </a:rPr>
                        <a:t>GOES-17 </a:t>
                      </a:r>
                      <a:r>
                        <a:rPr lang="en-US" sz="1200" b="1" baseline="0" dirty="0">
                          <a:solidFill>
                            <a:schemeClr val="bg1"/>
                          </a:solidFill>
                          <a:latin typeface="Times New Roman" panose="02020603050405020304" pitchFamily="18" charset="0"/>
                          <a:cs typeface="Times New Roman" panose="02020603050405020304" pitchFamily="18" charset="0"/>
                        </a:rPr>
                        <a:t>indicates reasonable </a:t>
                      </a:r>
                      <a:r>
                        <a:rPr lang="en-US" sz="1200" b="1" baseline="0" dirty="0" smtClean="0">
                          <a:solidFill>
                            <a:schemeClr val="bg1"/>
                          </a:solidFill>
                          <a:latin typeface="Times New Roman" panose="02020603050405020304" pitchFamily="18" charset="0"/>
                          <a:cs typeface="Times New Roman" panose="02020603050405020304" pitchFamily="18" charset="0"/>
                        </a:rPr>
                        <a:t>agreement</a:t>
                      </a:r>
                      <a:endParaRPr lang="en-US"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11125" indent="-111125" algn="l">
                        <a:buFont typeface="Arial"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Intra-calibration results will be </a:t>
                      </a:r>
                      <a:r>
                        <a:rPr lang="en-US" sz="1200" b="1" dirty="0" smtClean="0">
                          <a:solidFill>
                            <a:schemeClr val="tx1"/>
                          </a:solidFill>
                          <a:latin typeface="Times New Roman" panose="02020603050405020304" pitchFamily="18" charset="0"/>
                          <a:cs typeface="Times New Roman" panose="02020603050405020304" pitchFamily="18" charset="0"/>
                        </a:rPr>
                        <a:t>used</a:t>
                      </a:r>
                      <a:r>
                        <a:rPr lang="en-US" sz="1200" b="1" baseline="0" dirty="0" smtClean="0">
                          <a:solidFill>
                            <a:schemeClr val="tx1"/>
                          </a:solidFill>
                          <a:latin typeface="Times New Roman" panose="02020603050405020304" pitchFamily="18" charset="0"/>
                          <a:cs typeface="Times New Roman" panose="02020603050405020304" pitchFamily="18" charset="0"/>
                        </a:rPr>
                        <a:t> (if necessary) to </a:t>
                      </a:r>
                      <a:r>
                        <a:rPr lang="en-US" sz="1200" b="1" baseline="0" dirty="0">
                          <a:solidFill>
                            <a:schemeClr val="tx1"/>
                          </a:solidFill>
                          <a:latin typeface="Times New Roman" panose="02020603050405020304" pitchFamily="18" charset="0"/>
                          <a:cs typeface="Times New Roman" panose="02020603050405020304" pitchFamily="18" charset="0"/>
                        </a:rPr>
                        <a:t>adjust </a:t>
                      </a:r>
                      <a:r>
                        <a:rPr lang="en-US" sz="1200" b="1" baseline="0" dirty="0" smtClean="0">
                          <a:solidFill>
                            <a:schemeClr val="tx1"/>
                          </a:solidFill>
                          <a:latin typeface="Times New Roman" panose="02020603050405020304" pitchFamily="18" charset="0"/>
                          <a:cs typeface="Times New Roman" panose="02020603050405020304" pitchFamily="18" charset="0"/>
                        </a:rPr>
                        <a:t>calibration coefficients </a:t>
                      </a:r>
                      <a:r>
                        <a:rPr lang="en-US" sz="1200" b="1" baseline="0" dirty="0">
                          <a:solidFill>
                            <a:schemeClr val="tx1"/>
                          </a:solidFill>
                          <a:latin typeface="Times New Roman" panose="02020603050405020304" pitchFamily="18" charset="0"/>
                          <a:cs typeface="Times New Roman" panose="02020603050405020304" pitchFamily="18" charset="0"/>
                        </a:rPr>
                        <a:t>in future LUT for Full </a:t>
                      </a:r>
                      <a:r>
                        <a:rPr lang="en-US" sz="1200" b="1" baseline="0" dirty="0" smtClean="0">
                          <a:solidFill>
                            <a:schemeClr val="tx1"/>
                          </a:solidFill>
                          <a:latin typeface="Times New Roman" panose="02020603050405020304" pitchFamily="18" charset="0"/>
                          <a:cs typeface="Times New Roman" panose="02020603050405020304" pitchFamily="18" charset="0"/>
                        </a:rPr>
                        <a:t>validation</a:t>
                      </a:r>
                    </a:p>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NCEI will keep monitoring</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r>
              <a:tr h="1082040">
                <a:tc>
                  <a:txBody>
                    <a:bodyPr/>
                    <a:lstStyle/>
                    <a:p>
                      <a:pPr algn="ctr"/>
                      <a:r>
                        <a:rPr lang="en-US" sz="1600" b="1" dirty="0">
                          <a:latin typeface="Times New Roman" panose="02020603050405020304" pitchFamily="18" charset="0"/>
                          <a:cs typeface="Times New Roman" panose="02020603050405020304" pitchFamily="18" charset="0"/>
                        </a:rPr>
                        <a:t>Backgrounds (E9-E11)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200" b="1" dirty="0">
                          <a:solidFill>
                            <a:schemeClr val="bg1"/>
                          </a:solidFill>
                          <a:latin typeface="Times New Roman" panose="02020603050405020304" pitchFamily="18" charset="0"/>
                          <a:cs typeface="Times New Roman" panose="02020603050405020304" pitchFamily="18" charset="0"/>
                        </a:rPr>
                        <a:t>Backgrounds too high in E11 for SWPC to use this channel for &gt;2 MeV alerts</a:t>
                      </a:r>
                    </a:p>
                    <a:p>
                      <a:pPr marL="111125" indent="-111125" algn="l">
                        <a:buFont typeface="Arial" pitchFamily="34" charset="0"/>
                        <a:buChar char="•"/>
                      </a:pPr>
                      <a:r>
                        <a:rPr lang="en-US" sz="1200" b="1" dirty="0">
                          <a:solidFill>
                            <a:schemeClr val="bg1"/>
                          </a:solidFill>
                          <a:latin typeface="Times New Roman" panose="02020603050405020304" pitchFamily="18" charset="0"/>
                          <a:cs typeface="Times New Roman" panose="02020603050405020304" pitchFamily="18" charset="0"/>
                        </a:rPr>
                        <a:t>Existing contamination</a:t>
                      </a:r>
                      <a:r>
                        <a:rPr lang="en-US" sz="1200" b="1" baseline="0" dirty="0">
                          <a:solidFill>
                            <a:schemeClr val="bg1"/>
                          </a:solidFill>
                          <a:latin typeface="Times New Roman" panose="02020603050405020304" pitchFamily="18" charset="0"/>
                          <a:cs typeface="Times New Roman" panose="02020603050405020304" pitchFamily="18" charset="0"/>
                        </a:rPr>
                        <a:t> correction coefficients are too 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111125" indent="-111125" algn="l">
                        <a:buFont typeface="Arial"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Modified MPS-HI LUT installed </a:t>
                      </a:r>
                      <a:r>
                        <a:rPr lang="en-US" sz="1200" b="1" dirty="0" smtClean="0">
                          <a:solidFill>
                            <a:schemeClr val="tx1"/>
                          </a:solidFill>
                          <a:latin typeface="Times New Roman" panose="02020603050405020304" pitchFamily="18" charset="0"/>
                          <a:cs typeface="Times New Roman" panose="02020603050405020304" pitchFamily="18" charset="0"/>
                        </a:rPr>
                        <a:t>on</a:t>
                      </a:r>
                      <a:r>
                        <a:rPr lang="en-US" sz="1200" b="1" baseline="0" dirty="0" smtClean="0">
                          <a:solidFill>
                            <a:schemeClr val="tx1"/>
                          </a:solidFill>
                          <a:latin typeface="Times New Roman" panose="02020603050405020304" pitchFamily="18" charset="0"/>
                          <a:cs typeface="Times New Roman" panose="02020603050405020304" pitchFamily="18" charset="0"/>
                        </a:rPr>
                        <a:t> 09/01/2022 is</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a:solidFill>
                            <a:schemeClr val="tx1"/>
                          </a:solidFill>
                          <a:latin typeface="Times New Roman" panose="02020603050405020304" pitchFamily="18" charset="0"/>
                          <a:cs typeface="Times New Roman" panose="02020603050405020304" pitchFamily="18" charset="0"/>
                        </a:rPr>
                        <a:t>working properly</a:t>
                      </a:r>
                      <a:r>
                        <a:rPr lang="en-US" sz="1200" b="1" baseline="0" dirty="0">
                          <a:solidFill>
                            <a:schemeClr val="tx1"/>
                          </a:solidFill>
                          <a:latin typeface="Times New Roman" panose="02020603050405020304" pitchFamily="18" charset="0"/>
                          <a:cs typeface="Times New Roman" panose="02020603050405020304" pitchFamily="18" charset="0"/>
                        </a:rPr>
                        <a:t> in OE</a:t>
                      </a:r>
                    </a:p>
                    <a:p>
                      <a:pPr marL="111125" indent="-111125" algn="l">
                        <a:buFont typeface="Arial" pitchFamily="34" charset="0"/>
                        <a:buChar char="•"/>
                      </a:pPr>
                      <a:r>
                        <a:rPr lang="en-US" sz="1200" b="1" baseline="0" dirty="0">
                          <a:solidFill>
                            <a:schemeClr val="tx1"/>
                          </a:solidFill>
                          <a:latin typeface="Times New Roman" panose="02020603050405020304" pitchFamily="18" charset="0"/>
                          <a:cs typeface="Times New Roman" panose="02020603050405020304" pitchFamily="18" charset="0"/>
                        </a:rPr>
                        <a:t>Modified LUT provides adequate background correction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1"/>
                          </a:solidFill>
                          <a:latin typeface="Times New Roman" panose="02020603050405020304" pitchFamily="18" charset="0"/>
                          <a:cs typeface="Times New Roman" panose="02020603050405020304" pitchFamily="18" charset="0"/>
                        </a:rPr>
                        <a:t>Changing space environment will determine if modified </a:t>
                      </a:r>
                      <a:r>
                        <a:rPr lang="en-US" sz="1200" b="1" baseline="0" dirty="0">
                          <a:solidFill>
                            <a:schemeClr val="tx1"/>
                          </a:solidFill>
                          <a:latin typeface="Times New Roman" panose="02020603050405020304" pitchFamily="18" charset="0"/>
                          <a:cs typeface="Times New Roman" panose="02020603050405020304" pitchFamily="18" charset="0"/>
                        </a:rPr>
                        <a:t>correction continues to track E9-E11 </a:t>
                      </a:r>
                      <a:r>
                        <a:rPr lang="en-US" sz="1200" b="1" baseline="0" dirty="0" smtClean="0">
                          <a:solidFill>
                            <a:schemeClr val="tx1"/>
                          </a:solidFill>
                          <a:latin typeface="Times New Roman" panose="02020603050405020304" pitchFamily="18" charset="0"/>
                          <a:cs typeface="Times New Roman" panose="02020603050405020304" pitchFamily="18" charset="0"/>
                        </a:rPr>
                        <a:t>backgrounds</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1"/>
                          </a:solidFill>
                          <a:latin typeface="Times New Roman" panose="02020603050405020304" pitchFamily="18" charset="0"/>
                          <a:cs typeface="Times New Roman" panose="02020603050405020304" pitchFamily="18" charset="0"/>
                        </a:rPr>
                        <a:t>NCEI will keep monitoring</a:t>
                      </a:r>
                      <a:endParaRPr lang="en-US" sz="1200" b="1"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r>
              <a:tr h="1082040">
                <a:tc>
                  <a:txBody>
                    <a:bodyPr/>
                    <a:lstStyle/>
                    <a:p>
                      <a:pPr algn="ctr"/>
                      <a:r>
                        <a:rPr lang="en-US" sz="1600" b="1" dirty="0">
                          <a:latin typeface="Times New Roman" panose="02020603050405020304" pitchFamily="18" charset="0"/>
                          <a:cs typeface="Times New Roman" panose="02020603050405020304" pitchFamily="18" charset="0"/>
                        </a:rPr>
                        <a:t>Proton differential </a:t>
                      </a:r>
                      <a:r>
                        <a:rPr lang="en-US" sz="1600" b="1" dirty="0" smtClean="0">
                          <a:latin typeface="Times New Roman" panose="02020603050405020304" pitchFamily="18" charset="0"/>
                          <a:cs typeface="Times New Roman" panose="02020603050405020304" pitchFamily="18" charset="0"/>
                        </a:rPr>
                        <a:t>flux (P1-P7)</a:t>
                      </a:r>
                      <a:endParaRPr lang="en-US" sz="1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200" b="1" baseline="0" dirty="0">
                          <a:latin typeface="Times New Roman" panose="02020603050405020304" pitchFamily="18" charset="0"/>
                          <a:cs typeface="Times New Roman" panose="02020603050405020304" pitchFamily="18" charset="0"/>
                        </a:rPr>
                        <a:t>No issues evident upon initial inspection of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Comparisons </a:t>
                      </a:r>
                      <a:r>
                        <a:rPr lang="en-US" sz="1200" b="1" baseline="0" dirty="0">
                          <a:solidFill>
                            <a:schemeClr val="tx1"/>
                          </a:solidFill>
                          <a:latin typeface="Times New Roman" panose="02020603050405020304" pitchFamily="18" charset="0"/>
                          <a:cs typeface="Times New Roman" panose="02020603050405020304" pitchFamily="18" charset="0"/>
                        </a:rPr>
                        <a:t>with </a:t>
                      </a:r>
                      <a:r>
                        <a:rPr lang="en-US" sz="1200" b="1" baseline="0" dirty="0" smtClean="0">
                          <a:solidFill>
                            <a:schemeClr val="tx1"/>
                          </a:solidFill>
                          <a:latin typeface="Times New Roman" panose="02020603050405020304" pitchFamily="18" charset="0"/>
                          <a:cs typeface="Times New Roman" panose="02020603050405020304" pitchFamily="18" charset="0"/>
                        </a:rPr>
                        <a:t>G16/G17 </a:t>
                      </a:r>
                      <a:r>
                        <a:rPr lang="en-US" sz="1200" b="1" baseline="0" dirty="0">
                          <a:solidFill>
                            <a:schemeClr val="tx1"/>
                          </a:solidFill>
                          <a:latin typeface="Times New Roman" panose="02020603050405020304" pitchFamily="18" charset="0"/>
                          <a:cs typeface="Times New Roman" panose="02020603050405020304" pitchFamily="18" charset="0"/>
                        </a:rPr>
                        <a:t>indicates that </a:t>
                      </a:r>
                      <a:r>
                        <a:rPr lang="en-US" sz="1200" b="1" baseline="0" dirty="0" smtClean="0">
                          <a:solidFill>
                            <a:schemeClr val="tx1"/>
                          </a:solidFill>
                          <a:latin typeface="Times New Roman" panose="02020603050405020304" pitchFamily="18" charset="0"/>
                          <a:cs typeface="Times New Roman" panose="02020603050405020304" pitchFamily="18" charset="0"/>
                        </a:rPr>
                        <a:t>G16/G17 </a:t>
                      </a:r>
                      <a:r>
                        <a:rPr lang="en-US" sz="1200" b="1" baseline="0" dirty="0">
                          <a:solidFill>
                            <a:schemeClr val="tx1"/>
                          </a:solidFill>
                          <a:latin typeface="Times New Roman" panose="02020603050405020304" pitchFamily="18" charset="0"/>
                          <a:cs typeface="Times New Roman" panose="02020603050405020304" pitchFamily="18" charset="0"/>
                        </a:rPr>
                        <a:t>may have degraded on-orbit due to radiation damage</a:t>
                      </a:r>
                    </a:p>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Expect G18 </a:t>
                      </a:r>
                      <a:r>
                        <a:rPr lang="en-US" sz="1200" b="1" baseline="0" dirty="0">
                          <a:solidFill>
                            <a:schemeClr val="tx1"/>
                          </a:solidFill>
                          <a:latin typeface="Times New Roman" panose="02020603050405020304" pitchFamily="18" charset="0"/>
                          <a:cs typeface="Times New Roman" panose="02020603050405020304" pitchFamily="18" charset="0"/>
                        </a:rPr>
                        <a:t>to degrade as </a:t>
                      </a:r>
                      <a:r>
                        <a:rPr lang="en-US" sz="1200" b="1" baseline="0" dirty="0" smtClean="0">
                          <a:solidFill>
                            <a:schemeClr val="tx1"/>
                          </a:solidFill>
                          <a:latin typeface="Times New Roman" panose="02020603050405020304" pitchFamily="18" charset="0"/>
                          <a:cs typeface="Times New Roman" panose="02020603050405020304" pitchFamily="18" charset="0"/>
                        </a:rPr>
                        <a:t>well?</a:t>
                      </a:r>
                      <a:endParaRPr lang="en-US" sz="1200" b="1"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chemeClr val="tx1"/>
                          </a:solidFill>
                          <a:latin typeface="Times New Roman" panose="02020603050405020304" pitchFamily="18" charset="0"/>
                          <a:cs typeface="Times New Roman" panose="02020603050405020304" pitchFamily="18" charset="0"/>
                        </a:rPr>
                        <a:t>Options include modifying geometrical factors in LUTs </a:t>
                      </a:r>
                      <a:r>
                        <a:rPr lang="en-US" sz="1200" b="1" u="sng" baseline="0" dirty="0">
                          <a:solidFill>
                            <a:schemeClr val="tx1"/>
                          </a:solidFill>
                          <a:latin typeface="Times New Roman" panose="02020603050405020304" pitchFamily="18" charset="0"/>
                          <a:cs typeface="Times New Roman" panose="02020603050405020304" pitchFamily="18" charset="0"/>
                        </a:rPr>
                        <a:t>or</a:t>
                      </a:r>
                      <a:r>
                        <a:rPr lang="en-US" sz="1200" b="1" baseline="0" dirty="0">
                          <a:solidFill>
                            <a:schemeClr val="tx1"/>
                          </a:solidFill>
                          <a:latin typeface="Times New Roman" panose="02020603050405020304" pitchFamily="18" charset="0"/>
                          <a:cs typeface="Times New Roman" panose="02020603050405020304" pitchFamily="18" charset="0"/>
                        </a:rPr>
                        <a:t> determining different effective energies (metadata</a:t>
                      </a:r>
                      <a:r>
                        <a:rPr lang="en-US" sz="1200" b="1" baseline="0" dirty="0" smtClean="0">
                          <a:solidFill>
                            <a:schemeClr val="tx1"/>
                          </a:solidFill>
                          <a:latin typeface="Times New Roman" panose="02020603050405020304" pitchFamily="18" charset="0"/>
                          <a:cs typeface="Times New Roman" panose="02020603050405020304" pitchFamily="18" charset="0"/>
                        </a:rPr>
                        <a:t>)</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1"/>
                          </a:solidFill>
                          <a:latin typeface="Times New Roman" panose="02020603050405020304" pitchFamily="18" charset="0"/>
                          <a:cs typeface="Times New Roman" panose="02020603050405020304" pitchFamily="18" charset="0"/>
                        </a:rPr>
                        <a:t>NCEI will keep monitoring</a:t>
                      </a:r>
                      <a:endParaRPr lang="en-US" sz="1200" b="1"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r>
              <a:tr h="822960">
                <a:tc>
                  <a:txBody>
                    <a:bodyPr/>
                    <a:lstStyle/>
                    <a:p>
                      <a:pPr algn="ctr"/>
                      <a:r>
                        <a:rPr lang="en-US" sz="1600" b="1" dirty="0" smtClean="0">
                          <a:latin typeface="Times New Roman" panose="02020603050405020304" pitchFamily="18" charset="0"/>
                          <a:cs typeface="Times New Roman" panose="02020603050405020304" pitchFamily="18" charset="0"/>
                        </a:rPr>
                        <a:t>Solar proton channels</a:t>
                      </a:r>
                    </a:p>
                    <a:p>
                      <a:pPr algn="ctr"/>
                      <a:r>
                        <a:rPr lang="en-US" sz="1600" b="1" dirty="0" smtClean="0">
                          <a:latin typeface="Times New Roman" panose="02020603050405020304" pitchFamily="18" charset="0"/>
                          <a:cs typeface="Times New Roman" panose="02020603050405020304" pitchFamily="18" charset="0"/>
                        </a:rPr>
                        <a:t>(P8-P11)</a:t>
                      </a:r>
                      <a:endParaRPr lang="en-US" sz="1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MPS-HI channels P8-P10 lower than SGPS P1-P3</a:t>
                      </a:r>
                    </a:p>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GOES-18 MPS-HI P11 higher than GOES-16/-17</a:t>
                      </a:r>
                      <a:endParaRPr lang="en-US" sz="1200" b="1"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1"/>
                          </a:solidFill>
                          <a:latin typeface="Times New Roman" panose="02020603050405020304" pitchFamily="18" charset="0"/>
                          <a:cs typeface="Times New Roman" panose="02020603050405020304" pitchFamily="18" charset="0"/>
                        </a:rPr>
                        <a:t>Possible root cause: </a:t>
                      </a:r>
                      <a:r>
                        <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Inaccurate geometric factors or energies</a:t>
                      </a:r>
                      <a:endParaRPr lang="en-US" sz="1200" b="1" baseline="0" dirty="0" smtClean="0">
                        <a:solidFill>
                          <a:schemeClr val="tx1"/>
                        </a:solidFill>
                        <a:latin typeface="Times New Roman" panose="02020603050405020304" pitchFamily="18" charset="0"/>
                        <a:cs typeface="Times New Roman" panose="02020603050405020304" pitchFamily="18" charset="0"/>
                      </a:endParaRPr>
                    </a:p>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Under investigation</a:t>
                      </a:r>
                      <a:endParaRPr lang="en-US" sz="1200" b="1"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Calibration of later MPS-HI and SGPS T1 units at various facilities (BNL, NIST, MGH)</a:t>
                      </a:r>
                    </a:p>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Already planned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52</a:t>
            </a:fld>
            <a:endParaRPr lang="en-US" altLang="en-US" dirty="0"/>
          </a:p>
        </p:txBody>
      </p:sp>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477371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3F7B00-1FAD-C245-89EE-199C66B4B7E8}"/>
              </a:ext>
            </a:extLst>
          </p:cNvPr>
          <p:cNvSpPr>
            <a:spLocks noGrp="1"/>
          </p:cNvSpPr>
          <p:nvPr>
            <p:ph idx="1"/>
          </p:nvPr>
        </p:nvSpPr>
        <p:spPr>
          <a:xfrm>
            <a:off x="266700" y="1295400"/>
            <a:ext cx="8610600" cy="4876800"/>
          </a:xfrm>
        </p:spPr>
        <p:txBody>
          <a:bodyPr/>
          <a:lstStyle/>
          <a:p>
            <a:pPr marL="365760" indent="-365760"/>
            <a:r>
              <a:rPr lang="en-US" sz="2000" b="1" dirty="0" smtClean="0">
                <a:solidFill>
                  <a:srgbClr val="FFFF00"/>
                </a:solidFill>
                <a:latin typeface="Times New Roman" panose="02020603050405020304" pitchFamily="18" charset="0"/>
                <a:cs typeface="Times New Roman" panose="02020603050405020304" pitchFamily="18" charset="0"/>
              </a:rPr>
              <a:t>Solar Proton channels</a:t>
            </a:r>
          </a:p>
          <a:p>
            <a:pPr marL="640080" lvl="1"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Comparison </a:t>
            </a:r>
            <a:r>
              <a:rPr lang="en-US" sz="1600" b="1" dirty="0">
                <a:latin typeface="Times New Roman" panose="02020603050405020304" pitchFamily="18" charset="0"/>
                <a:cs typeface="Times New Roman" panose="02020603050405020304" pitchFamily="18" charset="0"/>
              </a:rPr>
              <a:t>of MPS-HI channels </a:t>
            </a:r>
            <a:r>
              <a:rPr lang="en-US" sz="1600" b="1" dirty="0" smtClean="0">
                <a:latin typeface="Times New Roman" panose="02020603050405020304" pitchFamily="18" charset="0"/>
                <a:cs typeface="Times New Roman" panose="02020603050405020304" pitchFamily="18" charset="0"/>
              </a:rPr>
              <a:t>P8-P11 </a:t>
            </a:r>
            <a:r>
              <a:rPr lang="en-US" sz="1600" b="1" dirty="0">
                <a:latin typeface="Times New Roman" panose="02020603050405020304" pitchFamily="18" charset="0"/>
                <a:cs typeface="Times New Roman" panose="02020603050405020304" pitchFamily="18" charset="0"/>
              </a:rPr>
              <a:t>with SGPS </a:t>
            </a:r>
            <a:r>
              <a:rPr lang="en-US" sz="1600" b="1" dirty="0" smtClean="0">
                <a:latin typeface="Times New Roman" panose="02020603050405020304" pitchFamily="18" charset="0"/>
                <a:cs typeface="Times New Roman" panose="02020603050405020304" pitchFamily="18" charset="0"/>
              </a:rPr>
              <a:t>P1-P4 for a suitable Solar Energetic Particle (SEP) event</a:t>
            </a:r>
          </a:p>
          <a:p>
            <a:pPr marL="925830" lvl="1">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Disagreement of MPS-HI </a:t>
            </a:r>
            <a:r>
              <a:rPr lang="en-US" sz="1400" b="1" dirty="0" smtClean="0">
                <a:latin typeface="Times New Roman" panose="02020603050405020304" pitchFamily="18" charset="0"/>
                <a:cs typeface="Times New Roman" panose="02020603050405020304" pitchFamily="18" charset="0"/>
              </a:rPr>
              <a:t>P8-P10 </a:t>
            </a:r>
            <a:r>
              <a:rPr lang="en-US" sz="1400" b="1" dirty="0">
                <a:latin typeface="Times New Roman" panose="02020603050405020304" pitchFamily="18" charset="0"/>
                <a:cs typeface="Times New Roman" panose="02020603050405020304" pitchFamily="18" charset="0"/>
              </a:rPr>
              <a:t>fluxes with those of SGPS </a:t>
            </a:r>
            <a:r>
              <a:rPr lang="en-US" sz="1400" b="1" dirty="0" smtClean="0">
                <a:latin typeface="Times New Roman" panose="02020603050405020304" pitchFamily="18" charset="0"/>
                <a:cs typeface="Times New Roman" panose="02020603050405020304" pitchFamily="18" charset="0"/>
              </a:rPr>
              <a:t>P1-P3</a:t>
            </a:r>
            <a:endParaRPr lang="en-US" sz="1400" b="1" dirty="0">
              <a:latin typeface="Times New Roman" panose="02020603050405020304" pitchFamily="18" charset="0"/>
              <a:cs typeface="Times New Roman" panose="02020603050405020304" pitchFamily="18" charset="0"/>
            </a:endParaRPr>
          </a:p>
          <a:p>
            <a:pPr marL="925830" lvl="1">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Similar flux levels in MPS-HI channel P11 and SGPS channel P4</a:t>
            </a:r>
            <a:endParaRPr lang="en-US" sz="1400" b="1" dirty="0">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Comparison of GOES-18 MPS-HI with other operational GOES-R series </a:t>
            </a:r>
            <a:r>
              <a:rPr lang="en-US" sz="1600" b="1" dirty="0" smtClean="0">
                <a:latin typeface="Times New Roman" panose="02020603050405020304" pitchFamily="18" charset="0"/>
                <a:cs typeface="Times New Roman" panose="02020603050405020304" pitchFamily="18" charset="0"/>
              </a:rPr>
              <a:t>satellites</a:t>
            </a:r>
          </a:p>
          <a:p>
            <a:pPr marL="925830" lvl="2" indent="-285750"/>
            <a:r>
              <a:rPr lang="en-US" sz="1400" b="1" dirty="0" smtClean="0">
                <a:latin typeface="Times New Roman" panose="02020603050405020304" pitchFamily="18" charset="0"/>
                <a:cs typeface="Times New Roman" panose="02020603050405020304" pitchFamily="18" charset="0"/>
              </a:rPr>
              <a:t>Good agreement between GOES-17 and GOES-18 for most cases</a:t>
            </a:r>
          </a:p>
          <a:p>
            <a:pPr marL="925830" lvl="2" indent="-285750"/>
            <a:r>
              <a:rPr lang="en-US" sz="1400" b="1" dirty="0" smtClean="0">
                <a:latin typeface="Times New Roman" panose="02020603050405020304" pitchFamily="18" charset="0"/>
                <a:cs typeface="Times New Roman" panose="02020603050405020304" pitchFamily="18" charset="0"/>
              </a:rPr>
              <a:t>Much higher GOES-18 P11 channel fluxes compared to GOES-16</a:t>
            </a:r>
          </a:p>
          <a:p>
            <a:pPr marL="640080" lvl="1"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Requires a more suitable SEP event</a:t>
            </a:r>
          </a:p>
          <a:p>
            <a:pPr marL="640080" lvl="1"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Requires beam calibration of MPS-HI and SGPS (has </a:t>
            </a:r>
            <a:r>
              <a:rPr lang="en-US" sz="1600" b="1" dirty="0">
                <a:latin typeface="Times New Roman" panose="02020603050405020304" pitchFamily="18" charset="0"/>
                <a:cs typeface="Times New Roman" panose="02020603050405020304" pitchFamily="18" charset="0"/>
              </a:rPr>
              <a:t>been agreed by the program, </a:t>
            </a:r>
            <a:r>
              <a:rPr lang="en-US" sz="1600" b="1" dirty="0" smtClean="0">
                <a:latin typeface="Times New Roman" panose="02020603050405020304" pitchFamily="18" charset="0"/>
                <a:cs typeface="Times New Roman" panose="02020603050405020304" pitchFamily="18" charset="0"/>
              </a:rPr>
              <a:t>planned </a:t>
            </a:r>
            <a:r>
              <a:rPr lang="en-US" sz="1600" b="1" dirty="0">
                <a:latin typeface="Times New Roman" panose="02020603050405020304" pitchFamily="18" charset="0"/>
                <a:cs typeface="Times New Roman" panose="02020603050405020304" pitchFamily="18" charset="0"/>
              </a:rPr>
              <a:t>by </a:t>
            </a:r>
            <a:r>
              <a:rPr lang="en-US" sz="1600" b="1" dirty="0" smtClean="0">
                <a:latin typeface="Times New Roman" panose="02020603050405020304" pitchFamily="18" charset="0"/>
                <a:cs typeface="Times New Roman" panose="02020603050405020304" pitchFamily="18" charset="0"/>
              </a:rPr>
              <a:t>the instrument vendor)</a:t>
            </a:r>
            <a:endParaRPr lang="en-US" sz="1600" b="1" dirty="0">
              <a:latin typeface="Times New Roman" panose="02020603050405020304" pitchFamily="18" charset="0"/>
              <a:cs typeface="Times New Roman" panose="02020603050405020304" pitchFamily="18" charset="0"/>
            </a:endParaRPr>
          </a:p>
          <a:p>
            <a:pPr marL="365760" indent="-365760"/>
            <a:r>
              <a:rPr lang="en-US" sz="2000" b="1" dirty="0" smtClean="0">
                <a:solidFill>
                  <a:srgbClr val="FFFF00"/>
                </a:solidFill>
                <a:latin typeface="Times New Roman" panose="02020603050405020304" pitchFamily="18" charset="0"/>
                <a:cs typeface="Times New Roman" panose="02020603050405020304" pitchFamily="18" charset="0"/>
              </a:rPr>
              <a:t>Background Removal</a:t>
            </a:r>
            <a:endParaRPr lang="en-US" sz="2000" b="1" dirty="0">
              <a:solidFill>
                <a:srgbClr val="FFFF00"/>
              </a:solidFill>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Modification of the background removal coefficients is successful in yielding appropriate background levels, consistent with Galactic Cosmic Ray (GCR) fluxes</a:t>
            </a:r>
          </a:p>
          <a:p>
            <a:pPr marL="640080" lvl="1"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Complication: the space environment is changing</a:t>
            </a:r>
            <a:endParaRPr lang="en-US" sz="1600" b="1" dirty="0">
              <a:latin typeface="Times New Roman" panose="02020603050405020304" pitchFamily="18" charset="0"/>
              <a:cs typeface="Times New Roman" panose="02020603050405020304" pitchFamily="18" charset="0"/>
            </a:endParaRPr>
          </a:p>
          <a:p>
            <a:pPr marL="914400" lvl="2" indent="-274320"/>
            <a:r>
              <a:rPr lang="en-US" sz="1400" b="1" dirty="0" smtClean="0">
                <a:latin typeface="Times New Roman" panose="02020603050405020304" pitchFamily="18" charset="0"/>
                <a:cs typeface="Times New Roman" panose="02020603050405020304" pitchFamily="18" charset="0"/>
              </a:rPr>
              <a:t>Requires continued monitoring</a:t>
            </a:r>
          </a:p>
          <a:p>
            <a:pPr marL="914400" lvl="2" indent="-274320"/>
            <a:r>
              <a:rPr lang="en-US" sz="1400" b="1" dirty="0" smtClean="0">
                <a:latin typeface="Times New Roman" panose="02020603050405020304" pitchFamily="18" charset="0"/>
                <a:cs typeface="Times New Roman" panose="02020603050405020304" pitchFamily="18" charset="0"/>
              </a:rPr>
              <a:t>Possible revision of the background removal coefficients in the future</a:t>
            </a:r>
            <a:endParaRPr lang="en-US" sz="1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DC6D270-91FD-5549-8854-7EDBC81B7140}"/>
              </a:ext>
            </a:extLst>
          </p:cNvPr>
          <p:cNvSpPr>
            <a:spLocks noGrp="1"/>
          </p:cNvSpPr>
          <p:nvPr>
            <p:ph type="sldNum" sz="quarter" idx="12"/>
          </p:nvPr>
        </p:nvSpPr>
        <p:spPr/>
        <p:txBody>
          <a:bodyPr/>
          <a:lstStyle/>
          <a:p>
            <a:fld id="{615ADB79-25D6-47C0-AB51-22A13A0BBB50}" type="slidenum">
              <a:rPr lang="en-US" altLang="en-US" smtClean="0"/>
              <a:pPr/>
              <a:t>53</a:t>
            </a:fld>
            <a:endParaRPr lang="en-US" altLang="en-US" dirty="0"/>
          </a:p>
        </p:txBody>
      </p:sp>
      <p:sp>
        <p:nvSpPr>
          <p:cNvPr id="5" name="Title 1"/>
          <p:cNvSpPr txBox="1">
            <a:spLocks/>
          </p:cNvSpPr>
          <p:nvPr/>
        </p:nvSpPr>
        <p:spPr bwMode="auto">
          <a:xfrm>
            <a:off x="1367590" y="204537"/>
            <a:ext cx="6408821" cy="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latin typeface="Times New Roman" panose="02020603050405020304" pitchFamily="18" charset="0"/>
                <a:cs typeface="Times New Roman" panose="02020603050405020304" pitchFamily="18" charset="0"/>
              </a:rPr>
              <a:t>GOES-18: Remaining issues</a:t>
            </a:r>
            <a:endParaRPr lang="en-US" sz="28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bwMode="auto">
          <a:xfrm>
            <a:off x="1371600" y="762000"/>
            <a:ext cx="6408821" cy="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400" b="1" dirty="0" smtClean="0">
                <a:solidFill>
                  <a:srgbClr val="FFFF00"/>
                </a:solidFill>
                <a:latin typeface="Times New Roman" panose="02020603050405020304" pitchFamily="18" charset="0"/>
                <a:cs typeface="Times New Roman" panose="02020603050405020304" pitchFamily="18" charset="0"/>
              </a:rPr>
              <a:t>Summary</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41908495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06900"/>
            <a:ext cx="8402053" cy="1362075"/>
          </a:xfrm>
        </p:spPr>
        <p:txBody>
          <a:bodyPr/>
          <a:lstStyle/>
          <a:p>
            <a:r>
              <a:rPr lang="en-US" dirty="0" smtClean="0"/>
              <a:t>Provisional </a:t>
            </a:r>
            <a:r>
              <a:rPr lang="en-US" dirty="0"/>
              <a:t>Maturity Assessment</a:t>
            </a:r>
          </a:p>
        </p:txBody>
      </p:sp>
      <p:sp>
        <p:nvSpPr>
          <p:cNvPr id="3" name="Text Placeholder 2"/>
          <p:cNvSpPr>
            <a:spLocks noGrp="1"/>
          </p:cNvSpPr>
          <p:nvPr>
            <p:ph type="body" idx="1"/>
          </p:nvPr>
        </p:nvSpPr>
        <p:spPr>
          <a:xfrm>
            <a:off x="533400" y="2906713"/>
            <a:ext cx="7772400" cy="1500187"/>
          </a:xfrm>
        </p:spPr>
        <p:txBody>
          <a:bodyPr/>
          <a:lstStyle/>
          <a:p>
            <a:r>
              <a:rPr lang="en-US" dirty="0" smtClean="0"/>
              <a:t>GOES-18 MPS-HI </a:t>
            </a:r>
            <a:r>
              <a:rPr lang="en-US" dirty="0"/>
              <a:t>L1b Products </a:t>
            </a:r>
            <a:r>
              <a:rPr lang="en-US" dirty="0" smtClean="0"/>
              <a:t>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54</a:t>
            </a:fld>
            <a:endParaRPr lang="en-US"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1" dirty="0" smtClean="0">
                <a:latin typeface="Times New Roman" panose="02020603050405020304" pitchFamily="18" charset="0"/>
                <a:cs typeface="Times New Roman" panose="02020603050405020304" pitchFamily="18" charset="0"/>
              </a:rPr>
              <a:t>Provisional</a:t>
            </a:r>
            <a:r>
              <a:rPr lang="en" sz="3600" b="1" i="0" u="none" strike="noStrike" cap="none" dirty="0" smtClean="0">
                <a:solidFill>
                  <a:srgbClr val="FFFFFF"/>
                </a:solidFill>
                <a:latin typeface="Times New Roman" panose="02020603050405020304" pitchFamily="18" charset="0"/>
                <a:cs typeface="Times New Roman" panose="02020603050405020304" pitchFamily="18" charset="0"/>
                <a:sym typeface="Arial"/>
              </a:rPr>
              <a:t> </a:t>
            </a:r>
            <a:r>
              <a:rPr lang="en" sz="3600" b="1" i="0" u="none" strike="noStrike" cap="none" dirty="0">
                <a:solidFill>
                  <a:srgbClr val="FFFFFF"/>
                </a:solidFill>
                <a:latin typeface="Times New Roman" panose="02020603050405020304" pitchFamily="18" charset="0"/>
                <a:cs typeface="Times New Roman" panose="02020603050405020304" pitchFamily="18" charset="0"/>
                <a:sym typeface="Arial"/>
              </a:rPr>
              <a:t>Validation</a:t>
            </a:r>
          </a:p>
        </p:txBody>
      </p:sp>
      <p:graphicFrame>
        <p:nvGraphicFramePr>
          <p:cNvPr id="202" name="Shape 202"/>
          <p:cNvGraphicFramePr/>
          <p:nvPr>
            <p:extLst>
              <p:ext uri="{D42A27DB-BD31-4B8C-83A1-F6EECF244321}">
                <p14:modId xmlns:p14="http://schemas.microsoft.com/office/powerpoint/2010/main" val="1891791759"/>
              </p:ext>
            </p:extLst>
          </p:nvPr>
        </p:nvGraphicFramePr>
        <p:xfrm>
          <a:off x="228600" y="1295400"/>
          <a:ext cx="8686800" cy="4663490"/>
        </p:xfrm>
        <a:graphic>
          <a:graphicData uri="http://schemas.openxmlformats.org/drawingml/2006/table">
            <a:tbl>
              <a:tblPr>
                <a:noFill/>
              </a:tblPr>
              <a:tblGrid>
                <a:gridCol w="43434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409100">
                <a:tc>
                  <a:txBody>
                    <a:bodyPr/>
                    <a:lstStyle/>
                    <a:p>
                      <a:pPr marL="0" marR="0" lvl="0" indent="0" algn="ctr" rtl="0">
                        <a:lnSpc>
                          <a:spcPct val="100000"/>
                        </a:lnSpc>
                        <a:spcBef>
                          <a:spcPts val="0"/>
                        </a:spcBef>
                        <a:spcAft>
                          <a:spcPts val="0"/>
                        </a:spcAft>
                        <a:buClr>
                          <a:srgbClr val="000000"/>
                        </a:buClr>
                        <a:buSzPct val="25000"/>
                        <a:buFont typeface="Arial"/>
                        <a:buNone/>
                      </a:pPr>
                      <a:r>
                        <a:rPr lang="en" sz="2400" b="1" u="none" strike="noStrike" cap="none" dirty="0">
                          <a:solidFill>
                            <a:srgbClr val="FFFFFF"/>
                          </a:solidFill>
                          <a:latin typeface="Times New Roman" panose="02020603050405020304" pitchFamily="18" charset="0"/>
                          <a:cs typeface="Times New Roman" panose="02020603050405020304" pitchFamily="18" charset="0"/>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 sz="2400" b="1" u="none" strike="noStrike" cap="none" dirty="0">
                          <a:solidFill>
                            <a:srgbClr val="FFFFFF"/>
                          </a:solidFill>
                          <a:latin typeface="Times New Roman" panose="02020603050405020304" pitchFamily="18" charset="0"/>
                          <a:cs typeface="Times New Roman" panose="02020603050405020304" pitchFamily="18" charset="0"/>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Validation and quality assurance activities are ongoing,</a:t>
                      </a:r>
                      <a:r>
                        <a:rPr lang="en"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a:t>
                      </a:r>
                      <a:r>
                        <a:rPr lang="en-US"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and the general research community is now encouraged to participate.</a:t>
                      </a:r>
                      <a:endParaRPr lang="en" sz="18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Validation activities are ongoing.</a:t>
                      </a:r>
                      <a:r>
                        <a:rPr lang="en"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Results have been discussed with SWPC.</a:t>
                      </a:r>
                      <a:r>
                        <a:rPr lang="en-US"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Release of data by NCEI will enable research community participation.</a:t>
                      </a:r>
                      <a:endParaRPr lang="en" sz="18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xmlns="" val="10001"/>
                  </a:ext>
                </a:extLst>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Severe algorithm anomalies are identified and under analysis. Solutions to anomalies are in development and testing.</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u="none" strike="noStrike" cap="none" dirty="0" smtClean="0">
                          <a:solidFill>
                            <a:schemeClr val="tx1"/>
                          </a:solidFill>
                          <a:latin typeface="Times New Roman" panose="02020603050405020304" pitchFamily="18" charset="0"/>
                          <a:cs typeface="Times New Roman" panose="02020603050405020304" pitchFamily="18" charset="0"/>
                        </a:rPr>
                        <a:t>Major anomalies fixed through LUT modification (ADR</a:t>
                      </a:r>
                      <a:r>
                        <a:rPr lang="en-US" sz="1800" u="none" strike="noStrike" cap="none" baseline="0" dirty="0" smtClean="0">
                          <a:solidFill>
                            <a:schemeClr val="tx1"/>
                          </a:solidFill>
                          <a:latin typeface="Times New Roman" panose="02020603050405020304" pitchFamily="18" charset="0"/>
                          <a:cs typeface="Times New Roman" panose="02020603050405020304" pitchFamily="18" charset="0"/>
                        </a:rPr>
                        <a:t> 1253</a:t>
                      </a:r>
                      <a:r>
                        <a:rPr lang="en-US" sz="1800" u="none" strike="noStrike" cap="none" dirty="0" smtClean="0">
                          <a:solidFill>
                            <a:schemeClr val="tx1"/>
                          </a:solidFill>
                          <a:latin typeface="Times New Roman" panose="02020603050405020304" pitchFamily="18" charset="0"/>
                          <a:cs typeface="Times New Roman" panose="02020603050405020304" pitchFamily="18" charset="0"/>
                        </a:rPr>
                        <a:t>). Correct performance of LUT verified in OE.</a:t>
                      </a: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Incremental</a:t>
                      </a:r>
                      <a:r>
                        <a:rPr lang="en"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product improvements may still be occurring.</a:t>
                      </a:r>
                      <a:endParaRPr lang="en" sz="18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Incremental product improvements are expected,</a:t>
                      </a:r>
                      <a:r>
                        <a:rPr lang="en"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primarily through updated LUTs incorporating results of cross-cal.</a:t>
                      </a:r>
                      <a:endParaRPr lang="en" sz="1800" u="none" strike="noStrike" cap="none" dirty="0" smtClean="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xmlns="" val="10002"/>
                  </a:ext>
                </a:extLst>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Users are engaged in the Customer Forums, and user feedback is assessed.</a:t>
                      </a:r>
                      <a:endParaRPr lang="en" sz="18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u="none" strike="noStrike" cap="none" dirty="0" smtClean="0">
                          <a:solidFill>
                            <a:schemeClr val="tx1"/>
                          </a:solidFill>
                          <a:latin typeface="Times New Roman" panose="02020603050405020304" pitchFamily="18" charset="0"/>
                          <a:cs typeface="Times New Roman" panose="02020603050405020304" pitchFamily="18" charset="0"/>
                        </a:rPr>
                        <a:t>Engagement</a:t>
                      </a:r>
                      <a:r>
                        <a:rPr lang="en" sz="1800" u="none" strike="noStrike" cap="none" baseline="0" dirty="0" smtClean="0">
                          <a:solidFill>
                            <a:schemeClr val="tx1"/>
                          </a:solidFill>
                          <a:latin typeface="Times New Roman" panose="02020603050405020304" pitchFamily="18" charset="0"/>
                          <a:cs typeface="Times New Roman" panose="02020603050405020304" pitchFamily="18" charset="0"/>
                        </a:rPr>
                        <a:t> with the operational and scientific community is on an ongoing basis. User concerns and questions are routinely addressed.</a:t>
                      </a:r>
                      <a:endParaRPr lang="en" sz="18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228600" y="6182380"/>
            <a:ext cx="5105400" cy="52322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F</a:t>
            </a:r>
            <a:r>
              <a:rPr lang="en-US" sz="1400" dirty="0" smtClean="0">
                <a:solidFill>
                  <a:schemeClr val="bg1"/>
                </a:solidFill>
                <a:latin typeface="Times New Roman" panose="02020603050405020304" pitchFamily="18" charset="0"/>
                <a:cs typeface="Times New Roman" panose="02020603050405020304" pitchFamily="18" charset="0"/>
              </a:rPr>
              <a:t>rom 410-R-RIMP-0318  Version 2.0 07/09/2021,</a:t>
            </a:r>
            <a:endParaRPr lang="en-US" sz="1400" dirty="0">
              <a:solidFill>
                <a:schemeClr val="bg1"/>
              </a:solidFill>
              <a:latin typeface="Times New Roman" panose="02020603050405020304" pitchFamily="18" charset="0"/>
              <a:cs typeface="Times New Roman" panose="02020603050405020304" pitchFamily="18" charset="0"/>
            </a:endParaRPr>
          </a:p>
          <a:p>
            <a:r>
              <a:rPr lang="en-US" sz="1400" dirty="0">
                <a:solidFill>
                  <a:schemeClr val="bg1"/>
                </a:solidFill>
                <a:latin typeface="Times New Roman" panose="02020603050405020304" pitchFamily="18" charset="0"/>
                <a:cs typeface="Times New Roman" panose="02020603050405020304" pitchFamily="18" charset="0"/>
              </a:rPr>
              <a:t>Responsible Organization: </a:t>
            </a:r>
            <a:r>
              <a:rPr lang="en-US" sz="1400" dirty="0" smtClean="0">
                <a:solidFill>
                  <a:schemeClr val="bg1"/>
                </a:solidFill>
                <a:latin typeface="Times New Roman" panose="02020603050405020304" pitchFamily="18" charset="0"/>
                <a:cs typeface="Times New Roman" panose="02020603050405020304" pitchFamily="18" charset="0"/>
              </a:rPr>
              <a:t>GOES-R </a:t>
            </a:r>
            <a:r>
              <a:rPr lang="en-US" sz="1400" dirty="0">
                <a:solidFill>
                  <a:schemeClr val="bg1"/>
                </a:solidFill>
                <a:latin typeface="Times New Roman" panose="02020603050405020304" pitchFamily="18" charset="0"/>
                <a:cs typeface="Times New Roman" panose="02020603050405020304" pitchFamily="18" charset="0"/>
              </a:rPr>
              <a:t>Program/Code 410 </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a:xfrm>
            <a:off x="8229600" y="6364588"/>
            <a:ext cx="715357" cy="341520"/>
          </a:xfrm>
        </p:spPr>
        <p:txBody>
          <a:bodyPr/>
          <a:lstStyle/>
          <a:p>
            <a:pPr marL="0" marR="0" lvl="0" indent="0" rtl="0">
              <a:lnSpc>
                <a:spcPct val="100000"/>
              </a:lnSpc>
              <a:spcBef>
                <a:spcPts val="0"/>
              </a:spcBef>
              <a:spcAft>
                <a:spcPts val="0"/>
              </a:spcAft>
              <a:buClr>
                <a:srgbClr val="000000"/>
              </a:buClr>
              <a:buSzPct val="25000"/>
              <a:buFont typeface="Arial"/>
              <a:buNone/>
            </a:pPr>
            <a:fld id="{00000000-1234-1234-1234-123412341234}" type="slidenum">
              <a:rPr lang="en" b="0" i="0" u="none" strike="noStrike" cap="none" smtClean="0">
                <a:ea typeface="Arial"/>
                <a:cs typeface="Arial"/>
                <a:sym typeface="Arial"/>
              </a:rPr>
              <a:pPr marL="0" marR="0" lvl="0" indent="0" rtl="0">
                <a:lnSpc>
                  <a:spcPct val="100000"/>
                </a:lnSpc>
                <a:spcBef>
                  <a:spcPts val="0"/>
                </a:spcBef>
                <a:spcAft>
                  <a:spcPts val="0"/>
                </a:spcAft>
                <a:buClr>
                  <a:srgbClr val="000000"/>
                </a:buClr>
                <a:buSzPct val="25000"/>
                <a:buFont typeface="Arial"/>
                <a:buNone/>
              </a:pPr>
              <a:t>55</a:t>
            </a:fld>
            <a:endParaRPr lang="en" b="0" i="0" u="none" strike="noStrike" cap="none" dirty="0">
              <a:ea typeface="Arial"/>
              <a:cs typeface="Arial"/>
              <a:sym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8600"/>
            <a:ext cx="5961300" cy="777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1" dirty="0" smtClean="0">
                <a:latin typeface="Times New Roman" panose="02020603050405020304" pitchFamily="18" charset="0"/>
                <a:cs typeface="Times New Roman" panose="02020603050405020304" pitchFamily="18" charset="0"/>
              </a:rPr>
              <a:t>Provisional</a:t>
            </a:r>
            <a:r>
              <a:rPr lang="en" sz="3600" b="1" i="0" u="none" strike="noStrike" cap="none" dirty="0" smtClean="0">
                <a:solidFill>
                  <a:srgbClr val="FFFFFF"/>
                </a:solidFill>
                <a:latin typeface="Times New Roman" panose="02020603050405020304" pitchFamily="18" charset="0"/>
                <a:cs typeface="Times New Roman" panose="02020603050405020304" pitchFamily="18" charset="0"/>
                <a:sym typeface="Arial"/>
              </a:rPr>
              <a:t> </a:t>
            </a:r>
            <a:r>
              <a:rPr lang="en" sz="3600" b="1" i="0" u="none" strike="noStrike" cap="none" dirty="0">
                <a:solidFill>
                  <a:srgbClr val="FFFFFF"/>
                </a:solidFill>
                <a:latin typeface="Times New Roman" panose="02020603050405020304" pitchFamily="18" charset="0"/>
                <a:cs typeface="Times New Roman" panose="02020603050405020304" pitchFamily="18" charset="0"/>
                <a:sym typeface="Arial"/>
              </a:rPr>
              <a:t>Validation</a:t>
            </a:r>
          </a:p>
        </p:txBody>
      </p:sp>
      <p:graphicFrame>
        <p:nvGraphicFramePr>
          <p:cNvPr id="202" name="Shape 202"/>
          <p:cNvGraphicFramePr/>
          <p:nvPr>
            <p:extLst>
              <p:ext uri="{D42A27DB-BD31-4B8C-83A1-F6EECF244321}">
                <p14:modId xmlns:p14="http://schemas.microsoft.com/office/powerpoint/2010/main" val="1978690766"/>
              </p:ext>
            </p:extLst>
          </p:nvPr>
        </p:nvGraphicFramePr>
        <p:xfrm>
          <a:off x="228600" y="1252010"/>
          <a:ext cx="8686800" cy="4767790"/>
        </p:xfrm>
        <a:graphic>
          <a:graphicData uri="http://schemas.openxmlformats.org/drawingml/2006/table">
            <a:tbl>
              <a:tblPr>
                <a:noFill/>
              </a:tblPr>
              <a:tblGrid>
                <a:gridCol w="5486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409100">
                <a:tc>
                  <a:txBody>
                    <a:bodyPr/>
                    <a:lstStyle/>
                    <a:p>
                      <a:pPr marL="0" marR="0" lvl="0" indent="0" algn="ctr" rtl="0">
                        <a:lnSpc>
                          <a:spcPct val="100000"/>
                        </a:lnSpc>
                        <a:spcBef>
                          <a:spcPts val="0"/>
                        </a:spcBef>
                        <a:spcAft>
                          <a:spcPts val="0"/>
                        </a:spcAft>
                        <a:buClr>
                          <a:schemeClr val="lt1"/>
                        </a:buClr>
                        <a:buSzPct val="25000"/>
                        <a:buFont typeface="Arial"/>
                        <a:buNone/>
                      </a:pPr>
                      <a:r>
                        <a:rPr lang="en" sz="2000" b="1" u="none" strike="noStrike" cap="none" dirty="0">
                          <a:solidFill>
                            <a:schemeClr val="lt1"/>
                          </a:solidFill>
                          <a:latin typeface="Times New Roman" panose="02020603050405020304" pitchFamily="18" charset="0"/>
                          <a:cs typeface="Times New Roman" panose="02020603050405020304" pitchFamily="18" charset="0"/>
                        </a:rPr>
                        <a:t>End State</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2000" b="1" u="none" strike="noStrike" cap="none" dirty="0">
                          <a:solidFill>
                            <a:schemeClr val="lt1"/>
                          </a:solidFill>
                          <a:latin typeface="Times New Roman" panose="02020603050405020304" pitchFamily="18" charset="0"/>
                          <a:cs typeface="Times New Roman" panose="02020603050405020304" pitchFamily="18" charset="0"/>
                        </a:rPr>
                        <a:t>Assessment</a:t>
                      </a: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655675">
                <a:tc>
                  <a:txBody>
                    <a:bodyPr/>
                    <a:lstStyle/>
                    <a:p>
                      <a:pPr marL="0" marR="0" lvl="0" indent="0" algn="l" rtl="0">
                        <a:lnSpc>
                          <a:spcPct val="100000"/>
                        </a:lnSpc>
                        <a:spcBef>
                          <a:spcPts val="0"/>
                        </a:spcBef>
                        <a:spcAft>
                          <a:spcPts val="0"/>
                        </a:spcAft>
                        <a:buClr>
                          <a:schemeClr val="lt1"/>
                        </a:buClr>
                        <a:buSzPct val="100000"/>
                        <a:buFont typeface="Arial"/>
                        <a:buNone/>
                      </a:pP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Product performance has been demonstrated through analysis of a small number of independent measurements obtained from selected locations, periods, and associated ground-truth/field program</a:t>
                      </a:r>
                      <a:r>
                        <a:rPr lang="en-US" sz="16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a:t>
                      </a: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 efforts.</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PLPTs</a:t>
                      </a:r>
                      <a:r>
                        <a:rPr lang="en" sz="1600" b="0" i="0" u="none" strike="noStrike" cap="none" baseline="0" dirty="0">
                          <a:solidFill>
                            <a:schemeClr val="tx1"/>
                          </a:solidFill>
                          <a:latin typeface="Times New Roman" panose="02020603050405020304" pitchFamily="18" charset="0"/>
                          <a:ea typeface="Arial"/>
                          <a:cs typeface="Times New Roman" panose="02020603050405020304" pitchFamily="18" charset="0"/>
                          <a:sym typeface="Arial"/>
                        </a:rPr>
                        <a:t> performed on </a:t>
                      </a:r>
                      <a:r>
                        <a:rPr lang="en" sz="16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reprocessed MPS-HI fluxes from post-launch to present.</a:t>
                      </a:r>
                      <a:endPar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10001"/>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smtClean="0">
                          <a:solidFill>
                            <a:schemeClr val="tx1"/>
                          </a:solidFill>
                          <a:latin typeface="Times New Roman" panose="02020603050405020304" pitchFamily="18" charset="0"/>
                          <a:cs typeface="Times New Roman" panose="02020603050405020304" pitchFamily="18" charset="0"/>
                        </a:rPr>
                        <a:t>Product analysis is sufficient to communicate product performance to users relative to expectations.</a:t>
                      </a:r>
                      <a:endParaRPr lang="en" sz="16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1600" u="none" strike="noStrike" cap="none" dirty="0">
                          <a:solidFill>
                            <a:schemeClr val="tx1"/>
                          </a:solidFill>
                          <a:latin typeface="Times New Roman" panose="02020603050405020304" pitchFamily="18" charset="0"/>
                          <a:cs typeface="Times New Roman" panose="02020603050405020304" pitchFamily="18" charset="0"/>
                        </a:rPr>
                        <a:t>Yes,</a:t>
                      </a:r>
                      <a:r>
                        <a:rPr lang="en" sz="1600" u="none" strike="noStrike" cap="none" baseline="0" dirty="0">
                          <a:solidFill>
                            <a:schemeClr val="tx1"/>
                          </a:solidFill>
                          <a:latin typeface="Times New Roman" panose="02020603050405020304" pitchFamily="18" charset="0"/>
                          <a:cs typeface="Times New Roman" panose="02020603050405020304" pitchFamily="18" charset="0"/>
                        </a:rPr>
                        <a:t> to the limited extent </a:t>
                      </a:r>
                      <a:r>
                        <a:rPr lang="en" sz="1600" u="none" strike="noStrike" cap="none" baseline="0" dirty="0" smtClean="0">
                          <a:solidFill>
                            <a:schemeClr val="tx1"/>
                          </a:solidFill>
                          <a:latin typeface="Times New Roman" panose="02020603050405020304" pitchFamily="18" charset="0"/>
                          <a:cs typeface="Times New Roman" panose="02020603050405020304" pitchFamily="18" charset="0"/>
                        </a:rPr>
                        <a:t>of available resources and time, prioritized based on customer needs.</a:t>
                      </a:r>
                      <a:endParaRPr lang="en" sz="16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xmlns="" val="10002"/>
                  </a:ext>
                </a:extLst>
              </a:tr>
              <a:tr h="409100">
                <a:tc>
                  <a:txBody>
                    <a:bodyPr/>
                    <a:lstStyle/>
                    <a:p>
                      <a:pPr marL="0" marR="0" lvl="0" indent="0" algn="l" rtl="0">
                        <a:lnSpc>
                          <a:spcPct val="100000"/>
                        </a:lnSpc>
                        <a:spcBef>
                          <a:spcPts val="0"/>
                        </a:spcBef>
                        <a:spcAft>
                          <a:spcPts val="0"/>
                        </a:spcAft>
                        <a:buClr>
                          <a:schemeClr val="lt1"/>
                        </a:buClr>
                        <a:buSzPct val="100000"/>
                        <a:buFont typeface="Arial"/>
                        <a:buNone/>
                      </a:pP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This </a:t>
                      </a:r>
                      <a:r>
                        <a:rPr lang="en"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presentation,</a:t>
                      </a:r>
                      <a:r>
                        <a:rPr lang="en" sz="16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the L1b Readme files, the memos </a:t>
                      </a:r>
                      <a:r>
                        <a:rPr lang="en" sz="1600" b="0" i="0" u="none" strike="noStrike" cap="none" baseline="0" dirty="0">
                          <a:solidFill>
                            <a:schemeClr val="tx1"/>
                          </a:solidFill>
                          <a:latin typeface="Times New Roman" panose="02020603050405020304" pitchFamily="18" charset="0"/>
                          <a:ea typeface="Arial"/>
                          <a:cs typeface="Times New Roman" panose="02020603050405020304" pitchFamily="18" charset="0"/>
                          <a:sym typeface="Arial"/>
                        </a:rPr>
                        <a:t>on background </a:t>
                      </a:r>
                      <a:r>
                        <a:rPr lang="en" sz="16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correction, and article by Boudouridis et al. [2020] in </a:t>
                      </a:r>
                      <a:r>
                        <a:rPr lang="en" sz="1600" b="0" i="1"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Space Weather</a:t>
                      </a:r>
                      <a:r>
                        <a:rPr lang="en" sz="16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a:t>
                      </a:r>
                      <a:endPar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10004"/>
                  </a:ext>
                </a:extLst>
              </a:tr>
              <a:tr h="409100">
                <a:tc>
                  <a:txBody>
                    <a:bodyPr/>
                    <a:lstStyle/>
                    <a:p>
                      <a:pPr marL="0" marR="0" lvl="0" indent="0" algn="l" rtl="0">
                        <a:lnSpc>
                          <a:spcPct val="100000"/>
                        </a:lnSpc>
                        <a:spcBef>
                          <a:spcPts val="0"/>
                        </a:spcBef>
                        <a:spcAft>
                          <a:spcPts val="0"/>
                        </a:spcAft>
                        <a:buClr>
                          <a:schemeClr val="lt1"/>
                        </a:buClr>
                        <a:buSzPct val="100000"/>
                        <a:buFont typeface="Arial"/>
                        <a:buNone/>
                      </a:pP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Testing has been fully documented.</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This presentation; memo on background correction.</a:t>
                      </a: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Product is ready for operational use and for use in comprehensive cal/</a:t>
                      </a:r>
                      <a:r>
                        <a:rPr lang="en-US" sz="1600" b="0" i="0" u="none" strike="noStrike" cap="none" dirty="0" err="1" smtClean="0">
                          <a:solidFill>
                            <a:schemeClr val="tx1"/>
                          </a:solidFill>
                          <a:latin typeface="Times New Roman" panose="02020603050405020304" pitchFamily="18" charset="0"/>
                          <a:ea typeface="Arial"/>
                          <a:cs typeface="Times New Roman" panose="02020603050405020304" pitchFamily="18" charset="0"/>
                          <a:sym typeface="Arial"/>
                        </a:rPr>
                        <a:t>val</a:t>
                      </a: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 activities and product optimization.</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NCEI:</a:t>
                      </a:r>
                      <a:r>
                        <a:rPr lang="en" sz="1600" b="0" i="0" u="none" strike="noStrike" cap="none" baseline="0" dirty="0">
                          <a:solidFill>
                            <a:schemeClr val="tx1"/>
                          </a:solidFill>
                          <a:latin typeface="Times New Roman" panose="02020603050405020304" pitchFamily="18" charset="0"/>
                          <a:ea typeface="Arial"/>
                          <a:cs typeface="Times New Roman" panose="02020603050405020304" pitchFamily="18" charset="0"/>
                          <a:sym typeface="Arial"/>
                        </a:rPr>
                        <a:t> yes.</a:t>
                      </a:r>
                      <a:endPar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228600" y="6182380"/>
            <a:ext cx="5334000" cy="52322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F</a:t>
            </a:r>
            <a:r>
              <a:rPr lang="en-US" sz="1400" dirty="0" smtClean="0">
                <a:solidFill>
                  <a:schemeClr val="bg1"/>
                </a:solidFill>
                <a:latin typeface="Times New Roman" panose="02020603050405020304" pitchFamily="18" charset="0"/>
                <a:cs typeface="Times New Roman" panose="02020603050405020304" pitchFamily="18" charset="0"/>
              </a:rPr>
              <a:t>rom 410-R-RIMP-0318  Version 2.0 07/09/2021,</a:t>
            </a:r>
            <a:endParaRPr lang="en-US" sz="1400" dirty="0">
              <a:solidFill>
                <a:schemeClr val="bg1"/>
              </a:solidFill>
              <a:latin typeface="Times New Roman" panose="02020603050405020304" pitchFamily="18" charset="0"/>
              <a:cs typeface="Times New Roman" panose="02020603050405020304" pitchFamily="18" charset="0"/>
            </a:endParaRPr>
          </a:p>
          <a:p>
            <a:r>
              <a:rPr lang="en-US" sz="1400" dirty="0">
                <a:solidFill>
                  <a:schemeClr val="bg1"/>
                </a:solidFill>
                <a:latin typeface="Times New Roman" panose="02020603050405020304" pitchFamily="18" charset="0"/>
                <a:cs typeface="Times New Roman" panose="02020603050405020304" pitchFamily="18" charset="0"/>
              </a:rPr>
              <a:t>Responsible Organization: </a:t>
            </a:r>
            <a:r>
              <a:rPr lang="en-US" sz="1400" dirty="0" smtClean="0">
                <a:solidFill>
                  <a:schemeClr val="bg1"/>
                </a:solidFill>
                <a:latin typeface="Times New Roman" panose="02020603050405020304" pitchFamily="18" charset="0"/>
                <a:cs typeface="Times New Roman" panose="02020603050405020304" pitchFamily="18" charset="0"/>
              </a:rPr>
              <a:t>GOES-R </a:t>
            </a:r>
            <a:r>
              <a:rPr lang="en-US" sz="1400" dirty="0">
                <a:solidFill>
                  <a:schemeClr val="bg1"/>
                </a:solidFill>
                <a:latin typeface="Times New Roman" panose="02020603050405020304" pitchFamily="18" charset="0"/>
                <a:cs typeface="Times New Roman" panose="02020603050405020304" pitchFamily="18" charset="0"/>
              </a:rPr>
              <a:t>Program/Code 410 </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2"/>
          </p:nvPr>
        </p:nvSpPr>
        <p:spPr>
          <a:xfrm>
            <a:off x="8229600" y="6342706"/>
            <a:ext cx="715357" cy="385970"/>
          </a:xfrm>
        </p:spPr>
        <p:txBody>
          <a:bodyPr/>
          <a:lstStyle/>
          <a:p>
            <a:pPr marL="0" marR="0" lvl="0" indent="0" rtl="0">
              <a:lnSpc>
                <a:spcPct val="100000"/>
              </a:lnSpc>
              <a:spcBef>
                <a:spcPts val="0"/>
              </a:spcBef>
              <a:spcAft>
                <a:spcPts val="0"/>
              </a:spcAft>
              <a:buClr>
                <a:srgbClr val="000000"/>
              </a:buClr>
              <a:buSzPct val="25000"/>
              <a:buFont typeface="Arial"/>
              <a:buNone/>
            </a:pPr>
            <a:fld id="{00000000-1234-1234-1234-123412341234}" type="slidenum">
              <a:rPr lang="en" b="0" i="0" u="none" strike="noStrike" cap="none" smtClean="0">
                <a:latin typeface="+mj-lt"/>
                <a:ea typeface="Arial"/>
                <a:cs typeface="Arial"/>
                <a:sym typeface="Arial"/>
              </a:rPr>
              <a:pPr marL="0" marR="0" lvl="0" indent="0" rtl="0">
                <a:lnSpc>
                  <a:spcPct val="100000"/>
                </a:lnSpc>
                <a:spcBef>
                  <a:spcPts val="0"/>
                </a:spcBef>
                <a:spcAft>
                  <a:spcPts val="0"/>
                </a:spcAft>
                <a:buClr>
                  <a:srgbClr val="000000"/>
                </a:buClr>
                <a:buSzPct val="25000"/>
                <a:buFont typeface="Arial"/>
                <a:buNone/>
              </a:pPr>
              <a:t>56</a:t>
            </a:fld>
            <a:endParaRPr lang="en" b="0" i="0" u="none" strike="noStrike" cap="none" dirty="0">
              <a:latin typeface="+mj-lt"/>
              <a:ea typeface="Arial"/>
              <a:cs typeface="Arial"/>
              <a:sym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chemeClr val="bg1"/>
                </a:solidFill>
              </a:rPr>
              <a:pPr lvl="0">
                <a:spcBef>
                  <a:spcPts val="0"/>
                </a:spcBef>
                <a:buNone/>
              </a:pPr>
              <a:t>57</a:t>
            </a:fld>
            <a:endParaRPr lang="en" dirty="0">
              <a:solidFill>
                <a:schemeClr val="bg1"/>
              </a:solidFill>
            </a:endParaRPr>
          </a:p>
        </p:txBody>
      </p:sp>
      <p:sp>
        <p:nvSpPr>
          <p:cNvPr id="3" name="Title 1"/>
          <p:cNvSpPr txBox="1">
            <a:spLocks/>
          </p:cNvSpPr>
          <p:nvPr/>
        </p:nvSpPr>
        <p:spPr>
          <a:xfrm>
            <a:off x="1543050" y="201168"/>
            <a:ext cx="6019038" cy="786078"/>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solidFill>
                  <a:schemeClr val="bg1"/>
                </a:solidFill>
                <a:latin typeface="Times New Roman" panose="02020603050405020304" pitchFamily="18" charset="0"/>
                <a:cs typeface="Times New Roman" panose="02020603050405020304" pitchFamily="18" charset="0"/>
              </a:rPr>
              <a:t>Performance Baseline Status</a:t>
            </a:r>
          </a:p>
          <a:p>
            <a:pPr algn="ctr"/>
            <a:r>
              <a:rPr lang="en-US" sz="1800" b="1" i="1" dirty="0">
                <a:solidFill>
                  <a:schemeClr val="bg1"/>
                </a:solidFill>
                <a:latin typeface="Times New Roman" panose="02020603050405020304" pitchFamily="18" charset="0"/>
                <a:cs typeface="Times New Roman" panose="02020603050405020304" pitchFamily="18" charset="0"/>
              </a:rPr>
              <a:t>Assessment at </a:t>
            </a:r>
            <a:r>
              <a:rPr lang="en-US" sz="1800" b="1" i="1" dirty="0" smtClean="0">
                <a:solidFill>
                  <a:schemeClr val="bg1"/>
                </a:solidFill>
                <a:latin typeface="Times New Roman" panose="02020603050405020304" pitchFamily="18" charset="0"/>
                <a:cs typeface="Times New Roman" panose="02020603050405020304" pitchFamily="18" charset="0"/>
              </a:rPr>
              <a:t>Provisional Validation</a:t>
            </a:r>
            <a:endParaRPr lang="en-US" sz="1800" b="1" i="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800225900"/>
              </p:ext>
            </p:extLst>
          </p:nvPr>
        </p:nvGraphicFramePr>
        <p:xfrm>
          <a:off x="962751" y="1066800"/>
          <a:ext cx="7226046" cy="1483360"/>
        </p:xfrm>
        <a:graphic>
          <a:graphicData uri="http://schemas.openxmlformats.org/drawingml/2006/table">
            <a:tbl>
              <a:tblPr firstRow="1" bandRow="1">
                <a:tableStyleId>{5940675A-B579-460E-94D1-54222C63F5DA}</a:tableStyleId>
              </a:tblPr>
              <a:tblGrid>
                <a:gridCol w="850194">
                  <a:extLst>
                    <a:ext uri="{9D8B030D-6E8A-4147-A177-3AD203B41FA5}">
                      <a16:colId xmlns:a16="http://schemas.microsoft.com/office/drawing/2014/main" xmlns="" val="20000"/>
                    </a:ext>
                  </a:extLst>
                </a:gridCol>
                <a:gridCol w="2936609">
                  <a:extLst>
                    <a:ext uri="{9D8B030D-6E8A-4147-A177-3AD203B41FA5}">
                      <a16:colId xmlns:a16="http://schemas.microsoft.com/office/drawing/2014/main" xmlns="" val="20001"/>
                    </a:ext>
                  </a:extLst>
                </a:gridCol>
                <a:gridCol w="1560804">
                  <a:extLst>
                    <a:ext uri="{9D8B030D-6E8A-4147-A177-3AD203B41FA5}">
                      <a16:colId xmlns:a16="http://schemas.microsoft.com/office/drawing/2014/main" xmlns="" val="20002"/>
                    </a:ext>
                  </a:extLst>
                </a:gridCol>
                <a:gridCol w="1878439">
                  <a:extLst>
                    <a:ext uri="{9D8B030D-6E8A-4147-A177-3AD203B41FA5}">
                      <a16:colId xmlns:a16="http://schemas.microsoft.com/office/drawing/2014/main" xmlns="" val="20003"/>
                    </a:ext>
                  </a:extLst>
                </a:gridCol>
              </a:tblGrid>
              <a:tr h="370840">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MRD 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Times New Roman" panose="02020603050405020304" pitchFamily="18" charset="0"/>
                          <a:cs typeface="Times New Roman" panose="02020603050405020304" pitchFamily="18" charset="0"/>
                        </a:rPr>
                        <a:t>Related PLPTs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Times New Roman" panose="02020603050405020304" pitchFamily="18" charset="0"/>
                          <a:cs typeface="Times New Roman" panose="02020603050405020304" pitchFamily="18" charset="0"/>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0"/>
                  </a:ext>
                </a:extLst>
              </a:tr>
              <a:tr h="370840">
                <a:tc>
                  <a:txBody>
                    <a:bodyPr/>
                    <a:lstStyle/>
                    <a:p>
                      <a:pPr algn="ctr"/>
                      <a:r>
                        <a:rPr lang="en-US" sz="1200" dirty="0">
                          <a:latin typeface="Times New Roman" panose="02020603050405020304" pitchFamily="18" charset="0"/>
                          <a:cs typeface="Times New Roman" panose="02020603050405020304" pitchFamily="18" charset="0"/>
                        </a:rPr>
                        <a:t>1996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MPS-HI</a:t>
                      </a:r>
                      <a:r>
                        <a:rPr lang="en-US" sz="1200" baseline="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Orthogonality/Coverage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-02, -04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PLPTs</a:t>
                      </a:r>
                      <a:r>
                        <a:rPr lang="en-US" sz="1200" baseline="0" dirty="0">
                          <a:latin typeface="Times New Roman" panose="02020603050405020304" pitchFamily="18" charset="0"/>
                          <a:cs typeface="Times New Roman" panose="02020603050405020304" pitchFamily="18" charset="0"/>
                        </a:rPr>
                        <a:t> </a:t>
                      </a:r>
                      <a:r>
                        <a:rPr lang="en-US" sz="1200" baseline="0" dirty="0" smtClean="0">
                          <a:latin typeface="Times New Roman" panose="02020603050405020304" pitchFamily="18" charset="0"/>
                          <a:cs typeface="Times New Roman" panose="02020603050405020304" pitchFamily="18" charset="0"/>
                        </a:rPr>
                        <a:t>underway</a:t>
                      </a:r>
                      <a:endParaRPr 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ctr"/>
                      <a:r>
                        <a:rPr lang="en-US" sz="1200" dirty="0">
                          <a:latin typeface="Times New Roman" panose="02020603050405020304" pitchFamily="18" charset="0"/>
                          <a:cs typeface="Times New Roman" panose="02020603050405020304" pitchFamily="18" charset="0"/>
                        </a:rPr>
                        <a:t>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MPS-HI Measurement 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-02, -04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PLPTs</a:t>
                      </a:r>
                      <a:r>
                        <a:rPr lang="en-US" sz="1200" baseline="0" dirty="0">
                          <a:latin typeface="Times New Roman" panose="02020603050405020304" pitchFamily="18" charset="0"/>
                          <a:cs typeface="Times New Roman" panose="02020603050405020304" pitchFamily="18" charset="0"/>
                        </a:rPr>
                        <a:t> </a:t>
                      </a:r>
                      <a:r>
                        <a:rPr lang="en-US" sz="1200" baseline="0" dirty="0" smtClean="0">
                          <a:latin typeface="Times New Roman" panose="02020603050405020304" pitchFamily="18" charset="0"/>
                          <a:cs typeface="Times New Roman" panose="02020603050405020304" pitchFamily="18" charset="0"/>
                        </a:rPr>
                        <a:t>underway</a:t>
                      </a:r>
                      <a:endParaRPr 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pPr algn="ctr"/>
                      <a:r>
                        <a:rPr lang="en-US" sz="1200" dirty="0">
                          <a:latin typeface="Times New Roman" panose="02020603050405020304" pitchFamily="18" charset="0"/>
                          <a:cs typeface="Times New Roman" panose="02020603050405020304" pitchFamily="18" charset="0"/>
                        </a:rPr>
                        <a:t>2001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MPS-HI</a:t>
                      </a:r>
                      <a:r>
                        <a:rPr lang="en-US" sz="1200" baseline="0" dirty="0">
                          <a:latin typeface="Times New Roman" panose="02020603050405020304" pitchFamily="18" charset="0"/>
                          <a:cs typeface="Times New Roman" panose="02020603050405020304" pitchFamily="18" charset="0"/>
                        </a:rPr>
                        <a:t> Measurement Accuracy</a:t>
                      </a:r>
                      <a:endParaRPr 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-02, -04, -05, -06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PLPTs</a:t>
                      </a:r>
                      <a:r>
                        <a:rPr lang="en-US" sz="1200" baseline="0" dirty="0">
                          <a:latin typeface="Times New Roman" panose="02020603050405020304" pitchFamily="18" charset="0"/>
                          <a:cs typeface="Times New Roman" panose="02020603050405020304" pitchFamily="18" charset="0"/>
                        </a:rPr>
                        <a:t> </a:t>
                      </a:r>
                      <a:r>
                        <a:rPr lang="en-US" sz="1200" baseline="0" dirty="0" smtClean="0">
                          <a:latin typeface="Times New Roman" panose="02020603050405020304" pitchFamily="18" charset="0"/>
                          <a:cs typeface="Times New Roman" panose="02020603050405020304" pitchFamily="18" charset="0"/>
                        </a:rPr>
                        <a:t>underway</a:t>
                      </a:r>
                      <a:endParaRPr 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6" name="Content Placeholder 2"/>
          <p:cNvSpPr txBox="1">
            <a:spLocks/>
          </p:cNvSpPr>
          <p:nvPr/>
        </p:nvSpPr>
        <p:spPr>
          <a:xfrm>
            <a:off x="152400" y="2667000"/>
            <a:ext cx="8915400" cy="4054475"/>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MRD1996:  Data in 5 directions</a:t>
            </a: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Currently being met for electrons and protons</a:t>
            </a:r>
          </a:p>
          <a:p>
            <a:pPr marL="182880" indent="-18288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MRD2000:  Measurement Range  </a:t>
            </a: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Requirements:  Electrons 50 keV to 4 MeV plus &gt;2 MeV; </a:t>
            </a:r>
            <a:br>
              <a:rPr lang="en-US"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Protons 80 keV to 10 MeV</a:t>
            </a: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Currently, all channels are functional and exhibit characteristic variation in behavior w/ energy</a:t>
            </a: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Ground cal &amp; cross-cal activities indicate that energy measurement range is covered</a:t>
            </a:r>
          </a:p>
          <a:p>
            <a:pPr marL="182880" indent="-18288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MRD2001:  Measurement Accuracy</a:t>
            </a: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Requirements:  @min flux &lt;45%, @10X min flux &lt; 25%</a:t>
            </a:r>
          </a:p>
          <a:p>
            <a:pPr marL="365760" lvl="1" indent="-182880">
              <a:buFont typeface="Arial" panose="020B0604020202020204" pitchFamily="34" charset="0"/>
              <a:buChar char="•"/>
            </a:pPr>
            <a:r>
              <a:rPr lang="en-US" sz="1400" u="sng" dirty="0" smtClean="0">
                <a:latin typeface="Times New Roman" panose="02020603050405020304" pitchFamily="18" charset="0"/>
                <a:cs typeface="Times New Roman" panose="02020603050405020304" pitchFamily="18" charset="0"/>
              </a:rPr>
              <a:t>Absolute accuracy cannot be verified on-orbit</a:t>
            </a:r>
          </a:p>
          <a:p>
            <a:pPr marL="365760" lvl="1" indent="-18288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Results of PLPT-002 indicate that </a:t>
            </a:r>
            <a:r>
              <a:rPr lang="en-US" sz="1400" b="1" dirty="0">
                <a:solidFill>
                  <a:srgbClr val="FFFF00"/>
                </a:solidFill>
                <a:latin typeface="Times New Roman" panose="02020603050405020304" pitchFamily="18" charset="0"/>
                <a:cs typeface="Times New Roman" panose="02020603050405020304" pitchFamily="18" charset="0"/>
              </a:rPr>
              <a:t>the inter-telescope differences are rarely greater than 25%</a:t>
            </a:r>
          </a:p>
          <a:p>
            <a:pPr marL="365760" lvl="1" indent="-18288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Results of PLPT-004 </a:t>
            </a:r>
            <a:r>
              <a:rPr lang="en-US" sz="1400" dirty="0" smtClean="0">
                <a:latin typeface="Times New Roman" panose="02020603050405020304" pitchFamily="18" charset="0"/>
                <a:cs typeface="Times New Roman" panose="02020603050405020304" pitchFamily="18" charset="0"/>
              </a:rPr>
              <a:t>show </a:t>
            </a:r>
            <a:r>
              <a:rPr lang="en-US" sz="1400" dirty="0">
                <a:latin typeface="Times New Roman" panose="02020603050405020304" pitchFamily="18" charset="0"/>
                <a:cs typeface="Times New Roman" panose="02020603050405020304" pitchFamily="18" charset="0"/>
              </a:rPr>
              <a:t>that </a:t>
            </a:r>
            <a:r>
              <a:rPr lang="en-US" sz="1400" b="1" dirty="0" smtClean="0">
                <a:solidFill>
                  <a:srgbClr val="FFFF00"/>
                </a:solidFill>
                <a:latin typeface="Times New Roman" panose="02020603050405020304" pitchFamily="18" charset="0"/>
                <a:cs typeface="Times New Roman" panose="02020603050405020304" pitchFamily="18" charset="0"/>
              </a:rPr>
              <a:t>GOES-18 </a:t>
            </a:r>
            <a:r>
              <a:rPr lang="en-US" sz="1400" b="1" dirty="0">
                <a:solidFill>
                  <a:srgbClr val="FFFF00"/>
                </a:solidFill>
                <a:latin typeface="Times New Roman" panose="02020603050405020304" pitchFamily="18" charset="0"/>
                <a:cs typeface="Times New Roman" panose="02020603050405020304" pitchFamily="18" charset="0"/>
              </a:rPr>
              <a:t>MPS-HI P8-P10 reported fluxes are systematically low compared to SGPS channels </a:t>
            </a:r>
            <a:r>
              <a:rPr lang="en-US" sz="1400" b="1" dirty="0" smtClean="0">
                <a:solidFill>
                  <a:srgbClr val="FFFF00"/>
                </a:solidFill>
                <a:latin typeface="Times New Roman" panose="02020603050405020304" pitchFamily="18" charset="0"/>
                <a:cs typeface="Times New Roman" panose="02020603050405020304" pitchFamily="18" charset="0"/>
              </a:rPr>
              <a:t>P1-P3, and GOES-18 P11 is higher than GOES-16/-17 P11</a:t>
            </a:r>
            <a:endParaRPr lang="en-US" sz="1400" dirty="0" smtClean="0">
              <a:latin typeface="Times New Roman" panose="02020603050405020304" pitchFamily="18" charset="0"/>
              <a:cs typeface="Times New Roman" panose="02020603050405020304" pitchFamily="18" charset="0"/>
            </a:endParaRP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Results of PLPT-005 indicate that </a:t>
            </a:r>
            <a:r>
              <a:rPr lang="en-US" sz="1400" b="1" dirty="0" smtClean="0">
                <a:solidFill>
                  <a:srgbClr val="FFFF00"/>
                </a:solidFill>
                <a:latin typeface="Times New Roman" panose="02020603050405020304" pitchFamily="18" charset="0"/>
                <a:cs typeface="Times New Roman" panose="02020603050405020304" pitchFamily="18" charset="0"/>
              </a:rPr>
              <a:t>GOES-18 proton fluxes are systematically higher than GOES-16/-17 fluxes</a:t>
            </a:r>
          </a:p>
          <a:p>
            <a:pPr marL="365760" lvl="1" indent="-18288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Results of </a:t>
            </a:r>
            <a:r>
              <a:rPr lang="en-US" sz="1400" dirty="0" smtClean="0">
                <a:latin typeface="Times New Roman" panose="02020603050405020304" pitchFamily="18" charset="0"/>
                <a:cs typeface="Times New Roman" panose="02020603050405020304" pitchFamily="18" charset="0"/>
              </a:rPr>
              <a:t>PLPT-006 </a:t>
            </a:r>
            <a:r>
              <a:rPr lang="en-US" sz="1400" dirty="0">
                <a:latin typeface="Times New Roman" panose="02020603050405020304" pitchFamily="18" charset="0"/>
                <a:cs typeface="Times New Roman" panose="02020603050405020304" pitchFamily="18" charset="0"/>
              </a:rPr>
              <a:t>show </a:t>
            </a:r>
            <a:r>
              <a:rPr lang="en-US" sz="1400" dirty="0" smtClean="0">
                <a:latin typeface="Times New Roman" panose="02020603050405020304" pitchFamily="18" charset="0"/>
                <a:cs typeface="Times New Roman" panose="02020603050405020304" pitchFamily="18" charset="0"/>
              </a:rPr>
              <a:t>that </a:t>
            </a:r>
            <a:r>
              <a:rPr lang="en-US" sz="1400" b="1" dirty="0" smtClean="0">
                <a:solidFill>
                  <a:srgbClr val="FFFF00"/>
                </a:solidFill>
                <a:latin typeface="Times New Roman" panose="02020603050405020304" pitchFamily="18" charset="0"/>
                <a:cs typeface="Times New Roman" panose="02020603050405020304" pitchFamily="18" charset="0"/>
              </a:rPr>
              <a:t>the space environment is changing, background needs to be monitored</a:t>
            </a:r>
          </a:p>
        </p:txBody>
      </p:sp>
    </p:spTree>
    <p:extLst>
      <p:ext uri="{BB962C8B-B14F-4D97-AF65-F5344CB8AC3E}">
        <p14:creationId xmlns:p14="http://schemas.microsoft.com/office/powerpoint/2010/main" val="23894431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0999"/>
            <a:ext cx="6408821" cy="715963"/>
          </a:xfrm>
        </p:spPr>
        <p:txBody>
          <a:bodyPr/>
          <a:lstStyle/>
          <a:p>
            <a:r>
              <a:rPr lang="en-US" b="1" dirty="0" smtClean="0">
                <a:latin typeface="Times New Roman" panose="02020603050405020304" pitchFamily="18" charset="0"/>
                <a:cs typeface="Times New Roman" panose="02020603050405020304" pitchFamily="18" charset="0"/>
              </a:rPr>
              <a:t>Remaining </a:t>
            </a:r>
            <a:r>
              <a:rPr lang="en-US" b="1" dirty="0">
                <a:latin typeface="Times New Roman" panose="02020603050405020304" pitchFamily="18" charset="0"/>
                <a:cs typeface="Times New Roman" panose="02020603050405020304" pitchFamily="18" charset="0"/>
              </a:rPr>
              <a:t>Risks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58</a:t>
            </a:fld>
            <a:endParaRPr lang="en-US" alt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15408108"/>
              </p:ext>
            </p:extLst>
          </p:nvPr>
        </p:nvGraphicFramePr>
        <p:xfrm>
          <a:off x="132524" y="1465263"/>
          <a:ext cx="8865704" cy="3723640"/>
        </p:xfrm>
        <a:graphic>
          <a:graphicData uri="http://schemas.openxmlformats.org/drawingml/2006/table">
            <a:tbl>
              <a:tblPr firstRow="1" bandRow="1">
                <a:tableStyleId>{5C22544A-7EE6-4342-B048-85BDC9FD1C3A}</a:tableStyleId>
              </a:tblPr>
              <a:tblGrid>
                <a:gridCol w="1696276">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gridCol w="2902228">
                  <a:extLst>
                    <a:ext uri="{9D8B030D-6E8A-4147-A177-3AD203B41FA5}">
                      <a16:colId xmlns="" xmlns:a16="http://schemas.microsoft.com/office/drawing/2014/main" val="20003"/>
                    </a:ext>
                  </a:extLst>
                </a:gridCol>
              </a:tblGrid>
              <a:tr h="370840">
                <a:tc>
                  <a:txBody>
                    <a:bodyPr/>
                    <a:lstStyle/>
                    <a:p>
                      <a:pPr algn="ctr"/>
                      <a:r>
                        <a:rPr lang="en-US" sz="1600" b="0" dirty="0">
                          <a:latin typeface="Times New Roman" panose="02020603050405020304" pitchFamily="18" charset="0"/>
                          <a:cs typeface="Times New Roman" panose="02020603050405020304" pitchFamily="18" charset="0"/>
                        </a:rPr>
                        <a:t>Risk</a:t>
                      </a:r>
                      <a:r>
                        <a:rPr lang="en-US" sz="1600" b="0" baseline="0" dirty="0">
                          <a:latin typeface="Times New Roman" panose="02020603050405020304" pitchFamily="18" charset="0"/>
                          <a:cs typeface="Times New Roman" panose="02020603050405020304" pitchFamily="18" charset="0"/>
                        </a:rPr>
                        <a:t> Name</a:t>
                      </a:r>
                      <a:endParaRPr lang="en-US" sz="1600" b="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b="0" dirty="0">
                          <a:latin typeface="Times New Roman" panose="02020603050405020304" pitchFamily="18" charset="0"/>
                          <a:cs typeface="Times New Roman" panose="02020603050405020304" pitchFamily="18" charset="0"/>
                        </a:rPr>
                        <a:t>Description</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b="0" dirty="0">
                          <a:latin typeface="Times New Roman" panose="02020603050405020304" pitchFamily="18" charset="0"/>
                          <a:cs typeface="Times New Roman" panose="02020603050405020304" pitchFamily="18" charset="0"/>
                        </a:rPr>
                        <a:t>Impact</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b="0" dirty="0">
                          <a:latin typeface="Times New Roman" panose="02020603050405020304" pitchFamily="18" charset="0"/>
                          <a:cs typeface="Times New Roman" panose="02020603050405020304" pitchFamily="18" charset="0"/>
                        </a:rPr>
                        <a:t>Mitigation</a:t>
                      </a:r>
                      <a:r>
                        <a:rPr lang="en-US" sz="1600" b="0" baseline="0" dirty="0">
                          <a:latin typeface="Times New Roman" panose="02020603050405020304" pitchFamily="18" charset="0"/>
                          <a:cs typeface="Times New Roman" panose="02020603050405020304" pitchFamily="18" charset="0"/>
                        </a:rPr>
                        <a:t> and Schedule</a:t>
                      </a:r>
                      <a:endParaRPr lang="en-US" sz="1600" b="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sz="1600" b="0" dirty="0" smtClean="0">
                          <a:latin typeface="Times New Roman" panose="02020603050405020304" pitchFamily="18" charset="0"/>
                          <a:cs typeface="Times New Roman" panose="02020603050405020304" pitchFamily="18" charset="0"/>
                        </a:rPr>
                        <a:t>MPS-HI E9-E11 Background removal variation</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rgbClr val="FF0000"/>
                          </a:solidFill>
                          <a:latin typeface="Times New Roman" panose="02020603050405020304" pitchFamily="18" charset="0"/>
                          <a:cs typeface="Times New Roman" panose="02020603050405020304" pitchFamily="18" charset="0"/>
                        </a:rPr>
                        <a:t>IF </a:t>
                      </a:r>
                      <a:r>
                        <a:rPr lang="en-US" sz="1600" b="0" dirty="0" smtClean="0">
                          <a:solidFill>
                            <a:schemeClr val="tx1"/>
                          </a:solidFill>
                          <a:latin typeface="Times New Roman" panose="02020603050405020304" pitchFamily="18" charset="0"/>
                          <a:cs typeface="Times New Roman" panose="02020603050405020304" pitchFamily="18" charset="0"/>
                        </a:rPr>
                        <a:t>the variation of the space environment is not adequately assessed</a:t>
                      </a:r>
                      <a:endParaRPr lang="en-US" sz="1600"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baseline="0" dirty="0" smtClean="0">
                          <a:solidFill>
                            <a:srgbClr val="FF0000"/>
                          </a:solidFill>
                          <a:latin typeface="Times New Roman" panose="02020603050405020304" pitchFamily="18" charset="0"/>
                          <a:cs typeface="Times New Roman" panose="02020603050405020304" pitchFamily="18" charset="0"/>
                        </a:rPr>
                        <a:t>THEN </a:t>
                      </a:r>
                      <a:r>
                        <a:rPr lang="en-US" sz="1600" b="0" baseline="0" dirty="0" smtClean="0">
                          <a:solidFill>
                            <a:schemeClr val="tx1"/>
                          </a:solidFill>
                          <a:latin typeface="Times New Roman" panose="02020603050405020304" pitchFamily="18" charset="0"/>
                          <a:cs typeface="Times New Roman" panose="02020603050405020304" pitchFamily="18" charset="0"/>
                        </a:rPr>
                        <a:t>proper tracking of the backgrounds will be insufficient</a:t>
                      </a:r>
                      <a:endParaRPr lang="en-US" sz="1600" b="0" baseline="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600" b="0" dirty="0" smtClean="0">
                          <a:latin typeface="Times New Roman" panose="02020603050405020304" pitchFamily="18" charset="0"/>
                          <a:cs typeface="Times New Roman" panose="02020603050405020304" pitchFamily="18" charset="0"/>
                        </a:rPr>
                        <a:t>NCEI</a:t>
                      </a:r>
                      <a:r>
                        <a:rPr lang="en-US" sz="1600" b="0" baseline="0" dirty="0" smtClean="0">
                          <a:latin typeface="Times New Roman" panose="02020603050405020304" pitchFamily="18" charset="0"/>
                          <a:cs typeface="Times New Roman" panose="02020603050405020304" pitchFamily="18" charset="0"/>
                        </a:rPr>
                        <a:t> will monitor the changes in the space environment</a:t>
                      </a:r>
                    </a:p>
                    <a:p>
                      <a:pPr marL="230188" indent="-230188">
                        <a:buFont typeface="Arial" pitchFamily="34" charset="0"/>
                        <a:buChar char="•"/>
                      </a:pPr>
                      <a:r>
                        <a:rPr lang="en-US" sz="1600" b="0" baseline="0" dirty="0" smtClean="0">
                          <a:latin typeface="Times New Roman" panose="02020603050405020304" pitchFamily="18" charset="0"/>
                          <a:cs typeface="Times New Roman" panose="02020603050405020304" pitchFamily="18" charset="0"/>
                        </a:rPr>
                        <a:t>Will revisit background removal and modify the LUT accordingly</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b="0" dirty="0">
                          <a:latin typeface="Times New Roman" panose="02020603050405020304" pitchFamily="18" charset="0"/>
                          <a:cs typeface="Times New Roman" panose="02020603050405020304" pitchFamily="18" charset="0"/>
                        </a:rPr>
                        <a:t>MPS-HI solar proton channel disagreement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rgbClr val="FF0000"/>
                          </a:solidFill>
                          <a:latin typeface="Times New Roman" panose="02020603050405020304" pitchFamily="18" charset="0"/>
                          <a:cs typeface="Times New Roman" panose="02020603050405020304" pitchFamily="18" charset="0"/>
                        </a:rPr>
                        <a:t>IF </a:t>
                      </a:r>
                      <a:r>
                        <a:rPr lang="en-US" sz="1600" b="0" dirty="0">
                          <a:latin typeface="Times New Roman" panose="02020603050405020304" pitchFamily="18" charset="0"/>
                          <a:cs typeface="Times New Roman" panose="02020603050405020304" pitchFamily="18" charset="0"/>
                        </a:rPr>
                        <a:t>MPS-HI </a:t>
                      </a:r>
                      <a:r>
                        <a:rPr lang="en-US" sz="1600" b="0" dirty="0" smtClean="0">
                          <a:latin typeface="Times New Roman" panose="02020603050405020304" pitchFamily="18" charset="0"/>
                          <a:cs typeface="Times New Roman" panose="02020603050405020304" pitchFamily="18" charset="0"/>
                        </a:rPr>
                        <a:t>P8-P10 </a:t>
                      </a:r>
                      <a:r>
                        <a:rPr lang="en-US" sz="1600" b="0" dirty="0">
                          <a:latin typeface="Times New Roman" panose="02020603050405020304" pitchFamily="18" charset="0"/>
                          <a:cs typeface="Times New Roman" panose="02020603050405020304" pitchFamily="18" charset="0"/>
                        </a:rPr>
                        <a:t>and SGPS </a:t>
                      </a:r>
                      <a:r>
                        <a:rPr lang="en-US" sz="1600" b="0" dirty="0" smtClean="0">
                          <a:latin typeface="Times New Roman" panose="02020603050405020304" pitchFamily="18" charset="0"/>
                          <a:cs typeface="Times New Roman" panose="02020603050405020304" pitchFamily="18" charset="0"/>
                        </a:rPr>
                        <a:t>P1-P3 </a:t>
                      </a:r>
                      <a:r>
                        <a:rPr lang="en-US" sz="1600" b="0" dirty="0">
                          <a:latin typeface="Times New Roman" panose="02020603050405020304" pitchFamily="18" charset="0"/>
                          <a:cs typeface="Times New Roman" panose="02020603050405020304" pitchFamily="18" charset="0"/>
                        </a:rPr>
                        <a:t>are not both </a:t>
                      </a:r>
                      <a:r>
                        <a:rPr lang="en-US" sz="1600" b="0" dirty="0" smtClean="0">
                          <a:latin typeface="Times New Roman" panose="02020603050405020304" pitchFamily="18" charset="0"/>
                          <a:cs typeface="Times New Roman" panose="02020603050405020304" pitchFamily="18" charset="0"/>
                        </a:rPr>
                        <a:t>calibrated</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baseline="0" dirty="0">
                          <a:solidFill>
                            <a:srgbClr val="FF0000"/>
                          </a:solidFill>
                          <a:latin typeface="Times New Roman" panose="02020603050405020304" pitchFamily="18" charset="0"/>
                          <a:cs typeface="Times New Roman" panose="02020603050405020304" pitchFamily="18" charset="0"/>
                        </a:rPr>
                        <a:t>THEN</a:t>
                      </a:r>
                      <a:r>
                        <a:rPr lang="en-US" sz="1600" b="0" baseline="0" dirty="0">
                          <a:latin typeface="Times New Roman" panose="02020603050405020304" pitchFamily="18" charset="0"/>
                          <a:cs typeface="Times New Roman" panose="02020603050405020304" pitchFamily="18" charset="0"/>
                        </a:rPr>
                        <a:t> root cause of large disagreement will not be understood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600" b="0" dirty="0">
                          <a:latin typeface="Times New Roman" panose="02020603050405020304" pitchFamily="18" charset="0"/>
                          <a:cs typeface="Times New Roman" panose="02020603050405020304" pitchFamily="18" charset="0"/>
                        </a:rPr>
                        <a:t>Program</a:t>
                      </a:r>
                      <a:r>
                        <a:rPr lang="en-US" sz="1600" b="0" baseline="0" dirty="0">
                          <a:latin typeface="Times New Roman" panose="02020603050405020304" pitchFamily="18" charset="0"/>
                          <a:cs typeface="Times New Roman" panose="02020603050405020304" pitchFamily="18" charset="0"/>
                        </a:rPr>
                        <a:t> has authorized </a:t>
                      </a:r>
                      <a:r>
                        <a:rPr lang="en-US" sz="1600" b="0" baseline="0" dirty="0" smtClean="0">
                          <a:latin typeface="Times New Roman" panose="02020603050405020304" pitchFamily="18" charset="0"/>
                          <a:cs typeface="Times New Roman" panose="02020603050405020304" pitchFamily="18" charset="0"/>
                        </a:rPr>
                        <a:t>MPS-HI and SGPS units calibration, and vendor has planned for them</a:t>
                      </a:r>
                      <a:endParaRPr lang="en-US" sz="1600" b="0" baseline="0" dirty="0">
                        <a:latin typeface="Times New Roman" panose="02020603050405020304" pitchFamily="18" charset="0"/>
                        <a:cs typeface="Times New Roman" panose="02020603050405020304" pitchFamily="18" charset="0"/>
                      </a:endParaRPr>
                    </a:p>
                    <a:p>
                      <a:pPr marL="230188" indent="-230188">
                        <a:buFont typeface="Arial" pitchFamily="34" charset="0"/>
                        <a:buChar char="•"/>
                      </a:pPr>
                      <a:r>
                        <a:rPr lang="en-US" sz="1600" b="0" baseline="0" dirty="0">
                          <a:latin typeface="Times New Roman" panose="02020603050405020304" pitchFamily="18" charset="0"/>
                          <a:cs typeface="Times New Roman" panose="02020603050405020304" pitchFamily="18" charset="0"/>
                        </a:rPr>
                        <a:t>Wait for next SEP event to </a:t>
                      </a:r>
                      <a:r>
                        <a:rPr lang="en-US" sz="1600" b="0" baseline="0" dirty="0" smtClean="0">
                          <a:latin typeface="Times New Roman" panose="02020603050405020304" pitchFamily="18" charset="0"/>
                          <a:cs typeface="Times New Roman" panose="02020603050405020304" pitchFamily="18" charset="0"/>
                        </a:rPr>
                        <a:t>cross-calibrate with GOES-16 and/or GOES-17</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1317741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116887" cy="1362075"/>
          </a:xfrm>
        </p:spPr>
        <p:txBody>
          <a:bodyPr/>
          <a:lstStyle/>
          <a:p>
            <a:r>
              <a:rPr lang="en-US" dirty="0"/>
              <a:t>Path to full Validation Maturity</a:t>
            </a:r>
          </a:p>
        </p:txBody>
      </p:sp>
      <p:sp>
        <p:nvSpPr>
          <p:cNvPr id="3" name="Text Placeholder 2"/>
          <p:cNvSpPr>
            <a:spLocks noGrp="1"/>
          </p:cNvSpPr>
          <p:nvPr>
            <p:ph type="body" idx="1"/>
          </p:nvPr>
        </p:nvSpPr>
        <p:spPr/>
        <p:txBody>
          <a:bodyPr/>
          <a:lstStyle/>
          <a:p>
            <a:r>
              <a:rPr lang="en-US" dirty="0" smtClean="0"/>
              <a:t>GOES-18 </a:t>
            </a:r>
            <a:r>
              <a:rPr lang="en-US" dirty="0"/>
              <a:t>MPS-HI L1b Products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59</a:t>
            </a:fld>
            <a:endParaRPr lang="en-US" altLang="en-US" dirty="0"/>
          </a:p>
        </p:txBody>
      </p:sp>
    </p:spTree>
    <p:extLst>
      <p:ext uri="{BB962C8B-B14F-4D97-AF65-F5344CB8AC3E}">
        <p14:creationId xmlns:p14="http://schemas.microsoft.com/office/powerpoint/2010/main" val="14039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6</a:t>
            </a:fld>
            <a:endParaRPr lang="en-US" altLang="en-US" dirty="0"/>
          </a:p>
        </p:txBody>
      </p:sp>
      <p:sp>
        <p:nvSpPr>
          <p:cNvPr id="4" name="Title 1"/>
          <p:cNvSpPr txBox="1">
            <a:spLocks/>
          </p:cNvSpPr>
          <p:nvPr/>
        </p:nvSpPr>
        <p:spPr>
          <a:xfrm>
            <a:off x="1888943" y="228600"/>
            <a:ext cx="5328014" cy="990600"/>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solidFill>
                  <a:srgbClr val="FFFF00"/>
                </a:solidFill>
                <a:latin typeface="Times New Roman" panose="02020603050405020304" pitchFamily="18" charset="0"/>
                <a:cs typeface="Times New Roman" panose="02020603050405020304" pitchFamily="18" charset="0"/>
              </a:rPr>
              <a:t>GOES-18 SEISS</a:t>
            </a:r>
          </a:p>
          <a:p>
            <a:r>
              <a:rPr lang="en-US" sz="2800" b="1" dirty="0" smtClean="0">
                <a:solidFill>
                  <a:srgbClr val="FFFF00"/>
                </a:solidFill>
                <a:latin typeface="Times New Roman" panose="02020603050405020304" pitchFamily="18" charset="0"/>
                <a:cs typeface="Times New Roman" panose="02020603050405020304" pitchFamily="18" charset="0"/>
              </a:rPr>
              <a:t>First Public Image (MPS-HI)</a:t>
            </a:r>
            <a:endParaRPr lang="en-US" sz="2800" b="1" dirty="0">
              <a:solidFill>
                <a:srgbClr val="FFFF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9675" y="1343608"/>
            <a:ext cx="6724650" cy="4752392"/>
          </a:xfrm>
          <a:prstGeom prst="rect">
            <a:avLst/>
          </a:prstGeom>
        </p:spPr>
      </p:pic>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928054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599"/>
            <a:ext cx="6408821" cy="868363"/>
          </a:xfrm>
        </p:spPr>
        <p:txBody>
          <a:bodyPr/>
          <a:lstStyle/>
          <a:p>
            <a:r>
              <a:rPr lang="en-US" b="1" dirty="0">
                <a:solidFill>
                  <a:srgbClr val="FFFF00"/>
                </a:solidFill>
                <a:latin typeface="Times New Roman" panose="02020603050405020304" pitchFamily="18" charset="0"/>
                <a:cs typeface="Times New Roman" panose="02020603050405020304" pitchFamily="18" charset="0"/>
              </a:rPr>
              <a:t>Path to Full Validation</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ADRs/WRs </a:t>
            </a:r>
            <a:r>
              <a:rPr lang="en-US" sz="2400" b="1" dirty="0" smtClean="0">
                <a:latin typeface="Times New Roman" panose="02020603050405020304" pitchFamily="18" charset="0"/>
                <a:cs typeface="Times New Roman" panose="02020603050405020304" pitchFamily="18" charset="0"/>
              </a:rPr>
              <a:t>put through GOES-16 and GOES-17, that might indirectly affect GOES-18, need to </a:t>
            </a:r>
            <a:r>
              <a:rPr lang="en-US" sz="2400" b="1" dirty="0">
                <a:latin typeface="Times New Roman" panose="02020603050405020304" pitchFamily="18" charset="0"/>
                <a:cs typeface="Times New Roman" panose="02020603050405020304" pitchFamily="18" charset="0"/>
              </a:rPr>
              <a:t>be resolved prior to Full Validation.</a:t>
            </a:r>
          </a:p>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PLPTs to be conducted prior to Full Validation.</a:t>
            </a:r>
          </a:p>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Performance Baseline </a:t>
            </a:r>
            <a:r>
              <a:rPr lang="en-US" sz="2400" b="1" dirty="0" smtClean="0">
                <a:latin typeface="Times New Roman" panose="02020603050405020304" pitchFamily="18" charset="0"/>
                <a:cs typeface="Times New Roman" panose="02020603050405020304" pitchFamily="18" charset="0"/>
              </a:rPr>
              <a:t>status to be re-assessed.</a:t>
            </a: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Risks to getting to Full, both from L1b product definition and user (SWPC) </a:t>
            </a:r>
            <a:r>
              <a:rPr lang="en-US" sz="2400" b="1" dirty="0" smtClean="0">
                <a:latin typeface="Times New Roman" panose="02020603050405020304" pitchFamily="18" charset="0"/>
                <a:cs typeface="Times New Roman" panose="02020603050405020304" pitchFamily="18" charset="0"/>
              </a:rPr>
              <a:t>feedback, need to be assessed and addressed.</a:t>
            </a:r>
            <a:endParaRPr lang="en-US" sz="24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60</a:t>
            </a:fld>
            <a:endParaRPr lang="en-US" altLang="en-US" dirty="0"/>
          </a:p>
        </p:txBody>
      </p:sp>
    </p:spTree>
    <p:extLst>
      <p:ext uri="{BB962C8B-B14F-4D97-AF65-F5344CB8AC3E}">
        <p14:creationId xmlns:p14="http://schemas.microsoft.com/office/powerpoint/2010/main" val="1727653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228600"/>
            <a:ext cx="6408821" cy="792163"/>
          </a:xfrm>
        </p:spPr>
        <p:txBody>
          <a:bodyPr/>
          <a:lstStyle/>
          <a:p>
            <a:r>
              <a:rPr lang="en-US" sz="3200" b="1" dirty="0">
                <a:solidFill>
                  <a:srgbClr val="FFFF00"/>
                </a:solidFill>
                <a:latin typeface="Times New Roman" panose="02020603050405020304" pitchFamily="18" charset="0"/>
                <a:cs typeface="Times New Roman" panose="02020603050405020304" pitchFamily="18" charset="0"/>
              </a:rPr>
              <a:t>Path to Full Validation - </a:t>
            </a:r>
            <a:r>
              <a:rPr lang="en-US" sz="3200" b="1" dirty="0" smtClean="0">
                <a:solidFill>
                  <a:srgbClr val="FFFF00"/>
                </a:solidFill>
                <a:latin typeface="Times New Roman" panose="02020603050405020304" pitchFamily="18" charset="0"/>
                <a:cs typeface="Times New Roman" panose="02020603050405020304" pitchFamily="18" charset="0"/>
              </a:rPr>
              <a:t>PLPTs</a:t>
            </a:r>
            <a:endParaRPr lang="en-US" sz="32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nvPr>
        </p:nvGraphicFramePr>
        <p:xfrm>
          <a:off x="256673" y="1360805"/>
          <a:ext cx="8630654" cy="3820795"/>
        </p:xfrm>
        <a:graphic>
          <a:graphicData uri="http://schemas.openxmlformats.org/drawingml/2006/table">
            <a:tbl>
              <a:tblPr firstRow="1" firstCol="1" bandRow="1">
                <a:tableStyleId>{5C22544A-7EE6-4342-B048-85BDC9FD1C3A}</a:tableStyleId>
              </a:tblPr>
              <a:tblGrid>
                <a:gridCol w="1752601">
                  <a:extLst>
                    <a:ext uri="{9D8B030D-6E8A-4147-A177-3AD203B41FA5}">
                      <a16:colId xmlns="" xmlns:a16="http://schemas.microsoft.com/office/drawing/2014/main" val="20000"/>
                    </a:ext>
                  </a:extLst>
                </a:gridCol>
                <a:gridCol w="3066629">
                  <a:extLst>
                    <a:ext uri="{9D8B030D-6E8A-4147-A177-3AD203B41FA5}">
                      <a16:colId xmlns="" xmlns:a16="http://schemas.microsoft.com/office/drawing/2014/main" val="20001"/>
                    </a:ext>
                  </a:extLst>
                </a:gridCol>
                <a:gridCol w="1205943">
                  <a:extLst>
                    <a:ext uri="{9D8B030D-6E8A-4147-A177-3AD203B41FA5}">
                      <a16:colId xmlns="" xmlns:a16="http://schemas.microsoft.com/office/drawing/2014/main" val="20002"/>
                    </a:ext>
                  </a:extLst>
                </a:gridCol>
                <a:gridCol w="2605481">
                  <a:extLst>
                    <a:ext uri="{9D8B030D-6E8A-4147-A177-3AD203B41FA5}">
                      <a16:colId xmlns="" xmlns:a16="http://schemas.microsoft.com/office/drawing/2014/main" val="20003"/>
                    </a:ext>
                  </a:extLst>
                </a:gridCol>
              </a:tblGrid>
              <a:tr h="141436">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Title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Activity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Data Needed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Success Criteria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 xmlns:a16="http://schemas.microsoft.com/office/drawing/2014/main" val="10000"/>
                  </a:ext>
                </a:extLst>
              </a:tr>
              <a:tr h="704088">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A.3.2 </a:t>
                      </a:r>
                      <a:r>
                        <a:rPr lang="en-US" sz="1200" dirty="0">
                          <a:effectLst/>
                          <a:latin typeface="Times New Roman" panose="02020603050405020304" pitchFamily="18" charset="0"/>
                          <a:cs typeface="Times New Roman" panose="02020603050405020304" pitchFamily="18" charset="0"/>
                        </a:rPr>
                        <a:t>MPS-Hi Telescope Cross-Comparison [PLPT-SEI-002]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Determine the relative sensitivity/response among MPS-HI telescopes</a:t>
                      </a:r>
                      <a:r>
                        <a:rPr lang="en-US" sz="1200" dirty="0" smtClean="0">
                          <a:effectLst/>
                          <a:latin typeface="Times New Roman" panose="02020603050405020304" pitchFamily="18" charset="0"/>
                          <a:cs typeface="Times New Roman" panose="02020603050405020304" pitchFamily="18" charset="0"/>
                        </a:rPr>
                        <a:t>.</a:t>
                      </a:r>
                      <a:endParaRPr lang="en-US" sz="1200" i="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Three months of continuous data. (</a:t>
                      </a:r>
                      <a:r>
                        <a:rPr lang="en-US" sz="1200" dirty="0" smtClean="0">
                          <a:effectLst/>
                          <a:latin typeface="Times New Roman" panose="02020603050405020304" pitchFamily="18" charset="0"/>
                          <a:cs typeface="Times New Roman" panose="02020603050405020304" pitchFamily="18" charset="0"/>
                        </a:rPr>
                        <a:t>MAG,</a:t>
                      </a:r>
                      <a:r>
                        <a:rPr lang="en-US" sz="1200" baseline="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MPS-HI</a:t>
                      </a:r>
                      <a:r>
                        <a:rPr lang="en-US" sz="12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[Full] Telescopes agree to within 25%.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 xmlns:a16="http://schemas.microsoft.com/office/drawing/2014/main" val="10001"/>
                  </a:ext>
                </a:extLst>
              </a:tr>
              <a:tr h="685800">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A.3.4 </a:t>
                      </a:r>
                      <a:r>
                        <a:rPr lang="en-US" sz="1200" dirty="0">
                          <a:effectLst/>
                          <a:latin typeface="Times New Roman" panose="02020603050405020304" pitchFamily="18" charset="0"/>
                          <a:cs typeface="Times New Roman" panose="02020603050405020304" pitchFamily="18" charset="0"/>
                        </a:rPr>
                        <a:t>SEP Channel Cross-Comparison [PLPT-SEI-004]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cs typeface="Times New Roman" panose="02020603050405020304" pitchFamily="18" charset="0"/>
                        </a:rPr>
                        <a:t>On-orbit cross-calibration of MPS-HI with SGPS 1-12 MeV protons, and</a:t>
                      </a:r>
                      <a:r>
                        <a:rPr lang="en-US" sz="1200" baseline="0" dirty="0" smtClean="0">
                          <a:effectLst/>
                          <a:latin typeface="Times New Roman" panose="02020603050405020304" pitchFamily="18" charset="0"/>
                          <a:cs typeface="Times New Roman" panose="02020603050405020304" pitchFamily="18" charset="0"/>
                        </a:rPr>
                        <a:t> all operational </a:t>
                      </a:r>
                      <a:r>
                        <a:rPr lang="en-US" sz="1200" b="0" i="0" u="none" strike="noStrike" baseline="0" dirty="0" smtClean="0">
                          <a:solidFill>
                            <a:srgbClr val="000000"/>
                          </a:solidFill>
                          <a:latin typeface="Times New Roman" panose="02020603050405020304" pitchFamily="18" charset="0"/>
                        </a:rPr>
                        <a:t>GOES-R Series SEISS sensors.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b="0" dirty="0">
                          <a:solidFill>
                            <a:schemeClr val="tx1"/>
                          </a:solidFill>
                          <a:effectLst/>
                          <a:latin typeface="Times New Roman" panose="02020603050405020304" pitchFamily="18" charset="0"/>
                          <a:cs typeface="Times New Roman" panose="02020603050405020304" pitchFamily="18" charset="0"/>
                        </a:rPr>
                        <a:t>Two Solar Energetic Particle (SEP) events.</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[Full] Differences quantified on data taken through validation phase.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 xmlns:a16="http://schemas.microsoft.com/office/drawing/2014/main" val="10002"/>
                  </a:ext>
                </a:extLst>
              </a:tr>
              <a:tr h="1382395">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A.3.5 </a:t>
                      </a:r>
                      <a:r>
                        <a:rPr lang="en-US" sz="1200" dirty="0">
                          <a:effectLst/>
                          <a:latin typeface="Times New Roman" panose="02020603050405020304" pitchFamily="18" charset="0"/>
                          <a:cs typeface="Times New Roman" panose="02020603050405020304" pitchFamily="18" charset="0"/>
                        </a:rPr>
                        <a:t>Cross Satellite Comparison of Trapped Particles [PLPT-SEI-005]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r>
                        <a:rPr lang="en-US" sz="1200" b="0" i="0" u="none" strike="noStrike" baseline="0" dirty="0" smtClean="0">
                          <a:solidFill>
                            <a:srgbClr val="000000"/>
                          </a:solidFill>
                          <a:latin typeface="Times New Roman" panose="02020603050405020304" pitchFamily="18" charset="0"/>
                        </a:rPr>
                        <a:t>To inter-calibrate MPS-HI with the same measurements on other operational GOES-R Series satellites. The MPS-HI inter-calibration part of the test is critical for establishing the consistency of the NOAA real-time &gt;2 MeV electron flux alerts between operational GOES-R Series satellites.</a:t>
                      </a:r>
                      <a:endParaRPr lang="en-US" sz="120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Three months of continuous data. (MAG, MPS-HI)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[Full] Differences quantified on data taken through validation phase.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 xmlns:a16="http://schemas.microsoft.com/office/drawing/2014/main" val="10003"/>
                  </a:ext>
                </a:extLst>
              </a:tr>
              <a:tr h="838200">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A.3.6 </a:t>
                      </a:r>
                      <a:r>
                        <a:rPr lang="en-US" sz="1200" dirty="0">
                          <a:effectLst/>
                          <a:latin typeface="Times New Roman" panose="02020603050405020304" pitchFamily="18" charset="0"/>
                          <a:cs typeface="Times New Roman" panose="02020603050405020304" pitchFamily="18" charset="0"/>
                        </a:rPr>
                        <a:t>Backgrounds Trending [PLPT-SEI-006]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b="0" i="0" u="none" strike="noStrike" baseline="0" dirty="0" smtClean="0">
                          <a:solidFill>
                            <a:srgbClr val="000000"/>
                          </a:solidFill>
                          <a:latin typeface="Times New Roman" panose="02020603050405020304" pitchFamily="18" charset="0"/>
                        </a:rPr>
                        <a:t>To evaluate MPS-HI backgrounds in terms of expected galactic cosmic ray (GCR) fluxes.</a:t>
                      </a:r>
                      <a:endParaRPr lang="en-US" sz="1200" i="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Four months of continuous data. (MPS-HI, SGPS)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[Full] Perform analysis during validation phase.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61</a:t>
            </a:fld>
            <a:endParaRPr lang="en-US" altLang="en-US" dirty="0">
              <a:solidFill>
                <a:prstClr val="white"/>
              </a:solidFill>
            </a:endParaRPr>
          </a:p>
        </p:txBody>
      </p:sp>
      <p:sp>
        <p:nvSpPr>
          <p:cNvPr id="6" name="TextBox 5"/>
          <p:cNvSpPr txBox="1"/>
          <p:nvPr/>
        </p:nvSpPr>
        <p:spPr>
          <a:xfrm>
            <a:off x="1309437" y="5943600"/>
            <a:ext cx="6525127" cy="369332"/>
          </a:xfrm>
          <a:prstGeom prst="rect">
            <a:avLst/>
          </a:prstGeom>
          <a:solidFill>
            <a:schemeClr val="bg1"/>
          </a:solidFill>
        </p:spPr>
        <p:txBody>
          <a:bodyPr wrap="square" rtlCol="0">
            <a:spAutoFit/>
          </a:bodyPr>
          <a:lstStyle/>
          <a:p>
            <a:pPr algn="ctr"/>
            <a:r>
              <a:rPr lang="en-US" i="1" dirty="0">
                <a:solidFill>
                  <a:srgbClr val="008000"/>
                </a:solidFill>
                <a:latin typeface="Times New Roman" panose="02020603050405020304" pitchFamily="18" charset="0"/>
                <a:cs typeface="Times New Roman" panose="02020603050405020304" pitchFamily="18" charset="0"/>
              </a:rPr>
              <a:t>MPS-HI </a:t>
            </a:r>
            <a:r>
              <a:rPr lang="en-US" i="1" dirty="0" smtClean="0">
                <a:solidFill>
                  <a:srgbClr val="008000"/>
                </a:solidFill>
                <a:latin typeface="Times New Roman" panose="02020603050405020304" pitchFamily="18" charset="0"/>
                <a:cs typeface="Times New Roman" panose="02020603050405020304" pitchFamily="18" charset="0"/>
              </a:rPr>
              <a:t>Full </a:t>
            </a:r>
            <a:r>
              <a:rPr lang="en-US" i="1" dirty="0">
                <a:solidFill>
                  <a:srgbClr val="008000"/>
                </a:solidFill>
                <a:latin typeface="Times New Roman" panose="02020603050405020304" pitchFamily="18" charset="0"/>
                <a:cs typeface="Times New Roman" panose="02020603050405020304" pitchFamily="18" charset="0"/>
              </a:rPr>
              <a:t>Validation PLPTs from RIMP v 2.0 (09 July 2021).</a:t>
            </a:r>
          </a:p>
        </p:txBody>
      </p:sp>
    </p:spTree>
    <p:extLst>
      <p:ext uri="{BB962C8B-B14F-4D97-AF65-F5344CB8AC3E}">
        <p14:creationId xmlns:p14="http://schemas.microsoft.com/office/powerpoint/2010/main" val="15130195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&amp; Recommendations</a:t>
            </a:r>
          </a:p>
        </p:txBody>
      </p:sp>
      <p:sp>
        <p:nvSpPr>
          <p:cNvPr id="3" name="Text Placeholder 2"/>
          <p:cNvSpPr>
            <a:spLocks noGrp="1"/>
          </p:cNvSpPr>
          <p:nvPr>
            <p:ph type="body" idx="1"/>
          </p:nvPr>
        </p:nvSpPr>
        <p:spPr/>
        <p:txBody>
          <a:bodyPr/>
          <a:lstStyle/>
          <a:p>
            <a:r>
              <a:rPr lang="en-US" dirty="0" smtClean="0"/>
              <a:t>GOES-18 </a:t>
            </a:r>
            <a:r>
              <a:rPr lang="en-US" dirty="0"/>
              <a:t>MPS-HI L1b Products </a:t>
            </a:r>
            <a:r>
              <a:rPr lang="en-US" dirty="0" smtClean="0"/>
              <a:t>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62</a:t>
            </a:fld>
            <a:endParaRPr lang="en-US" altLang="en-US" dirty="0"/>
          </a:p>
        </p:txBody>
      </p:sp>
    </p:spTree>
    <p:extLst>
      <p:ext uri="{BB962C8B-B14F-4D97-AF65-F5344CB8AC3E}">
        <p14:creationId xmlns:p14="http://schemas.microsoft.com/office/powerpoint/2010/main" val="17993434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790" y="152400"/>
            <a:ext cx="4732421" cy="685800"/>
          </a:xfrm>
        </p:spPr>
        <p:txBody>
          <a:bodyPr/>
          <a:lstStyle/>
          <a:p>
            <a:r>
              <a:rPr lang="en-US" sz="4400" b="1" dirty="0">
                <a:solidFill>
                  <a:srgbClr val="FFFF00"/>
                </a:solidFill>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228600" y="1143000"/>
            <a:ext cx="8686800" cy="3733800"/>
          </a:xfrm>
        </p:spPr>
        <p:txBody>
          <a:bodyPr>
            <a:normAutofit/>
          </a:bodyPr>
          <a:lstStyle/>
          <a:p>
            <a:pPr marL="365760" indent="-365760">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ADR/WR status: all ADRs identified for GOES-18 or indirectly affect it have been closed or have clear path forward</a:t>
            </a:r>
            <a:endParaRPr lang="en-US" sz="2000" b="1" dirty="0">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ADR 780: revisit, remedy has been identified and work is proceeding</a:t>
            </a:r>
            <a:endParaRPr lang="en-US" sz="1800" b="1" dirty="0">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ADR 863: back in analysis, a </a:t>
            </a:r>
            <a:r>
              <a:rPr lang="en-US" sz="1800" b="1" dirty="0">
                <a:latin typeface="Times New Roman" panose="02020603050405020304" pitchFamily="18" charset="0"/>
                <a:cs typeface="Times New Roman" panose="02020603050405020304" pitchFamily="18" charset="0"/>
              </a:rPr>
              <a:t>possible solution has been </a:t>
            </a:r>
            <a:r>
              <a:rPr lang="en-US" sz="1800" b="1" dirty="0" smtClean="0">
                <a:latin typeface="Times New Roman" panose="02020603050405020304" pitchFamily="18" charset="0"/>
                <a:cs typeface="Times New Roman" panose="02020603050405020304" pitchFamily="18" charset="0"/>
              </a:rPr>
              <a:t>identified</a:t>
            </a:r>
          </a:p>
          <a:p>
            <a:pPr marL="822960" lvl="2" indent="-182880">
              <a:buFont typeface="Wingdings" panose="05000000000000000000" pitchFamily="2" charset="2"/>
              <a:buChar char="§"/>
            </a:pPr>
            <a:r>
              <a:rPr lang="en-US" sz="1400" b="1" dirty="0">
                <a:latin typeface="Times New Roman" panose="02020603050405020304" pitchFamily="18" charset="0"/>
                <a:cs typeface="Times New Roman" panose="02020603050405020304" pitchFamily="18" charset="0"/>
              </a:rPr>
              <a:t>C</a:t>
            </a:r>
            <a:r>
              <a:rPr lang="en-US" sz="1400" b="1" dirty="0" smtClean="0">
                <a:latin typeface="Times New Roman" panose="02020603050405020304" pitchFamily="18" charset="0"/>
                <a:cs typeface="Times New Roman" panose="02020603050405020304" pitchFamily="18" charset="0"/>
              </a:rPr>
              <a:t>an become critical in case of catastrophic SGPS failure, as SWPC alert channel E11 will be lost</a:t>
            </a:r>
          </a:p>
          <a:p>
            <a:pPr marL="365760" indent="-365760">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Planned Provisional </a:t>
            </a:r>
            <a:r>
              <a:rPr lang="en-US" sz="2000" b="1" dirty="0">
                <a:latin typeface="Times New Roman" panose="02020603050405020304" pitchFamily="18" charset="0"/>
                <a:cs typeface="Times New Roman" panose="02020603050405020304" pitchFamily="18" charset="0"/>
              </a:rPr>
              <a:t>PLPTs </a:t>
            </a:r>
            <a:r>
              <a:rPr lang="en-US" sz="2000" b="1" dirty="0" smtClean="0">
                <a:latin typeface="Times New Roman" panose="02020603050405020304" pitchFamily="18" charset="0"/>
                <a:cs typeface="Times New Roman" panose="02020603050405020304" pitchFamily="18" charset="0"/>
              </a:rPr>
              <a:t>have been completed</a:t>
            </a:r>
            <a:endParaRPr lang="en-US" sz="2000" b="1" dirty="0">
              <a:latin typeface="Times New Roman" panose="02020603050405020304" pitchFamily="18" charset="0"/>
              <a:cs typeface="Times New Roman" panose="02020603050405020304" pitchFamily="18" charset="0"/>
            </a:endParaRPr>
          </a:p>
          <a:p>
            <a:pPr marL="365760" indent="-365760">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Remaining risks that have </a:t>
            </a:r>
            <a:r>
              <a:rPr lang="en-US" sz="2000" b="1" dirty="0">
                <a:latin typeface="Times New Roman" panose="02020603050405020304" pitchFamily="18" charset="0"/>
                <a:cs typeface="Times New Roman" panose="02020603050405020304" pitchFamily="18" charset="0"/>
              </a:rPr>
              <a:t>been </a:t>
            </a:r>
            <a:r>
              <a:rPr lang="en-US" sz="2000" b="1" dirty="0" smtClean="0">
                <a:latin typeface="Times New Roman" panose="02020603050405020304" pitchFamily="18" charset="0"/>
                <a:cs typeface="Times New Roman" panose="02020603050405020304" pitchFamily="18" charset="0"/>
              </a:rPr>
              <a:t>identified</a:t>
            </a:r>
            <a:endParaRPr lang="en-US" sz="1800" b="1" dirty="0">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MPS-HI </a:t>
            </a:r>
            <a:r>
              <a:rPr lang="en-US" sz="1800" b="1" dirty="0">
                <a:latin typeface="Times New Roman" panose="02020603050405020304" pitchFamily="18" charset="0"/>
                <a:cs typeface="Times New Roman" panose="02020603050405020304" pitchFamily="18" charset="0"/>
              </a:rPr>
              <a:t>and SGPS </a:t>
            </a:r>
            <a:r>
              <a:rPr lang="en-US" sz="1800" b="1" dirty="0" smtClean="0">
                <a:latin typeface="Times New Roman" panose="02020603050405020304" pitchFamily="18" charset="0"/>
                <a:cs typeface="Times New Roman" panose="02020603050405020304" pitchFamily="18" charset="0"/>
              </a:rPr>
              <a:t>SEP channel disagreement: Beam Calibration is needed for MPS-HI P8-P11 channels and SGPS P1-P4 channels</a:t>
            </a:r>
          </a:p>
          <a:p>
            <a:pPr marL="640080" lvl="1" indent="-274320">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Space environment is changing: E9-E11 background removal might need revision</a:t>
            </a:r>
            <a:endParaRPr lang="en-US" sz="18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63</a:t>
            </a:fld>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2504994602"/>
              </p:ext>
            </p:extLst>
          </p:nvPr>
        </p:nvGraphicFramePr>
        <p:xfrm>
          <a:off x="190500" y="4892040"/>
          <a:ext cx="8763000" cy="1280160"/>
        </p:xfrm>
        <a:graphic>
          <a:graphicData uri="http://schemas.openxmlformats.org/drawingml/2006/table">
            <a:tbl>
              <a:tblPr firstRow="1" bandRow="1">
                <a:tableStyleId>{5C22544A-7EE6-4342-B048-85BDC9FD1C3A}</a:tableStyleId>
              </a:tblPr>
              <a:tblGrid>
                <a:gridCol w="914400"/>
                <a:gridCol w="762000"/>
                <a:gridCol w="3962400"/>
                <a:gridCol w="1371600"/>
                <a:gridCol w="1752600"/>
              </a:tblGrid>
              <a:tr h="370840">
                <a:tc>
                  <a:txBody>
                    <a:bodyPr/>
                    <a:lstStyle/>
                    <a:p>
                      <a:r>
                        <a:rPr lang="en-US" b="0" dirty="0">
                          <a:solidFill>
                            <a:schemeClr val="tx1"/>
                          </a:solidFill>
                          <a:latin typeface="Times New Roman" panose="02020603050405020304" pitchFamily="18" charset="0"/>
                          <a:cs typeface="Times New Roman" panose="02020603050405020304" pitchFamily="18" charset="0"/>
                        </a:rPr>
                        <a:t>780</a:t>
                      </a:r>
                    </a:p>
                  </a:txBody>
                  <a:tcPr anchor="ctr">
                    <a:solidFill>
                      <a:srgbClr val="E9EDF4"/>
                    </a:solidFill>
                  </a:tcPr>
                </a:tc>
                <a:tc>
                  <a:txBody>
                    <a:bodyPr/>
                    <a:lstStyle/>
                    <a:p>
                      <a:r>
                        <a:rPr lang="en-US" b="0" dirty="0" smtClean="0">
                          <a:solidFill>
                            <a:schemeClr val="tx1"/>
                          </a:solidFill>
                          <a:latin typeface="Times New Roman" panose="02020603050405020304" pitchFamily="18" charset="0"/>
                          <a:cs typeface="Times New Roman" panose="02020603050405020304" pitchFamily="18" charset="0"/>
                        </a:rPr>
                        <a:t>6568</a:t>
                      </a:r>
                    </a:p>
                    <a:p>
                      <a:r>
                        <a:rPr lang="en-US" b="0" dirty="0" smtClean="0">
                          <a:solidFill>
                            <a:schemeClr val="tx1"/>
                          </a:solidFill>
                          <a:latin typeface="Times New Roman" panose="02020603050405020304" pitchFamily="18" charset="0"/>
                          <a:cs typeface="Times New Roman" panose="02020603050405020304" pitchFamily="18" charset="0"/>
                        </a:rPr>
                        <a:t>6845</a:t>
                      </a:r>
                      <a:endParaRPr lang="en-US" b="0" dirty="0">
                        <a:solidFill>
                          <a:schemeClr val="tx1"/>
                        </a:solidFill>
                        <a:latin typeface="Times New Roman" panose="02020603050405020304" pitchFamily="18" charset="0"/>
                        <a:cs typeface="Times New Roman" panose="02020603050405020304" pitchFamily="18" charset="0"/>
                      </a:endParaRPr>
                    </a:p>
                  </a:txBody>
                  <a:tcPr anchor="ctr">
                    <a:solidFill>
                      <a:srgbClr val="E9EDF4"/>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G16 &amp; G17 MPS-HI and </a:t>
                      </a:r>
                      <a:r>
                        <a:rPr lang="en-US" b="0" dirty="0" smtClean="0">
                          <a:solidFill>
                            <a:schemeClr val="tx1"/>
                          </a:solidFill>
                          <a:latin typeface="Times New Roman" panose="02020603050405020304" pitchFamily="18" charset="0"/>
                          <a:cs typeface="Times New Roman" panose="02020603050405020304" pitchFamily="18" charset="0"/>
                        </a:rPr>
                        <a:t>MPS-LO L1b </a:t>
                      </a:r>
                      <a:r>
                        <a:rPr lang="en-US" b="0" dirty="0">
                          <a:solidFill>
                            <a:schemeClr val="tx1"/>
                          </a:solidFill>
                          <a:latin typeface="Times New Roman" panose="02020603050405020304" pitchFamily="18" charset="0"/>
                          <a:cs typeface="Times New Roman" panose="02020603050405020304" pitchFamily="18" charset="0"/>
                        </a:rPr>
                        <a:t>IFC Leakage</a:t>
                      </a:r>
                    </a:p>
                  </a:txBody>
                  <a:tcPr anchor="ctr">
                    <a:solidFill>
                      <a:srgbClr val="E9EDF4"/>
                    </a:solidFill>
                  </a:tcPr>
                </a:tc>
                <a:tc>
                  <a:txBody>
                    <a:bodyPr/>
                    <a:lstStyle/>
                    <a:p>
                      <a:r>
                        <a:rPr lang="en-US" b="0" dirty="0" smtClean="0">
                          <a:solidFill>
                            <a:schemeClr val="tx1"/>
                          </a:solidFill>
                          <a:latin typeface="Times New Roman" panose="02020603050405020304" pitchFamily="18" charset="0"/>
                          <a:cs typeface="Times New Roman" panose="02020603050405020304" pitchFamily="18" charset="0"/>
                        </a:rPr>
                        <a:t>Fix Fail</a:t>
                      </a:r>
                    </a:p>
                    <a:p>
                      <a:r>
                        <a:rPr lang="en-US" b="0" dirty="0" smtClean="0">
                          <a:solidFill>
                            <a:schemeClr val="tx1"/>
                          </a:solidFill>
                          <a:latin typeface="Times New Roman" panose="02020603050405020304" pitchFamily="18" charset="0"/>
                          <a:cs typeface="Times New Roman" panose="02020603050405020304" pitchFamily="18" charset="0"/>
                        </a:rPr>
                        <a:t>In</a:t>
                      </a:r>
                      <a:r>
                        <a:rPr lang="en-US" b="0" baseline="0" dirty="0" smtClean="0">
                          <a:solidFill>
                            <a:schemeClr val="tx1"/>
                          </a:solidFill>
                          <a:latin typeface="Times New Roman" panose="02020603050405020304" pitchFamily="18" charset="0"/>
                          <a:cs typeface="Times New Roman" panose="02020603050405020304" pitchFamily="18" charset="0"/>
                        </a:rPr>
                        <a:t> Analysis</a:t>
                      </a:r>
                      <a:endParaRPr lang="en-US" b="0" dirty="0">
                        <a:solidFill>
                          <a:schemeClr val="tx1"/>
                        </a:solidFill>
                        <a:latin typeface="Times New Roman" panose="02020603050405020304" pitchFamily="18" charset="0"/>
                        <a:cs typeface="Times New Roman" panose="02020603050405020304" pitchFamily="18" charset="0"/>
                      </a:endParaRPr>
                    </a:p>
                  </a:txBody>
                  <a:tcPr anchor="ctr">
                    <a:solidFill>
                      <a:srgbClr val="E9EDF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anose="02020603050405020304" pitchFamily="18" charset="0"/>
                          <a:cs typeface="Times New Roman" panose="02020603050405020304" pitchFamily="18" charset="0"/>
                        </a:rPr>
                        <a:t>DO.09.01.00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anose="02020603050405020304" pitchFamily="18" charset="0"/>
                          <a:cs typeface="Times New Roman" panose="02020603050405020304" pitchFamily="18" charset="0"/>
                        </a:rPr>
                        <a:t>DO</a:t>
                      </a:r>
                      <a:r>
                        <a:rPr lang="en-US" b="0" baseline="0" dirty="0" smtClean="0">
                          <a:solidFill>
                            <a:schemeClr val="tx1"/>
                          </a:solidFill>
                          <a:latin typeface="Times New Roman" panose="02020603050405020304" pitchFamily="18" charset="0"/>
                          <a:cs typeface="Times New Roman" panose="02020603050405020304" pitchFamily="18" charset="0"/>
                        </a:rPr>
                        <a:t>.12</a:t>
                      </a:r>
                      <a:endParaRPr lang="en-US" b="0" dirty="0" smtClean="0">
                        <a:solidFill>
                          <a:schemeClr val="tx1"/>
                        </a:solidFill>
                        <a:latin typeface="Times New Roman" panose="02020603050405020304" pitchFamily="18" charset="0"/>
                        <a:cs typeface="Times New Roman" panose="02020603050405020304" pitchFamily="18" charset="0"/>
                      </a:endParaRPr>
                    </a:p>
                  </a:txBody>
                  <a:tcPr anchor="ctr">
                    <a:solidFill>
                      <a:srgbClr val="E9EDF4"/>
                    </a:solidFill>
                  </a:tcPr>
                </a:tc>
              </a:tr>
              <a:tr h="370840">
                <a:tc>
                  <a:txBody>
                    <a:bodyPr/>
                    <a:lstStyle/>
                    <a:p>
                      <a:r>
                        <a:rPr lang="en-US" dirty="0">
                          <a:latin typeface="Times New Roman" panose="02020603050405020304" pitchFamily="18" charset="0"/>
                          <a:cs typeface="Times New Roman" panose="02020603050405020304" pitchFamily="18" charset="0"/>
                        </a:rPr>
                        <a:t>863</a:t>
                      </a:r>
                    </a:p>
                  </a:txBody>
                  <a:tcPr anchor="ctr"/>
                </a:tc>
                <a:tc>
                  <a:txBody>
                    <a:bodyPr/>
                    <a:lstStyle/>
                    <a:p>
                      <a:r>
                        <a:rPr lang="en-US" dirty="0" smtClean="0">
                          <a:latin typeface="Times New Roman" panose="02020603050405020304" pitchFamily="18" charset="0"/>
                          <a:cs typeface="Times New Roman" panose="02020603050405020304" pitchFamily="18" charset="0"/>
                        </a:rPr>
                        <a:t>6736 9318</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solidFill>
                            <a:schemeClr val="tx1"/>
                          </a:solidFill>
                          <a:latin typeface="Times New Roman" panose="02020603050405020304" pitchFamily="18" charset="0"/>
                          <a:cs typeface="Times New Roman" panose="02020603050405020304" pitchFamily="18" charset="0"/>
                        </a:rPr>
                        <a:t>Graceful degradation when SGPS data not generated</a:t>
                      </a:r>
                      <a:endParaRPr 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On</a:t>
                      </a:r>
                      <a:r>
                        <a:rPr lang="en-US" baseline="0" dirty="0" smtClean="0">
                          <a:latin typeface="Times New Roman" panose="02020603050405020304" pitchFamily="18" charset="0"/>
                          <a:cs typeface="Times New Roman" panose="02020603050405020304" pitchFamily="18" charset="0"/>
                        </a:rPr>
                        <a:t> Hold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In</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Analysis</a:t>
                      </a:r>
                    </a:p>
                  </a:txBody>
                  <a:tcPr anchor="ctr"/>
                </a:tc>
                <a:tc>
                  <a:txBody>
                    <a:bodyPr/>
                    <a:lstStyle/>
                    <a:p>
                      <a:r>
                        <a:rPr lang="en-US" dirty="0" smtClean="0">
                          <a:latin typeface="Times New Roman" panose="02020603050405020304" pitchFamily="18" charset="0"/>
                          <a:cs typeface="Times New Roman" panose="02020603050405020304" pitchFamily="18" charset="0"/>
                        </a:rPr>
                        <a:t>DO.13</a:t>
                      </a:r>
                      <a:endParaRPr lang="en-US" dirty="0">
                        <a:latin typeface="Times New Roman" panose="02020603050405020304" pitchFamily="18" charset="0"/>
                        <a:cs typeface="Times New Roman" panose="02020603050405020304"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599"/>
            <a:ext cx="6408821" cy="868363"/>
          </a:xfrm>
        </p:spPr>
        <p:txBody>
          <a:bodyPr/>
          <a:lstStyle/>
          <a:p>
            <a:r>
              <a:rPr lang="en-US" sz="4400" b="1" dirty="0" smtClean="0">
                <a:solidFill>
                  <a:srgbClr val="FFFF00"/>
                </a:solidFill>
                <a:latin typeface="Times New Roman" panose="02020603050405020304" pitchFamily="18" charset="0"/>
                <a:cs typeface="Times New Roman" panose="02020603050405020304" pitchFamily="18" charset="0"/>
              </a:rPr>
              <a:t>Recommendations</a:t>
            </a:r>
            <a:endParaRPr lang="en-US" sz="44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NCEI believes that the </a:t>
            </a:r>
            <a:r>
              <a:rPr lang="en-US" sz="2800" b="1" dirty="0" smtClean="0">
                <a:latin typeface="Times New Roman" panose="02020603050405020304" pitchFamily="18" charset="0"/>
                <a:cs typeface="Times New Roman" panose="02020603050405020304" pitchFamily="18" charset="0"/>
              </a:rPr>
              <a:t>GOES-18 </a:t>
            </a:r>
            <a:r>
              <a:rPr lang="en-US" sz="2800" b="1" dirty="0">
                <a:latin typeface="Times New Roman" panose="02020603050405020304" pitchFamily="18" charset="0"/>
                <a:cs typeface="Times New Roman" panose="02020603050405020304" pitchFamily="18" charset="0"/>
              </a:rPr>
              <a:t>MPS-HI L1b product has reached the </a:t>
            </a:r>
            <a:r>
              <a:rPr lang="en-US" sz="2800" b="1" dirty="0" smtClean="0">
                <a:latin typeface="Times New Roman" panose="02020603050405020304" pitchFamily="18" charset="0"/>
                <a:cs typeface="Times New Roman" panose="02020603050405020304" pitchFamily="18" charset="0"/>
              </a:rPr>
              <a:t>Provisional </a:t>
            </a:r>
            <a:r>
              <a:rPr lang="en-US" sz="2800" b="1" dirty="0">
                <a:latin typeface="Times New Roman" panose="02020603050405020304" pitchFamily="18" charset="0"/>
                <a:cs typeface="Times New Roman" panose="02020603050405020304" pitchFamily="18" charset="0"/>
              </a:rPr>
              <a:t>Maturity as defined by the GOES-R </a:t>
            </a:r>
            <a:r>
              <a:rPr lang="en-US" sz="2800" b="1" dirty="0" smtClean="0">
                <a:latin typeface="Times New Roman" panose="02020603050405020304" pitchFamily="18" charset="0"/>
                <a:cs typeface="Times New Roman" panose="02020603050405020304" pitchFamily="18" charset="0"/>
              </a:rPr>
              <a:t>Program</a:t>
            </a:r>
          </a:p>
          <a:p>
            <a:pPr marL="0" indent="0" algn="just">
              <a:buNone/>
            </a:pPr>
            <a:endParaRPr lang="en-US" sz="2800" b="1" dirty="0">
              <a:latin typeface="Times New Roman" panose="02020603050405020304" pitchFamily="18" charset="0"/>
              <a:cs typeface="Times New Roman" panose="02020603050405020304" pitchFamily="18" charset="0"/>
            </a:endParaRPr>
          </a:p>
          <a:p>
            <a:pPr marL="0" indent="0" algn="just">
              <a:buNone/>
            </a:pPr>
            <a:endParaRPr lang="en-US" sz="28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64</a:t>
            </a:fld>
            <a:endParaRPr lang="en-US" altLang="en-US" dirty="0"/>
          </a:p>
        </p:txBody>
      </p:sp>
    </p:spTree>
    <p:extLst>
      <p:ext uri="{BB962C8B-B14F-4D97-AF65-F5344CB8AC3E}">
        <p14:creationId xmlns:p14="http://schemas.microsoft.com/office/powerpoint/2010/main" val="28593543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3" name="Text Placeholder 2"/>
          <p:cNvSpPr>
            <a:spLocks noGrp="1"/>
          </p:cNvSpPr>
          <p:nvPr>
            <p:ph type="body" idx="1"/>
          </p:nvPr>
        </p:nvSpPr>
        <p:spPr/>
        <p:txBody>
          <a:bodyPr/>
          <a:lstStyle/>
          <a:p>
            <a:r>
              <a:rPr lang="en-US" dirty="0" smtClean="0"/>
              <a:t>GOES-18 </a:t>
            </a:r>
            <a:r>
              <a:rPr lang="en-US" dirty="0"/>
              <a:t>MPS-HI L1b Products </a:t>
            </a:r>
            <a:r>
              <a:rPr lang="en-US" dirty="0" smtClean="0"/>
              <a:t>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65</a:t>
            </a:fld>
            <a:endParaRPr lang="en-US"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15000" cy="990601"/>
          </a:xfrm>
        </p:spPr>
        <p:txBody>
          <a:bodyPr/>
          <a:lstStyle/>
          <a:p>
            <a:r>
              <a:rPr lang="en-US" sz="3200" b="1" dirty="0" smtClean="0">
                <a:solidFill>
                  <a:srgbClr val="FFFF00"/>
                </a:solidFill>
                <a:latin typeface="Times New Roman" panose="02020603050405020304" pitchFamily="18" charset="0"/>
                <a:cs typeface="Times New Roman" panose="02020603050405020304" pitchFamily="18" charset="0"/>
              </a:rPr>
              <a:t>GOES-16/GOES-17 proton sensor comparison to GOES-18</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8229600" cy="487680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Satellite proximities permitting </a:t>
            </a:r>
            <a:r>
              <a:rPr lang="en-US" b="1" dirty="0" smtClean="0">
                <a:latin typeface="Times New Roman" panose="02020603050405020304" pitchFamily="18" charset="0"/>
                <a:cs typeface="Times New Roman" panose="02020603050405020304" pitchFamily="18" charset="0"/>
              </a:rPr>
              <a:t>comparisons:</a:t>
            </a:r>
            <a:endParaRPr lang="en-US" sz="2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1" dirty="0" smtClean="0">
                <a:solidFill>
                  <a:srgbClr val="FFFF00"/>
                </a:solidFill>
                <a:latin typeface="Times New Roman" panose="02020603050405020304" pitchFamily="18" charset="0"/>
                <a:cs typeface="Times New Roman" panose="02020603050405020304" pitchFamily="18" charset="0"/>
              </a:rPr>
              <a:t>Until </a:t>
            </a:r>
            <a:r>
              <a:rPr lang="en-US" sz="2800" b="1" dirty="0">
                <a:solidFill>
                  <a:srgbClr val="FFFF00"/>
                </a:solidFill>
                <a:latin typeface="Times New Roman" panose="02020603050405020304" pitchFamily="18" charset="0"/>
                <a:cs typeface="Times New Roman" panose="02020603050405020304" pitchFamily="18" charset="0"/>
              </a:rPr>
              <a:t>16 May 2022: GOES-18 at 89.5</a:t>
            </a:r>
            <a:r>
              <a:rPr lang="en-US" b="1" dirty="0">
                <a:solidFill>
                  <a:srgbClr val="FFFF00"/>
                </a:solidFill>
                <a:latin typeface="Times New Roman" panose="02020603050405020304" pitchFamily="18" charset="0"/>
                <a:cs typeface="Times New Roman" panose="02020603050405020304" pitchFamily="18" charset="0"/>
              </a:rPr>
              <a:t>º</a:t>
            </a:r>
            <a:r>
              <a:rPr lang="en-US" sz="2800" b="1" dirty="0">
                <a:solidFill>
                  <a:srgbClr val="FFFF00"/>
                </a:solidFill>
                <a:latin typeface="Times New Roman" panose="02020603050405020304" pitchFamily="18" charset="0"/>
                <a:cs typeface="Times New Roman" panose="02020603050405020304" pitchFamily="18" charset="0"/>
              </a:rPr>
              <a:t>W </a:t>
            </a:r>
          </a:p>
          <a:p>
            <a:pPr lvl="1">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14.3º (~1 </a:t>
            </a:r>
            <a:r>
              <a:rPr lang="en-US" sz="2400" b="1" dirty="0" smtClean="0">
                <a:latin typeface="Times New Roman" panose="02020603050405020304" pitchFamily="18" charset="0"/>
                <a:cs typeface="Times New Roman" panose="02020603050405020304" pitchFamily="18" charset="0"/>
              </a:rPr>
              <a:t>hour </a:t>
            </a:r>
            <a:r>
              <a:rPr lang="en-US" sz="2400" b="1" dirty="0">
                <a:latin typeface="Times New Roman" panose="02020603050405020304" pitchFamily="18" charset="0"/>
                <a:cs typeface="Times New Roman" panose="02020603050405020304" pitchFamily="18" charset="0"/>
              </a:rPr>
              <a:t>LT) from GOES-16</a:t>
            </a:r>
          </a:p>
          <a:p>
            <a:pPr lvl="1">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Common separation distance for past comparisons between GOES satellites</a:t>
            </a:r>
          </a:p>
          <a:p>
            <a:pPr>
              <a:buFont typeface="Arial" panose="020B0604020202020204" pitchFamily="34" charset="0"/>
              <a:buChar char="•"/>
            </a:pPr>
            <a:r>
              <a:rPr lang="en-US" sz="2800" b="1" dirty="0">
                <a:solidFill>
                  <a:srgbClr val="FFFF00"/>
                </a:solidFill>
                <a:latin typeface="Times New Roman" panose="02020603050405020304" pitchFamily="18" charset="0"/>
                <a:cs typeface="Times New Roman" panose="02020603050405020304" pitchFamily="18" charset="0"/>
              </a:rPr>
              <a:t>GOES-18 drifted to near GOES-West</a:t>
            </a:r>
          </a:p>
          <a:p>
            <a:pPr>
              <a:buFont typeface="Arial" panose="020B0604020202020204" pitchFamily="34" charset="0"/>
              <a:buChar char="•"/>
            </a:pPr>
            <a:r>
              <a:rPr lang="en-US" sz="2800" b="1" dirty="0">
                <a:solidFill>
                  <a:srgbClr val="FFFF00"/>
                </a:solidFill>
                <a:latin typeface="Times New Roman" panose="02020603050405020304" pitchFamily="18" charset="0"/>
                <a:cs typeface="Times New Roman" panose="02020603050405020304" pitchFamily="18" charset="0"/>
              </a:rPr>
              <a:t>After 06 June 2022: GOES-18 at 136.8ºW</a:t>
            </a:r>
          </a:p>
          <a:p>
            <a:pPr lvl="1">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0.4º from GOES-17</a:t>
            </a:r>
          </a:p>
          <a:p>
            <a:pPr>
              <a:buFont typeface="Arial" panose="020B0604020202020204" pitchFamily="34" charset="0"/>
              <a:buChar char="•"/>
            </a:pPr>
            <a:r>
              <a:rPr lang="en-US" sz="2800" b="1" dirty="0">
                <a:solidFill>
                  <a:srgbClr val="FFFF00"/>
                </a:solidFill>
                <a:latin typeface="Times New Roman" panose="02020603050405020304" pitchFamily="18" charset="0"/>
                <a:cs typeface="Times New Roman" panose="02020603050405020304" pitchFamily="18" charset="0"/>
              </a:rPr>
              <a:t>Comparison periods:  3 weeks before drift and 3 weeks after drift</a:t>
            </a:r>
          </a:p>
          <a:p>
            <a:pPr>
              <a:buFont typeface="Arial" panose="020B0604020202020204" pitchFamily="34" charset="0"/>
              <a:buChar char="•"/>
            </a:pP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66</a:t>
            </a:fld>
            <a:endParaRPr lang="en-US" altLang="en-US" dirty="0">
              <a:solidFill>
                <a:prstClr val="white"/>
              </a:solidFill>
            </a:endParaRPr>
          </a:p>
        </p:txBody>
      </p:sp>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5066999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solidFill>
                  <a:prstClr val="white"/>
                </a:solidFill>
              </a:rPr>
              <a:pPr/>
              <a:t>67</a:t>
            </a:fld>
            <a:endParaRPr lang="en-US" altLang="en-US" dirty="0">
              <a:solidFill>
                <a:prstClr val="white"/>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855761"/>
            <a:ext cx="4963884" cy="2895599"/>
          </a:xfrm>
          <a:prstGeom prst="rect">
            <a:avLst/>
          </a:prstGeom>
        </p:spPr>
      </p:pic>
      <p:sp>
        <p:nvSpPr>
          <p:cNvPr id="4" name="Title 1"/>
          <p:cNvSpPr txBox="1">
            <a:spLocks/>
          </p:cNvSpPr>
          <p:nvPr/>
        </p:nvSpPr>
        <p:spPr>
          <a:xfrm>
            <a:off x="1825140" y="228600"/>
            <a:ext cx="5493720" cy="685800"/>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3200" b="1" dirty="0">
                <a:solidFill>
                  <a:srgbClr val="FFFF00"/>
                </a:solidFill>
                <a:latin typeface="Times New Roman" panose="02020603050405020304" pitchFamily="18" charset="0"/>
                <a:cs typeface="Times New Roman" panose="02020603050405020304" pitchFamily="18" charset="0"/>
              </a:rPr>
              <a:t>GOES-16/-18 flux comparison</a:t>
            </a:r>
          </a:p>
        </p:txBody>
      </p:sp>
      <p:sp>
        <p:nvSpPr>
          <p:cNvPr id="5" name="Title 1"/>
          <p:cNvSpPr txBox="1">
            <a:spLocks/>
          </p:cNvSpPr>
          <p:nvPr/>
        </p:nvSpPr>
        <p:spPr>
          <a:xfrm>
            <a:off x="190500" y="1172817"/>
            <a:ext cx="8763000" cy="1570383"/>
          </a:xfrm>
          <a:prstGeom prst="rect">
            <a:avLst/>
          </a:prstGeom>
          <a:noFill/>
        </p:spPr>
        <p:txBody>
          <a:bodyPr>
            <a:noAutofit/>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285750" indent="-285750" algn="l">
              <a:buFont typeface="Arial" panose="020B0604020202020204" pitchFamily="34" charset="0"/>
              <a:buChar char="•"/>
            </a:pPr>
            <a:r>
              <a:rPr lang="en-US" sz="1600" b="1" dirty="0">
                <a:solidFill>
                  <a:prstClr val="white"/>
                </a:solidFill>
                <a:latin typeface="Times New Roman" panose="02020603050405020304" pitchFamily="18" charset="0"/>
                <a:cs typeface="Times New Roman" panose="02020603050405020304" pitchFamily="18" charset="0"/>
              </a:rPr>
              <a:t>Plot GOES-18 and GOES-16 MPS-HI channel </a:t>
            </a:r>
            <a:r>
              <a:rPr lang="en-US" sz="1600" b="1" dirty="0" smtClean="0">
                <a:solidFill>
                  <a:prstClr val="white"/>
                </a:solidFill>
                <a:latin typeface="Times New Roman" panose="02020603050405020304" pitchFamily="18" charset="0"/>
                <a:cs typeface="Times New Roman" panose="02020603050405020304" pitchFamily="18" charset="0"/>
              </a:rPr>
              <a:t>P3 Proton </a:t>
            </a:r>
            <a:r>
              <a:rPr lang="en-US" sz="1600" b="1" dirty="0">
                <a:solidFill>
                  <a:prstClr val="white"/>
                </a:solidFill>
                <a:latin typeface="Times New Roman" panose="02020603050405020304" pitchFamily="18" charset="0"/>
                <a:cs typeface="Times New Roman" panose="02020603050405020304" pitchFamily="18" charset="0"/>
              </a:rPr>
              <a:t>Telescope </a:t>
            </a:r>
            <a:r>
              <a:rPr lang="en-US" sz="1600" b="1" dirty="0" smtClean="0">
                <a:solidFill>
                  <a:prstClr val="white"/>
                </a:solidFill>
                <a:latin typeface="Times New Roman" panose="02020603050405020304" pitchFamily="18" charset="0"/>
                <a:cs typeface="Times New Roman" panose="02020603050405020304" pitchFamily="18" charset="0"/>
              </a:rPr>
              <a:t>2 (</a:t>
            </a:r>
            <a:r>
              <a:rPr lang="en-US" sz="1600" b="1" dirty="0">
                <a:solidFill>
                  <a:prstClr val="white"/>
                </a:solidFill>
                <a:latin typeface="Times New Roman" panose="02020603050405020304" pitchFamily="18" charset="0"/>
                <a:cs typeface="Times New Roman" panose="02020603050405020304" pitchFamily="18" charset="0"/>
              </a:rPr>
              <a:t>P</a:t>
            </a:r>
            <a:r>
              <a:rPr lang="en-US" sz="1600" b="1" dirty="0" smtClean="0">
                <a:solidFill>
                  <a:prstClr val="white"/>
                </a:solidFill>
                <a:latin typeface="Times New Roman" panose="02020603050405020304" pitchFamily="18" charset="0"/>
                <a:cs typeface="Times New Roman" panose="02020603050405020304" pitchFamily="18" charset="0"/>
              </a:rPr>
              <a:t>Tel2 </a:t>
            </a:r>
            <a:r>
              <a:rPr lang="en-US" sz="1600" b="1" dirty="0">
                <a:solidFill>
                  <a:prstClr val="white"/>
                </a:solidFill>
                <a:latin typeface="Times New Roman" panose="02020603050405020304" pitchFamily="18" charset="0"/>
                <a:cs typeface="Times New Roman" panose="02020603050405020304" pitchFamily="18" charset="0"/>
              </a:rPr>
              <a:t>) 5-min averaged fluxes for 3 weeks while the two spacecraft were in proximity, GOES-16 at 75.2W longitude and GOES-18 at 89.5W longitude, April 26 to May 16, 2022.</a:t>
            </a:r>
          </a:p>
          <a:p>
            <a:pPr marL="285750" indent="-285750" algn="l">
              <a:buFont typeface="Arial" panose="020B0604020202020204" pitchFamily="34" charset="0"/>
              <a:buChar char="•"/>
            </a:pPr>
            <a:r>
              <a:rPr lang="en-US" sz="1600" b="1" dirty="0" smtClean="0">
                <a:solidFill>
                  <a:prstClr val="white"/>
                </a:solidFill>
                <a:latin typeface="Times New Roman" panose="02020603050405020304" pitchFamily="18" charset="0"/>
                <a:cs typeface="Times New Roman" panose="02020603050405020304" pitchFamily="18" charset="0"/>
              </a:rPr>
              <a:t>PTel2 </a:t>
            </a:r>
            <a:r>
              <a:rPr lang="en-US" sz="1600" b="1" dirty="0">
                <a:solidFill>
                  <a:prstClr val="white"/>
                </a:solidFill>
                <a:latin typeface="Times New Roman" panose="02020603050405020304" pitchFamily="18" charset="0"/>
                <a:cs typeface="Times New Roman" panose="02020603050405020304" pitchFamily="18" charset="0"/>
              </a:rPr>
              <a:t>is the central </a:t>
            </a:r>
            <a:r>
              <a:rPr lang="en-US" sz="1600" b="1" dirty="0" smtClean="0">
                <a:solidFill>
                  <a:prstClr val="white"/>
                </a:solidFill>
                <a:latin typeface="Times New Roman" panose="02020603050405020304" pitchFamily="18" charset="0"/>
                <a:cs typeface="Times New Roman" panose="02020603050405020304" pitchFamily="18" charset="0"/>
              </a:rPr>
              <a:t>Proton </a:t>
            </a:r>
            <a:r>
              <a:rPr lang="en-US" sz="1600" b="1" dirty="0">
                <a:solidFill>
                  <a:prstClr val="white"/>
                </a:solidFill>
                <a:latin typeface="Times New Roman" panose="02020603050405020304" pitchFamily="18" charset="0"/>
                <a:cs typeface="Times New Roman" panose="02020603050405020304" pitchFamily="18" charset="0"/>
              </a:rPr>
              <a:t>telescope looking along the equator. </a:t>
            </a:r>
          </a:p>
          <a:p>
            <a:pPr marL="285750" indent="-285750" algn="l">
              <a:buFont typeface="Arial" panose="020B0604020202020204" pitchFamily="34" charset="0"/>
              <a:buChar char="•"/>
            </a:pPr>
            <a:r>
              <a:rPr lang="en-US" sz="1600" b="1" dirty="0">
                <a:solidFill>
                  <a:prstClr val="white"/>
                </a:solidFill>
                <a:latin typeface="Times New Roman" panose="02020603050405020304" pitchFamily="18" charset="0"/>
                <a:cs typeface="Times New Roman" panose="02020603050405020304" pitchFamily="18" charset="0"/>
              </a:rPr>
              <a:t>Take the ratio GOES-16/GOES-18 of </a:t>
            </a:r>
            <a:r>
              <a:rPr lang="en-US" sz="1600" b="1" dirty="0" smtClean="0">
                <a:solidFill>
                  <a:prstClr val="white"/>
                </a:solidFill>
                <a:latin typeface="Times New Roman" panose="02020603050405020304" pitchFamily="18" charset="0"/>
                <a:cs typeface="Times New Roman" panose="02020603050405020304" pitchFamily="18" charset="0"/>
              </a:rPr>
              <a:t>P3 PTel2 </a:t>
            </a:r>
            <a:r>
              <a:rPr lang="en-US" sz="1600" b="1" dirty="0">
                <a:solidFill>
                  <a:prstClr val="white"/>
                </a:solidFill>
                <a:latin typeface="Times New Roman" panose="02020603050405020304" pitchFamily="18" charset="0"/>
                <a:cs typeface="Times New Roman" panose="02020603050405020304" pitchFamily="18" charset="0"/>
              </a:rPr>
              <a:t>5-min averaged fluxes.</a:t>
            </a:r>
          </a:p>
          <a:p>
            <a:pPr marL="285750" indent="-285750" algn="l">
              <a:buFont typeface="Arial" panose="020B0604020202020204" pitchFamily="34" charset="0"/>
              <a:buChar char="•"/>
            </a:pPr>
            <a:r>
              <a:rPr lang="en-US" sz="1600" b="1" dirty="0">
                <a:solidFill>
                  <a:prstClr val="white"/>
                </a:solidFill>
                <a:latin typeface="Times New Roman" panose="02020603050405020304" pitchFamily="18" charset="0"/>
                <a:cs typeface="Times New Roman" panose="02020603050405020304" pitchFamily="18" charset="0"/>
              </a:rPr>
              <a:t>Make the histogram of GOES-16/-18 </a:t>
            </a:r>
            <a:r>
              <a:rPr lang="en-US" sz="1600" b="1" dirty="0" smtClean="0">
                <a:solidFill>
                  <a:prstClr val="white"/>
                </a:solidFill>
                <a:latin typeface="Times New Roman" panose="02020603050405020304" pitchFamily="18" charset="0"/>
                <a:cs typeface="Times New Roman" panose="02020603050405020304" pitchFamily="18" charset="0"/>
              </a:rPr>
              <a:t>MPS-HI P3 PTel2 </a:t>
            </a:r>
            <a:r>
              <a:rPr lang="en-US" sz="1600" b="1" dirty="0">
                <a:solidFill>
                  <a:prstClr val="white"/>
                </a:solidFill>
                <a:latin typeface="Times New Roman" panose="02020603050405020304" pitchFamily="18" charset="0"/>
                <a:cs typeface="Times New Roman" panose="02020603050405020304" pitchFamily="18" charset="0"/>
              </a:rPr>
              <a:t>5-min averaged fluxes for this period.</a:t>
            </a:r>
          </a:p>
          <a:p>
            <a:pPr marL="285750" indent="-285750" algn="l">
              <a:buFont typeface="Arial" panose="020B0604020202020204" pitchFamily="34" charset="0"/>
              <a:buChar char="•"/>
            </a:pPr>
            <a:endParaRPr lang="en-US" sz="1600" b="1" dirty="0">
              <a:solidFill>
                <a:prstClr val="whit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2399" y="5843694"/>
            <a:ext cx="4963885" cy="338554"/>
          </a:xfrm>
          <a:prstGeom prst="rect">
            <a:avLst/>
          </a:prstGeom>
          <a:solidFill>
            <a:schemeClr val="bg1">
              <a:lumMod val="85000"/>
            </a:schemeClr>
          </a:solidFill>
        </p:spPr>
        <p:txBody>
          <a:bodyPr wrap="square" rtlCol="0">
            <a:spAutoFit/>
          </a:bodyPr>
          <a:lstStyle/>
          <a:p>
            <a:r>
              <a:rPr lang="en-US" sz="1600" b="1" dirty="0">
                <a:solidFill>
                  <a:srgbClr val="0000FF"/>
                </a:solidFill>
                <a:latin typeface="Times New Roman" panose="02020603050405020304" pitchFamily="18" charset="0"/>
                <a:cs typeface="Times New Roman" panose="02020603050405020304" pitchFamily="18" charset="0"/>
              </a:rPr>
              <a:t>T</a:t>
            </a:r>
            <a:r>
              <a:rPr lang="en-US" sz="1600" b="1" dirty="0" smtClean="0">
                <a:solidFill>
                  <a:srgbClr val="0000FF"/>
                </a:solidFill>
                <a:latin typeface="Times New Roman" panose="02020603050405020304" pitchFamily="18" charset="0"/>
                <a:cs typeface="Times New Roman" panose="02020603050405020304" pitchFamily="18" charset="0"/>
              </a:rPr>
              <a:t>he </a:t>
            </a:r>
            <a:r>
              <a:rPr lang="en-US" sz="1600" b="1" dirty="0">
                <a:solidFill>
                  <a:srgbClr val="0000FF"/>
                </a:solidFill>
                <a:latin typeface="Times New Roman" panose="02020603050405020304" pitchFamily="18" charset="0"/>
                <a:cs typeface="Times New Roman" panose="02020603050405020304" pitchFamily="18" charset="0"/>
              </a:rPr>
              <a:t>G16/G18 flux ratios are </a:t>
            </a:r>
            <a:r>
              <a:rPr lang="en-US" sz="1600" b="1" dirty="0" smtClean="0">
                <a:solidFill>
                  <a:srgbClr val="0000FF"/>
                </a:solidFill>
                <a:latin typeface="Times New Roman" panose="02020603050405020304" pitchFamily="18" charset="0"/>
                <a:cs typeface="Times New Roman" panose="02020603050405020304" pitchFamily="18" charset="0"/>
              </a:rPr>
              <a:t>around 0.2.</a:t>
            </a:r>
            <a:endParaRPr lang="en-US" sz="1600" b="1" dirty="0">
              <a:solidFill>
                <a:srgbClr val="0000FF"/>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1" y="2855761"/>
            <a:ext cx="3858258" cy="2726679"/>
          </a:xfrm>
          <a:prstGeom prst="rect">
            <a:avLst/>
          </a:prstGeom>
        </p:spPr>
      </p:pic>
      <p:sp>
        <p:nvSpPr>
          <p:cNvPr id="18" name="TextBox 17"/>
          <p:cNvSpPr txBox="1"/>
          <p:nvPr/>
        </p:nvSpPr>
        <p:spPr>
          <a:xfrm>
            <a:off x="5181601" y="5659028"/>
            <a:ext cx="3858259" cy="523220"/>
          </a:xfrm>
          <a:prstGeom prst="rect">
            <a:avLst/>
          </a:prstGeom>
          <a:solidFill>
            <a:schemeClr val="bg1">
              <a:lumMod val="85000"/>
            </a:schemeClr>
          </a:solidFill>
        </p:spPr>
        <p:txBody>
          <a:bodyPr wrap="square" rtlCol="0">
            <a:spAutoFit/>
          </a:bodyPr>
          <a:lstStyle/>
          <a:p>
            <a:r>
              <a:rPr lang="en-US" sz="1400" b="1" dirty="0">
                <a:solidFill>
                  <a:srgbClr val="0000FF"/>
                </a:solidFill>
                <a:latin typeface="Times New Roman" panose="02020603050405020304" pitchFamily="18" charset="0"/>
                <a:cs typeface="Times New Roman" panose="02020603050405020304" pitchFamily="18" charset="0"/>
              </a:rPr>
              <a:t>The median of the GOES-16 to GOES-18 </a:t>
            </a:r>
            <a:r>
              <a:rPr lang="en-US" sz="1400" b="1" dirty="0" smtClean="0">
                <a:solidFill>
                  <a:srgbClr val="0000FF"/>
                </a:solidFill>
                <a:latin typeface="Times New Roman" panose="02020603050405020304" pitchFamily="18" charset="0"/>
                <a:cs typeface="Times New Roman" panose="02020603050405020304" pitchFamily="18" charset="0"/>
              </a:rPr>
              <a:t>PTel2 P3 </a:t>
            </a:r>
            <a:r>
              <a:rPr lang="en-US" sz="1400" b="1" dirty="0">
                <a:solidFill>
                  <a:srgbClr val="0000FF"/>
                </a:solidFill>
                <a:latin typeface="Times New Roman" panose="02020603050405020304" pitchFamily="18" charset="0"/>
                <a:cs typeface="Times New Roman" panose="02020603050405020304" pitchFamily="18" charset="0"/>
              </a:rPr>
              <a:t>flux ratio distribution is </a:t>
            </a:r>
            <a:r>
              <a:rPr lang="en-US" sz="1400" b="1" dirty="0" smtClean="0">
                <a:solidFill>
                  <a:srgbClr val="0000FF"/>
                </a:solidFill>
                <a:latin typeface="Times New Roman" panose="02020603050405020304" pitchFamily="18" charset="0"/>
                <a:cs typeface="Times New Roman" panose="02020603050405020304" pitchFamily="18" charset="0"/>
              </a:rPr>
              <a:t>0.17</a:t>
            </a:r>
            <a:r>
              <a:rPr lang="en-US" sz="1400" b="1" dirty="0">
                <a:solidFill>
                  <a:srgbClr val="0000FF"/>
                </a:solidFill>
                <a:latin typeface="Times New Roman" panose="02020603050405020304" pitchFamily="18" charset="0"/>
                <a:cs typeface="Times New Roman" panose="02020603050405020304" pitchFamily="18" charset="0"/>
              </a:rPr>
              <a:t> </a:t>
            </a:r>
            <a:r>
              <a:rPr lang="en-US" sz="1400" b="1" dirty="0" smtClean="0">
                <a:solidFill>
                  <a:srgbClr val="0000FF"/>
                </a:solidFill>
                <a:latin typeface="Times New Roman" panose="02020603050405020304" pitchFamily="18" charset="0"/>
                <a:cs typeface="Times New Roman" panose="02020603050405020304" pitchFamily="18" charset="0"/>
              </a:rPr>
              <a:t>(</a:t>
            </a:r>
            <a:r>
              <a:rPr lang="en-US" sz="1400" b="1" dirty="0" smtClean="0">
                <a:solidFill>
                  <a:srgbClr val="FF0000"/>
                </a:solidFill>
                <a:latin typeface="Times New Roman" panose="02020603050405020304" pitchFamily="18" charset="0"/>
                <a:cs typeface="Times New Roman" panose="02020603050405020304" pitchFamily="18" charset="0"/>
              </a:rPr>
              <a:t>factor of 6</a:t>
            </a:r>
            <a:r>
              <a:rPr lang="en-US" sz="1400" b="1" dirty="0" smtClean="0">
                <a:solidFill>
                  <a:srgbClr val="0000FF"/>
                </a:solidFill>
                <a:latin typeface="Times New Roman" panose="02020603050405020304" pitchFamily="18" charset="0"/>
                <a:cs typeface="Times New Roman" panose="02020603050405020304" pitchFamily="18" charset="0"/>
              </a:rPr>
              <a:t>).</a:t>
            </a:r>
            <a:endParaRPr lang="en-US" sz="1400" b="1" dirty="0">
              <a:solidFill>
                <a:srgbClr val="0000FF"/>
              </a:solidFill>
              <a:latin typeface="Times New Roman" panose="02020603050405020304" pitchFamily="18" charset="0"/>
              <a:cs typeface="Times New Roman" panose="02020603050405020304" pitchFamily="18" charset="0"/>
            </a:endParaRPr>
          </a:p>
        </p:txBody>
      </p:sp>
      <p:sp>
        <p:nvSpPr>
          <p:cNvPr id="10"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4327031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solidFill>
                  <a:prstClr val="white"/>
                </a:solidFill>
              </a:rPr>
              <a:pPr/>
              <a:t>68</a:t>
            </a:fld>
            <a:endParaRPr lang="en-US" altLang="en-US" dirty="0">
              <a:solidFill>
                <a:prstClr val="white"/>
              </a:solidFill>
            </a:endParaRPr>
          </a:p>
        </p:txBody>
      </p:sp>
      <p:sp>
        <p:nvSpPr>
          <p:cNvPr id="4" name="Title 1"/>
          <p:cNvSpPr txBox="1">
            <a:spLocks/>
          </p:cNvSpPr>
          <p:nvPr/>
        </p:nvSpPr>
        <p:spPr>
          <a:xfrm>
            <a:off x="1825140" y="228600"/>
            <a:ext cx="5493720" cy="685800"/>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3200" b="1" dirty="0">
                <a:solidFill>
                  <a:srgbClr val="FFFF00"/>
                </a:solidFill>
                <a:latin typeface="Times New Roman" panose="02020603050405020304" pitchFamily="18" charset="0"/>
                <a:cs typeface="Times New Roman" panose="02020603050405020304" pitchFamily="18" charset="0"/>
              </a:rPr>
              <a:t>GOES-16/-18 flux comparison</a:t>
            </a:r>
          </a:p>
        </p:txBody>
      </p:sp>
      <p:graphicFrame>
        <p:nvGraphicFramePr>
          <p:cNvPr id="6" name="Table 5"/>
          <p:cNvGraphicFramePr>
            <a:graphicFrameLocks noGrp="1"/>
          </p:cNvGraphicFramePr>
          <p:nvPr>
            <p:extLst>
              <p:ext uri="{D42A27DB-BD31-4B8C-83A1-F6EECF244321}">
                <p14:modId xmlns:p14="http://schemas.microsoft.com/office/powerpoint/2010/main" val="3301815863"/>
              </p:ext>
            </p:extLst>
          </p:nvPr>
        </p:nvGraphicFramePr>
        <p:xfrm>
          <a:off x="2324100" y="2057400"/>
          <a:ext cx="4495800" cy="3276600"/>
        </p:xfrm>
        <a:graphic>
          <a:graphicData uri="http://schemas.openxmlformats.org/drawingml/2006/table">
            <a:tbl>
              <a:tblPr/>
              <a:tblGrid>
                <a:gridCol w="749300">
                  <a:extLst>
                    <a:ext uri="{9D8B030D-6E8A-4147-A177-3AD203B41FA5}">
                      <a16:colId xmlns="" xmlns:a16="http://schemas.microsoft.com/office/drawing/2014/main" val="20000"/>
                    </a:ext>
                  </a:extLst>
                </a:gridCol>
                <a:gridCol w="749300">
                  <a:extLst>
                    <a:ext uri="{9D8B030D-6E8A-4147-A177-3AD203B41FA5}">
                      <a16:colId xmlns="" xmlns:a16="http://schemas.microsoft.com/office/drawing/2014/main" val="20001"/>
                    </a:ext>
                  </a:extLst>
                </a:gridCol>
                <a:gridCol w="749300">
                  <a:extLst>
                    <a:ext uri="{9D8B030D-6E8A-4147-A177-3AD203B41FA5}">
                      <a16:colId xmlns="" xmlns:a16="http://schemas.microsoft.com/office/drawing/2014/main" val="20002"/>
                    </a:ext>
                  </a:extLst>
                </a:gridCol>
                <a:gridCol w="749300">
                  <a:extLst>
                    <a:ext uri="{9D8B030D-6E8A-4147-A177-3AD203B41FA5}">
                      <a16:colId xmlns="" xmlns:a16="http://schemas.microsoft.com/office/drawing/2014/main" val="20003"/>
                    </a:ext>
                  </a:extLst>
                </a:gridCol>
                <a:gridCol w="749300">
                  <a:extLst>
                    <a:ext uri="{9D8B030D-6E8A-4147-A177-3AD203B41FA5}">
                      <a16:colId xmlns="" xmlns:a16="http://schemas.microsoft.com/office/drawing/2014/main" val="20004"/>
                    </a:ext>
                  </a:extLst>
                </a:gridCol>
                <a:gridCol w="749300">
                  <a:extLst>
                    <a:ext uri="{9D8B030D-6E8A-4147-A177-3AD203B41FA5}">
                      <a16:colId xmlns="" xmlns:a16="http://schemas.microsoft.com/office/drawing/2014/main" val="20005"/>
                    </a:ext>
                  </a:extLst>
                </a:gridCol>
              </a:tblGrid>
              <a:tr h="273050">
                <a:tc>
                  <a:txBody>
                    <a:bodyPr/>
                    <a:lstStyle/>
                    <a:p>
                      <a:pPr algn="ctr"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Channel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PTel1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PTel4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PTel2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PTel5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PTel3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73050">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FF"/>
                          </a:solidFill>
                          <a:effectLst/>
                          <a:latin typeface="Times New Roman" panose="02020603050405020304" pitchFamily="18" charset="0"/>
                          <a:cs typeface="Times New Roman" panose="02020603050405020304" pitchFamily="18" charset="0"/>
                        </a:rPr>
                        <a:t>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73050">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73050">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73050">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73050">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73050">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FF"/>
                          </a:solidFill>
                          <a:effectLst/>
                          <a:latin typeface="Times New Roman" panose="02020603050405020304" pitchFamily="18" charset="0"/>
                          <a:cs typeface="Times New Roman" panose="02020603050405020304" pitchFamily="18" charset="0"/>
                        </a:rPr>
                        <a:t>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73050">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CC00"/>
                          </a:solidFill>
                          <a:effectLst/>
                          <a:latin typeface="Times New Roman" panose="02020603050405020304" pitchFamily="18" charset="0"/>
                          <a:cs typeface="Times New Roman" panose="02020603050405020304" pitchFamily="18" charset="0"/>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73050">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CC00"/>
                          </a:solidFill>
                          <a:effectLst/>
                          <a:latin typeface="Times New Roman" panose="02020603050405020304" pitchFamily="18" charset="0"/>
                          <a:cs typeface="Times New Roman" panose="02020603050405020304" pitchFamily="18" charset="0"/>
                        </a:rPr>
                        <a:t>0.88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CC00"/>
                          </a:solidFill>
                          <a:effectLst/>
                          <a:latin typeface="Times New Roman" panose="02020603050405020304" pitchFamily="18" charset="0"/>
                          <a:cs typeface="Times New Roman" panose="02020603050405020304" pitchFamily="18" charset="0"/>
                        </a:rPr>
                        <a:t>0.78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CC00"/>
                          </a:solidFill>
                          <a:effectLst/>
                          <a:latin typeface="Times New Roman" panose="02020603050405020304" pitchFamily="18" charset="0"/>
                          <a:cs typeface="Times New Roman" panose="02020603050405020304" pitchFamily="18" charset="0"/>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FF"/>
                          </a:solidFill>
                          <a:effectLst/>
                          <a:latin typeface="Times New Roman" panose="02020603050405020304" pitchFamily="18" charset="0"/>
                          <a:cs typeface="Times New Roman" panose="02020603050405020304" pitchFamily="18" charset="0"/>
                        </a:rPr>
                        <a:t>0.95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73050">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CC00"/>
                          </a:solidFill>
                          <a:effectLst/>
                          <a:latin typeface="Times New Roman" panose="02020603050405020304" pitchFamily="18" charset="0"/>
                          <a:cs typeface="Times New Roman" panose="02020603050405020304" pitchFamily="18" charset="0"/>
                        </a:rPr>
                        <a:t>0.83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CC00"/>
                          </a:solidFill>
                          <a:effectLst/>
                          <a:latin typeface="Times New Roman" panose="02020603050405020304" pitchFamily="18" charset="0"/>
                          <a:cs typeface="Times New Roman" panose="02020603050405020304" pitchFamily="18" charset="0"/>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CC00"/>
                          </a:solidFill>
                          <a:effectLst/>
                          <a:latin typeface="Times New Roman" panose="02020603050405020304" pitchFamily="18" charset="0"/>
                          <a:cs typeface="Times New Roman" panose="02020603050405020304" pitchFamily="18" charset="0"/>
                        </a:rPr>
                        <a:t>0.86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FF"/>
                          </a:solidFill>
                          <a:effectLst/>
                          <a:latin typeface="Times New Roman" panose="02020603050405020304" pitchFamily="18" charset="0"/>
                          <a:cs typeface="Times New Roman" panose="02020603050405020304" pitchFamily="18" charset="0"/>
                        </a:rPr>
                        <a:t>0.95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FF"/>
                          </a:solidFill>
                          <a:effectLst/>
                          <a:latin typeface="Times New Roman" panose="02020603050405020304" pitchFamily="18" charset="0"/>
                          <a:cs typeface="Times New Roman" panose="02020603050405020304" pitchFamily="18" charset="0"/>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73050">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P10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CC00"/>
                          </a:solidFill>
                          <a:effectLst/>
                          <a:latin typeface="Times New Roman" panose="02020603050405020304" pitchFamily="18" charset="0"/>
                          <a:cs typeface="Times New Roman" panose="02020603050405020304" pitchFamily="18" charset="0"/>
                        </a:rPr>
                        <a:t>0.84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CC00"/>
                          </a:solidFill>
                          <a:effectLst/>
                          <a:latin typeface="Times New Roman" panose="02020603050405020304" pitchFamily="18" charset="0"/>
                          <a:cs typeface="Times New Roman" panose="02020603050405020304" pitchFamily="18" charset="0"/>
                        </a:rPr>
                        <a:t>0.78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273050">
                <a:tc>
                  <a:txBody>
                    <a:bodyPr/>
                    <a:lstStyle/>
                    <a:p>
                      <a:pPr algn="ctr" fontAlgn="ctr"/>
                      <a:r>
                        <a:rPr lang="en-US" sz="1400" b="1" i="0" u="none" strike="noStrike" dirty="0">
                          <a:solidFill>
                            <a:srgbClr val="000000"/>
                          </a:solidFill>
                          <a:effectLst/>
                          <a:latin typeface="Times New Roman" panose="02020603050405020304" pitchFamily="18" charset="0"/>
                          <a:cs typeface="Times New Roman" panose="02020603050405020304" pitchFamily="18" charset="0"/>
                        </a:rPr>
                        <a:t>P11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FF0000"/>
                          </a:solidFill>
                          <a:effectLst/>
                          <a:latin typeface="Times New Roman" panose="02020603050405020304" pitchFamily="18" charset="0"/>
                          <a:cs typeface="Times New Roman" panose="02020603050405020304" pitchFamily="18" charset="0"/>
                        </a:rPr>
                        <a:t>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bl>
          </a:graphicData>
        </a:graphic>
      </p:graphicFrame>
      <p:sp>
        <p:nvSpPr>
          <p:cNvPr id="10" name="TextBox 9"/>
          <p:cNvSpPr txBox="1"/>
          <p:nvPr/>
        </p:nvSpPr>
        <p:spPr>
          <a:xfrm>
            <a:off x="2438400" y="1600200"/>
            <a:ext cx="1205010" cy="461665"/>
          </a:xfrm>
          <a:prstGeom prst="rect">
            <a:avLst/>
          </a:prstGeom>
          <a:noFill/>
        </p:spPr>
        <p:txBody>
          <a:bodyPr wrap="non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Protons</a:t>
            </a:r>
          </a:p>
        </p:txBody>
      </p:sp>
      <p:sp>
        <p:nvSpPr>
          <p:cNvPr id="11" name="TextBox 10"/>
          <p:cNvSpPr txBox="1"/>
          <p:nvPr/>
        </p:nvSpPr>
        <p:spPr>
          <a:xfrm>
            <a:off x="2057400" y="852100"/>
            <a:ext cx="5029200" cy="523220"/>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Ratio medians</a:t>
            </a:r>
          </a:p>
        </p:txBody>
      </p:sp>
      <p:sp>
        <p:nvSpPr>
          <p:cNvPr id="12" name="TextBox 11"/>
          <p:cNvSpPr txBox="1"/>
          <p:nvPr/>
        </p:nvSpPr>
        <p:spPr>
          <a:xfrm>
            <a:off x="2271452" y="5486400"/>
            <a:ext cx="4601096" cy="523220"/>
          </a:xfrm>
          <a:prstGeom prst="rect">
            <a:avLst/>
          </a:prstGeom>
          <a:solidFill>
            <a:schemeClr val="bg1">
              <a:lumMod val="85000"/>
            </a:schemeClr>
          </a:solidFill>
        </p:spPr>
        <p:txBody>
          <a:bodyPr wrap="square" rtlCol="0">
            <a:spAutoFit/>
          </a:bodyPr>
          <a:lstStyle/>
          <a:p>
            <a:r>
              <a:rPr lang="en-US" sz="1400" b="1" dirty="0">
                <a:solidFill>
                  <a:srgbClr val="0000FF"/>
                </a:solidFill>
                <a:latin typeface="Times New Roman" panose="02020603050405020304" pitchFamily="18" charset="0"/>
                <a:cs typeface="Times New Roman" panose="02020603050405020304" pitchFamily="18" charset="0"/>
              </a:rPr>
              <a:t>The GOES-16/GOES-18 proton flux ratio median is in general small, but especially small for the </a:t>
            </a:r>
            <a:r>
              <a:rPr lang="en-US" sz="1400" b="1" dirty="0" smtClean="0">
                <a:solidFill>
                  <a:srgbClr val="0000FF"/>
                </a:solidFill>
                <a:latin typeface="Times New Roman" panose="02020603050405020304" pitchFamily="18" charset="0"/>
                <a:cs typeface="Times New Roman" panose="02020603050405020304" pitchFamily="18" charset="0"/>
              </a:rPr>
              <a:t>P1-P5 </a:t>
            </a:r>
            <a:r>
              <a:rPr lang="en-US" sz="1400" b="1" dirty="0">
                <a:solidFill>
                  <a:srgbClr val="0000FF"/>
                </a:solidFill>
                <a:latin typeface="Times New Roman" panose="02020603050405020304" pitchFamily="18" charset="0"/>
                <a:cs typeface="Times New Roman" panose="02020603050405020304" pitchFamily="18" charset="0"/>
              </a:rPr>
              <a:t>channels. </a:t>
            </a:r>
          </a:p>
        </p:txBody>
      </p:sp>
      <p:sp>
        <p:nvSpPr>
          <p:cNvPr id="15" name="TextBox 14"/>
          <p:cNvSpPr txBox="1"/>
          <p:nvPr/>
        </p:nvSpPr>
        <p:spPr>
          <a:xfrm>
            <a:off x="3623493" y="1646366"/>
            <a:ext cx="2989808" cy="369332"/>
          </a:xfrm>
          <a:prstGeom prst="rect">
            <a:avLst/>
          </a:prstGeom>
          <a:solidFill>
            <a:schemeClr val="bg1"/>
          </a:solidFill>
        </p:spPr>
        <p:txBody>
          <a:bodyPr wrap="square" rtlCol="0">
            <a:spAutoFit/>
          </a:bodyPr>
          <a:lstStyle/>
          <a:p>
            <a:pPr algn="ctr"/>
            <a:r>
              <a:rPr lang="en-US" b="1" dirty="0">
                <a:solidFill>
                  <a:srgbClr val="0000FF"/>
                </a:solidFill>
                <a:latin typeface="Times New Roman" panose="02020603050405020304" pitchFamily="18" charset="0"/>
                <a:cs typeface="Times New Roman" panose="02020603050405020304" pitchFamily="18" charset="0"/>
              </a:rPr>
              <a:t>&lt;10%   </a:t>
            </a:r>
            <a:r>
              <a:rPr lang="en-US" b="1" dirty="0">
                <a:solidFill>
                  <a:srgbClr val="00CC00"/>
                </a:solidFill>
                <a:latin typeface="Times New Roman" panose="02020603050405020304" pitchFamily="18" charset="0"/>
                <a:cs typeface="Times New Roman" panose="02020603050405020304" pitchFamily="18" charset="0"/>
              </a:rPr>
              <a:t>10-25%   </a:t>
            </a:r>
            <a:r>
              <a:rPr lang="en-US" b="1" dirty="0">
                <a:solidFill>
                  <a:srgbClr val="FF0000"/>
                </a:solidFill>
                <a:latin typeface="Times New Roman" panose="02020603050405020304" pitchFamily="18" charset="0"/>
                <a:cs typeface="Times New Roman" panose="02020603050405020304" pitchFamily="18" charset="0"/>
              </a:rPr>
              <a:t>&gt;25%</a:t>
            </a:r>
          </a:p>
        </p:txBody>
      </p:sp>
      <p:sp>
        <p:nvSpPr>
          <p:cNvPr id="13"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645695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solidFill>
                  <a:prstClr val="white"/>
                </a:solidFill>
              </a:rPr>
              <a:pPr/>
              <a:t>69</a:t>
            </a:fld>
            <a:endParaRPr lang="en-US" altLang="en-US" dirty="0">
              <a:solidFill>
                <a:prstClr val="white"/>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2840614"/>
            <a:ext cx="4963884" cy="2895599"/>
          </a:xfrm>
          <a:prstGeom prst="rect">
            <a:avLst/>
          </a:prstGeom>
        </p:spPr>
      </p:pic>
      <p:sp>
        <p:nvSpPr>
          <p:cNvPr id="4" name="Title 1"/>
          <p:cNvSpPr txBox="1">
            <a:spLocks/>
          </p:cNvSpPr>
          <p:nvPr/>
        </p:nvSpPr>
        <p:spPr>
          <a:xfrm>
            <a:off x="1825140" y="228600"/>
            <a:ext cx="5493720" cy="685800"/>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3200" b="1" dirty="0" smtClean="0">
                <a:solidFill>
                  <a:srgbClr val="FFFF00"/>
                </a:solidFill>
                <a:latin typeface="Times New Roman" panose="02020603050405020304" pitchFamily="18" charset="0"/>
                <a:cs typeface="Times New Roman" panose="02020603050405020304" pitchFamily="18" charset="0"/>
              </a:rPr>
              <a:t>GOES-17/-</a:t>
            </a:r>
            <a:r>
              <a:rPr lang="en-US" sz="3200" b="1" dirty="0">
                <a:solidFill>
                  <a:srgbClr val="FFFF00"/>
                </a:solidFill>
                <a:latin typeface="Times New Roman" panose="02020603050405020304" pitchFamily="18" charset="0"/>
                <a:cs typeface="Times New Roman" panose="02020603050405020304" pitchFamily="18" charset="0"/>
              </a:rPr>
              <a:t>18 flux comparison</a:t>
            </a:r>
          </a:p>
        </p:txBody>
      </p:sp>
      <p:sp>
        <p:nvSpPr>
          <p:cNvPr id="5" name="Title 1"/>
          <p:cNvSpPr txBox="1">
            <a:spLocks/>
          </p:cNvSpPr>
          <p:nvPr/>
        </p:nvSpPr>
        <p:spPr>
          <a:xfrm>
            <a:off x="147321" y="1172817"/>
            <a:ext cx="8849358" cy="1570383"/>
          </a:xfrm>
          <a:prstGeom prst="rect">
            <a:avLst/>
          </a:prstGeom>
          <a:noFill/>
        </p:spPr>
        <p:txBody>
          <a:bodyPr>
            <a:noAutofit/>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285750" indent="-285750" algn="l">
              <a:buFont typeface="Arial" panose="020B0604020202020204" pitchFamily="34" charset="0"/>
              <a:buChar char="•"/>
            </a:pPr>
            <a:r>
              <a:rPr lang="en-US" sz="1600" b="1" dirty="0">
                <a:solidFill>
                  <a:prstClr val="white"/>
                </a:solidFill>
                <a:latin typeface="Times New Roman" panose="02020603050405020304" pitchFamily="18" charset="0"/>
                <a:cs typeface="Times New Roman" panose="02020603050405020304" pitchFamily="18" charset="0"/>
              </a:rPr>
              <a:t>Plot GOES-18 and </a:t>
            </a:r>
            <a:r>
              <a:rPr lang="en-US" sz="1600" b="1" dirty="0" smtClean="0">
                <a:solidFill>
                  <a:prstClr val="white"/>
                </a:solidFill>
                <a:latin typeface="Times New Roman" panose="02020603050405020304" pitchFamily="18" charset="0"/>
                <a:cs typeface="Times New Roman" panose="02020603050405020304" pitchFamily="18" charset="0"/>
              </a:rPr>
              <a:t>GOES-17 </a:t>
            </a:r>
            <a:r>
              <a:rPr lang="en-US" sz="1600" b="1" dirty="0">
                <a:solidFill>
                  <a:prstClr val="white"/>
                </a:solidFill>
                <a:latin typeface="Times New Roman" panose="02020603050405020304" pitchFamily="18" charset="0"/>
                <a:cs typeface="Times New Roman" panose="02020603050405020304" pitchFamily="18" charset="0"/>
              </a:rPr>
              <a:t>MPS-HI channel </a:t>
            </a:r>
            <a:r>
              <a:rPr lang="en-US" sz="1600" b="1" dirty="0" smtClean="0">
                <a:solidFill>
                  <a:prstClr val="white"/>
                </a:solidFill>
                <a:latin typeface="Times New Roman" panose="02020603050405020304" pitchFamily="18" charset="0"/>
                <a:cs typeface="Times New Roman" panose="02020603050405020304" pitchFamily="18" charset="0"/>
              </a:rPr>
              <a:t>P3 Proton </a:t>
            </a:r>
            <a:r>
              <a:rPr lang="en-US" sz="1600" b="1" dirty="0">
                <a:solidFill>
                  <a:prstClr val="white"/>
                </a:solidFill>
                <a:latin typeface="Times New Roman" panose="02020603050405020304" pitchFamily="18" charset="0"/>
                <a:cs typeface="Times New Roman" panose="02020603050405020304" pitchFamily="18" charset="0"/>
              </a:rPr>
              <a:t>Telescope </a:t>
            </a:r>
            <a:r>
              <a:rPr lang="en-US" sz="1600" b="1" dirty="0" smtClean="0">
                <a:solidFill>
                  <a:prstClr val="white"/>
                </a:solidFill>
                <a:latin typeface="Times New Roman" panose="02020603050405020304" pitchFamily="18" charset="0"/>
                <a:cs typeface="Times New Roman" panose="02020603050405020304" pitchFamily="18" charset="0"/>
              </a:rPr>
              <a:t>2 (</a:t>
            </a:r>
            <a:r>
              <a:rPr lang="en-US" sz="1600" b="1" dirty="0">
                <a:solidFill>
                  <a:prstClr val="white"/>
                </a:solidFill>
                <a:latin typeface="Times New Roman" panose="02020603050405020304" pitchFamily="18" charset="0"/>
                <a:cs typeface="Times New Roman" panose="02020603050405020304" pitchFamily="18" charset="0"/>
              </a:rPr>
              <a:t>P</a:t>
            </a:r>
            <a:r>
              <a:rPr lang="en-US" sz="1600" b="1" dirty="0" smtClean="0">
                <a:solidFill>
                  <a:prstClr val="white"/>
                </a:solidFill>
                <a:latin typeface="Times New Roman" panose="02020603050405020304" pitchFamily="18" charset="0"/>
                <a:cs typeface="Times New Roman" panose="02020603050405020304" pitchFamily="18" charset="0"/>
              </a:rPr>
              <a:t>Tel2 </a:t>
            </a:r>
            <a:r>
              <a:rPr lang="en-US" sz="1600" b="1" dirty="0">
                <a:solidFill>
                  <a:prstClr val="white"/>
                </a:solidFill>
                <a:latin typeface="Times New Roman" panose="02020603050405020304" pitchFamily="18" charset="0"/>
                <a:cs typeface="Times New Roman" panose="02020603050405020304" pitchFamily="18" charset="0"/>
              </a:rPr>
              <a:t>) 5-min averaged fluxes for 3 weeks while the two spacecraft were in proximity, </a:t>
            </a:r>
            <a:r>
              <a:rPr lang="en-US" sz="1600" b="1" dirty="0" smtClean="0">
                <a:solidFill>
                  <a:prstClr val="white"/>
                </a:solidFill>
                <a:latin typeface="Times New Roman" panose="02020603050405020304" pitchFamily="18" charset="0"/>
                <a:cs typeface="Times New Roman" panose="02020603050405020304" pitchFamily="18" charset="0"/>
              </a:rPr>
              <a:t>GOES-17 </a:t>
            </a:r>
            <a:r>
              <a:rPr lang="en-US" sz="1600" b="1" dirty="0">
                <a:solidFill>
                  <a:prstClr val="white"/>
                </a:solidFill>
                <a:latin typeface="Times New Roman" panose="02020603050405020304" pitchFamily="18" charset="0"/>
                <a:cs typeface="Times New Roman" panose="02020603050405020304" pitchFamily="18" charset="0"/>
              </a:rPr>
              <a:t>at </a:t>
            </a:r>
            <a:r>
              <a:rPr lang="en-US" sz="1600" b="1" dirty="0" smtClean="0">
                <a:solidFill>
                  <a:prstClr val="white"/>
                </a:solidFill>
                <a:latin typeface="Times New Roman" panose="02020603050405020304" pitchFamily="18" charset="0"/>
                <a:cs typeface="Times New Roman" panose="02020603050405020304" pitchFamily="18" charset="0"/>
              </a:rPr>
              <a:t>137.2W </a:t>
            </a:r>
            <a:r>
              <a:rPr lang="en-US" sz="1600" b="1" dirty="0">
                <a:solidFill>
                  <a:prstClr val="white"/>
                </a:solidFill>
                <a:latin typeface="Times New Roman" panose="02020603050405020304" pitchFamily="18" charset="0"/>
                <a:cs typeface="Times New Roman" panose="02020603050405020304" pitchFamily="18" charset="0"/>
              </a:rPr>
              <a:t>longitude and GOES-18 at </a:t>
            </a:r>
            <a:r>
              <a:rPr lang="en-US" sz="1600" b="1" dirty="0" smtClean="0">
                <a:solidFill>
                  <a:prstClr val="white"/>
                </a:solidFill>
                <a:latin typeface="Times New Roman" panose="02020603050405020304" pitchFamily="18" charset="0"/>
                <a:cs typeface="Times New Roman" panose="02020603050405020304" pitchFamily="18" charset="0"/>
              </a:rPr>
              <a:t>136.8W </a:t>
            </a:r>
            <a:r>
              <a:rPr lang="en-US" sz="1600" b="1" dirty="0">
                <a:solidFill>
                  <a:prstClr val="white"/>
                </a:solidFill>
                <a:latin typeface="Times New Roman" panose="02020603050405020304" pitchFamily="18" charset="0"/>
                <a:cs typeface="Times New Roman" panose="02020603050405020304" pitchFamily="18" charset="0"/>
              </a:rPr>
              <a:t>longitude</a:t>
            </a:r>
            <a:r>
              <a:rPr lang="en-US" sz="1600" b="1" dirty="0" smtClean="0">
                <a:solidFill>
                  <a:prstClr val="white"/>
                </a:solidFill>
                <a:latin typeface="Times New Roman" panose="02020603050405020304" pitchFamily="18" charset="0"/>
                <a:cs typeface="Times New Roman" panose="02020603050405020304" pitchFamily="18" charset="0"/>
              </a:rPr>
              <a:t>, June 7 to June 27, </a:t>
            </a:r>
            <a:r>
              <a:rPr lang="en-US" sz="1600" b="1" dirty="0">
                <a:solidFill>
                  <a:prstClr val="white"/>
                </a:solidFill>
                <a:latin typeface="Times New Roman" panose="02020603050405020304" pitchFamily="18" charset="0"/>
                <a:cs typeface="Times New Roman" panose="02020603050405020304" pitchFamily="18" charset="0"/>
              </a:rPr>
              <a:t>2022.</a:t>
            </a:r>
          </a:p>
          <a:p>
            <a:pPr marL="285750" indent="-285750" algn="l">
              <a:buFont typeface="Arial" panose="020B0604020202020204" pitchFamily="34" charset="0"/>
              <a:buChar char="•"/>
            </a:pPr>
            <a:r>
              <a:rPr lang="en-US" sz="1600" b="1" dirty="0" smtClean="0">
                <a:solidFill>
                  <a:prstClr val="white"/>
                </a:solidFill>
                <a:latin typeface="Times New Roman" panose="02020603050405020304" pitchFamily="18" charset="0"/>
                <a:cs typeface="Times New Roman" panose="02020603050405020304" pitchFamily="18" charset="0"/>
              </a:rPr>
              <a:t>PTel2 </a:t>
            </a:r>
            <a:r>
              <a:rPr lang="en-US" sz="1600" b="1" dirty="0">
                <a:solidFill>
                  <a:prstClr val="white"/>
                </a:solidFill>
                <a:latin typeface="Times New Roman" panose="02020603050405020304" pitchFamily="18" charset="0"/>
                <a:cs typeface="Times New Roman" panose="02020603050405020304" pitchFamily="18" charset="0"/>
              </a:rPr>
              <a:t>is the central </a:t>
            </a:r>
            <a:r>
              <a:rPr lang="en-US" sz="1600" b="1" dirty="0" smtClean="0">
                <a:solidFill>
                  <a:prstClr val="white"/>
                </a:solidFill>
                <a:latin typeface="Times New Roman" panose="02020603050405020304" pitchFamily="18" charset="0"/>
                <a:cs typeface="Times New Roman" panose="02020603050405020304" pitchFamily="18" charset="0"/>
              </a:rPr>
              <a:t>Proton </a:t>
            </a:r>
            <a:r>
              <a:rPr lang="en-US" sz="1600" b="1" dirty="0">
                <a:solidFill>
                  <a:prstClr val="white"/>
                </a:solidFill>
                <a:latin typeface="Times New Roman" panose="02020603050405020304" pitchFamily="18" charset="0"/>
                <a:cs typeface="Times New Roman" panose="02020603050405020304" pitchFamily="18" charset="0"/>
              </a:rPr>
              <a:t>telescope looking along the equator. </a:t>
            </a:r>
          </a:p>
          <a:p>
            <a:pPr marL="285750" indent="-285750" algn="l">
              <a:buFont typeface="Arial" panose="020B0604020202020204" pitchFamily="34" charset="0"/>
              <a:buChar char="•"/>
            </a:pPr>
            <a:r>
              <a:rPr lang="en-US" sz="1600" b="1" dirty="0">
                <a:solidFill>
                  <a:prstClr val="white"/>
                </a:solidFill>
                <a:latin typeface="Times New Roman" panose="02020603050405020304" pitchFamily="18" charset="0"/>
                <a:cs typeface="Times New Roman" panose="02020603050405020304" pitchFamily="18" charset="0"/>
              </a:rPr>
              <a:t>Take the ratio </a:t>
            </a:r>
            <a:r>
              <a:rPr lang="en-US" sz="1600" b="1" dirty="0" smtClean="0">
                <a:solidFill>
                  <a:prstClr val="white"/>
                </a:solidFill>
                <a:latin typeface="Times New Roman" panose="02020603050405020304" pitchFamily="18" charset="0"/>
                <a:cs typeface="Times New Roman" panose="02020603050405020304" pitchFamily="18" charset="0"/>
              </a:rPr>
              <a:t>GOES-17/GOES-18 </a:t>
            </a:r>
            <a:r>
              <a:rPr lang="en-US" sz="1600" b="1" dirty="0">
                <a:solidFill>
                  <a:prstClr val="white"/>
                </a:solidFill>
                <a:latin typeface="Times New Roman" panose="02020603050405020304" pitchFamily="18" charset="0"/>
                <a:cs typeface="Times New Roman" panose="02020603050405020304" pitchFamily="18" charset="0"/>
              </a:rPr>
              <a:t>of </a:t>
            </a:r>
            <a:r>
              <a:rPr lang="en-US" sz="1600" b="1" dirty="0" smtClean="0">
                <a:solidFill>
                  <a:prstClr val="white"/>
                </a:solidFill>
                <a:latin typeface="Times New Roman" panose="02020603050405020304" pitchFamily="18" charset="0"/>
                <a:cs typeface="Times New Roman" panose="02020603050405020304" pitchFamily="18" charset="0"/>
              </a:rPr>
              <a:t>P3 PTel2 </a:t>
            </a:r>
            <a:r>
              <a:rPr lang="en-US" sz="1600" b="1" dirty="0">
                <a:solidFill>
                  <a:prstClr val="white"/>
                </a:solidFill>
                <a:latin typeface="Times New Roman" panose="02020603050405020304" pitchFamily="18" charset="0"/>
                <a:cs typeface="Times New Roman" panose="02020603050405020304" pitchFamily="18" charset="0"/>
              </a:rPr>
              <a:t>5-min averaged fluxes.</a:t>
            </a:r>
          </a:p>
          <a:p>
            <a:pPr marL="285750" indent="-285750" algn="l">
              <a:buFont typeface="Arial" panose="020B0604020202020204" pitchFamily="34" charset="0"/>
              <a:buChar char="•"/>
            </a:pPr>
            <a:r>
              <a:rPr lang="en-US" sz="1600" b="1" dirty="0">
                <a:solidFill>
                  <a:prstClr val="white"/>
                </a:solidFill>
                <a:latin typeface="Times New Roman" panose="02020603050405020304" pitchFamily="18" charset="0"/>
                <a:cs typeface="Times New Roman" panose="02020603050405020304" pitchFamily="18" charset="0"/>
              </a:rPr>
              <a:t>Make the histogram of </a:t>
            </a:r>
            <a:r>
              <a:rPr lang="en-US" sz="1600" b="1" dirty="0" smtClean="0">
                <a:solidFill>
                  <a:prstClr val="white"/>
                </a:solidFill>
                <a:latin typeface="Times New Roman" panose="02020603050405020304" pitchFamily="18" charset="0"/>
                <a:cs typeface="Times New Roman" panose="02020603050405020304" pitchFamily="18" charset="0"/>
              </a:rPr>
              <a:t>GOES-17/-</a:t>
            </a:r>
            <a:r>
              <a:rPr lang="en-US" sz="1600" b="1" dirty="0">
                <a:solidFill>
                  <a:prstClr val="white"/>
                </a:solidFill>
                <a:latin typeface="Times New Roman" panose="02020603050405020304" pitchFamily="18" charset="0"/>
                <a:cs typeface="Times New Roman" panose="02020603050405020304" pitchFamily="18" charset="0"/>
              </a:rPr>
              <a:t>18 </a:t>
            </a:r>
            <a:r>
              <a:rPr lang="en-US" sz="1600" b="1" dirty="0" smtClean="0">
                <a:solidFill>
                  <a:prstClr val="white"/>
                </a:solidFill>
                <a:latin typeface="Times New Roman" panose="02020603050405020304" pitchFamily="18" charset="0"/>
                <a:cs typeface="Times New Roman" panose="02020603050405020304" pitchFamily="18" charset="0"/>
              </a:rPr>
              <a:t>MPS-HI P3 PTel2 </a:t>
            </a:r>
            <a:r>
              <a:rPr lang="en-US" sz="1600" b="1" dirty="0">
                <a:solidFill>
                  <a:prstClr val="white"/>
                </a:solidFill>
                <a:latin typeface="Times New Roman" panose="02020603050405020304" pitchFamily="18" charset="0"/>
                <a:cs typeface="Times New Roman" panose="02020603050405020304" pitchFamily="18" charset="0"/>
              </a:rPr>
              <a:t>5-min averaged fluxes for this period.</a:t>
            </a:r>
          </a:p>
          <a:p>
            <a:pPr marL="285750" indent="-285750" algn="l">
              <a:buFont typeface="Arial" panose="020B0604020202020204" pitchFamily="34" charset="0"/>
              <a:buChar char="•"/>
            </a:pPr>
            <a:endParaRPr lang="en-US" sz="1600" b="1" dirty="0">
              <a:solidFill>
                <a:prstClr val="whit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2399" y="5833646"/>
            <a:ext cx="4963885" cy="338554"/>
          </a:xfrm>
          <a:prstGeom prst="rect">
            <a:avLst/>
          </a:prstGeom>
          <a:solidFill>
            <a:schemeClr val="bg1">
              <a:lumMod val="85000"/>
            </a:schemeClr>
          </a:solidFill>
        </p:spPr>
        <p:txBody>
          <a:bodyPr wrap="square" rtlCol="0">
            <a:spAutoFit/>
          </a:bodyPr>
          <a:lstStyle/>
          <a:p>
            <a:r>
              <a:rPr lang="en-US" sz="1600" b="1" dirty="0">
                <a:solidFill>
                  <a:srgbClr val="0000FF"/>
                </a:solidFill>
                <a:latin typeface="Times New Roman" panose="02020603050405020304" pitchFamily="18" charset="0"/>
                <a:cs typeface="Times New Roman" panose="02020603050405020304" pitchFamily="18" charset="0"/>
              </a:rPr>
              <a:t>T</a:t>
            </a:r>
            <a:r>
              <a:rPr lang="en-US" sz="1600" b="1" dirty="0" smtClean="0">
                <a:solidFill>
                  <a:srgbClr val="0000FF"/>
                </a:solidFill>
                <a:latin typeface="Times New Roman" panose="02020603050405020304" pitchFamily="18" charset="0"/>
                <a:cs typeface="Times New Roman" panose="02020603050405020304" pitchFamily="18" charset="0"/>
              </a:rPr>
              <a:t>he G17/G18 </a:t>
            </a:r>
            <a:r>
              <a:rPr lang="en-US" sz="1600" b="1" dirty="0">
                <a:solidFill>
                  <a:srgbClr val="0000FF"/>
                </a:solidFill>
                <a:latin typeface="Times New Roman" panose="02020603050405020304" pitchFamily="18" charset="0"/>
                <a:cs typeface="Times New Roman" panose="02020603050405020304" pitchFamily="18" charset="0"/>
              </a:rPr>
              <a:t>flux ratios are </a:t>
            </a:r>
            <a:r>
              <a:rPr lang="en-US" sz="1600" b="1" dirty="0" smtClean="0">
                <a:solidFill>
                  <a:srgbClr val="0000FF"/>
                </a:solidFill>
                <a:latin typeface="Times New Roman" panose="02020603050405020304" pitchFamily="18" charset="0"/>
                <a:cs typeface="Times New Roman" panose="02020603050405020304" pitchFamily="18" charset="0"/>
              </a:rPr>
              <a:t>around 0.3.</a:t>
            </a:r>
            <a:endParaRPr lang="en-US" sz="1600" b="1" dirty="0">
              <a:solidFill>
                <a:srgbClr val="0000FF"/>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840614"/>
            <a:ext cx="3858258" cy="2726678"/>
          </a:xfrm>
          <a:prstGeom prst="rect">
            <a:avLst/>
          </a:prstGeom>
        </p:spPr>
      </p:pic>
      <p:sp>
        <p:nvSpPr>
          <p:cNvPr id="18" name="TextBox 17"/>
          <p:cNvSpPr txBox="1"/>
          <p:nvPr/>
        </p:nvSpPr>
        <p:spPr>
          <a:xfrm>
            <a:off x="5181600" y="5648980"/>
            <a:ext cx="3858259" cy="523220"/>
          </a:xfrm>
          <a:prstGeom prst="rect">
            <a:avLst/>
          </a:prstGeom>
          <a:solidFill>
            <a:schemeClr val="bg1">
              <a:lumMod val="85000"/>
            </a:schemeClr>
          </a:solidFill>
        </p:spPr>
        <p:txBody>
          <a:bodyPr wrap="square" rtlCol="0">
            <a:spAutoFit/>
          </a:bodyPr>
          <a:lstStyle/>
          <a:p>
            <a:r>
              <a:rPr lang="en-US" sz="1400" b="1" dirty="0">
                <a:solidFill>
                  <a:srgbClr val="0000FF"/>
                </a:solidFill>
                <a:latin typeface="Times New Roman" panose="02020603050405020304" pitchFamily="18" charset="0"/>
                <a:cs typeface="Times New Roman" panose="02020603050405020304" pitchFamily="18" charset="0"/>
              </a:rPr>
              <a:t>The median of the </a:t>
            </a:r>
            <a:r>
              <a:rPr lang="en-US" sz="1400" b="1" dirty="0" smtClean="0">
                <a:solidFill>
                  <a:srgbClr val="0000FF"/>
                </a:solidFill>
                <a:latin typeface="Times New Roman" panose="02020603050405020304" pitchFamily="18" charset="0"/>
                <a:cs typeface="Times New Roman" panose="02020603050405020304" pitchFamily="18" charset="0"/>
              </a:rPr>
              <a:t>GOES-17 </a:t>
            </a:r>
            <a:r>
              <a:rPr lang="en-US" sz="1400" b="1" dirty="0">
                <a:solidFill>
                  <a:srgbClr val="0000FF"/>
                </a:solidFill>
                <a:latin typeface="Times New Roman" panose="02020603050405020304" pitchFamily="18" charset="0"/>
                <a:cs typeface="Times New Roman" panose="02020603050405020304" pitchFamily="18" charset="0"/>
              </a:rPr>
              <a:t>to GOES-18 </a:t>
            </a:r>
            <a:r>
              <a:rPr lang="en-US" sz="1400" b="1" dirty="0" smtClean="0">
                <a:solidFill>
                  <a:srgbClr val="0000FF"/>
                </a:solidFill>
                <a:latin typeface="Times New Roman" panose="02020603050405020304" pitchFamily="18" charset="0"/>
                <a:cs typeface="Times New Roman" panose="02020603050405020304" pitchFamily="18" charset="0"/>
              </a:rPr>
              <a:t>PTel2 P3 </a:t>
            </a:r>
            <a:r>
              <a:rPr lang="en-US" sz="1400" b="1" dirty="0">
                <a:solidFill>
                  <a:srgbClr val="0000FF"/>
                </a:solidFill>
                <a:latin typeface="Times New Roman" panose="02020603050405020304" pitchFamily="18" charset="0"/>
                <a:cs typeface="Times New Roman" panose="02020603050405020304" pitchFamily="18" charset="0"/>
              </a:rPr>
              <a:t>flux ratio distribution is </a:t>
            </a:r>
            <a:r>
              <a:rPr lang="en-US" sz="1400" b="1" dirty="0" smtClean="0">
                <a:solidFill>
                  <a:srgbClr val="0000FF"/>
                </a:solidFill>
                <a:latin typeface="Times New Roman" panose="02020603050405020304" pitchFamily="18" charset="0"/>
                <a:cs typeface="Times New Roman" panose="02020603050405020304" pitchFamily="18" charset="0"/>
              </a:rPr>
              <a:t>0.25 (</a:t>
            </a:r>
            <a:r>
              <a:rPr lang="en-US" sz="1400" b="1" dirty="0" smtClean="0">
                <a:solidFill>
                  <a:srgbClr val="FF0000"/>
                </a:solidFill>
                <a:latin typeface="Times New Roman" panose="02020603050405020304" pitchFamily="18" charset="0"/>
                <a:cs typeface="Times New Roman" panose="02020603050405020304" pitchFamily="18" charset="0"/>
              </a:rPr>
              <a:t>factor of 4</a:t>
            </a:r>
            <a:r>
              <a:rPr lang="en-US" sz="1400" b="1" dirty="0" smtClean="0">
                <a:solidFill>
                  <a:srgbClr val="0000FF"/>
                </a:solidFill>
                <a:latin typeface="Times New Roman" panose="02020603050405020304" pitchFamily="18" charset="0"/>
                <a:cs typeface="Times New Roman" panose="02020603050405020304" pitchFamily="18" charset="0"/>
              </a:rPr>
              <a:t>).</a:t>
            </a:r>
            <a:endParaRPr lang="en-US" sz="1400" b="1" dirty="0">
              <a:solidFill>
                <a:srgbClr val="0000FF"/>
              </a:solidFill>
              <a:latin typeface="Times New Roman" panose="02020603050405020304" pitchFamily="18" charset="0"/>
              <a:cs typeface="Times New Roman" panose="02020603050405020304" pitchFamily="18" charset="0"/>
            </a:endParaRPr>
          </a:p>
        </p:txBody>
      </p:sp>
      <p:sp>
        <p:nvSpPr>
          <p:cNvPr id="10"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3543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3F7B00-1FAD-C245-89EE-199C66B4B7E8}"/>
              </a:ext>
            </a:extLst>
          </p:cNvPr>
          <p:cNvSpPr>
            <a:spLocks noGrp="1"/>
          </p:cNvSpPr>
          <p:nvPr>
            <p:ph idx="1"/>
          </p:nvPr>
        </p:nvSpPr>
        <p:spPr>
          <a:xfrm>
            <a:off x="266700" y="1295400"/>
            <a:ext cx="8610600" cy="4876800"/>
          </a:xfrm>
        </p:spPr>
        <p:txBody>
          <a:bodyPr/>
          <a:lstStyle/>
          <a:p>
            <a:pPr marL="365760" indent="-365760"/>
            <a:r>
              <a:rPr lang="en-US" sz="2000" b="1" dirty="0" smtClean="0">
                <a:solidFill>
                  <a:srgbClr val="FFFF00"/>
                </a:solidFill>
                <a:latin typeface="Times New Roman" panose="02020603050405020304" pitchFamily="18" charset="0"/>
                <a:cs typeface="Times New Roman" panose="02020603050405020304" pitchFamily="18" charset="0"/>
              </a:rPr>
              <a:t>Solar Proton channels</a:t>
            </a:r>
          </a:p>
          <a:p>
            <a:pPr marL="640080" lvl="1"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Comparison </a:t>
            </a:r>
            <a:r>
              <a:rPr lang="en-US" sz="1600" b="1" dirty="0">
                <a:latin typeface="Times New Roman" panose="02020603050405020304" pitchFamily="18" charset="0"/>
                <a:cs typeface="Times New Roman" panose="02020603050405020304" pitchFamily="18" charset="0"/>
              </a:rPr>
              <a:t>of MPS-HI channels </a:t>
            </a:r>
            <a:r>
              <a:rPr lang="en-US" sz="1600" b="1" dirty="0" smtClean="0">
                <a:latin typeface="Times New Roman" panose="02020603050405020304" pitchFamily="18" charset="0"/>
                <a:cs typeface="Times New Roman" panose="02020603050405020304" pitchFamily="18" charset="0"/>
              </a:rPr>
              <a:t>P8-P11 </a:t>
            </a:r>
            <a:r>
              <a:rPr lang="en-US" sz="1600" b="1" dirty="0">
                <a:latin typeface="Times New Roman" panose="02020603050405020304" pitchFamily="18" charset="0"/>
                <a:cs typeface="Times New Roman" panose="02020603050405020304" pitchFamily="18" charset="0"/>
              </a:rPr>
              <a:t>with SGPS </a:t>
            </a:r>
            <a:r>
              <a:rPr lang="en-US" sz="1600" b="1" dirty="0" smtClean="0">
                <a:latin typeface="Times New Roman" panose="02020603050405020304" pitchFamily="18" charset="0"/>
                <a:cs typeface="Times New Roman" panose="02020603050405020304" pitchFamily="18" charset="0"/>
              </a:rPr>
              <a:t>P1-P4 for a suitable Solar Energetic Particle (SEP) event</a:t>
            </a:r>
          </a:p>
          <a:p>
            <a:pPr marL="925830" lvl="1">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Disagreement of MPS-HI </a:t>
            </a:r>
            <a:r>
              <a:rPr lang="en-US" sz="1400" b="1" dirty="0" smtClean="0">
                <a:latin typeface="Times New Roman" panose="02020603050405020304" pitchFamily="18" charset="0"/>
                <a:cs typeface="Times New Roman" panose="02020603050405020304" pitchFamily="18" charset="0"/>
              </a:rPr>
              <a:t>P8-P10 </a:t>
            </a:r>
            <a:r>
              <a:rPr lang="en-US" sz="1400" b="1" dirty="0">
                <a:latin typeface="Times New Roman" panose="02020603050405020304" pitchFamily="18" charset="0"/>
                <a:cs typeface="Times New Roman" panose="02020603050405020304" pitchFamily="18" charset="0"/>
              </a:rPr>
              <a:t>fluxes with those of SGPS </a:t>
            </a:r>
            <a:r>
              <a:rPr lang="en-US" sz="1400" b="1" dirty="0" smtClean="0">
                <a:latin typeface="Times New Roman" panose="02020603050405020304" pitchFamily="18" charset="0"/>
                <a:cs typeface="Times New Roman" panose="02020603050405020304" pitchFamily="18" charset="0"/>
              </a:rPr>
              <a:t>P1-P3</a:t>
            </a:r>
            <a:endParaRPr lang="en-US" sz="1400" b="1" dirty="0">
              <a:latin typeface="Times New Roman" panose="02020603050405020304" pitchFamily="18" charset="0"/>
              <a:cs typeface="Times New Roman" panose="02020603050405020304" pitchFamily="18" charset="0"/>
            </a:endParaRPr>
          </a:p>
          <a:p>
            <a:pPr marL="925830" lvl="1">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Similar flux levels in MPS-HI channel P11 and SGPS channel P4</a:t>
            </a:r>
            <a:endParaRPr lang="en-US" sz="1400" b="1" dirty="0">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Comparison of GOES-18 MPS-HI with other operational GOES-R series </a:t>
            </a:r>
            <a:r>
              <a:rPr lang="en-US" sz="1600" b="1" dirty="0" smtClean="0">
                <a:latin typeface="Times New Roman" panose="02020603050405020304" pitchFamily="18" charset="0"/>
                <a:cs typeface="Times New Roman" panose="02020603050405020304" pitchFamily="18" charset="0"/>
              </a:rPr>
              <a:t>satellites</a:t>
            </a:r>
          </a:p>
          <a:p>
            <a:pPr marL="925830" lvl="2" indent="-285750"/>
            <a:r>
              <a:rPr lang="en-US" sz="1400" b="1" dirty="0" smtClean="0">
                <a:latin typeface="Times New Roman" panose="02020603050405020304" pitchFamily="18" charset="0"/>
                <a:cs typeface="Times New Roman" panose="02020603050405020304" pitchFamily="18" charset="0"/>
              </a:rPr>
              <a:t>Good agreement between GOES-17 and GOES-18 for most cases</a:t>
            </a:r>
          </a:p>
          <a:p>
            <a:pPr marL="925830" lvl="2" indent="-285750"/>
            <a:r>
              <a:rPr lang="en-US" sz="1400" b="1" dirty="0" smtClean="0">
                <a:latin typeface="Times New Roman" panose="02020603050405020304" pitchFamily="18" charset="0"/>
                <a:cs typeface="Times New Roman" panose="02020603050405020304" pitchFamily="18" charset="0"/>
              </a:rPr>
              <a:t>Much higher GOES-18 P11 channel fluxes compared to GOES-16</a:t>
            </a:r>
          </a:p>
          <a:p>
            <a:pPr marL="640080" lvl="1"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Requires a more suitable SEP event</a:t>
            </a:r>
          </a:p>
          <a:p>
            <a:pPr marL="640080" lvl="1"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Requires beam calibration of MPS-HI and SGPS (has </a:t>
            </a:r>
            <a:r>
              <a:rPr lang="en-US" sz="1600" b="1" dirty="0">
                <a:latin typeface="Times New Roman" panose="02020603050405020304" pitchFamily="18" charset="0"/>
                <a:cs typeface="Times New Roman" panose="02020603050405020304" pitchFamily="18" charset="0"/>
              </a:rPr>
              <a:t>been agreed by the program, </a:t>
            </a:r>
            <a:r>
              <a:rPr lang="en-US" sz="1600" b="1" dirty="0" smtClean="0">
                <a:latin typeface="Times New Roman" panose="02020603050405020304" pitchFamily="18" charset="0"/>
                <a:cs typeface="Times New Roman" panose="02020603050405020304" pitchFamily="18" charset="0"/>
              </a:rPr>
              <a:t>planned </a:t>
            </a:r>
            <a:r>
              <a:rPr lang="en-US" sz="1600" b="1" dirty="0">
                <a:latin typeface="Times New Roman" panose="02020603050405020304" pitchFamily="18" charset="0"/>
                <a:cs typeface="Times New Roman" panose="02020603050405020304" pitchFamily="18" charset="0"/>
              </a:rPr>
              <a:t>by </a:t>
            </a:r>
            <a:r>
              <a:rPr lang="en-US" sz="1600" b="1" dirty="0" smtClean="0">
                <a:latin typeface="Times New Roman" panose="02020603050405020304" pitchFamily="18" charset="0"/>
                <a:cs typeface="Times New Roman" panose="02020603050405020304" pitchFamily="18" charset="0"/>
              </a:rPr>
              <a:t>the instrument vendor)</a:t>
            </a:r>
            <a:endParaRPr lang="en-US" sz="1600" b="1" dirty="0">
              <a:latin typeface="Times New Roman" panose="02020603050405020304" pitchFamily="18" charset="0"/>
              <a:cs typeface="Times New Roman" panose="02020603050405020304" pitchFamily="18" charset="0"/>
            </a:endParaRPr>
          </a:p>
          <a:p>
            <a:pPr marL="365760" indent="-365760"/>
            <a:r>
              <a:rPr lang="en-US" sz="2000" b="1" dirty="0" smtClean="0">
                <a:solidFill>
                  <a:srgbClr val="FFFF00"/>
                </a:solidFill>
                <a:latin typeface="Times New Roman" panose="02020603050405020304" pitchFamily="18" charset="0"/>
                <a:cs typeface="Times New Roman" panose="02020603050405020304" pitchFamily="18" charset="0"/>
              </a:rPr>
              <a:t>Background Removal</a:t>
            </a:r>
            <a:endParaRPr lang="en-US" sz="2000" b="1" dirty="0">
              <a:solidFill>
                <a:srgbClr val="FFFF00"/>
              </a:solidFill>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Modification of the background removal coefficients is successful in yielding appropriate background levels, consistent with Galactic Cosmic Ray (GCR) fluxes</a:t>
            </a:r>
          </a:p>
          <a:p>
            <a:pPr marL="640080" lvl="1"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Complication: the space environment is changing</a:t>
            </a:r>
            <a:endParaRPr lang="en-US" sz="1600" b="1" dirty="0">
              <a:latin typeface="Times New Roman" panose="02020603050405020304" pitchFamily="18" charset="0"/>
              <a:cs typeface="Times New Roman" panose="02020603050405020304" pitchFamily="18" charset="0"/>
            </a:endParaRPr>
          </a:p>
          <a:p>
            <a:pPr marL="914400" lvl="2" indent="-274320"/>
            <a:r>
              <a:rPr lang="en-US" sz="1400" b="1" dirty="0" smtClean="0">
                <a:latin typeface="Times New Roman" panose="02020603050405020304" pitchFamily="18" charset="0"/>
                <a:cs typeface="Times New Roman" panose="02020603050405020304" pitchFamily="18" charset="0"/>
              </a:rPr>
              <a:t>Requires continued monitoring</a:t>
            </a:r>
          </a:p>
          <a:p>
            <a:pPr marL="914400" lvl="2" indent="-274320"/>
            <a:r>
              <a:rPr lang="en-US" sz="1400" b="1" dirty="0" smtClean="0">
                <a:latin typeface="Times New Roman" panose="02020603050405020304" pitchFamily="18" charset="0"/>
                <a:cs typeface="Times New Roman" panose="02020603050405020304" pitchFamily="18" charset="0"/>
              </a:rPr>
              <a:t>Possible revision of the background removal coefficients in the future</a:t>
            </a:r>
            <a:endParaRPr lang="en-US" sz="1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DC6D270-91FD-5549-8854-7EDBC81B7140}"/>
              </a:ext>
            </a:extLst>
          </p:cNvPr>
          <p:cNvSpPr>
            <a:spLocks noGrp="1"/>
          </p:cNvSpPr>
          <p:nvPr>
            <p:ph type="sldNum" sz="quarter" idx="12"/>
          </p:nvPr>
        </p:nvSpPr>
        <p:spPr/>
        <p:txBody>
          <a:bodyPr/>
          <a:lstStyle/>
          <a:p>
            <a:fld id="{615ADB79-25D6-47C0-AB51-22A13A0BBB50}" type="slidenum">
              <a:rPr lang="en-US" altLang="en-US" smtClean="0"/>
              <a:pPr/>
              <a:t>7</a:t>
            </a:fld>
            <a:endParaRPr lang="en-US" altLang="en-US" dirty="0"/>
          </a:p>
        </p:txBody>
      </p:sp>
      <p:sp>
        <p:nvSpPr>
          <p:cNvPr id="5" name="Title 1"/>
          <p:cNvSpPr txBox="1">
            <a:spLocks/>
          </p:cNvSpPr>
          <p:nvPr/>
        </p:nvSpPr>
        <p:spPr bwMode="auto">
          <a:xfrm>
            <a:off x="1367590" y="204537"/>
            <a:ext cx="6408821" cy="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latin typeface="Times New Roman" panose="02020603050405020304" pitchFamily="18" charset="0"/>
                <a:cs typeface="Times New Roman" panose="02020603050405020304" pitchFamily="18" charset="0"/>
              </a:rPr>
              <a:t>GOES-18: Status at Provisional</a:t>
            </a:r>
            <a:endParaRPr lang="en-US" sz="28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bwMode="auto">
          <a:xfrm>
            <a:off x="1371600" y="762000"/>
            <a:ext cx="6408821" cy="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400" b="1" dirty="0" smtClean="0">
                <a:solidFill>
                  <a:srgbClr val="FFFF00"/>
                </a:solidFill>
                <a:latin typeface="Times New Roman" panose="02020603050405020304" pitchFamily="18" charset="0"/>
                <a:cs typeface="Times New Roman" panose="02020603050405020304" pitchFamily="18" charset="0"/>
              </a:rPr>
              <a:t>Summary of remaining issues</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399956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solidFill>
                  <a:prstClr val="white"/>
                </a:solidFill>
              </a:rPr>
              <a:pPr/>
              <a:t>70</a:t>
            </a:fld>
            <a:endParaRPr lang="en-US" altLang="en-US" dirty="0">
              <a:solidFill>
                <a:prstClr val="white"/>
              </a:solidFill>
            </a:endParaRPr>
          </a:p>
        </p:txBody>
      </p:sp>
      <p:sp>
        <p:nvSpPr>
          <p:cNvPr id="4" name="Title 1"/>
          <p:cNvSpPr txBox="1">
            <a:spLocks/>
          </p:cNvSpPr>
          <p:nvPr/>
        </p:nvSpPr>
        <p:spPr>
          <a:xfrm>
            <a:off x="1825140" y="228600"/>
            <a:ext cx="5493720" cy="685800"/>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3200" b="1" dirty="0">
                <a:solidFill>
                  <a:srgbClr val="FFFF00"/>
                </a:solidFill>
                <a:latin typeface="Times New Roman" panose="02020603050405020304" pitchFamily="18" charset="0"/>
                <a:cs typeface="Times New Roman" panose="02020603050405020304" pitchFamily="18" charset="0"/>
              </a:rPr>
              <a:t>GOES-17/-18 flux comparison</a:t>
            </a:r>
          </a:p>
        </p:txBody>
      </p:sp>
      <p:sp>
        <p:nvSpPr>
          <p:cNvPr id="10" name="TextBox 9"/>
          <p:cNvSpPr txBox="1"/>
          <p:nvPr/>
        </p:nvSpPr>
        <p:spPr>
          <a:xfrm>
            <a:off x="2438400" y="1595650"/>
            <a:ext cx="1205010" cy="461665"/>
          </a:xfrm>
          <a:prstGeom prst="rect">
            <a:avLst/>
          </a:prstGeom>
          <a:noFill/>
        </p:spPr>
        <p:txBody>
          <a:bodyPr wrap="non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Protons</a:t>
            </a:r>
          </a:p>
        </p:txBody>
      </p:sp>
      <p:sp>
        <p:nvSpPr>
          <p:cNvPr id="11" name="TextBox 10"/>
          <p:cNvSpPr txBox="1"/>
          <p:nvPr/>
        </p:nvSpPr>
        <p:spPr>
          <a:xfrm>
            <a:off x="2057400" y="852100"/>
            <a:ext cx="5029200" cy="523220"/>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Ratio medians</a:t>
            </a:r>
          </a:p>
        </p:txBody>
      </p:sp>
      <p:sp>
        <p:nvSpPr>
          <p:cNvPr id="12" name="TextBox 11"/>
          <p:cNvSpPr txBox="1"/>
          <p:nvPr/>
        </p:nvSpPr>
        <p:spPr>
          <a:xfrm>
            <a:off x="2324100" y="5486400"/>
            <a:ext cx="4495800" cy="523220"/>
          </a:xfrm>
          <a:prstGeom prst="rect">
            <a:avLst/>
          </a:prstGeom>
          <a:solidFill>
            <a:schemeClr val="bg1">
              <a:lumMod val="85000"/>
            </a:schemeClr>
          </a:solidFill>
        </p:spPr>
        <p:txBody>
          <a:bodyPr wrap="square" rtlCol="0">
            <a:spAutoFit/>
          </a:bodyPr>
          <a:lstStyle/>
          <a:p>
            <a:r>
              <a:rPr lang="en-US" sz="1400" b="1" dirty="0">
                <a:solidFill>
                  <a:srgbClr val="0000FF"/>
                </a:solidFill>
                <a:latin typeface="Times New Roman" panose="02020603050405020304" pitchFamily="18" charset="0"/>
                <a:cs typeface="Times New Roman" panose="02020603050405020304" pitchFamily="18" charset="0"/>
              </a:rPr>
              <a:t>The GOES-17/GOES-18 proton flux ratio median is very small for the </a:t>
            </a:r>
            <a:r>
              <a:rPr lang="en-US" sz="1400" b="1" dirty="0" smtClean="0">
                <a:solidFill>
                  <a:srgbClr val="0000FF"/>
                </a:solidFill>
                <a:latin typeface="Times New Roman" panose="02020603050405020304" pitchFamily="18" charset="0"/>
                <a:cs typeface="Times New Roman" panose="02020603050405020304" pitchFamily="18" charset="0"/>
              </a:rPr>
              <a:t>P1-P5 </a:t>
            </a:r>
            <a:r>
              <a:rPr lang="en-US" sz="1400" b="1" dirty="0">
                <a:solidFill>
                  <a:srgbClr val="0000FF"/>
                </a:solidFill>
                <a:latin typeface="Times New Roman" panose="02020603050405020304" pitchFamily="18" charset="0"/>
                <a:cs typeface="Times New Roman" panose="02020603050405020304" pitchFamily="18" charset="0"/>
              </a:rPr>
              <a:t>channels. </a:t>
            </a:r>
          </a:p>
        </p:txBody>
      </p:sp>
      <p:graphicFrame>
        <p:nvGraphicFramePr>
          <p:cNvPr id="8" name="Table 7"/>
          <p:cNvGraphicFramePr>
            <a:graphicFrameLocks noGrp="1"/>
          </p:cNvGraphicFramePr>
          <p:nvPr>
            <p:extLst>
              <p:ext uri="{D42A27DB-BD31-4B8C-83A1-F6EECF244321}">
                <p14:modId xmlns:p14="http://schemas.microsoft.com/office/powerpoint/2010/main" val="1063002789"/>
              </p:ext>
            </p:extLst>
          </p:nvPr>
        </p:nvGraphicFramePr>
        <p:xfrm>
          <a:off x="2330271" y="2055721"/>
          <a:ext cx="4483458" cy="3278280"/>
        </p:xfrm>
        <a:graphic>
          <a:graphicData uri="http://schemas.openxmlformats.org/drawingml/2006/table">
            <a:tbl>
              <a:tblPr>
                <a:tableStyleId>{5C22544A-7EE6-4342-B048-85BDC9FD1C3A}</a:tableStyleId>
              </a:tblPr>
              <a:tblGrid>
                <a:gridCol w="747243">
                  <a:extLst>
                    <a:ext uri="{9D8B030D-6E8A-4147-A177-3AD203B41FA5}">
                      <a16:colId xmlns="" xmlns:a16="http://schemas.microsoft.com/office/drawing/2014/main" val="20000"/>
                    </a:ext>
                  </a:extLst>
                </a:gridCol>
                <a:gridCol w="747243">
                  <a:extLst>
                    <a:ext uri="{9D8B030D-6E8A-4147-A177-3AD203B41FA5}">
                      <a16:colId xmlns="" xmlns:a16="http://schemas.microsoft.com/office/drawing/2014/main" val="20001"/>
                    </a:ext>
                  </a:extLst>
                </a:gridCol>
                <a:gridCol w="747243">
                  <a:extLst>
                    <a:ext uri="{9D8B030D-6E8A-4147-A177-3AD203B41FA5}">
                      <a16:colId xmlns="" xmlns:a16="http://schemas.microsoft.com/office/drawing/2014/main" val="20002"/>
                    </a:ext>
                  </a:extLst>
                </a:gridCol>
                <a:gridCol w="747243">
                  <a:extLst>
                    <a:ext uri="{9D8B030D-6E8A-4147-A177-3AD203B41FA5}">
                      <a16:colId xmlns="" xmlns:a16="http://schemas.microsoft.com/office/drawing/2014/main" val="20003"/>
                    </a:ext>
                  </a:extLst>
                </a:gridCol>
                <a:gridCol w="747243">
                  <a:extLst>
                    <a:ext uri="{9D8B030D-6E8A-4147-A177-3AD203B41FA5}">
                      <a16:colId xmlns="" xmlns:a16="http://schemas.microsoft.com/office/drawing/2014/main" val="20004"/>
                    </a:ext>
                  </a:extLst>
                </a:gridCol>
                <a:gridCol w="747243">
                  <a:extLst>
                    <a:ext uri="{9D8B030D-6E8A-4147-A177-3AD203B41FA5}">
                      <a16:colId xmlns="" xmlns:a16="http://schemas.microsoft.com/office/drawing/2014/main" val="20005"/>
                    </a:ext>
                  </a:extLst>
                </a:gridCol>
              </a:tblGrid>
              <a:tr h="273190">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Channel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PTel1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PTel4</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PTel2</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PTel5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PTel3</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0.50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0.49</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0.27</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0.61</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0.57</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P2</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0.37</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0.33</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0.21</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0.28</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0.35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P3</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0.26</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0.29</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0.25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0.23</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0.37</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P4</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0.26</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0.29</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0.20</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0.23</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0.37</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0.31</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0.39</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0.31</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0.34</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0.38</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P6</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0.99</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0.57</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0.46</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0.63</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0.62</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P7</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CC00"/>
                          </a:solidFill>
                          <a:effectLst/>
                          <a:latin typeface="Times New Roman" panose="02020603050405020304" pitchFamily="18" charset="0"/>
                          <a:cs typeface="Times New Roman" panose="02020603050405020304" pitchFamily="18" charset="0"/>
                        </a:rPr>
                        <a:t>0.86</a:t>
                      </a:r>
                      <a:endParaRPr lang="en-US" sz="1400" b="1" i="0" u="none" strike="noStrike" dirty="0">
                        <a:solidFill>
                          <a:srgbClr val="00CC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0.69</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CC00"/>
                          </a:solidFill>
                          <a:effectLst/>
                          <a:latin typeface="Times New Roman" panose="02020603050405020304" pitchFamily="18" charset="0"/>
                          <a:cs typeface="Times New Roman" panose="02020603050405020304" pitchFamily="18" charset="0"/>
                        </a:rPr>
                        <a:t>0.80</a:t>
                      </a:r>
                      <a:endParaRPr lang="en-US" sz="1400" b="1" i="0" u="none" strike="noStrike" dirty="0">
                        <a:solidFill>
                          <a:srgbClr val="00CC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CC00"/>
                          </a:solidFill>
                          <a:effectLst/>
                          <a:latin typeface="Times New Roman" panose="02020603050405020304" pitchFamily="18" charset="0"/>
                          <a:cs typeface="Times New Roman" panose="02020603050405020304" pitchFamily="18" charset="0"/>
                        </a:rPr>
                        <a:t>0.84</a:t>
                      </a:r>
                      <a:endParaRPr lang="en-US" sz="1400" b="1" i="0" u="none" strike="noStrike" dirty="0">
                        <a:solidFill>
                          <a:srgbClr val="00CC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0.71</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P8</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CC00"/>
                          </a:solidFill>
                          <a:effectLst/>
                          <a:latin typeface="Times New Roman" panose="02020603050405020304" pitchFamily="18" charset="0"/>
                          <a:cs typeface="Times New Roman" panose="02020603050405020304" pitchFamily="18" charset="0"/>
                        </a:rPr>
                        <a:t>0.83</a:t>
                      </a:r>
                      <a:endParaRPr lang="en-US" sz="1400" b="1" i="0" u="none" strike="noStrike" dirty="0">
                        <a:solidFill>
                          <a:srgbClr val="00CC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CC00"/>
                          </a:solidFill>
                          <a:effectLst/>
                          <a:latin typeface="Times New Roman" panose="02020603050405020304" pitchFamily="18" charset="0"/>
                          <a:cs typeface="Times New Roman" panose="02020603050405020304" pitchFamily="18" charset="0"/>
                        </a:rPr>
                        <a:t>1.25</a:t>
                      </a:r>
                      <a:endParaRPr lang="en-US" sz="1400" b="1" i="0" u="none" strike="noStrike" dirty="0">
                        <a:solidFill>
                          <a:srgbClr val="00CC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CC00"/>
                          </a:solidFill>
                          <a:effectLst/>
                          <a:latin typeface="Times New Roman" panose="02020603050405020304" pitchFamily="18" charset="0"/>
                          <a:cs typeface="Times New Roman" panose="02020603050405020304" pitchFamily="18" charset="0"/>
                        </a:rPr>
                        <a:t>0.76</a:t>
                      </a:r>
                      <a:endParaRPr lang="en-US" sz="1400" b="1" i="0" u="none" strike="noStrike" dirty="0">
                        <a:solidFill>
                          <a:srgbClr val="00CC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0.73</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P9</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CC00"/>
                          </a:solidFill>
                          <a:effectLst/>
                          <a:latin typeface="Times New Roman" panose="02020603050405020304" pitchFamily="18" charset="0"/>
                          <a:cs typeface="Times New Roman" panose="02020603050405020304" pitchFamily="18" charset="0"/>
                        </a:rPr>
                        <a:t>1.18</a:t>
                      </a:r>
                      <a:endParaRPr lang="en-US" sz="1400" b="1" i="0" u="none" strike="noStrike" dirty="0">
                        <a:solidFill>
                          <a:srgbClr val="00CC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0.52</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CC00"/>
                          </a:solidFill>
                          <a:effectLst/>
                          <a:latin typeface="Times New Roman" panose="02020603050405020304" pitchFamily="18" charset="0"/>
                          <a:cs typeface="Times New Roman" panose="02020603050405020304" pitchFamily="18" charset="0"/>
                        </a:rPr>
                        <a:t>1.17</a:t>
                      </a:r>
                      <a:endParaRPr lang="en-US" sz="1400" b="1" i="0" u="none" strike="noStrike" dirty="0">
                        <a:solidFill>
                          <a:srgbClr val="00CC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P10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CC00"/>
                          </a:solidFill>
                          <a:effectLst/>
                          <a:latin typeface="Times New Roman" panose="02020603050405020304" pitchFamily="18" charset="0"/>
                          <a:cs typeface="Times New Roman" panose="02020603050405020304" pitchFamily="18" charset="0"/>
                        </a:rPr>
                        <a:t>1.16</a:t>
                      </a:r>
                      <a:endParaRPr lang="en-US" sz="1400" b="1" i="0" u="none" strike="noStrike" dirty="0">
                        <a:solidFill>
                          <a:srgbClr val="00CC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CC00"/>
                          </a:solidFill>
                          <a:effectLst/>
                          <a:latin typeface="Times New Roman" panose="02020603050405020304" pitchFamily="18" charset="0"/>
                          <a:cs typeface="Times New Roman" panose="02020603050405020304" pitchFamily="18" charset="0"/>
                        </a:rPr>
                        <a:t>0.86</a:t>
                      </a:r>
                      <a:endParaRPr lang="en-US" sz="1400" b="1" i="0" u="none" strike="noStrike" dirty="0">
                        <a:solidFill>
                          <a:srgbClr val="00CC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273190">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P11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bl>
          </a:graphicData>
        </a:graphic>
      </p:graphicFrame>
      <p:sp>
        <p:nvSpPr>
          <p:cNvPr id="14" name="TextBox 13"/>
          <p:cNvSpPr txBox="1"/>
          <p:nvPr/>
        </p:nvSpPr>
        <p:spPr>
          <a:xfrm>
            <a:off x="3623493" y="1641816"/>
            <a:ext cx="2989808" cy="369332"/>
          </a:xfrm>
          <a:prstGeom prst="rect">
            <a:avLst/>
          </a:prstGeom>
          <a:solidFill>
            <a:schemeClr val="bg1"/>
          </a:solidFill>
        </p:spPr>
        <p:txBody>
          <a:bodyPr wrap="square" rtlCol="0">
            <a:spAutoFit/>
          </a:bodyPr>
          <a:lstStyle/>
          <a:p>
            <a:pPr algn="ctr"/>
            <a:r>
              <a:rPr lang="en-US" b="1" dirty="0">
                <a:solidFill>
                  <a:srgbClr val="0000FF"/>
                </a:solidFill>
                <a:latin typeface="Times New Roman" panose="02020603050405020304" pitchFamily="18" charset="0"/>
                <a:cs typeface="Times New Roman" panose="02020603050405020304" pitchFamily="18" charset="0"/>
              </a:rPr>
              <a:t>&lt;10%   </a:t>
            </a:r>
            <a:r>
              <a:rPr lang="en-US" b="1" dirty="0">
                <a:solidFill>
                  <a:srgbClr val="00CC00"/>
                </a:solidFill>
                <a:latin typeface="Times New Roman" panose="02020603050405020304" pitchFamily="18" charset="0"/>
                <a:cs typeface="Times New Roman" panose="02020603050405020304" pitchFamily="18" charset="0"/>
              </a:rPr>
              <a:t>10-25%   </a:t>
            </a:r>
            <a:r>
              <a:rPr lang="en-US" b="1" dirty="0">
                <a:solidFill>
                  <a:srgbClr val="FF0000"/>
                </a:solidFill>
                <a:latin typeface="Times New Roman" panose="02020603050405020304" pitchFamily="18" charset="0"/>
                <a:cs typeface="Times New Roman" panose="02020603050405020304" pitchFamily="18" charset="0"/>
              </a:rPr>
              <a:t>&gt;25%</a:t>
            </a: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446276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71</a:t>
            </a:fld>
            <a:endParaRPr lang="en-US" altLang="en-US" dirty="0"/>
          </a:p>
        </p:txBody>
      </p:sp>
      <p:sp>
        <p:nvSpPr>
          <p:cNvPr id="13" name="TextBox 12"/>
          <p:cNvSpPr txBox="1"/>
          <p:nvPr/>
        </p:nvSpPr>
        <p:spPr>
          <a:xfrm>
            <a:off x="1206371" y="1229081"/>
            <a:ext cx="4752043"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GOES-18 vs GOES-17 Electrons</a:t>
            </a:r>
            <a:r>
              <a:rPr lang="en-US" sz="1400" b="1" dirty="0">
                <a:solidFill>
                  <a:prstClr val="white"/>
                </a:solidFill>
              </a:rPr>
              <a:t> , </a:t>
            </a:r>
            <a:r>
              <a:rPr lang="en-US" sz="1400" b="1" dirty="0" smtClean="0">
                <a:solidFill>
                  <a:prstClr val="white"/>
                </a:solidFill>
              </a:rPr>
              <a:t>06/07/2022</a:t>
            </a:r>
            <a:r>
              <a:rPr lang="en-US" sz="1400" b="1" dirty="0">
                <a:solidFill>
                  <a:prstClr val="white"/>
                </a:solidFill>
              </a:rPr>
              <a:t>– 09/05/2022</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9"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114800"/>
            <a:ext cx="1774559" cy="954107"/>
          </a:xfrm>
          <a:prstGeom prst="rect">
            <a:avLst/>
          </a:prstGeom>
          <a:solidFill>
            <a:schemeClr val="bg1"/>
          </a:solidFill>
          <a:ln w="38100">
            <a:noFill/>
          </a:ln>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Missing or significantly lower fluxes are at </a:t>
            </a:r>
            <a:r>
              <a:rPr lang="en-US" sz="1400" b="1" dirty="0">
                <a:solidFill>
                  <a:srgbClr val="0000FF"/>
                </a:solidFill>
                <a:latin typeface="Times New Roman" panose="02020603050405020304" pitchFamily="18" charset="0"/>
                <a:cs typeface="Times New Roman" panose="02020603050405020304" pitchFamily="18" charset="0"/>
              </a:rPr>
              <a:t>residual background levels</a:t>
            </a:r>
          </a:p>
        </p:txBody>
      </p:sp>
      <p:sp>
        <p:nvSpPr>
          <p:cNvPr id="3" name="Oval 2"/>
          <p:cNvSpPr/>
          <p:nvPr/>
        </p:nvSpPr>
        <p:spPr>
          <a:xfrm>
            <a:off x="4648200" y="4658435"/>
            <a:ext cx="2209800" cy="62498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p:nvPr/>
        </p:nvCxnSpPr>
        <p:spPr>
          <a:xfrm flipH="1">
            <a:off x="6834554" y="4374022"/>
            <a:ext cx="458687" cy="505483"/>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583806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72</a:t>
            </a:fld>
            <a:endParaRPr lang="en-US" altLang="en-US" dirty="0"/>
          </a:p>
        </p:txBody>
      </p:sp>
      <p:sp>
        <p:nvSpPr>
          <p:cNvPr id="13" name="TextBox 12"/>
          <p:cNvSpPr txBox="1"/>
          <p:nvPr/>
        </p:nvSpPr>
        <p:spPr>
          <a:xfrm>
            <a:off x="1206371" y="1229081"/>
            <a:ext cx="4752043"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GOES-18 vs GOES-17 Electrons</a:t>
            </a:r>
            <a:r>
              <a:rPr lang="en-US" sz="1400" b="1" dirty="0">
                <a:solidFill>
                  <a:prstClr val="white"/>
                </a:solidFill>
              </a:rPr>
              <a:t> , </a:t>
            </a:r>
            <a:r>
              <a:rPr lang="en-US" sz="1400" b="1" dirty="0" smtClean="0">
                <a:solidFill>
                  <a:prstClr val="white"/>
                </a:solidFill>
              </a:rPr>
              <a:t>06/07/2022</a:t>
            </a:r>
            <a:r>
              <a:rPr lang="en-US" sz="1400" b="1" dirty="0">
                <a:solidFill>
                  <a:prstClr val="white"/>
                </a:solidFill>
              </a:rPr>
              <a:t>– 09/05/2022</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8"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114800"/>
            <a:ext cx="1774559" cy="954107"/>
          </a:xfrm>
          <a:prstGeom prst="rect">
            <a:avLst/>
          </a:prstGeom>
          <a:solidFill>
            <a:schemeClr val="bg1"/>
          </a:solidFill>
          <a:ln w="38100">
            <a:noFill/>
          </a:ln>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Missing or significantly lower fluxes are at </a:t>
            </a:r>
            <a:r>
              <a:rPr lang="en-US" sz="1400" b="1" dirty="0">
                <a:solidFill>
                  <a:srgbClr val="0000FF"/>
                </a:solidFill>
                <a:latin typeface="Times New Roman" panose="02020603050405020304" pitchFamily="18" charset="0"/>
                <a:cs typeface="Times New Roman" panose="02020603050405020304" pitchFamily="18" charset="0"/>
              </a:rPr>
              <a:t>residual background levels</a:t>
            </a:r>
          </a:p>
        </p:txBody>
      </p:sp>
      <p:sp>
        <p:nvSpPr>
          <p:cNvPr id="3" name="Oval 2"/>
          <p:cNvSpPr/>
          <p:nvPr/>
        </p:nvSpPr>
        <p:spPr>
          <a:xfrm>
            <a:off x="4648200" y="4658435"/>
            <a:ext cx="2209800" cy="62498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p:nvPr/>
        </p:nvCxnSpPr>
        <p:spPr>
          <a:xfrm flipH="1">
            <a:off x="6834554" y="4374022"/>
            <a:ext cx="458687" cy="505483"/>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221745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73</a:t>
            </a:fld>
            <a:endParaRPr lang="en-US" altLang="en-US" dirty="0"/>
          </a:p>
        </p:txBody>
      </p:sp>
      <p:sp>
        <p:nvSpPr>
          <p:cNvPr id="13" name="TextBox 12"/>
          <p:cNvSpPr txBox="1"/>
          <p:nvPr/>
        </p:nvSpPr>
        <p:spPr>
          <a:xfrm>
            <a:off x="1206371" y="1229081"/>
            <a:ext cx="4752043"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GOES-18 vs GOES-17 Electrons</a:t>
            </a:r>
            <a:r>
              <a:rPr lang="en-US" sz="1400" b="1" dirty="0">
                <a:solidFill>
                  <a:prstClr val="white"/>
                </a:solidFill>
              </a:rPr>
              <a:t> , </a:t>
            </a:r>
            <a:r>
              <a:rPr lang="en-US" sz="1400" b="1" dirty="0" smtClean="0">
                <a:solidFill>
                  <a:prstClr val="white"/>
                </a:solidFill>
              </a:rPr>
              <a:t>06/07/2022</a:t>
            </a:r>
            <a:r>
              <a:rPr lang="en-US" sz="1400" b="1" dirty="0">
                <a:solidFill>
                  <a:prstClr val="white"/>
                </a:solidFill>
              </a:rPr>
              <a:t>– 09/05/2022</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8"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114800"/>
            <a:ext cx="1774559" cy="954107"/>
          </a:xfrm>
          <a:prstGeom prst="rect">
            <a:avLst/>
          </a:prstGeom>
          <a:solidFill>
            <a:schemeClr val="bg1"/>
          </a:solidFill>
          <a:ln w="38100">
            <a:noFill/>
          </a:ln>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Missing or significantly lower fluxes are at </a:t>
            </a:r>
            <a:r>
              <a:rPr lang="en-US" sz="1400" b="1" dirty="0">
                <a:solidFill>
                  <a:srgbClr val="0000FF"/>
                </a:solidFill>
                <a:latin typeface="Times New Roman" panose="02020603050405020304" pitchFamily="18" charset="0"/>
                <a:cs typeface="Times New Roman" panose="02020603050405020304" pitchFamily="18" charset="0"/>
              </a:rPr>
              <a:t>residual background levels</a:t>
            </a:r>
          </a:p>
        </p:txBody>
      </p:sp>
      <p:sp>
        <p:nvSpPr>
          <p:cNvPr id="3" name="Oval 2"/>
          <p:cNvSpPr/>
          <p:nvPr/>
        </p:nvSpPr>
        <p:spPr>
          <a:xfrm>
            <a:off x="4648200" y="4658435"/>
            <a:ext cx="2209800" cy="62498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p:nvPr/>
        </p:nvCxnSpPr>
        <p:spPr>
          <a:xfrm flipH="1">
            <a:off x="6834554" y="4374022"/>
            <a:ext cx="458687" cy="505483"/>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7898719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74</a:t>
            </a:fld>
            <a:endParaRPr lang="en-US" altLang="en-US" dirty="0"/>
          </a:p>
        </p:txBody>
      </p:sp>
      <p:sp>
        <p:nvSpPr>
          <p:cNvPr id="13" name="TextBox 12"/>
          <p:cNvSpPr txBox="1"/>
          <p:nvPr/>
        </p:nvSpPr>
        <p:spPr>
          <a:xfrm>
            <a:off x="1206370" y="1229081"/>
            <a:ext cx="4752046" cy="307777"/>
          </a:xfrm>
          <a:prstGeom prst="rect">
            <a:avLst/>
          </a:prstGeom>
          <a:solidFill>
            <a:srgbClr val="FF3399"/>
          </a:solidFill>
          <a:ln>
            <a:solidFill>
              <a:srgbClr val="92D050"/>
            </a:solidFill>
          </a:ln>
        </p:spPr>
        <p:txBody>
          <a:bodyPr wrap="square" rtlCol="0">
            <a:spAutoFit/>
          </a:bodyPr>
          <a:lstStyle/>
          <a:p>
            <a:pPr algn="ctr"/>
            <a:r>
              <a:rPr lang="en-US" sz="1400" b="1" dirty="0" smtClean="0">
                <a:solidFill>
                  <a:schemeClr val="bg1"/>
                </a:solidFill>
              </a:rPr>
              <a:t>GOES-18 vs GOES-17 Protons</a:t>
            </a:r>
            <a:r>
              <a:rPr lang="en-US" sz="1400" b="1" dirty="0" smtClean="0">
                <a:solidFill>
                  <a:prstClr val="white"/>
                </a:solidFill>
              </a:rPr>
              <a:t> </a:t>
            </a:r>
            <a:r>
              <a:rPr lang="en-US" sz="1400" b="1" dirty="0">
                <a:solidFill>
                  <a:prstClr val="white"/>
                </a:solidFill>
              </a:rPr>
              <a:t>, </a:t>
            </a:r>
            <a:r>
              <a:rPr lang="en-US" sz="1400" b="1" dirty="0" smtClean="0">
                <a:solidFill>
                  <a:prstClr val="white"/>
                </a:solidFill>
              </a:rPr>
              <a:t>06/07/2022</a:t>
            </a:r>
            <a:r>
              <a:rPr lang="en-US" sz="1400" b="1" dirty="0">
                <a:solidFill>
                  <a:prstClr val="white"/>
                </a:solidFill>
              </a:rPr>
              <a:t>– 09/05/2022</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9"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8" name="TextBox 17">
            <a:extLst>
              <a:ext uri="{FF2B5EF4-FFF2-40B4-BE49-F238E27FC236}">
                <a16:creationId xmlns:a16="http://schemas.microsoft.com/office/drawing/2014/main" xmlns=""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Apply only to P1-P7</a:t>
            </a:r>
          </a:p>
        </p:txBody>
      </p:sp>
    </p:spTree>
    <p:extLst>
      <p:ext uri="{BB962C8B-B14F-4D97-AF65-F5344CB8AC3E}">
        <p14:creationId xmlns:p14="http://schemas.microsoft.com/office/powerpoint/2010/main" val="21435194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75</a:t>
            </a:fld>
            <a:endParaRPr lang="en-US" altLang="en-US" dirty="0"/>
          </a:p>
        </p:txBody>
      </p:sp>
      <p:sp>
        <p:nvSpPr>
          <p:cNvPr id="13" name="TextBox 12"/>
          <p:cNvSpPr txBox="1"/>
          <p:nvPr/>
        </p:nvSpPr>
        <p:spPr>
          <a:xfrm>
            <a:off x="1206370" y="1229081"/>
            <a:ext cx="4752046" cy="307777"/>
          </a:xfrm>
          <a:prstGeom prst="rect">
            <a:avLst/>
          </a:prstGeom>
          <a:solidFill>
            <a:srgbClr val="FF3399"/>
          </a:solidFill>
          <a:ln>
            <a:solidFill>
              <a:srgbClr val="92D050"/>
            </a:solidFill>
          </a:ln>
        </p:spPr>
        <p:txBody>
          <a:bodyPr wrap="square" rtlCol="0">
            <a:spAutoFit/>
          </a:bodyPr>
          <a:lstStyle/>
          <a:p>
            <a:pPr algn="ctr"/>
            <a:r>
              <a:rPr lang="en-US" sz="1400" b="1" dirty="0" smtClean="0">
                <a:solidFill>
                  <a:schemeClr val="bg1"/>
                </a:solidFill>
              </a:rPr>
              <a:t>GOES-18 vs GOES-17 Protons</a:t>
            </a:r>
            <a:r>
              <a:rPr lang="en-US" sz="1400" b="1" dirty="0" smtClean="0">
                <a:solidFill>
                  <a:prstClr val="white"/>
                </a:solidFill>
              </a:rPr>
              <a:t> </a:t>
            </a:r>
            <a:r>
              <a:rPr lang="en-US" sz="1400" b="1" dirty="0">
                <a:solidFill>
                  <a:prstClr val="white"/>
                </a:solidFill>
              </a:rPr>
              <a:t>, </a:t>
            </a:r>
            <a:r>
              <a:rPr lang="en-US" sz="1400" b="1" dirty="0" smtClean="0">
                <a:solidFill>
                  <a:prstClr val="white"/>
                </a:solidFill>
              </a:rPr>
              <a:t>06/07/2022</a:t>
            </a:r>
            <a:r>
              <a:rPr lang="en-US" sz="1400" b="1" dirty="0">
                <a:solidFill>
                  <a:prstClr val="white"/>
                </a:solidFill>
              </a:rPr>
              <a:t>– 09/05/2022</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8"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8" name="TextBox 17">
            <a:extLst>
              <a:ext uri="{FF2B5EF4-FFF2-40B4-BE49-F238E27FC236}">
                <a16:creationId xmlns:a16="http://schemas.microsoft.com/office/drawing/2014/main" xmlns=""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Apply only to P1-P7</a:t>
            </a:r>
          </a:p>
        </p:txBody>
      </p:sp>
    </p:spTree>
    <p:extLst>
      <p:ext uri="{BB962C8B-B14F-4D97-AF65-F5344CB8AC3E}">
        <p14:creationId xmlns:p14="http://schemas.microsoft.com/office/powerpoint/2010/main" val="3981659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76</a:t>
            </a:fld>
            <a:endParaRPr lang="en-US" altLang="en-US" dirty="0"/>
          </a:p>
        </p:txBody>
      </p:sp>
      <p:sp>
        <p:nvSpPr>
          <p:cNvPr id="13" name="TextBox 12"/>
          <p:cNvSpPr txBox="1"/>
          <p:nvPr/>
        </p:nvSpPr>
        <p:spPr>
          <a:xfrm>
            <a:off x="1206370" y="1229081"/>
            <a:ext cx="4752046" cy="307777"/>
          </a:xfrm>
          <a:prstGeom prst="rect">
            <a:avLst/>
          </a:prstGeom>
          <a:solidFill>
            <a:srgbClr val="FF3399"/>
          </a:solidFill>
          <a:ln>
            <a:solidFill>
              <a:srgbClr val="92D050"/>
            </a:solidFill>
          </a:ln>
        </p:spPr>
        <p:txBody>
          <a:bodyPr wrap="square" rtlCol="0">
            <a:spAutoFit/>
          </a:bodyPr>
          <a:lstStyle/>
          <a:p>
            <a:pPr algn="ctr"/>
            <a:r>
              <a:rPr lang="en-US" sz="1400" b="1" dirty="0" smtClean="0">
                <a:solidFill>
                  <a:schemeClr val="bg1"/>
                </a:solidFill>
              </a:rPr>
              <a:t>GOES-18 vs GOES-17 Protons</a:t>
            </a:r>
            <a:r>
              <a:rPr lang="en-US" sz="1400" b="1" dirty="0" smtClean="0">
                <a:solidFill>
                  <a:prstClr val="white"/>
                </a:solidFill>
              </a:rPr>
              <a:t> </a:t>
            </a:r>
            <a:r>
              <a:rPr lang="en-US" sz="1400" b="1" dirty="0">
                <a:solidFill>
                  <a:prstClr val="white"/>
                </a:solidFill>
              </a:rPr>
              <a:t>, </a:t>
            </a:r>
            <a:r>
              <a:rPr lang="en-US" sz="1400" b="1" dirty="0" smtClean="0">
                <a:solidFill>
                  <a:prstClr val="white"/>
                </a:solidFill>
              </a:rPr>
              <a:t>06/07/2022</a:t>
            </a:r>
            <a:r>
              <a:rPr lang="en-US" sz="1400" b="1" dirty="0">
                <a:solidFill>
                  <a:prstClr val="white"/>
                </a:solidFill>
              </a:rPr>
              <a:t>– 09/05/2022</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8"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8" name="TextBox 17">
            <a:extLst>
              <a:ext uri="{FF2B5EF4-FFF2-40B4-BE49-F238E27FC236}">
                <a16:creationId xmlns:a16="http://schemas.microsoft.com/office/drawing/2014/main" xmlns=""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Apply only to P1-P7</a:t>
            </a:r>
          </a:p>
        </p:txBody>
      </p:sp>
    </p:spTree>
    <p:extLst>
      <p:ext uri="{BB962C8B-B14F-4D97-AF65-F5344CB8AC3E}">
        <p14:creationId xmlns:p14="http://schemas.microsoft.com/office/powerpoint/2010/main" val="6834737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77</a:t>
            </a:fld>
            <a:endParaRPr lang="en-US" altLang="en-US" dirty="0"/>
          </a:p>
        </p:txBody>
      </p:sp>
      <p:sp>
        <p:nvSpPr>
          <p:cNvPr id="13" name="TextBox 12"/>
          <p:cNvSpPr txBox="1"/>
          <p:nvPr/>
        </p:nvSpPr>
        <p:spPr>
          <a:xfrm>
            <a:off x="1206370" y="1229081"/>
            <a:ext cx="4752046" cy="307777"/>
          </a:xfrm>
          <a:prstGeom prst="rect">
            <a:avLst/>
          </a:prstGeom>
          <a:solidFill>
            <a:srgbClr val="FF3399"/>
          </a:solidFill>
          <a:ln>
            <a:solidFill>
              <a:srgbClr val="92D050"/>
            </a:solidFill>
          </a:ln>
        </p:spPr>
        <p:txBody>
          <a:bodyPr wrap="square" rtlCol="0">
            <a:spAutoFit/>
          </a:bodyPr>
          <a:lstStyle/>
          <a:p>
            <a:pPr algn="ctr"/>
            <a:r>
              <a:rPr lang="en-US" sz="1400" b="1" dirty="0" smtClean="0">
                <a:solidFill>
                  <a:schemeClr val="bg1"/>
                </a:solidFill>
              </a:rPr>
              <a:t>GOES-18 vs GOES-17 Protons</a:t>
            </a:r>
            <a:r>
              <a:rPr lang="en-US" sz="1400" b="1" dirty="0" smtClean="0">
                <a:solidFill>
                  <a:prstClr val="white"/>
                </a:solidFill>
              </a:rPr>
              <a:t> </a:t>
            </a:r>
            <a:r>
              <a:rPr lang="en-US" sz="1400" b="1" dirty="0">
                <a:solidFill>
                  <a:prstClr val="white"/>
                </a:solidFill>
              </a:rPr>
              <a:t>, </a:t>
            </a:r>
            <a:r>
              <a:rPr lang="en-US" sz="1400" b="1" dirty="0" smtClean="0">
                <a:solidFill>
                  <a:prstClr val="white"/>
                </a:solidFill>
              </a:rPr>
              <a:t>06/07/2022</a:t>
            </a:r>
            <a:r>
              <a:rPr lang="en-US" sz="1400" b="1" dirty="0">
                <a:solidFill>
                  <a:prstClr val="white"/>
                </a:solidFill>
              </a:rPr>
              <a:t>– 09/05/2022</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8"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sp>
        <p:nvSpPr>
          <p:cNvPr id="18" name="TextBox 17">
            <a:extLst>
              <a:ext uri="{FF2B5EF4-FFF2-40B4-BE49-F238E27FC236}">
                <a16:creationId xmlns:a16="http://schemas.microsoft.com/office/drawing/2014/main" xmlns=""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Apply only to P1-P7</a:t>
            </a:r>
          </a:p>
        </p:txBody>
      </p:sp>
    </p:spTree>
    <p:extLst>
      <p:ext uri="{BB962C8B-B14F-4D97-AF65-F5344CB8AC3E}">
        <p14:creationId xmlns:p14="http://schemas.microsoft.com/office/powerpoint/2010/main" val="129091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lIns="91440" rIns="91440"/>
          <a:lstStyle/>
          <a:p>
            <a:r>
              <a:rPr lang="en-US" dirty="0"/>
              <a:t>Review of </a:t>
            </a:r>
            <a:r>
              <a:rPr lang="en-US" dirty="0" smtClean="0"/>
              <a:t>BETA Maturity</a:t>
            </a:r>
            <a:br>
              <a:rPr lang="en-US" dirty="0" smtClean="0"/>
            </a:br>
            <a:r>
              <a:rPr lang="en-US" sz="3200" kern="0" cap="none" dirty="0" smtClean="0">
                <a:solidFill>
                  <a:srgbClr val="FFFFFF"/>
                </a:solidFill>
                <a:cs typeface="Calibri"/>
                <a:sym typeface="Calibri"/>
              </a:rPr>
              <a:t>G18 </a:t>
            </a:r>
            <a:r>
              <a:rPr lang="en-US" sz="3200" kern="0" cap="none" dirty="0">
                <a:solidFill>
                  <a:srgbClr val="FFFFFF"/>
                </a:solidFill>
                <a:cs typeface="Calibri"/>
                <a:sym typeface="Calibri"/>
              </a:rPr>
              <a:t>SEISS Beta, Aug. 1, 2022</a:t>
            </a:r>
            <a:endParaRPr lang="en-US" dirty="0"/>
          </a:p>
        </p:txBody>
      </p:sp>
      <p:sp>
        <p:nvSpPr>
          <p:cNvPr id="3" name="Text Placeholder 2"/>
          <p:cNvSpPr>
            <a:spLocks noGrp="1"/>
          </p:cNvSpPr>
          <p:nvPr>
            <p:ph type="body" idx="1"/>
          </p:nvPr>
        </p:nvSpPr>
        <p:spPr/>
        <p:txBody>
          <a:bodyPr/>
          <a:lstStyle/>
          <a:p>
            <a:r>
              <a:rPr lang="en-US" dirty="0" smtClean="0"/>
              <a:t>GOES-18 MPS-HI </a:t>
            </a:r>
            <a:r>
              <a:rPr lang="en-US" dirty="0"/>
              <a:t>L1b Products </a:t>
            </a:r>
            <a:r>
              <a:rPr lang="en-US" dirty="0" smtClean="0"/>
              <a:t>Provisional </a:t>
            </a:r>
            <a:r>
              <a:rPr lang="en-US" dirty="0"/>
              <a:t>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304800"/>
            <a:ext cx="6408821" cy="968626"/>
          </a:xfrm>
        </p:spPr>
        <p:txBody>
          <a:bodyPr/>
          <a:lstStyle/>
          <a:p>
            <a:r>
              <a:rPr lang="en-US" sz="3400" b="1" dirty="0">
                <a:solidFill>
                  <a:srgbClr val="FFFF00"/>
                </a:solidFill>
                <a:latin typeface="Times New Roman" panose="02020603050405020304" pitchFamily="18" charset="0"/>
                <a:cs typeface="Times New Roman" panose="02020603050405020304" pitchFamily="18" charset="0"/>
              </a:rPr>
              <a:t>G18 </a:t>
            </a:r>
            <a:r>
              <a:rPr lang="en-US" sz="3400" b="1" dirty="0" smtClean="0">
                <a:solidFill>
                  <a:srgbClr val="FFFF00"/>
                </a:solidFill>
                <a:latin typeface="Times New Roman" panose="02020603050405020304" pitchFamily="18" charset="0"/>
                <a:cs typeface="Times New Roman" panose="02020603050405020304" pitchFamily="18" charset="0"/>
              </a:rPr>
              <a:t>MPS-HI </a:t>
            </a:r>
            <a:r>
              <a:rPr lang="en-US" sz="3400" b="1" dirty="0">
                <a:solidFill>
                  <a:srgbClr val="FFFF00"/>
                </a:solidFill>
                <a:latin typeface="Times New Roman" panose="02020603050405020304" pitchFamily="18" charset="0"/>
                <a:cs typeface="Times New Roman" panose="02020603050405020304" pitchFamily="18" charset="0"/>
              </a:rPr>
              <a:t>Vendor </a:t>
            </a:r>
            <a:r>
              <a:rPr lang="en-US" sz="3400" b="1" dirty="0" smtClean="0">
                <a:solidFill>
                  <a:srgbClr val="FFFF00"/>
                </a:solidFill>
                <a:latin typeface="Times New Roman" panose="02020603050405020304" pitchFamily="18" charset="0"/>
                <a:cs typeface="Times New Roman" panose="02020603050405020304" pitchFamily="18" charset="0"/>
              </a:rPr>
              <a:t>PLTs</a:t>
            </a:r>
            <a:endParaRPr lang="en-US" sz="3400" b="1" dirty="0">
              <a:solidFill>
                <a:srgbClr val="FFFF00"/>
              </a:solidFill>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457200" y="4953000"/>
            <a:ext cx="8229600" cy="1143000"/>
          </a:xfrm>
        </p:spPr>
        <p:txBody>
          <a:bodyPr/>
          <a:lstStyle/>
          <a:p>
            <a:pPr marL="274320" indent="-274320">
              <a:spcBef>
                <a:spcPts val="0"/>
              </a:spcBef>
              <a:spcAft>
                <a:spcPts val="300"/>
              </a:spcAft>
              <a:buSzPct val="100000"/>
              <a:buFont typeface="Arial" charset="0"/>
              <a:buChar char="•"/>
            </a:pPr>
            <a:r>
              <a:rPr lang="is-IS" sz="1800" b="1" dirty="0">
                <a:latin typeface="Times New Roman" panose="02020603050405020304" pitchFamily="18" charset="0"/>
                <a:cs typeface="Times New Roman" panose="02020603050405020304" pitchFamily="18" charset="0"/>
              </a:rPr>
              <a:t>IFC  –  In-flight Calibration</a:t>
            </a:r>
          </a:p>
          <a:p>
            <a:pPr marL="274320" indent="-274320">
              <a:spcBef>
                <a:spcPts val="0"/>
              </a:spcBef>
              <a:spcAft>
                <a:spcPts val="300"/>
              </a:spcAft>
              <a:buSzPct val="100000"/>
              <a:buFont typeface="Arial" charset="0"/>
              <a:buChar char="•"/>
            </a:pPr>
            <a:r>
              <a:rPr lang="is-IS" sz="1800" b="1" dirty="0" smtClean="0">
                <a:latin typeface="Times New Roman" panose="02020603050405020304" pitchFamily="18" charset="0"/>
                <a:cs typeface="Times New Roman" panose="02020603050405020304" pitchFamily="18" charset="0"/>
              </a:rPr>
              <a:t>No </a:t>
            </a:r>
            <a:r>
              <a:rPr lang="is-IS" sz="1800" b="1" dirty="0">
                <a:latin typeface="Times New Roman" panose="02020603050405020304" pitchFamily="18" charset="0"/>
                <a:cs typeface="Times New Roman" panose="02020603050405020304" pitchFamily="18" charset="0"/>
              </a:rPr>
              <a:t>SEISS PLPTs supporting Beta maturity.</a:t>
            </a:r>
          </a:p>
          <a:p>
            <a:pPr marL="274320" indent="-274320">
              <a:spcBef>
                <a:spcPts val="0"/>
              </a:spcBef>
              <a:spcAft>
                <a:spcPts val="300"/>
              </a:spcAft>
              <a:buSzPct val="100000"/>
              <a:buFont typeface="Arial" charset="0"/>
              <a:buChar char="•"/>
            </a:pPr>
            <a:r>
              <a:rPr lang="is-IS" sz="1800" b="1" dirty="0">
                <a:latin typeface="Times New Roman" panose="02020603050405020304" pitchFamily="18" charset="0"/>
                <a:cs typeface="Times New Roman" panose="02020603050405020304" pitchFamily="18" charset="0"/>
              </a:rPr>
              <a:t>NCEI verified G18 </a:t>
            </a:r>
            <a:r>
              <a:rPr lang="is-IS" sz="1800" b="1" dirty="0" smtClean="0">
                <a:latin typeface="Times New Roman" panose="02020603050405020304" pitchFamily="18" charset="0"/>
                <a:cs typeface="Times New Roman" panose="02020603050405020304" pitchFamily="18" charset="0"/>
              </a:rPr>
              <a:t>MPS-HI </a:t>
            </a:r>
            <a:r>
              <a:rPr lang="is-IS" sz="1800" b="1" dirty="0">
                <a:latin typeface="Times New Roman" panose="02020603050405020304" pitchFamily="18" charset="0"/>
                <a:cs typeface="Times New Roman" panose="02020603050405020304" pitchFamily="18" charset="0"/>
              </a:rPr>
              <a:t>science measurements in L1b data. </a:t>
            </a:r>
          </a:p>
          <a:p>
            <a:pPr marL="274320" indent="-274320">
              <a:spcBef>
                <a:spcPts val="0"/>
              </a:spcBef>
              <a:spcAft>
                <a:spcPts val="300"/>
              </a:spcAft>
              <a:buSzPct val="100000"/>
              <a:buFont typeface="Arial" charset="0"/>
              <a:buChar char="•"/>
            </a:pPr>
            <a:endParaRPr lang="is-IS" sz="1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fld id="{00000000-1234-1234-1234-123412341234}" type="slidenum">
              <a:rPr lang="uk-UA" smtClean="0">
                <a:solidFill>
                  <a:srgbClr val="FFFFFF"/>
                </a:solidFill>
              </a:rPr>
              <a:pPr/>
              <a:t>9</a:t>
            </a:fld>
            <a:endParaRPr lang="uk-UA" dirty="0">
              <a:solidFill>
                <a:srgbClr val="FFFFFF"/>
              </a:solidFill>
            </a:endParaRPr>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GOES-18 data are preliminary, non-operational data and are undergoing testing. Users bear all responsibility for inspecting the data prior to use and for the manner in which the data are utilized.</a:t>
            </a:r>
          </a:p>
        </p:txBody>
      </p:sp>
      <p:graphicFrame>
        <p:nvGraphicFramePr>
          <p:cNvPr id="9" name="Table 8">
            <a:extLst>
              <a:ext uri="{FF2B5EF4-FFF2-40B4-BE49-F238E27FC236}">
                <a16:creationId xmlns:a16="http://schemas.microsoft.com/office/drawing/2014/main" xmlns="" id="{68AEFBD6-30F8-034D-9221-EE4E9D372C9D}"/>
              </a:ext>
            </a:extLst>
          </p:cNvPr>
          <p:cNvGraphicFramePr>
            <a:graphicFrameLocks noGrp="1"/>
          </p:cNvGraphicFramePr>
          <p:nvPr>
            <p:extLst>
              <p:ext uri="{D42A27DB-BD31-4B8C-83A1-F6EECF244321}">
                <p14:modId xmlns:p14="http://schemas.microsoft.com/office/powerpoint/2010/main" val="208545043"/>
              </p:ext>
            </p:extLst>
          </p:nvPr>
        </p:nvGraphicFramePr>
        <p:xfrm>
          <a:off x="141111" y="1676400"/>
          <a:ext cx="8839199" cy="2804160"/>
        </p:xfrm>
        <a:graphic>
          <a:graphicData uri="http://schemas.openxmlformats.org/drawingml/2006/table">
            <a:tbl>
              <a:tblPr firstRow="1" bandRow="1">
                <a:tableStyleId>{5C22544A-7EE6-4342-B048-85BDC9FD1C3A}</a:tableStyleId>
              </a:tblPr>
              <a:tblGrid>
                <a:gridCol w="925689">
                  <a:extLst>
                    <a:ext uri="{9D8B030D-6E8A-4147-A177-3AD203B41FA5}">
                      <a16:colId xmlns:a16="http://schemas.microsoft.com/office/drawing/2014/main" xmlns="" val="686420258"/>
                    </a:ext>
                  </a:extLst>
                </a:gridCol>
                <a:gridCol w="1371600">
                  <a:extLst>
                    <a:ext uri="{9D8B030D-6E8A-4147-A177-3AD203B41FA5}">
                      <a16:colId xmlns:a16="http://schemas.microsoft.com/office/drawing/2014/main" xmlns="" val="452994637"/>
                    </a:ext>
                  </a:extLst>
                </a:gridCol>
                <a:gridCol w="1676400">
                  <a:extLst>
                    <a:ext uri="{9D8B030D-6E8A-4147-A177-3AD203B41FA5}">
                      <a16:colId xmlns:a16="http://schemas.microsoft.com/office/drawing/2014/main" xmlns="" val="46851789"/>
                    </a:ext>
                  </a:extLst>
                </a:gridCol>
                <a:gridCol w="1143000">
                  <a:extLst>
                    <a:ext uri="{9D8B030D-6E8A-4147-A177-3AD203B41FA5}">
                      <a16:colId xmlns:a16="http://schemas.microsoft.com/office/drawing/2014/main" xmlns="" val="3132916942"/>
                    </a:ext>
                  </a:extLst>
                </a:gridCol>
                <a:gridCol w="1066800">
                  <a:extLst>
                    <a:ext uri="{9D8B030D-6E8A-4147-A177-3AD203B41FA5}">
                      <a16:colId xmlns:a16="http://schemas.microsoft.com/office/drawing/2014/main" xmlns="" val="3100371926"/>
                    </a:ext>
                  </a:extLst>
                </a:gridCol>
                <a:gridCol w="1371600">
                  <a:extLst>
                    <a:ext uri="{9D8B030D-6E8A-4147-A177-3AD203B41FA5}">
                      <a16:colId xmlns:a16="http://schemas.microsoft.com/office/drawing/2014/main" xmlns="" val="827755579"/>
                    </a:ext>
                  </a:extLst>
                </a:gridCol>
                <a:gridCol w="1284110">
                  <a:extLst>
                    <a:ext uri="{9D8B030D-6E8A-4147-A177-3AD203B41FA5}">
                      <a16:colId xmlns:a16="http://schemas.microsoft.com/office/drawing/2014/main" xmlns="" val="887667340"/>
                    </a:ext>
                  </a:extLst>
                </a:gridCol>
              </a:tblGrid>
              <a:tr h="370840">
                <a:tc>
                  <a:txBody>
                    <a:bodyPr/>
                    <a:lstStyle/>
                    <a:p>
                      <a:pPr algn="ctr"/>
                      <a:r>
                        <a:rPr lang="en-US" sz="1600" dirty="0">
                          <a:latin typeface="Times New Roman" panose="02020603050405020304" pitchFamily="18" charset="0"/>
                          <a:cs typeface="Times New Roman" panose="02020603050405020304" pitchFamily="18" charset="0"/>
                        </a:rPr>
                        <a:t>PLT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CDRL</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PLT Name</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Start Date</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End Date</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Prelim Report Due </a:t>
                      </a:r>
                    </a:p>
                    <a:p>
                      <a:pPr algn="ctr"/>
                      <a:r>
                        <a:rPr lang="en-US" sz="1600" dirty="0">
                          <a:latin typeface="Times New Roman" panose="02020603050405020304" pitchFamily="18" charset="0"/>
                          <a:cs typeface="Times New Roman" panose="02020603050405020304" pitchFamily="18" charset="0"/>
                        </a:rPr>
                        <a:t>(+2 Weeks)</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Final Report Due </a:t>
                      </a:r>
                    </a:p>
                    <a:p>
                      <a:pPr algn="ctr"/>
                      <a:r>
                        <a:rPr lang="en-US" sz="1600" dirty="0">
                          <a:latin typeface="Times New Roman" panose="02020603050405020304" pitchFamily="18" charset="0"/>
                          <a:cs typeface="Times New Roman" panose="02020603050405020304" pitchFamily="18" charset="0"/>
                        </a:rPr>
                        <a:t>(+2 Months</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09515618"/>
                  </a:ext>
                </a:extLst>
              </a:tr>
              <a:tr h="370840">
                <a:tc>
                  <a:txBody>
                    <a:bodyPr/>
                    <a:lstStyle/>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SEISS-TR-Y121-3-2</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Sensor Activation</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4/25/2022</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Times New Roman" panose="02020603050405020304" pitchFamily="18" charset="0"/>
                          <a:cs typeface="Times New Roman" panose="02020603050405020304" pitchFamily="18" charset="0"/>
                        </a:rPr>
                        <a:t>4/25/2022</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5/9/2022</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Times New Roman" panose="02020603050405020304" pitchFamily="18" charset="0"/>
                          <a:cs typeface="Times New Roman" panose="02020603050405020304" pitchFamily="18" charset="0"/>
                        </a:rPr>
                        <a:t>6/24/2022</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37814847"/>
                  </a:ext>
                </a:extLst>
              </a:tr>
              <a:tr h="50292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smtClean="0">
                          <a:latin typeface="Times New Roman" panose="02020603050405020304" pitchFamily="18" charset="0"/>
                          <a:cs typeface="Times New Roman" panose="02020603050405020304" pitchFamily="18" charset="0"/>
                        </a:rPr>
                        <a:t>SEI-003</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smtClean="0">
                          <a:latin typeface="Times New Roman" panose="02020603050405020304" pitchFamily="18" charset="0"/>
                          <a:cs typeface="Times New Roman" panose="02020603050405020304" pitchFamily="18" charset="0"/>
                        </a:rPr>
                        <a:t>SEISS-TR-Y121-3-4</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smtClean="0">
                          <a:latin typeface="Times New Roman" panose="02020603050405020304" pitchFamily="18" charset="0"/>
                          <a:cs typeface="Times New Roman" panose="02020603050405020304" pitchFamily="18" charset="0"/>
                        </a:rPr>
                        <a:t>MPS-HI </a:t>
                      </a:r>
                      <a:r>
                        <a:rPr lang="en-US" sz="1600" dirty="0">
                          <a:latin typeface="Times New Roman" panose="02020603050405020304" pitchFamily="18" charset="0"/>
                          <a:cs typeface="Times New Roman" panose="02020603050405020304" pitchFamily="18" charset="0"/>
                        </a:rPr>
                        <a:t>Initial </a:t>
                      </a:r>
                      <a:r>
                        <a:rPr lang="en-US" sz="1600" dirty="0" smtClean="0">
                          <a:latin typeface="Times New Roman" panose="02020603050405020304" pitchFamily="18" charset="0"/>
                          <a:cs typeface="Times New Roman" panose="02020603050405020304" pitchFamily="18" charset="0"/>
                        </a:rPr>
                        <a:t>IFCs</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4/26/2022</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4/27/2022</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5/11/2022</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6/27/2022</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extLst>
                  <a:ext uri="{0D108BD9-81ED-4DB2-BD59-A6C34878D82A}">
                    <a16:rowId xmlns:a16="http://schemas.microsoft.com/office/drawing/2014/main" xmlns="" val="45675577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smtClean="0">
                          <a:latin typeface="Times New Roman" panose="02020603050405020304" pitchFamily="18" charset="0"/>
                          <a:cs typeface="Times New Roman" panose="02020603050405020304" pitchFamily="18" charset="0"/>
                        </a:rPr>
                        <a:t>SEI-011</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smtClean="0">
                          <a:latin typeface="Times New Roman" panose="02020603050405020304" pitchFamily="18" charset="0"/>
                          <a:cs typeface="Times New Roman" panose="02020603050405020304" pitchFamily="18" charset="0"/>
                        </a:rPr>
                        <a:t>SEISS-TR-Y121-3-13</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MPS-HI Cross Sensor Comparison</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4/25/2022</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6/13/2022</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6/27/2022</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sym typeface="Arial"/>
                        </a:rPr>
                        <a:t>8/11/2022</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extLst>
                  <a:ext uri="{0D108BD9-81ED-4DB2-BD59-A6C34878D82A}">
                    <a16:rowId xmlns:a16="http://schemas.microsoft.com/office/drawing/2014/main" xmlns="" val="3732323251"/>
                  </a:ext>
                </a:extLst>
              </a:tr>
            </a:tbl>
          </a:graphicData>
        </a:graphic>
      </p:graphicFrame>
    </p:spTree>
    <p:extLst>
      <p:ext uri="{BB962C8B-B14F-4D97-AF65-F5344CB8AC3E}">
        <p14:creationId xmlns:p14="http://schemas.microsoft.com/office/powerpoint/2010/main" val="4171413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117574</TotalTime>
  <Words>10271</Words>
  <Application>Microsoft Office PowerPoint</Application>
  <PresentationFormat>On-screen Show (4:3)</PresentationFormat>
  <Paragraphs>1970</Paragraphs>
  <Slides>77</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77</vt:i4>
      </vt:variant>
    </vt:vector>
  </HeadingPairs>
  <TitlesOfParts>
    <vt:vector size="87" baseType="lpstr">
      <vt:lpstr>MS PGothic</vt:lpstr>
      <vt:lpstr>Arial</vt:lpstr>
      <vt:lpstr>Calibri</vt:lpstr>
      <vt:lpstr>Cambria Math</vt:lpstr>
      <vt:lpstr>Courier New</vt:lpstr>
      <vt:lpstr>Noto Sans Symbols</vt:lpstr>
      <vt:lpstr>Times New Roman</vt:lpstr>
      <vt:lpstr>Wingdings</vt:lpstr>
      <vt:lpstr>Custom Design</vt:lpstr>
      <vt:lpstr>1_Custom Design</vt:lpstr>
      <vt:lpstr>Peer Stakeholder-Product Validation Review (PS-PVR)  For the Provisional Maturity of GOES-18 SEISS MPS-HI L1b Product</vt:lpstr>
      <vt:lpstr>Outline</vt:lpstr>
      <vt:lpstr>GOES-R program</vt:lpstr>
      <vt:lpstr>Magnetospheric Particle Sensor –  High Energy (MPS-HI)</vt:lpstr>
      <vt:lpstr>ALERT: Electron 2 MeV Integral Flux exceeded 1000 pfu</vt:lpstr>
      <vt:lpstr>PowerPoint Presentation</vt:lpstr>
      <vt:lpstr>PowerPoint Presentation</vt:lpstr>
      <vt:lpstr>Review of BETA Maturity G18 SEISS Beta, Aug. 1, 2022</vt:lpstr>
      <vt:lpstr>G18 MPS-HI Vendor PLTs</vt:lpstr>
      <vt:lpstr>Instrument/GPA Issues Identified  and Progress Status: MPS-HI</vt:lpstr>
      <vt:lpstr>ADR 1253: Modification of the GOES-18 MPS-HI LUT</vt:lpstr>
      <vt:lpstr>ADR 1253: Modification of the GOES-18 MPS-HI LUT</vt:lpstr>
      <vt:lpstr>ADR 1253: Modification of the GOES-18 MPS-HI LUT</vt:lpstr>
      <vt:lpstr>Product quality EVALUATION</vt:lpstr>
      <vt:lpstr>Path to Provisional Validation - PLPTs</vt:lpstr>
      <vt:lpstr>Use of Reprocessed Data in Provisional Validation PLPTs</vt:lpstr>
      <vt:lpstr>Demonstration of equivalence of reprocessed NCEI data and OE L1b (ADR 1253)</vt:lpstr>
      <vt:lpstr>2 September 2022</vt:lpstr>
      <vt:lpstr>PLPTs for Provisional Validation</vt:lpstr>
      <vt:lpstr>PLPT-SEI-002: MPS-HI Telescope Cross-Comparison: Introduction</vt:lpstr>
      <vt:lpstr>PLPT-SEI-002: MPS-HI Telescope Cross-Comparison: Method</vt:lpstr>
      <vt:lpstr>PLPT-SEI-002: MPS-HI Telescope Cross-Comparison: Method</vt:lpstr>
      <vt:lpstr>PLPT-SEI-002: MPS-HI Telescope Cross-Comparison: Results</vt:lpstr>
      <vt:lpstr>PLPT-SEI-002: MPS-HI Telescope Cross-Comparison: Summary</vt:lpstr>
      <vt:lpstr>PLPT-SEI-004: Solar Energetic Particle (SEP) Channel Cross-Comparison: Event</vt:lpstr>
      <vt:lpstr>PowerPoint Presentation</vt:lpstr>
      <vt:lpstr>PowerPoint Presentation</vt:lpstr>
      <vt:lpstr>PowerPoint Presentation</vt:lpstr>
      <vt:lpstr>PowerPoint Presentation</vt:lpstr>
      <vt:lpstr>PowerPoint Presentation</vt:lpstr>
      <vt:lpstr>PLPT-SEI-005: Cross-Satellite Comparison of Trapped Particles: Technique</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PowerPoint Presentation</vt:lpstr>
      <vt:lpstr>PowerPoint Presentation</vt:lpstr>
      <vt:lpstr>PowerPoint Presentation</vt:lpstr>
      <vt:lpstr>PLPT-SEI-005: Cross-Satellite Comparison of Trapped Particles: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GOES-18 Provisional PLPTs: Summary</vt:lpstr>
      <vt:lpstr>GOES-18: Status at Provisional Review</vt:lpstr>
      <vt:lpstr>PowerPoint Presentation</vt:lpstr>
      <vt:lpstr>Provisional Maturity Assessment</vt:lpstr>
      <vt:lpstr>Provisional Validation</vt:lpstr>
      <vt:lpstr>Provisional Validation</vt:lpstr>
      <vt:lpstr>PowerPoint Presentation</vt:lpstr>
      <vt:lpstr>Remaining Risks</vt:lpstr>
      <vt:lpstr>Path to full Validation Maturity</vt:lpstr>
      <vt:lpstr>Path to Full Validation</vt:lpstr>
      <vt:lpstr>Path to Full Validation - PLPTs</vt:lpstr>
      <vt:lpstr>Summary &amp; Recommendations</vt:lpstr>
      <vt:lpstr>Summary</vt:lpstr>
      <vt:lpstr>Recommendations</vt:lpstr>
      <vt:lpstr>Backup slides</vt:lpstr>
      <vt:lpstr>GOES-16/GOES-17 proton sensor comparison to GOES-18</vt:lpstr>
      <vt:lpstr>PowerPoint Presentation</vt:lpstr>
      <vt:lpstr>PowerPoint Presentation</vt:lpstr>
      <vt:lpstr>PowerPoint Presentation</vt:lpstr>
      <vt:lpstr>PowerPoint Presentation</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vector>
  </TitlesOfParts>
  <Company>NOAA / NESDIS / STAR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Juan Rodriguez</dc:creator>
  <cp:lastModifiedBy>Athanasios Boudouridis</cp:lastModifiedBy>
  <cp:revision>1599</cp:revision>
  <dcterms:created xsi:type="dcterms:W3CDTF">2017-02-26T14:41:57Z</dcterms:created>
  <dcterms:modified xsi:type="dcterms:W3CDTF">2022-10-15T18:57:31Z</dcterms:modified>
</cp:coreProperties>
</file>