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80" r:id="rId2"/>
    <p:sldId id="266" r:id="rId3"/>
    <p:sldId id="284" r:id="rId4"/>
    <p:sldId id="285" r:id="rId5"/>
    <p:sldId id="286" r:id="rId6"/>
    <p:sldId id="28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2F092-FD69-41C9-8A15-EBB49466C0E2}"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27171-DD36-405A-BCBF-C76186EFE3F8}" type="slidenum">
              <a:rPr lang="en-US" smtClean="0"/>
              <a:t>‹#›</a:t>
            </a:fld>
            <a:endParaRPr lang="en-US"/>
          </a:p>
        </p:txBody>
      </p:sp>
    </p:spTree>
    <p:extLst>
      <p:ext uri="{BB962C8B-B14F-4D97-AF65-F5344CB8AC3E}">
        <p14:creationId xmlns:p14="http://schemas.microsoft.com/office/powerpoint/2010/main" val="213515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208971-B8F2-4592-BA7C-2CB955EA0C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39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208971-B8F2-4592-BA7C-2CB955EA0C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882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208971-B8F2-4592-BA7C-2CB955EA0C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480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13065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570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1027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21275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4964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42366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60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75835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210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370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036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96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834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2757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447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039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074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10/12/2023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81189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usradioguy.co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groups/gswsg" TargetMode="External"/><Relationship Id="rId13" Type="http://schemas.openxmlformats.org/officeDocument/2006/relationships/hyperlink" Target="https://usradioguy.com/ground-station-map/" TargetMode="External"/><Relationship Id="rId3" Type="http://schemas.openxmlformats.org/officeDocument/2006/relationships/image" Target="../media/image5.png"/><Relationship Id="rId7" Type="http://schemas.openxmlformats.org/officeDocument/2006/relationships/hyperlink" Target="https://osp.teske.net.br/channel/opensateliteproject" TargetMode="External"/><Relationship Id="rId12"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rtl-sdr.com/rtl-sdr-com-goes-16-17-and-gk-2a-weather-satellite-reception-comprehensive-tutorial/" TargetMode="External"/><Relationship Id="rId11" Type="http://schemas.openxmlformats.org/officeDocument/2006/relationships/hyperlink" Target="https://www.reddit.com/r/amateursatellites/" TargetMode="External"/><Relationship Id="rId5" Type="http://schemas.openxmlformats.org/officeDocument/2006/relationships/hyperlink" Target="https://pietern.github.io/goestools/guides/minimal_receiver.html" TargetMode="External"/><Relationship Id="rId10" Type="http://schemas.openxmlformats.org/officeDocument/2006/relationships/hyperlink" Target="https://groups.io/g/GEO-Subscribers" TargetMode="External"/><Relationship Id="rId4" Type="http://schemas.openxmlformats.org/officeDocument/2006/relationships/hyperlink" Target="https://usradioguy.com/" TargetMode="External"/><Relationship Id="rId9" Type="http://schemas.openxmlformats.org/officeDocument/2006/relationships/hyperlink" Target="https://groups.google.com/g/goestools-user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geo-web.org.uk/XRITDecoder.php" TargetMode="External"/><Relationship Id="rId3" Type="http://schemas.openxmlformats.org/officeDocument/2006/relationships/hyperlink" Target="https://github.com/JVital2013/goestools-win" TargetMode="External"/><Relationship Id="rId7" Type="http://schemas.openxmlformats.org/officeDocument/2006/relationships/hyperlink" Target="https://github.com/JVital2013/vitality-goes" TargetMode="External"/><Relationship Id="rId12" Type="http://schemas.openxmlformats.org/officeDocument/2006/relationships/image" Target="../media/image5.png"/><Relationship Id="rId2" Type="http://schemas.openxmlformats.org/officeDocument/2006/relationships/hyperlink" Target="https://github.com/pietern/goestools" TargetMode="External"/><Relationship Id="rId1" Type="http://schemas.openxmlformats.org/officeDocument/2006/relationships/slideLayout" Target="../slideLayouts/slideLayout7.xml"/><Relationship Id="rId6" Type="http://schemas.openxmlformats.org/officeDocument/2006/relationships/hyperlink" Target="https://github.com/nullpainter/sanchez" TargetMode="External"/><Relationship Id="rId11" Type="http://schemas.openxmlformats.org/officeDocument/2006/relationships/hyperlink" Target="https://github.com/opensatelliteproject/xritdemod" TargetMode="External"/><Relationship Id="rId5" Type="http://schemas.openxmlformats.org/officeDocument/2006/relationships/hyperlink" Target="https://github.com/sam210723/xrit-rx" TargetMode="External"/><Relationship Id="rId10" Type="http://schemas.openxmlformats.org/officeDocument/2006/relationships/hyperlink" Target="https://cimss.ssec.wisc.edu/csppgeo/" TargetMode="External"/><Relationship Id="rId4" Type="http://schemas.openxmlformats.org/officeDocument/2006/relationships/hyperlink" Target="https://github.com/altillimity/" TargetMode="External"/><Relationship Id="rId9" Type="http://schemas.openxmlformats.org/officeDocument/2006/relationships/hyperlink" Target="https://usa-satcom.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5145-FBA0-46E8-A5B4-794DCD8972DC}"/>
              </a:ext>
            </a:extLst>
          </p:cNvPr>
          <p:cNvSpPr>
            <a:spLocks noGrp="1"/>
          </p:cNvSpPr>
          <p:nvPr>
            <p:ph type="ctrTitle"/>
          </p:nvPr>
        </p:nvSpPr>
        <p:spPr>
          <a:xfrm>
            <a:off x="122327" y="2109457"/>
            <a:ext cx="11882568" cy="2509663"/>
          </a:xfrm>
        </p:spPr>
        <p:txBody>
          <a:bodyPr>
            <a:normAutofit fontScale="90000"/>
          </a:bodyPr>
          <a:lstStyle/>
          <a:p>
            <a:pPr>
              <a:lnSpc>
                <a:spcPct val="90000"/>
              </a:lnSpc>
            </a:pPr>
            <a:r>
              <a:rPr lang="en-US" b="1" i="0" dirty="0" err="1">
                <a:effectLst/>
                <a:latin typeface="Ailerons" panose="00000500000000000000" pitchFamily="50" charset="0"/>
              </a:rPr>
              <a:t>Noaa</a:t>
            </a:r>
            <a:r>
              <a:rPr lang="en-US" b="1" i="0" dirty="0">
                <a:effectLst/>
                <a:latin typeface="Ailerons" panose="00000500000000000000" pitchFamily="50" charset="0"/>
              </a:rPr>
              <a:t> </a:t>
            </a:r>
            <a:r>
              <a:rPr lang="en-US" b="1" i="0" dirty="0" err="1">
                <a:effectLst/>
                <a:latin typeface="Ailerons" panose="00000500000000000000" pitchFamily="50" charset="0"/>
              </a:rPr>
              <a:t>grb</a:t>
            </a:r>
            <a:r>
              <a:rPr lang="en-US" b="1" i="0" dirty="0">
                <a:effectLst/>
                <a:latin typeface="Ailerons" panose="00000500000000000000" pitchFamily="50" charset="0"/>
              </a:rPr>
              <a:t>/</a:t>
            </a:r>
            <a:r>
              <a:rPr lang="en-US" b="1" i="0" dirty="0" err="1">
                <a:effectLst/>
                <a:latin typeface="Ailerons" panose="00000500000000000000" pitchFamily="50" charset="0"/>
              </a:rPr>
              <a:t>hrit</a:t>
            </a:r>
            <a:r>
              <a:rPr lang="en-US" b="1" i="0" dirty="0">
                <a:effectLst/>
                <a:latin typeface="Ailerons" panose="00000500000000000000" pitchFamily="50" charset="0"/>
              </a:rPr>
              <a:t> user group</a:t>
            </a:r>
            <a:br>
              <a:rPr lang="en-US" b="1" i="0" dirty="0">
                <a:effectLst/>
                <a:latin typeface="Ailerons" panose="00000500000000000000" pitchFamily="50" charset="0"/>
              </a:rPr>
            </a:br>
            <a:br>
              <a:rPr lang="en-US" b="1" i="0" dirty="0">
                <a:effectLst/>
                <a:latin typeface="Ailerons" panose="00000500000000000000" pitchFamily="50" charset="0"/>
              </a:rPr>
            </a:br>
            <a:r>
              <a:rPr lang="en-US" sz="3600" b="1" i="0" dirty="0">
                <a:effectLst/>
                <a:latin typeface="Ailerons" panose="00000500000000000000" pitchFamily="50" charset="0"/>
              </a:rPr>
              <a:t>Open-Source Data and Imaging Community UPDATES</a:t>
            </a:r>
            <a:br>
              <a:rPr lang="en-US" sz="3700" b="1" i="0" dirty="0">
                <a:effectLst/>
                <a:latin typeface="Mina"/>
              </a:rPr>
            </a:br>
            <a:endParaRPr lang="en-US" sz="3700" dirty="0"/>
          </a:p>
        </p:txBody>
      </p:sp>
      <p:sp>
        <p:nvSpPr>
          <p:cNvPr id="3" name="Subtitle 2">
            <a:extLst>
              <a:ext uri="{FF2B5EF4-FFF2-40B4-BE49-F238E27FC236}">
                <a16:creationId xmlns:a16="http://schemas.microsoft.com/office/drawing/2014/main" id="{4D4727D5-1447-4185-B190-53C686696597}"/>
              </a:ext>
            </a:extLst>
          </p:cNvPr>
          <p:cNvSpPr>
            <a:spLocks noGrp="1"/>
          </p:cNvSpPr>
          <p:nvPr>
            <p:ph type="subTitle" idx="1"/>
          </p:nvPr>
        </p:nvSpPr>
        <p:spPr>
          <a:xfrm>
            <a:off x="643464" y="5270091"/>
            <a:ext cx="10905069" cy="944446"/>
          </a:xfrm>
        </p:spPr>
        <p:txBody>
          <a:bodyPr>
            <a:normAutofit/>
          </a:bodyPr>
          <a:lstStyle/>
          <a:p>
            <a:r>
              <a:rPr lang="en-US" dirty="0"/>
              <a:t>Carl G. Reinemann</a:t>
            </a:r>
            <a:br>
              <a:rPr lang="en-US" dirty="0"/>
            </a:br>
            <a:r>
              <a:rPr lang="en-US" dirty="0">
                <a:hlinkClick r:id="rId4"/>
              </a:rPr>
              <a:t>https://usradioguy.com</a:t>
            </a:r>
            <a:endParaRPr lang="en-US" dirty="0"/>
          </a:p>
        </p:txBody>
      </p:sp>
      <p:sp>
        <p:nvSpPr>
          <p:cNvPr id="4" name="TextBox 3">
            <a:extLst>
              <a:ext uri="{FF2B5EF4-FFF2-40B4-BE49-F238E27FC236}">
                <a16:creationId xmlns:a16="http://schemas.microsoft.com/office/drawing/2014/main" id="{8E34DC35-62BC-4B1A-B853-A3BEAE253672}"/>
              </a:ext>
            </a:extLst>
          </p:cNvPr>
          <p:cNvSpPr txBox="1"/>
          <p:nvPr/>
        </p:nvSpPr>
        <p:spPr>
          <a:xfrm>
            <a:off x="284813" y="6383383"/>
            <a:ext cx="1149745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iscosansttregular"/>
                <a:ea typeface="+mn-ea"/>
                <a:cs typeface="+mn-cs"/>
              </a:rPr>
              <a:t>October 24</a:t>
            </a:r>
            <a:r>
              <a:rPr kumimoji="0" lang="en-US" sz="1400" b="0" i="0" u="none" strike="noStrike" kern="1200" cap="none" spc="0" normalizeH="0" baseline="30000" noProof="0" dirty="0">
                <a:ln>
                  <a:noFill/>
                </a:ln>
                <a:solidFill>
                  <a:prstClr val="white"/>
                </a:solidFill>
                <a:effectLst/>
                <a:uLnTx/>
                <a:uFillTx/>
                <a:latin typeface="ciscosansttregular"/>
                <a:ea typeface="+mn-ea"/>
                <a:cs typeface="+mn-cs"/>
              </a:rPr>
              <a:t>th, </a:t>
            </a:r>
            <a:r>
              <a:rPr kumimoji="0" lang="en-US" sz="1400" b="0" i="0" u="none" strike="noStrike" kern="1200" cap="none" spc="0" normalizeH="0" baseline="0" noProof="0" dirty="0">
                <a:ln>
                  <a:noFill/>
                </a:ln>
                <a:solidFill>
                  <a:prstClr val="white"/>
                </a:solidFill>
                <a:effectLst/>
                <a:uLnTx/>
                <a:uFillTx/>
                <a:latin typeface="ciscosansttregular"/>
                <a:ea typeface="+mn-ea"/>
                <a:cs typeface="+mn-cs"/>
              </a:rPr>
              <a:t>2023</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picture containing text, indoor&#10;&#10;Description automatically generated">
            <a:extLst>
              <a:ext uri="{FF2B5EF4-FFF2-40B4-BE49-F238E27FC236}">
                <a16:creationId xmlns:a16="http://schemas.microsoft.com/office/drawing/2014/main" id="{4B5D4992-F793-4138-8E78-1271202322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706" y="249695"/>
            <a:ext cx="10158730" cy="1269841"/>
          </a:xfrm>
          <a:prstGeom prst="rect">
            <a:avLst/>
          </a:prstGeom>
        </p:spPr>
      </p:pic>
    </p:spTree>
    <p:extLst>
      <p:ext uri="{BB962C8B-B14F-4D97-AF65-F5344CB8AC3E}">
        <p14:creationId xmlns:p14="http://schemas.microsoft.com/office/powerpoint/2010/main" val="125245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up, indoor, table, food&#10;&#10;Description automatically generated">
            <a:extLst>
              <a:ext uri="{FF2B5EF4-FFF2-40B4-BE49-F238E27FC236}">
                <a16:creationId xmlns:a16="http://schemas.microsoft.com/office/drawing/2014/main" id="{DF5ABD2B-D284-49AD-89E3-A928EF5A5338}"/>
              </a:ext>
            </a:extLst>
          </p:cNvPr>
          <p:cNvPicPr>
            <a:picLocks noChangeAspect="1"/>
          </p:cNvPicPr>
          <p:nvPr/>
        </p:nvPicPr>
        <p:blipFill>
          <a:blip r:embed="rId3"/>
          <a:stretch>
            <a:fillRect/>
          </a:stretch>
        </p:blipFill>
        <p:spPr>
          <a:xfrm>
            <a:off x="10729384" y="5469146"/>
            <a:ext cx="1048006" cy="923353"/>
          </a:xfrm>
          <a:prstGeom prst="rect">
            <a:avLst/>
          </a:prstGeom>
        </p:spPr>
      </p:pic>
      <p:sp>
        <p:nvSpPr>
          <p:cNvPr id="8" name="Content Placeholder 3">
            <a:extLst>
              <a:ext uri="{FF2B5EF4-FFF2-40B4-BE49-F238E27FC236}">
                <a16:creationId xmlns:a16="http://schemas.microsoft.com/office/drawing/2014/main" id="{F55B469F-A979-4BE7-AC8E-390568E99864}"/>
              </a:ext>
            </a:extLst>
          </p:cNvPr>
          <p:cNvSpPr txBox="1">
            <a:spLocks/>
          </p:cNvSpPr>
          <p:nvPr/>
        </p:nvSpPr>
        <p:spPr>
          <a:xfrm>
            <a:off x="75500" y="191549"/>
            <a:ext cx="12040999" cy="5514330"/>
          </a:xfrm>
          <a:prstGeom prst="rect">
            <a:avLst/>
          </a:prstGeom>
          <a:noFill/>
        </p:spPr>
        <p:txBody>
          <a:bodyPr wrap="square" rtlCol="0">
            <a:sp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285750" marR="0" lvl="0"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Guides, Builds</a:t>
            </a: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USRadioguy</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https://usradioguy.com/</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 minimal LRIT/HRIT receiver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5"/>
              </a:rPr>
              <a:t>https://pietern.github.io/goestools/guides/minimal_receiver.html</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1">
              <a:buClr>
                <a:prstClr val="white"/>
              </a:buClr>
              <a:buFont typeface="Wingdings" panose="05000000000000000000" pitchFamily="2" charset="2"/>
              <a:buChar char="Ø"/>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RTL-SDR.com Comprehensive Tutorial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6"/>
              </a:rPr>
              <a:t>https://www.rtl-sdr.com/rtl-sdr-com-goes-16-17-and-gk-2a-weather-satellite-reception-comprehensive-tutorial/</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lang="en-US" dirty="0">
                <a:solidFill>
                  <a:prstClr val="white"/>
                </a:solidFill>
                <a:latin typeface="Calibri" panose="020F0502020204030204"/>
              </a:rPr>
              <a:t>Open Satellite Project </a:t>
            </a:r>
            <a:r>
              <a:rPr lang="en-US" dirty="0">
                <a:solidFill>
                  <a:prstClr val="white"/>
                </a:solidFill>
                <a:latin typeface="Calibri" panose="020F0502020204030204"/>
                <a:hlinkClick r:id="rId7"/>
              </a:rPr>
              <a:t>https://osp.teske.net.br/channel/opensateliteproject</a:t>
            </a:r>
            <a:endParaRPr lang="en-US" dirty="0">
              <a:solidFill>
                <a:prstClr val="white"/>
              </a:solidFill>
              <a:latin typeface="Calibri" panose="020F0502020204030204"/>
            </a:endParaRPr>
          </a:p>
          <a:p>
            <a:pPr>
              <a:buClr>
                <a:prstClr val="white"/>
              </a:buClr>
              <a:buFont typeface="Wingdings" panose="05000000000000000000" pitchFamily="2" charset="2"/>
              <a:buChar char="Ø"/>
              <a:defRPr/>
            </a:pPr>
            <a:r>
              <a:rPr lang="en-US" b="1" dirty="0">
                <a:solidFill>
                  <a:prstClr val="white"/>
                </a:solidFill>
                <a:latin typeface="Calibri" panose="020F0502020204030204"/>
              </a:rPr>
              <a:t>User Groups and Forums</a:t>
            </a:r>
          </a:p>
          <a:p>
            <a:pPr lvl="1">
              <a:buClr>
                <a:prstClr val="white"/>
              </a:buClr>
              <a:buFont typeface="Wingdings" panose="05000000000000000000" pitchFamily="2" charset="2"/>
              <a:buChar char="Ø"/>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Geo Stationary Satellite Group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8"/>
              </a:rPr>
              <a:t>https://www.facebook.com/groups/gswsg</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Facebook Group for Geo Stationary Weather Satellites</a:t>
            </a:r>
          </a:p>
          <a:p>
            <a:pPr lvl="1">
              <a:buClr>
                <a:prstClr val="white"/>
              </a:buClr>
              <a:buFont typeface="Wingdings" panose="05000000000000000000" pitchFamily="2" charset="2"/>
              <a:buChar char="Ø"/>
              <a:defRPr/>
            </a:pPr>
            <a:r>
              <a:rPr lang="en-US" dirty="0" err="1">
                <a:solidFill>
                  <a:prstClr val="white"/>
                </a:solidFill>
                <a:latin typeface="Calibri" panose="020F0502020204030204"/>
              </a:rPr>
              <a:t>GOESTools</a:t>
            </a:r>
            <a:r>
              <a:rPr lang="en-US" dirty="0">
                <a:solidFill>
                  <a:prstClr val="white"/>
                </a:solidFill>
                <a:latin typeface="Calibri" panose="020F0502020204030204"/>
              </a:rPr>
              <a:t> Users </a:t>
            </a:r>
            <a:r>
              <a:rPr lang="en-US" dirty="0">
                <a:solidFill>
                  <a:prstClr val="white"/>
                </a:solidFill>
                <a:latin typeface="Calibri" panose="020F0502020204030204"/>
                <a:hlinkClick r:id="rId9"/>
              </a:rPr>
              <a:t>https://groups.google.com/g/goestools-users</a:t>
            </a:r>
            <a:r>
              <a:rPr lang="en-US" dirty="0">
                <a:solidFill>
                  <a:prstClr val="white"/>
                </a:solidFill>
                <a:latin typeface="Calibri" panose="020F0502020204030204"/>
              </a:rPr>
              <a:t> A smaller group for people who use the software </a:t>
            </a:r>
            <a:r>
              <a:rPr lang="en-US" dirty="0" err="1">
                <a:solidFill>
                  <a:prstClr val="white"/>
                </a:solidFill>
                <a:latin typeface="Calibri" panose="020F0502020204030204"/>
              </a:rPr>
              <a:t>Goestools</a:t>
            </a:r>
            <a:r>
              <a:rPr lang="en-US" dirty="0">
                <a:solidFill>
                  <a:prstClr val="white"/>
                </a:solidFill>
                <a:latin typeface="Calibri" panose="020F0502020204030204"/>
              </a:rPr>
              <a:t> </a:t>
            </a:r>
          </a:p>
          <a:p>
            <a:pPr lvl="1">
              <a:buClr>
                <a:prstClr val="white"/>
              </a:buClr>
              <a:buFont typeface="Wingdings" panose="05000000000000000000" pitchFamily="2" charset="2"/>
              <a:buChar char="Ø"/>
              <a:defRPr/>
            </a:pPr>
            <a:r>
              <a:rPr lang="en-US" dirty="0">
                <a:solidFill>
                  <a:prstClr val="white"/>
                </a:solidFill>
                <a:latin typeface="Calibri" panose="020F0502020204030204"/>
              </a:rPr>
              <a:t>GEO-Subscribers </a:t>
            </a:r>
            <a:r>
              <a:rPr lang="en-US" dirty="0">
                <a:solidFill>
                  <a:prstClr val="white"/>
                </a:solidFill>
                <a:latin typeface="Calibri" panose="020F0502020204030204"/>
                <a:hlinkClick r:id="rId10"/>
              </a:rPr>
              <a:t>https://groups.io/g/GEO-Subscribers</a:t>
            </a:r>
            <a:r>
              <a:rPr lang="en-US" dirty="0">
                <a:solidFill>
                  <a:prstClr val="white"/>
                </a:solidFill>
                <a:latin typeface="Calibri" panose="020F0502020204030204"/>
              </a:rPr>
              <a:t>  The official group is for subscribers of the Group for Earth Observation (GEO)</a:t>
            </a:r>
          </a:p>
          <a:p>
            <a:pPr lvl="1">
              <a:buClr>
                <a:prstClr val="white"/>
              </a:buClr>
              <a:buFont typeface="Wingdings" panose="05000000000000000000" pitchFamily="2" charset="2"/>
              <a:buChar char="Ø"/>
              <a:defRPr/>
            </a:pPr>
            <a:r>
              <a:rPr lang="en-US" dirty="0">
                <a:solidFill>
                  <a:prstClr val="white"/>
                </a:solidFill>
                <a:latin typeface="Calibri" panose="020F0502020204030204"/>
              </a:rPr>
              <a:t>Amateur Satellite Group on Reddit  </a:t>
            </a:r>
            <a:r>
              <a:rPr lang="en-US" dirty="0">
                <a:solidFill>
                  <a:prstClr val="white"/>
                </a:solidFill>
                <a:latin typeface="Calibri" panose="020F0502020204030204"/>
                <a:hlinkClick r:id="rId11"/>
              </a:rPr>
              <a:t>https://www.reddit.com/r/amateursatellites/ </a:t>
            </a:r>
            <a:r>
              <a:rPr lang="en-US" dirty="0">
                <a:solidFill>
                  <a:prstClr val="white"/>
                </a:solidFill>
                <a:latin typeface="Calibri" panose="020F0502020204030204"/>
              </a:rPr>
              <a:t>A subreddit dedicated to artificial satellites </a:t>
            </a:r>
          </a:p>
          <a:p>
            <a:pPr lvl="1">
              <a:buClr>
                <a:prstClr val="white"/>
              </a:buClr>
              <a:buFont typeface="Wingdings" panose="05000000000000000000" pitchFamily="2" charset="2"/>
              <a:buChar char="Ø"/>
              <a:defRPr/>
            </a:pPr>
            <a:endParaRPr lang="en-US" dirty="0">
              <a:solidFill>
                <a:prstClr val="white"/>
              </a:solidFill>
              <a:latin typeface="Calibri" panose="020F0502020204030204"/>
            </a:endParaRPr>
          </a:p>
          <a:p>
            <a:pPr lvl="1">
              <a:buClr>
                <a:prstClr val="white"/>
              </a:buClr>
              <a:buFont typeface="Wingdings" panose="05000000000000000000" pitchFamily="2" charset="2"/>
              <a:buChar char="Ø"/>
              <a:defRPr/>
            </a:pPr>
            <a:endParaRPr lang="en-US" dirty="0">
              <a:solidFill>
                <a:prstClr val="white"/>
              </a:solidFill>
              <a:latin typeface="Calibri" panose="020F0502020204030204"/>
            </a:endParaRPr>
          </a:p>
          <a:p>
            <a:pPr lvl="1">
              <a:buClr>
                <a:prstClr val="white"/>
              </a:buClr>
              <a:buFont typeface="Wingdings" panose="05000000000000000000" pitchFamily="2" charset="2"/>
              <a:buChar char="Ø"/>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1">
              <a:buClr>
                <a:prstClr val="white"/>
              </a:buClr>
              <a:buFont typeface="Wingdings" panose="05000000000000000000" pitchFamily="2" charset="2"/>
              <a:buChar char="Ø"/>
              <a:defRPr/>
            </a:pPr>
            <a:endParaRPr lang="en-US" dirty="0">
              <a:solidFill>
                <a:prstClr val="white"/>
              </a:solidFill>
              <a:latin typeface="Calibri" panose="020F0502020204030204"/>
            </a:endParaRPr>
          </a:p>
        </p:txBody>
      </p:sp>
      <p:pic>
        <p:nvPicPr>
          <p:cNvPr id="3" name="Picture 2" descr="Map">
            <a:extLst>
              <a:ext uri="{FF2B5EF4-FFF2-40B4-BE49-F238E27FC236}">
                <a16:creationId xmlns:a16="http://schemas.microsoft.com/office/drawing/2014/main" id="{7CED5501-3393-E288-07D8-8E0F8BE06F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5631" y="4278148"/>
            <a:ext cx="4136506" cy="2448688"/>
          </a:xfrm>
          <a:prstGeom prst="rect">
            <a:avLst/>
          </a:prstGeom>
        </p:spPr>
      </p:pic>
      <p:sp>
        <p:nvSpPr>
          <p:cNvPr id="5" name="TextBox 4">
            <a:extLst>
              <a:ext uri="{FF2B5EF4-FFF2-40B4-BE49-F238E27FC236}">
                <a16:creationId xmlns:a16="http://schemas.microsoft.com/office/drawing/2014/main" id="{68D6C77E-14E9-B920-F9D5-7DB898082C69}"/>
              </a:ext>
            </a:extLst>
          </p:cNvPr>
          <p:cNvSpPr txBox="1"/>
          <p:nvPr/>
        </p:nvSpPr>
        <p:spPr>
          <a:xfrm>
            <a:off x="4981766" y="4999163"/>
            <a:ext cx="4436197" cy="646331"/>
          </a:xfrm>
          <a:prstGeom prst="rect">
            <a:avLst/>
          </a:prstGeom>
          <a:noFill/>
        </p:spPr>
        <p:txBody>
          <a:bodyPr wrap="square" rtlCol="0">
            <a:spAutoFit/>
          </a:bodyPr>
          <a:lstStyle/>
          <a:p>
            <a:r>
              <a:rPr lang="en-US" dirty="0"/>
              <a:t>Map of Satellite Data and Imaging Enthusiasts </a:t>
            </a:r>
          </a:p>
          <a:p>
            <a:r>
              <a:rPr lang="en-US" dirty="0">
                <a:hlinkClick r:id="rId13"/>
              </a:rPr>
              <a:t>https://usradioguy.com/ground-station-map/</a:t>
            </a:r>
            <a:endParaRPr lang="en-US" dirty="0"/>
          </a:p>
        </p:txBody>
      </p:sp>
    </p:spTree>
    <p:extLst>
      <p:ext uri="{BB962C8B-B14F-4D97-AF65-F5344CB8AC3E}">
        <p14:creationId xmlns:p14="http://schemas.microsoft.com/office/powerpoint/2010/main" val="255472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E2CFD6-3AAC-AC11-78C4-57612940D959}"/>
              </a:ext>
            </a:extLst>
          </p:cNvPr>
          <p:cNvSpPr txBox="1"/>
          <p:nvPr/>
        </p:nvSpPr>
        <p:spPr>
          <a:xfrm>
            <a:off x="172528" y="620539"/>
            <a:ext cx="11706046" cy="6083717"/>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Software</a:t>
            </a: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Goestools</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2"/>
              </a:rPr>
              <a:t>https://github.com/pietern/goestools</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Tools to work with signals and files from GOES satellites.</a:t>
            </a: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lang="en-US" sz="1600" dirty="0" err="1">
                <a:solidFill>
                  <a:prstClr val="white"/>
                </a:solidFill>
                <a:latin typeface="Calibri" panose="020F0502020204030204"/>
              </a:rPr>
              <a:t>Goestools</a:t>
            </a:r>
            <a:r>
              <a:rPr lang="en-US" sz="1600" dirty="0">
                <a:solidFill>
                  <a:prstClr val="white"/>
                </a:solidFill>
                <a:latin typeface="Calibri" panose="020F0502020204030204"/>
              </a:rPr>
              <a:t> for Windows </a:t>
            </a:r>
            <a:r>
              <a:rPr lang="en-US" sz="1600" dirty="0">
                <a:solidFill>
                  <a:prstClr val="white"/>
                </a:solidFill>
                <a:latin typeface="Calibri" panose="020F0502020204030204"/>
                <a:hlinkClick r:id="rId3"/>
              </a:rPr>
              <a:t>https://github.com/JVital2013/goestools-win</a:t>
            </a:r>
            <a:r>
              <a:rPr lang="en-US" sz="1600" dirty="0">
                <a:solidFill>
                  <a:prstClr val="white"/>
                </a:solidFill>
                <a:latin typeface="Calibri" panose="020F0502020204030204"/>
              </a:rPr>
              <a:t> J Vital has ported the original </a:t>
            </a:r>
            <a:r>
              <a:rPr lang="en-US" sz="1600" dirty="0" err="1">
                <a:solidFill>
                  <a:prstClr val="white"/>
                </a:solidFill>
                <a:latin typeface="Calibri" panose="020F0502020204030204"/>
              </a:rPr>
              <a:t>Goestools</a:t>
            </a:r>
            <a:r>
              <a:rPr lang="en-US" sz="1600" dirty="0">
                <a:solidFill>
                  <a:prstClr val="white"/>
                </a:solidFill>
                <a:latin typeface="Calibri" panose="020F0502020204030204"/>
              </a:rPr>
              <a:t> to now operate on Windows systems</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SATDUMP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https://github.com/altillimity/</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 multi satellite decoder and image processor. New Version 1.1.0 Released 9/23/23</a:t>
            </a: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GK-2A Decoder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5"/>
              </a:rPr>
              <a:t>https://github.com/sam210723/xrit-rx</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LRIT/HRIT Downlink Processor for GK-2A</a:t>
            </a:r>
            <a:endParaRPr lang="en-US" sz="1600" dirty="0">
              <a:solidFill>
                <a:prstClr val="white"/>
              </a:solidFill>
              <a:latin typeface="Calibri" panose="020F0502020204030204"/>
            </a:endParaRP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Sanchez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6"/>
              </a:rPr>
              <a:t>https://github.com/nullpainter/sanchez</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Designed for processing of greyscale IR images from geostationary satellites, can also be used to reproject full color images.</a:t>
            </a: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lang="en-US" sz="1600" dirty="0">
                <a:solidFill>
                  <a:prstClr val="white"/>
                </a:solidFill>
                <a:latin typeface="Calibri" panose="020F0502020204030204"/>
              </a:rPr>
              <a:t>Vitality GOES </a:t>
            </a:r>
            <a:r>
              <a:rPr lang="en-US" sz="1600" dirty="0">
                <a:solidFill>
                  <a:prstClr val="white"/>
                </a:solidFill>
                <a:latin typeface="Calibri" panose="020F0502020204030204"/>
                <a:hlinkClick r:id="rId7"/>
              </a:rPr>
              <a:t>https://github.com/JVital2013/vitality-goes</a:t>
            </a:r>
            <a:r>
              <a:rPr lang="en-US" sz="1600" dirty="0">
                <a:solidFill>
                  <a:prstClr val="white"/>
                </a:solidFill>
                <a:latin typeface="Calibri" panose="020F0502020204030204"/>
              </a:rPr>
              <a:t> A Web App for showcasing Geostationary Weather Satellite Data.</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Raydel</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XRIT Decoder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8"/>
              </a:rPr>
              <a:t>http://www.geo-web.org.uk/XRITDecoder.php</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 software solution for decoding and extracting files from GOES LRIT/HRIT streams</a:t>
            </a: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XRIT Decoder for GOES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9"/>
              </a:rPr>
              <a:t>https://usa-satcom.com/</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XRIT Decoder (HRIT from GOES on L-Band),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XView</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WX Sandwich Maker</a:t>
            </a:r>
          </a:p>
          <a:p>
            <a:pPr lvl="1">
              <a:lnSpc>
                <a:spcPct val="150000"/>
              </a:lnSpc>
              <a:buClr>
                <a:prstClr val="white"/>
              </a:buClr>
              <a:buFont typeface="Wingdings" panose="05000000000000000000" pitchFamily="2" charset="2"/>
              <a:buChar char="Ø"/>
              <a:defRPr/>
            </a:pPr>
            <a:r>
              <a:rPr lang="en-US" sz="1600" dirty="0">
                <a:solidFill>
                  <a:prstClr val="white"/>
                </a:solidFill>
                <a:latin typeface="Calibri" panose="020F0502020204030204"/>
              </a:rPr>
              <a:t>   GRB Play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9"/>
              </a:rPr>
              <a:t>https://usa-satcom.com/</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Processes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NetCDF</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files for GOES GRB SUVI, does animations, Electron and X-Ray flux as well</a:t>
            </a:r>
          </a:p>
          <a:p>
            <a:pPr lvl="1">
              <a:lnSpc>
                <a:spcPct val="150000"/>
              </a:lnSpc>
              <a:buClr>
                <a:prstClr val="white"/>
              </a:buClr>
              <a:buFont typeface="Wingdings" panose="05000000000000000000" pitchFamily="2" charset="2"/>
              <a:buChar char="Ø"/>
              <a:defRPr/>
            </a:pPr>
            <a:r>
              <a:rPr lang="en-US" sz="1600" dirty="0">
                <a:solidFill>
                  <a:prstClr val="white"/>
                </a:solidFill>
                <a:latin typeface="Calibri" panose="020F0502020204030204"/>
              </a:rPr>
              <a:t>   SUVI Play</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9"/>
              </a:rPr>
              <a:t> https://usa-satcom.com/</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Displays and does animations with CSPP GEO images from GOES GRB</a:t>
            </a:r>
          </a:p>
          <a:p>
            <a:pPr lvl="1">
              <a:lnSpc>
                <a:spcPct val="150000"/>
              </a:lnSpc>
              <a:buClr>
                <a:prstClr val="white"/>
              </a:buClr>
              <a:buFont typeface="Wingdings" panose="05000000000000000000" pitchFamily="2" charset="2"/>
              <a:buChar char="Ø"/>
              <a:defRPr/>
            </a:pPr>
            <a:r>
              <a:rPr lang="en-US" sz="1600" dirty="0">
                <a:solidFill>
                  <a:prstClr val="white"/>
                </a:solidFill>
                <a:latin typeface="Calibri" panose="020F0502020204030204"/>
              </a:rPr>
              <a:t>   GRB Streamer and Imager- Bret </a:t>
            </a:r>
            <a:r>
              <a:rPr lang="en-US" sz="1600" dirty="0" err="1">
                <a:solidFill>
                  <a:prstClr val="white"/>
                </a:solidFill>
                <a:latin typeface="Calibri" panose="020F0502020204030204"/>
              </a:rPr>
              <a:t>Casebolt</a:t>
            </a:r>
            <a:endParaRPr lang="en-US" sz="1600" dirty="0">
              <a:solidFill>
                <a:prstClr val="white"/>
              </a:solidFill>
              <a:latin typeface="Calibri" panose="020F0502020204030204"/>
            </a:endParaRPr>
          </a:p>
          <a:p>
            <a:pPr marL="742950" marR="0" lvl="1" indent="-285750" algn="l" defTabSz="457200" rtl="0" eaLnBrk="1" fontAlgn="auto" latinLnBrk="0" hangingPunct="1">
              <a:lnSpc>
                <a:spcPct val="15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CSPP Geo software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10"/>
              </a:rPr>
              <a:t>https://cimss.ssec.wisc.edu/csppgeo/</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XRIT Decoder Open Satellite Project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11"/>
              </a:rPr>
              <a:t>https://github.com/opensatelliteproject/xritdemod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picture containing cup, indoor, table, food&#10;&#10;Description automatically generated">
            <a:extLst>
              <a:ext uri="{FF2B5EF4-FFF2-40B4-BE49-F238E27FC236}">
                <a16:creationId xmlns:a16="http://schemas.microsoft.com/office/drawing/2014/main" id="{8DB730BF-BEBB-1277-8E41-590399876087}"/>
              </a:ext>
            </a:extLst>
          </p:cNvPr>
          <p:cNvPicPr>
            <a:picLocks noChangeAspect="1"/>
          </p:cNvPicPr>
          <p:nvPr/>
        </p:nvPicPr>
        <p:blipFill>
          <a:blip r:embed="rId12"/>
          <a:stretch>
            <a:fillRect/>
          </a:stretch>
        </p:blipFill>
        <p:spPr>
          <a:xfrm>
            <a:off x="10729384" y="5469146"/>
            <a:ext cx="1048006" cy="923353"/>
          </a:xfrm>
          <a:prstGeom prst="rect">
            <a:avLst/>
          </a:prstGeom>
        </p:spPr>
      </p:pic>
    </p:spTree>
    <p:extLst>
      <p:ext uri="{BB962C8B-B14F-4D97-AF65-F5344CB8AC3E}">
        <p14:creationId xmlns:p14="http://schemas.microsoft.com/office/powerpoint/2010/main" val="354593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9B09BE-B75D-A99A-7B21-4413C1CA598C}"/>
              </a:ext>
            </a:extLst>
          </p:cNvPr>
          <p:cNvSpPr txBox="1"/>
          <p:nvPr/>
        </p:nvSpPr>
        <p:spPr>
          <a:xfrm>
            <a:off x="63373" y="389360"/>
            <a:ext cx="12002935" cy="6899325"/>
          </a:xfrm>
          <a:prstGeom prst="rect">
            <a:avLst/>
          </a:prstGeom>
          <a:noFill/>
        </p:spPr>
        <p:txBody>
          <a:bodyPr wrap="square">
            <a:spAutoFit/>
          </a:bodyPr>
          <a:lstStyle/>
          <a:p>
            <a:pPr marR="0" lvl="1" algn="l" defTabSz="457200" rtl="0" eaLnBrk="1" fontAlgn="auto" latinLnBrk="0" hangingPunct="1">
              <a:lnSpc>
                <a:spcPct val="100000"/>
              </a:lnSpc>
              <a:spcBef>
                <a:spcPts val="0"/>
              </a:spcBef>
              <a:spcAft>
                <a:spcPts val="1000"/>
              </a:spcAft>
              <a:buClr>
                <a:prstClr val="white"/>
              </a:buClr>
              <a:buSzPct val="100000"/>
              <a:tabLst/>
              <a:defRPr/>
            </a:pPr>
            <a:r>
              <a:rPr lang="en-US" sz="2800" b="1" dirty="0">
                <a:solidFill>
                  <a:prstClr val="white"/>
                </a:solidFill>
                <a:latin typeface="Calibri" panose="020F0502020204030204"/>
              </a:rPr>
              <a:t>New Developments in Software</a:t>
            </a:r>
            <a:br>
              <a:rPr lang="en-US" sz="2800" b="1" dirty="0">
                <a:solidFill>
                  <a:prstClr val="white"/>
                </a:solidFill>
                <a:latin typeface="Calibri" panose="020F0502020204030204"/>
              </a:rPr>
            </a:br>
            <a:r>
              <a:rPr lang="en-US" sz="2800" b="1" dirty="0" err="1">
                <a:solidFill>
                  <a:prstClr val="white"/>
                </a:solidFill>
                <a:latin typeface="Calibri" panose="020F0502020204030204"/>
              </a:rPr>
              <a:t>SatDump</a:t>
            </a:r>
            <a:r>
              <a:rPr lang="en-US" sz="2800" b="1" dirty="0">
                <a:solidFill>
                  <a:prstClr val="white"/>
                </a:solidFill>
                <a:latin typeface="Calibri" panose="020F0502020204030204"/>
              </a:rPr>
              <a:t> Current Revision is 1.1.0 </a:t>
            </a:r>
            <a:r>
              <a:rPr lang="en-US" sz="2000" dirty="0">
                <a:solidFill>
                  <a:prstClr val="white"/>
                </a:solidFill>
                <a:latin typeface="Calibri" panose="020F0502020204030204"/>
              </a:rPr>
              <a:t>(Nightly builds available as well.)</a:t>
            </a:r>
          </a:p>
          <a:p>
            <a:pPr lvl="1"/>
            <a:r>
              <a:rPr lang="en-US" dirty="0" err="1">
                <a:solidFill>
                  <a:srgbClr val="C9D1D9"/>
                </a:solidFill>
                <a:latin typeface="-apple-system"/>
              </a:rPr>
              <a:t>SatDump</a:t>
            </a:r>
            <a:r>
              <a:rPr lang="en-US" dirty="0">
                <a:solidFill>
                  <a:srgbClr val="C9D1D9"/>
                </a:solidFill>
                <a:latin typeface="-apple-system"/>
              </a:rPr>
              <a:t> is a multi platform (Mac, Windows, Linux, Android) satellite data receiver, decoder and image processor, able to receive many, many LEO, POE and GEO satellites, and demodulate/decode the signals. </a:t>
            </a:r>
            <a:r>
              <a:rPr lang="en-US" dirty="0" err="1">
                <a:solidFill>
                  <a:srgbClr val="C9D1D9"/>
                </a:solidFill>
                <a:latin typeface="-apple-system"/>
              </a:rPr>
              <a:t>ie</a:t>
            </a:r>
            <a:r>
              <a:rPr lang="en-US" dirty="0">
                <a:solidFill>
                  <a:srgbClr val="C9D1D9"/>
                </a:solidFill>
                <a:latin typeface="-apple-system"/>
              </a:rPr>
              <a:t> GOES, GK-2A, </a:t>
            </a:r>
            <a:r>
              <a:rPr lang="en-US" dirty="0" err="1">
                <a:solidFill>
                  <a:srgbClr val="C9D1D9"/>
                </a:solidFill>
                <a:latin typeface="-apple-system"/>
              </a:rPr>
              <a:t>Himawari</a:t>
            </a:r>
            <a:r>
              <a:rPr lang="en-US" dirty="0">
                <a:solidFill>
                  <a:srgbClr val="C9D1D9"/>
                </a:solidFill>
                <a:latin typeface="-apple-system"/>
              </a:rPr>
              <a:t>, </a:t>
            </a:r>
            <a:r>
              <a:rPr lang="en-US" dirty="0" err="1">
                <a:solidFill>
                  <a:srgbClr val="C9D1D9"/>
                </a:solidFill>
                <a:latin typeface="-apple-system"/>
              </a:rPr>
              <a:t>Elektro</a:t>
            </a:r>
            <a:r>
              <a:rPr lang="en-US" dirty="0">
                <a:solidFill>
                  <a:srgbClr val="C9D1D9"/>
                </a:solidFill>
                <a:latin typeface="-apple-system"/>
              </a:rPr>
              <a:t>, FY and more!</a:t>
            </a:r>
            <a:endParaRPr lang="en-US" b="0" i="0" dirty="0">
              <a:solidFill>
                <a:srgbClr val="C9D1D9"/>
              </a:solidFill>
              <a:effectLst/>
              <a:latin typeface="-apple-system"/>
            </a:endParaRPr>
          </a:p>
          <a:p>
            <a:pPr lvl="1"/>
            <a:endParaRPr lang="en-US" dirty="0">
              <a:solidFill>
                <a:srgbClr val="C9D1D9"/>
              </a:solidFill>
              <a:latin typeface="-apple-system"/>
            </a:endParaRPr>
          </a:p>
          <a:p>
            <a:pPr marL="742950" lvl="1" indent="-285750">
              <a:buFont typeface="Arial" panose="020B0604020202020204" pitchFamily="34" charset="0"/>
              <a:buChar char="•"/>
            </a:pPr>
            <a:r>
              <a:rPr lang="en-US" dirty="0">
                <a:latin typeface="Lato" panose="020F0502020204030203" pitchFamily="34" charset="0"/>
              </a:rPr>
              <a:t>GOES HRIT Support (HRIT, DCP, EMWIN, CDA, etc.)</a:t>
            </a:r>
          </a:p>
          <a:p>
            <a:pPr marL="742950" lvl="1" indent="-285750">
              <a:buFont typeface="Arial" panose="020B0604020202020204" pitchFamily="34" charset="0"/>
              <a:buChar char="•"/>
            </a:pPr>
            <a:r>
              <a:rPr lang="en-US" dirty="0">
                <a:latin typeface="Lato" panose="020F0502020204030203" pitchFamily="34" charset="0"/>
              </a:rPr>
              <a:t>GOES GRB Support (GRB, SUVI)</a:t>
            </a:r>
          </a:p>
          <a:p>
            <a:pPr marL="1200150" lvl="2" indent="-285750">
              <a:buFont typeface="Arial" panose="020B0604020202020204" pitchFamily="34" charset="0"/>
              <a:buChar char="•"/>
            </a:pPr>
            <a:r>
              <a:rPr lang="en-US" dirty="0">
                <a:solidFill>
                  <a:srgbClr val="AFB0B1"/>
                </a:solidFill>
                <a:latin typeface="Source Sans Pro" panose="020B0503030403020204" pitchFamily="34" charset="0"/>
              </a:rPr>
              <a:t>Via software demodulation, using C-Band LNB and SDR, no need for DVB-S2 or </a:t>
            </a:r>
            <a:r>
              <a:rPr lang="en-US" dirty="0" err="1">
                <a:solidFill>
                  <a:srgbClr val="AFB0B1"/>
                </a:solidFill>
                <a:latin typeface="Source Sans Pro" panose="020B0503030403020204" pitchFamily="34" charset="0"/>
              </a:rPr>
              <a:t>KenCast</a:t>
            </a:r>
            <a:r>
              <a:rPr lang="en-US" dirty="0">
                <a:solidFill>
                  <a:srgbClr val="AFB0B1"/>
                </a:solidFill>
                <a:latin typeface="Source Sans Pro" panose="020B0503030403020204" pitchFamily="34" charset="0"/>
              </a:rPr>
              <a:t> Software.</a:t>
            </a:r>
          </a:p>
          <a:p>
            <a:pPr marL="742950" lvl="1" indent="-285750">
              <a:buFont typeface="Arial" panose="020B0604020202020204" pitchFamily="34" charset="0"/>
              <a:buChar char="•"/>
            </a:pPr>
            <a:r>
              <a:rPr lang="en-US" dirty="0">
                <a:latin typeface="Lato" panose="020F0502020204030203" pitchFamily="34" charset="0"/>
              </a:rPr>
              <a:t>GOES GVAR Support (EWS-G1 and EWS-G2)</a:t>
            </a:r>
          </a:p>
          <a:p>
            <a:pPr marL="742950" lvl="1" indent="-285750">
              <a:buFont typeface="Arial" panose="020B0604020202020204" pitchFamily="34" charset="0"/>
              <a:buChar char="•"/>
            </a:pPr>
            <a:r>
              <a:rPr lang="en-US" dirty="0" err="1">
                <a:latin typeface="Lato" panose="020F0502020204030203" pitchFamily="34" charset="0"/>
              </a:rPr>
              <a:t>GeoNetCast</a:t>
            </a:r>
            <a:r>
              <a:rPr lang="en-US" dirty="0">
                <a:latin typeface="Lato" panose="020F0502020204030203" pitchFamily="34" charset="0"/>
              </a:rPr>
              <a:t> Support (WIP)</a:t>
            </a:r>
          </a:p>
          <a:p>
            <a:pPr marL="1200150" lvl="2" indent="-285750">
              <a:buFont typeface="Arial" panose="020B0604020202020204" pitchFamily="34" charset="0"/>
              <a:buChar char="•"/>
            </a:pPr>
            <a:r>
              <a:rPr lang="en-US" b="0" i="0" dirty="0">
                <a:solidFill>
                  <a:srgbClr val="AFB0B1"/>
                </a:solidFill>
                <a:effectLst/>
                <a:latin typeface="Source Sans Pro" panose="020B0503030403020204" pitchFamily="34" charset="0"/>
              </a:rPr>
              <a:t>Initial support for this service has been added to </a:t>
            </a:r>
            <a:r>
              <a:rPr lang="en-US" b="0" i="0" dirty="0" err="1">
                <a:solidFill>
                  <a:srgbClr val="AFB0B1"/>
                </a:solidFill>
                <a:effectLst/>
                <a:latin typeface="Source Sans Pro" panose="020B0503030403020204" pitchFamily="34" charset="0"/>
              </a:rPr>
              <a:t>SatDump</a:t>
            </a:r>
            <a:r>
              <a:rPr lang="en-US" b="0" i="0" dirty="0">
                <a:solidFill>
                  <a:srgbClr val="AFB0B1"/>
                </a:solidFill>
                <a:effectLst/>
                <a:latin typeface="Source Sans Pro" panose="020B0503030403020204" pitchFamily="34" charset="0"/>
              </a:rPr>
              <a:t>,  but is not yet fully completed. It is currently WIP. First tests look very promising though, and full support will be implemented in the near future.</a:t>
            </a:r>
          </a:p>
          <a:p>
            <a:pPr marL="742950" lvl="1" indent="-285750">
              <a:buFont typeface="Arial" panose="020B0604020202020204" pitchFamily="34" charset="0"/>
              <a:buChar char="•"/>
            </a:pPr>
            <a:r>
              <a:rPr lang="en-US" b="0" i="0" dirty="0">
                <a:effectLst/>
                <a:latin typeface="Lato" panose="020F0502020204030203" pitchFamily="34" charset="0"/>
              </a:rPr>
              <a:t>GOES RAW</a:t>
            </a:r>
          </a:p>
          <a:p>
            <a:pPr marL="1200150" lvl="2" indent="-285750">
              <a:buFont typeface="Arial" panose="020B0604020202020204" pitchFamily="34" charset="0"/>
              <a:buChar char="•"/>
            </a:pPr>
            <a:r>
              <a:rPr lang="en-US" b="0" i="0" dirty="0">
                <a:solidFill>
                  <a:srgbClr val="AFB0B1"/>
                </a:solidFill>
                <a:effectLst/>
                <a:latin typeface="Source Sans Pro" panose="020B0503030403020204" pitchFamily="34" charset="0"/>
              </a:rPr>
              <a:t>Using raw X-Band Data from GOES-16/18, Aang23 was able to develop a decoder for raw SUVI images from GOES.</a:t>
            </a:r>
          </a:p>
          <a:p>
            <a:pPr marL="742950" lvl="1" indent="-285750">
              <a:buFont typeface="Arial" panose="020B0604020202020204" pitchFamily="34" charset="0"/>
              <a:buChar char="•"/>
            </a:pPr>
            <a:r>
              <a:rPr lang="en-US" dirty="0" err="1">
                <a:latin typeface="Lato" panose="020F0502020204030203" pitchFamily="34" charset="0"/>
              </a:rPr>
              <a:t>Himawari</a:t>
            </a:r>
            <a:r>
              <a:rPr lang="en-US" dirty="0">
                <a:latin typeface="Lato" panose="020F0502020204030203" pitchFamily="34" charset="0"/>
              </a:rPr>
              <a:t> Support  (WIP)</a:t>
            </a:r>
          </a:p>
          <a:p>
            <a:pPr marL="1200150" lvl="2" indent="-285750">
              <a:buFont typeface="Arial" panose="020B0604020202020204" pitchFamily="34" charset="0"/>
              <a:buChar char="•"/>
            </a:pPr>
            <a:r>
              <a:rPr lang="en-US" dirty="0">
                <a:solidFill>
                  <a:srgbClr val="AFB0B1"/>
                </a:solidFill>
                <a:latin typeface="Source Sans Pro" panose="020B0503030403020204" pitchFamily="34" charset="0"/>
              </a:rPr>
              <a:t>Via software demodulation using C-Band LNB and SDR, no need for DVB-S2 or </a:t>
            </a:r>
            <a:r>
              <a:rPr lang="en-US" dirty="0" err="1">
                <a:solidFill>
                  <a:srgbClr val="AFB0B1"/>
                </a:solidFill>
                <a:latin typeface="Source Sans Pro" panose="020B0503030403020204" pitchFamily="34" charset="0"/>
              </a:rPr>
              <a:t>KenCast</a:t>
            </a:r>
            <a:r>
              <a:rPr lang="en-US" dirty="0">
                <a:solidFill>
                  <a:srgbClr val="AFB0B1"/>
                </a:solidFill>
                <a:latin typeface="Source Sans Pro" panose="020B0503030403020204" pitchFamily="34" charset="0"/>
              </a:rPr>
              <a:t> Software.</a:t>
            </a:r>
          </a:p>
          <a:p>
            <a:pPr lvl="1"/>
            <a:endParaRPr lang="en-US" dirty="0">
              <a:solidFill>
                <a:srgbClr val="AFB0B1"/>
              </a:solidFill>
              <a:latin typeface="Source Sans Pro" panose="020B0503030403020204" pitchFamily="34" charset="0"/>
            </a:endParaRPr>
          </a:p>
          <a:p>
            <a:pPr marL="1200150" lvl="2" indent="-285750">
              <a:buFont typeface="Arial" panose="020B0604020202020204" pitchFamily="34" charset="0"/>
              <a:buChar char="•"/>
            </a:pPr>
            <a:endParaRPr lang="en-US" b="0" i="0" dirty="0">
              <a:effectLst/>
              <a:latin typeface="Lato" panose="020F0502020204030203" pitchFamily="34" charset="0"/>
            </a:endParaRPr>
          </a:p>
          <a:p>
            <a:br>
              <a:rPr lang="en-US" dirty="0"/>
            </a:br>
            <a:br>
              <a:rPr lang="en-US" b="0" i="0" dirty="0">
                <a:solidFill>
                  <a:srgbClr val="C9D1D9"/>
                </a:solidFill>
                <a:effectLst/>
                <a:latin typeface="-apple-system"/>
              </a:rPr>
            </a:b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picture containing cup, indoor, table, food&#10;&#10;Description automatically generated">
            <a:extLst>
              <a:ext uri="{FF2B5EF4-FFF2-40B4-BE49-F238E27FC236}">
                <a16:creationId xmlns:a16="http://schemas.microsoft.com/office/drawing/2014/main" id="{7645F989-F700-7AF6-E14B-70D6B7766F92}"/>
              </a:ext>
            </a:extLst>
          </p:cNvPr>
          <p:cNvPicPr>
            <a:picLocks noChangeAspect="1"/>
          </p:cNvPicPr>
          <p:nvPr/>
        </p:nvPicPr>
        <p:blipFill>
          <a:blip r:embed="rId2"/>
          <a:stretch>
            <a:fillRect/>
          </a:stretch>
        </p:blipFill>
        <p:spPr>
          <a:xfrm>
            <a:off x="10729384" y="5469146"/>
            <a:ext cx="1048006" cy="923353"/>
          </a:xfrm>
          <a:prstGeom prst="rect">
            <a:avLst/>
          </a:prstGeom>
        </p:spPr>
      </p:pic>
    </p:spTree>
    <p:extLst>
      <p:ext uri="{BB962C8B-B14F-4D97-AF65-F5344CB8AC3E}">
        <p14:creationId xmlns:p14="http://schemas.microsoft.com/office/powerpoint/2010/main" val="305165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B76126-3C16-FD8B-7E59-6B3E9C2D0697}"/>
              </a:ext>
            </a:extLst>
          </p:cNvPr>
          <p:cNvSpPr txBox="1"/>
          <p:nvPr/>
        </p:nvSpPr>
        <p:spPr>
          <a:xfrm>
            <a:off x="63373" y="271604"/>
            <a:ext cx="11389261" cy="7422545"/>
          </a:xfrm>
          <a:prstGeom prst="rect">
            <a:avLst/>
          </a:prstGeom>
          <a:noFill/>
        </p:spPr>
        <p:txBody>
          <a:bodyPr wrap="square">
            <a:spAutoFit/>
          </a:bodyPr>
          <a:lstStyle/>
          <a:p>
            <a:pPr marR="0" lvl="1" algn="l" defTabSz="457200" rtl="0" eaLnBrk="1" fontAlgn="auto" latinLnBrk="0" hangingPunct="1">
              <a:lnSpc>
                <a:spcPct val="100000"/>
              </a:lnSpc>
              <a:spcBef>
                <a:spcPts val="0"/>
              </a:spcBef>
              <a:spcAft>
                <a:spcPts val="1000"/>
              </a:spcAft>
              <a:buClr>
                <a:prstClr val="white"/>
              </a:buClr>
              <a:buSzPct val="100000"/>
              <a:tabLst/>
              <a:defRPr/>
            </a:pPr>
            <a:r>
              <a:rPr lang="en-US" sz="2800" b="1" dirty="0">
                <a:solidFill>
                  <a:prstClr val="white"/>
                </a:solidFill>
                <a:latin typeface="Calibri" panose="020F0502020204030204"/>
              </a:rPr>
              <a:t>New Developments in Software (continued)</a:t>
            </a:r>
          </a:p>
          <a:p>
            <a:pPr marR="0" lvl="1" algn="l" defTabSz="457200" rtl="0" eaLnBrk="1" fontAlgn="auto" latinLnBrk="0" hangingPunct="1">
              <a:lnSpc>
                <a:spcPct val="100000"/>
              </a:lnSpc>
              <a:spcBef>
                <a:spcPts val="0"/>
              </a:spcBef>
              <a:spcAft>
                <a:spcPts val="1000"/>
              </a:spcAft>
              <a:buClr>
                <a:prstClr val="white"/>
              </a:buClr>
              <a:buSzPct val="100000"/>
              <a:tabLst/>
              <a:defRPr/>
            </a:pPr>
            <a:r>
              <a:rPr lang="en-US" sz="2800" b="1" i="0" dirty="0">
                <a:solidFill>
                  <a:prstClr val="white"/>
                </a:solidFill>
                <a:effectLst/>
                <a:latin typeface="Calibri" panose="020F0502020204030204"/>
              </a:rPr>
              <a:t>GOESTOOLS Updates</a:t>
            </a: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Arial" panose="020B0604020202020204" pitchFamily="34" charset="0"/>
              <a:buChar char="•"/>
              <a:tabLst/>
              <a:defRPr/>
            </a:pPr>
            <a:r>
              <a:rPr lang="en-US" dirty="0">
                <a:latin typeface="Lato" panose="020F0502020204030203" pitchFamily="34" charset="0"/>
              </a:rPr>
              <a:t>Handles GOES 18 and will handle GOES-U (19).</a:t>
            </a:r>
          </a:p>
          <a:p>
            <a:pPr marL="742950" lvl="1" indent="-285750">
              <a:buFont typeface="Arial" panose="020B0604020202020204" pitchFamily="34" charset="0"/>
              <a:buChar char="•"/>
            </a:pPr>
            <a:r>
              <a:rPr lang="en-US" dirty="0">
                <a:latin typeface="Lato" panose="020F0502020204030203" pitchFamily="34" charset="0"/>
              </a:rPr>
              <a:t>Small issue discovered in HRIT/EMWIN on both GOES-E and -W broadcasts - two DSIF products per hour are relayed: DSIF LI and DSIF CAPE. Both files are received back on the broadcast downlink. However, Like GOESTOOLS, NOAA’s independent </a:t>
            </a:r>
            <a:r>
              <a:rPr lang="en-US" dirty="0" err="1">
                <a:latin typeface="Lato" panose="020F0502020204030203" pitchFamily="34" charset="0"/>
              </a:rPr>
              <a:t>Dartcom</a:t>
            </a:r>
            <a:r>
              <a:rPr lang="en-US" dirty="0">
                <a:latin typeface="Lato" panose="020F0502020204030203" pitchFamily="34" charset="0"/>
              </a:rPr>
              <a:t> XRIT systems at NSOF only displays one DSIF file per hour on disk. The files are given unique temporary names, one of the files was archived with the same filename as the first, thus overwriting it. The general repo for </a:t>
            </a:r>
            <a:r>
              <a:rPr lang="en-US" dirty="0" err="1">
                <a:latin typeface="Lato" panose="020F0502020204030203" pitchFamily="34" charset="0"/>
              </a:rPr>
              <a:t>GOEStools</a:t>
            </a:r>
            <a:r>
              <a:rPr lang="en-US" dirty="0">
                <a:latin typeface="Lato" panose="020F0502020204030203" pitchFamily="34" charset="0"/>
              </a:rPr>
              <a:t> has not been altered, so it is still only processing one DSIF file at this time.</a:t>
            </a:r>
            <a:br>
              <a:rPr lang="en-US" dirty="0">
                <a:latin typeface="Lato" panose="020F0502020204030203" pitchFamily="34" charset="0"/>
              </a:rPr>
            </a:br>
            <a:endParaRPr lang="en-US" dirty="0">
              <a:latin typeface="Lato" panose="020F0502020204030203" pitchFamily="34" charset="0"/>
            </a:endParaRPr>
          </a:p>
          <a:p>
            <a:pPr marL="742950" lvl="1" indent="-285750">
              <a:buFont typeface="Arial" panose="020B0604020202020204" pitchFamily="34" charset="0"/>
              <a:buChar char="•"/>
            </a:pPr>
            <a:r>
              <a:rPr lang="en-US" dirty="0">
                <a:latin typeface="Lato" panose="020F0502020204030203" pitchFamily="34" charset="0"/>
              </a:rPr>
              <a:t>New Gradient for Non CMIP RRQPE LRIT imagery written . The new gradient seems to more closely match the data in the Image headers.</a:t>
            </a:r>
          </a:p>
          <a:p>
            <a:pPr marR="0" lvl="1" algn="l" defTabSz="457200" rtl="0" eaLnBrk="1" fontAlgn="auto" latinLnBrk="0" hangingPunct="1">
              <a:lnSpc>
                <a:spcPct val="100000"/>
              </a:lnSpc>
              <a:spcBef>
                <a:spcPts val="0"/>
              </a:spcBef>
              <a:spcAft>
                <a:spcPts val="1000"/>
              </a:spcAft>
              <a:buClr>
                <a:prstClr val="white"/>
              </a:buClr>
              <a:buSzPct val="100000"/>
              <a:tabLst/>
              <a:defRPr/>
            </a:pPr>
            <a:endParaRPr lang="en-US" sz="2800" b="1" dirty="0">
              <a:solidFill>
                <a:prstClr val="white"/>
              </a:solidFill>
              <a:latin typeface="Calibri" panose="020F0502020204030204"/>
            </a:endParaRPr>
          </a:p>
          <a:p>
            <a:pPr marR="0" lvl="1" algn="l" defTabSz="457200" rtl="0" eaLnBrk="1" fontAlgn="auto" latinLnBrk="0" hangingPunct="1">
              <a:lnSpc>
                <a:spcPct val="100000"/>
              </a:lnSpc>
              <a:spcBef>
                <a:spcPts val="0"/>
              </a:spcBef>
              <a:spcAft>
                <a:spcPts val="1000"/>
              </a:spcAft>
              <a:buClr>
                <a:prstClr val="white"/>
              </a:buClr>
              <a:buSzPct val="100000"/>
              <a:tabLst/>
              <a:defRPr/>
            </a:pPr>
            <a:r>
              <a:rPr lang="en-US" sz="2800" b="1" i="0" dirty="0">
                <a:solidFill>
                  <a:prstClr val="white"/>
                </a:solidFill>
                <a:effectLst/>
                <a:latin typeface="Calibri" panose="020F0502020204030204"/>
              </a:rPr>
              <a:t>GOESTOOLS </a:t>
            </a:r>
            <a:r>
              <a:rPr lang="en-US" sz="2800" b="1" dirty="0">
                <a:solidFill>
                  <a:prstClr val="white"/>
                </a:solidFill>
                <a:latin typeface="Calibri" panose="020F0502020204030204"/>
              </a:rPr>
              <a:t>for Windows</a:t>
            </a: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Arial" panose="020B0604020202020204" pitchFamily="34" charset="0"/>
              <a:buChar char="•"/>
              <a:tabLst/>
              <a:defRPr/>
            </a:pPr>
            <a:r>
              <a:rPr lang="en-US" dirty="0">
                <a:latin typeface="Lato" panose="020F0502020204030203" pitchFamily="34" charset="0"/>
              </a:rPr>
              <a:t>Jamie Vital, author of </a:t>
            </a:r>
            <a:r>
              <a:rPr lang="en-US" dirty="0" err="1">
                <a:latin typeface="Lato" panose="020F0502020204030203" pitchFamily="34" charset="0"/>
              </a:rPr>
              <a:t>VitalityGOES</a:t>
            </a:r>
            <a:r>
              <a:rPr lang="en-US" dirty="0">
                <a:latin typeface="Lato" panose="020F0502020204030203" pitchFamily="34" charset="0"/>
              </a:rPr>
              <a:t> </a:t>
            </a:r>
            <a:br>
              <a:rPr lang="en-US" dirty="0">
                <a:latin typeface="Lato" panose="020F0502020204030203" pitchFamily="34" charset="0"/>
              </a:rPr>
            </a:br>
            <a:r>
              <a:rPr lang="en-US" dirty="0">
                <a:latin typeface="Lato" panose="020F0502020204030203" pitchFamily="34" charset="0"/>
              </a:rPr>
              <a:t>has ported GOESTOOLS to run on </a:t>
            </a:r>
            <a:br>
              <a:rPr lang="en-US" dirty="0">
                <a:latin typeface="Lato" panose="020F0502020204030203" pitchFamily="34" charset="0"/>
              </a:rPr>
            </a:br>
            <a:r>
              <a:rPr lang="en-US" dirty="0">
                <a:latin typeface="Lato" panose="020F0502020204030203" pitchFamily="34" charset="0"/>
              </a:rPr>
              <a:t>Windows Systems. </a:t>
            </a:r>
          </a:p>
          <a:p>
            <a:pPr marR="0" lvl="1" algn="l" defTabSz="457200" rtl="0" eaLnBrk="1" fontAlgn="auto" latinLnBrk="0" hangingPunct="1">
              <a:lnSpc>
                <a:spcPct val="100000"/>
              </a:lnSpc>
              <a:spcBef>
                <a:spcPts val="0"/>
              </a:spcBef>
              <a:spcAft>
                <a:spcPts val="1000"/>
              </a:spcAft>
              <a:buClr>
                <a:prstClr val="white"/>
              </a:buClr>
              <a:buSzPct val="100000"/>
              <a:tabLst/>
              <a:defRPr/>
            </a:pPr>
            <a:r>
              <a:rPr lang="en-US" dirty="0">
                <a:latin typeface="Lato" panose="020F0502020204030203" pitchFamily="34" charset="0"/>
              </a:rPr>
              <a:t> </a:t>
            </a:r>
          </a:p>
          <a:p>
            <a:br>
              <a:rPr lang="en-US" dirty="0"/>
            </a:br>
            <a:br>
              <a:rPr lang="en-US" b="0" i="0" dirty="0">
                <a:solidFill>
                  <a:srgbClr val="C9D1D9"/>
                </a:solidFill>
                <a:effectLst/>
                <a:latin typeface="-apple-system"/>
              </a:rPr>
            </a:b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view of the earth from space&#10;&#10;Description automatically generated">
            <a:extLst>
              <a:ext uri="{FF2B5EF4-FFF2-40B4-BE49-F238E27FC236}">
                <a16:creationId xmlns:a16="http://schemas.microsoft.com/office/drawing/2014/main" id="{FCA92121-994A-E4EE-9824-CBB2ECD72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9354" y="4109239"/>
            <a:ext cx="2719814" cy="2719814"/>
          </a:xfrm>
          <a:prstGeom prst="rect">
            <a:avLst/>
          </a:prstGeom>
        </p:spPr>
      </p:pic>
      <p:sp>
        <p:nvSpPr>
          <p:cNvPr id="7" name="TextBox 6">
            <a:extLst>
              <a:ext uri="{FF2B5EF4-FFF2-40B4-BE49-F238E27FC236}">
                <a16:creationId xmlns:a16="http://schemas.microsoft.com/office/drawing/2014/main" id="{9572F829-9567-52DE-6498-E9449B260305}"/>
              </a:ext>
            </a:extLst>
          </p:cNvPr>
          <p:cNvSpPr txBox="1"/>
          <p:nvPr/>
        </p:nvSpPr>
        <p:spPr>
          <a:xfrm>
            <a:off x="7849354" y="6392499"/>
            <a:ext cx="2384835" cy="338554"/>
          </a:xfrm>
          <a:prstGeom prst="rect">
            <a:avLst/>
          </a:prstGeom>
          <a:noFill/>
        </p:spPr>
        <p:txBody>
          <a:bodyPr wrap="square" rtlCol="0">
            <a:spAutoFit/>
          </a:bodyPr>
          <a:lstStyle/>
          <a:p>
            <a:r>
              <a:rPr lang="en-US" sz="1600" dirty="0">
                <a:solidFill>
                  <a:srgbClr val="C9D1D9"/>
                </a:solidFill>
                <a:latin typeface="-apple-system"/>
              </a:rPr>
              <a:t>C</a:t>
            </a:r>
            <a:r>
              <a:rPr lang="en-US" sz="1600" b="0" i="0" dirty="0">
                <a:solidFill>
                  <a:srgbClr val="C9D1D9"/>
                </a:solidFill>
                <a:effectLst/>
                <a:latin typeface="-apple-system"/>
              </a:rPr>
              <a:t>orrected RRQPE Gradient</a:t>
            </a:r>
            <a:endParaRPr lang="en-US" sz="1600" dirty="0"/>
          </a:p>
        </p:txBody>
      </p:sp>
      <p:pic>
        <p:nvPicPr>
          <p:cNvPr id="8" name="Picture 7" descr="A picture containing cup, indoor, table, food&#10;&#10;Description automatically generated">
            <a:extLst>
              <a:ext uri="{FF2B5EF4-FFF2-40B4-BE49-F238E27FC236}">
                <a16:creationId xmlns:a16="http://schemas.microsoft.com/office/drawing/2014/main" id="{8594C3AD-E875-FE39-C752-01F44CADF1B1}"/>
              </a:ext>
            </a:extLst>
          </p:cNvPr>
          <p:cNvPicPr>
            <a:picLocks noChangeAspect="1"/>
          </p:cNvPicPr>
          <p:nvPr/>
        </p:nvPicPr>
        <p:blipFill>
          <a:blip r:embed="rId3"/>
          <a:stretch>
            <a:fillRect/>
          </a:stretch>
        </p:blipFill>
        <p:spPr>
          <a:xfrm>
            <a:off x="10729384" y="5469146"/>
            <a:ext cx="1048006" cy="923353"/>
          </a:xfrm>
          <a:prstGeom prst="rect">
            <a:avLst/>
          </a:prstGeom>
        </p:spPr>
      </p:pic>
      <p:cxnSp>
        <p:nvCxnSpPr>
          <p:cNvPr id="10" name="Straight Connector 9">
            <a:extLst>
              <a:ext uri="{FF2B5EF4-FFF2-40B4-BE49-F238E27FC236}">
                <a16:creationId xmlns:a16="http://schemas.microsoft.com/office/drawing/2014/main" id="{107ADDEB-232F-9068-CD8F-7EA0ADD0E7B8}"/>
              </a:ext>
            </a:extLst>
          </p:cNvPr>
          <p:cNvCxnSpPr>
            <a:cxnSpLocks/>
          </p:cNvCxnSpPr>
          <p:nvPr/>
        </p:nvCxnSpPr>
        <p:spPr>
          <a:xfrm>
            <a:off x="7315200" y="4164594"/>
            <a:ext cx="0" cy="2397182"/>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descr="A computer screen with a colorful logo&#10;&#10;Description automatically generated">
            <a:extLst>
              <a:ext uri="{FF2B5EF4-FFF2-40B4-BE49-F238E27FC236}">
                <a16:creationId xmlns:a16="http://schemas.microsoft.com/office/drawing/2014/main" id="{F4FD845B-7CB8-BDBF-3176-58F8B5412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383" y="5152975"/>
            <a:ext cx="1977486" cy="1070289"/>
          </a:xfrm>
          <a:prstGeom prst="rect">
            <a:avLst/>
          </a:prstGeom>
        </p:spPr>
      </p:pic>
    </p:spTree>
    <p:extLst>
      <p:ext uri="{BB962C8B-B14F-4D97-AF65-F5344CB8AC3E}">
        <p14:creationId xmlns:p14="http://schemas.microsoft.com/office/powerpoint/2010/main" val="167828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34DC35-62BC-4B1A-B853-A3BEAE253672}"/>
              </a:ext>
            </a:extLst>
          </p:cNvPr>
          <p:cNvSpPr txBox="1"/>
          <p:nvPr/>
        </p:nvSpPr>
        <p:spPr>
          <a:xfrm>
            <a:off x="284813" y="6383383"/>
            <a:ext cx="1149745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iscosansttregular"/>
                <a:ea typeface="+mn-ea"/>
                <a:cs typeface="+mn-cs"/>
              </a:rPr>
              <a:t>October 24</a:t>
            </a:r>
            <a:r>
              <a:rPr kumimoji="0" lang="en-US" sz="1400" b="0" i="0" u="none" strike="noStrike" kern="1200" cap="none" spc="0" normalizeH="0" baseline="30000" noProof="0" dirty="0">
                <a:ln>
                  <a:noFill/>
                </a:ln>
                <a:solidFill>
                  <a:prstClr val="white"/>
                </a:solidFill>
                <a:effectLst/>
                <a:uLnTx/>
                <a:uFillTx/>
                <a:latin typeface="ciscosansttregular"/>
                <a:ea typeface="+mn-ea"/>
                <a:cs typeface="+mn-cs"/>
              </a:rPr>
              <a:t>th, </a:t>
            </a:r>
            <a:r>
              <a:rPr kumimoji="0" lang="en-US" sz="1400" b="0" i="0" u="none" strike="noStrike" kern="1200" cap="none" spc="0" normalizeH="0" baseline="0" noProof="0" dirty="0">
                <a:ln>
                  <a:noFill/>
                </a:ln>
                <a:solidFill>
                  <a:prstClr val="white"/>
                </a:solidFill>
                <a:effectLst/>
                <a:uLnTx/>
                <a:uFillTx/>
                <a:latin typeface="ciscosansttregular"/>
                <a:ea typeface="+mn-ea"/>
                <a:cs typeface="+mn-cs"/>
              </a:rPr>
              <a:t>2023</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A half of the earth and half of the earth&#10;&#10;Description automatically generated">
            <a:extLst>
              <a:ext uri="{FF2B5EF4-FFF2-40B4-BE49-F238E27FC236}">
                <a16:creationId xmlns:a16="http://schemas.microsoft.com/office/drawing/2014/main" id="{B0DD8C42-8254-04B8-F990-854B0D9B2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11" name="TextBox 10">
            <a:extLst>
              <a:ext uri="{FF2B5EF4-FFF2-40B4-BE49-F238E27FC236}">
                <a16:creationId xmlns:a16="http://schemas.microsoft.com/office/drawing/2014/main" id="{B31F7037-5C93-2933-FA6D-FED4FAF3985D}"/>
              </a:ext>
            </a:extLst>
          </p:cNvPr>
          <p:cNvSpPr txBox="1"/>
          <p:nvPr/>
        </p:nvSpPr>
        <p:spPr>
          <a:xfrm>
            <a:off x="7088863" y="235391"/>
            <a:ext cx="4635375" cy="7571303"/>
          </a:xfrm>
          <a:prstGeom prst="rect">
            <a:avLst/>
          </a:prstGeom>
          <a:noFill/>
        </p:spPr>
        <p:txBody>
          <a:bodyPr wrap="square" rtlCol="0">
            <a:spAutoFit/>
          </a:bodyPr>
          <a:lstStyle/>
          <a:p>
            <a:pPr algn="ctr"/>
            <a:r>
              <a:rPr lang="en-US" b="1" dirty="0"/>
              <a:t>Imagery Created using all open-source software:</a:t>
            </a:r>
            <a:br>
              <a:rPr lang="en-US" dirty="0"/>
            </a:br>
            <a:endParaRPr lang="en-US" dirty="0"/>
          </a:p>
          <a:p>
            <a:pPr marL="342900" indent="-342900">
              <a:buFont typeface="Arial" panose="020B0604020202020204" pitchFamily="34" charset="0"/>
              <a:buChar char="•"/>
            </a:pPr>
            <a:r>
              <a:rPr lang="en-US" dirty="0"/>
              <a:t>GOESTOOLS: For HRIT Reception, Bands 02.</a:t>
            </a:r>
            <a:br>
              <a:rPr lang="en-US" dirty="0"/>
            </a:br>
            <a:endParaRPr lang="en-US" dirty="0"/>
          </a:p>
          <a:p>
            <a:pPr marL="342900" indent="-342900">
              <a:buFont typeface="Arial" panose="020B0604020202020204" pitchFamily="34" charset="0"/>
              <a:buChar char="•"/>
            </a:pPr>
            <a:r>
              <a:rPr lang="en-US" dirty="0"/>
              <a:t>WMIC: Processing and creation of timestamps.</a:t>
            </a:r>
            <a:br>
              <a:rPr lang="en-US" dirty="0"/>
            </a:br>
            <a:endParaRPr lang="en-US" dirty="0"/>
          </a:p>
          <a:p>
            <a:pPr marL="342900" indent="-342900">
              <a:buFont typeface="Arial" panose="020B0604020202020204" pitchFamily="34" charset="0"/>
              <a:buChar char="•"/>
            </a:pPr>
            <a:r>
              <a:rPr lang="en-US" dirty="0" err="1"/>
              <a:t>Xplanet</a:t>
            </a:r>
            <a:r>
              <a:rPr lang="en-US" dirty="0"/>
              <a:t>: for timestamped processing of full color/night layer with specular lighting, </a:t>
            </a:r>
            <a:r>
              <a:rPr lang="en-US"/>
              <a:t>Rayleigh lighting , 3d bump </a:t>
            </a:r>
            <a:r>
              <a:rPr lang="en-US" dirty="0"/>
              <a:t>mapping and terrestrial shadows.</a:t>
            </a:r>
            <a:br>
              <a:rPr lang="en-US" dirty="0"/>
            </a:br>
            <a:endParaRPr lang="en-US" dirty="0"/>
          </a:p>
          <a:p>
            <a:pPr marL="342900" indent="-342900">
              <a:buFont typeface="Arial" panose="020B0604020202020204" pitchFamily="34" charset="0"/>
              <a:buChar char="•"/>
            </a:pPr>
            <a:r>
              <a:rPr lang="en-US" dirty="0" err="1"/>
              <a:t>ImageMagick</a:t>
            </a:r>
            <a:r>
              <a:rPr lang="en-US" dirty="0"/>
              <a:t>: For Imagery Processing and refinement, color optimization and downscaling.</a:t>
            </a:r>
            <a:br>
              <a:rPr lang="en-US" dirty="0"/>
            </a:br>
            <a:endParaRPr lang="en-US" dirty="0"/>
          </a:p>
          <a:p>
            <a:pPr marL="342900" indent="-342900">
              <a:buFont typeface="Arial" panose="020B0604020202020204" pitchFamily="34" charset="0"/>
              <a:buChar char="•"/>
            </a:pPr>
            <a:r>
              <a:rPr lang="en-US" dirty="0"/>
              <a:t>JIMP: Processing and refinement of alpha cloud layer only.</a:t>
            </a:r>
            <a:br>
              <a:rPr lang="en-US" dirty="0"/>
            </a:br>
            <a:endParaRPr lang="en-US" dirty="0"/>
          </a:p>
          <a:p>
            <a:pPr marL="342900" indent="-342900">
              <a:buFont typeface="Arial" panose="020B0604020202020204" pitchFamily="34" charset="0"/>
              <a:buChar char="•"/>
            </a:pPr>
            <a:r>
              <a:rPr lang="en-US" dirty="0"/>
              <a:t>Sanchez: For rendering of Band 2 onto </a:t>
            </a:r>
            <a:r>
              <a:rPr lang="en-US" dirty="0" err="1"/>
              <a:t>Xplanet</a:t>
            </a:r>
            <a:r>
              <a:rPr lang="en-US" dirty="0"/>
              <a:t> rendered Day night imagery.</a:t>
            </a:r>
            <a:br>
              <a:rPr lang="en-US" dirty="0"/>
            </a:br>
            <a:endParaRPr lang="en-US" dirty="0"/>
          </a:p>
          <a:p>
            <a:pPr marL="342900" indent="-342900">
              <a:buFont typeface="Arial" panose="020B0604020202020204" pitchFamily="34" charset="0"/>
              <a:buChar char="•"/>
            </a:pPr>
            <a:r>
              <a:rPr lang="en-US" dirty="0" err="1"/>
              <a:t>EXIFtool</a:t>
            </a:r>
            <a:r>
              <a:rPr lang="en-US" dirty="0"/>
              <a:t> for image labeling.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660400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3661</TotalTime>
  <Words>981</Words>
  <Application>Microsoft Office PowerPoint</Application>
  <PresentationFormat>Widescreen</PresentationFormat>
  <Paragraphs>71</Paragraphs>
  <Slides>6</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Ailerons</vt:lpstr>
      <vt:lpstr>-apple-system</vt:lpstr>
      <vt:lpstr>Arial</vt:lpstr>
      <vt:lpstr>Calibri</vt:lpstr>
      <vt:lpstr>Calibri Light</vt:lpstr>
      <vt:lpstr>ciscosansttregular</vt:lpstr>
      <vt:lpstr>Lato</vt:lpstr>
      <vt:lpstr>Mina</vt:lpstr>
      <vt:lpstr>Source Sans Pro</vt:lpstr>
      <vt:lpstr>Wingdings</vt:lpstr>
      <vt:lpstr>Celestial</vt:lpstr>
      <vt:lpstr>Noaa grb/hrit user group  Open-Source Data and Imaging Community UPDATES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Reinemann</dc:creator>
  <cp:lastModifiedBy>Carl Reinemann</cp:lastModifiedBy>
  <cp:revision>25</cp:revision>
  <dcterms:created xsi:type="dcterms:W3CDTF">2022-03-10T21:54:34Z</dcterms:created>
  <dcterms:modified xsi:type="dcterms:W3CDTF">2023-10-12T19:48:39Z</dcterms:modified>
</cp:coreProperties>
</file>