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86" r:id="rId3"/>
    <p:sldId id="283" r:id="rId4"/>
    <p:sldId id="288" r:id="rId5"/>
    <p:sldId id="289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6"/>
    <p:restoredTop sz="84470"/>
  </p:normalViewPr>
  <p:slideViewPr>
    <p:cSldViewPr snapToGrid="0">
      <p:cViewPr varScale="1">
        <p:scale>
          <a:sx n="150" d="100"/>
          <a:sy n="150" d="100"/>
        </p:scale>
        <p:origin x="16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1234-9177-D642-81F1-39F95B120AA2}" type="datetimeFigureOut">
              <a:rPr lang="en-US" smtClean="0"/>
              <a:t>9/7/24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B5D3-74D2-E644-B427-6AF28954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7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B5D3-74D2-E644-B427-6AF28954A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B5D3-74D2-E644-B427-6AF28954A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4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GRB software was successfully tested on simulated GOES-19 data provided by the GOES-R Ground System in January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B5D3-74D2-E644-B427-6AF28954A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1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LightningCast</a:t>
            </a:r>
            <a:r>
              <a:rPr lang="en-US" dirty="0"/>
              <a:t> uses a convolutional neural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B5D3-74D2-E644-B427-6AF28954A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B5D3-74D2-E644-B427-6AF28954A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for papers will be released soon!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B5D3-74D2-E644-B427-6AF28954A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66078"/>
            <a:ext cx="6858000" cy="13010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75153"/>
            <a:ext cx="6858000" cy="93781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10" descr="Madison-Prestorm-from SSEC-29Sept11">
            <a:extLst>
              <a:ext uri="{FF2B5EF4-FFF2-40B4-BE49-F238E27FC236}">
                <a16:creationId xmlns:a16="http://schemas.microsoft.com/office/drawing/2014/main" id="{DE72203E-502E-2F65-3DF1-16758A34A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5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12E234-7AAF-9141-B137-3AF5C51AA0F2}" type="datetime1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EAA476-ED41-AC41-AB1D-681F6E7B3576}" type="datetime1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BA8BA-1DE1-996C-474C-F441B3C6F410}"/>
              </a:ext>
            </a:extLst>
          </p:cNvPr>
          <p:cNvSpPr txBox="1"/>
          <p:nvPr userDrawn="1"/>
        </p:nvSpPr>
        <p:spPr>
          <a:xfrm>
            <a:off x="0" y="0"/>
            <a:ext cx="9144000" cy="83210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7EF6A27-FB12-B14D-BD41-C7301264B8BA}" type="datetime1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3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9612E7D-42C8-9448-9A4A-3591736FCA44}" type="datetime1">
              <a:rPr lang="en-US" smtClean="0"/>
              <a:t>9/7/24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4DC560-6170-EA4D-BF27-1ED3428C296C}"/>
              </a:ext>
            </a:extLst>
          </p:cNvPr>
          <p:cNvSpPr txBox="1"/>
          <p:nvPr userDrawn="1"/>
        </p:nvSpPr>
        <p:spPr>
          <a:xfrm>
            <a:off x="0" y="0"/>
            <a:ext cx="9144000" cy="83210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A99FD6-8292-9E4C-A3DB-93EF77381696}" type="datetime1">
              <a:rPr lang="en-US" smtClean="0"/>
              <a:t>9/7/24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1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E922A1F-3CEC-8E4B-AEEE-88C41A4437F7}" type="datetime1">
              <a:rPr lang="en-US" smtClean="0"/>
              <a:t>9/7/24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3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17174CA-794D-0C4F-9B92-F66B5A57AF4F}" type="datetime1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43DE929-BE6A-7D4D-8E53-C2080CF5DB01}" type="datetime1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/>
            </a:gs>
            <a:gs pos="100000">
              <a:schemeClr val="tx2"/>
            </a:gs>
            <a:gs pos="0">
              <a:schemeClr val="tx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84082"/>
            <a:ext cx="7886700" cy="354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CDB0-E98D-6E41-8DA0-0029C0EADA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IMSS_logo_web_multicolor_PNG_550x400.png">
            <a:extLst>
              <a:ext uri="{FF2B5EF4-FFF2-40B4-BE49-F238E27FC236}">
                <a16:creationId xmlns:a16="http://schemas.microsoft.com/office/drawing/2014/main" id="{12BBB524-6A95-0FFA-D3BF-E987CB161729}"/>
              </a:ext>
            </a:extLst>
          </p:cNvPr>
          <p:cNvPicPr>
            <a:picLocks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61" y="4767263"/>
            <a:ext cx="486223" cy="273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E8C7EC-654D-AA14-F0D2-5B46719C1CF5}"/>
              </a:ext>
            </a:extLst>
          </p:cNvPr>
          <p:cNvSpPr txBox="1"/>
          <p:nvPr userDrawn="1"/>
        </p:nvSpPr>
        <p:spPr>
          <a:xfrm>
            <a:off x="1092384" y="4704130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>
                <a:solidFill>
                  <a:srgbClr val="FFC000"/>
                </a:solidFill>
              </a:rPr>
              <a:t>Cooperative Institute for Meteorological Satellite Studies</a:t>
            </a:r>
          </a:p>
          <a:p>
            <a:r>
              <a:rPr lang="en-US" sz="1000" baseline="0" dirty="0">
                <a:solidFill>
                  <a:schemeClr val="bg1"/>
                </a:solidFill>
              </a:rPr>
              <a:t>University of Wisconsin - Madison </a:t>
            </a:r>
          </a:p>
        </p:txBody>
      </p:sp>
    </p:spTree>
    <p:extLst>
      <p:ext uri="{BB962C8B-B14F-4D97-AF65-F5344CB8AC3E}">
        <p14:creationId xmlns:p14="http://schemas.microsoft.com/office/powerpoint/2010/main" val="33571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sppgeo.issues@ssec.wis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CB84-F2C5-4BDD-3EC6-F8330FC05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732" y="1978890"/>
            <a:ext cx="5011288" cy="119609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D579"/>
                </a:solidFill>
              </a:rPr>
              <a:t>CSPP Geo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0854F-395D-501D-9991-D68A23892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79038"/>
            <a:ext cx="5124796" cy="103077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Graeme Martin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Joint GRB-HRIT/EMWIN Users Group Meeting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10 September 2024</a:t>
            </a:r>
          </a:p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F43D7-9A8F-0EF2-C12B-0CAA5E0C1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034" y="4309809"/>
            <a:ext cx="907901" cy="667958"/>
          </a:xfrm>
          <a:prstGeom prst="rect">
            <a:avLst/>
          </a:prstGeom>
        </p:spPr>
      </p:pic>
      <p:pic>
        <p:nvPicPr>
          <p:cNvPr id="8" name="Picture 7" descr="goes_r_logo small.png">
            <a:extLst>
              <a:ext uri="{FF2B5EF4-FFF2-40B4-BE49-F238E27FC236}">
                <a16:creationId xmlns:a16="http://schemas.microsoft.com/office/drawing/2014/main" id="{CD7B3020-5393-7675-2015-07DC59DD80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09809"/>
            <a:ext cx="1039311" cy="6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5E77-5A40-D74F-D87D-9BDDC73C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GOES-19 Support in CSPP Geo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CEBB-CC23-E46C-6002-A0511A8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F96252-6E81-642F-7BF5-2733BEEA9D06}"/>
              </a:ext>
            </a:extLst>
          </p:cNvPr>
          <p:cNvSpPr txBox="1">
            <a:spLocks/>
          </p:cNvSpPr>
          <p:nvPr/>
        </p:nvSpPr>
        <p:spPr>
          <a:xfrm>
            <a:off x="4783424" y="1025363"/>
            <a:ext cx="4018301" cy="10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3CEFC-5B7D-6205-EBFD-23885BE8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82787"/>
              </p:ext>
            </p:extLst>
          </p:nvPr>
        </p:nvGraphicFramePr>
        <p:xfrm>
          <a:off x="3169971" y="1258878"/>
          <a:ext cx="5435916" cy="315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96">
                  <a:extLst>
                    <a:ext uri="{9D8B030D-6E8A-4147-A177-3AD203B41FA5}">
                      <a16:colId xmlns:a16="http://schemas.microsoft.com/office/drawing/2014/main" val="3252619522"/>
                    </a:ext>
                  </a:extLst>
                </a:gridCol>
                <a:gridCol w="1558050">
                  <a:extLst>
                    <a:ext uri="{9D8B030D-6E8A-4147-A177-3AD203B41FA5}">
                      <a16:colId xmlns:a16="http://schemas.microsoft.com/office/drawing/2014/main" val="3668560759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832856300"/>
                    </a:ext>
                  </a:extLst>
                </a:gridCol>
                <a:gridCol w="132533">
                  <a:extLst>
                    <a:ext uri="{9D8B030D-6E8A-4147-A177-3AD203B41FA5}">
                      <a16:colId xmlns:a16="http://schemas.microsoft.com/office/drawing/2014/main" val="1427524049"/>
                    </a:ext>
                  </a:extLst>
                </a:gridCol>
                <a:gridCol w="132533">
                  <a:extLst>
                    <a:ext uri="{9D8B030D-6E8A-4147-A177-3AD203B41FA5}">
                      <a16:colId xmlns:a16="http://schemas.microsoft.com/office/drawing/2014/main" val="1863167343"/>
                    </a:ext>
                  </a:extLst>
                </a:gridCol>
                <a:gridCol w="132533">
                  <a:extLst>
                    <a:ext uri="{9D8B030D-6E8A-4147-A177-3AD203B41FA5}">
                      <a16:colId xmlns:a16="http://schemas.microsoft.com/office/drawing/2014/main" val="2783661217"/>
                    </a:ext>
                  </a:extLst>
                </a:gridCol>
                <a:gridCol w="132533">
                  <a:extLst>
                    <a:ext uri="{9D8B030D-6E8A-4147-A177-3AD203B41FA5}">
                      <a16:colId xmlns:a16="http://schemas.microsoft.com/office/drawing/2014/main" val="2241632171"/>
                    </a:ext>
                  </a:extLst>
                </a:gridCol>
                <a:gridCol w="132533">
                  <a:extLst>
                    <a:ext uri="{9D8B030D-6E8A-4147-A177-3AD203B41FA5}">
                      <a16:colId xmlns:a16="http://schemas.microsoft.com/office/drawing/2014/main" val="3272793314"/>
                    </a:ext>
                  </a:extLst>
                </a:gridCol>
                <a:gridCol w="132533">
                  <a:extLst>
                    <a:ext uri="{9D8B030D-6E8A-4147-A177-3AD203B41FA5}">
                      <a16:colId xmlns:a16="http://schemas.microsoft.com/office/drawing/2014/main" val="3267107234"/>
                    </a:ext>
                  </a:extLst>
                </a:gridCol>
                <a:gridCol w="132533">
                  <a:extLst>
                    <a:ext uri="{9D8B030D-6E8A-4147-A177-3AD203B41FA5}">
                      <a16:colId xmlns:a16="http://schemas.microsoft.com/office/drawing/2014/main" val="3980587444"/>
                    </a:ext>
                  </a:extLst>
                </a:gridCol>
                <a:gridCol w="132533">
                  <a:extLst>
                    <a:ext uri="{9D8B030D-6E8A-4147-A177-3AD203B41FA5}">
                      <a16:colId xmlns:a16="http://schemas.microsoft.com/office/drawing/2014/main" val="905336587"/>
                    </a:ext>
                  </a:extLst>
                </a:gridCol>
                <a:gridCol w="1908756">
                  <a:extLst>
                    <a:ext uri="{9D8B030D-6E8A-4147-A177-3AD203B41FA5}">
                      <a16:colId xmlns:a16="http://schemas.microsoft.com/office/drawing/2014/main" val="1331075583"/>
                    </a:ext>
                  </a:extLst>
                </a:gridCol>
              </a:tblGrid>
              <a:tr h="142532">
                <a:tc rowSpan="2"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Package</a:t>
                      </a:r>
                    </a:p>
                  </a:txBody>
                  <a:tcPr marL="28575" marR="28575" marT="19050" marB="19050" anchor="b"/>
                </a:tc>
                <a:tc rowSpan="2"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Description</a:t>
                      </a:r>
                    </a:p>
                  </a:txBody>
                  <a:tcPr marL="28575" marR="28575" marT="19050" marB="19050" anchor="b"/>
                </a:tc>
                <a:tc gridSpan="9"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Satellite</a:t>
                      </a: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GOES-19 status and plans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4624365"/>
                  </a:ext>
                </a:extLst>
              </a:tr>
              <a:tr h="714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GOES-16</a:t>
                      </a:r>
                    </a:p>
                  </a:txBody>
                  <a:tcPr marL="28575" marR="28575" marT="19050" marB="19050" vert="vert27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GOES-17</a:t>
                      </a:r>
                    </a:p>
                  </a:txBody>
                  <a:tcPr marL="28575" marR="28575" marT="19050" marB="19050" vert="vert27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GOES-18</a:t>
                      </a:r>
                    </a:p>
                  </a:txBody>
                  <a:tcPr marL="28575" marR="28575" marT="19050" marB="19050" vert="vert27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Himawari-9</a:t>
                      </a:r>
                    </a:p>
                  </a:txBody>
                  <a:tcPr marL="28575" marR="28575" marT="19050" marB="19050" vert="vert27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GK2A</a:t>
                      </a:r>
                    </a:p>
                  </a:txBody>
                  <a:tcPr marL="28575" marR="28575" marT="19050" marB="19050" vert="vert27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FY4A</a:t>
                      </a:r>
                    </a:p>
                  </a:txBody>
                  <a:tcPr marL="28575" marR="28575" marT="19050" marB="19050" vert="vert27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FY4B</a:t>
                      </a:r>
                    </a:p>
                  </a:txBody>
                  <a:tcPr marL="28575" marR="28575" marT="19050" marB="19050" vert="vert27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GOES-13</a:t>
                      </a:r>
                    </a:p>
                  </a:txBody>
                  <a:tcPr marL="28575" marR="28575" marT="19050" marB="19050" vert="vert27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effectLst/>
                        </a:rPr>
                        <a:t>GOES-15</a:t>
                      </a:r>
                    </a:p>
                  </a:txBody>
                  <a:tcPr marL="28575" marR="28575" marT="19050" marB="19050" vert="vert27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569474797"/>
                  </a:ext>
                </a:extLst>
              </a:tr>
              <a:tr h="194998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GRB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process raw GRB data stream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 rowSpan="3"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Provisional G19 support in current release. Update will be released if needed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979941398"/>
                  </a:ext>
                </a:extLst>
              </a:tr>
              <a:tr h="194998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Geo2Grid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imagery, animations, reprojection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830257642"/>
                  </a:ext>
                </a:extLst>
              </a:tr>
              <a:tr h="194998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AXI Tools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utility package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 vMerge="1"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70169792"/>
                  </a:ext>
                </a:extLst>
              </a:tr>
              <a:tr h="194998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AIT Framework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Level 2 retrieved geophysical products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 rowSpan="2"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No G19 support in current release. Update planned.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36487756"/>
                  </a:ext>
                </a:extLst>
              </a:tr>
              <a:tr h="194998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Gridded GLM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higher-level lightning products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9390874"/>
                  </a:ext>
                </a:extLst>
              </a:tr>
              <a:tr h="194998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GEOCAT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Level 2 retrieved geophysical products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baseline="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✓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N/A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3813922"/>
                  </a:ext>
                </a:extLst>
              </a:tr>
              <a:tr h="194998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GVAR (legacy)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process raw GVAR data stream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1" baseline="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baseline="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✓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baseline="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✓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N/A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1700375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BCAA75-B9FD-6927-8384-E11EEB1EE5C8}"/>
              </a:ext>
            </a:extLst>
          </p:cNvPr>
          <p:cNvSpPr txBox="1"/>
          <p:nvPr/>
        </p:nvSpPr>
        <p:spPr>
          <a:xfrm>
            <a:off x="3340112" y="981879"/>
            <a:ext cx="2582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i="1" dirty="0">
                <a:solidFill>
                  <a:schemeClr val="bg1"/>
                </a:solidFill>
              </a:rPr>
              <a:t>Available CSPP Geo software packages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225484-72AE-0CB4-62AC-3935D459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96" y="1684627"/>
            <a:ext cx="2662404" cy="20830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GOES-19 is provisionally supported in some CSPP Geo software packages, and not yet supported in others</a:t>
            </a:r>
          </a:p>
          <a:p>
            <a:r>
              <a:rPr lang="en-US" dirty="0"/>
              <a:t>Updates will be developed and released as needed, before GOES-19 becomes operational as GOES-East (~early April 2025)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2C018776-57F1-DB11-B1C9-BCE33F22372E}"/>
              </a:ext>
            </a:extLst>
          </p:cNvPr>
          <p:cNvSpPr/>
          <p:nvPr/>
        </p:nvSpPr>
        <p:spPr>
          <a:xfrm>
            <a:off x="3107267" y="2142067"/>
            <a:ext cx="5562600" cy="1625599"/>
          </a:xfrm>
          <a:prstGeom prst="frame">
            <a:avLst>
              <a:gd name="adj1" fmla="val 2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6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A3F2-8AFE-DF47-FAB2-87CE53CB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GOES-19 Support in the GRB and AITF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2426-DC21-9D9D-354C-EE84B70F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84082"/>
            <a:ext cx="3766369" cy="35486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GRB (</a:t>
            </a:r>
            <a:r>
              <a:rPr lang="en-US" dirty="0" err="1">
                <a:solidFill>
                  <a:srgbClr val="FFC000"/>
                </a:solidFill>
              </a:rPr>
              <a:t>ingestor</a:t>
            </a:r>
            <a:r>
              <a:rPr lang="en-US" dirty="0">
                <a:solidFill>
                  <a:srgbClr val="FFC000"/>
                </a:solidFill>
              </a:rPr>
              <a:t>) package</a:t>
            </a:r>
          </a:p>
          <a:p>
            <a:pPr lvl="1"/>
            <a:r>
              <a:rPr lang="en-US" dirty="0"/>
              <a:t>Provisional support for GOES-19 is included in the current release (v1.0.28)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A configuration change may be needed to process GOES-19 GRB	</a:t>
            </a:r>
          </a:p>
          <a:p>
            <a:pPr lvl="1"/>
            <a:r>
              <a:rPr lang="en-US" dirty="0"/>
              <a:t>The CSPP Geo Team will participate in GOES-19 Post Launch Testing, processing the GRB stream as instruments are added, and providing metrics to the Ground System.</a:t>
            </a:r>
          </a:p>
          <a:p>
            <a:pPr lvl="1"/>
            <a:r>
              <a:rPr lang="en-US" dirty="0"/>
              <a:t>If an issue in the GRB software is identified, a fix will be developed and released to users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AIT Framework Level 2 package</a:t>
            </a:r>
            <a:endParaRPr lang="en-US" dirty="0"/>
          </a:p>
          <a:p>
            <a:pPr lvl="1"/>
            <a:r>
              <a:rPr lang="en-US" dirty="0"/>
              <a:t>GOES-19 support is not included in the current AITF release (v2.1.0) </a:t>
            </a:r>
          </a:p>
          <a:p>
            <a:pPr lvl="1"/>
            <a:r>
              <a:rPr lang="en-US" dirty="0"/>
              <a:t>Over the coming months we are expecting algorithm / LUT updates from NOAA ASSISTT.</a:t>
            </a:r>
          </a:p>
          <a:p>
            <a:pPr lvl="1"/>
            <a:r>
              <a:rPr lang="en-US" dirty="0"/>
              <a:t>A v2.3 release is planned for early 2025 which will add support for GOES-19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9C24-034A-C832-2526-15C81888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F8BF3-65F3-E9E9-3D52-45D3F1303950}"/>
              </a:ext>
            </a:extLst>
          </p:cNvPr>
          <p:cNvSpPr txBox="1"/>
          <p:nvPr/>
        </p:nvSpPr>
        <p:spPr>
          <a:xfrm>
            <a:off x="5003376" y="3955097"/>
            <a:ext cx="363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>
                <a:solidFill>
                  <a:schemeClr val="bg1"/>
                </a:solidFill>
              </a:rPr>
              <a:t>“Community Satellite Processing Package for Geostationary Data (CSPP Geo) GRB Software Users’ Guide”, Sections 8.2.1 and 8.2.2</a:t>
            </a:r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2108F1C-1921-9204-A3C9-7B14B6CBA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722" y="1118666"/>
            <a:ext cx="2037159" cy="274992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A8CDEF-61DE-77D4-E4F4-DC8CC919CE8D}"/>
              </a:ext>
            </a:extLst>
          </p:cNvPr>
          <p:cNvCxnSpPr>
            <a:cxnSpLocks/>
          </p:cNvCxnSpPr>
          <p:nvPr/>
        </p:nvCxnSpPr>
        <p:spPr>
          <a:xfrm>
            <a:off x="4395018" y="1654629"/>
            <a:ext cx="1122484" cy="0"/>
          </a:xfrm>
          <a:prstGeom prst="straightConnector1">
            <a:avLst/>
          </a:prstGeom>
          <a:ln w="412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4B7F13-C787-A169-7F55-BDA1C9E5E802}"/>
              </a:ext>
            </a:extLst>
          </p:cNvPr>
          <p:cNvSpPr txBox="1"/>
          <p:nvPr/>
        </p:nvSpPr>
        <p:spPr>
          <a:xfrm>
            <a:off x="5241141" y="4603325"/>
            <a:ext cx="29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User support: </a:t>
            </a:r>
            <a:r>
              <a:rPr lang="en-US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csppgeo.issues@ssec.wisc.edu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6C87-FF86-C029-0E1F-0A126CDF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CSPP Geo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84067-AFD6-CB90-F118-A5A22A4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FAFEA-BDC2-611F-0287-793B5679A094}"/>
              </a:ext>
            </a:extLst>
          </p:cNvPr>
          <p:cNvSpPr txBox="1"/>
          <p:nvPr/>
        </p:nvSpPr>
        <p:spPr>
          <a:xfrm>
            <a:off x="523642" y="951991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Coming soon…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1CFBDB-E2F5-5B14-1864-A1220B19EA48}"/>
              </a:ext>
            </a:extLst>
          </p:cNvPr>
          <p:cNvSpPr txBox="1">
            <a:spLocks/>
          </p:cNvSpPr>
          <p:nvPr/>
        </p:nvSpPr>
        <p:spPr>
          <a:xfrm>
            <a:off x="347134" y="1367573"/>
            <a:ext cx="3327400" cy="3297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</a:rPr>
              <a:t>LightningCast</a:t>
            </a:r>
            <a:r>
              <a:rPr lang="en-US" dirty="0">
                <a:solidFill>
                  <a:srgbClr val="FFC000"/>
                </a:solidFill>
              </a:rPr>
              <a:t> v1.0 beta </a:t>
            </a:r>
            <a:r>
              <a:rPr lang="en-US" dirty="0"/>
              <a:t>– Sept 2024</a:t>
            </a:r>
          </a:p>
          <a:p>
            <a:r>
              <a:rPr lang="en-US" dirty="0" err="1"/>
              <a:t>LightningCast</a:t>
            </a:r>
            <a:r>
              <a:rPr lang="en-US" dirty="0"/>
              <a:t> uses machine learning to calculate the probability of lightning occurring using imager data</a:t>
            </a:r>
          </a:p>
          <a:p>
            <a:r>
              <a:rPr lang="en-US" dirty="0"/>
              <a:t>Core software was developed under NOAA-funding by John </a:t>
            </a:r>
            <a:r>
              <a:rPr lang="en-US" dirty="0" err="1"/>
              <a:t>Cintineo</a:t>
            </a:r>
            <a:r>
              <a:rPr lang="en-US" dirty="0"/>
              <a:t>, Mike </a:t>
            </a:r>
            <a:r>
              <a:rPr lang="en-US" dirty="0" err="1"/>
              <a:t>Pavolonis</a:t>
            </a:r>
            <a:r>
              <a:rPr lang="en-US" dirty="0"/>
              <a:t> and Justin </a:t>
            </a:r>
            <a:r>
              <a:rPr lang="en-US" dirty="0" err="1"/>
              <a:t>Seiglaff</a:t>
            </a:r>
            <a:endParaRPr lang="en-US" dirty="0"/>
          </a:p>
          <a:p>
            <a:r>
              <a:rPr lang="en-US" dirty="0"/>
              <a:t>Capabilities of initial beta</a:t>
            </a:r>
          </a:p>
          <a:p>
            <a:pPr lvl="1"/>
            <a:r>
              <a:rPr lang="en-US" dirty="0"/>
              <a:t>GOES-R series (all domains) and Himawari-9 (Full Disk)</a:t>
            </a:r>
          </a:p>
          <a:p>
            <a:pPr lvl="1"/>
            <a:r>
              <a:rPr lang="en-US" dirty="0"/>
              <a:t>Output formats: </a:t>
            </a:r>
            <a:r>
              <a:rPr lang="en-US" dirty="0" err="1"/>
              <a:t>GeoJSON</a:t>
            </a:r>
            <a:r>
              <a:rPr lang="en-US" dirty="0"/>
              <a:t>, </a:t>
            </a:r>
            <a:r>
              <a:rPr lang="en-US" dirty="0" err="1"/>
              <a:t>NetCDF</a:t>
            </a:r>
            <a:r>
              <a:rPr lang="en-US" dirty="0"/>
              <a:t>, PNG</a:t>
            </a:r>
          </a:p>
          <a:p>
            <a:pPr lvl="1"/>
            <a:r>
              <a:rPr lang="en-US" dirty="0"/>
              <a:t>Probability contours can be overlaid on a variety of RGB and single band imagery created from ABI data</a:t>
            </a:r>
          </a:p>
          <a:p>
            <a:pPr lvl="1"/>
            <a:r>
              <a:rPr lang="en-US" dirty="0"/>
              <a:t>Gridded GLM data can be overlaid</a:t>
            </a:r>
          </a:p>
          <a:p>
            <a:pPr lvl="1"/>
            <a:r>
              <a:rPr lang="en-US" dirty="0"/>
              <a:t>AWIPS-compatible output</a:t>
            </a:r>
          </a:p>
          <a:p>
            <a:pPr lvl="1"/>
            <a:r>
              <a:rPr lang="en-US" dirty="0"/>
              <a:t>Optional parallax correction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2C26B-EB89-D750-3B4E-B6D5C2A6C673}"/>
              </a:ext>
            </a:extLst>
          </p:cNvPr>
          <p:cNvSpPr txBox="1"/>
          <p:nvPr/>
        </p:nvSpPr>
        <p:spPr>
          <a:xfrm>
            <a:off x="3947650" y="3588020"/>
            <a:ext cx="240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>
                <a:solidFill>
                  <a:schemeClr val="bg1"/>
                </a:solidFill>
              </a:rPr>
              <a:t>GOES-16 lightning probability and GLM FED overlaid on Day Cloud Phase Distinction</a:t>
            </a:r>
          </a:p>
        </p:txBody>
      </p:sp>
      <p:pic>
        <p:nvPicPr>
          <p:cNvPr id="23" name="Picture 22" descr="A map of the weather&#10;&#10;Description automatically generated with medium confidence">
            <a:extLst>
              <a:ext uri="{FF2B5EF4-FFF2-40B4-BE49-F238E27FC236}">
                <a16:creationId xmlns:a16="http://schemas.microsoft.com/office/drawing/2014/main" id="{A87D3077-5DBC-8353-8C89-05BB30BE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28" y="1126066"/>
            <a:ext cx="2436656" cy="22791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FED903-F9F9-8E1F-DDE0-17F3E9E98109}"/>
              </a:ext>
            </a:extLst>
          </p:cNvPr>
          <p:cNvSpPr txBox="1"/>
          <p:nvPr/>
        </p:nvSpPr>
        <p:spPr>
          <a:xfrm>
            <a:off x="6457950" y="3588019"/>
            <a:ext cx="240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>
                <a:solidFill>
                  <a:schemeClr val="bg1"/>
                </a:solidFill>
              </a:rPr>
              <a:t>Himawari-9 lightning probability overlaid on Day Cloud Phase Distinction</a:t>
            </a:r>
          </a:p>
        </p:txBody>
      </p:sp>
      <p:pic>
        <p:nvPicPr>
          <p:cNvPr id="31" name="Picture 30" descr="A map of the ocean&#10;&#10;Description automatically generated with medium confidence">
            <a:extLst>
              <a:ext uri="{FF2B5EF4-FFF2-40B4-BE49-F238E27FC236}">
                <a16:creationId xmlns:a16="http://schemas.microsoft.com/office/drawing/2014/main" id="{9465C780-B3DC-0EC7-BB66-1054AE116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1245541"/>
            <a:ext cx="2325573" cy="20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6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6C87-FF86-C029-0E1F-0A126CDF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CSPP Geo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84067-AFD6-CB90-F118-A5A22A4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DB0-E98D-6E41-8DA0-0029C0EADA8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FAFEA-BDC2-611F-0287-793B5679A094}"/>
              </a:ext>
            </a:extLst>
          </p:cNvPr>
          <p:cNvSpPr txBox="1"/>
          <p:nvPr/>
        </p:nvSpPr>
        <p:spPr>
          <a:xfrm>
            <a:off x="523642" y="951991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Coming soon…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1CFBDB-E2F5-5B14-1864-A1220B19EA48}"/>
              </a:ext>
            </a:extLst>
          </p:cNvPr>
          <p:cNvSpPr txBox="1">
            <a:spLocks/>
          </p:cNvSpPr>
          <p:nvPr/>
        </p:nvSpPr>
        <p:spPr>
          <a:xfrm>
            <a:off x="523641" y="1558074"/>
            <a:ext cx="3162383" cy="2213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GRB v1.1 alpha</a:t>
            </a:r>
            <a:r>
              <a:rPr lang="en-US" dirty="0"/>
              <a:t> - Fall 2024</a:t>
            </a:r>
          </a:p>
          <a:p>
            <a:pPr lvl="1"/>
            <a:r>
              <a:rPr lang="en-US" dirty="0"/>
              <a:t>Enhancements to upstream interface</a:t>
            </a:r>
          </a:p>
          <a:p>
            <a:pPr lvl="1"/>
            <a:r>
              <a:rPr lang="en-US" dirty="0"/>
              <a:t>Baseband frames support (in addition to CADUs)</a:t>
            </a:r>
          </a:p>
          <a:p>
            <a:pPr lvl="1"/>
            <a:r>
              <a:rPr lang="en-US" dirty="0"/>
              <a:t>TCP support (in addition to UDP)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ABI Flood mapping v1.0 beta </a:t>
            </a:r>
            <a:r>
              <a:rPr lang="en-US" dirty="0"/>
              <a:t>- Fall 2024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</a:rPr>
              <a:t>GeoSphere</a:t>
            </a:r>
            <a:r>
              <a:rPr lang="en-US" dirty="0">
                <a:solidFill>
                  <a:srgbClr val="FFC000"/>
                </a:solidFill>
              </a:rPr>
              <a:t> website updates </a:t>
            </a:r>
            <a:r>
              <a:rPr lang="en-US" dirty="0"/>
              <a:t>including added Level 2 products – late 2024 / early 2025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787B71-06CE-0EBE-84B4-6692A3420A38}"/>
              </a:ext>
            </a:extLst>
          </p:cNvPr>
          <p:cNvSpPr txBox="1">
            <a:spLocks/>
          </p:cNvSpPr>
          <p:nvPr/>
        </p:nvSpPr>
        <p:spPr>
          <a:xfrm>
            <a:off x="4965452" y="65907"/>
            <a:ext cx="7886700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55AF01-7F6C-452F-AFF5-117493B0D9BD}"/>
              </a:ext>
            </a:extLst>
          </p:cNvPr>
          <p:cNvSpPr txBox="1"/>
          <p:nvPr/>
        </p:nvSpPr>
        <p:spPr>
          <a:xfrm>
            <a:off x="5012267" y="4256816"/>
            <a:ext cx="343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>
                <a:solidFill>
                  <a:schemeClr val="bg1"/>
                </a:solidFill>
              </a:rPr>
              <a:t>CSPP </a:t>
            </a:r>
            <a:r>
              <a:rPr lang="en-US" sz="1200" i="1" dirty="0" err="1">
                <a:solidFill>
                  <a:schemeClr val="bg1"/>
                </a:solidFill>
              </a:rPr>
              <a:t>GeoSphere</a:t>
            </a:r>
            <a:r>
              <a:rPr lang="en-US" sz="1200" i="1" dirty="0">
                <a:solidFill>
                  <a:schemeClr val="bg1"/>
                </a:solidFill>
              </a:rPr>
              <a:t> website https://</a:t>
            </a:r>
            <a:r>
              <a:rPr lang="en-US" sz="1200" i="1" dirty="0" err="1">
                <a:solidFill>
                  <a:schemeClr val="bg1"/>
                </a:solidFill>
              </a:rPr>
              <a:t>geosphere.ssec.wisc.edu</a:t>
            </a:r>
            <a:r>
              <a:rPr lang="en-US" sz="1200" i="1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36" name="Picture 35" descr="A map of the earth showing the weather&#10;&#10;Description automatically generated with medium confidence">
            <a:extLst>
              <a:ext uri="{FF2B5EF4-FFF2-40B4-BE49-F238E27FC236}">
                <a16:creationId xmlns:a16="http://schemas.microsoft.com/office/drawing/2014/main" id="{9212E7DC-48C7-4B3A-F6BC-3C9E5B103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523" y="1122673"/>
            <a:ext cx="3779544" cy="3095745"/>
          </a:xfrm>
          <a:prstGeom prst="rect">
            <a:avLst/>
          </a:prstGeom>
        </p:spPr>
      </p:pic>
      <p:pic>
        <p:nvPicPr>
          <p:cNvPr id="38" name="Picture 37" descr="A white arrow pointing to the right&#10;&#10;Description automatically generated">
            <a:extLst>
              <a:ext uri="{FF2B5EF4-FFF2-40B4-BE49-F238E27FC236}">
                <a16:creationId xmlns:a16="http://schemas.microsoft.com/office/drawing/2014/main" id="{FA84A845-3116-2184-DD6C-9917526F0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0" y="1927073"/>
            <a:ext cx="101600" cy="1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98B8B0-573C-43DD-85FE-31433D57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47" y="2989596"/>
            <a:ext cx="4716196" cy="168992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4023CC0-C634-70FE-CFAE-331B2B17B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7" r="1" b="12353"/>
          <a:stretch/>
        </p:blipFill>
        <p:spPr>
          <a:xfrm>
            <a:off x="5790036" y="58382"/>
            <a:ext cx="3301337" cy="16218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277" y="3588408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05285" y="3827701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ool and trees next to a body of water&#10;&#10;Description automatically generated">
            <a:extLst>
              <a:ext uri="{FF2B5EF4-FFF2-40B4-BE49-F238E27FC236}">
                <a16:creationId xmlns:a16="http://schemas.microsoft.com/office/drawing/2014/main" id="{C808DB95-852C-48B8-FBC3-B43D0DECE8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79" r="1" b="1"/>
          <a:stretch/>
        </p:blipFill>
        <p:spPr>
          <a:xfrm>
            <a:off x="5793115" y="3463291"/>
            <a:ext cx="3298258" cy="1621826"/>
          </a:xfrm>
          <a:prstGeom prst="rect">
            <a:avLst/>
          </a:prstGeom>
        </p:spPr>
      </p:pic>
      <p:pic>
        <p:nvPicPr>
          <p:cNvPr id="10" name="Picture 9" descr="A close-up of a message&#10;&#10;Description automatically generated">
            <a:extLst>
              <a:ext uri="{FF2B5EF4-FFF2-40B4-BE49-F238E27FC236}">
                <a16:creationId xmlns:a16="http://schemas.microsoft.com/office/drawing/2014/main" id="{A2D4F720-A2CE-DE17-78FF-E8E711639A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307"/>
          <a:stretch/>
        </p:blipFill>
        <p:spPr>
          <a:xfrm>
            <a:off x="5783875" y="1731645"/>
            <a:ext cx="3307498" cy="16802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51FBF-DB17-C481-BFAF-44C43030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0100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ACCDB0-E98D-6E41-8DA0-0029C0EADA8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A blue hexagon with a blue and green background&#10;&#10;Description automatically generated">
            <a:extLst>
              <a:ext uri="{FF2B5EF4-FFF2-40B4-BE49-F238E27FC236}">
                <a16:creationId xmlns:a16="http://schemas.microsoft.com/office/drawing/2014/main" id="{DF71B10B-F075-3402-A8EE-560160D15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7" y="59206"/>
            <a:ext cx="5678078" cy="50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i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17489</TotalTime>
  <Words>567</Words>
  <Application>Microsoft Macintosh PowerPoint</Application>
  <PresentationFormat>On-screen Show (16:9)</PresentationFormat>
  <Paragraphs>120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CSPP Geo Update</vt:lpstr>
      <vt:lpstr>GOES-19 Support in CSPP Geo software</vt:lpstr>
      <vt:lpstr>GOES-19 Support in the GRB and AITF Packages</vt:lpstr>
      <vt:lpstr>CSPP Geo news</vt:lpstr>
      <vt:lpstr>CSPP Geo news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Martin</dc:creator>
  <cp:lastModifiedBy>Graeme Martin</cp:lastModifiedBy>
  <cp:revision>49</cp:revision>
  <cp:lastPrinted>2024-01-27T21:20:44Z</cp:lastPrinted>
  <dcterms:created xsi:type="dcterms:W3CDTF">2024-01-21T21:42:48Z</dcterms:created>
  <dcterms:modified xsi:type="dcterms:W3CDTF">2024-09-10T00:32:22Z</dcterms:modified>
</cp:coreProperties>
</file>