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80" r:id="rId2"/>
    <p:sldId id="286" r:id="rId3"/>
    <p:sldId id="289" r:id="rId4"/>
    <p:sldId id="290" r:id="rId5"/>
    <p:sldId id="291" r:id="rId6"/>
    <p:sldId id="266" r:id="rId7"/>
    <p:sldId id="284"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A52F092-FD69-41C9-8A15-EBB49466C0E2}" type="datetimeFigureOut">
              <a:rPr lang="en-US" smtClean="0"/>
              <a:t>9/7/2024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B527171-DD36-405A-BCBF-C76186EFE3F8}" type="slidenum">
              <a:rPr lang="en-US" smtClean="0"/>
              <a:t>‹#›</a:t>
            </a:fld>
            <a:endParaRPr lang="en-US"/>
          </a:p>
        </p:txBody>
      </p:sp>
    </p:spTree>
    <p:extLst>
      <p:ext uri="{BB962C8B-B14F-4D97-AF65-F5344CB8AC3E}">
        <p14:creationId xmlns:p14="http://schemas.microsoft.com/office/powerpoint/2010/main" val="213515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E9208971-B8F2-4592-BA7C-2CB955EA0C94}" type="slidenum">
              <a:rPr lang="en-US">
                <a:solidFill>
                  <a:prstClr val="black"/>
                </a:solidFill>
                <a:latin typeface="Calibri" panose="020F0502020204030204"/>
              </a:rPr>
              <a:pPr defTabSz="483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58139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306">
              <a:defRPr/>
            </a:pPr>
            <a:fld id="{E9208971-B8F2-4592-BA7C-2CB955EA0C94}" type="slidenum">
              <a:rPr lang="en-US">
                <a:solidFill>
                  <a:prstClr val="black"/>
                </a:solidFill>
                <a:latin typeface="Calibri" panose="020F0502020204030204"/>
              </a:rPr>
              <a:pPr defTabSz="48330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80882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13065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57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102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127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496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236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60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7583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10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370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036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96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834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275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44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039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074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9/7/2024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81189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usradiogu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sradioguy.com/updating-goestools-for-goes-18-and-1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hyperlink" Target="https://usradioguy.com/satellites/discovery-dish/"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facebook.com/groups/gswsg" TargetMode="External"/><Relationship Id="rId13" Type="http://schemas.openxmlformats.org/officeDocument/2006/relationships/hyperlink" Target="https://usradioguy.com/usradioguy-newsletter/" TargetMode="External"/><Relationship Id="rId3" Type="http://schemas.openxmlformats.org/officeDocument/2006/relationships/image" Target="../media/image5.png"/><Relationship Id="rId7" Type="http://schemas.openxmlformats.org/officeDocument/2006/relationships/hyperlink" Target="https://osp.teske.net.br/channel/opensateliteproject" TargetMode="Externa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rtl-sdr.com/rtl-sdr-com-goes-16-17-and-gk-2a-weather-satellite-reception-comprehensive-tutorial/" TargetMode="External"/><Relationship Id="rId11" Type="http://schemas.openxmlformats.org/officeDocument/2006/relationships/hyperlink" Target="https://www.reddit.com/r/amateursatellites/" TargetMode="External"/><Relationship Id="rId5" Type="http://schemas.openxmlformats.org/officeDocument/2006/relationships/hyperlink" Target="https://pietern.github.io/goestools/guides/minimal_receiver.html" TargetMode="External"/><Relationship Id="rId10" Type="http://schemas.openxmlformats.org/officeDocument/2006/relationships/hyperlink" Target="https://groups.io/g/GEO-Subscribers" TargetMode="External"/><Relationship Id="rId4" Type="http://schemas.openxmlformats.org/officeDocument/2006/relationships/hyperlink" Target="https://usradioguy.com/" TargetMode="External"/><Relationship Id="rId9" Type="http://schemas.openxmlformats.org/officeDocument/2006/relationships/hyperlink" Target="https://groups.google.com/g/goestools-users" TargetMode="External"/><Relationship Id="rId14" Type="http://schemas.openxmlformats.org/officeDocument/2006/relationships/hyperlink" Target="https://usradioguy.com/ground-station-ma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github.com/JVital2013/vitality-goes" TargetMode="External"/><Relationship Id="rId13" Type="http://schemas.openxmlformats.org/officeDocument/2006/relationships/image" Target="../media/image5.png"/><Relationship Id="rId3" Type="http://schemas.openxmlformats.org/officeDocument/2006/relationships/hyperlink" Target="https://github.com/JVital2013/goestools-win" TargetMode="External"/><Relationship Id="rId7" Type="http://schemas.openxmlformats.org/officeDocument/2006/relationships/hyperlink" Target="https://github.com/nullpainter/sanchez" TargetMode="External"/><Relationship Id="rId12" Type="http://schemas.openxmlformats.org/officeDocument/2006/relationships/hyperlink" Target="https://github.com/opensatelliteproject/xritdemod" TargetMode="External"/><Relationship Id="rId2" Type="http://schemas.openxmlformats.org/officeDocument/2006/relationships/hyperlink" Target="https://github.com/pietern/goestools" TargetMode="External"/><Relationship Id="rId1" Type="http://schemas.openxmlformats.org/officeDocument/2006/relationships/slideLayout" Target="../slideLayouts/slideLayout7.xml"/><Relationship Id="rId6" Type="http://schemas.openxmlformats.org/officeDocument/2006/relationships/hyperlink" Target="https://github.com/sam210723/xrit-rx" TargetMode="External"/><Relationship Id="rId11" Type="http://schemas.openxmlformats.org/officeDocument/2006/relationships/hyperlink" Target="https://cimss.ssec.wisc.edu/csppgeo/" TargetMode="External"/><Relationship Id="rId5" Type="http://schemas.openxmlformats.org/officeDocument/2006/relationships/hyperlink" Target="https://docs.satdump.org/" TargetMode="External"/><Relationship Id="rId10" Type="http://schemas.openxmlformats.org/officeDocument/2006/relationships/hyperlink" Target="https://usa-satcom.com/" TargetMode="External"/><Relationship Id="rId4" Type="http://schemas.openxmlformats.org/officeDocument/2006/relationships/hyperlink" Target="https://github.com/altillimity/" TargetMode="External"/><Relationship Id="rId9" Type="http://schemas.openxmlformats.org/officeDocument/2006/relationships/hyperlink" Target="http://www.geo-web.org.uk/XRITDecoder.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5145-FBA0-46E8-A5B4-794DCD8972DC}"/>
              </a:ext>
            </a:extLst>
          </p:cNvPr>
          <p:cNvSpPr>
            <a:spLocks noGrp="1"/>
          </p:cNvSpPr>
          <p:nvPr>
            <p:ph type="ctrTitle"/>
          </p:nvPr>
        </p:nvSpPr>
        <p:spPr>
          <a:xfrm>
            <a:off x="122327" y="2109457"/>
            <a:ext cx="11882568" cy="2509663"/>
          </a:xfrm>
        </p:spPr>
        <p:txBody>
          <a:bodyPr>
            <a:normAutofit fontScale="90000"/>
          </a:bodyPr>
          <a:lstStyle/>
          <a:p>
            <a:pPr>
              <a:lnSpc>
                <a:spcPct val="90000"/>
              </a:lnSpc>
            </a:pPr>
            <a:r>
              <a:rPr lang="en-US" b="1" i="0" dirty="0" err="1">
                <a:effectLst/>
                <a:latin typeface="Ailerons" panose="00000500000000000000" pitchFamily="50" charset="0"/>
              </a:rPr>
              <a:t>Noaa</a:t>
            </a:r>
            <a:r>
              <a:rPr lang="en-US" b="1" i="0" dirty="0">
                <a:effectLst/>
                <a:latin typeface="Ailerons" panose="00000500000000000000" pitchFamily="50" charset="0"/>
              </a:rPr>
              <a:t> </a:t>
            </a:r>
            <a:r>
              <a:rPr lang="en-US" b="1" i="0" dirty="0" err="1">
                <a:effectLst/>
                <a:latin typeface="Ailerons" panose="00000500000000000000" pitchFamily="50" charset="0"/>
              </a:rPr>
              <a:t>grb</a:t>
            </a:r>
            <a:r>
              <a:rPr lang="en-US" b="1" i="0" dirty="0">
                <a:effectLst/>
                <a:latin typeface="Ailerons" panose="00000500000000000000" pitchFamily="50" charset="0"/>
              </a:rPr>
              <a:t>/</a:t>
            </a:r>
            <a:r>
              <a:rPr lang="en-US" b="1" i="0" dirty="0" err="1">
                <a:effectLst/>
                <a:latin typeface="Ailerons" panose="00000500000000000000" pitchFamily="50" charset="0"/>
              </a:rPr>
              <a:t>hrit</a:t>
            </a:r>
            <a:r>
              <a:rPr lang="en-US" b="1" i="0" dirty="0">
                <a:effectLst/>
                <a:latin typeface="Ailerons" panose="00000500000000000000" pitchFamily="50" charset="0"/>
              </a:rPr>
              <a:t> user group</a:t>
            </a:r>
            <a:br>
              <a:rPr lang="en-US" b="1" i="0" dirty="0">
                <a:effectLst/>
                <a:latin typeface="Ailerons" panose="00000500000000000000" pitchFamily="50" charset="0"/>
              </a:rPr>
            </a:br>
            <a:br>
              <a:rPr lang="en-US" b="1" i="0" dirty="0">
                <a:effectLst/>
                <a:latin typeface="Ailerons" panose="00000500000000000000" pitchFamily="50" charset="0"/>
              </a:rPr>
            </a:br>
            <a:r>
              <a:rPr lang="en-US" sz="3600" b="1" i="0" dirty="0">
                <a:effectLst/>
                <a:latin typeface="Ailerons" panose="00000500000000000000" pitchFamily="50" charset="0"/>
              </a:rPr>
              <a:t>Open-Source Software/Hardware and Imaging -  Community UPDATES</a:t>
            </a:r>
            <a:br>
              <a:rPr lang="en-US" sz="3700" b="1" i="0" dirty="0">
                <a:effectLst/>
                <a:latin typeface="Mina"/>
              </a:rPr>
            </a:br>
            <a:endParaRPr lang="en-US" sz="3700" dirty="0"/>
          </a:p>
        </p:txBody>
      </p:sp>
      <p:sp>
        <p:nvSpPr>
          <p:cNvPr id="3" name="Subtitle 2">
            <a:extLst>
              <a:ext uri="{FF2B5EF4-FFF2-40B4-BE49-F238E27FC236}">
                <a16:creationId xmlns:a16="http://schemas.microsoft.com/office/drawing/2014/main" id="{4D4727D5-1447-4185-B190-53C686696597}"/>
              </a:ext>
            </a:extLst>
          </p:cNvPr>
          <p:cNvSpPr>
            <a:spLocks noGrp="1"/>
          </p:cNvSpPr>
          <p:nvPr>
            <p:ph type="subTitle" idx="1"/>
          </p:nvPr>
        </p:nvSpPr>
        <p:spPr>
          <a:xfrm>
            <a:off x="643464" y="5270091"/>
            <a:ext cx="10905069" cy="944446"/>
          </a:xfrm>
        </p:spPr>
        <p:txBody>
          <a:bodyPr>
            <a:normAutofit fontScale="62500" lnSpcReduction="20000"/>
          </a:bodyPr>
          <a:lstStyle/>
          <a:p>
            <a:r>
              <a:rPr lang="en-US" sz="2900" dirty="0"/>
              <a:t>Carl G. Reinemann</a:t>
            </a:r>
            <a:br>
              <a:rPr lang="en-US" sz="2900" dirty="0"/>
            </a:br>
            <a:r>
              <a:rPr lang="en-US" sz="2900" dirty="0">
                <a:hlinkClick r:id="rId4"/>
              </a:rPr>
              <a:t>https://usradioguy.com</a:t>
            </a:r>
            <a:br>
              <a:rPr lang="en-US" dirty="0"/>
            </a:br>
            <a:br>
              <a:rPr lang="en-US" dirty="0"/>
            </a:br>
            <a:r>
              <a:rPr kumimoji="0" lang="en-US" sz="1800" b="0" i="0" u="none" strike="noStrike" kern="1200" cap="none" spc="0" normalizeH="0" baseline="0" noProof="0" dirty="0">
                <a:ln>
                  <a:noFill/>
                </a:ln>
                <a:solidFill>
                  <a:prstClr val="white"/>
                </a:solidFill>
                <a:effectLst/>
                <a:uLnTx/>
                <a:uFillTx/>
                <a:latin typeface="ciscosansttregular"/>
                <a:ea typeface="+mn-ea"/>
                <a:cs typeface="+mn-cs"/>
              </a:rPr>
              <a:t>Sept 10, 2024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pic>
        <p:nvPicPr>
          <p:cNvPr id="7" name="Picture 6" descr="A picture containing text, indoor&#10;&#10;Description automatically generated">
            <a:extLst>
              <a:ext uri="{FF2B5EF4-FFF2-40B4-BE49-F238E27FC236}">
                <a16:creationId xmlns:a16="http://schemas.microsoft.com/office/drawing/2014/main" id="{4B5D4992-F793-4138-8E78-1271202322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06" y="249695"/>
            <a:ext cx="10158730" cy="1269841"/>
          </a:xfrm>
          <a:prstGeom prst="rect">
            <a:avLst/>
          </a:prstGeom>
        </p:spPr>
      </p:pic>
    </p:spTree>
    <p:extLst>
      <p:ext uri="{BB962C8B-B14F-4D97-AF65-F5344CB8AC3E}">
        <p14:creationId xmlns:p14="http://schemas.microsoft.com/office/powerpoint/2010/main" val="12524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B76126-3C16-FD8B-7E59-6B3E9C2D0697}"/>
              </a:ext>
            </a:extLst>
          </p:cNvPr>
          <p:cNvSpPr txBox="1"/>
          <p:nvPr/>
        </p:nvSpPr>
        <p:spPr>
          <a:xfrm>
            <a:off x="63373" y="271604"/>
            <a:ext cx="11389261" cy="6894195"/>
          </a:xfrm>
          <a:prstGeom prst="rect">
            <a:avLst/>
          </a:prstGeom>
          <a:noFill/>
        </p:spPr>
        <p:txBody>
          <a:bodyPr wrap="square">
            <a:spAutoFit/>
          </a:bodyPr>
          <a:lstStyle/>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dirty="0">
                <a:solidFill>
                  <a:prstClr val="white"/>
                </a:solidFill>
                <a:latin typeface="Calibri" panose="020F0502020204030204"/>
              </a:rPr>
              <a:t>New Developments in Software </a:t>
            </a: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i="0" dirty="0">
                <a:solidFill>
                  <a:prstClr val="white"/>
                </a:solidFill>
                <a:effectLst/>
                <a:latin typeface="Calibri" panose="020F0502020204030204"/>
              </a:rPr>
              <a:t>GOESTOOLS Updates:</a:t>
            </a:r>
            <a:br>
              <a:rPr lang="en-US" sz="2800" b="1" i="0" dirty="0">
                <a:solidFill>
                  <a:prstClr val="white"/>
                </a:solidFill>
                <a:effectLst/>
                <a:latin typeface="Calibri" panose="020F0502020204030204"/>
              </a:rPr>
            </a:br>
            <a:r>
              <a:rPr lang="en-US" sz="2400" i="0" dirty="0">
                <a:solidFill>
                  <a:prstClr val="white"/>
                </a:solidFill>
                <a:effectLst/>
                <a:latin typeface="Calibri" panose="020F0502020204030204"/>
              </a:rPr>
              <a:t>The latest version of </a:t>
            </a:r>
            <a:r>
              <a:rPr lang="en-US" sz="2400" i="0" dirty="0" err="1">
                <a:solidFill>
                  <a:prstClr val="white"/>
                </a:solidFill>
                <a:effectLst/>
                <a:latin typeface="Calibri" panose="020F0502020204030204"/>
              </a:rPr>
              <a:t>Goestools</a:t>
            </a:r>
            <a:r>
              <a:rPr lang="en-US" sz="2400" i="0" dirty="0">
                <a:solidFill>
                  <a:prstClr val="white"/>
                </a:solidFill>
                <a:effectLst/>
                <a:latin typeface="Calibri" panose="020F0502020204030204"/>
              </a:rPr>
              <a:t> is configured to receive GOES-19 when it is in position in 2025. However, it will need to have the configuration changed to process GOES-19 data and imagery. The new configuration can be found here </a:t>
            </a:r>
            <a:r>
              <a:rPr lang="en-US" sz="2400" i="0" dirty="0">
                <a:solidFill>
                  <a:prstClr val="white"/>
                </a:solidFill>
                <a:effectLst/>
                <a:latin typeface="Calibri" panose="020F0502020204030204"/>
                <a:hlinkClick r:id="rId2"/>
              </a:rPr>
              <a:t>https://usradioguy.com/updating-goestools-for-goes-18-and-19/</a:t>
            </a:r>
            <a:r>
              <a:rPr lang="en-US" sz="2400" i="0" dirty="0">
                <a:solidFill>
                  <a:prstClr val="white"/>
                </a:solidFill>
                <a:effectLst/>
                <a:latin typeface="Calibri" panose="020F0502020204030204"/>
              </a:rPr>
              <a:t> </a:t>
            </a:r>
          </a:p>
          <a:p>
            <a:pPr marR="0" lvl="1" algn="l" defTabSz="457200" rtl="0" eaLnBrk="1" fontAlgn="auto" latinLnBrk="0" hangingPunct="1">
              <a:lnSpc>
                <a:spcPct val="100000"/>
              </a:lnSpc>
              <a:spcBef>
                <a:spcPts val="0"/>
              </a:spcBef>
              <a:spcAft>
                <a:spcPts val="1000"/>
              </a:spcAft>
              <a:buClr>
                <a:prstClr val="white"/>
              </a:buClr>
              <a:buSzPct val="100000"/>
              <a:tabLst/>
              <a:defRPr/>
            </a:pPr>
            <a:endParaRPr lang="en-US" dirty="0">
              <a:latin typeface="Lato" panose="020F0502020204030203" pitchFamily="34" charset="0"/>
            </a:endParaRP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dirty="0">
                <a:solidFill>
                  <a:prstClr val="white"/>
                </a:solidFill>
                <a:latin typeface="Calibri" panose="020F0502020204030204"/>
              </a:rPr>
              <a:t>Sanchez Updates:</a:t>
            </a: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sz="2400" dirty="0">
                <a:solidFill>
                  <a:prstClr val="white"/>
                </a:solidFill>
                <a:latin typeface="Calibri" panose="020F0502020204030204"/>
              </a:rPr>
              <a:t>The Developer of Sanchez is making changes to the processing of the software to allow for the new file naming convention that </a:t>
            </a:r>
            <a:r>
              <a:rPr lang="en-US" sz="2400" dirty="0" err="1">
                <a:solidFill>
                  <a:prstClr val="white"/>
                </a:solidFill>
                <a:latin typeface="Calibri" panose="020F0502020204030204"/>
              </a:rPr>
              <a:t>Satdump</a:t>
            </a:r>
            <a:r>
              <a:rPr lang="en-US" sz="2400" dirty="0">
                <a:solidFill>
                  <a:prstClr val="white"/>
                </a:solidFill>
                <a:latin typeface="Calibri" panose="020F0502020204030204"/>
              </a:rPr>
              <a:t> is using. It still works with files from </a:t>
            </a:r>
            <a:r>
              <a:rPr lang="en-US" sz="2400" dirty="0" err="1">
                <a:solidFill>
                  <a:prstClr val="white"/>
                </a:solidFill>
                <a:latin typeface="Calibri" panose="020F0502020204030204"/>
              </a:rPr>
              <a:t>Goestools</a:t>
            </a:r>
            <a:r>
              <a:rPr lang="en-US" sz="2400" dirty="0">
                <a:solidFill>
                  <a:prstClr val="white"/>
                </a:solidFill>
                <a:latin typeface="Calibri" panose="020F0502020204030204"/>
              </a:rPr>
              <a:t>.</a:t>
            </a: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dirty="0" err="1">
                <a:solidFill>
                  <a:prstClr val="white"/>
                </a:solidFill>
                <a:latin typeface="Calibri" panose="020F0502020204030204"/>
              </a:rPr>
              <a:t>Satdump</a:t>
            </a:r>
            <a:r>
              <a:rPr lang="en-US" dirty="0">
                <a:latin typeface="Lato" panose="020F0502020204030203" pitchFamily="34" charset="0"/>
              </a:rPr>
              <a:t>  </a:t>
            </a:r>
            <a:r>
              <a:rPr lang="en-US" sz="2800" b="1" dirty="0">
                <a:solidFill>
                  <a:prstClr val="white"/>
                </a:solidFill>
                <a:latin typeface="Calibri" panose="020F0502020204030204"/>
              </a:rPr>
              <a:t>Updates:</a:t>
            </a:r>
            <a:br>
              <a:rPr lang="en-US" sz="2800" b="1" dirty="0">
                <a:solidFill>
                  <a:prstClr val="white"/>
                </a:solidFill>
                <a:latin typeface="Calibri" panose="020F0502020204030204"/>
              </a:rPr>
            </a:br>
            <a:r>
              <a:rPr lang="en-US" sz="2400" dirty="0">
                <a:solidFill>
                  <a:prstClr val="white"/>
                </a:solidFill>
                <a:latin typeface="Calibri" panose="020F0502020204030204"/>
              </a:rPr>
              <a:t>To be discussed next by Jamie Vital, one of the </a:t>
            </a:r>
            <a:r>
              <a:rPr lang="en-US" sz="2400" dirty="0" err="1">
                <a:solidFill>
                  <a:prstClr val="white"/>
                </a:solidFill>
                <a:latin typeface="Calibri" panose="020F0502020204030204"/>
              </a:rPr>
              <a:t>Satdump</a:t>
            </a:r>
            <a:r>
              <a:rPr lang="en-US" sz="2400" dirty="0">
                <a:solidFill>
                  <a:prstClr val="white"/>
                </a:solidFill>
                <a:latin typeface="Calibri" panose="020F0502020204030204"/>
              </a:rPr>
              <a:t> Developers</a:t>
            </a:r>
            <a:endParaRPr lang="en-US" sz="2800" dirty="0">
              <a:solidFill>
                <a:prstClr val="white"/>
              </a:solidFill>
              <a:latin typeface="Calibri" panose="020F0502020204030204"/>
            </a:endParaRPr>
          </a:p>
          <a:p>
            <a:br>
              <a:rPr lang="en-US" dirty="0"/>
            </a:br>
            <a:br>
              <a:rPr lang="en-US" b="0" i="0" dirty="0">
                <a:solidFill>
                  <a:srgbClr val="C9D1D9"/>
                </a:solidFill>
                <a:effectLst/>
                <a:latin typeface="-apple-system"/>
              </a:rPr>
            </a:b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picture containing cup, indoor, table, food&#10;&#10;Description automatically generated">
            <a:extLst>
              <a:ext uri="{FF2B5EF4-FFF2-40B4-BE49-F238E27FC236}">
                <a16:creationId xmlns:a16="http://schemas.microsoft.com/office/drawing/2014/main" id="{8594C3AD-E875-FE39-C752-01F44CADF1B1}"/>
              </a:ext>
            </a:extLst>
          </p:cNvPr>
          <p:cNvPicPr>
            <a:picLocks noChangeAspect="1"/>
          </p:cNvPicPr>
          <p:nvPr/>
        </p:nvPicPr>
        <p:blipFill>
          <a:blip r:embed="rId3"/>
          <a:stretch>
            <a:fillRect/>
          </a:stretch>
        </p:blipFill>
        <p:spPr>
          <a:xfrm>
            <a:off x="10729384" y="5469146"/>
            <a:ext cx="1048006" cy="923353"/>
          </a:xfrm>
          <a:prstGeom prst="rect">
            <a:avLst/>
          </a:prstGeom>
        </p:spPr>
      </p:pic>
      <p:sp>
        <p:nvSpPr>
          <p:cNvPr id="2" name="TextBox 1">
            <a:extLst>
              <a:ext uri="{FF2B5EF4-FFF2-40B4-BE49-F238E27FC236}">
                <a16:creationId xmlns:a16="http://schemas.microsoft.com/office/drawing/2014/main" id="{FAE14F6C-D26F-B15A-3910-A1035B778BF9}"/>
              </a:ext>
            </a:extLst>
          </p:cNvPr>
          <p:cNvSpPr txBox="1"/>
          <p:nvPr/>
        </p:nvSpPr>
        <p:spPr>
          <a:xfrm>
            <a:off x="593379" y="6283758"/>
            <a:ext cx="9720421" cy="307777"/>
          </a:xfrm>
          <a:prstGeom prst="rect">
            <a:avLst/>
          </a:prstGeom>
          <a:noFill/>
        </p:spPr>
        <p:txBody>
          <a:bodyPr wrap="square" rtlCol="0">
            <a:spAutoFit/>
          </a:bodyPr>
          <a:lstStyle/>
          <a:p>
            <a:pPr algn="l"/>
            <a:r>
              <a:rPr lang="en-US" sz="1400" b="0" i="1" dirty="0">
                <a:effectLst/>
                <a:latin typeface="Arial" panose="020B0604020202020204" pitchFamily="34" charset="0"/>
              </a:rPr>
              <a:t>Disclaimer: NOAA does not endorse or recommend any particular software product, either open-source or commercial</a:t>
            </a:r>
          </a:p>
        </p:txBody>
      </p:sp>
    </p:spTree>
    <p:extLst>
      <p:ext uri="{BB962C8B-B14F-4D97-AF65-F5344CB8AC3E}">
        <p14:creationId xmlns:p14="http://schemas.microsoft.com/office/powerpoint/2010/main" val="16782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B76126-3C16-FD8B-7E59-6B3E9C2D0697}"/>
              </a:ext>
            </a:extLst>
          </p:cNvPr>
          <p:cNvSpPr txBox="1"/>
          <p:nvPr/>
        </p:nvSpPr>
        <p:spPr>
          <a:xfrm>
            <a:off x="63373" y="271604"/>
            <a:ext cx="6216129" cy="1020792"/>
          </a:xfrm>
          <a:prstGeom prst="rect">
            <a:avLst/>
          </a:prstGeom>
          <a:noFill/>
        </p:spPr>
        <p:txBody>
          <a:bodyPr wrap="square">
            <a:spAutoFit/>
          </a:bodyPr>
          <a:lstStyle/>
          <a:p>
            <a:pPr marR="0" lvl="1" algn="l" defTabSz="457200" rtl="0" eaLnBrk="1" fontAlgn="auto" latinLnBrk="0" hangingPunct="1">
              <a:lnSpc>
                <a:spcPct val="100000"/>
              </a:lnSpc>
              <a:spcBef>
                <a:spcPts val="0"/>
              </a:spcBef>
              <a:spcAft>
                <a:spcPts val="1000"/>
              </a:spcAft>
              <a:buClr>
                <a:prstClr val="white"/>
              </a:buClr>
              <a:buSzPct val="100000"/>
              <a:tabLst/>
              <a:defRPr/>
            </a:pPr>
            <a:r>
              <a:rPr lang="en-US" sz="2800" b="1" dirty="0">
                <a:solidFill>
                  <a:prstClr val="white"/>
                </a:solidFill>
                <a:latin typeface="Calibri" panose="020F0502020204030204"/>
              </a:rPr>
              <a:t>New Developments in Hardware </a:t>
            </a:r>
          </a:p>
          <a:p>
            <a:pPr marR="0" lvl="1" algn="l" defTabSz="457200" rtl="0" eaLnBrk="1" fontAlgn="auto" latinLnBrk="0" hangingPunct="1">
              <a:lnSpc>
                <a:spcPct val="100000"/>
              </a:lnSpc>
              <a:spcBef>
                <a:spcPts val="0"/>
              </a:spcBef>
              <a:spcAft>
                <a:spcPts val="1000"/>
              </a:spcAft>
              <a:buClr>
                <a:prstClr val="white"/>
              </a:buClr>
              <a:buSzPct val="100000"/>
              <a:tabLst/>
              <a:defRPr/>
            </a:pPr>
            <a:r>
              <a:rPr lang="en-US" sz="2400" b="1" i="0" dirty="0">
                <a:solidFill>
                  <a:prstClr val="white"/>
                </a:solidFill>
                <a:effectLst/>
                <a:latin typeface="Calibri" panose="020F0502020204030204"/>
              </a:rPr>
              <a:t>Discovery Dish by </a:t>
            </a:r>
            <a:r>
              <a:rPr lang="en-US" sz="2400" b="1" i="0" dirty="0" err="1">
                <a:solidFill>
                  <a:prstClr val="white"/>
                </a:solidFill>
                <a:effectLst/>
                <a:latin typeface="Calibri" panose="020F0502020204030204"/>
              </a:rPr>
              <a:t>KrakenRF</a:t>
            </a:r>
            <a:r>
              <a:rPr lang="en-US" sz="2400" b="1" i="0" dirty="0">
                <a:solidFill>
                  <a:prstClr val="white"/>
                </a:solidFill>
                <a:effectLst/>
                <a:latin typeface="Calibri" panose="020F0502020204030204"/>
              </a:rPr>
              <a:t> Inc</a:t>
            </a:r>
          </a:p>
        </p:txBody>
      </p:sp>
      <p:pic>
        <p:nvPicPr>
          <p:cNvPr id="8" name="Picture 7" descr="A picture containing cup, indoor, table, food&#10;&#10;Description automatically generated">
            <a:extLst>
              <a:ext uri="{FF2B5EF4-FFF2-40B4-BE49-F238E27FC236}">
                <a16:creationId xmlns:a16="http://schemas.microsoft.com/office/drawing/2014/main" id="{8594C3AD-E875-FE39-C752-01F44CADF1B1}"/>
              </a:ext>
            </a:extLst>
          </p:cNvPr>
          <p:cNvPicPr>
            <a:picLocks noChangeAspect="1"/>
          </p:cNvPicPr>
          <p:nvPr/>
        </p:nvPicPr>
        <p:blipFill>
          <a:blip r:embed="rId2"/>
          <a:stretch>
            <a:fillRect/>
          </a:stretch>
        </p:blipFill>
        <p:spPr>
          <a:xfrm>
            <a:off x="10729384" y="5469146"/>
            <a:ext cx="1048006" cy="923353"/>
          </a:xfrm>
          <a:prstGeom prst="rect">
            <a:avLst/>
          </a:prstGeom>
        </p:spPr>
      </p:pic>
      <p:pic>
        <p:nvPicPr>
          <p:cNvPr id="3" name="Picture 2" descr="A white circular object with holes&#10;&#10;Description automatically generated">
            <a:extLst>
              <a:ext uri="{FF2B5EF4-FFF2-40B4-BE49-F238E27FC236}">
                <a16:creationId xmlns:a16="http://schemas.microsoft.com/office/drawing/2014/main" id="{A7F077BF-0B8B-8A64-F31F-896C7F795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836" y="389576"/>
            <a:ext cx="2161784" cy="2190573"/>
          </a:xfrm>
          <a:prstGeom prst="rect">
            <a:avLst/>
          </a:prstGeom>
        </p:spPr>
      </p:pic>
      <p:pic>
        <p:nvPicPr>
          <p:cNvPr id="6" name="Picture 5" descr="A satellite dish with a green light&#10;&#10;Description automatically generated">
            <a:extLst>
              <a:ext uri="{FF2B5EF4-FFF2-40B4-BE49-F238E27FC236}">
                <a16:creationId xmlns:a16="http://schemas.microsoft.com/office/drawing/2014/main" id="{DC07230B-FCE3-0D63-ECE3-3386E6EE9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103" y="231914"/>
            <a:ext cx="2608131" cy="2474912"/>
          </a:xfrm>
          <a:prstGeom prst="rect">
            <a:avLst/>
          </a:prstGeom>
        </p:spPr>
      </p:pic>
      <p:sp>
        <p:nvSpPr>
          <p:cNvPr id="7" name="TextBox 6">
            <a:extLst>
              <a:ext uri="{FF2B5EF4-FFF2-40B4-BE49-F238E27FC236}">
                <a16:creationId xmlns:a16="http://schemas.microsoft.com/office/drawing/2014/main" id="{12E864C5-D05C-D7DF-BBA0-90C227AA916C}"/>
              </a:ext>
            </a:extLst>
          </p:cNvPr>
          <p:cNvSpPr txBox="1"/>
          <p:nvPr/>
        </p:nvSpPr>
        <p:spPr>
          <a:xfrm>
            <a:off x="162508" y="2706826"/>
            <a:ext cx="10566876" cy="3416320"/>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Dish will come with a L-bracket mount and with that can be mounted it on vertical or horizontal poles. For vertical poles you have settings for 0 to 60 degrees elevation (in either infinite or 10 degree increments), and then another setting for 70 degrees, and then 90 degrees. For a horizontal boom you can mount the dish at 0 degrees and rotate the boom to any elevation.  (useful for rotators)</a:t>
            </a:r>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Feed and Feed Head Enclosure - The feed arm assembly has ruler laser etched onto it so that mounting it at the correct distance is easy. A skew angle guide has also been added around the neck. The feed head, rather than the dish is adjusted for the skew. The Feeds are sold separately from the dish. </a:t>
            </a:r>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1.69 GHz feed contains a built-in LNA and filter right at the feed point, which means there is almost no noise figure loss from cables or connectors. Other feeds that can be swapped out are the Inmarsat Feed, Hydrogen Line Feed, and S-Band Feed.</a:t>
            </a:r>
          </a:p>
        </p:txBody>
      </p:sp>
      <p:sp>
        <p:nvSpPr>
          <p:cNvPr id="9" name="TextBox 8">
            <a:extLst>
              <a:ext uri="{FF2B5EF4-FFF2-40B4-BE49-F238E27FC236}">
                <a16:creationId xmlns:a16="http://schemas.microsoft.com/office/drawing/2014/main" id="{3CFD3A9B-E5FE-671C-9057-A9D3EDC3DC8E}"/>
              </a:ext>
            </a:extLst>
          </p:cNvPr>
          <p:cNvSpPr txBox="1"/>
          <p:nvPr/>
        </p:nvSpPr>
        <p:spPr>
          <a:xfrm>
            <a:off x="593379" y="1292396"/>
            <a:ext cx="5376099" cy="738664"/>
          </a:xfrm>
          <a:prstGeom prst="rect">
            <a:avLst/>
          </a:prstGeom>
          <a:noFill/>
        </p:spPr>
        <p:txBody>
          <a:bodyPr wrap="square" rtlCol="0">
            <a:spAutoFit/>
          </a:bodyPr>
          <a:lstStyle/>
          <a:p>
            <a:pPr algn="just"/>
            <a:r>
              <a:rPr lang="en-US" dirty="0"/>
              <a:t>This is in production and should be available by October 2024. The dish weighs only </a:t>
            </a:r>
            <a:r>
              <a:rPr lang="en-US" sz="2400" i="1" dirty="0"/>
              <a:t>1.1kg</a:t>
            </a:r>
            <a:endParaRPr lang="en-US" sz="1200" i="1" dirty="0"/>
          </a:p>
        </p:txBody>
      </p:sp>
      <p:sp>
        <p:nvSpPr>
          <p:cNvPr id="5" name="TextBox 4">
            <a:extLst>
              <a:ext uri="{FF2B5EF4-FFF2-40B4-BE49-F238E27FC236}">
                <a16:creationId xmlns:a16="http://schemas.microsoft.com/office/drawing/2014/main" id="{868D5256-C7A7-E408-0297-1170F3BC9589}"/>
              </a:ext>
            </a:extLst>
          </p:cNvPr>
          <p:cNvSpPr txBox="1"/>
          <p:nvPr/>
        </p:nvSpPr>
        <p:spPr>
          <a:xfrm>
            <a:off x="593379" y="6283758"/>
            <a:ext cx="9720421" cy="307777"/>
          </a:xfrm>
          <a:prstGeom prst="rect">
            <a:avLst/>
          </a:prstGeom>
          <a:noFill/>
        </p:spPr>
        <p:txBody>
          <a:bodyPr wrap="square" rtlCol="0">
            <a:spAutoFit/>
          </a:bodyPr>
          <a:lstStyle/>
          <a:p>
            <a:pPr algn="l"/>
            <a:r>
              <a:rPr lang="en-US" sz="1400" b="0" i="1" dirty="0">
                <a:effectLst/>
                <a:latin typeface="Arial" panose="020B0604020202020204" pitchFamily="34" charset="0"/>
              </a:rPr>
              <a:t>Disclaimer: NOAA does not endorse or recommend any particular commercial product</a:t>
            </a:r>
          </a:p>
        </p:txBody>
      </p:sp>
    </p:spTree>
    <p:extLst>
      <p:ext uri="{BB962C8B-B14F-4D97-AF65-F5344CB8AC3E}">
        <p14:creationId xmlns:p14="http://schemas.microsoft.com/office/powerpoint/2010/main" val="173456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A436DA-1643-3C78-BB9E-2D15816539FF}"/>
              </a:ext>
            </a:extLst>
          </p:cNvPr>
          <p:cNvSpPr txBox="1"/>
          <p:nvPr/>
        </p:nvSpPr>
        <p:spPr>
          <a:xfrm>
            <a:off x="354562" y="3501156"/>
            <a:ext cx="10538863" cy="2862322"/>
          </a:xfrm>
          <a:prstGeom prst="rect">
            <a:avLst/>
          </a:prstGeom>
          <a:noFill/>
        </p:spPr>
        <p:txBody>
          <a:bodyPr wrap="square">
            <a:spAutoFit/>
          </a:bodyPr>
          <a:lstStyle/>
          <a:p>
            <a:pPr marL="285750" indent="-285750">
              <a:buFont typeface="Arial" panose="020B0604020202020204" pitchFamily="34" charset="0"/>
              <a:buChar char="•"/>
            </a:pPr>
            <a:r>
              <a:rPr lang="en-US" dirty="0"/>
              <a:t>Kraken is coming out with a rotator as well. The prototype test setup is a Pi 5 in a weatherproof box on a mast with the rotator and a Discovery Dish sitting on top of it, and it's connected to the rotator via USB serial. The Pi 5 is powered via PoE, which also provides the network connection. There is enough power in PoE to power the Pi 5 </a:t>
            </a:r>
            <a:r>
              <a:rPr lang="en-US" b="1" dirty="0"/>
              <a:t>and</a:t>
            </a:r>
            <a:r>
              <a:rPr lang="en-US" dirty="0"/>
              <a:t> the rotator motors together. The Pi 5 saves images to a connected HDD, local networked NAS, or an internet storage 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rotator is controlled by the </a:t>
            </a:r>
            <a:r>
              <a:rPr lang="en-US" dirty="0" err="1"/>
              <a:t>hamlib</a:t>
            </a:r>
            <a:r>
              <a:rPr lang="en-US" dirty="0"/>
              <a:t> </a:t>
            </a:r>
            <a:r>
              <a:rPr lang="en-US" dirty="0" err="1"/>
              <a:t>rotctl</a:t>
            </a:r>
            <a:r>
              <a:rPr lang="en-US" dirty="0"/>
              <a:t> library controller , so it will be compatible with any program that supports </a:t>
            </a:r>
            <a:r>
              <a:rPr lang="en-US" dirty="0" err="1"/>
              <a:t>rotctl</a:t>
            </a:r>
            <a:r>
              <a:rPr lang="en-US" dirty="0"/>
              <a:t>, like </a:t>
            </a:r>
            <a:r>
              <a:rPr lang="en-US" dirty="0" err="1"/>
              <a:t>Gpredict</a:t>
            </a:r>
            <a:r>
              <a:rPr lang="en-US" dirty="0"/>
              <a:t>, </a:t>
            </a:r>
            <a:r>
              <a:rPr lang="en-US" dirty="0" err="1"/>
              <a:t>Satdump</a:t>
            </a:r>
            <a:r>
              <a:rPr lang="en-US" dirty="0"/>
              <a:t>, etc.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2"/>
              </a:rPr>
              <a:t>https://usradioguy.com/satellites/discovery-dish/</a:t>
            </a:r>
            <a:r>
              <a:rPr lang="en-US" dirty="0"/>
              <a:t> </a:t>
            </a:r>
          </a:p>
        </p:txBody>
      </p:sp>
      <p:sp>
        <p:nvSpPr>
          <p:cNvPr id="4" name="TextBox 3">
            <a:extLst>
              <a:ext uri="{FF2B5EF4-FFF2-40B4-BE49-F238E27FC236}">
                <a16:creationId xmlns:a16="http://schemas.microsoft.com/office/drawing/2014/main" id="{63A1A4DF-05B7-9127-1806-FB75D6BA9B12}"/>
              </a:ext>
            </a:extLst>
          </p:cNvPr>
          <p:cNvSpPr txBox="1"/>
          <p:nvPr/>
        </p:nvSpPr>
        <p:spPr>
          <a:xfrm>
            <a:off x="457200" y="299322"/>
            <a:ext cx="7184571" cy="523220"/>
          </a:xfrm>
          <a:prstGeom prst="rect">
            <a:avLst/>
          </a:prstGeom>
          <a:noFill/>
        </p:spPr>
        <p:txBody>
          <a:bodyPr wrap="square" rtlCol="0">
            <a:spAutoFit/>
          </a:bodyPr>
          <a:lstStyle/>
          <a:p>
            <a:r>
              <a:rPr lang="en-US" sz="2800" b="1" dirty="0">
                <a:solidFill>
                  <a:prstClr val="white"/>
                </a:solidFill>
                <a:latin typeface="Calibri" panose="020F0502020204030204"/>
              </a:rPr>
              <a:t>New Developments in Hardware Continued…. </a:t>
            </a:r>
          </a:p>
        </p:txBody>
      </p:sp>
      <p:graphicFrame>
        <p:nvGraphicFramePr>
          <p:cNvPr id="5" name="Table 4">
            <a:extLst>
              <a:ext uri="{FF2B5EF4-FFF2-40B4-BE49-F238E27FC236}">
                <a16:creationId xmlns:a16="http://schemas.microsoft.com/office/drawing/2014/main" id="{061A25B6-07EF-9A07-1AAE-948239EECC90}"/>
              </a:ext>
            </a:extLst>
          </p:cNvPr>
          <p:cNvGraphicFramePr>
            <a:graphicFrameLocks noGrp="1"/>
          </p:cNvGraphicFramePr>
          <p:nvPr>
            <p:extLst>
              <p:ext uri="{D42A27DB-BD31-4B8C-83A1-F6EECF244321}">
                <p14:modId xmlns:p14="http://schemas.microsoft.com/office/powerpoint/2010/main" val="3260283942"/>
              </p:ext>
            </p:extLst>
          </p:nvPr>
        </p:nvGraphicFramePr>
        <p:xfrm>
          <a:off x="457200" y="949082"/>
          <a:ext cx="10131426" cy="1828800"/>
        </p:xfrm>
        <a:graphic>
          <a:graphicData uri="http://schemas.openxmlformats.org/drawingml/2006/table">
            <a:tbl>
              <a:tblPr>
                <a:tableStyleId>{775DCB02-9BB8-47FD-8907-85C794F793BA}</a:tableStyleId>
              </a:tblPr>
              <a:tblGrid>
                <a:gridCol w="3377142">
                  <a:extLst>
                    <a:ext uri="{9D8B030D-6E8A-4147-A177-3AD203B41FA5}">
                      <a16:colId xmlns:a16="http://schemas.microsoft.com/office/drawing/2014/main" val="3907257223"/>
                    </a:ext>
                  </a:extLst>
                </a:gridCol>
                <a:gridCol w="3377142">
                  <a:extLst>
                    <a:ext uri="{9D8B030D-6E8A-4147-A177-3AD203B41FA5}">
                      <a16:colId xmlns:a16="http://schemas.microsoft.com/office/drawing/2014/main" val="2549410632"/>
                    </a:ext>
                  </a:extLst>
                </a:gridCol>
                <a:gridCol w="3377142">
                  <a:extLst>
                    <a:ext uri="{9D8B030D-6E8A-4147-A177-3AD203B41FA5}">
                      <a16:colId xmlns:a16="http://schemas.microsoft.com/office/drawing/2014/main" val="3447460980"/>
                    </a:ext>
                  </a:extLst>
                </a:gridCol>
              </a:tblGrid>
              <a:tr h="365760">
                <a:tc>
                  <a:txBody>
                    <a:bodyPr/>
                    <a:lstStyle/>
                    <a:p>
                      <a:r>
                        <a:rPr lang="en-US" sz="1800" dirty="0"/>
                        <a:t>Comparison of Dish</a:t>
                      </a:r>
                    </a:p>
                  </a:txBody>
                  <a:tcPr anchor="ctr"/>
                </a:tc>
                <a:tc>
                  <a:txBody>
                    <a:bodyPr/>
                    <a:lstStyle/>
                    <a:p>
                      <a:r>
                        <a:rPr lang="en-US" sz="1800" dirty="0"/>
                        <a:t>Discovery Dish</a:t>
                      </a:r>
                    </a:p>
                  </a:txBody>
                  <a:tcPr anchor="ctr"/>
                </a:tc>
                <a:tc>
                  <a:txBody>
                    <a:bodyPr/>
                    <a:lstStyle/>
                    <a:p>
                      <a:r>
                        <a:rPr lang="sv-SE" sz="1800"/>
                        <a:t>Wi-Fi grid antenna + LNA + cabling</a:t>
                      </a:r>
                    </a:p>
                  </a:txBody>
                  <a:tcPr anchor="ctr"/>
                </a:tc>
                <a:extLst>
                  <a:ext uri="{0D108BD9-81ED-4DB2-BD59-A6C34878D82A}">
                    <a16:rowId xmlns:a16="http://schemas.microsoft.com/office/drawing/2014/main" val="113985576"/>
                  </a:ext>
                </a:extLst>
              </a:tr>
              <a:tr h="365760">
                <a:tc>
                  <a:txBody>
                    <a:bodyPr/>
                    <a:lstStyle/>
                    <a:p>
                      <a:r>
                        <a:rPr lang="en-US" sz="1800" b="1" dirty="0"/>
                        <a:t>Weight &amp; Size</a:t>
                      </a:r>
                      <a:endParaRPr lang="en-US" sz="1800" dirty="0"/>
                    </a:p>
                  </a:txBody>
                  <a:tcPr anchor="ctr"/>
                </a:tc>
                <a:tc>
                  <a:txBody>
                    <a:bodyPr/>
                    <a:lstStyle/>
                    <a:p>
                      <a:r>
                        <a:rPr lang="en-US" sz="1800" dirty="0"/>
                        <a:t>1.1kg, 70 cm diameter</a:t>
                      </a:r>
                    </a:p>
                  </a:txBody>
                  <a:tcPr anchor="ctr"/>
                </a:tc>
                <a:tc>
                  <a:txBody>
                    <a:bodyPr/>
                    <a:lstStyle/>
                    <a:p>
                      <a:r>
                        <a:rPr lang="en-US" sz="1800"/>
                        <a:t>2 kg, 100 cm x 60 cm</a:t>
                      </a:r>
                    </a:p>
                  </a:txBody>
                  <a:tcPr anchor="ctr"/>
                </a:tc>
                <a:extLst>
                  <a:ext uri="{0D108BD9-81ED-4DB2-BD59-A6C34878D82A}">
                    <a16:rowId xmlns:a16="http://schemas.microsoft.com/office/drawing/2014/main" val="372644583"/>
                  </a:ext>
                </a:extLst>
              </a:tr>
              <a:tr h="365760">
                <a:tc>
                  <a:txBody>
                    <a:bodyPr/>
                    <a:lstStyle/>
                    <a:p>
                      <a:r>
                        <a:rPr lang="en-US" sz="1800" b="1"/>
                        <a:t>Suitable for light-duty rotator?</a:t>
                      </a:r>
                      <a:endParaRPr lang="en-US" sz="1800"/>
                    </a:p>
                  </a:txBody>
                  <a:tcPr anchor="ctr"/>
                </a:tc>
                <a:tc>
                  <a:txBody>
                    <a:bodyPr/>
                    <a:lstStyle/>
                    <a:p>
                      <a:r>
                        <a:rPr lang="en-US" sz="1800"/>
                        <a:t>YES</a:t>
                      </a:r>
                    </a:p>
                  </a:txBody>
                  <a:tcPr anchor="ctr"/>
                </a:tc>
                <a:tc>
                  <a:txBody>
                    <a:bodyPr/>
                    <a:lstStyle/>
                    <a:p>
                      <a:r>
                        <a:rPr lang="en-US" sz="1800"/>
                        <a:t>NO</a:t>
                      </a:r>
                    </a:p>
                  </a:txBody>
                  <a:tcPr anchor="ctr"/>
                </a:tc>
                <a:extLst>
                  <a:ext uri="{0D108BD9-81ED-4DB2-BD59-A6C34878D82A}">
                    <a16:rowId xmlns:a16="http://schemas.microsoft.com/office/drawing/2014/main" val="1721350590"/>
                  </a:ext>
                </a:extLst>
              </a:tr>
              <a:tr h="365760">
                <a:tc>
                  <a:txBody>
                    <a:bodyPr/>
                    <a:lstStyle/>
                    <a:p>
                      <a:r>
                        <a:rPr lang="en-US" sz="1800" b="1"/>
                        <a:t>Easily adjustable skew?</a:t>
                      </a:r>
                      <a:endParaRPr lang="en-US" sz="1800"/>
                    </a:p>
                  </a:txBody>
                  <a:tcPr anchor="ctr"/>
                </a:tc>
                <a:tc>
                  <a:txBody>
                    <a:bodyPr/>
                    <a:lstStyle/>
                    <a:p>
                      <a:r>
                        <a:rPr lang="en-US" sz="1800" dirty="0"/>
                        <a:t>YES</a:t>
                      </a:r>
                    </a:p>
                  </a:txBody>
                  <a:tcPr anchor="ctr"/>
                </a:tc>
                <a:tc>
                  <a:txBody>
                    <a:bodyPr/>
                    <a:lstStyle/>
                    <a:p>
                      <a:r>
                        <a:rPr lang="en-US" sz="1800"/>
                        <a:t>NO (45° increments only)</a:t>
                      </a:r>
                    </a:p>
                  </a:txBody>
                  <a:tcPr anchor="ctr"/>
                </a:tc>
                <a:extLst>
                  <a:ext uri="{0D108BD9-81ED-4DB2-BD59-A6C34878D82A}">
                    <a16:rowId xmlns:a16="http://schemas.microsoft.com/office/drawing/2014/main" val="3038642382"/>
                  </a:ext>
                </a:extLst>
              </a:tr>
              <a:tr h="365760">
                <a:tc>
                  <a:txBody>
                    <a:bodyPr/>
                    <a:lstStyle/>
                    <a:p>
                      <a:r>
                        <a:rPr lang="en-US" sz="1800" b="1"/>
                        <a:t>LNA electronics waterproofed?</a:t>
                      </a:r>
                      <a:endParaRPr lang="en-US" sz="1800"/>
                    </a:p>
                  </a:txBody>
                  <a:tcPr anchor="ctr"/>
                </a:tc>
                <a:tc>
                  <a:txBody>
                    <a:bodyPr/>
                    <a:lstStyle/>
                    <a:p>
                      <a:r>
                        <a:rPr lang="en-US" sz="1800"/>
                        <a:t>YES</a:t>
                      </a:r>
                    </a:p>
                  </a:txBody>
                  <a:tcPr anchor="ctr"/>
                </a:tc>
                <a:tc>
                  <a:txBody>
                    <a:bodyPr/>
                    <a:lstStyle/>
                    <a:p>
                      <a:r>
                        <a:rPr lang="en-US" sz="1800" dirty="0"/>
                        <a:t>NO (left to user)</a:t>
                      </a:r>
                    </a:p>
                  </a:txBody>
                  <a:tcPr anchor="ctr"/>
                </a:tc>
                <a:extLst>
                  <a:ext uri="{0D108BD9-81ED-4DB2-BD59-A6C34878D82A}">
                    <a16:rowId xmlns:a16="http://schemas.microsoft.com/office/drawing/2014/main" val="2194695361"/>
                  </a:ext>
                </a:extLst>
              </a:tr>
            </a:tbl>
          </a:graphicData>
        </a:graphic>
      </p:graphicFrame>
      <p:sp>
        <p:nvSpPr>
          <p:cNvPr id="6" name="TextBox 5">
            <a:extLst>
              <a:ext uri="{FF2B5EF4-FFF2-40B4-BE49-F238E27FC236}">
                <a16:creationId xmlns:a16="http://schemas.microsoft.com/office/drawing/2014/main" id="{A13CAD50-7CC6-C6A2-1394-98A07E34036A}"/>
              </a:ext>
            </a:extLst>
          </p:cNvPr>
          <p:cNvSpPr txBox="1"/>
          <p:nvPr/>
        </p:nvSpPr>
        <p:spPr>
          <a:xfrm>
            <a:off x="354563" y="3092873"/>
            <a:ext cx="2715208" cy="738664"/>
          </a:xfrm>
          <a:prstGeom prst="rect">
            <a:avLst/>
          </a:prstGeom>
          <a:noFill/>
        </p:spPr>
        <p:txBody>
          <a:bodyPr wrap="square" rtlCol="0">
            <a:spAutoFit/>
          </a:bodyPr>
          <a:lstStyle/>
          <a:p>
            <a:r>
              <a:rPr lang="en-US" sz="2400" b="1" dirty="0"/>
              <a:t>Antenna Rotator</a:t>
            </a:r>
          </a:p>
          <a:p>
            <a:endParaRPr lang="en-US" dirty="0"/>
          </a:p>
        </p:txBody>
      </p:sp>
    </p:spTree>
    <p:extLst>
      <p:ext uri="{BB962C8B-B14F-4D97-AF65-F5344CB8AC3E}">
        <p14:creationId xmlns:p14="http://schemas.microsoft.com/office/powerpoint/2010/main" val="32865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1C7FDF-9AA4-B789-8872-68A56F206477}"/>
              </a:ext>
            </a:extLst>
          </p:cNvPr>
          <p:cNvPicPr>
            <a:picLocks noChangeAspect="1"/>
          </p:cNvPicPr>
          <p:nvPr/>
        </p:nvPicPr>
        <p:blipFill>
          <a:blip r:embed="rId2"/>
          <a:stretch>
            <a:fillRect/>
          </a:stretch>
        </p:blipFill>
        <p:spPr>
          <a:xfrm>
            <a:off x="0" y="-514350"/>
            <a:ext cx="12192000" cy="7372350"/>
          </a:xfrm>
          <a:prstGeom prst="rect">
            <a:avLst/>
          </a:prstGeom>
        </p:spPr>
      </p:pic>
      <p:sp>
        <p:nvSpPr>
          <p:cNvPr id="2" name="TextBox 1">
            <a:extLst>
              <a:ext uri="{FF2B5EF4-FFF2-40B4-BE49-F238E27FC236}">
                <a16:creationId xmlns:a16="http://schemas.microsoft.com/office/drawing/2014/main" id="{FE599EF8-4DC1-01E2-3BA7-72BE2B58E7A3}"/>
              </a:ext>
            </a:extLst>
          </p:cNvPr>
          <p:cNvSpPr txBox="1"/>
          <p:nvPr/>
        </p:nvSpPr>
        <p:spPr>
          <a:xfrm>
            <a:off x="251538" y="2910215"/>
            <a:ext cx="4665307" cy="523220"/>
          </a:xfrm>
          <a:prstGeom prst="rect">
            <a:avLst/>
          </a:prstGeom>
          <a:noFill/>
        </p:spPr>
        <p:txBody>
          <a:bodyPr wrap="square" rtlCol="0">
            <a:spAutoFit/>
          </a:bodyPr>
          <a:lstStyle/>
          <a:p>
            <a:r>
              <a:rPr lang="en-US" sz="2800" dirty="0"/>
              <a:t>Questions?</a:t>
            </a:r>
          </a:p>
        </p:txBody>
      </p:sp>
    </p:spTree>
    <p:extLst>
      <p:ext uri="{BB962C8B-B14F-4D97-AF65-F5344CB8AC3E}">
        <p14:creationId xmlns:p14="http://schemas.microsoft.com/office/powerpoint/2010/main" val="325192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p, indoor, table, food&#10;&#10;Description automatically generated">
            <a:extLst>
              <a:ext uri="{FF2B5EF4-FFF2-40B4-BE49-F238E27FC236}">
                <a16:creationId xmlns:a16="http://schemas.microsoft.com/office/drawing/2014/main" id="{DF5ABD2B-D284-49AD-89E3-A928EF5A5338}"/>
              </a:ext>
            </a:extLst>
          </p:cNvPr>
          <p:cNvPicPr>
            <a:picLocks noChangeAspect="1"/>
          </p:cNvPicPr>
          <p:nvPr/>
        </p:nvPicPr>
        <p:blipFill>
          <a:blip r:embed="rId3"/>
          <a:stretch>
            <a:fillRect/>
          </a:stretch>
        </p:blipFill>
        <p:spPr>
          <a:xfrm>
            <a:off x="10729384" y="5469146"/>
            <a:ext cx="1048006" cy="923353"/>
          </a:xfrm>
          <a:prstGeom prst="rect">
            <a:avLst/>
          </a:prstGeom>
        </p:spPr>
      </p:pic>
      <p:sp>
        <p:nvSpPr>
          <p:cNvPr id="8" name="Content Placeholder 3">
            <a:extLst>
              <a:ext uri="{FF2B5EF4-FFF2-40B4-BE49-F238E27FC236}">
                <a16:creationId xmlns:a16="http://schemas.microsoft.com/office/drawing/2014/main" id="{F55B469F-A979-4BE7-AC8E-390568E99864}"/>
              </a:ext>
            </a:extLst>
          </p:cNvPr>
          <p:cNvSpPr txBox="1">
            <a:spLocks/>
          </p:cNvSpPr>
          <p:nvPr/>
        </p:nvSpPr>
        <p:spPr>
          <a:xfrm>
            <a:off x="75500" y="191549"/>
            <a:ext cx="12040999" cy="5514330"/>
          </a:xfrm>
          <a:prstGeom prst="rect">
            <a:avLst/>
          </a:prstGeom>
          <a:noFill/>
        </p:spPr>
        <p:txBody>
          <a:bodyPr wrap="square" rtlCol="0">
            <a:sp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Guides, Builds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USRadioguy</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https://usradioguy.com/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 minimal LRIT/HRIT receiver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https://pietern.github.io/goestools/guides/minimal_receiver.html</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(Out of Date)</a:t>
            </a:r>
          </a:p>
          <a:p>
            <a:pPr lvl="1">
              <a:buClr>
                <a:prstClr val="white"/>
              </a:buClr>
              <a:buFont typeface="Wingdings" panose="05000000000000000000" pitchFamily="2" charset="2"/>
              <a:buChar char="Ø"/>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RTL-SDR.com Comprehensive Tutorial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https://www.rtl-sdr.com/rtl-sdr-com-goes-16-17-and-gk-2a-weather-satellite-reception-comprehensive-tutorial/</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(Out of Date)</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lang="en-US" dirty="0">
                <a:solidFill>
                  <a:prstClr val="white"/>
                </a:solidFill>
                <a:latin typeface="Calibri" panose="020F0502020204030204"/>
              </a:rPr>
              <a:t>Open Satellite Project </a:t>
            </a:r>
            <a:r>
              <a:rPr lang="en-US" dirty="0">
                <a:solidFill>
                  <a:prstClr val="white"/>
                </a:solidFill>
                <a:latin typeface="Calibri" panose="020F0502020204030204"/>
                <a:hlinkClick r:id="rId7"/>
              </a:rPr>
              <a:t>https://osp.teske.net.br/channel/opensateliteproject</a:t>
            </a:r>
            <a:endParaRPr lang="en-US" dirty="0">
              <a:solidFill>
                <a:prstClr val="white"/>
              </a:solidFill>
              <a:latin typeface="Calibri" panose="020F0502020204030204"/>
            </a:endParaRPr>
          </a:p>
          <a:p>
            <a:pPr>
              <a:buClr>
                <a:prstClr val="white"/>
              </a:buClr>
              <a:buFont typeface="Wingdings" panose="05000000000000000000" pitchFamily="2" charset="2"/>
              <a:buChar char="Ø"/>
              <a:defRPr/>
            </a:pPr>
            <a:r>
              <a:rPr lang="en-US" b="1" dirty="0">
                <a:solidFill>
                  <a:prstClr val="white"/>
                </a:solidFill>
                <a:latin typeface="Calibri" panose="020F0502020204030204"/>
              </a:rPr>
              <a:t>User Groups and Forums</a:t>
            </a:r>
          </a:p>
          <a:p>
            <a:pPr lvl="1">
              <a:buClr>
                <a:prstClr val="white"/>
              </a:buClr>
              <a:buFont typeface="Wingdings" panose="05000000000000000000" pitchFamily="2" charset="2"/>
              <a:buChar char="Ø"/>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Geo Stationary Satellite Group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8"/>
              </a:rPr>
              <a:t>https://www.facebook.com/groups/gswsg</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Facebook Group for Geo Stationary Weather Satellites</a:t>
            </a:r>
          </a:p>
          <a:p>
            <a:pPr lvl="1">
              <a:buClr>
                <a:prstClr val="white"/>
              </a:buClr>
              <a:buFont typeface="Wingdings" panose="05000000000000000000" pitchFamily="2" charset="2"/>
              <a:buChar char="Ø"/>
              <a:defRPr/>
            </a:pPr>
            <a:r>
              <a:rPr lang="en-US" dirty="0" err="1">
                <a:solidFill>
                  <a:prstClr val="white"/>
                </a:solidFill>
                <a:latin typeface="Calibri" panose="020F0502020204030204"/>
              </a:rPr>
              <a:t>GOESTools</a:t>
            </a:r>
            <a:r>
              <a:rPr lang="en-US" dirty="0">
                <a:solidFill>
                  <a:prstClr val="white"/>
                </a:solidFill>
                <a:latin typeface="Calibri" panose="020F0502020204030204"/>
              </a:rPr>
              <a:t> Users </a:t>
            </a:r>
            <a:r>
              <a:rPr lang="en-US" dirty="0">
                <a:solidFill>
                  <a:prstClr val="white"/>
                </a:solidFill>
                <a:latin typeface="Calibri" panose="020F0502020204030204"/>
                <a:hlinkClick r:id="rId9"/>
              </a:rPr>
              <a:t>https://groups.google.com/g/goestools-users</a:t>
            </a:r>
            <a:r>
              <a:rPr lang="en-US" dirty="0">
                <a:solidFill>
                  <a:prstClr val="white"/>
                </a:solidFill>
                <a:latin typeface="Calibri" panose="020F0502020204030204"/>
              </a:rPr>
              <a:t> A smaller group for people who use the software </a:t>
            </a:r>
            <a:r>
              <a:rPr lang="en-US" dirty="0" err="1">
                <a:solidFill>
                  <a:prstClr val="white"/>
                </a:solidFill>
                <a:latin typeface="Calibri" panose="020F0502020204030204"/>
              </a:rPr>
              <a:t>Goestools</a:t>
            </a:r>
            <a:r>
              <a:rPr lang="en-US" dirty="0">
                <a:solidFill>
                  <a:prstClr val="white"/>
                </a:solidFill>
                <a:latin typeface="Calibri" panose="020F0502020204030204"/>
              </a:rPr>
              <a:t> </a:t>
            </a:r>
          </a:p>
          <a:p>
            <a:pPr lvl="1">
              <a:buClr>
                <a:prstClr val="white"/>
              </a:buClr>
              <a:buFont typeface="Wingdings" panose="05000000000000000000" pitchFamily="2" charset="2"/>
              <a:buChar char="Ø"/>
              <a:defRPr/>
            </a:pPr>
            <a:r>
              <a:rPr lang="en-US" dirty="0">
                <a:solidFill>
                  <a:prstClr val="white"/>
                </a:solidFill>
                <a:latin typeface="Calibri" panose="020F0502020204030204"/>
              </a:rPr>
              <a:t>GEO-Subscribers </a:t>
            </a:r>
            <a:r>
              <a:rPr lang="en-US" dirty="0">
                <a:solidFill>
                  <a:prstClr val="white"/>
                </a:solidFill>
                <a:latin typeface="Calibri" panose="020F0502020204030204"/>
                <a:hlinkClick r:id="rId10"/>
              </a:rPr>
              <a:t>https://groups.io/g/GEO-Subscribers</a:t>
            </a:r>
            <a:r>
              <a:rPr lang="en-US" dirty="0">
                <a:solidFill>
                  <a:prstClr val="white"/>
                </a:solidFill>
                <a:latin typeface="Calibri" panose="020F0502020204030204"/>
              </a:rPr>
              <a:t>  The official group is for subscribers of the Group for Earth Observation (GEO)</a:t>
            </a:r>
          </a:p>
          <a:p>
            <a:pPr lvl="1">
              <a:buClr>
                <a:prstClr val="white"/>
              </a:buClr>
              <a:buFont typeface="Wingdings" panose="05000000000000000000" pitchFamily="2" charset="2"/>
              <a:buChar char="Ø"/>
              <a:defRPr/>
            </a:pPr>
            <a:r>
              <a:rPr lang="en-US" dirty="0">
                <a:solidFill>
                  <a:prstClr val="white"/>
                </a:solidFill>
                <a:latin typeface="Calibri" panose="020F0502020204030204"/>
              </a:rPr>
              <a:t>Amateur Satellite Group on Reddit  </a:t>
            </a:r>
            <a:r>
              <a:rPr lang="en-US" dirty="0">
                <a:solidFill>
                  <a:prstClr val="white"/>
                </a:solidFill>
                <a:latin typeface="Calibri" panose="020F0502020204030204"/>
                <a:hlinkClick r:id="rId11"/>
              </a:rPr>
              <a:t>https://www.reddit.com/r/amateursatellites/ </a:t>
            </a:r>
            <a:r>
              <a:rPr lang="en-US" dirty="0">
                <a:solidFill>
                  <a:prstClr val="white"/>
                </a:solidFill>
                <a:latin typeface="Calibri" panose="020F0502020204030204"/>
              </a:rPr>
              <a:t>A subreddit dedicated to artificial satellites </a:t>
            </a:r>
          </a:p>
          <a:p>
            <a:pPr lvl="1">
              <a:buClr>
                <a:prstClr val="white"/>
              </a:buClr>
              <a:buFont typeface="Wingdings" panose="05000000000000000000" pitchFamily="2" charset="2"/>
              <a:buChar char="Ø"/>
              <a:defRPr/>
            </a:pPr>
            <a:endParaRPr lang="en-US" dirty="0">
              <a:solidFill>
                <a:prstClr val="white"/>
              </a:solidFill>
              <a:latin typeface="Calibri" panose="020F0502020204030204"/>
            </a:endParaRPr>
          </a:p>
          <a:p>
            <a:pPr lvl="1">
              <a:buClr>
                <a:prstClr val="white"/>
              </a:buClr>
              <a:buFont typeface="Wingdings" panose="05000000000000000000" pitchFamily="2" charset="2"/>
              <a:buChar char="Ø"/>
              <a:defRPr/>
            </a:pPr>
            <a:endParaRPr lang="en-US" dirty="0">
              <a:solidFill>
                <a:prstClr val="white"/>
              </a:solidFill>
              <a:latin typeface="Calibri" panose="020F0502020204030204"/>
            </a:endParaRPr>
          </a:p>
          <a:p>
            <a:pPr lvl="1">
              <a:buClr>
                <a:prstClr val="white"/>
              </a:buClr>
              <a:buFont typeface="Wingdings" panose="05000000000000000000" pitchFamily="2" charset="2"/>
              <a:buChar char="Ø"/>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1">
              <a:buClr>
                <a:prstClr val="white"/>
              </a:buClr>
              <a:buFont typeface="Wingdings" panose="05000000000000000000" pitchFamily="2" charset="2"/>
              <a:buChar char="Ø"/>
              <a:defRPr/>
            </a:pPr>
            <a:endParaRPr lang="en-US"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7CED5501-3393-E288-07D8-8E0F8BE06FA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77516" y="4585215"/>
            <a:ext cx="4105100" cy="1855344"/>
          </a:xfrm>
          <a:prstGeom prst="rect">
            <a:avLst/>
          </a:prstGeom>
        </p:spPr>
      </p:pic>
      <p:sp>
        <p:nvSpPr>
          <p:cNvPr id="5" name="TextBox 4">
            <a:extLst>
              <a:ext uri="{FF2B5EF4-FFF2-40B4-BE49-F238E27FC236}">
                <a16:creationId xmlns:a16="http://schemas.microsoft.com/office/drawing/2014/main" id="{68D6C77E-14E9-B920-F9D5-7DB898082C69}"/>
              </a:ext>
            </a:extLst>
          </p:cNvPr>
          <p:cNvSpPr txBox="1"/>
          <p:nvPr/>
        </p:nvSpPr>
        <p:spPr>
          <a:xfrm>
            <a:off x="5121725" y="4730493"/>
            <a:ext cx="4436197" cy="1200329"/>
          </a:xfrm>
          <a:prstGeom prst="rect">
            <a:avLst/>
          </a:prstGeom>
          <a:noFill/>
        </p:spPr>
        <p:txBody>
          <a:bodyPr wrap="square" rtlCol="0">
            <a:spAutoFit/>
          </a:bodyPr>
          <a:lstStyle/>
          <a:p>
            <a:r>
              <a:rPr lang="en-US" dirty="0" err="1">
                <a:hlinkClick r:id="rId13"/>
              </a:rPr>
              <a:t>Usradioguy</a:t>
            </a:r>
            <a:r>
              <a:rPr lang="en-US" dirty="0">
                <a:hlinkClick r:id="rId13"/>
              </a:rPr>
              <a:t> Newsletter</a:t>
            </a:r>
            <a:br>
              <a:rPr lang="en-US" dirty="0"/>
            </a:br>
            <a:br>
              <a:rPr lang="en-US" dirty="0"/>
            </a:br>
            <a:r>
              <a:rPr lang="en-US" dirty="0"/>
              <a:t>Map of Satellite Data and Imaging Enthusiasts </a:t>
            </a:r>
          </a:p>
          <a:p>
            <a:r>
              <a:rPr lang="en-US" dirty="0">
                <a:hlinkClick r:id="rId14"/>
              </a:rPr>
              <a:t>https://usradioguy.com/ground-station-map/</a:t>
            </a:r>
            <a:endParaRPr lang="en-US" dirty="0"/>
          </a:p>
        </p:txBody>
      </p:sp>
    </p:spTree>
    <p:extLst>
      <p:ext uri="{BB962C8B-B14F-4D97-AF65-F5344CB8AC3E}">
        <p14:creationId xmlns:p14="http://schemas.microsoft.com/office/powerpoint/2010/main" val="25547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E2CFD6-3AAC-AC11-78C4-57612940D959}"/>
              </a:ext>
            </a:extLst>
          </p:cNvPr>
          <p:cNvSpPr txBox="1"/>
          <p:nvPr/>
        </p:nvSpPr>
        <p:spPr>
          <a:xfrm>
            <a:off x="172528" y="153601"/>
            <a:ext cx="11706046" cy="6704399"/>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Software</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Goestools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https://github.com/pietern/goestools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Tools to work with signals and files from GOES satellites.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lang="en-US" sz="1600" dirty="0" err="1">
                <a:solidFill>
                  <a:prstClr val="white"/>
                </a:solidFill>
                <a:latin typeface="Calibri" panose="020F0502020204030204"/>
              </a:rPr>
              <a:t>Goestools</a:t>
            </a:r>
            <a:r>
              <a:rPr lang="en-US" sz="1600" dirty="0">
                <a:solidFill>
                  <a:prstClr val="white"/>
                </a:solidFill>
                <a:latin typeface="Calibri" panose="020F0502020204030204"/>
              </a:rPr>
              <a:t> for Windows </a:t>
            </a:r>
            <a:r>
              <a:rPr lang="en-US" sz="1600" dirty="0">
                <a:solidFill>
                  <a:prstClr val="white"/>
                </a:solidFill>
                <a:latin typeface="Calibri" panose="020F0502020204030204"/>
                <a:hlinkClick r:id="rId3"/>
              </a:rPr>
              <a:t>https://github.com/JVital2013/goestools-win</a:t>
            </a:r>
            <a:r>
              <a:rPr lang="en-US" sz="1600" dirty="0">
                <a:solidFill>
                  <a:prstClr val="white"/>
                </a:solidFill>
                <a:latin typeface="Calibri" panose="020F0502020204030204"/>
              </a:rPr>
              <a:t> J Vital has ported the original </a:t>
            </a:r>
            <a:r>
              <a:rPr lang="en-US" sz="1600" dirty="0" err="1">
                <a:solidFill>
                  <a:prstClr val="white"/>
                </a:solidFill>
                <a:latin typeface="Calibri" panose="020F0502020204030204"/>
              </a:rPr>
              <a:t>Goestools</a:t>
            </a:r>
            <a:r>
              <a:rPr lang="en-US" sz="1600" dirty="0">
                <a:solidFill>
                  <a:prstClr val="white"/>
                </a:solidFill>
                <a:latin typeface="Calibri" panose="020F0502020204030204"/>
              </a:rPr>
              <a:t> to now operate on Windows systems</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Satdump</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Software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https://github.com/altillimity/</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 multi satellite decoder and image processor. Latest version is the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nightl</a:t>
            </a:r>
            <a:r>
              <a:rPr lang="en-US" sz="1600" dirty="0">
                <a:solidFill>
                  <a:prstClr val="white"/>
                </a:solidFill>
                <a:latin typeface="Calibri" panose="020F0502020204030204"/>
              </a:rPr>
              <a:t>y build.</a:t>
            </a:r>
          </a:p>
          <a:p>
            <a:pPr marL="742950" lvl="1" indent="-285750" defTabSz="457200">
              <a:spcAft>
                <a:spcPts val="1000"/>
              </a:spcAft>
              <a:buClr>
                <a:prstClr val="white"/>
              </a:buClr>
              <a:buSzPct val="100000"/>
              <a:buFont typeface="Wingdings" panose="05000000000000000000" pitchFamily="2" charset="2"/>
              <a:buChar char="Ø"/>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Satdump</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Documentation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https://docs.satdump.org/</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GK-2A Decoder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https://github.com/sam210723/xrit-rx</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LRIT/HRIT Downlink Processor for GK-2A</a:t>
            </a:r>
            <a:endParaRPr lang="en-US" sz="1600" dirty="0">
              <a:solidFill>
                <a:prstClr val="white"/>
              </a:solidFill>
              <a:latin typeface="Calibri" panose="020F0502020204030204"/>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Sanchez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7"/>
              </a:rPr>
              <a:t>https://github.com/nullpainter/sanchez</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Designed for processing of greyscale IR images from geostationary satellites, can also be used to reproject full color images.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lang="en-US" sz="1600" dirty="0">
                <a:solidFill>
                  <a:prstClr val="white"/>
                </a:solidFill>
                <a:latin typeface="Calibri" panose="020F0502020204030204"/>
              </a:rPr>
              <a:t>Vitality GOES </a:t>
            </a:r>
            <a:r>
              <a:rPr lang="en-US" sz="1600" dirty="0">
                <a:solidFill>
                  <a:prstClr val="white"/>
                </a:solidFill>
                <a:latin typeface="Calibri" panose="020F0502020204030204"/>
                <a:hlinkClick r:id="rId8"/>
              </a:rPr>
              <a:t>https://github.com/JVital2013/vitality-goes</a:t>
            </a:r>
            <a:r>
              <a:rPr lang="en-US" sz="1600" dirty="0">
                <a:solidFill>
                  <a:prstClr val="white"/>
                </a:solidFill>
                <a:latin typeface="Calibri" panose="020F0502020204030204"/>
              </a:rPr>
              <a:t> A Web App for showcasing Geostationary Weather Satellite Data.</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Raydel</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XRIT Decoder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http://www.geo-web.org.uk/XRITDecoder.php</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 software solution for decoding and extracting files from GOES LRIT/HRIT streams</a:t>
            </a: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XRIT Decoder for GOES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10"/>
              </a:rPr>
              <a:t>https://usa-satcom.com/</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XRIT Decoder (HRIT from GOES on L-Band),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XView</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WX Sandwich Maker</a:t>
            </a:r>
          </a:p>
          <a:p>
            <a:pPr lvl="1">
              <a:lnSpc>
                <a:spcPct val="150000"/>
              </a:lnSpc>
              <a:buClr>
                <a:prstClr val="white"/>
              </a:buClr>
              <a:buFont typeface="Wingdings" panose="05000000000000000000" pitchFamily="2" charset="2"/>
              <a:buChar char="Ø"/>
              <a:defRPr/>
            </a:pPr>
            <a:r>
              <a:rPr lang="en-US" sz="1600" dirty="0">
                <a:solidFill>
                  <a:prstClr val="white"/>
                </a:solidFill>
                <a:latin typeface="Calibri" panose="020F0502020204030204"/>
              </a:rPr>
              <a:t>   GRB Play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10"/>
              </a:rPr>
              <a:t>https://usa-satcom.com/</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Processes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NetCDF</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files for GOES GRB SUVI, does animations, Electron and X-Ray flux as well</a:t>
            </a:r>
          </a:p>
          <a:p>
            <a:pPr lvl="1">
              <a:lnSpc>
                <a:spcPct val="150000"/>
              </a:lnSpc>
              <a:buClr>
                <a:prstClr val="white"/>
              </a:buClr>
              <a:buFont typeface="Wingdings" panose="05000000000000000000" pitchFamily="2" charset="2"/>
              <a:buChar char="Ø"/>
              <a:defRPr/>
            </a:pPr>
            <a:r>
              <a:rPr lang="en-US" sz="1600" dirty="0">
                <a:solidFill>
                  <a:prstClr val="white"/>
                </a:solidFill>
                <a:latin typeface="Calibri" panose="020F0502020204030204"/>
              </a:rPr>
              <a:t>   SUVI Play</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10"/>
              </a:rPr>
              <a:t> https://usa-satcom.com/</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Displays and does animations with CSPP GEO images from GOES GRB</a:t>
            </a:r>
          </a:p>
          <a:p>
            <a:pPr lvl="1">
              <a:lnSpc>
                <a:spcPct val="150000"/>
              </a:lnSpc>
              <a:buClr>
                <a:prstClr val="white"/>
              </a:buClr>
              <a:buFont typeface="Wingdings" panose="05000000000000000000" pitchFamily="2" charset="2"/>
              <a:buChar char="Ø"/>
              <a:defRPr/>
            </a:pPr>
            <a:r>
              <a:rPr lang="en-US" sz="1600" dirty="0">
                <a:solidFill>
                  <a:prstClr val="white"/>
                </a:solidFill>
                <a:latin typeface="Calibri" panose="020F0502020204030204"/>
              </a:rPr>
              <a:t>   GRB Streamer and Imager- Bret </a:t>
            </a:r>
            <a:r>
              <a:rPr lang="en-US" sz="1600" dirty="0" err="1">
                <a:solidFill>
                  <a:prstClr val="white"/>
                </a:solidFill>
                <a:latin typeface="Calibri" panose="020F0502020204030204"/>
              </a:rPr>
              <a:t>Casebolt</a:t>
            </a:r>
            <a:endParaRPr lang="en-US" sz="1600" dirty="0">
              <a:solidFill>
                <a:prstClr val="white"/>
              </a:solidFill>
              <a:latin typeface="Calibri" panose="020F0502020204030204"/>
            </a:endParaRPr>
          </a:p>
          <a:p>
            <a:pPr marL="742950" marR="0" lvl="1" indent="-285750" algn="l" defTabSz="457200" rtl="0" eaLnBrk="1" fontAlgn="auto" latinLnBrk="0" hangingPunct="1">
              <a:lnSpc>
                <a:spcPct val="15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CSPP Geo software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11"/>
              </a:rPr>
              <a:t>https://cimss.ssec.wisc.edu/csppgeo/</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XRIT Decoder Open Satellite Project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12"/>
              </a:rPr>
              <a:t>https://github.com/opensatelliteproject/xritdemod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up, indoor, table, food&#10;&#10;Description automatically generated">
            <a:extLst>
              <a:ext uri="{FF2B5EF4-FFF2-40B4-BE49-F238E27FC236}">
                <a16:creationId xmlns:a16="http://schemas.microsoft.com/office/drawing/2014/main" id="{8DB730BF-BEBB-1277-8E41-590399876087}"/>
              </a:ext>
            </a:extLst>
          </p:cNvPr>
          <p:cNvPicPr>
            <a:picLocks noChangeAspect="1"/>
          </p:cNvPicPr>
          <p:nvPr/>
        </p:nvPicPr>
        <p:blipFill>
          <a:blip r:embed="rId13"/>
          <a:stretch>
            <a:fillRect/>
          </a:stretch>
        </p:blipFill>
        <p:spPr>
          <a:xfrm>
            <a:off x="10729384" y="5469146"/>
            <a:ext cx="1048006" cy="923353"/>
          </a:xfrm>
          <a:prstGeom prst="rect">
            <a:avLst/>
          </a:prstGeom>
        </p:spPr>
      </p:pic>
    </p:spTree>
    <p:extLst>
      <p:ext uri="{BB962C8B-B14F-4D97-AF65-F5344CB8AC3E}">
        <p14:creationId xmlns:p14="http://schemas.microsoft.com/office/powerpoint/2010/main" val="35459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3814</TotalTime>
  <Words>1084</Words>
  <Application>Microsoft Office PowerPoint</Application>
  <PresentationFormat>Widescreen</PresentationFormat>
  <Paragraphs>73</Paragraphs>
  <Slides>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Ailerons</vt:lpstr>
      <vt:lpstr>-apple-system</vt:lpstr>
      <vt:lpstr>Arial</vt:lpstr>
      <vt:lpstr>Calibri</vt:lpstr>
      <vt:lpstr>Calibri Light</vt:lpstr>
      <vt:lpstr>ciscosansttregular</vt:lpstr>
      <vt:lpstr>Lato</vt:lpstr>
      <vt:lpstr>Mina</vt:lpstr>
      <vt:lpstr>Wingdings</vt:lpstr>
      <vt:lpstr>Celestial</vt:lpstr>
      <vt:lpstr>Noaa grb/hrit user group  Open-Source Software/Hardware and Imaging -  Community UPDATES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Reinemann</dc:creator>
  <cp:lastModifiedBy>Carl Reinemann</cp:lastModifiedBy>
  <cp:revision>31</cp:revision>
  <cp:lastPrinted>2024-08-01T14:59:29Z</cp:lastPrinted>
  <dcterms:created xsi:type="dcterms:W3CDTF">2022-03-10T21:54:34Z</dcterms:created>
  <dcterms:modified xsi:type="dcterms:W3CDTF">2024-09-07T10:43:31Z</dcterms:modified>
</cp:coreProperties>
</file>