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1" r:id="rId2"/>
  </p:sldMasterIdLst>
  <p:notesMasterIdLst>
    <p:notesMasterId r:id="rId13"/>
  </p:notesMasterIdLst>
  <p:sldIdLst>
    <p:sldId id="256" r:id="rId3"/>
    <p:sldId id="257" r:id="rId4"/>
    <p:sldId id="267" r:id="rId5"/>
    <p:sldId id="259" r:id="rId6"/>
    <p:sldId id="260" r:id="rId7"/>
    <p:sldId id="263" r:id="rId8"/>
    <p:sldId id="268" r:id="rId9"/>
    <p:sldId id="264" r:id="rId10"/>
    <p:sldId id="265" r:id="rId11"/>
    <p:sldId id="266" r:id="rId12"/>
  </p:sldIdLst>
  <p:sldSz cx="9144000" cy="5143500" type="screen16x9"/>
  <p:notesSz cx="6858000" cy="9144000"/>
  <p:embeddedFontLst>
    <p:embeddedFont>
      <p:font typeface="Arial Narrow" panose="020B0606020202030204" pitchFamily="34" charset="0"/>
      <p:regular r:id="rId14"/>
      <p:bold r:id="rId15"/>
      <p:italic r:id="rId16"/>
      <p:boldItalic r:id="rId17"/>
    </p:embeddedFont>
    <p:embeddedFont>
      <p:font typeface="Calibri" panose="020F0502020204030204" pitchFamily="34" charset="0"/>
      <p:regular r:id="rId18"/>
      <p:bold r:id="rId19"/>
      <p:italic r:id="rId20"/>
      <p:boldItalic r:id="rId21"/>
    </p:embeddedFont>
    <p:embeddedFont>
      <p:font typeface="Calibri Light" panose="020F0302020204030204" pitchFamily="34" charset="0"/>
      <p:regular r:id="rId22"/>
      <p:italic r:id="rId23"/>
    </p:embeddedFont>
    <p:embeddedFont>
      <p:font typeface="Roboto" panose="02000000000000000000" pitchFamily="2"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9" roundtripDataSignature="AMtx7mhB15rq6oQaU19CpBYW9nu3R56D+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647E2AB-435F-4278-957D-1E683933D0EB}">
  <a:tblStyle styleId="{A647E2AB-435F-4278-957D-1E683933D0EB}"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7" d="100"/>
          <a:sy n="137" d="100"/>
        </p:scale>
        <p:origin x="144"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1.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font" Target="fonts/font6.fntdata"/><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notes"/>
          <p:cNvSpPr txBox="1">
            <a:spLocks noGrp="1"/>
          </p:cNvSpPr>
          <p:nvPr>
            <p:ph type="body" idx="1"/>
          </p:nvPr>
        </p:nvSpPr>
        <p:spPr>
          <a:xfrm>
            <a:off x="701040" y="4725670"/>
            <a:ext cx="5608320" cy="387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80" name="Google Shape;180;p1:notes"/>
          <p:cNvSpPr>
            <a:spLocks noGrp="1" noRot="1" noChangeAspect="1"/>
          </p:cNvSpPr>
          <p:nvPr>
            <p:ph type="sldImg" idx="2"/>
          </p:nvPr>
        </p:nvSpPr>
        <p:spPr>
          <a:xfrm>
            <a:off x="-213783" y="387350"/>
            <a:ext cx="7437900" cy="41832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7" name="Google Shape;18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4:notes"/>
          <p:cNvSpPr txBox="1">
            <a:spLocks noGrp="1"/>
          </p:cNvSpPr>
          <p:nvPr>
            <p:ph type="body" idx="1"/>
          </p:nvPr>
        </p:nvSpPr>
        <p:spPr>
          <a:xfrm>
            <a:off x="701040" y="4725670"/>
            <a:ext cx="5608200" cy="38736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99" name="Google Shape;199;p4:notes"/>
          <p:cNvSpPr>
            <a:spLocks noGrp="1" noRot="1" noChangeAspect="1"/>
          </p:cNvSpPr>
          <p:nvPr>
            <p:ph type="sldImg" idx="2"/>
          </p:nvPr>
        </p:nvSpPr>
        <p:spPr>
          <a:xfrm>
            <a:off x="-213783" y="387350"/>
            <a:ext cx="7437900" cy="41832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5:notes"/>
          <p:cNvSpPr txBox="1">
            <a:spLocks noGrp="1"/>
          </p:cNvSpPr>
          <p:nvPr>
            <p:ph type="body" idx="1"/>
          </p:nvPr>
        </p:nvSpPr>
        <p:spPr>
          <a:xfrm>
            <a:off x="685799" y="4343399"/>
            <a:ext cx="5486400" cy="4114800"/>
          </a:xfrm>
          <a:prstGeom prst="rect">
            <a:avLst/>
          </a:prstGeom>
          <a:noFill/>
          <a:ln>
            <a:noFill/>
          </a:ln>
        </p:spPr>
        <p:txBody>
          <a:bodyPr spcFirstLastPara="1" wrap="square" lIns="89600" tIns="89600" rIns="89600" bIns="89600" anchor="t" anchorCtr="0">
            <a:noAutofit/>
          </a:bodyPr>
          <a:lstStyle/>
          <a:p>
            <a:pPr marL="0" marR="0" lvl="0" indent="0" algn="l" rtl="0">
              <a:lnSpc>
                <a:spcPct val="100000"/>
              </a:lnSpc>
              <a:spcBef>
                <a:spcPts val="0"/>
              </a:spcBef>
              <a:spcAft>
                <a:spcPts val="0"/>
              </a:spcAft>
              <a:buClr>
                <a:schemeClr val="dk1"/>
              </a:buClr>
              <a:buSzPts val="300"/>
              <a:buFont typeface="Calibri"/>
              <a:buNone/>
            </a:pPr>
            <a:endParaRPr sz="1200" b="0" i="0" u="none" strike="noStrike" cap="none">
              <a:solidFill>
                <a:schemeClr val="dk1"/>
              </a:solidFill>
              <a:latin typeface="Calibri"/>
              <a:ea typeface="Calibri"/>
              <a:cs typeface="Calibri"/>
              <a:sym typeface="Calibri"/>
            </a:endParaRPr>
          </a:p>
        </p:txBody>
      </p:sp>
      <p:sp>
        <p:nvSpPr>
          <p:cNvPr id="207" name="Google Shape;20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8" name="Google Shape;22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8" name="Google Shape;22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53190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4" name="Google Shape;23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1" name="Google Shape;24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8" name="Google Shape;248;p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hyperlink" Target="http://www.noaa.gov/satellites" TargetMode="External"/><Relationship Id="rId13"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3.png"/><Relationship Id="rId12" Type="http://schemas.openxmlformats.org/officeDocument/2006/relationships/hyperlink" Target="http://www.noaa.gov/oceans-coasts" TargetMode="External"/><Relationship Id="rId2" Type="http://schemas.openxmlformats.org/officeDocument/2006/relationships/hyperlink" Target="http://www.noaa.gov/" TargetMode="External"/><Relationship Id="rId1" Type="http://schemas.openxmlformats.org/officeDocument/2006/relationships/slideMaster" Target="../slideMasters/slideMaster1.xml"/><Relationship Id="rId6" Type="http://schemas.openxmlformats.org/officeDocument/2006/relationships/hyperlink" Target="http://www.noaa.gov/research" TargetMode="External"/><Relationship Id="rId11" Type="http://schemas.openxmlformats.org/officeDocument/2006/relationships/image" Target="../media/image5.png"/><Relationship Id="rId5" Type="http://schemas.openxmlformats.org/officeDocument/2006/relationships/image" Target="../media/image2.png"/><Relationship Id="rId15" Type="http://schemas.openxmlformats.org/officeDocument/2006/relationships/image" Target="../media/image7.png"/><Relationship Id="rId10" Type="http://schemas.openxmlformats.org/officeDocument/2006/relationships/hyperlink" Target="http://www.noaa.gov/fisheries" TargetMode="External"/><Relationship Id="rId4" Type="http://schemas.openxmlformats.org/officeDocument/2006/relationships/hyperlink" Target="http://www.noaa.gov/marine-aviation" TargetMode="External"/><Relationship Id="rId9" Type="http://schemas.openxmlformats.org/officeDocument/2006/relationships/image" Target="../media/image4.png"/><Relationship Id="rId14" Type="http://schemas.openxmlformats.org/officeDocument/2006/relationships/hyperlink" Target="http://www.noaa.gov/weather"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8" Type="http://schemas.openxmlformats.org/officeDocument/2006/relationships/hyperlink" Target="http://www.noaa.gov/satellites" TargetMode="External"/><Relationship Id="rId13"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3.png"/><Relationship Id="rId12" Type="http://schemas.openxmlformats.org/officeDocument/2006/relationships/hyperlink" Target="http://www.noaa.gov/oceans-coasts" TargetMode="External"/><Relationship Id="rId2" Type="http://schemas.openxmlformats.org/officeDocument/2006/relationships/hyperlink" Target="http://www.noaa.gov/" TargetMode="External"/><Relationship Id="rId1" Type="http://schemas.openxmlformats.org/officeDocument/2006/relationships/slideMaster" Target="../slideMasters/slideMaster2.xml"/><Relationship Id="rId6" Type="http://schemas.openxmlformats.org/officeDocument/2006/relationships/hyperlink" Target="http://www.noaa.gov/research" TargetMode="External"/><Relationship Id="rId11" Type="http://schemas.openxmlformats.org/officeDocument/2006/relationships/image" Target="../media/image5.png"/><Relationship Id="rId5" Type="http://schemas.openxmlformats.org/officeDocument/2006/relationships/image" Target="../media/image2.png"/><Relationship Id="rId15" Type="http://schemas.openxmlformats.org/officeDocument/2006/relationships/image" Target="../media/image7.png"/><Relationship Id="rId10" Type="http://schemas.openxmlformats.org/officeDocument/2006/relationships/hyperlink" Target="http://www.noaa.gov/fisheries" TargetMode="External"/><Relationship Id="rId4" Type="http://schemas.openxmlformats.org/officeDocument/2006/relationships/hyperlink" Target="http://www.noaa.gov/marine-aviation" TargetMode="External"/><Relationship Id="rId9" Type="http://schemas.openxmlformats.org/officeDocument/2006/relationships/image" Target="../media/image4.png"/><Relationship Id="rId14" Type="http://schemas.openxmlformats.org/officeDocument/2006/relationships/hyperlink" Target="http://www.noaa.gov/weather" TargetMode="Externa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k Blue">
  <p:cSld name="Dk Blue">
    <p:spTree>
      <p:nvGrpSpPr>
        <p:cNvPr id="1" name="Shape 15"/>
        <p:cNvGrpSpPr/>
        <p:nvPr/>
      </p:nvGrpSpPr>
      <p:grpSpPr>
        <a:xfrm>
          <a:off x="0" y="0"/>
          <a:ext cx="0" cy="0"/>
          <a:chOff x="0" y="0"/>
          <a:chExt cx="0" cy="0"/>
        </a:xfrm>
      </p:grpSpPr>
      <p:sp>
        <p:nvSpPr>
          <p:cNvPr id="16" name="Google Shape;16;p13"/>
          <p:cNvSpPr/>
          <p:nvPr/>
        </p:nvSpPr>
        <p:spPr>
          <a:xfrm>
            <a:off x="410810" y="0"/>
            <a:ext cx="8730900" cy="3200400"/>
          </a:xfrm>
          <a:prstGeom prst="rect">
            <a:avLst/>
          </a:prstGeom>
          <a:solidFill>
            <a:srgbClr val="0070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 name="Google Shape;17;p13"/>
          <p:cNvSpPr>
            <a:spLocks noGrp="1"/>
          </p:cNvSpPr>
          <p:nvPr>
            <p:ph type="pic" idx="2"/>
          </p:nvPr>
        </p:nvSpPr>
        <p:spPr>
          <a:xfrm>
            <a:off x="412576" y="3200400"/>
            <a:ext cx="8729100" cy="1943100"/>
          </a:xfrm>
          <a:prstGeom prst="rect">
            <a:avLst/>
          </a:prstGeom>
          <a:solidFill>
            <a:srgbClr val="F2F2F2"/>
          </a:solidFill>
          <a:ln>
            <a:noFill/>
          </a:ln>
        </p:spPr>
      </p:sp>
      <p:sp>
        <p:nvSpPr>
          <p:cNvPr id="18" name="Google Shape;18;p13"/>
          <p:cNvSpPr txBox="1">
            <a:spLocks noGrp="1"/>
          </p:cNvSpPr>
          <p:nvPr>
            <p:ph type="body" idx="1"/>
          </p:nvPr>
        </p:nvSpPr>
        <p:spPr>
          <a:xfrm>
            <a:off x="780334" y="1943099"/>
            <a:ext cx="1371600" cy="7200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360"/>
              </a:spcBef>
              <a:spcAft>
                <a:spcPts val="0"/>
              </a:spcAft>
              <a:buClr>
                <a:srgbClr val="D6F5FF"/>
              </a:buClr>
              <a:buSzPts val="1800"/>
              <a:buFont typeface="Arial"/>
              <a:buNone/>
              <a:defRPr sz="1800" b="1" i="0" u="none" strike="noStrike" cap="none">
                <a:solidFill>
                  <a:srgbClr val="D6F5FF"/>
                </a:solidFill>
                <a:latin typeface="Arial Narrow"/>
                <a:ea typeface="Arial Narrow"/>
                <a:cs typeface="Arial Narrow"/>
                <a:sym typeface="Arial Narrow"/>
              </a:defRPr>
            </a:lvl1pPr>
            <a:lvl2pPr marL="914400" marR="0" lvl="1" indent="-228600" algn="l">
              <a:lnSpc>
                <a:spcPct val="100000"/>
              </a:lnSpc>
              <a:spcBef>
                <a:spcPts val="360"/>
              </a:spcBef>
              <a:spcAft>
                <a:spcPts val="0"/>
              </a:spcAft>
              <a:buClr>
                <a:srgbClr val="252C31"/>
              </a:buClr>
              <a:buSzPts val="1800"/>
              <a:buFont typeface="Arial"/>
              <a:buNone/>
              <a:defRPr sz="1800" b="1" i="0" u="none" strike="noStrike" cap="none">
                <a:solidFill>
                  <a:srgbClr val="252C31"/>
                </a:solidFill>
                <a:latin typeface="Arial Narrow"/>
                <a:ea typeface="Arial Narrow"/>
                <a:cs typeface="Arial Narrow"/>
                <a:sym typeface="Arial Narrow"/>
              </a:defRPr>
            </a:lvl2pPr>
            <a:lvl3pPr marL="1371600" marR="0" lvl="2" indent="-228600" algn="l">
              <a:lnSpc>
                <a:spcPct val="100000"/>
              </a:lnSpc>
              <a:spcBef>
                <a:spcPts val="360"/>
              </a:spcBef>
              <a:spcAft>
                <a:spcPts val="0"/>
              </a:spcAft>
              <a:buClr>
                <a:srgbClr val="252C31"/>
              </a:buClr>
              <a:buSzPts val="1800"/>
              <a:buFont typeface="Arial"/>
              <a:buNone/>
              <a:defRPr sz="1800" b="1" i="0" u="none" strike="noStrike" cap="none">
                <a:solidFill>
                  <a:srgbClr val="252C31"/>
                </a:solidFill>
                <a:latin typeface="Arial Narrow"/>
                <a:ea typeface="Arial Narrow"/>
                <a:cs typeface="Arial Narrow"/>
                <a:sym typeface="Arial Narrow"/>
              </a:defRPr>
            </a:lvl3pPr>
            <a:lvl4pPr marL="1828800" marR="0" lvl="3" indent="-228600" algn="l">
              <a:lnSpc>
                <a:spcPct val="100000"/>
              </a:lnSpc>
              <a:spcBef>
                <a:spcPts val="360"/>
              </a:spcBef>
              <a:spcAft>
                <a:spcPts val="0"/>
              </a:spcAft>
              <a:buClr>
                <a:srgbClr val="252C31"/>
              </a:buClr>
              <a:buSzPts val="1800"/>
              <a:buFont typeface="Arial"/>
              <a:buNone/>
              <a:defRPr sz="1800" b="1" i="0" u="none" strike="noStrike" cap="none">
                <a:solidFill>
                  <a:srgbClr val="252C31"/>
                </a:solidFill>
                <a:latin typeface="Arial Narrow"/>
                <a:ea typeface="Arial Narrow"/>
                <a:cs typeface="Arial Narrow"/>
                <a:sym typeface="Arial Narrow"/>
              </a:defRPr>
            </a:lvl4pPr>
            <a:lvl5pPr marL="2286000" marR="0" lvl="4" indent="-228600" algn="l">
              <a:lnSpc>
                <a:spcPct val="100000"/>
              </a:lnSpc>
              <a:spcBef>
                <a:spcPts val="360"/>
              </a:spcBef>
              <a:spcAft>
                <a:spcPts val="0"/>
              </a:spcAft>
              <a:buClr>
                <a:srgbClr val="252C31"/>
              </a:buClr>
              <a:buSzPts val="1800"/>
              <a:buFont typeface="Arial"/>
              <a:buNone/>
              <a:defRPr sz="1800" b="1" i="0" u="none" strike="noStrike" cap="none">
                <a:solidFill>
                  <a:srgbClr val="252C31"/>
                </a:solidFill>
                <a:latin typeface="Arial Narrow"/>
                <a:ea typeface="Arial Narrow"/>
                <a:cs typeface="Arial Narrow"/>
                <a:sym typeface="Arial Narrow"/>
              </a:defRPr>
            </a:lvl5pPr>
            <a:lvl6pPr marL="2743200" marR="0" lvl="5" indent="-330200" algn="l">
              <a:lnSpc>
                <a:spcPct val="100000"/>
              </a:lnSpc>
              <a:spcBef>
                <a:spcPts val="320"/>
              </a:spcBef>
              <a:spcAft>
                <a:spcPts val="0"/>
              </a:spcAft>
              <a:buClr>
                <a:srgbClr val="252C31"/>
              </a:buClr>
              <a:buSzPts val="1600"/>
              <a:buFont typeface="Arial"/>
              <a:buChar char="•"/>
              <a:defRPr sz="1600" b="0" i="0" u="none" strike="noStrike" cap="none">
                <a:solidFill>
                  <a:srgbClr val="252C3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 name="Google Shape;19;p13"/>
          <p:cNvSpPr txBox="1">
            <a:spLocks noGrp="1"/>
          </p:cNvSpPr>
          <p:nvPr>
            <p:ph type="body" idx="3"/>
          </p:nvPr>
        </p:nvSpPr>
        <p:spPr>
          <a:xfrm>
            <a:off x="780334" y="2800350"/>
            <a:ext cx="1295400" cy="2016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320"/>
              </a:spcBef>
              <a:spcAft>
                <a:spcPts val="0"/>
              </a:spcAft>
              <a:buClr>
                <a:srgbClr val="D6F5FF"/>
              </a:buClr>
              <a:buSzPts val="1600"/>
              <a:buFont typeface="Arial"/>
              <a:buNone/>
              <a:defRPr sz="1600" b="0" i="0" u="none" strike="noStrike" cap="none">
                <a:solidFill>
                  <a:srgbClr val="D6F5FF"/>
                </a:solidFill>
                <a:latin typeface="Arial Narrow"/>
                <a:ea typeface="Arial Narrow"/>
                <a:cs typeface="Arial Narrow"/>
                <a:sym typeface="Arial Narrow"/>
              </a:defRPr>
            </a:lvl1pPr>
            <a:lvl2pPr marL="914400" marR="0" lvl="1" indent="-228600" algn="l">
              <a:lnSpc>
                <a:spcPct val="100000"/>
              </a:lnSpc>
              <a:spcBef>
                <a:spcPts val="360"/>
              </a:spcBef>
              <a:spcAft>
                <a:spcPts val="0"/>
              </a:spcAft>
              <a:buClr>
                <a:srgbClr val="252C31"/>
              </a:buClr>
              <a:buSzPts val="1800"/>
              <a:buFont typeface="Arial"/>
              <a:buNone/>
              <a:defRPr sz="1800" b="1" i="0" u="none" strike="noStrike" cap="none">
                <a:solidFill>
                  <a:srgbClr val="252C31"/>
                </a:solidFill>
                <a:latin typeface="Arial Narrow"/>
                <a:ea typeface="Arial Narrow"/>
                <a:cs typeface="Arial Narrow"/>
                <a:sym typeface="Arial Narrow"/>
              </a:defRPr>
            </a:lvl2pPr>
            <a:lvl3pPr marL="1371600" marR="0" lvl="2" indent="-228600" algn="l">
              <a:lnSpc>
                <a:spcPct val="100000"/>
              </a:lnSpc>
              <a:spcBef>
                <a:spcPts val="360"/>
              </a:spcBef>
              <a:spcAft>
                <a:spcPts val="0"/>
              </a:spcAft>
              <a:buClr>
                <a:srgbClr val="252C31"/>
              </a:buClr>
              <a:buSzPts val="1800"/>
              <a:buFont typeface="Arial"/>
              <a:buNone/>
              <a:defRPr sz="1800" b="1" i="0" u="none" strike="noStrike" cap="none">
                <a:solidFill>
                  <a:srgbClr val="252C31"/>
                </a:solidFill>
                <a:latin typeface="Arial Narrow"/>
                <a:ea typeface="Arial Narrow"/>
                <a:cs typeface="Arial Narrow"/>
                <a:sym typeface="Arial Narrow"/>
              </a:defRPr>
            </a:lvl3pPr>
            <a:lvl4pPr marL="1828800" marR="0" lvl="3" indent="-228600" algn="l">
              <a:lnSpc>
                <a:spcPct val="100000"/>
              </a:lnSpc>
              <a:spcBef>
                <a:spcPts val="360"/>
              </a:spcBef>
              <a:spcAft>
                <a:spcPts val="0"/>
              </a:spcAft>
              <a:buClr>
                <a:srgbClr val="252C31"/>
              </a:buClr>
              <a:buSzPts val="1800"/>
              <a:buFont typeface="Arial"/>
              <a:buNone/>
              <a:defRPr sz="1800" b="1" i="0" u="none" strike="noStrike" cap="none">
                <a:solidFill>
                  <a:srgbClr val="252C31"/>
                </a:solidFill>
                <a:latin typeface="Arial Narrow"/>
                <a:ea typeface="Arial Narrow"/>
                <a:cs typeface="Arial Narrow"/>
                <a:sym typeface="Arial Narrow"/>
              </a:defRPr>
            </a:lvl4pPr>
            <a:lvl5pPr marL="2286000" marR="0" lvl="4" indent="-228600" algn="l">
              <a:lnSpc>
                <a:spcPct val="100000"/>
              </a:lnSpc>
              <a:spcBef>
                <a:spcPts val="360"/>
              </a:spcBef>
              <a:spcAft>
                <a:spcPts val="0"/>
              </a:spcAft>
              <a:buClr>
                <a:srgbClr val="252C31"/>
              </a:buClr>
              <a:buSzPts val="1800"/>
              <a:buFont typeface="Arial"/>
              <a:buNone/>
              <a:defRPr sz="1800" b="1" i="0" u="none" strike="noStrike" cap="none">
                <a:solidFill>
                  <a:srgbClr val="252C31"/>
                </a:solidFill>
                <a:latin typeface="Arial Narrow"/>
                <a:ea typeface="Arial Narrow"/>
                <a:cs typeface="Arial Narrow"/>
                <a:sym typeface="Arial Narrow"/>
              </a:defRPr>
            </a:lvl5pPr>
            <a:lvl6pPr marL="2743200" marR="0" lvl="5" indent="-330200" algn="l">
              <a:lnSpc>
                <a:spcPct val="100000"/>
              </a:lnSpc>
              <a:spcBef>
                <a:spcPts val="320"/>
              </a:spcBef>
              <a:spcAft>
                <a:spcPts val="0"/>
              </a:spcAft>
              <a:buClr>
                <a:srgbClr val="252C31"/>
              </a:buClr>
              <a:buSzPts val="1600"/>
              <a:buFont typeface="Arial"/>
              <a:buChar char="•"/>
              <a:defRPr sz="1600" b="0" i="0" u="none" strike="noStrike" cap="none">
                <a:solidFill>
                  <a:srgbClr val="252C3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 name="Google Shape;20;p13"/>
          <p:cNvSpPr txBox="1">
            <a:spLocks noGrp="1"/>
          </p:cNvSpPr>
          <p:nvPr>
            <p:ph type="body" idx="4"/>
          </p:nvPr>
        </p:nvSpPr>
        <p:spPr>
          <a:xfrm>
            <a:off x="2514600" y="576559"/>
            <a:ext cx="6096000" cy="10188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880"/>
              </a:spcBef>
              <a:spcAft>
                <a:spcPts val="0"/>
              </a:spcAft>
              <a:buClr>
                <a:schemeClr val="lt1"/>
              </a:buClr>
              <a:buSzPts val="4400"/>
              <a:buFont typeface="Arial"/>
              <a:buNone/>
              <a:defRPr sz="4400" b="1" i="0" u="none" strike="noStrike" cap="none">
                <a:solidFill>
                  <a:schemeClr val="lt1"/>
                </a:solidFill>
                <a:latin typeface="Arial"/>
                <a:ea typeface="Arial"/>
                <a:cs typeface="Arial"/>
                <a:sym typeface="Arial"/>
              </a:defRPr>
            </a:lvl1pPr>
            <a:lvl2pPr marL="914400" marR="0" lvl="1" indent="-406400" algn="l">
              <a:lnSpc>
                <a:spcPct val="100000"/>
              </a:lnSpc>
              <a:spcBef>
                <a:spcPts val="560"/>
              </a:spcBef>
              <a:spcAft>
                <a:spcPts val="0"/>
              </a:spcAft>
              <a:buClr>
                <a:srgbClr val="252C31"/>
              </a:buClr>
              <a:buSzPts val="2800"/>
              <a:buFont typeface="Arial"/>
              <a:buChar char="•"/>
              <a:defRPr sz="2800" b="0" i="0" u="none" strike="noStrike" cap="none">
                <a:solidFill>
                  <a:srgbClr val="252C31"/>
                </a:solidFill>
                <a:latin typeface="Arial"/>
                <a:ea typeface="Arial"/>
                <a:cs typeface="Arial"/>
                <a:sym typeface="Arial"/>
              </a:defRPr>
            </a:lvl2pPr>
            <a:lvl3pPr marL="1371600" marR="0" lvl="2" indent="-381000" algn="l">
              <a:lnSpc>
                <a:spcPct val="100000"/>
              </a:lnSpc>
              <a:spcBef>
                <a:spcPts val="480"/>
              </a:spcBef>
              <a:spcAft>
                <a:spcPts val="0"/>
              </a:spcAft>
              <a:buClr>
                <a:srgbClr val="252C31"/>
              </a:buClr>
              <a:buSzPts val="2400"/>
              <a:buFont typeface="Arial"/>
              <a:buChar char="•"/>
              <a:defRPr sz="2400" b="0" i="0" u="none" strike="noStrike" cap="none">
                <a:solidFill>
                  <a:srgbClr val="252C31"/>
                </a:solidFill>
                <a:latin typeface="Arial"/>
                <a:ea typeface="Arial"/>
                <a:cs typeface="Arial"/>
                <a:sym typeface="Arial"/>
              </a:defRPr>
            </a:lvl3pPr>
            <a:lvl4pPr marL="1828800" marR="0" lvl="3" indent="-355600" algn="l">
              <a:lnSpc>
                <a:spcPct val="100000"/>
              </a:lnSpc>
              <a:spcBef>
                <a:spcPts val="400"/>
              </a:spcBef>
              <a:spcAft>
                <a:spcPts val="0"/>
              </a:spcAft>
              <a:buClr>
                <a:srgbClr val="252C31"/>
              </a:buClr>
              <a:buSzPts val="2000"/>
              <a:buFont typeface="Arial"/>
              <a:buChar char="•"/>
              <a:defRPr sz="2000" b="0" i="0" u="none" strike="noStrike" cap="none">
                <a:solidFill>
                  <a:srgbClr val="252C31"/>
                </a:solidFill>
                <a:latin typeface="Arial"/>
                <a:ea typeface="Arial"/>
                <a:cs typeface="Arial"/>
                <a:sym typeface="Arial"/>
              </a:defRPr>
            </a:lvl4pPr>
            <a:lvl5pPr marL="2286000" marR="0" lvl="4" indent="-342900" algn="l">
              <a:lnSpc>
                <a:spcPct val="100000"/>
              </a:lnSpc>
              <a:spcBef>
                <a:spcPts val="360"/>
              </a:spcBef>
              <a:spcAft>
                <a:spcPts val="0"/>
              </a:spcAft>
              <a:buClr>
                <a:srgbClr val="252C31"/>
              </a:buClr>
              <a:buSzPts val="1800"/>
              <a:buFont typeface="Arial"/>
              <a:buChar char="•"/>
              <a:defRPr sz="1800" b="0" i="0" u="none" strike="noStrike" cap="none">
                <a:solidFill>
                  <a:srgbClr val="252C31"/>
                </a:solidFill>
                <a:latin typeface="Arial"/>
                <a:ea typeface="Arial"/>
                <a:cs typeface="Arial"/>
                <a:sym typeface="Arial"/>
              </a:defRPr>
            </a:lvl5pPr>
            <a:lvl6pPr marL="2743200" marR="0" lvl="5" indent="-330200" algn="l">
              <a:lnSpc>
                <a:spcPct val="100000"/>
              </a:lnSpc>
              <a:spcBef>
                <a:spcPts val="320"/>
              </a:spcBef>
              <a:spcAft>
                <a:spcPts val="0"/>
              </a:spcAft>
              <a:buClr>
                <a:srgbClr val="252C31"/>
              </a:buClr>
              <a:buSzPts val="1600"/>
              <a:buFont typeface="Arial"/>
              <a:buChar char="•"/>
              <a:defRPr sz="1600" b="0" i="0" u="none" strike="noStrike" cap="none">
                <a:solidFill>
                  <a:srgbClr val="252C3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 name="Google Shape;21;p13"/>
          <p:cNvSpPr txBox="1">
            <a:spLocks noGrp="1"/>
          </p:cNvSpPr>
          <p:nvPr>
            <p:ph type="body" idx="5"/>
          </p:nvPr>
        </p:nvSpPr>
        <p:spPr>
          <a:xfrm>
            <a:off x="2515037" y="1696640"/>
            <a:ext cx="6092400" cy="7038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560"/>
              </a:spcBef>
              <a:spcAft>
                <a:spcPts val="0"/>
              </a:spcAft>
              <a:buClr>
                <a:srgbClr val="C4EDFF"/>
              </a:buClr>
              <a:buSzPts val="2800"/>
              <a:buFont typeface="Arial"/>
              <a:buNone/>
              <a:defRPr sz="2800" b="0" i="0" u="none" strike="noStrike" cap="none">
                <a:solidFill>
                  <a:srgbClr val="C4EDFF"/>
                </a:solidFill>
                <a:latin typeface="Arial Narrow"/>
                <a:ea typeface="Arial Narrow"/>
                <a:cs typeface="Arial Narrow"/>
                <a:sym typeface="Arial Narrow"/>
              </a:defRPr>
            </a:lvl1pPr>
            <a:lvl2pPr marL="914400" marR="0" lvl="1" indent="-406400" algn="l">
              <a:lnSpc>
                <a:spcPct val="100000"/>
              </a:lnSpc>
              <a:spcBef>
                <a:spcPts val="560"/>
              </a:spcBef>
              <a:spcAft>
                <a:spcPts val="0"/>
              </a:spcAft>
              <a:buClr>
                <a:srgbClr val="252C31"/>
              </a:buClr>
              <a:buSzPts val="2800"/>
              <a:buFont typeface="Arial"/>
              <a:buChar char="•"/>
              <a:defRPr sz="2800" b="0" i="0" u="none" strike="noStrike" cap="none">
                <a:solidFill>
                  <a:srgbClr val="252C31"/>
                </a:solidFill>
                <a:latin typeface="Arial"/>
                <a:ea typeface="Arial"/>
                <a:cs typeface="Arial"/>
                <a:sym typeface="Arial"/>
              </a:defRPr>
            </a:lvl2pPr>
            <a:lvl3pPr marL="1371600" marR="0" lvl="2" indent="-381000" algn="l">
              <a:lnSpc>
                <a:spcPct val="100000"/>
              </a:lnSpc>
              <a:spcBef>
                <a:spcPts val="480"/>
              </a:spcBef>
              <a:spcAft>
                <a:spcPts val="0"/>
              </a:spcAft>
              <a:buClr>
                <a:srgbClr val="252C31"/>
              </a:buClr>
              <a:buSzPts val="2400"/>
              <a:buFont typeface="Arial"/>
              <a:buChar char="•"/>
              <a:defRPr sz="2400" b="0" i="0" u="none" strike="noStrike" cap="none">
                <a:solidFill>
                  <a:srgbClr val="252C31"/>
                </a:solidFill>
                <a:latin typeface="Arial"/>
                <a:ea typeface="Arial"/>
                <a:cs typeface="Arial"/>
                <a:sym typeface="Arial"/>
              </a:defRPr>
            </a:lvl3pPr>
            <a:lvl4pPr marL="1828800" marR="0" lvl="3" indent="-355600" algn="l">
              <a:lnSpc>
                <a:spcPct val="100000"/>
              </a:lnSpc>
              <a:spcBef>
                <a:spcPts val="400"/>
              </a:spcBef>
              <a:spcAft>
                <a:spcPts val="0"/>
              </a:spcAft>
              <a:buClr>
                <a:srgbClr val="252C31"/>
              </a:buClr>
              <a:buSzPts val="2000"/>
              <a:buFont typeface="Arial"/>
              <a:buChar char="•"/>
              <a:defRPr sz="2000" b="0" i="0" u="none" strike="noStrike" cap="none">
                <a:solidFill>
                  <a:srgbClr val="252C31"/>
                </a:solidFill>
                <a:latin typeface="Arial"/>
                <a:ea typeface="Arial"/>
                <a:cs typeface="Arial"/>
                <a:sym typeface="Arial"/>
              </a:defRPr>
            </a:lvl4pPr>
            <a:lvl5pPr marL="2286000" marR="0" lvl="4" indent="-342900" algn="l">
              <a:lnSpc>
                <a:spcPct val="100000"/>
              </a:lnSpc>
              <a:spcBef>
                <a:spcPts val="360"/>
              </a:spcBef>
              <a:spcAft>
                <a:spcPts val="0"/>
              </a:spcAft>
              <a:buClr>
                <a:srgbClr val="252C31"/>
              </a:buClr>
              <a:buSzPts val="1800"/>
              <a:buFont typeface="Arial"/>
              <a:buChar char="•"/>
              <a:defRPr sz="1800" b="0" i="0" u="none" strike="noStrike" cap="none">
                <a:solidFill>
                  <a:srgbClr val="252C31"/>
                </a:solidFill>
                <a:latin typeface="Arial"/>
                <a:ea typeface="Arial"/>
                <a:cs typeface="Arial"/>
                <a:sym typeface="Arial"/>
              </a:defRPr>
            </a:lvl5pPr>
            <a:lvl6pPr marL="2743200" marR="0" lvl="5" indent="-330200" algn="l">
              <a:lnSpc>
                <a:spcPct val="100000"/>
              </a:lnSpc>
              <a:spcBef>
                <a:spcPts val="320"/>
              </a:spcBef>
              <a:spcAft>
                <a:spcPts val="0"/>
              </a:spcAft>
              <a:buClr>
                <a:srgbClr val="252C31"/>
              </a:buClr>
              <a:buSzPts val="1600"/>
              <a:buFont typeface="Arial"/>
              <a:buChar char="•"/>
              <a:defRPr sz="1600" b="0" i="0" u="none" strike="noStrike" cap="none">
                <a:solidFill>
                  <a:srgbClr val="252C3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 name="Google Shape;22;p13"/>
          <p:cNvSpPr txBox="1">
            <a:spLocks noGrp="1"/>
          </p:cNvSpPr>
          <p:nvPr>
            <p:ph type="body" idx="6"/>
          </p:nvPr>
        </p:nvSpPr>
        <p:spPr>
          <a:xfrm>
            <a:off x="2514600" y="2483428"/>
            <a:ext cx="6096000" cy="5196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360"/>
              </a:spcBef>
              <a:spcAft>
                <a:spcPts val="0"/>
              </a:spcAft>
              <a:buClr>
                <a:srgbClr val="C4EDFF"/>
              </a:buClr>
              <a:buSzPts val="1800"/>
              <a:buFont typeface="Arial"/>
              <a:buNone/>
              <a:defRPr sz="1800" b="0" i="0" u="none" strike="noStrike" cap="none">
                <a:solidFill>
                  <a:srgbClr val="C4EDFF"/>
                </a:solidFill>
                <a:latin typeface="Arial Narrow"/>
                <a:ea typeface="Arial Narrow"/>
                <a:cs typeface="Arial Narrow"/>
                <a:sym typeface="Arial Narrow"/>
              </a:defRPr>
            </a:lvl1pPr>
            <a:lvl2pPr marL="914400" marR="0" lvl="1" indent="-406400" algn="l">
              <a:lnSpc>
                <a:spcPct val="100000"/>
              </a:lnSpc>
              <a:spcBef>
                <a:spcPts val="560"/>
              </a:spcBef>
              <a:spcAft>
                <a:spcPts val="0"/>
              </a:spcAft>
              <a:buClr>
                <a:srgbClr val="252C31"/>
              </a:buClr>
              <a:buSzPts val="2800"/>
              <a:buFont typeface="Arial"/>
              <a:buChar char="•"/>
              <a:defRPr sz="2800" b="0" i="0" u="none" strike="noStrike" cap="none">
                <a:solidFill>
                  <a:srgbClr val="252C31"/>
                </a:solidFill>
                <a:latin typeface="Arial"/>
                <a:ea typeface="Arial"/>
                <a:cs typeface="Arial"/>
                <a:sym typeface="Arial"/>
              </a:defRPr>
            </a:lvl2pPr>
            <a:lvl3pPr marL="1371600" marR="0" lvl="2" indent="-381000" algn="l">
              <a:lnSpc>
                <a:spcPct val="100000"/>
              </a:lnSpc>
              <a:spcBef>
                <a:spcPts val="480"/>
              </a:spcBef>
              <a:spcAft>
                <a:spcPts val="0"/>
              </a:spcAft>
              <a:buClr>
                <a:srgbClr val="252C31"/>
              </a:buClr>
              <a:buSzPts val="2400"/>
              <a:buFont typeface="Arial"/>
              <a:buChar char="•"/>
              <a:defRPr sz="2400" b="0" i="0" u="none" strike="noStrike" cap="none">
                <a:solidFill>
                  <a:srgbClr val="252C31"/>
                </a:solidFill>
                <a:latin typeface="Arial"/>
                <a:ea typeface="Arial"/>
                <a:cs typeface="Arial"/>
                <a:sym typeface="Arial"/>
              </a:defRPr>
            </a:lvl3pPr>
            <a:lvl4pPr marL="1828800" marR="0" lvl="3" indent="-355600" algn="l">
              <a:lnSpc>
                <a:spcPct val="100000"/>
              </a:lnSpc>
              <a:spcBef>
                <a:spcPts val="400"/>
              </a:spcBef>
              <a:spcAft>
                <a:spcPts val="0"/>
              </a:spcAft>
              <a:buClr>
                <a:srgbClr val="252C31"/>
              </a:buClr>
              <a:buSzPts val="2000"/>
              <a:buFont typeface="Arial"/>
              <a:buChar char="•"/>
              <a:defRPr sz="2000" b="0" i="0" u="none" strike="noStrike" cap="none">
                <a:solidFill>
                  <a:srgbClr val="252C31"/>
                </a:solidFill>
                <a:latin typeface="Arial"/>
                <a:ea typeface="Arial"/>
                <a:cs typeface="Arial"/>
                <a:sym typeface="Arial"/>
              </a:defRPr>
            </a:lvl4pPr>
            <a:lvl5pPr marL="2286000" marR="0" lvl="4" indent="-342900" algn="l">
              <a:lnSpc>
                <a:spcPct val="100000"/>
              </a:lnSpc>
              <a:spcBef>
                <a:spcPts val="360"/>
              </a:spcBef>
              <a:spcAft>
                <a:spcPts val="0"/>
              </a:spcAft>
              <a:buClr>
                <a:srgbClr val="252C31"/>
              </a:buClr>
              <a:buSzPts val="1800"/>
              <a:buFont typeface="Arial"/>
              <a:buChar char="•"/>
              <a:defRPr sz="1800" b="0" i="0" u="none" strike="noStrike" cap="none">
                <a:solidFill>
                  <a:srgbClr val="252C31"/>
                </a:solidFill>
                <a:latin typeface="Arial"/>
                <a:ea typeface="Arial"/>
                <a:cs typeface="Arial"/>
                <a:sym typeface="Arial"/>
              </a:defRPr>
            </a:lvl5pPr>
            <a:lvl6pPr marL="2743200" marR="0" lvl="5" indent="-330200" algn="l">
              <a:lnSpc>
                <a:spcPct val="100000"/>
              </a:lnSpc>
              <a:spcBef>
                <a:spcPts val="320"/>
              </a:spcBef>
              <a:spcAft>
                <a:spcPts val="0"/>
              </a:spcAft>
              <a:buClr>
                <a:srgbClr val="252C31"/>
              </a:buClr>
              <a:buSzPts val="1600"/>
              <a:buFont typeface="Arial"/>
              <a:buChar char="•"/>
              <a:defRPr sz="1600" b="0" i="0" u="none" strike="noStrike" cap="none">
                <a:solidFill>
                  <a:srgbClr val="252C3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cxnSp>
        <p:nvCxnSpPr>
          <p:cNvPr id="23" name="Google Shape;23;p13"/>
          <p:cNvCxnSpPr/>
          <p:nvPr/>
        </p:nvCxnSpPr>
        <p:spPr>
          <a:xfrm>
            <a:off x="2285999" y="457200"/>
            <a:ext cx="0" cy="2605200"/>
          </a:xfrm>
          <a:prstGeom prst="straightConnector1">
            <a:avLst/>
          </a:prstGeom>
          <a:noFill/>
          <a:ln w="12700" cap="flat" cmpd="sng">
            <a:solidFill>
              <a:srgbClr val="3FAFFF"/>
            </a:solidFill>
            <a:prstDash val="solid"/>
            <a:round/>
            <a:headEnd type="none" w="sm" len="sm"/>
            <a:tailEnd type="none" w="sm" len="sm"/>
          </a:ln>
        </p:spPr>
      </p:cxnSp>
      <p:pic>
        <p:nvPicPr>
          <p:cNvPr id="24" name="Google Shape;24;p13">
            <a:hlinkClick r:id="rId2"/>
          </p:cNvPr>
          <p:cNvPicPr preferRelativeResize="0"/>
          <p:nvPr/>
        </p:nvPicPr>
        <p:blipFill rotWithShape="1">
          <a:blip r:embed="rId3">
            <a:alphaModFix/>
          </a:blip>
          <a:srcRect/>
          <a:stretch/>
        </p:blipFill>
        <p:spPr>
          <a:xfrm>
            <a:off x="533400" y="400050"/>
            <a:ext cx="1321602" cy="1600434"/>
          </a:xfrm>
          <a:prstGeom prst="rect">
            <a:avLst/>
          </a:prstGeom>
          <a:noFill/>
          <a:ln>
            <a:noFill/>
          </a:ln>
        </p:spPr>
      </p:pic>
      <p:grpSp>
        <p:nvGrpSpPr>
          <p:cNvPr id="25" name="Google Shape;25;p13"/>
          <p:cNvGrpSpPr/>
          <p:nvPr/>
        </p:nvGrpSpPr>
        <p:grpSpPr>
          <a:xfrm>
            <a:off x="-30388" y="0"/>
            <a:ext cx="472440" cy="5143500"/>
            <a:chOff x="-15240" y="0"/>
            <a:chExt cx="472440" cy="6858000"/>
          </a:xfrm>
        </p:grpSpPr>
        <p:sp>
          <p:nvSpPr>
            <p:cNvPr id="26" name="Google Shape;26;p13"/>
            <p:cNvSpPr/>
            <p:nvPr/>
          </p:nvSpPr>
          <p:spPr>
            <a:xfrm>
              <a:off x="10668" y="0"/>
              <a:ext cx="420624" cy="6858000"/>
            </a:xfrm>
            <a:prstGeom prst="rect">
              <a:avLst/>
            </a:prstGeom>
            <a:solidFill>
              <a:srgbClr val="0099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 name="Google Shape;27;p13"/>
            <p:cNvSpPr/>
            <p:nvPr/>
          </p:nvSpPr>
          <p:spPr>
            <a:xfrm>
              <a:off x="16002" y="3197352"/>
              <a:ext cx="409956" cy="1069848"/>
            </a:xfrm>
            <a:prstGeom prst="rect">
              <a:avLst/>
            </a:prstGeom>
            <a:solidFill>
              <a:srgbClr val="0B459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8" name="Google Shape;28;p13" descr="C:\Users\jacqui.fenner\Desktop\PTT templates\images\noaa icons\noaa_icons-04.png">
              <a:hlinkClick r:id="rId4"/>
            </p:cNvPr>
            <p:cNvPicPr preferRelativeResize="0"/>
            <p:nvPr/>
          </p:nvPicPr>
          <p:blipFill rotWithShape="1">
            <a:blip r:embed="rId5">
              <a:alphaModFix/>
            </a:blip>
            <a:srcRect/>
            <a:stretch/>
          </p:blipFill>
          <p:spPr>
            <a:xfrm>
              <a:off x="-15240" y="5714999"/>
              <a:ext cx="472440" cy="324009"/>
            </a:xfrm>
            <a:prstGeom prst="rect">
              <a:avLst/>
            </a:prstGeom>
            <a:noFill/>
            <a:ln>
              <a:noFill/>
            </a:ln>
          </p:spPr>
        </p:pic>
        <p:pic>
          <p:nvPicPr>
            <p:cNvPr id="29" name="Google Shape;29;p13" descr="C:\Users\jacqui.fenner\Desktop\PTT templates\images\noaa icons\noaa_icons-05.png">
              <a:hlinkClick r:id="rId6"/>
            </p:cNvPr>
            <p:cNvPicPr preferRelativeResize="0"/>
            <p:nvPr/>
          </p:nvPicPr>
          <p:blipFill rotWithShape="1">
            <a:blip r:embed="rId7">
              <a:alphaModFix/>
            </a:blip>
            <a:srcRect/>
            <a:stretch/>
          </p:blipFill>
          <p:spPr>
            <a:xfrm>
              <a:off x="-15240" y="4648200"/>
              <a:ext cx="472440" cy="324009"/>
            </a:xfrm>
            <a:prstGeom prst="rect">
              <a:avLst/>
            </a:prstGeom>
            <a:noFill/>
            <a:ln>
              <a:noFill/>
            </a:ln>
          </p:spPr>
        </p:pic>
        <p:pic>
          <p:nvPicPr>
            <p:cNvPr id="30" name="Google Shape;30;p13" descr="C:\Users\jacqui.fenner\Desktop\PTT templates\images\noaa icons\noaa_icons-06.png">
              <a:hlinkClick r:id="rId8"/>
            </p:cNvPr>
            <p:cNvPicPr preferRelativeResize="0"/>
            <p:nvPr/>
          </p:nvPicPr>
          <p:blipFill rotWithShape="1">
            <a:blip r:embed="rId9">
              <a:alphaModFix/>
            </a:blip>
            <a:srcRect/>
            <a:stretch/>
          </p:blipFill>
          <p:spPr>
            <a:xfrm>
              <a:off x="-15240" y="3581400"/>
              <a:ext cx="472440" cy="324009"/>
            </a:xfrm>
            <a:prstGeom prst="rect">
              <a:avLst/>
            </a:prstGeom>
            <a:noFill/>
            <a:ln>
              <a:noFill/>
            </a:ln>
          </p:spPr>
        </p:pic>
        <p:pic>
          <p:nvPicPr>
            <p:cNvPr id="31" name="Google Shape;31;p13" descr="C:\Users\jacqui.fenner\Desktop\PTT templates\images\noaa icons\noaa_icons-07.png">
              <a:hlinkClick r:id="rId10"/>
            </p:cNvPr>
            <p:cNvPicPr preferRelativeResize="0"/>
            <p:nvPr/>
          </p:nvPicPr>
          <p:blipFill rotWithShape="1">
            <a:blip r:embed="rId11">
              <a:alphaModFix/>
            </a:blip>
            <a:srcRect/>
            <a:stretch/>
          </p:blipFill>
          <p:spPr>
            <a:xfrm>
              <a:off x="-15240" y="2514600"/>
              <a:ext cx="472440" cy="324009"/>
            </a:xfrm>
            <a:prstGeom prst="rect">
              <a:avLst/>
            </a:prstGeom>
            <a:noFill/>
            <a:ln>
              <a:noFill/>
            </a:ln>
          </p:spPr>
        </p:pic>
        <p:pic>
          <p:nvPicPr>
            <p:cNvPr id="32" name="Google Shape;32;p13" descr="C:\Users\jacqui.fenner\Desktop\PTT templates\images\noaa icons\noaa_icons-08.png">
              <a:hlinkClick r:id="rId12"/>
            </p:cNvPr>
            <p:cNvPicPr preferRelativeResize="0"/>
            <p:nvPr/>
          </p:nvPicPr>
          <p:blipFill rotWithShape="1">
            <a:blip r:embed="rId13">
              <a:alphaModFix/>
            </a:blip>
            <a:srcRect/>
            <a:stretch/>
          </p:blipFill>
          <p:spPr>
            <a:xfrm>
              <a:off x="-15240" y="1447800"/>
              <a:ext cx="472440" cy="324009"/>
            </a:xfrm>
            <a:prstGeom prst="rect">
              <a:avLst/>
            </a:prstGeom>
            <a:noFill/>
            <a:ln>
              <a:noFill/>
            </a:ln>
          </p:spPr>
        </p:pic>
        <p:pic>
          <p:nvPicPr>
            <p:cNvPr id="33" name="Google Shape;33;p13" descr="C:\Users\jacqui.fenner\Desktop\PTT templates\images\noaa icons\noaa_icons-10.png">
              <a:hlinkClick r:id="rId14"/>
            </p:cNvPr>
            <p:cNvPicPr preferRelativeResize="0"/>
            <p:nvPr/>
          </p:nvPicPr>
          <p:blipFill rotWithShape="1">
            <a:blip r:embed="rId15">
              <a:alphaModFix/>
            </a:blip>
            <a:srcRect/>
            <a:stretch/>
          </p:blipFill>
          <p:spPr>
            <a:xfrm>
              <a:off x="-15240" y="381000"/>
              <a:ext cx="472440" cy="324009"/>
            </a:xfrm>
            <a:prstGeom prst="rect">
              <a:avLst/>
            </a:prstGeom>
            <a:noFill/>
            <a:ln>
              <a:noFill/>
            </a:ln>
          </p:spPr>
        </p:pic>
        <p:grpSp>
          <p:nvGrpSpPr>
            <p:cNvPr id="34" name="Google Shape;34;p13"/>
            <p:cNvGrpSpPr/>
            <p:nvPr/>
          </p:nvGrpSpPr>
          <p:grpSpPr>
            <a:xfrm>
              <a:off x="15148" y="0"/>
              <a:ext cx="420624" cy="6858000"/>
              <a:chOff x="15148" y="0"/>
              <a:chExt cx="420624" cy="6858000"/>
            </a:xfrm>
          </p:grpSpPr>
          <p:grpSp>
            <p:nvGrpSpPr>
              <p:cNvPr id="35" name="Google Shape;35;p13"/>
              <p:cNvGrpSpPr/>
              <p:nvPr/>
            </p:nvGrpSpPr>
            <p:grpSpPr>
              <a:xfrm>
                <a:off x="15148" y="1066800"/>
                <a:ext cx="420624" cy="5334000"/>
                <a:chOff x="15148" y="1066800"/>
                <a:chExt cx="420624" cy="5334000"/>
              </a:xfrm>
            </p:grpSpPr>
            <p:cxnSp>
              <p:nvCxnSpPr>
                <p:cNvPr id="36" name="Google Shape;36;p13"/>
                <p:cNvCxnSpPr/>
                <p:nvPr/>
              </p:nvCxnSpPr>
              <p:spPr>
                <a:xfrm>
                  <a:off x="15148" y="4267200"/>
                  <a:ext cx="420624"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37" name="Google Shape;37;p13"/>
                <p:cNvCxnSpPr/>
                <p:nvPr/>
              </p:nvCxnSpPr>
              <p:spPr>
                <a:xfrm>
                  <a:off x="15148" y="3200400"/>
                  <a:ext cx="420624"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38" name="Google Shape;38;p13"/>
                <p:cNvCxnSpPr/>
                <p:nvPr/>
              </p:nvCxnSpPr>
              <p:spPr>
                <a:xfrm>
                  <a:off x="15148" y="2133600"/>
                  <a:ext cx="420624"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39" name="Google Shape;39;p13"/>
                <p:cNvCxnSpPr/>
                <p:nvPr/>
              </p:nvCxnSpPr>
              <p:spPr>
                <a:xfrm>
                  <a:off x="15148" y="5334000"/>
                  <a:ext cx="420624"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40" name="Google Shape;40;p13"/>
                <p:cNvCxnSpPr/>
                <p:nvPr/>
              </p:nvCxnSpPr>
              <p:spPr>
                <a:xfrm>
                  <a:off x="15148" y="1066800"/>
                  <a:ext cx="420624"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41" name="Google Shape;41;p13"/>
                <p:cNvCxnSpPr/>
                <p:nvPr/>
              </p:nvCxnSpPr>
              <p:spPr>
                <a:xfrm>
                  <a:off x="15148" y="6400800"/>
                  <a:ext cx="420624" cy="0"/>
                </a:xfrm>
                <a:prstGeom prst="straightConnector1">
                  <a:avLst/>
                </a:prstGeom>
                <a:noFill/>
                <a:ln w="9525" cap="flat" cmpd="sng">
                  <a:solidFill>
                    <a:schemeClr val="lt1">
                      <a:alpha val="40000"/>
                    </a:schemeClr>
                  </a:solidFill>
                  <a:prstDash val="solid"/>
                  <a:round/>
                  <a:headEnd type="none" w="sm" len="sm"/>
                  <a:tailEnd type="none" w="sm" len="sm"/>
                </a:ln>
              </p:spPr>
            </p:cxnSp>
          </p:grpSp>
          <p:cxnSp>
            <p:nvCxnSpPr>
              <p:cNvPr id="42" name="Google Shape;42;p13"/>
              <p:cNvCxnSpPr/>
              <p:nvPr/>
            </p:nvCxnSpPr>
            <p:spPr>
              <a:xfrm>
                <a:off x="431292" y="0"/>
                <a:ext cx="0" cy="6858000"/>
              </a:xfrm>
              <a:prstGeom prst="straightConnector1">
                <a:avLst/>
              </a:prstGeom>
              <a:noFill/>
              <a:ln w="9525" cap="flat" cmpd="sng">
                <a:solidFill>
                  <a:schemeClr val="lt1">
                    <a:alpha val="40000"/>
                  </a:schemeClr>
                </a:solidFill>
                <a:prstDash val="solid"/>
                <a:round/>
                <a:headEnd type="none" w="sm" len="sm"/>
                <a:tailEnd type="none" w="sm" len="sm"/>
              </a:ln>
            </p:spPr>
          </p:cxn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3"/>
        <p:cNvGrpSpPr/>
        <p:nvPr/>
      </p:nvGrpSpPr>
      <p:grpSpPr>
        <a:xfrm>
          <a:off x="0" y="0"/>
          <a:ext cx="0" cy="0"/>
          <a:chOff x="0" y="0"/>
          <a:chExt cx="0" cy="0"/>
        </a:xfrm>
      </p:grpSpPr>
      <p:sp>
        <p:nvSpPr>
          <p:cNvPr id="94" name="Google Shape;94;p25"/>
          <p:cNvSpPr txBox="1">
            <a:spLocks noGrp="1"/>
          </p:cNvSpPr>
          <p:nvPr>
            <p:ph type="title"/>
          </p:nvPr>
        </p:nvSpPr>
        <p:spPr>
          <a:xfrm>
            <a:off x="629841" y="342900"/>
            <a:ext cx="2949300" cy="12003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25"/>
          <p:cNvSpPr>
            <a:spLocks noGrp="1"/>
          </p:cNvSpPr>
          <p:nvPr>
            <p:ph type="pic" idx="2"/>
          </p:nvPr>
        </p:nvSpPr>
        <p:spPr>
          <a:xfrm>
            <a:off x="3887391" y="740570"/>
            <a:ext cx="4629300" cy="3655200"/>
          </a:xfrm>
          <a:prstGeom prst="rect">
            <a:avLst/>
          </a:prstGeom>
          <a:noFill/>
          <a:ln>
            <a:noFill/>
          </a:ln>
        </p:spPr>
      </p:sp>
      <p:sp>
        <p:nvSpPr>
          <p:cNvPr id="96" name="Google Shape;96;p25"/>
          <p:cNvSpPr txBox="1">
            <a:spLocks noGrp="1"/>
          </p:cNvSpPr>
          <p:nvPr>
            <p:ph type="body" idx="1"/>
          </p:nvPr>
        </p:nvSpPr>
        <p:spPr>
          <a:xfrm>
            <a:off x="629841" y="1543050"/>
            <a:ext cx="2949300" cy="28587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7" name="Google Shape;97;p25"/>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25"/>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25"/>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0"/>
        <p:cNvGrpSpPr/>
        <p:nvPr/>
      </p:nvGrpSpPr>
      <p:grpSpPr>
        <a:xfrm>
          <a:off x="0" y="0"/>
          <a:ext cx="0" cy="0"/>
          <a:chOff x="0" y="0"/>
          <a:chExt cx="0" cy="0"/>
        </a:xfrm>
      </p:grpSpPr>
      <p:sp>
        <p:nvSpPr>
          <p:cNvPr id="101" name="Google Shape;101;p26"/>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26"/>
          <p:cNvSpPr txBox="1">
            <a:spLocks noGrp="1"/>
          </p:cNvSpPr>
          <p:nvPr>
            <p:ph type="body" idx="1"/>
          </p:nvPr>
        </p:nvSpPr>
        <p:spPr>
          <a:xfrm rot="5400000">
            <a:off x="2940300" y="-942431"/>
            <a:ext cx="3263400"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26"/>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26"/>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26"/>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6"/>
        <p:cNvGrpSpPr/>
        <p:nvPr/>
      </p:nvGrpSpPr>
      <p:grpSpPr>
        <a:xfrm>
          <a:off x="0" y="0"/>
          <a:ext cx="0" cy="0"/>
          <a:chOff x="0" y="0"/>
          <a:chExt cx="0" cy="0"/>
        </a:xfrm>
      </p:grpSpPr>
      <p:sp>
        <p:nvSpPr>
          <p:cNvPr id="107" name="Google Shape;107;p27"/>
          <p:cNvSpPr txBox="1">
            <a:spLocks noGrp="1"/>
          </p:cNvSpPr>
          <p:nvPr>
            <p:ph type="title"/>
          </p:nvPr>
        </p:nvSpPr>
        <p:spPr>
          <a:xfrm rot="5400000">
            <a:off x="5350050" y="1467544"/>
            <a:ext cx="4359000" cy="1971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27"/>
          <p:cNvSpPr txBox="1">
            <a:spLocks noGrp="1"/>
          </p:cNvSpPr>
          <p:nvPr>
            <p:ph type="body" idx="1"/>
          </p:nvPr>
        </p:nvSpPr>
        <p:spPr>
          <a:xfrm rot="5400000">
            <a:off x="1349475" y="-447056"/>
            <a:ext cx="4359000" cy="5800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27"/>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27"/>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27"/>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8"/>
        <p:cNvGrpSpPr/>
        <p:nvPr/>
      </p:nvGrpSpPr>
      <p:grpSpPr>
        <a:xfrm>
          <a:off x="0" y="0"/>
          <a:ext cx="0" cy="0"/>
          <a:chOff x="0" y="0"/>
          <a:chExt cx="0" cy="0"/>
        </a:xfrm>
      </p:grpSpPr>
      <p:sp>
        <p:nvSpPr>
          <p:cNvPr id="139" name="Google Shape;139;p15"/>
          <p:cNvSpPr txBox="1">
            <a:spLocks noGrp="1"/>
          </p:cNvSpPr>
          <p:nvPr>
            <p:ph type="title"/>
          </p:nvPr>
        </p:nvSpPr>
        <p:spPr>
          <a:xfrm>
            <a:off x="752888" y="205978"/>
            <a:ext cx="7400400" cy="5940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3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15"/>
          <p:cNvSpPr txBox="1">
            <a:spLocks noGrp="1"/>
          </p:cNvSpPr>
          <p:nvPr>
            <p:ph type="ftr" idx="11"/>
          </p:nvPr>
        </p:nvSpPr>
        <p:spPr>
          <a:xfrm>
            <a:off x="2428875" y="4842080"/>
            <a:ext cx="42864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1" name="Google Shape;141;p15"/>
          <p:cNvSpPr txBox="1">
            <a:spLocks noGrp="1"/>
          </p:cNvSpPr>
          <p:nvPr>
            <p:ph type="sldNum" idx="12"/>
          </p:nvPr>
        </p:nvSpPr>
        <p:spPr>
          <a:xfrm>
            <a:off x="7173884" y="4842080"/>
            <a:ext cx="17415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42" name="Google Shape;142;p15"/>
          <p:cNvSpPr txBox="1">
            <a:spLocks noGrp="1"/>
          </p:cNvSpPr>
          <p:nvPr>
            <p:ph type="dt" idx="10"/>
          </p:nvPr>
        </p:nvSpPr>
        <p:spPr>
          <a:xfrm>
            <a:off x="228600" y="4842080"/>
            <a:ext cx="17415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sic" type="obj">
  <p:cSld name="OBJECT">
    <p:spTree>
      <p:nvGrpSpPr>
        <p:cNvPr id="1" name="Shape 143"/>
        <p:cNvGrpSpPr/>
        <p:nvPr/>
      </p:nvGrpSpPr>
      <p:grpSpPr>
        <a:xfrm>
          <a:off x="0" y="0"/>
          <a:ext cx="0" cy="0"/>
          <a:chOff x="0" y="0"/>
          <a:chExt cx="0" cy="0"/>
        </a:xfrm>
      </p:grpSpPr>
      <p:sp>
        <p:nvSpPr>
          <p:cNvPr id="144" name="Google Shape;144;p16"/>
          <p:cNvSpPr txBox="1">
            <a:spLocks noGrp="1"/>
          </p:cNvSpPr>
          <p:nvPr>
            <p:ph type="title"/>
          </p:nvPr>
        </p:nvSpPr>
        <p:spPr>
          <a:xfrm>
            <a:off x="752888" y="205978"/>
            <a:ext cx="7400400" cy="594000"/>
          </a:xfrm>
          <a:prstGeom prst="rect">
            <a:avLst/>
          </a:prstGeom>
          <a:noFill/>
          <a:ln>
            <a:noFill/>
          </a:ln>
        </p:spPr>
        <p:txBody>
          <a:bodyPr spcFirstLastPara="1" wrap="square" lIns="0" tIns="0" rIns="0" bIns="0" anchor="ctr" anchorCtr="0">
            <a:noAutofit/>
          </a:bodyPr>
          <a:lstStyle>
            <a:lvl1pPr marR="0" lvl="0" algn="l">
              <a:lnSpc>
                <a:spcPct val="100000"/>
              </a:lnSpc>
              <a:spcBef>
                <a:spcPts val="0"/>
              </a:spcBef>
              <a:spcAft>
                <a:spcPts val="0"/>
              </a:spcAft>
              <a:buClr>
                <a:srgbClr val="0099D8"/>
              </a:buClr>
              <a:buSzPts val="3200"/>
              <a:buFont typeface="Arial"/>
              <a:buNone/>
              <a:defRPr sz="3200" b="1" i="0" u="none" strike="noStrike" cap="none">
                <a:solidFill>
                  <a:srgbClr val="0099D8"/>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45" name="Google Shape;145;p16"/>
          <p:cNvSpPr txBox="1">
            <a:spLocks noGrp="1"/>
          </p:cNvSpPr>
          <p:nvPr>
            <p:ph type="body" idx="1"/>
          </p:nvPr>
        </p:nvSpPr>
        <p:spPr>
          <a:xfrm>
            <a:off x="752888" y="914400"/>
            <a:ext cx="7933800" cy="3714900"/>
          </a:xfrm>
          <a:prstGeom prst="rect">
            <a:avLst/>
          </a:prstGeom>
          <a:noFill/>
          <a:ln>
            <a:noFill/>
          </a:ln>
        </p:spPr>
        <p:txBody>
          <a:bodyPr spcFirstLastPara="1" wrap="square" lIns="0" tIns="0" rIns="0" bIns="0" anchor="t" anchorCtr="0">
            <a:noAutofit/>
          </a:bodyPr>
          <a:lstStyle>
            <a:lvl1pPr marL="457200" marR="0" lvl="0" indent="-406400" algn="l">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1pPr>
            <a:lvl2pPr marL="914400" marR="0" lvl="1" indent="-381000" algn="l">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2pPr>
            <a:lvl3pPr marL="1371600" marR="0" lvl="2" indent="-355600" algn="l">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3pPr>
            <a:lvl4pPr marL="1828800" marR="0" lvl="3" indent="-342900" algn="l">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4pPr>
            <a:lvl5pPr marL="2286000" marR="0" lvl="4" indent="-330200" algn="l">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Arial"/>
                <a:ea typeface="Arial"/>
                <a:cs typeface="Arial"/>
                <a:sym typeface="Arial"/>
              </a:defRPr>
            </a:lvl5pPr>
            <a:lvl6pPr marL="2743200" marR="0" lvl="5" indent="-330200" algn="l">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k Blue">
  <p:cSld name="Dk Blue">
    <p:spTree>
      <p:nvGrpSpPr>
        <p:cNvPr id="1" name="Shape 146"/>
        <p:cNvGrpSpPr/>
        <p:nvPr/>
      </p:nvGrpSpPr>
      <p:grpSpPr>
        <a:xfrm>
          <a:off x="0" y="0"/>
          <a:ext cx="0" cy="0"/>
          <a:chOff x="0" y="0"/>
          <a:chExt cx="0" cy="0"/>
        </a:xfrm>
      </p:grpSpPr>
      <p:sp>
        <p:nvSpPr>
          <p:cNvPr id="147" name="Google Shape;147;p28"/>
          <p:cNvSpPr/>
          <p:nvPr/>
        </p:nvSpPr>
        <p:spPr>
          <a:xfrm>
            <a:off x="410810" y="0"/>
            <a:ext cx="8730900" cy="3200400"/>
          </a:xfrm>
          <a:prstGeom prst="rect">
            <a:avLst/>
          </a:prstGeom>
          <a:solidFill>
            <a:srgbClr val="0070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8" name="Google Shape;148;p28"/>
          <p:cNvSpPr>
            <a:spLocks noGrp="1"/>
          </p:cNvSpPr>
          <p:nvPr>
            <p:ph type="pic" idx="2"/>
          </p:nvPr>
        </p:nvSpPr>
        <p:spPr>
          <a:xfrm>
            <a:off x="412576" y="3200400"/>
            <a:ext cx="8729100" cy="1943100"/>
          </a:xfrm>
          <a:prstGeom prst="rect">
            <a:avLst/>
          </a:prstGeom>
          <a:solidFill>
            <a:srgbClr val="F2F2F2"/>
          </a:solidFill>
          <a:ln>
            <a:noFill/>
          </a:ln>
        </p:spPr>
      </p:sp>
      <p:sp>
        <p:nvSpPr>
          <p:cNvPr id="149" name="Google Shape;149;p28"/>
          <p:cNvSpPr txBox="1">
            <a:spLocks noGrp="1"/>
          </p:cNvSpPr>
          <p:nvPr>
            <p:ph type="body" idx="1"/>
          </p:nvPr>
        </p:nvSpPr>
        <p:spPr>
          <a:xfrm>
            <a:off x="780334" y="1943099"/>
            <a:ext cx="1371600" cy="7200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360"/>
              </a:spcBef>
              <a:spcAft>
                <a:spcPts val="0"/>
              </a:spcAft>
              <a:buClr>
                <a:srgbClr val="D6F5FF"/>
              </a:buClr>
              <a:buSzPts val="1800"/>
              <a:buFont typeface="Arial"/>
              <a:buNone/>
              <a:defRPr sz="1800" b="1" i="0" u="none" strike="noStrike" cap="none">
                <a:solidFill>
                  <a:srgbClr val="D6F5FF"/>
                </a:solidFill>
                <a:latin typeface="Arial Narrow"/>
                <a:ea typeface="Arial Narrow"/>
                <a:cs typeface="Arial Narrow"/>
                <a:sym typeface="Arial Narrow"/>
              </a:defRPr>
            </a:lvl1pPr>
            <a:lvl2pPr marL="914400" marR="0" lvl="1" indent="-228600" algn="l">
              <a:lnSpc>
                <a:spcPct val="100000"/>
              </a:lnSpc>
              <a:spcBef>
                <a:spcPts val="360"/>
              </a:spcBef>
              <a:spcAft>
                <a:spcPts val="0"/>
              </a:spcAft>
              <a:buClr>
                <a:srgbClr val="252C31"/>
              </a:buClr>
              <a:buSzPts val="1800"/>
              <a:buFont typeface="Arial"/>
              <a:buNone/>
              <a:defRPr sz="1800" b="1" i="0" u="none" strike="noStrike" cap="none">
                <a:solidFill>
                  <a:srgbClr val="252C31"/>
                </a:solidFill>
                <a:latin typeface="Arial Narrow"/>
                <a:ea typeface="Arial Narrow"/>
                <a:cs typeface="Arial Narrow"/>
                <a:sym typeface="Arial Narrow"/>
              </a:defRPr>
            </a:lvl2pPr>
            <a:lvl3pPr marL="1371600" marR="0" lvl="2" indent="-228600" algn="l">
              <a:lnSpc>
                <a:spcPct val="100000"/>
              </a:lnSpc>
              <a:spcBef>
                <a:spcPts val="360"/>
              </a:spcBef>
              <a:spcAft>
                <a:spcPts val="0"/>
              </a:spcAft>
              <a:buClr>
                <a:srgbClr val="252C31"/>
              </a:buClr>
              <a:buSzPts val="1800"/>
              <a:buFont typeface="Arial"/>
              <a:buNone/>
              <a:defRPr sz="1800" b="1" i="0" u="none" strike="noStrike" cap="none">
                <a:solidFill>
                  <a:srgbClr val="252C31"/>
                </a:solidFill>
                <a:latin typeface="Arial Narrow"/>
                <a:ea typeface="Arial Narrow"/>
                <a:cs typeface="Arial Narrow"/>
                <a:sym typeface="Arial Narrow"/>
              </a:defRPr>
            </a:lvl3pPr>
            <a:lvl4pPr marL="1828800" marR="0" lvl="3" indent="-228600" algn="l">
              <a:lnSpc>
                <a:spcPct val="100000"/>
              </a:lnSpc>
              <a:spcBef>
                <a:spcPts val="360"/>
              </a:spcBef>
              <a:spcAft>
                <a:spcPts val="0"/>
              </a:spcAft>
              <a:buClr>
                <a:srgbClr val="252C31"/>
              </a:buClr>
              <a:buSzPts val="1800"/>
              <a:buFont typeface="Arial"/>
              <a:buNone/>
              <a:defRPr sz="1800" b="1" i="0" u="none" strike="noStrike" cap="none">
                <a:solidFill>
                  <a:srgbClr val="252C31"/>
                </a:solidFill>
                <a:latin typeface="Arial Narrow"/>
                <a:ea typeface="Arial Narrow"/>
                <a:cs typeface="Arial Narrow"/>
                <a:sym typeface="Arial Narrow"/>
              </a:defRPr>
            </a:lvl4pPr>
            <a:lvl5pPr marL="2286000" marR="0" lvl="4" indent="-228600" algn="l">
              <a:lnSpc>
                <a:spcPct val="100000"/>
              </a:lnSpc>
              <a:spcBef>
                <a:spcPts val="360"/>
              </a:spcBef>
              <a:spcAft>
                <a:spcPts val="0"/>
              </a:spcAft>
              <a:buClr>
                <a:srgbClr val="252C31"/>
              </a:buClr>
              <a:buSzPts val="1800"/>
              <a:buFont typeface="Arial"/>
              <a:buNone/>
              <a:defRPr sz="1800" b="1" i="0" u="none" strike="noStrike" cap="none">
                <a:solidFill>
                  <a:srgbClr val="252C31"/>
                </a:solidFill>
                <a:latin typeface="Arial Narrow"/>
                <a:ea typeface="Arial Narrow"/>
                <a:cs typeface="Arial Narrow"/>
                <a:sym typeface="Arial Narrow"/>
              </a:defRPr>
            </a:lvl5pPr>
            <a:lvl6pPr marL="2743200" marR="0" lvl="5" indent="-330200" algn="l">
              <a:lnSpc>
                <a:spcPct val="100000"/>
              </a:lnSpc>
              <a:spcBef>
                <a:spcPts val="320"/>
              </a:spcBef>
              <a:spcAft>
                <a:spcPts val="0"/>
              </a:spcAft>
              <a:buClr>
                <a:srgbClr val="252C31"/>
              </a:buClr>
              <a:buSzPts val="1600"/>
              <a:buFont typeface="Arial"/>
              <a:buChar char="•"/>
              <a:defRPr sz="1600" b="0" i="0" u="none" strike="noStrike" cap="none">
                <a:solidFill>
                  <a:srgbClr val="252C3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0" name="Google Shape;150;p28"/>
          <p:cNvSpPr txBox="1">
            <a:spLocks noGrp="1"/>
          </p:cNvSpPr>
          <p:nvPr>
            <p:ph type="body" idx="3"/>
          </p:nvPr>
        </p:nvSpPr>
        <p:spPr>
          <a:xfrm>
            <a:off x="780334" y="2800350"/>
            <a:ext cx="1295400" cy="2016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320"/>
              </a:spcBef>
              <a:spcAft>
                <a:spcPts val="0"/>
              </a:spcAft>
              <a:buClr>
                <a:srgbClr val="D6F5FF"/>
              </a:buClr>
              <a:buSzPts val="1600"/>
              <a:buFont typeface="Arial"/>
              <a:buNone/>
              <a:defRPr sz="1600" b="0" i="0" u="none" strike="noStrike" cap="none">
                <a:solidFill>
                  <a:srgbClr val="D6F5FF"/>
                </a:solidFill>
                <a:latin typeface="Arial Narrow"/>
                <a:ea typeface="Arial Narrow"/>
                <a:cs typeface="Arial Narrow"/>
                <a:sym typeface="Arial Narrow"/>
              </a:defRPr>
            </a:lvl1pPr>
            <a:lvl2pPr marL="914400" marR="0" lvl="1" indent="-228600" algn="l">
              <a:lnSpc>
                <a:spcPct val="100000"/>
              </a:lnSpc>
              <a:spcBef>
                <a:spcPts val="360"/>
              </a:spcBef>
              <a:spcAft>
                <a:spcPts val="0"/>
              </a:spcAft>
              <a:buClr>
                <a:srgbClr val="252C31"/>
              </a:buClr>
              <a:buSzPts val="1800"/>
              <a:buFont typeface="Arial"/>
              <a:buNone/>
              <a:defRPr sz="1800" b="1" i="0" u="none" strike="noStrike" cap="none">
                <a:solidFill>
                  <a:srgbClr val="252C31"/>
                </a:solidFill>
                <a:latin typeface="Arial Narrow"/>
                <a:ea typeface="Arial Narrow"/>
                <a:cs typeface="Arial Narrow"/>
                <a:sym typeface="Arial Narrow"/>
              </a:defRPr>
            </a:lvl2pPr>
            <a:lvl3pPr marL="1371600" marR="0" lvl="2" indent="-228600" algn="l">
              <a:lnSpc>
                <a:spcPct val="100000"/>
              </a:lnSpc>
              <a:spcBef>
                <a:spcPts val="360"/>
              </a:spcBef>
              <a:spcAft>
                <a:spcPts val="0"/>
              </a:spcAft>
              <a:buClr>
                <a:srgbClr val="252C31"/>
              </a:buClr>
              <a:buSzPts val="1800"/>
              <a:buFont typeface="Arial"/>
              <a:buNone/>
              <a:defRPr sz="1800" b="1" i="0" u="none" strike="noStrike" cap="none">
                <a:solidFill>
                  <a:srgbClr val="252C31"/>
                </a:solidFill>
                <a:latin typeface="Arial Narrow"/>
                <a:ea typeface="Arial Narrow"/>
                <a:cs typeface="Arial Narrow"/>
                <a:sym typeface="Arial Narrow"/>
              </a:defRPr>
            </a:lvl3pPr>
            <a:lvl4pPr marL="1828800" marR="0" lvl="3" indent="-228600" algn="l">
              <a:lnSpc>
                <a:spcPct val="100000"/>
              </a:lnSpc>
              <a:spcBef>
                <a:spcPts val="360"/>
              </a:spcBef>
              <a:spcAft>
                <a:spcPts val="0"/>
              </a:spcAft>
              <a:buClr>
                <a:srgbClr val="252C31"/>
              </a:buClr>
              <a:buSzPts val="1800"/>
              <a:buFont typeface="Arial"/>
              <a:buNone/>
              <a:defRPr sz="1800" b="1" i="0" u="none" strike="noStrike" cap="none">
                <a:solidFill>
                  <a:srgbClr val="252C31"/>
                </a:solidFill>
                <a:latin typeface="Arial Narrow"/>
                <a:ea typeface="Arial Narrow"/>
                <a:cs typeface="Arial Narrow"/>
                <a:sym typeface="Arial Narrow"/>
              </a:defRPr>
            </a:lvl4pPr>
            <a:lvl5pPr marL="2286000" marR="0" lvl="4" indent="-228600" algn="l">
              <a:lnSpc>
                <a:spcPct val="100000"/>
              </a:lnSpc>
              <a:spcBef>
                <a:spcPts val="360"/>
              </a:spcBef>
              <a:spcAft>
                <a:spcPts val="0"/>
              </a:spcAft>
              <a:buClr>
                <a:srgbClr val="252C31"/>
              </a:buClr>
              <a:buSzPts val="1800"/>
              <a:buFont typeface="Arial"/>
              <a:buNone/>
              <a:defRPr sz="1800" b="1" i="0" u="none" strike="noStrike" cap="none">
                <a:solidFill>
                  <a:srgbClr val="252C31"/>
                </a:solidFill>
                <a:latin typeface="Arial Narrow"/>
                <a:ea typeface="Arial Narrow"/>
                <a:cs typeface="Arial Narrow"/>
                <a:sym typeface="Arial Narrow"/>
              </a:defRPr>
            </a:lvl5pPr>
            <a:lvl6pPr marL="2743200" marR="0" lvl="5" indent="-330200" algn="l">
              <a:lnSpc>
                <a:spcPct val="100000"/>
              </a:lnSpc>
              <a:spcBef>
                <a:spcPts val="320"/>
              </a:spcBef>
              <a:spcAft>
                <a:spcPts val="0"/>
              </a:spcAft>
              <a:buClr>
                <a:srgbClr val="252C31"/>
              </a:buClr>
              <a:buSzPts val="1600"/>
              <a:buFont typeface="Arial"/>
              <a:buChar char="•"/>
              <a:defRPr sz="1600" b="0" i="0" u="none" strike="noStrike" cap="none">
                <a:solidFill>
                  <a:srgbClr val="252C3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1" name="Google Shape;151;p28"/>
          <p:cNvSpPr txBox="1">
            <a:spLocks noGrp="1"/>
          </p:cNvSpPr>
          <p:nvPr>
            <p:ph type="body" idx="4"/>
          </p:nvPr>
        </p:nvSpPr>
        <p:spPr>
          <a:xfrm>
            <a:off x="2514600" y="576559"/>
            <a:ext cx="6096000" cy="10188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880"/>
              </a:spcBef>
              <a:spcAft>
                <a:spcPts val="0"/>
              </a:spcAft>
              <a:buClr>
                <a:schemeClr val="lt1"/>
              </a:buClr>
              <a:buSzPts val="4400"/>
              <a:buFont typeface="Arial"/>
              <a:buNone/>
              <a:defRPr sz="4400" b="1" i="0" u="none" strike="noStrike" cap="none">
                <a:solidFill>
                  <a:schemeClr val="lt1"/>
                </a:solidFill>
                <a:latin typeface="Arial"/>
                <a:ea typeface="Arial"/>
                <a:cs typeface="Arial"/>
                <a:sym typeface="Arial"/>
              </a:defRPr>
            </a:lvl1pPr>
            <a:lvl2pPr marL="914400" marR="0" lvl="1" indent="-406400" algn="l">
              <a:lnSpc>
                <a:spcPct val="100000"/>
              </a:lnSpc>
              <a:spcBef>
                <a:spcPts val="560"/>
              </a:spcBef>
              <a:spcAft>
                <a:spcPts val="0"/>
              </a:spcAft>
              <a:buClr>
                <a:srgbClr val="252C31"/>
              </a:buClr>
              <a:buSzPts val="2800"/>
              <a:buFont typeface="Arial"/>
              <a:buChar char="•"/>
              <a:defRPr sz="2800" b="0" i="0" u="none" strike="noStrike" cap="none">
                <a:solidFill>
                  <a:srgbClr val="252C31"/>
                </a:solidFill>
                <a:latin typeface="Arial"/>
                <a:ea typeface="Arial"/>
                <a:cs typeface="Arial"/>
                <a:sym typeface="Arial"/>
              </a:defRPr>
            </a:lvl2pPr>
            <a:lvl3pPr marL="1371600" marR="0" lvl="2" indent="-381000" algn="l">
              <a:lnSpc>
                <a:spcPct val="100000"/>
              </a:lnSpc>
              <a:spcBef>
                <a:spcPts val="480"/>
              </a:spcBef>
              <a:spcAft>
                <a:spcPts val="0"/>
              </a:spcAft>
              <a:buClr>
                <a:srgbClr val="252C31"/>
              </a:buClr>
              <a:buSzPts val="2400"/>
              <a:buFont typeface="Arial"/>
              <a:buChar char="•"/>
              <a:defRPr sz="2400" b="0" i="0" u="none" strike="noStrike" cap="none">
                <a:solidFill>
                  <a:srgbClr val="252C31"/>
                </a:solidFill>
                <a:latin typeface="Arial"/>
                <a:ea typeface="Arial"/>
                <a:cs typeface="Arial"/>
                <a:sym typeface="Arial"/>
              </a:defRPr>
            </a:lvl3pPr>
            <a:lvl4pPr marL="1828800" marR="0" lvl="3" indent="-355600" algn="l">
              <a:lnSpc>
                <a:spcPct val="100000"/>
              </a:lnSpc>
              <a:spcBef>
                <a:spcPts val="400"/>
              </a:spcBef>
              <a:spcAft>
                <a:spcPts val="0"/>
              </a:spcAft>
              <a:buClr>
                <a:srgbClr val="252C31"/>
              </a:buClr>
              <a:buSzPts val="2000"/>
              <a:buFont typeface="Arial"/>
              <a:buChar char="•"/>
              <a:defRPr sz="2000" b="0" i="0" u="none" strike="noStrike" cap="none">
                <a:solidFill>
                  <a:srgbClr val="252C31"/>
                </a:solidFill>
                <a:latin typeface="Arial"/>
                <a:ea typeface="Arial"/>
                <a:cs typeface="Arial"/>
                <a:sym typeface="Arial"/>
              </a:defRPr>
            </a:lvl4pPr>
            <a:lvl5pPr marL="2286000" marR="0" lvl="4" indent="-342900" algn="l">
              <a:lnSpc>
                <a:spcPct val="100000"/>
              </a:lnSpc>
              <a:spcBef>
                <a:spcPts val="360"/>
              </a:spcBef>
              <a:spcAft>
                <a:spcPts val="0"/>
              </a:spcAft>
              <a:buClr>
                <a:srgbClr val="252C31"/>
              </a:buClr>
              <a:buSzPts val="1800"/>
              <a:buFont typeface="Arial"/>
              <a:buChar char="•"/>
              <a:defRPr sz="1800" b="0" i="0" u="none" strike="noStrike" cap="none">
                <a:solidFill>
                  <a:srgbClr val="252C31"/>
                </a:solidFill>
                <a:latin typeface="Arial"/>
                <a:ea typeface="Arial"/>
                <a:cs typeface="Arial"/>
                <a:sym typeface="Arial"/>
              </a:defRPr>
            </a:lvl5pPr>
            <a:lvl6pPr marL="2743200" marR="0" lvl="5" indent="-330200" algn="l">
              <a:lnSpc>
                <a:spcPct val="100000"/>
              </a:lnSpc>
              <a:spcBef>
                <a:spcPts val="320"/>
              </a:spcBef>
              <a:spcAft>
                <a:spcPts val="0"/>
              </a:spcAft>
              <a:buClr>
                <a:srgbClr val="252C31"/>
              </a:buClr>
              <a:buSzPts val="1600"/>
              <a:buFont typeface="Arial"/>
              <a:buChar char="•"/>
              <a:defRPr sz="1600" b="0" i="0" u="none" strike="noStrike" cap="none">
                <a:solidFill>
                  <a:srgbClr val="252C3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2" name="Google Shape;152;p28"/>
          <p:cNvSpPr txBox="1">
            <a:spLocks noGrp="1"/>
          </p:cNvSpPr>
          <p:nvPr>
            <p:ph type="body" idx="5"/>
          </p:nvPr>
        </p:nvSpPr>
        <p:spPr>
          <a:xfrm>
            <a:off x="2515037" y="1696640"/>
            <a:ext cx="6092400" cy="7038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560"/>
              </a:spcBef>
              <a:spcAft>
                <a:spcPts val="0"/>
              </a:spcAft>
              <a:buClr>
                <a:srgbClr val="C4EDFF"/>
              </a:buClr>
              <a:buSzPts val="2800"/>
              <a:buFont typeface="Arial"/>
              <a:buNone/>
              <a:defRPr sz="2800" b="0" i="0" u="none" strike="noStrike" cap="none">
                <a:solidFill>
                  <a:srgbClr val="C4EDFF"/>
                </a:solidFill>
                <a:latin typeface="Arial Narrow"/>
                <a:ea typeface="Arial Narrow"/>
                <a:cs typeface="Arial Narrow"/>
                <a:sym typeface="Arial Narrow"/>
              </a:defRPr>
            </a:lvl1pPr>
            <a:lvl2pPr marL="914400" marR="0" lvl="1" indent="-406400" algn="l">
              <a:lnSpc>
                <a:spcPct val="100000"/>
              </a:lnSpc>
              <a:spcBef>
                <a:spcPts val="560"/>
              </a:spcBef>
              <a:spcAft>
                <a:spcPts val="0"/>
              </a:spcAft>
              <a:buClr>
                <a:srgbClr val="252C31"/>
              </a:buClr>
              <a:buSzPts val="2800"/>
              <a:buFont typeface="Arial"/>
              <a:buChar char="•"/>
              <a:defRPr sz="2800" b="0" i="0" u="none" strike="noStrike" cap="none">
                <a:solidFill>
                  <a:srgbClr val="252C31"/>
                </a:solidFill>
                <a:latin typeface="Arial"/>
                <a:ea typeface="Arial"/>
                <a:cs typeface="Arial"/>
                <a:sym typeface="Arial"/>
              </a:defRPr>
            </a:lvl2pPr>
            <a:lvl3pPr marL="1371600" marR="0" lvl="2" indent="-381000" algn="l">
              <a:lnSpc>
                <a:spcPct val="100000"/>
              </a:lnSpc>
              <a:spcBef>
                <a:spcPts val="480"/>
              </a:spcBef>
              <a:spcAft>
                <a:spcPts val="0"/>
              </a:spcAft>
              <a:buClr>
                <a:srgbClr val="252C31"/>
              </a:buClr>
              <a:buSzPts val="2400"/>
              <a:buFont typeface="Arial"/>
              <a:buChar char="•"/>
              <a:defRPr sz="2400" b="0" i="0" u="none" strike="noStrike" cap="none">
                <a:solidFill>
                  <a:srgbClr val="252C31"/>
                </a:solidFill>
                <a:latin typeface="Arial"/>
                <a:ea typeface="Arial"/>
                <a:cs typeface="Arial"/>
                <a:sym typeface="Arial"/>
              </a:defRPr>
            </a:lvl3pPr>
            <a:lvl4pPr marL="1828800" marR="0" lvl="3" indent="-355600" algn="l">
              <a:lnSpc>
                <a:spcPct val="100000"/>
              </a:lnSpc>
              <a:spcBef>
                <a:spcPts val="400"/>
              </a:spcBef>
              <a:spcAft>
                <a:spcPts val="0"/>
              </a:spcAft>
              <a:buClr>
                <a:srgbClr val="252C31"/>
              </a:buClr>
              <a:buSzPts val="2000"/>
              <a:buFont typeface="Arial"/>
              <a:buChar char="•"/>
              <a:defRPr sz="2000" b="0" i="0" u="none" strike="noStrike" cap="none">
                <a:solidFill>
                  <a:srgbClr val="252C31"/>
                </a:solidFill>
                <a:latin typeface="Arial"/>
                <a:ea typeface="Arial"/>
                <a:cs typeface="Arial"/>
                <a:sym typeface="Arial"/>
              </a:defRPr>
            </a:lvl4pPr>
            <a:lvl5pPr marL="2286000" marR="0" lvl="4" indent="-342900" algn="l">
              <a:lnSpc>
                <a:spcPct val="100000"/>
              </a:lnSpc>
              <a:spcBef>
                <a:spcPts val="360"/>
              </a:spcBef>
              <a:spcAft>
                <a:spcPts val="0"/>
              </a:spcAft>
              <a:buClr>
                <a:srgbClr val="252C31"/>
              </a:buClr>
              <a:buSzPts val="1800"/>
              <a:buFont typeface="Arial"/>
              <a:buChar char="•"/>
              <a:defRPr sz="1800" b="0" i="0" u="none" strike="noStrike" cap="none">
                <a:solidFill>
                  <a:srgbClr val="252C31"/>
                </a:solidFill>
                <a:latin typeface="Arial"/>
                <a:ea typeface="Arial"/>
                <a:cs typeface="Arial"/>
                <a:sym typeface="Arial"/>
              </a:defRPr>
            </a:lvl5pPr>
            <a:lvl6pPr marL="2743200" marR="0" lvl="5" indent="-330200" algn="l">
              <a:lnSpc>
                <a:spcPct val="100000"/>
              </a:lnSpc>
              <a:spcBef>
                <a:spcPts val="320"/>
              </a:spcBef>
              <a:spcAft>
                <a:spcPts val="0"/>
              </a:spcAft>
              <a:buClr>
                <a:srgbClr val="252C31"/>
              </a:buClr>
              <a:buSzPts val="1600"/>
              <a:buFont typeface="Arial"/>
              <a:buChar char="•"/>
              <a:defRPr sz="1600" b="0" i="0" u="none" strike="noStrike" cap="none">
                <a:solidFill>
                  <a:srgbClr val="252C3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3" name="Google Shape;153;p28"/>
          <p:cNvSpPr txBox="1">
            <a:spLocks noGrp="1"/>
          </p:cNvSpPr>
          <p:nvPr>
            <p:ph type="body" idx="6"/>
          </p:nvPr>
        </p:nvSpPr>
        <p:spPr>
          <a:xfrm>
            <a:off x="2514600" y="2483428"/>
            <a:ext cx="6096000" cy="5196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360"/>
              </a:spcBef>
              <a:spcAft>
                <a:spcPts val="0"/>
              </a:spcAft>
              <a:buClr>
                <a:srgbClr val="C4EDFF"/>
              </a:buClr>
              <a:buSzPts val="1800"/>
              <a:buFont typeface="Arial"/>
              <a:buNone/>
              <a:defRPr sz="1800" b="0" i="0" u="none" strike="noStrike" cap="none">
                <a:solidFill>
                  <a:srgbClr val="C4EDFF"/>
                </a:solidFill>
                <a:latin typeface="Arial Narrow"/>
                <a:ea typeface="Arial Narrow"/>
                <a:cs typeface="Arial Narrow"/>
                <a:sym typeface="Arial Narrow"/>
              </a:defRPr>
            </a:lvl1pPr>
            <a:lvl2pPr marL="914400" marR="0" lvl="1" indent="-406400" algn="l">
              <a:lnSpc>
                <a:spcPct val="100000"/>
              </a:lnSpc>
              <a:spcBef>
                <a:spcPts val="560"/>
              </a:spcBef>
              <a:spcAft>
                <a:spcPts val="0"/>
              </a:spcAft>
              <a:buClr>
                <a:srgbClr val="252C31"/>
              </a:buClr>
              <a:buSzPts val="2800"/>
              <a:buFont typeface="Arial"/>
              <a:buChar char="•"/>
              <a:defRPr sz="2800" b="0" i="0" u="none" strike="noStrike" cap="none">
                <a:solidFill>
                  <a:srgbClr val="252C31"/>
                </a:solidFill>
                <a:latin typeface="Arial"/>
                <a:ea typeface="Arial"/>
                <a:cs typeface="Arial"/>
                <a:sym typeface="Arial"/>
              </a:defRPr>
            </a:lvl2pPr>
            <a:lvl3pPr marL="1371600" marR="0" lvl="2" indent="-381000" algn="l">
              <a:lnSpc>
                <a:spcPct val="100000"/>
              </a:lnSpc>
              <a:spcBef>
                <a:spcPts val="480"/>
              </a:spcBef>
              <a:spcAft>
                <a:spcPts val="0"/>
              </a:spcAft>
              <a:buClr>
                <a:srgbClr val="252C31"/>
              </a:buClr>
              <a:buSzPts val="2400"/>
              <a:buFont typeface="Arial"/>
              <a:buChar char="•"/>
              <a:defRPr sz="2400" b="0" i="0" u="none" strike="noStrike" cap="none">
                <a:solidFill>
                  <a:srgbClr val="252C31"/>
                </a:solidFill>
                <a:latin typeface="Arial"/>
                <a:ea typeface="Arial"/>
                <a:cs typeface="Arial"/>
                <a:sym typeface="Arial"/>
              </a:defRPr>
            </a:lvl3pPr>
            <a:lvl4pPr marL="1828800" marR="0" lvl="3" indent="-355600" algn="l">
              <a:lnSpc>
                <a:spcPct val="100000"/>
              </a:lnSpc>
              <a:spcBef>
                <a:spcPts val="400"/>
              </a:spcBef>
              <a:spcAft>
                <a:spcPts val="0"/>
              </a:spcAft>
              <a:buClr>
                <a:srgbClr val="252C31"/>
              </a:buClr>
              <a:buSzPts val="2000"/>
              <a:buFont typeface="Arial"/>
              <a:buChar char="•"/>
              <a:defRPr sz="2000" b="0" i="0" u="none" strike="noStrike" cap="none">
                <a:solidFill>
                  <a:srgbClr val="252C31"/>
                </a:solidFill>
                <a:latin typeface="Arial"/>
                <a:ea typeface="Arial"/>
                <a:cs typeface="Arial"/>
                <a:sym typeface="Arial"/>
              </a:defRPr>
            </a:lvl4pPr>
            <a:lvl5pPr marL="2286000" marR="0" lvl="4" indent="-342900" algn="l">
              <a:lnSpc>
                <a:spcPct val="100000"/>
              </a:lnSpc>
              <a:spcBef>
                <a:spcPts val="360"/>
              </a:spcBef>
              <a:spcAft>
                <a:spcPts val="0"/>
              </a:spcAft>
              <a:buClr>
                <a:srgbClr val="252C31"/>
              </a:buClr>
              <a:buSzPts val="1800"/>
              <a:buFont typeface="Arial"/>
              <a:buChar char="•"/>
              <a:defRPr sz="1800" b="0" i="0" u="none" strike="noStrike" cap="none">
                <a:solidFill>
                  <a:srgbClr val="252C31"/>
                </a:solidFill>
                <a:latin typeface="Arial"/>
                <a:ea typeface="Arial"/>
                <a:cs typeface="Arial"/>
                <a:sym typeface="Arial"/>
              </a:defRPr>
            </a:lvl5pPr>
            <a:lvl6pPr marL="2743200" marR="0" lvl="5" indent="-330200" algn="l">
              <a:lnSpc>
                <a:spcPct val="100000"/>
              </a:lnSpc>
              <a:spcBef>
                <a:spcPts val="320"/>
              </a:spcBef>
              <a:spcAft>
                <a:spcPts val="0"/>
              </a:spcAft>
              <a:buClr>
                <a:srgbClr val="252C31"/>
              </a:buClr>
              <a:buSzPts val="1600"/>
              <a:buFont typeface="Arial"/>
              <a:buChar char="•"/>
              <a:defRPr sz="1600" b="0" i="0" u="none" strike="noStrike" cap="none">
                <a:solidFill>
                  <a:srgbClr val="252C3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cxnSp>
        <p:nvCxnSpPr>
          <p:cNvPr id="154" name="Google Shape;154;p28"/>
          <p:cNvCxnSpPr/>
          <p:nvPr/>
        </p:nvCxnSpPr>
        <p:spPr>
          <a:xfrm>
            <a:off x="2285999" y="457200"/>
            <a:ext cx="0" cy="2605200"/>
          </a:xfrm>
          <a:prstGeom prst="straightConnector1">
            <a:avLst/>
          </a:prstGeom>
          <a:noFill/>
          <a:ln w="12700" cap="flat" cmpd="sng">
            <a:solidFill>
              <a:srgbClr val="3FAFFF"/>
            </a:solidFill>
            <a:prstDash val="solid"/>
            <a:round/>
            <a:headEnd type="none" w="sm" len="sm"/>
            <a:tailEnd type="none" w="sm" len="sm"/>
          </a:ln>
        </p:spPr>
      </p:cxnSp>
      <p:pic>
        <p:nvPicPr>
          <p:cNvPr id="155" name="Google Shape;155;p28">
            <a:hlinkClick r:id="rId2"/>
          </p:cNvPr>
          <p:cNvPicPr preferRelativeResize="0"/>
          <p:nvPr/>
        </p:nvPicPr>
        <p:blipFill rotWithShape="1">
          <a:blip r:embed="rId3">
            <a:alphaModFix/>
          </a:blip>
          <a:srcRect/>
          <a:stretch/>
        </p:blipFill>
        <p:spPr>
          <a:xfrm>
            <a:off x="533400" y="400050"/>
            <a:ext cx="1321602" cy="1600434"/>
          </a:xfrm>
          <a:prstGeom prst="rect">
            <a:avLst/>
          </a:prstGeom>
          <a:noFill/>
          <a:ln>
            <a:noFill/>
          </a:ln>
        </p:spPr>
      </p:pic>
      <p:grpSp>
        <p:nvGrpSpPr>
          <p:cNvPr id="156" name="Google Shape;156;p28"/>
          <p:cNvGrpSpPr/>
          <p:nvPr/>
        </p:nvGrpSpPr>
        <p:grpSpPr>
          <a:xfrm>
            <a:off x="-30388" y="0"/>
            <a:ext cx="472440" cy="5143500"/>
            <a:chOff x="-15240" y="0"/>
            <a:chExt cx="472440" cy="6858000"/>
          </a:xfrm>
        </p:grpSpPr>
        <p:sp>
          <p:nvSpPr>
            <p:cNvPr id="157" name="Google Shape;157;p28"/>
            <p:cNvSpPr/>
            <p:nvPr/>
          </p:nvSpPr>
          <p:spPr>
            <a:xfrm>
              <a:off x="10668" y="0"/>
              <a:ext cx="420624" cy="6858000"/>
            </a:xfrm>
            <a:prstGeom prst="rect">
              <a:avLst/>
            </a:prstGeom>
            <a:solidFill>
              <a:srgbClr val="0099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8" name="Google Shape;158;p28"/>
            <p:cNvSpPr/>
            <p:nvPr/>
          </p:nvSpPr>
          <p:spPr>
            <a:xfrm>
              <a:off x="16002" y="3197352"/>
              <a:ext cx="409956" cy="1069848"/>
            </a:xfrm>
            <a:prstGeom prst="rect">
              <a:avLst/>
            </a:prstGeom>
            <a:solidFill>
              <a:srgbClr val="0B459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9" name="Google Shape;159;p28" descr="C:\Users\jacqui.fenner\Desktop\PTT templates\images\noaa icons\noaa_icons-04.png">
              <a:hlinkClick r:id="rId4"/>
            </p:cNvPr>
            <p:cNvPicPr preferRelativeResize="0"/>
            <p:nvPr/>
          </p:nvPicPr>
          <p:blipFill rotWithShape="1">
            <a:blip r:embed="rId5">
              <a:alphaModFix/>
            </a:blip>
            <a:srcRect/>
            <a:stretch/>
          </p:blipFill>
          <p:spPr>
            <a:xfrm>
              <a:off x="-15240" y="5714999"/>
              <a:ext cx="472440" cy="324009"/>
            </a:xfrm>
            <a:prstGeom prst="rect">
              <a:avLst/>
            </a:prstGeom>
            <a:noFill/>
            <a:ln>
              <a:noFill/>
            </a:ln>
          </p:spPr>
        </p:pic>
        <p:pic>
          <p:nvPicPr>
            <p:cNvPr id="160" name="Google Shape;160;p28" descr="C:\Users\jacqui.fenner\Desktop\PTT templates\images\noaa icons\noaa_icons-05.png">
              <a:hlinkClick r:id="rId6"/>
            </p:cNvPr>
            <p:cNvPicPr preferRelativeResize="0"/>
            <p:nvPr/>
          </p:nvPicPr>
          <p:blipFill rotWithShape="1">
            <a:blip r:embed="rId7">
              <a:alphaModFix/>
            </a:blip>
            <a:srcRect/>
            <a:stretch/>
          </p:blipFill>
          <p:spPr>
            <a:xfrm>
              <a:off x="-15240" y="4648200"/>
              <a:ext cx="472440" cy="324009"/>
            </a:xfrm>
            <a:prstGeom prst="rect">
              <a:avLst/>
            </a:prstGeom>
            <a:noFill/>
            <a:ln>
              <a:noFill/>
            </a:ln>
          </p:spPr>
        </p:pic>
        <p:pic>
          <p:nvPicPr>
            <p:cNvPr id="161" name="Google Shape;161;p28" descr="C:\Users\jacqui.fenner\Desktop\PTT templates\images\noaa icons\noaa_icons-06.png">
              <a:hlinkClick r:id="rId8"/>
            </p:cNvPr>
            <p:cNvPicPr preferRelativeResize="0"/>
            <p:nvPr/>
          </p:nvPicPr>
          <p:blipFill rotWithShape="1">
            <a:blip r:embed="rId9">
              <a:alphaModFix/>
            </a:blip>
            <a:srcRect/>
            <a:stretch/>
          </p:blipFill>
          <p:spPr>
            <a:xfrm>
              <a:off x="-15240" y="3581400"/>
              <a:ext cx="472440" cy="324009"/>
            </a:xfrm>
            <a:prstGeom prst="rect">
              <a:avLst/>
            </a:prstGeom>
            <a:noFill/>
            <a:ln>
              <a:noFill/>
            </a:ln>
          </p:spPr>
        </p:pic>
        <p:pic>
          <p:nvPicPr>
            <p:cNvPr id="162" name="Google Shape;162;p28" descr="C:\Users\jacqui.fenner\Desktop\PTT templates\images\noaa icons\noaa_icons-07.png">
              <a:hlinkClick r:id="rId10"/>
            </p:cNvPr>
            <p:cNvPicPr preferRelativeResize="0"/>
            <p:nvPr/>
          </p:nvPicPr>
          <p:blipFill rotWithShape="1">
            <a:blip r:embed="rId11">
              <a:alphaModFix/>
            </a:blip>
            <a:srcRect/>
            <a:stretch/>
          </p:blipFill>
          <p:spPr>
            <a:xfrm>
              <a:off x="-15240" y="2514600"/>
              <a:ext cx="472440" cy="324009"/>
            </a:xfrm>
            <a:prstGeom prst="rect">
              <a:avLst/>
            </a:prstGeom>
            <a:noFill/>
            <a:ln>
              <a:noFill/>
            </a:ln>
          </p:spPr>
        </p:pic>
        <p:pic>
          <p:nvPicPr>
            <p:cNvPr id="163" name="Google Shape;163;p28" descr="C:\Users\jacqui.fenner\Desktop\PTT templates\images\noaa icons\noaa_icons-08.png">
              <a:hlinkClick r:id="rId12"/>
            </p:cNvPr>
            <p:cNvPicPr preferRelativeResize="0"/>
            <p:nvPr/>
          </p:nvPicPr>
          <p:blipFill rotWithShape="1">
            <a:blip r:embed="rId13">
              <a:alphaModFix/>
            </a:blip>
            <a:srcRect/>
            <a:stretch/>
          </p:blipFill>
          <p:spPr>
            <a:xfrm>
              <a:off x="-15240" y="1447800"/>
              <a:ext cx="472440" cy="324009"/>
            </a:xfrm>
            <a:prstGeom prst="rect">
              <a:avLst/>
            </a:prstGeom>
            <a:noFill/>
            <a:ln>
              <a:noFill/>
            </a:ln>
          </p:spPr>
        </p:pic>
        <p:pic>
          <p:nvPicPr>
            <p:cNvPr id="164" name="Google Shape;164;p28" descr="C:\Users\jacqui.fenner\Desktop\PTT templates\images\noaa icons\noaa_icons-10.png">
              <a:hlinkClick r:id="rId14"/>
            </p:cNvPr>
            <p:cNvPicPr preferRelativeResize="0"/>
            <p:nvPr/>
          </p:nvPicPr>
          <p:blipFill rotWithShape="1">
            <a:blip r:embed="rId15">
              <a:alphaModFix/>
            </a:blip>
            <a:srcRect/>
            <a:stretch/>
          </p:blipFill>
          <p:spPr>
            <a:xfrm>
              <a:off x="-15240" y="381000"/>
              <a:ext cx="472440" cy="324009"/>
            </a:xfrm>
            <a:prstGeom prst="rect">
              <a:avLst/>
            </a:prstGeom>
            <a:noFill/>
            <a:ln>
              <a:noFill/>
            </a:ln>
          </p:spPr>
        </p:pic>
        <p:grpSp>
          <p:nvGrpSpPr>
            <p:cNvPr id="165" name="Google Shape;165;p28"/>
            <p:cNvGrpSpPr/>
            <p:nvPr/>
          </p:nvGrpSpPr>
          <p:grpSpPr>
            <a:xfrm>
              <a:off x="15148" y="0"/>
              <a:ext cx="420624" cy="6858000"/>
              <a:chOff x="15148" y="0"/>
              <a:chExt cx="420624" cy="6858000"/>
            </a:xfrm>
          </p:grpSpPr>
          <p:grpSp>
            <p:nvGrpSpPr>
              <p:cNvPr id="166" name="Google Shape;166;p28"/>
              <p:cNvGrpSpPr/>
              <p:nvPr/>
            </p:nvGrpSpPr>
            <p:grpSpPr>
              <a:xfrm>
                <a:off x="15148" y="1066800"/>
                <a:ext cx="420624" cy="5334000"/>
                <a:chOff x="15148" y="1066800"/>
                <a:chExt cx="420624" cy="5334000"/>
              </a:xfrm>
            </p:grpSpPr>
            <p:cxnSp>
              <p:nvCxnSpPr>
                <p:cNvPr id="167" name="Google Shape;167;p28"/>
                <p:cNvCxnSpPr/>
                <p:nvPr/>
              </p:nvCxnSpPr>
              <p:spPr>
                <a:xfrm>
                  <a:off x="15148" y="4267200"/>
                  <a:ext cx="420624"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168" name="Google Shape;168;p28"/>
                <p:cNvCxnSpPr/>
                <p:nvPr/>
              </p:nvCxnSpPr>
              <p:spPr>
                <a:xfrm>
                  <a:off x="15148" y="3200400"/>
                  <a:ext cx="420624"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169" name="Google Shape;169;p28"/>
                <p:cNvCxnSpPr/>
                <p:nvPr/>
              </p:nvCxnSpPr>
              <p:spPr>
                <a:xfrm>
                  <a:off x="15148" y="2133600"/>
                  <a:ext cx="420624"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170" name="Google Shape;170;p28"/>
                <p:cNvCxnSpPr/>
                <p:nvPr/>
              </p:nvCxnSpPr>
              <p:spPr>
                <a:xfrm>
                  <a:off x="15148" y="5334000"/>
                  <a:ext cx="420624"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171" name="Google Shape;171;p28"/>
                <p:cNvCxnSpPr/>
                <p:nvPr/>
              </p:nvCxnSpPr>
              <p:spPr>
                <a:xfrm>
                  <a:off x="15148" y="1066800"/>
                  <a:ext cx="420624"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172" name="Google Shape;172;p28"/>
                <p:cNvCxnSpPr/>
                <p:nvPr/>
              </p:nvCxnSpPr>
              <p:spPr>
                <a:xfrm>
                  <a:off x="15148" y="6400800"/>
                  <a:ext cx="420624" cy="0"/>
                </a:xfrm>
                <a:prstGeom prst="straightConnector1">
                  <a:avLst/>
                </a:prstGeom>
                <a:noFill/>
                <a:ln w="9525" cap="flat" cmpd="sng">
                  <a:solidFill>
                    <a:schemeClr val="lt1">
                      <a:alpha val="40000"/>
                    </a:schemeClr>
                  </a:solidFill>
                  <a:prstDash val="solid"/>
                  <a:round/>
                  <a:headEnd type="none" w="sm" len="sm"/>
                  <a:tailEnd type="none" w="sm" len="sm"/>
                </a:ln>
              </p:spPr>
            </p:cxnSp>
          </p:grpSp>
          <p:cxnSp>
            <p:nvCxnSpPr>
              <p:cNvPr id="173" name="Google Shape;173;p28"/>
              <p:cNvCxnSpPr/>
              <p:nvPr/>
            </p:nvCxnSpPr>
            <p:spPr>
              <a:xfrm>
                <a:off x="431292" y="0"/>
                <a:ext cx="0" cy="6858000"/>
              </a:xfrm>
              <a:prstGeom prst="straightConnector1">
                <a:avLst/>
              </a:prstGeom>
              <a:noFill/>
              <a:ln w="9525" cap="flat" cmpd="sng">
                <a:solidFill>
                  <a:schemeClr val="lt1">
                    <a:alpha val="40000"/>
                  </a:schemeClr>
                </a:solidFill>
                <a:prstDash val="solid"/>
                <a:round/>
                <a:headEnd type="none" w="sm" len="sm"/>
                <a:tailEnd type="none" w="sm" len="sm"/>
              </a:ln>
            </p:spPr>
          </p:cxnSp>
        </p:gr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4"/>
        <p:cNvGrpSpPr/>
        <p:nvPr/>
      </p:nvGrpSpPr>
      <p:grpSpPr>
        <a:xfrm>
          <a:off x="0" y="0"/>
          <a:ext cx="0" cy="0"/>
          <a:chOff x="0" y="0"/>
          <a:chExt cx="0" cy="0"/>
        </a:xfrm>
      </p:grpSpPr>
      <p:sp>
        <p:nvSpPr>
          <p:cNvPr id="175" name="Google Shape;175;p2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lvl="1" algn="l">
              <a:lnSpc>
                <a:spcPct val="100000"/>
              </a:lnSpc>
              <a:spcBef>
                <a:spcPts val="0"/>
              </a:spcBef>
              <a:spcAft>
                <a:spcPts val="0"/>
              </a:spcAft>
              <a:buClr>
                <a:schemeClr val="dk1"/>
              </a:buClr>
              <a:buSzPts val="2800"/>
              <a:buFont typeface="Arial"/>
              <a:buNone/>
              <a:defRPr sz="2800">
                <a:solidFill>
                  <a:schemeClr val="dk1"/>
                </a:solidFill>
              </a:defRPr>
            </a:lvl2pPr>
            <a:lvl3pPr lvl="2" algn="l">
              <a:lnSpc>
                <a:spcPct val="100000"/>
              </a:lnSpc>
              <a:spcBef>
                <a:spcPts val="0"/>
              </a:spcBef>
              <a:spcAft>
                <a:spcPts val="0"/>
              </a:spcAft>
              <a:buClr>
                <a:schemeClr val="dk1"/>
              </a:buClr>
              <a:buSzPts val="2800"/>
              <a:buFont typeface="Arial"/>
              <a:buNone/>
              <a:defRPr sz="2800">
                <a:solidFill>
                  <a:schemeClr val="dk1"/>
                </a:solidFill>
              </a:defRPr>
            </a:lvl3pPr>
            <a:lvl4pPr lvl="3" algn="l">
              <a:lnSpc>
                <a:spcPct val="100000"/>
              </a:lnSpc>
              <a:spcBef>
                <a:spcPts val="0"/>
              </a:spcBef>
              <a:spcAft>
                <a:spcPts val="0"/>
              </a:spcAft>
              <a:buClr>
                <a:schemeClr val="dk1"/>
              </a:buClr>
              <a:buSzPts val="2800"/>
              <a:buFont typeface="Arial"/>
              <a:buNone/>
              <a:defRPr sz="2800">
                <a:solidFill>
                  <a:schemeClr val="dk1"/>
                </a:solidFill>
              </a:defRPr>
            </a:lvl4pPr>
            <a:lvl5pPr lvl="4" algn="l">
              <a:lnSpc>
                <a:spcPct val="100000"/>
              </a:lnSpc>
              <a:spcBef>
                <a:spcPts val="0"/>
              </a:spcBef>
              <a:spcAft>
                <a:spcPts val="0"/>
              </a:spcAft>
              <a:buClr>
                <a:schemeClr val="dk1"/>
              </a:buClr>
              <a:buSzPts val="2800"/>
              <a:buFont typeface="Arial"/>
              <a:buNone/>
              <a:defRPr sz="2800">
                <a:solidFill>
                  <a:schemeClr val="dk1"/>
                </a:solidFill>
              </a:defRPr>
            </a:lvl5pPr>
            <a:lvl6pPr lvl="5" algn="l">
              <a:lnSpc>
                <a:spcPct val="100000"/>
              </a:lnSpc>
              <a:spcBef>
                <a:spcPts val="0"/>
              </a:spcBef>
              <a:spcAft>
                <a:spcPts val="0"/>
              </a:spcAft>
              <a:buClr>
                <a:schemeClr val="dk1"/>
              </a:buClr>
              <a:buSzPts val="2800"/>
              <a:buFont typeface="Arial"/>
              <a:buNone/>
              <a:defRPr sz="2800">
                <a:solidFill>
                  <a:schemeClr val="dk1"/>
                </a:solidFill>
              </a:defRPr>
            </a:lvl6pPr>
            <a:lvl7pPr lvl="6" algn="l">
              <a:lnSpc>
                <a:spcPct val="100000"/>
              </a:lnSpc>
              <a:spcBef>
                <a:spcPts val="0"/>
              </a:spcBef>
              <a:spcAft>
                <a:spcPts val="0"/>
              </a:spcAft>
              <a:buClr>
                <a:schemeClr val="dk1"/>
              </a:buClr>
              <a:buSzPts val="2800"/>
              <a:buFont typeface="Arial"/>
              <a:buNone/>
              <a:defRPr sz="2800">
                <a:solidFill>
                  <a:schemeClr val="dk1"/>
                </a:solidFill>
              </a:defRPr>
            </a:lvl7pPr>
            <a:lvl8pPr lvl="7" algn="l">
              <a:lnSpc>
                <a:spcPct val="100000"/>
              </a:lnSpc>
              <a:spcBef>
                <a:spcPts val="0"/>
              </a:spcBef>
              <a:spcAft>
                <a:spcPts val="0"/>
              </a:spcAft>
              <a:buClr>
                <a:schemeClr val="dk1"/>
              </a:buClr>
              <a:buSzPts val="2800"/>
              <a:buFont typeface="Arial"/>
              <a:buNone/>
              <a:defRPr sz="2800">
                <a:solidFill>
                  <a:schemeClr val="dk1"/>
                </a:solidFill>
              </a:defRPr>
            </a:lvl8pPr>
            <a:lvl9pPr lvl="8" algn="l">
              <a:lnSpc>
                <a:spcPct val="100000"/>
              </a:lnSpc>
              <a:spcBef>
                <a:spcPts val="0"/>
              </a:spcBef>
              <a:spcAft>
                <a:spcPts val="0"/>
              </a:spcAft>
              <a:buClr>
                <a:schemeClr val="dk1"/>
              </a:buClr>
              <a:buSzPts val="2800"/>
              <a:buFont typeface="Arial"/>
              <a:buNone/>
              <a:defRPr sz="2800">
                <a:solidFill>
                  <a:schemeClr val="dk1"/>
                </a:solidFill>
              </a:defRPr>
            </a:lvl9pPr>
          </a:lstStyle>
          <a:p>
            <a:endParaRPr/>
          </a:p>
        </p:txBody>
      </p:sp>
      <p:sp>
        <p:nvSpPr>
          <p:cNvPr id="176" name="Google Shape;176;p2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228600" algn="l">
              <a:lnSpc>
                <a:spcPct val="115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1pPr>
            <a:lvl2pPr marL="914400" marR="0" lvl="1" indent="-228600" algn="l">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2pPr>
            <a:lvl3pPr marL="1371600" marR="0" lvl="2" indent="-228600" algn="l">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3pPr>
            <a:lvl4pPr marL="1828800" marR="0" lvl="3" indent="-228600" algn="l">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4pPr>
            <a:lvl5pPr marL="2286000" marR="0" lvl="4" indent="-228600" algn="l">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5pPr>
            <a:lvl6pPr marL="2743200" marR="0" lvl="5" indent="-228600" algn="l">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6pPr>
            <a:lvl7pPr marL="3200400" marR="0" lvl="6" indent="-228600" algn="l">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7pPr>
            <a:lvl8pPr marL="3657600" marR="0" lvl="7" indent="-228600" algn="l">
              <a:lnSpc>
                <a:spcPct val="115000"/>
              </a:lnSpc>
              <a:spcBef>
                <a:spcPts val="1600"/>
              </a:spcBef>
              <a:spcAft>
                <a:spcPts val="0"/>
              </a:spcAft>
              <a:buClr>
                <a:schemeClr val="dk2"/>
              </a:buClr>
              <a:buSzPts val="1400"/>
              <a:buFont typeface="Arial"/>
              <a:buNone/>
              <a:defRPr sz="1400" b="0" i="0" u="none" strike="noStrike" cap="none">
                <a:solidFill>
                  <a:schemeClr val="dk2"/>
                </a:solidFill>
                <a:latin typeface="Arial"/>
                <a:ea typeface="Arial"/>
                <a:cs typeface="Arial"/>
                <a:sym typeface="Arial"/>
              </a:defRPr>
            </a:lvl8pPr>
            <a:lvl9pPr marL="4114800" marR="0" lvl="8" indent="-228600" algn="l">
              <a:lnSpc>
                <a:spcPct val="115000"/>
              </a:lnSpc>
              <a:spcBef>
                <a:spcPts val="1600"/>
              </a:spcBef>
              <a:spcAft>
                <a:spcPts val="1600"/>
              </a:spcAft>
              <a:buClr>
                <a:schemeClr val="dk2"/>
              </a:buClr>
              <a:buSzPts val="1400"/>
              <a:buFont typeface="Arial"/>
              <a:buNone/>
              <a:defRPr sz="1400" b="0" i="0" u="none" strike="noStrike" cap="none">
                <a:solidFill>
                  <a:schemeClr val="dk2"/>
                </a:solidFill>
                <a:latin typeface="Arial"/>
                <a:ea typeface="Arial"/>
                <a:cs typeface="Arial"/>
                <a:sym typeface="Arial"/>
              </a:defRPr>
            </a:lvl9pPr>
          </a:lstStyle>
          <a:p>
            <a:endParaRPr/>
          </a:p>
        </p:txBody>
      </p:sp>
      <p:sp>
        <p:nvSpPr>
          <p:cNvPr id="177" name="Google Shape;177;p29"/>
          <p:cNvSpPr txBox="1">
            <a:spLocks noGrp="1"/>
          </p:cNvSpPr>
          <p:nvPr>
            <p:ph type="sldNum" idx="12"/>
          </p:nvPr>
        </p:nvSpPr>
        <p:spPr>
          <a:xfrm>
            <a:off x="8472458" y="4663216"/>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3"/>
        <p:cNvGrpSpPr/>
        <p:nvPr/>
      </p:nvGrpSpPr>
      <p:grpSpPr>
        <a:xfrm>
          <a:off x="0" y="0"/>
          <a:ext cx="0" cy="0"/>
          <a:chOff x="0" y="0"/>
          <a:chExt cx="0" cy="0"/>
        </a:xfrm>
      </p:grpSpPr>
      <p:sp>
        <p:nvSpPr>
          <p:cNvPr id="44" name="Google Shape;44;p17"/>
          <p:cNvSpPr txBox="1">
            <a:spLocks noGrp="1"/>
          </p:cNvSpPr>
          <p:nvPr>
            <p:ph type="ctrTitle"/>
          </p:nvPr>
        </p:nvSpPr>
        <p:spPr>
          <a:xfrm>
            <a:off x="685800" y="841772"/>
            <a:ext cx="7772400" cy="1790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7"/>
          <p:cNvSpPr txBox="1">
            <a:spLocks noGrp="1"/>
          </p:cNvSpPr>
          <p:nvPr>
            <p:ph type="subTitle" idx="1"/>
          </p:nvPr>
        </p:nvSpPr>
        <p:spPr>
          <a:xfrm>
            <a:off x="1143000" y="2701529"/>
            <a:ext cx="6858000" cy="1241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6" name="Google Shape;46;p17"/>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7"/>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7"/>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9"/>
        <p:cNvGrpSpPr/>
        <p:nvPr/>
      </p:nvGrpSpPr>
      <p:grpSpPr>
        <a:xfrm>
          <a:off x="0" y="0"/>
          <a:ext cx="0" cy="0"/>
          <a:chOff x="0" y="0"/>
          <a:chExt cx="0" cy="0"/>
        </a:xfrm>
      </p:grpSpPr>
      <p:sp>
        <p:nvSpPr>
          <p:cNvPr id="50" name="Google Shape;50;p18"/>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8"/>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18"/>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8"/>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8"/>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5"/>
        <p:cNvGrpSpPr/>
        <p:nvPr/>
      </p:nvGrpSpPr>
      <p:grpSpPr>
        <a:xfrm>
          <a:off x="0" y="0"/>
          <a:ext cx="0" cy="0"/>
          <a:chOff x="0" y="0"/>
          <a:chExt cx="0" cy="0"/>
        </a:xfrm>
      </p:grpSpPr>
      <p:sp>
        <p:nvSpPr>
          <p:cNvPr id="56" name="Google Shape;56;p19"/>
          <p:cNvSpPr txBox="1">
            <a:spLocks noGrp="1"/>
          </p:cNvSpPr>
          <p:nvPr>
            <p:ph type="title"/>
          </p:nvPr>
        </p:nvSpPr>
        <p:spPr>
          <a:xfrm>
            <a:off x="623888" y="1282304"/>
            <a:ext cx="7886700" cy="2139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9"/>
          <p:cNvSpPr txBox="1">
            <a:spLocks noGrp="1"/>
          </p:cNvSpPr>
          <p:nvPr>
            <p:ph type="body" idx="1"/>
          </p:nvPr>
        </p:nvSpPr>
        <p:spPr>
          <a:xfrm>
            <a:off x="623888" y="3442098"/>
            <a:ext cx="7886700" cy="1125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8" name="Google Shape;58;p19"/>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9"/>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9"/>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1"/>
        <p:cNvGrpSpPr/>
        <p:nvPr/>
      </p:nvGrpSpPr>
      <p:grpSpPr>
        <a:xfrm>
          <a:off x="0" y="0"/>
          <a:ext cx="0" cy="0"/>
          <a:chOff x="0" y="0"/>
          <a:chExt cx="0" cy="0"/>
        </a:xfrm>
      </p:grpSpPr>
      <p:sp>
        <p:nvSpPr>
          <p:cNvPr id="62" name="Google Shape;62;p20"/>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0"/>
          <p:cNvSpPr txBox="1">
            <a:spLocks noGrp="1"/>
          </p:cNvSpPr>
          <p:nvPr>
            <p:ph type="body" idx="1"/>
          </p:nvPr>
        </p:nvSpPr>
        <p:spPr>
          <a:xfrm>
            <a:off x="628650" y="1369219"/>
            <a:ext cx="3886200" cy="3263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20"/>
          <p:cNvSpPr txBox="1">
            <a:spLocks noGrp="1"/>
          </p:cNvSpPr>
          <p:nvPr>
            <p:ph type="body" idx="2"/>
          </p:nvPr>
        </p:nvSpPr>
        <p:spPr>
          <a:xfrm>
            <a:off x="4629150" y="1369219"/>
            <a:ext cx="3886200" cy="3263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20"/>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0"/>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0"/>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8"/>
        <p:cNvGrpSpPr/>
        <p:nvPr/>
      </p:nvGrpSpPr>
      <p:grpSpPr>
        <a:xfrm>
          <a:off x="0" y="0"/>
          <a:ext cx="0" cy="0"/>
          <a:chOff x="0" y="0"/>
          <a:chExt cx="0" cy="0"/>
        </a:xfrm>
      </p:grpSpPr>
      <p:sp>
        <p:nvSpPr>
          <p:cNvPr id="69" name="Google Shape;69;p21"/>
          <p:cNvSpPr txBox="1">
            <a:spLocks noGrp="1"/>
          </p:cNvSpPr>
          <p:nvPr>
            <p:ph type="title"/>
          </p:nvPr>
        </p:nvSpPr>
        <p:spPr>
          <a:xfrm>
            <a:off x="629841" y="273844"/>
            <a:ext cx="7886700" cy="9942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1"/>
          <p:cNvSpPr txBox="1">
            <a:spLocks noGrp="1"/>
          </p:cNvSpPr>
          <p:nvPr>
            <p:ph type="body" idx="1"/>
          </p:nvPr>
        </p:nvSpPr>
        <p:spPr>
          <a:xfrm>
            <a:off x="629842" y="1260872"/>
            <a:ext cx="3868200" cy="618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1" name="Google Shape;71;p21"/>
          <p:cNvSpPr txBox="1">
            <a:spLocks noGrp="1"/>
          </p:cNvSpPr>
          <p:nvPr>
            <p:ph type="body" idx="2"/>
          </p:nvPr>
        </p:nvSpPr>
        <p:spPr>
          <a:xfrm>
            <a:off x="629842" y="1878806"/>
            <a:ext cx="3868200" cy="2763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21"/>
          <p:cNvSpPr txBox="1">
            <a:spLocks noGrp="1"/>
          </p:cNvSpPr>
          <p:nvPr>
            <p:ph type="body" idx="3"/>
          </p:nvPr>
        </p:nvSpPr>
        <p:spPr>
          <a:xfrm>
            <a:off x="4629150" y="1260872"/>
            <a:ext cx="3887400" cy="618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3" name="Google Shape;73;p21"/>
          <p:cNvSpPr txBox="1">
            <a:spLocks noGrp="1"/>
          </p:cNvSpPr>
          <p:nvPr>
            <p:ph type="body" idx="4"/>
          </p:nvPr>
        </p:nvSpPr>
        <p:spPr>
          <a:xfrm>
            <a:off x="4629150" y="1878806"/>
            <a:ext cx="3887400" cy="2763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21"/>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21"/>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1"/>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7"/>
        <p:cNvGrpSpPr/>
        <p:nvPr/>
      </p:nvGrpSpPr>
      <p:grpSpPr>
        <a:xfrm>
          <a:off x="0" y="0"/>
          <a:ext cx="0" cy="0"/>
          <a:chOff x="0" y="0"/>
          <a:chExt cx="0" cy="0"/>
        </a:xfrm>
      </p:grpSpPr>
      <p:sp>
        <p:nvSpPr>
          <p:cNvPr id="78" name="Google Shape;78;p22"/>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2"/>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2"/>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22"/>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2"/>
        <p:cNvGrpSpPr/>
        <p:nvPr/>
      </p:nvGrpSpPr>
      <p:grpSpPr>
        <a:xfrm>
          <a:off x="0" y="0"/>
          <a:ext cx="0" cy="0"/>
          <a:chOff x="0" y="0"/>
          <a:chExt cx="0" cy="0"/>
        </a:xfrm>
      </p:grpSpPr>
      <p:sp>
        <p:nvSpPr>
          <p:cNvPr id="83" name="Google Shape;83;p23"/>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23"/>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23"/>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6"/>
        <p:cNvGrpSpPr/>
        <p:nvPr/>
      </p:nvGrpSpPr>
      <p:grpSpPr>
        <a:xfrm>
          <a:off x="0" y="0"/>
          <a:ext cx="0" cy="0"/>
          <a:chOff x="0" y="0"/>
          <a:chExt cx="0" cy="0"/>
        </a:xfrm>
      </p:grpSpPr>
      <p:sp>
        <p:nvSpPr>
          <p:cNvPr id="87" name="Google Shape;87;p24"/>
          <p:cNvSpPr txBox="1">
            <a:spLocks noGrp="1"/>
          </p:cNvSpPr>
          <p:nvPr>
            <p:ph type="title"/>
          </p:nvPr>
        </p:nvSpPr>
        <p:spPr>
          <a:xfrm>
            <a:off x="629841" y="342900"/>
            <a:ext cx="2949300" cy="12003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24"/>
          <p:cNvSpPr txBox="1">
            <a:spLocks noGrp="1"/>
          </p:cNvSpPr>
          <p:nvPr>
            <p:ph type="body" idx="1"/>
          </p:nvPr>
        </p:nvSpPr>
        <p:spPr>
          <a:xfrm>
            <a:off x="3887391" y="740570"/>
            <a:ext cx="4629300" cy="3655200"/>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9" name="Google Shape;89;p24"/>
          <p:cNvSpPr txBox="1">
            <a:spLocks noGrp="1"/>
          </p:cNvSpPr>
          <p:nvPr>
            <p:ph type="body" idx="2"/>
          </p:nvPr>
        </p:nvSpPr>
        <p:spPr>
          <a:xfrm>
            <a:off x="629841" y="1543050"/>
            <a:ext cx="2949300" cy="28587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0" name="Google Shape;90;p24"/>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24"/>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24"/>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hyperlink" Target="http://www.noaa.gov/research" TargetMode="External"/><Relationship Id="rId13" Type="http://schemas.openxmlformats.org/officeDocument/2006/relationships/image" Target="../media/image5.png"/><Relationship Id="rId18" Type="http://schemas.openxmlformats.org/officeDocument/2006/relationships/hyperlink" Target="https://www.commerce.gov/" TargetMode="External"/><Relationship Id="rId3" Type="http://schemas.openxmlformats.org/officeDocument/2006/relationships/slideLayout" Target="../slideLayouts/slideLayout15.xml"/><Relationship Id="rId21" Type="http://schemas.openxmlformats.org/officeDocument/2006/relationships/image" Target="../media/image9.png"/><Relationship Id="rId7" Type="http://schemas.openxmlformats.org/officeDocument/2006/relationships/image" Target="../media/image2.png"/><Relationship Id="rId12" Type="http://schemas.openxmlformats.org/officeDocument/2006/relationships/hyperlink" Target="http://www.noaa.gov/fisheries" TargetMode="External"/><Relationship Id="rId17" Type="http://schemas.openxmlformats.org/officeDocument/2006/relationships/image" Target="../media/image7.png"/><Relationship Id="rId2" Type="http://schemas.openxmlformats.org/officeDocument/2006/relationships/slideLayout" Target="../slideLayouts/slideLayout14.xml"/><Relationship Id="rId16" Type="http://schemas.openxmlformats.org/officeDocument/2006/relationships/hyperlink" Target="http://www.noaa.gov/weather" TargetMode="External"/><Relationship Id="rId20" Type="http://schemas.openxmlformats.org/officeDocument/2006/relationships/hyperlink" Target="http://www.noaa.gov/" TargetMode="External"/><Relationship Id="rId1" Type="http://schemas.openxmlformats.org/officeDocument/2006/relationships/slideLayout" Target="../slideLayouts/slideLayout13.xml"/><Relationship Id="rId6" Type="http://schemas.openxmlformats.org/officeDocument/2006/relationships/hyperlink" Target="http://www.noaa.gov/marine-aviation" TargetMode="External"/><Relationship Id="rId11" Type="http://schemas.openxmlformats.org/officeDocument/2006/relationships/image" Target="../media/image4.png"/><Relationship Id="rId5" Type="http://schemas.openxmlformats.org/officeDocument/2006/relationships/theme" Target="../theme/theme2.xml"/><Relationship Id="rId15" Type="http://schemas.openxmlformats.org/officeDocument/2006/relationships/image" Target="../media/image6.png"/><Relationship Id="rId10" Type="http://schemas.openxmlformats.org/officeDocument/2006/relationships/hyperlink" Target="http://www.noaa.gov/satellites" TargetMode="External"/><Relationship Id="rId19" Type="http://schemas.openxmlformats.org/officeDocument/2006/relationships/image" Target="../media/image8.png"/><Relationship Id="rId4" Type="http://schemas.openxmlformats.org/officeDocument/2006/relationships/slideLayout" Target="../slideLayouts/slideLayout16.xml"/><Relationship Id="rId9" Type="http://schemas.openxmlformats.org/officeDocument/2006/relationships/image" Target="../media/image3.png"/><Relationship Id="rId14" Type="http://schemas.openxmlformats.org/officeDocument/2006/relationships/hyperlink" Target="http://www.noaa.gov/oceans-coasts" TargetMode="External"/><Relationship Id="rId22" Type="http://schemas.openxmlformats.org/officeDocument/2006/relationships/image" Target="../media/image10.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2"/>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2"/>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2"/>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2"/>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2"/>
        <p:cNvGrpSpPr/>
        <p:nvPr/>
      </p:nvGrpSpPr>
      <p:grpSpPr>
        <a:xfrm>
          <a:off x="0" y="0"/>
          <a:ext cx="0" cy="0"/>
          <a:chOff x="0" y="0"/>
          <a:chExt cx="0" cy="0"/>
        </a:xfrm>
      </p:grpSpPr>
      <p:grpSp>
        <p:nvGrpSpPr>
          <p:cNvPr id="113" name="Google Shape;113;p14"/>
          <p:cNvGrpSpPr/>
          <p:nvPr/>
        </p:nvGrpSpPr>
        <p:grpSpPr>
          <a:xfrm>
            <a:off x="-30388" y="0"/>
            <a:ext cx="472440" cy="5143500"/>
            <a:chOff x="-15240" y="0"/>
            <a:chExt cx="472440" cy="6858000"/>
          </a:xfrm>
        </p:grpSpPr>
        <p:sp>
          <p:nvSpPr>
            <p:cNvPr id="114" name="Google Shape;114;p14"/>
            <p:cNvSpPr/>
            <p:nvPr/>
          </p:nvSpPr>
          <p:spPr>
            <a:xfrm>
              <a:off x="10668" y="0"/>
              <a:ext cx="420624" cy="6858000"/>
            </a:xfrm>
            <a:prstGeom prst="rect">
              <a:avLst/>
            </a:prstGeom>
            <a:solidFill>
              <a:srgbClr val="0099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5" name="Google Shape;115;p14"/>
            <p:cNvSpPr/>
            <p:nvPr/>
          </p:nvSpPr>
          <p:spPr>
            <a:xfrm>
              <a:off x="16002" y="3197352"/>
              <a:ext cx="409956" cy="1069848"/>
            </a:xfrm>
            <a:prstGeom prst="rect">
              <a:avLst/>
            </a:prstGeom>
            <a:solidFill>
              <a:srgbClr val="0B459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6" name="Google Shape;116;p14" descr="C:\Users\jacqui.fenner\Desktop\PTT templates\images\noaa icons\noaa_icons-04.png">
              <a:hlinkClick r:id="rId6"/>
            </p:cNvPr>
            <p:cNvPicPr preferRelativeResize="0"/>
            <p:nvPr/>
          </p:nvPicPr>
          <p:blipFill rotWithShape="1">
            <a:blip r:embed="rId7">
              <a:alphaModFix/>
            </a:blip>
            <a:srcRect/>
            <a:stretch/>
          </p:blipFill>
          <p:spPr>
            <a:xfrm>
              <a:off x="-15240" y="5714999"/>
              <a:ext cx="472440" cy="324009"/>
            </a:xfrm>
            <a:prstGeom prst="rect">
              <a:avLst/>
            </a:prstGeom>
            <a:noFill/>
            <a:ln>
              <a:noFill/>
            </a:ln>
          </p:spPr>
        </p:pic>
        <p:pic>
          <p:nvPicPr>
            <p:cNvPr id="117" name="Google Shape;117;p14" descr="C:\Users\jacqui.fenner\Desktop\PTT templates\images\noaa icons\noaa_icons-05.png">
              <a:hlinkClick r:id="rId8"/>
            </p:cNvPr>
            <p:cNvPicPr preferRelativeResize="0"/>
            <p:nvPr/>
          </p:nvPicPr>
          <p:blipFill rotWithShape="1">
            <a:blip r:embed="rId9">
              <a:alphaModFix/>
            </a:blip>
            <a:srcRect/>
            <a:stretch/>
          </p:blipFill>
          <p:spPr>
            <a:xfrm>
              <a:off x="-15240" y="4648200"/>
              <a:ext cx="472440" cy="324009"/>
            </a:xfrm>
            <a:prstGeom prst="rect">
              <a:avLst/>
            </a:prstGeom>
            <a:noFill/>
            <a:ln>
              <a:noFill/>
            </a:ln>
          </p:spPr>
        </p:pic>
        <p:pic>
          <p:nvPicPr>
            <p:cNvPr id="118" name="Google Shape;118;p14" descr="C:\Users\jacqui.fenner\Desktop\PTT templates\images\noaa icons\noaa_icons-06.png">
              <a:hlinkClick r:id="rId10"/>
            </p:cNvPr>
            <p:cNvPicPr preferRelativeResize="0"/>
            <p:nvPr/>
          </p:nvPicPr>
          <p:blipFill rotWithShape="1">
            <a:blip r:embed="rId11">
              <a:alphaModFix/>
            </a:blip>
            <a:srcRect/>
            <a:stretch/>
          </p:blipFill>
          <p:spPr>
            <a:xfrm>
              <a:off x="-15240" y="3581400"/>
              <a:ext cx="472440" cy="324009"/>
            </a:xfrm>
            <a:prstGeom prst="rect">
              <a:avLst/>
            </a:prstGeom>
            <a:noFill/>
            <a:ln>
              <a:noFill/>
            </a:ln>
          </p:spPr>
        </p:pic>
        <p:pic>
          <p:nvPicPr>
            <p:cNvPr id="119" name="Google Shape;119;p14" descr="C:\Users\jacqui.fenner\Desktop\PTT templates\images\noaa icons\noaa_icons-07.png">
              <a:hlinkClick r:id="rId12"/>
            </p:cNvPr>
            <p:cNvPicPr preferRelativeResize="0"/>
            <p:nvPr/>
          </p:nvPicPr>
          <p:blipFill rotWithShape="1">
            <a:blip r:embed="rId13">
              <a:alphaModFix/>
            </a:blip>
            <a:srcRect/>
            <a:stretch/>
          </p:blipFill>
          <p:spPr>
            <a:xfrm>
              <a:off x="-15240" y="2514600"/>
              <a:ext cx="472440" cy="324009"/>
            </a:xfrm>
            <a:prstGeom prst="rect">
              <a:avLst/>
            </a:prstGeom>
            <a:noFill/>
            <a:ln>
              <a:noFill/>
            </a:ln>
          </p:spPr>
        </p:pic>
        <p:pic>
          <p:nvPicPr>
            <p:cNvPr id="120" name="Google Shape;120;p14" descr="C:\Users\jacqui.fenner\Desktop\PTT templates\images\noaa icons\noaa_icons-08.png">
              <a:hlinkClick r:id="rId14"/>
            </p:cNvPr>
            <p:cNvPicPr preferRelativeResize="0"/>
            <p:nvPr/>
          </p:nvPicPr>
          <p:blipFill rotWithShape="1">
            <a:blip r:embed="rId15">
              <a:alphaModFix/>
            </a:blip>
            <a:srcRect/>
            <a:stretch/>
          </p:blipFill>
          <p:spPr>
            <a:xfrm>
              <a:off x="-15240" y="1447800"/>
              <a:ext cx="472440" cy="324009"/>
            </a:xfrm>
            <a:prstGeom prst="rect">
              <a:avLst/>
            </a:prstGeom>
            <a:noFill/>
            <a:ln>
              <a:noFill/>
            </a:ln>
          </p:spPr>
        </p:pic>
        <p:pic>
          <p:nvPicPr>
            <p:cNvPr id="121" name="Google Shape;121;p14" descr="C:\Users\jacqui.fenner\Desktop\PTT templates\images\noaa icons\noaa_icons-10.png">
              <a:hlinkClick r:id="rId16"/>
            </p:cNvPr>
            <p:cNvPicPr preferRelativeResize="0"/>
            <p:nvPr/>
          </p:nvPicPr>
          <p:blipFill rotWithShape="1">
            <a:blip r:embed="rId17">
              <a:alphaModFix/>
            </a:blip>
            <a:srcRect/>
            <a:stretch/>
          </p:blipFill>
          <p:spPr>
            <a:xfrm>
              <a:off x="-15240" y="381000"/>
              <a:ext cx="472440" cy="324009"/>
            </a:xfrm>
            <a:prstGeom prst="rect">
              <a:avLst/>
            </a:prstGeom>
            <a:noFill/>
            <a:ln>
              <a:noFill/>
            </a:ln>
          </p:spPr>
        </p:pic>
        <p:grpSp>
          <p:nvGrpSpPr>
            <p:cNvPr id="122" name="Google Shape;122;p14"/>
            <p:cNvGrpSpPr/>
            <p:nvPr/>
          </p:nvGrpSpPr>
          <p:grpSpPr>
            <a:xfrm>
              <a:off x="15148" y="0"/>
              <a:ext cx="420624" cy="6858000"/>
              <a:chOff x="15148" y="0"/>
              <a:chExt cx="420624" cy="6858000"/>
            </a:xfrm>
          </p:grpSpPr>
          <p:grpSp>
            <p:nvGrpSpPr>
              <p:cNvPr id="123" name="Google Shape;123;p14"/>
              <p:cNvGrpSpPr/>
              <p:nvPr/>
            </p:nvGrpSpPr>
            <p:grpSpPr>
              <a:xfrm>
                <a:off x="15148" y="1066800"/>
                <a:ext cx="420624" cy="5334000"/>
                <a:chOff x="15148" y="1066800"/>
                <a:chExt cx="420624" cy="5334000"/>
              </a:xfrm>
            </p:grpSpPr>
            <p:cxnSp>
              <p:nvCxnSpPr>
                <p:cNvPr id="124" name="Google Shape;124;p14"/>
                <p:cNvCxnSpPr/>
                <p:nvPr/>
              </p:nvCxnSpPr>
              <p:spPr>
                <a:xfrm>
                  <a:off x="15148" y="4267200"/>
                  <a:ext cx="420624"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125" name="Google Shape;125;p14"/>
                <p:cNvCxnSpPr/>
                <p:nvPr/>
              </p:nvCxnSpPr>
              <p:spPr>
                <a:xfrm>
                  <a:off x="15148" y="3200400"/>
                  <a:ext cx="420624"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126" name="Google Shape;126;p14"/>
                <p:cNvCxnSpPr/>
                <p:nvPr/>
              </p:nvCxnSpPr>
              <p:spPr>
                <a:xfrm>
                  <a:off x="15148" y="2133600"/>
                  <a:ext cx="420624"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127" name="Google Shape;127;p14"/>
                <p:cNvCxnSpPr/>
                <p:nvPr/>
              </p:nvCxnSpPr>
              <p:spPr>
                <a:xfrm>
                  <a:off x="15148" y="5334000"/>
                  <a:ext cx="420624"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128" name="Google Shape;128;p14"/>
                <p:cNvCxnSpPr/>
                <p:nvPr/>
              </p:nvCxnSpPr>
              <p:spPr>
                <a:xfrm>
                  <a:off x="15148" y="1066800"/>
                  <a:ext cx="420624"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129" name="Google Shape;129;p14"/>
                <p:cNvCxnSpPr/>
                <p:nvPr/>
              </p:nvCxnSpPr>
              <p:spPr>
                <a:xfrm>
                  <a:off x="15148" y="6400800"/>
                  <a:ext cx="420624" cy="0"/>
                </a:xfrm>
                <a:prstGeom prst="straightConnector1">
                  <a:avLst/>
                </a:prstGeom>
                <a:noFill/>
                <a:ln w="9525" cap="flat" cmpd="sng">
                  <a:solidFill>
                    <a:schemeClr val="lt1">
                      <a:alpha val="40000"/>
                    </a:schemeClr>
                  </a:solidFill>
                  <a:prstDash val="solid"/>
                  <a:round/>
                  <a:headEnd type="none" w="sm" len="sm"/>
                  <a:tailEnd type="none" w="sm" len="sm"/>
                </a:ln>
              </p:spPr>
            </p:cxnSp>
          </p:grpSp>
          <p:cxnSp>
            <p:nvCxnSpPr>
              <p:cNvPr id="130" name="Google Shape;130;p14"/>
              <p:cNvCxnSpPr/>
              <p:nvPr/>
            </p:nvCxnSpPr>
            <p:spPr>
              <a:xfrm>
                <a:off x="431292" y="0"/>
                <a:ext cx="0" cy="6858000"/>
              </a:xfrm>
              <a:prstGeom prst="straightConnector1">
                <a:avLst/>
              </a:prstGeom>
              <a:noFill/>
              <a:ln w="9525" cap="flat" cmpd="sng">
                <a:solidFill>
                  <a:schemeClr val="lt1">
                    <a:alpha val="40000"/>
                  </a:schemeClr>
                </a:solidFill>
                <a:prstDash val="solid"/>
                <a:round/>
                <a:headEnd type="none" w="sm" len="sm"/>
                <a:tailEnd type="none" w="sm" len="sm"/>
              </a:ln>
            </p:spPr>
          </p:cxnSp>
        </p:grpSp>
      </p:grpSp>
      <p:sp>
        <p:nvSpPr>
          <p:cNvPr id="131" name="Google Shape;131;p14"/>
          <p:cNvSpPr/>
          <p:nvPr/>
        </p:nvSpPr>
        <p:spPr>
          <a:xfrm>
            <a:off x="0" y="4800601"/>
            <a:ext cx="9144000" cy="342900"/>
          </a:xfrm>
          <a:prstGeom prst="rect">
            <a:avLst/>
          </a:prstGeom>
          <a:solidFill>
            <a:srgbClr val="D6F5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2" name="Google Shape;132;p14"/>
          <p:cNvSpPr txBox="1">
            <a:spLocks noGrp="1"/>
          </p:cNvSpPr>
          <p:nvPr>
            <p:ph type="title"/>
          </p:nvPr>
        </p:nvSpPr>
        <p:spPr>
          <a:xfrm>
            <a:off x="752888" y="205978"/>
            <a:ext cx="7400400" cy="5940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99D8"/>
              </a:buClr>
              <a:buSzPts val="3200"/>
              <a:buFont typeface="Arial"/>
              <a:buNone/>
              <a:defRPr sz="3200" b="1" i="0" u="none" strike="noStrike" cap="none">
                <a:solidFill>
                  <a:srgbClr val="0099D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3" name="Google Shape;133;p14"/>
          <p:cNvSpPr txBox="1">
            <a:spLocks noGrp="1"/>
          </p:cNvSpPr>
          <p:nvPr>
            <p:ph type="body" idx="1"/>
          </p:nvPr>
        </p:nvSpPr>
        <p:spPr>
          <a:xfrm>
            <a:off x="752888" y="914400"/>
            <a:ext cx="7933800" cy="3714900"/>
          </a:xfrm>
          <a:prstGeom prst="rect">
            <a:avLst/>
          </a:prstGeom>
          <a:noFill/>
          <a:ln>
            <a:noFill/>
          </a:ln>
        </p:spPr>
        <p:txBody>
          <a:bodyPr spcFirstLastPara="1" wrap="square" lIns="0" tIns="0" rIns="0" bIns="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2pPr>
            <a:lvl3pPr marL="1371600" marR="0" lvl="2" indent="-381000" algn="l" rtl="0">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3pPr>
            <a:lvl4pPr marL="1828800" marR="0" lvl="3" indent="-355600" algn="l" rtl="0">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4pPr>
            <a:lvl5pPr marL="2286000" marR="0" lvl="4" indent="-342900" algn="l" rtl="0">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5pPr>
            <a:lvl6pPr marL="2743200" marR="0" lvl="5" indent="-330200"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34" name="Google Shape;134;p14" descr="G:\STALL\ST Comms\Templates &amp; Resources\Logos\Other Emblems\DOC Logo\DOC Color.png">
            <a:hlinkClick r:id="rId18"/>
          </p:cNvPr>
          <p:cNvPicPr preferRelativeResize="0"/>
          <p:nvPr/>
        </p:nvPicPr>
        <p:blipFill rotWithShape="1">
          <a:blip r:embed="rId19">
            <a:alphaModFix/>
          </a:blip>
          <a:srcRect/>
          <a:stretch/>
        </p:blipFill>
        <p:spPr>
          <a:xfrm>
            <a:off x="228600" y="4832593"/>
            <a:ext cx="278916" cy="278916"/>
          </a:xfrm>
          <a:prstGeom prst="rect">
            <a:avLst/>
          </a:prstGeom>
          <a:noFill/>
          <a:ln>
            <a:noFill/>
          </a:ln>
        </p:spPr>
      </p:pic>
      <p:pic>
        <p:nvPicPr>
          <p:cNvPr id="135" name="Google Shape;135;p14">
            <a:hlinkClick r:id="rId20"/>
          </p:cNvPr>
          <p:cNvPicPr preferRelativeResize="0"/>
          <p:nvPr/>
        </p:nvPicPr>
        <p:blipFill rotWithShape="1">
          <a:blip r:embed="rId21">
            <a:alphaModFix/>
          </a:blip>
          <a:srcRect/>
          <a:stretch/>
        </p:blipFill>
        <p:spPr>
          <a:xfrm>
            <a:off x="639827" y="4836939"/>
            <a:ext cx="270224" cy="270224"/>
          </a:xfrm>
          <a:prstGeom prst="rect">
            <a:avLst/>
          </a:prstGeom>
          <a:noFill/>
          <a:ln>
            <a:noFill/>
          </a:ln>
        </p:spPr>
      </p:pic>
      <p:sp>
        <p:nvSpPr>
          <p:cNvPr id="136" name="Google Shape;136;p14"/>
          <p:cNvSpPr txBox="1"/>
          <p:nvPr/>
        </p:nvSpPr>
        <p:spPr>
          <a:xfrm>
            <a:off x="1447800" y="4913784"/>
            <a:ext cx="7239000" cy="1155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000"/>
              <a:buFont typeface="Arial"/>
              <a:buNone/>
            </a:pPr>
            <a:r>
              <a:rPr lang="en-US" sz="1000" b="0" i="0" u="none" strike="noStrike" cap="none">
                <a:solidFill>
                  <a:srgbClr val="0B4596"/>
                </a:solidFill>
                <a:latin typeface="Arial Narrow"/>
                <a:ea typeface="Arial Narrow"/>
                <a:cs typeface="Arial Narrow"/>
                <a:sym typeface="Arial Narrow"/>
              </a:rPr>
              <a:t>Department of Commerce  //  National Oceanic and Atmospheric Administration  //  </a:t>
            </a:r>
            <a:fld id="{00000000-1234-1234-1234-123412341234}" type="slidenum">
              <a:rPr lang="en-US" sz="1000" b="0" i="0" u="none" strike="noStrike" cap="none">
                <a:solidFill>
                  <a:srgbClr val="0B4596"/>
                </a:solidFill>
                <a:latin typeface="Arial Narrow"/>
                <a:ea typeface="Arial Narrow"/>
                <a:cs typeface="Arial Narrow"/>
                <a:sym typeface="Arial Narrow"/>
              </a:rPr>
              <a:t>‹#›</a:t>
            </a:fld>
            <a:endParaRPr sz="1000" b="0" i="0" u="none" strike="noStrike" cap="none">
              <a:solidFill>
                <a:srgbClr val="0B4596"/>
              </a:solidFill>
              <a:latin typeface="Arial Narrow"/>
              <a:ea typeface="Arial Narrow"/>
              <a:cs typeface="Arial Narrow"/>
              <a:sym typeface="Arial Narrow"/>
            </a:endParaRPr>
          </a:p>
        </p:txBody>
      </p:sp>
      <p:pic>
        <p:nvPicPr>
          <p:cNvPr id="137" name="Google Shape;137;p14">
            <a:hlinkClick r:id="rId10"/>
          </p:cNvPr>
          <p:cNvPicPr preferRelativeResize="0"/>
          <p:nvPr/>
        </p:nvPicPr>
        <p:blipFill rotWithShape="1">
          <a:blip r:embed="rId22">
            <a:alphaModFix/>
          </a:blip>
          <a:srcRect/>
          <a:stretch/>
        </p:blipFill>
        <p:spPr>
          <a:xfrm>
            <a:off x="8229600" y="114300"/>
            <a:ext cx="571500" cy="5715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www.osec.doc.gov/opog/PrivacyAct/SORNs/DEPT-18.html"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s://www.nesdis.noaa.gov/our-satellites/future-programs/geostationary-extended-observations-geoxo"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hyperlink" Target="https://docs.google.com/forms/d/e/1FAIpQLSf5go6Qs3XHm2uEoNigzbl8PJ56jhrO-v7CHsUuPAULtzrl_Q/viewform" TargetMode="External"/><Relationship Id="rId4" Type="http://schemas.openxmlformats.org/officeDocument/2006/relationships/hyperlink" Target="https://docs.google.com/forms/d/e/1FAIpQLSdcfLLwRaARMIi8DPT4t4SbdDCMEYHC2UaSq-62GDtWKkSj4g/viewform"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www.ospo.noaa.gov/Operations/GOES/documents.html" TargetMode="External"/><Relationship Id="rId13" Type="http://schemas.openxmlformats.org/officeDocument/2006/relationships/hyperlink" Target="https://www.youtube.com/user/NOAASatellites" TargetMode="External"/><Relationship Id="rId3" Type="http://schemas.openxmlformats.org/officeDocument/2006/relationships/hyperlink" Target="mailto:ESPCOperations@noaa.gov" TargetMode="External"/><Relationship Id="rId7" Type="http://schemas.openxmlformats.org/officeDocument/2006/relationships/hyperlink" Target="http://www.ospo.noaa.gov/Operations/GOES/status.html" TargetMode="External"/><Relationship Id="rId12" Type="http://schemas.openxmlformats.org/officeDocument/2006/relationships/hyperlink" Target="https://twitter.com/NOAASatellites"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hyperlink" Target="mailto:NESDIS.Data.Access@noaa.gov" TargetMode="External"/><Relationship Id="rId11" Type="http://schemas.openxmlformats.org/officeDocument/2006/relationships/hyperlink" Target="https://www.facebook.com/NOAASatellites/" TargetMode="External"/><Relationship Id="rId5" Type="http://schemas.openxmlformats.org/officeDocument/2006/relationships/hyperlink" Target="mailto:SPSD.UserServices@noaa.gov" TargetMode="External"/><Relationship Id="rId15" Type="http://schemas.openxmlformats.org/officeDocument/2006/relationships/hyperlink" Target="https://www.linkedin.com/company/nesdis" TargetMode="External"/><Relationship Id="rId10" Type="http://schemas.openxmlformats.org/officeDocument/2006/relationships/hyperlink" Target="https://www.nesdis.noaa.gov/about/news-events" TargetMode="External"/><Relationship Id="rId4" Type="http://schemas.openxmlformats.org/officeDocument/2006/relationships/hyperlink" Target="https://www.ospo.noaa.gov/Operations/messages.html" TargetMode="External"/><Relationship Id="rId9" Type="http://schemas.openxmlformats.org/officeDocument/2006/relationships/hyperlink" Target="http://www.ospo.noaa.gov/Operations/POES/status.html" TargetMode="External"/><Relationship Id="rId14" Type="http://schemas.openxmlformats.org/officeDocument/2006/relationships/hyperlink" Target="https://www.instagram.com/noaasatellites/?hl=en"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mailto:grb.pm@noaa.gov"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hyperlink" Target="mailto:Ian.Avruch@noaa.gov" TargetMode="External"/><Relationship Id="rId5" Type="http://schemas.openxmlformats.org/officeDocument/2006/relationships/hyperlink" Target="mailto:hrit.manager@noaa.gov" TargetMode="External"/><Relationship Id="rId4" Type="http://schemas.openxmlformats.org/officeDocument/2006/relationships/hyperlink" Target="mailto:toby.hutchings@noaa.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
          <p:cNvSpPr txBox="1">
            <a:spLocks noGrp="1"/>
          </p:cNvSpPr>
          <p:nvPr>
            <p:ph type="body" idx="4"/>
          </p:nvPr>
        </p:nvSpPr>
        <p:spPr>
          <a:xfrm>
            <a:off x="2334928" y="608275"/>
            <a:ext cx="6627000" cy="1576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880"/>
              </a:spcBef>
              <a:spcAft>
                <a:spcPts val="0"/>
              </a:spcAft>
              <a:buSzPts val="4400"/>
              <a:buNone/>
            </a:pPr>
            <a:r>
              <a:rPr lang="en-US" sz="3600"/>
              <a:t>Joint GRB-HRIT/EMWIN</a:t>
            </a:r>
            <a:endParaRPr sz="3600"/>
          </a:p>
          <a:p>
            <a:pPr marL="0" lvl="0" indent="0" algn="l" rtl="0">
              <a:lnSpc>
                <a:spcPct val="100000"/>
              </a:lnSpc>
              <a:spcBef>
                <a:spcPts val="880"/>
              </a:spcBef>
              <a:spcAft>
                <a:spcPts val="0"/>
              </a:spcAft>
              <a:buSzPts val="4400"/>
              <a:buNone/>
            </a:pPr>
            <a:r>
              <a:rPr lang="en-US" sz="3600"/>
              <a:t>Users Group Meeting</a:t>
            </a:r>
            <a:endParaRPr sz="3600"/>
          </a:p>
        </p:txBody>
      </p:sp>
      <p:sp>
        <p:nvSpPr>
          <p:cNvPr id="183" name="Google Shape;183;p1"/>
          <p:cNvSpPr txBox="1">
            <a:spLocks noGrp="1"/>
          </p:cNvSpPr>
          <p:nvPr>
            <p:ph type="body" idx="5"/>
          </p:nvPr>
        </p:nvSpPr>
        <p:spPr>
          <a:xfrm>
            <a:off x="2334925" y="1986169"/>
            <a:ext cx="5983200" cy="1054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800"/>
              <a:buNone/>
            </a:pPr>
            <a:r>
              <a:rPr lang="en-US" sz="2200">
                <a:solidFill>
                  <a:schemeClr val="lt1"/>
                </a:solidFill>
              </a:rPr>
              <a:t>10 September 2024</a:t>
            </a:r>
            <a:endParaRPr sz="2200">
              <a:solidFill>
                <a:schemeClr val="lt1"/>
              </a:solidFill>
            </a:endParaRPr>
          </a:p>
          <a:p>
            <a:pPr marL="0" lvl="0" indent="0" algn="l" rtl="0">
              <a:lnSpc>
                <a:spcPct val="100000"/>
              </a:lnSpc>
              <a:spcBef>
                <a:spcPts val="0"/>
              </a:spcBef>
              <a:spcAft>
                <a:spcPts val="0"/>
              </a:spcAft>
              <a:buSzPts val="2800"/>
              <a:buNone/>
            </a:pPr>
            <a:endParaRPr sz="2200">
              <a:solidFill>
                <a:schemeClr val="lt1"/>
              </a:solidFill>
            </a:endParaRPr>
          </a:p>
          <a:p>
            <a:pPr marL="0" lvl="0" indent="0" algn="l" rtl="0">
              <a:lnSpc>
                <a:spcPct val="100000"/>
              </a:lnSpc>
              <a:spcBef>
                <a:spcPts val="0"/>
              </a:spcBef>
              <a:spcAft>
                <a:spcPts val="0"/>
              </a:spcAft>
              <a:buSzPts val="2800"/>
              <a:buNone/>
            </a:pPr>
            <a:r>
              <a:rPr lang="en-US" sz="2600" b="1">
                <a:solidFill>
                  <a:schemeClr val="lt1"/>
                </a:solidFill>
              </a:rPr>
              <a:t>Please disable your webcam</a:t>
            </a:r>
            <a:endParaRPr sz="2600" b="1">
              <a:solidFill>
                <a:schemeClr val="lt1"/>
              </a:solidFill>
            </a:endParaRPr>
          </a:p>
        </p:txBody>
      </p:sp>
      <p:sp>
        <p:nvSpPr>
          <p:cNvPr id="184" name="Google Shape;184;p1"/>
          <p:cNvSpPr txBox="1"/>
          <p:nvPr/>
        </p:nvSpPr>
        <p:spPr>
          <a:xfrm>
            <a:off x="547600" y="3285575"/>
            <a:ext cx="8096700" cy="1576800"/>
          </a:xfrm>
          <a:prstGeom prst="rect">
            <a:avLst/>
          </a:prstGeom>
          <a:noFill/>
          <a:ln>
            <a:noFill/>
          </a:ln>
        </p:spPr>
        <p:txBody>
          <a:bodyPr spcFirstLastPara="1" wrap="square" lIns="91425" tIns="91425" rIns="91425" bIns="91425" anchor="t" anchorCtr="0">
            <a:noAutofit/>
          </a:bodyPr>
          <a:lstStyle/>
          <a:p>
            <a:pPr marL="0" marR="0" lvl="0" indent="0" algn="l" rtl="0">
              <a:lnSpc>
                <a:spcPct val="171428"/>
              </a:lnSpc>
              <a:spcBef>
                <a:spcPts val="0"/>
              </a:spcBef>
              <a:spcAft>
                <a:spcPts val="0"/>
              </a:spcAft>
              <a:buClr>
                <a:schemeClr val="dk1"/>
              </a:buClr>
              <a:buSzPts val="1100"/>
              <a:buFont typeface="Arial"/>
              <a:buNone/>
            </a:pPr>
            <a:r>
              <a:rPr lang="en-US" sz="1300" b="1" i="0" u="none" strike="noStrike" cap="none">
                <a:solidFill>
                  <a:srgbClr val="3C4043"/>
                </a:solidFill>
                <a:highlight>
                  <a:srgbClr val="FFFFFF"/>
                </a:highlight>
                <a:latin typeface="Arial"/>
                <a:ea typeface="Arial"/>
                <a:cs typeface="Arial"/>
                <a:sym typeface="Arial"/>
              </a:rPr>
              <a:t>IMPORTANT NOTICE</a:t>
            </a:r>
            <a:r>
              <a:rPr lang="en-US" sz="1300" b="0" i="0" u="none" strike="noStrike" cap="none">
                <a:solidFill>
                  <a:srgbClr val="3C4043"/>
                </a:solidFill>
                <a:highlight>
                  <a:srgbClr val="FFFFFF"/>
                </a:highlight>
                <a:latin typeface="Arial"/>
                <a:ea typeface="Arial"/>
                <a:cs typeface="Arial"/>
                <a:sym typeface="Arial"/>
              </a:rPr>
              <a:t>: Please note that this Webex service allows audio and other information sent during the session to be recorded, which may be discoverable in a legal matter. By joining this session, you automatically consent to such recordings. If you do not consent to being recorded, discuss your concerns with the host or do not join the session.  </a:t>
            </a:r>
            <a:endParaRPr sz="1300" b="0" i="0" u="none" strike="noStrike" cap="none">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11"/>
          <p:cNvSpPr txBox="1">
            <a:spLocks noGrp="1"/>
          </p:cNvSpPr>
          <p:nvPr>
            <p:ph type="title"/>
          </p:nvPr>
        </p:nvSpPr>
        <p:spPr>
          <a:xfrm>
            <a:off x="752888" y="205978"/>
            <a:ext cx="7400400" cy="5940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3200"/>
              <a:buNone/>
            </a:pPr>
            <a:r>
              <a:rPr lang="en-US"/>
              <a:t>Open Discussion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
          <p:cNvSpPr txBox="1">
            <a:spLocks noGrp="1"/>
          </p:cNvSpPr>
          <p:nvPr>
            <p:ph type="title"/>
          </p:nvPr>
        </p:nvSpPr>
        <p:spPr>
          <a:xfrm>
            <a:off x="587800" y="101201"/>
            <a:ext cx="7603800" cy="4863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3200"/>
              <a:buNone/>
            </a:pPr>
            <a:r>
              <a:rPr lang="en-US" sz="2400">
                <a:solidFill>
                  <a:schemeClr val="dk2"/>
                </a:solidFill>
              </a:rPr>
              <a:t>Privacy Act Notice</a:t>
            </a:r>
            <a:endParaRPr sz="1000">
              <a:solidFill>
                <a:schemeClr val="dk2"/>
              </a:solidFill>
            </a:endParaRPr>
          </a:p>
        </p:txBody>
      </p:sp>
      <p:sp>
        <p:nvSpPr>
          <p:cNvPr id="190" name="Google Shape;190;p2"/>
          <p:cNvSpPr txBox="1"/>
          <p:nvPr/>
        </p:nvSpPr>
        <p:spPr>
          <a:xfrm>
            <a:off x="782300" y="547625"/>
            <a:ext cx="7676100" cy="4302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Times New Roman"/>
                <a:ea typeface="Times New Roman"/>
                <a:cs typeface="Times New Roman"/>
                <a:sym typeface="Times New Roman"/>
              </a:rPr>
              <a:t>Privacy Act Statement</a:t>
            </a:r>
            <a:endParaRPr sz="1200" b="1"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Times New Roman"/>
                <a:ea typeface="Times New Roman"/>
                <a:cs typeface="Times New Roman"/>
                <a:sym typeface="Times New Roman"/>
              </a:rPr>
              <a:t>(Record Meetings and Training Sessions)</a:t>
            </a:r>
            <a:endParaRPr sz="1200" b="1" i="0" u="none" strike="noStrike" cap="none">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Times New Roman"/>
                <a:ea typeface="Times New Roman"/>
                <a:cs typeface="Times New Roman"/>
                <a:sym typeface="Times New Roman"/>
              </a:rPr>
              <a:t>Authority:</a:t>
            </a:r>
            <a:r>
              <a:rPr lang="en-US" sz="1200" b="0" i="0" u="none" strike="noStrike" cap="none">
                <a:solidFill>
                  <a:srgbClr val="000000"/>
                </a:solidFill>
                <a:latin typeface="Times New Roman"/>
                <a:ea typeface="Times New Roman"/>
                <a:cs typeface="Times New Roman"/>
                <a:sym typeface="Times New Roman"/>
              </a:rPr>
              <a:t>  The collection of this information is authorized under 5 U.S.C. 301(</a:t>
            </a:r>
            <a:r>
              <a:rPr lang="en-US" sz="1200" b="0" i="1" u="none" strike="noStrike" cap="none">
                <a:solidFill>
                  <a:srgbClr val="000000"/>
                </a:solidFill>
                <a:latin typeface="Times New Roman"/>
                <a:ea typeface="Times New Roman"/>
                <a:cs typeface="Times New Roman"/>
                <a:sym typeface="Times New Roman"/>
              </a:rPr>
              <a:t>Departmental regulations</a:t>
            </a:r>
            <a:r>
              <a:rPr lang="en-US" sz="1200" b="0" i="0" u="none" strike="noStrike" cap="none">
                <a:solidFill>
                  <a:srgbClr val="000000"/>
                </a:solidFill>
                <a:latin typeface="Times New Roman"/>
                <a:ea typeface="Times New Roman"/>
                <a:cs typeface="Times New Roman"/>
                <a:sym typeface="Times New Roman"/>
              </a:rPr>
              <a:t>), 5 USC 552a (</a:t>
            </a:r>
            <a:r>
              <a:rPr lang="en-US" sz="1200" b="0" i="1" u="none" strike="noStrike" cap="none">
                <a:solidFill>
                  <a:srgbClr val="000000"/>
                </a:solidFill>
                <a:latin typeface="Times New Roman"/>
                <a:ea typeface="Times New Roman"/>
                <a:cs typeface="Times New Roman"/>
                <a:sym typeface="Times New Roman"/>
              </a:rPr>
              <a:t>Records maintained on individuals</a:t>
            </a:r>
            <a:r>
              <a:rPr lang="en-US" sz="1200" b="0" i="0" u="none" strike="noStrike" cap="none">
                <a:solidFill>
                  <a:srgbClr val="000000"/>
                </a:solidFill>
                <a:latin typeface="Times New Roman"/>
                <a:ea typeface="Times New Roman"/>
                <a:cs typeface="Times New Roman"/>
                <a:sym typeface="Times New Roman"/>
              </a:rPr>
              <a:t>);</a:t>
            </a:r>
            <a:r>
              <a:rPr lang="en-US" sz="1200" b="0" i="0" u="none" strike="noStrike" cap="none">
                <a:solidFill>
                  <a:srgbClr val="FF0000"/>
                </a:solidFill>
                <a:latin typeface="Times New Roman"/>
                <a:ea typeface="Times New Roman"/>
                <a:cs typeface="Times New Roman"/>
                <a:sym typeface="Times New Roman"/>
              </a:rPr>
              <a:t> </a:t>
            </a:r>
            <a:r>
              <a:rPr lang="en-US" sz="1200" b="0" i="0" u="none" strike="noStrike" cap="none">
                <a:solidFill>
                  <a:srgbClr val="000000"/>
                </a:solidFill>
                <a:latin typeface="Times New Roman"/>
                <a:ea typeface="Times New Roman"/>
                <a:cs typeface="Times New Roman"/>
                <a:sym typeface="Times New Roman"/>
              </a:rPr>
              <a:t>15 U.S.C. 1512 (</a:t>
            </a:r>
            <a:r>
              <a:rPr lang="en-US" sz="1200" b="0" i="1" u="none" strike="noStrike" cap="none">
                <a:solidFill>
                  <a:srgbClr val="000000"/>
                </a:solidFill>
                <a:latin typeface="Times New Roman"/>
                <a:ea typeface="Times New Roman"/>
                <a:cs typeface="Times New Roman"/>
                <a:sym typeface="Times New Roman"/>
              </a:rPr>
              <a:t>Powers and duties of Department</a:t>
            </a:r>
            <a:r>
              <a:rPr lang="en-US" sz="1200" b="0" i="0" u="none" strike="noStrike" cap="none">
                <a:solidFill>
                  <a:srgbClr val="000000"/>
                </a:solidFill>
                <a:latin typeface="Times New Roman"/>
                <a:ea typeface="Times New Roman"/>
                <a:cs typeface="Times New Roman"/>
                <a:sym typeface="Times New Roman"/>
              </a:rPr>
              <a:t>), and 44 U.S.C. 2904 (General responsibilities for records management).</a:t>
            </a:r>
            <a:endParaRPr sz="12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Times New Roman"/>
              <a:ea typeface="Times New Roman"/>
              <a:cs typeface="Times New Roman"/>
              <a:sym typeface="Times New Roman"/>
            </a:endParaRPr>
          </a:p>
          <a:p>
            <a:pPr marL="0" marR="0" lvl="0" indent="0" algn="l" rtl="0">
              <a:lnSpc>
                <a:spcPct val="115000"/>
              </a:lnSpc>
              <a:spcBef>
                <a:spcPts val="0"/>
              </a:spcBef>
              <a:spcAft>
                <a:spcPts val="0"/>
              </a:spcAft>
              <a:buClr>
                <a:srgbClr val="000000"/>
              </a:buClr>
              <a:buSzPts val="1200"/>
              <a:buFont typeface="Arial"/>
              <a:buNone/>
            </a:pPr>
            <a:r>
              <a:rPr lang="en-US" sz="1200" b="1" i="0" u="none" strike="noStrike" cap="none">
                <a:solidFill>
                  <a:srgbClr val="000000"/>
                </a:solidFill>
                <a:latin typeface="Times New Roman"/>
                <a:ea typeface="Times New Roman"/>
                <a:cs typeface="Times New Roman"/>
                <a:sym typeface="Times New Roman"/>
              </a:rPr>
              <a:t>Purpose:</a:t>
            </a:r>
            <a:r>
              <a:rPr lang="en-US" sz="1200" b="0" i="0" u="none" strike="noStrike" cap="none">
                <a:solidFill>
                  <a:srgbClr val="000000"/>
                </a:solidFill>
                <a:latin typeface="Times New Roman"/>
                <a:ea typeface="Times New Roman"/>
                <a:cs typeface="Times New Roman"/>
                <a:sym typeface="Times New Roman"/>
              </a:rPr>
              <a:t>  Individual’s permission is required for use of photographs, video, and audio in any format, used for communications, outreach, interviews, and dissemination of mission products intended to promote an awareness and appreciation of the environment and NOAA's science, service and stewardship roles. </a:t>
            </a:r>
            <a:endParaRPr sz="1200" b="0" i="0" u="none" strike="noStrike" cap="none">
              <a:solidFill>
                <a:srgbClr val="000000"/>
              </a:solidFill>
              <a:latin typeface="Times New Roman"/>
              <a:ea typeface="Times New Roman"/>
              <a:cs typeface="Times New Roman"/>
              <a:sym typeface="Times New Roman"/>
            </a:endParaRPr>
          </a:p>
          <a:p>
            <a:pPr marL="0" marR="0" lvl="0" indent="0" algn="l" rtl="0">
              <a:lnSpc>
                <a:spcPct val="115000"/>
              </a:lnSpc>
              <a:spcBef>
                <a:spcPts val="0"/>
              </a:spcBef>
              <a:spcAft>
                <a:spcPts val="0"/>
              </a:spcAft>
              <a:buClr>
                <a:srgbClr val="000000"/>
              </a:buClr>
              <a:buSzPts val="1200"/>
              <a:buFont typeface="Arial"/>
              <a:buNone/>
            </a:pPr>
            <a:endParaRPr sz="12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000000"/>
                </a:solidFill>
                <a:latin typeface="Times New Roman"/>
                <a:ea typeface="Times New Roman"/>
                <a:cs typeface="Times New Roman"/>
                <a:sym typeface="Times New Roman"/>
              </a:rPr>
              <a:t>Routine Uses: </a:t>
            </a:r>
            <a:r>
              <a:rPr lang="en-US" sz="1200" b="0" i="0" u="none" strike="noStrike" cap="none">
                <a:solidFill>
                  <a:srgbClr val="000000"/>
                </a:solidFill>
                <a:latin typeface="Times New Roman"/>
                <a:ea typeface="Times New Roman"/>
                <a:cs typeface="Times New Roman"/>
                <a:sym typeface="Times New Roman"/>
              </a:rPr>
              <a:t> The information is used for the purpose set forth above and may be: forwarded to another NOAA or non-NOAA user social media account; shared among NOAA staff for work-related purposes.  Photographs, videos, audio recordings may be shared externally and displayed on NOAA websites and social media platforms, and as part of physical displays/exhibits.  Disclosure of this information is permitted under the Privacy Act of 1974 (5 U.S.C. Section 552a</a:t>
            </a:r>
            <a:r>
              <a:rPr lang="en-US" sz="1200" b="1" i="0" u="none" strike="noStrike" cap="none">
                <a:solidFill>
                  <a:srgbClr val="000000"/>
                </a:solidFill>
                <a:latin typeface="Times New Roman"/>
                <a:ea typeface="Times New Roman"/>
                <a:cs typeface="Times New Roman"/>
                <a:sym typeface="Times New Roman"/>
              </a:rPr>
              <a:t>)</a:t>
            </a:r>
            <a:r>
              <a:rPr lang="en-US" sz="1200" b="0" i="0" u="none" strike="noStrike" cap="none">
                <a:solidFill>
                  <a:srgbClr val="000000"/>
                </a:solidFill>
                <a:latin typeface="Times New Roman"/>
                <a:ea typeface="Times New Roman"/>
                <a:cs typeface="Times New Roman"/>
                <a:sym typeface="Times New Roman"/>
              </a:rPr>
              <a:t> to be shared among Department staff for work-related purposes.  Disclosure of this information is also subject to all of the published routine uses as identified in the Privacy Act System of Records Notice </a:t>
            </a:r>
            <a:r>
              <a:rPr lang="en-US" sz="1200" b="0" i="0" u="sng" strike="noStrike" cap="none">
                <a:solidFill>
                  <a:srgbClr val="0000FF"/>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DEPT-18</a:t>
            </a:r>
            <a:r>
              <a:rPr lang="en-US" sz="1200" b="0" i="0" u="none" strike="noStrike" cap="none">
                <a:solidFill>
                  <a:srgbClr val="000000"/>
                </a:solidFill>
                <a:latin typeface="Times New Roman"/>
                <a:ea typeface="Times New Roman"/>
                <a:cs typeface="Times New Roman"/>
                <a:sym typeface="Times New Roman"/>
              </a:rPr>
              <a:t>, </a:t>
            </a:r>
            <a:r>
              <a:rPr lang="en-US" sz="1200" b="0" i="0" u="none" strike="noStrike" cap="none">
                <a:solidFill>
                  <a:srgbClr val="303030"/>
                </a:solidFill>
                <a:highlight>
                  <a:srgbClr val="FFFFFF"/>
                </a:highlight>
                <a:latin typeface="Times New Roman"/>
                <a:ea typeface="Times New Roman"/>
                <a:cs typeface="Times New Roman"/>
                <a:sym typeface="Times New Roman"/>
              </a:rPr>
              <a:t>Employees Personnel Files Not Covered by Notices of Other Agencies.</a:t>
            </a:r>
            <a:endParaRPr sz="1200" b="0" i="0" u="none" strike="noStrike" cap="none">
              <a:solidFill>
                <a:srgbClr val="303030"/>
              </a:solidFill>
              <a:highlight>
                <a:srgbClr val="FFFFFF"/>
              </a:highlight>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303030"/>
              </a:solidFill>
              <a:highlight>
                <a:srgbClr val="FFFFFF"/>
              </a:highlight>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303030"/>
              </a:solidFill>
              <a:highlight>
                <a:srgbClr val="FFFFFF"/>
              </a:highlight>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B5771-636B-4977-9F98-883F94BE7E6E}"/>
              </a:ext>
            </a:extLst>
          </p:cNvPr>
          <p:cNvSpPr>
            <a:spLocks noGrp="1"/>
          </p:cNvSpPr>
          <p:nvPr>
            <p:ph type="title"/>
          </p:nvPr>
        </p:nvSpPr>
        <p:spPr>
          <a:xfrm>
            <a:off x="752888" y="0"/>
            <a:ext cx="7400400" cy="594000"/>
          </a:xfrm>
        </p:spPr>
        <p:txBody>
          <a:bodyPr/>
          <a:lstStyle/>
          <a:p>
            <a:pPr algn="ctr"/>
            <a:r>
              <a:rPr lang="en-US" dirty="0"/>
              <a:t>Agenda – 10 Sep 2024</a:t>
            </a:r>
          </a:p>
        </p:txBody>
      </p:sp>
      <p:sp>
        <p:nvSpPr>
          <p:cNvPr id="3" name="Text Placeholder 2">
            <a:extLst>
              <a:ext uri="{FF2B5EF4-FFF2-40B4-BE49-F238E27FC236}">
                <a16:creationId xmlns:a16="http://schemas.microsoft.com/office/drawing/2014/main" id="{73365BAC-2B38-4953-B04D-349325B43B30}"/>
              </a:ext>
            </a:extLst>
          </p:cNvPr>
          <p:cNvSpPr>
            <a:spLocks noGrp="1"/>
          </p:cNvSpPr>
          <p:nvPr>
            <p:ph type="body" idx="1"/>
          </p:nvPr>
        </p:nvSpPr>
        <p:spPr/>
        <p:txBody>
          <a:bodyPr/>
          <a:lstStyle/>
          <a:p>
            <a:pPr fontAlgn="base">
              <a:buFont typeface="+mj-lt"/>
              <a:buAutoNum type="arabicPeriod"/>
            </a:pPr>
            <a:r>
              <a:rPr lang="en-US" sz="1800" dirty="0">
                <a:latin typeface="Calibri Light" panose="020F0302020204030204" pitchFamily="34" charset="0"/>
                <a:cs typeface="Calibri Light" panose="020F0302020204030204" pitchFamily="34" charset="0"/>
              </a:rPr>
              <a:t>(10 min) </a:t>
            </a:r>
            <a:r>
              <a:rPr lang="en-US" sz="1800" b="1" dirty="0">
                <a:latin typeface="Calibri Light" panose="020F0302020204030204" pitchFamily="34" charset="0"/>
                <a:cs typeface="Calibri Light" panose="020F0302020204030204" pitchFamily="34" charset="0"/>
              </a:rPr>
              <a:t>GOES Status </a:t>
            </a:r>
            <a:r>
              <a:rPr lang="en-US" sz="1800" dirty="0">
                <a:latin typeface="Calibri Light" panose="020F0302020204030204" pitchFamily="34" charset="0"/>
                <a:cs typeface="Calibri Light" panose="020F0302020204030204" pitchFamily="34" charset="0"/>
              </a:rPr>
              <a:t>(Elizabeth Kline)</a:t>
            </a:r>
          </a:p>
          <a:p>
            <a:pPr fontAlgn="base">
              <a:buFont typeface="+mj-lt"/>
              <a:buAutoNum type="arabicPeriod"/>
            </a:pPr>
            <a:r>
              <a:rPr lang="en-US" sz="1800" dirty="0">
                <a:latin typeface="Calibri Light" panose="020F0302020204030204" pitchFamily="34" charset="0"/>
                <a:cs typeface="Calibri Light" panose="020F0302020204030204" pitchFamily="34" charset="0"/>
              </a:rPr>
              <a:t>(5 min) </a:t>
            </a:r>
            <a:r>
              <a:rPr lang="en-US" sz="1800" b="1" dirty="0">
                <a:latin typeface="Calibri Light" panose="020F0302020204030204" pitchFamily="34" charset="0"/>
                <a:cs typeface="Calibri Light" panose="020F0302020204030204" pitchFamily="34" charset="0"/>
              </a:rPr>
              <a:t>CSPP Updates </a:t>
            </a:r>
            <a:r>
              <a:rPr lang="en-US" sz="1800" dirty="0">
                <a:latin typeface="Calibri Light" panose="020F0302020204030204" pitchFamily="34" charset="0"/>
                <a:cs typeface="Calibri Light" panose="020F0302020204030204" pitchFamily="34" charset="0"/>
              </a:rPr>
              <a:t>(Graeme Martin)</a:t>
            </a:r>
          </a:p>
          <a:p>
            <a:pPr fontAlgn="base">
              <a:buFont typeface="+mj-lt"/>
              <a:buAutoNum type="arabicPeriod"/>
            </a:pPr>
            <a:r>
              <a:rPr lang="en-US" sz="1800" dirty="0">
                <a:latin typeface="Calibri Light" panose="020F0302020204030204" pitchFamily="34" charset="0"/>
                <a:cs typeface="Calibri Light" panose="020F0302020204030204" pitchFamily="34" charset="0"/>
              </a:rPr>
              <a:t>(10 min) </a:t>
            </a:r>
            <a:r>
              <a:rPr lang="en-US" sz="1800" b="1" dirty="0" err="1">
                <a:latin typeface="Calibri Light" panose="020F0302020204030204" pitchFamily="34" charset="0"/>
                <a:cs typeface="Calibri Light" panose="020F0302020204030204" pitchFamily="34" charset="0"/>
              </a:rPr>
              <a:t>GeoXO</a:t>
            </a:r>
            <a:r>
              <a:rPr lang="en-US" sz="1800" b="1" dirty="0">
                <a:latin typeface="Calibri Light" panose="020F0302020204030204" pitchFamily="34" charset="0"/>
                <a:cs typeface="Calibri Light" panose="020F0302020204030204" pitchFamily="34" charset="0"/>
              </a:rPr>
              <a:t> Status </a:t>
            </a:r>
            <a:r>
              <a:rPr lang="en-US" sz="1800" dirty="0">
                <a:latin typeface="Calibri Light" panose="020F0302020204030204" pitchFamily="34" charset="0"/>
                <a:cs typeface="Calibri Light" panose="020F0302020204030204" pitchFamily="34" charset="0"/>
              </a:rPr>
              <a:t>(Daniel Gillies)</a:t>
            </a:r>
          </a:p>
          <a:p>
            <a:pPr fontAlgn="base">
              <a:buFont typeface="+mj-lt"/>
              <a:buAutoNum type="arabicPeriod"/>
            </a:pPr>
            <a:r>
              <a:rPr lang="en-US" sz="1800" dirty="0">
                <a:latin typeface="Calibri Light" panose="020F0302020204030204" pitchFamily="34" charset="0"/>
                <a:cs typeface="Calibri Light" panose="020F0302020204030204" pitchFamily="34" charset="0"/>
              </a:rPr>
              <a:t>(5 min) </a:t>
            </a:r>
            <a:r>
              <a:rPr lang="en-US" sz="1800" b="1" dirty="0">
                <a:latin typeface="Calibri Light" panose="020F0302020204030204" pitchFamily="34" charset="0"/>
                <a:cs typeface="Calibri Light" panose="020F0302020204030204" pitchFamily="34" charset="0"/>
              </a:rPr>
              <a:t>GRB Updates </a:t>
            </a:r>
            <a:r>
              <a:rPr lang="en-US" sz="1800" dirty="0">
                <a:latin typeface="Calibri Light" panose="020F0302020204030204" pitchFamily="34" charset="0"/>
                <a:cs typeface="Calibri Light" panose="020F0302020204030204" pitchFamily="34" charset="0"/>
              </a:rPr>
              <a:t>(Toby Hutchinson)</a:t>
            </a:r>
          </a:p>
          <a:p>
            <a:pPr fontAlgn="base">
              <a:buFont typeface="+mj-lt"/>
              <a:buAutoNum type="arabicPeriod"/>
            </a:pPr>
            <a:r>
              <a:rPr lang="en-US" sz="1800" dirty="0">
                <a:latin typeface="Calibri Light" panose="020F0302020204030204" pitchFamily="34" charset="0"/>
                <a:cs typeface="Calibri Light" panose="020F0302020204030204" pitchFamily="34" charset="0"/>
              </a:rPr>
              <a:t>(5 min) </a:t>
            </a:r>
            <a:r>
              <a:rPr lang="en-US" sz="1800" b="1" dirty="0">
                <a:latin typeface="Calibri Light" panose="020F0302020204030204" pitchFamily="34" charset="0"/>
                <a:cs typeface="Calibri Light" panose="020F0302020204030204" pitchFamily="34" charset="0"/>
              </a:rPr>
              <a:t>HRIT Updates </a:t>
            </a:r>
            <a:r>
              <a:rPr lang="en-US" sz="1800" dirty="0">
                <a:latin typeface="Calibri Light" panose="020F0302020204030204" pitchFamily="34" charset="0"/>
                <a:cs typeface="Calibri Light" panose="020F0302020204030204" pitchFamily="34" charset="0"/>
              </a:rPr>
              <a:t>(Ian Avruch)</a:t>
            </a:r>
          </a:p>
          <a:p>
            <a:pPr fontAlgn="base">
              <a:buFont typeface="+mj-lt"/>
              <a:buAutoNum type="arabicPeriod"/>
            </a:pPr>
            <a:r>
              <a:rPr lang="en-US" sz="1800" dirty="0">
                <a:latin typeface="Calibri Light" panose="020F0302020204030204" pitchFamily="34" charset="0"/>
                <a:cs typeface="Calibri Light" panose="020F0302020204030204" pitchFamily="34" charset="0"/>
              </a:rPr>
              <a:t>(10 min) </a:t>
            </a:r>
            <a:r>
              <a:rPr lang="en-US" sz="1800" b="1" dirty="0">
                <a:latin typeface="Calibri Light" panose="020F0302020204030204" pitchFamily="34" charset="0"/>
                <a:cs typeface="Calibri Light" panose="020F0302020204030204" pitchFamily="34" charset="0"/>
              </a:rPr>
              <a:t>DCS-HRIT Updates </a:t>
            </a:r>
            <a:r>
              <a:rPr lang="en-US" sz="1800" dirty="0">
                <a:latin typeface="Calibri Light" panose="020F0302020204030204" pitchFamily="34" charset="0"/>
                <a:cs typeface="Calibri Light" panose="020F0302020204030204" pitchFamily="34" charset="0"/>
              </a:rPr>
              <a:t>(Matt </a:t>
            </a:r>
            <a:r>
              <a:rPr lang="en-US" sz="1800" dirty="0" err="1">
                <a:latin typeface="Calibri Light" panose="020F0302020204030204" pitchFamily="34" charset="0"/>
                <a:cs typeface="Calibri Light" panose="020F0302020204030204" pitchFamily="34" charset="0"/>
              </a:rPr>
              <a:t>Ceanfaglione</a:t>
            </a:r>
            <a:r>
              <a:rPr lang="en-US" sz="1800" dirty="0">
                <a:latin typeface="Calibri Light" panose="020F0302020204030204" pitchFamily="34" charset="0"/>
                <a:cs typeface="Calibri Light" panose="020F0302020204030204" pitchFamily="34" charset="0"/>
              </a:rPr>
              <a:t>)</a:t>
            </a:r>
          </a:p>
          <a:p>
            <a:pPr fontAlgn="base">
              <a:buFont typeface="+mj-lt"/>
              <a:buAutoNum type="arabicPeriod"/>
            </a:pPr>
            <a:r>
              <a:rPr lang="en-US" sz="1800" dirty="0">
                <a:latin typeface="Calibri Light" panose="020F0302020204030204" pitchFamily="34" charset="0"/>
                <a:cs typeface="Calibri Light" panose="020F0302020204030204" pitchFamily="34" charset="0"/>
              </a:rPr>
              <a:t>(5 min) </a:t>
            </a:r>
            <a:r>
              <a:rPr lang="en-US" sz="1800" b="1" dirty="0">
                <a:latin typeface="Calibri Light" panose="020F0302020204030204" pitchFamily="34" charset="0"/>
                <a:cs typeface="Calibri Light" panose="020F0302020204030204" pitchFamily="34" charset="0"/>
              </a:rPr>
              <a:t>HRIT/EMWIN-GRB Community Updates </a:t>
            </a:r>
            <a:r>
              <a:rPr lang="en-US" sz="1800" dirty="0">
                <a:latin typeface="Calibri Light" panose="020F0302020204030204" pitchFamily="34" charset="0"/>
                <a:cs typeface="Calibri Light" panose="020F0302020204030204" pitchFamily="34" charset="0"/>
              </a:rPr>
              <a:t>(</a:t>
            </a:r>
            <a:r>
              <a:rPr lang="en-US" sz="1800" dirty="0" err="1">
                <a:latin typeface="Calibri Light" panose="020F0302020204030204" pitchFamily="34" charset="0"/>
                <a:cs typeface="Calibri Light" panose="020F0302020204030204" pitchFamily="34" charset="0"/>
              </a:rPr>
              <a:t>CarlReinemann</a:t>
            </a:r>
            <a:r>
              <a:rPr lang="en-US" sz="1800" dirty="0">
                <a:latin typeface="Calibri Light" panose="020F0302020204030204" pitchFamily="34" charset="0"/>
                <a:cs typeface="Calibri Light" panose="020F0302020204030204" pitchFamily="34" charset="0"/>
              </a:rPr>
              <a:t>)</a:t>
            </a:r>
          </a:p>
          <a:p>
            <a:pPr fontAlgn="base">
              <a:buFont typeface="+mj-lt"/>
              <a:buAutoNum type="arabicPeriod"/>
            </a:pPr>
            <a:r>
              <a:rPr lang="en-US" sz="1800" dirty="0">
                <a:latin typeface="Calibri Light" panose="020F0302020204030204" pitchFamily="34" charset="0"/>
                <a:cs typeface="Calibri Light" panose="020F0302020204030204" pitchFamily="34" charset="0"/>
              </a:rPr>
              <a:t>(10 min) </a:t>
            </a:r>
            <a:r>
              <a:rPr lang="en-US" sz="1800" b="1" dirty="0" err="1">
                <a:latin typeface="Calibri Light" panose="020F0302020204030204" pitchFamily="34" charset="0"/>
                <a:cs typeface="Calibri Light" panose="020F0302020204030204" pitchFamily="34" charset="0"/>
              </a:rPr>
              <a:t>satDump</a:t>
            </a:r>
            <a:r>
              <a:rPr lang="en-US" sz="1800" b="1" dirty="0">
                <a:latin typeface="Calibri Light" panose="020F0302020204030204" pitchFamily="34" charset="0"/>
                <a:cs typeface="Calibri Light" panose="020F0302020204030204" pitchFamily="34" charset="0"/>
              </a:rPr>
              <a:t> Project Updates</a:t>
            </a:r>
            <a:r>
              <a:rPr lang="en-US" sz="1800" dirty="0">
                <a:latin typeface="Calibri Light" panose="020F0302020204030204" pitchFamily="34" charset="0"/>
                <a:cs typeface="Calibri Light" panose="020F0302020204030204" pitchFamily="34" charset="0"/>
              </a:rPr>
              <a:t> (Jamie Vital)</a:t>
            </a:r>
          </a:p>
          <a:p>
            <a:pPr fontAlgn="base">
              <a:buFont typeface="+mj-lt"/>
              <a:buAutoNum type="arabicPeriod"/>
            </a:pPr>
            <a:r>
              <a:rPr lang="en-US" sz="1800" dirty="0">
                <a:latin typeface="Calibri Light" panose="020F0302020204030204" pitchFamily="34" charset="0"/>
                <a:cs typeface="Calibri Light" panose="020F0302020204030204" pitchFamily="34" charset="0"/>
              </a:rPr>
              <a:t>(10 min) </a:t>
            </a:r>
            <a:r>
              <a:rPr lang="en-US" sz="1800" b="1" dirty="0">
                <a:latin typeface="Calibri Light" panose="020F0302020204030204" pitchFamily="34" charset="0"/>
                <a:cs typeface="Calibri Light" panose="020F0302020204030204" pitchFamily="34" charset="0"/>
              </a:rPr>
              <a:t>Open Discussion</a:t>
            </a:r>
          </a:p>
        </p:txBody>
      </p:sp>
    </p:spTree>
    <p:extLst>
      <p:ext uri="{BB962C8B-B14F-4D97-AF65-F5344CB8AC3E}">
        <p14:creationId xmlns:p14="http://schemas.microsoft.com/office/powerpoint/2010/main" val="3920299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4"/>
          <p:cNvSpPr txBox="1">
            <a:spLocks noGrp="1"/>
          </p:cNvSpPr>
          <p:nvPr>
            <p:ph type="body" idx="4"/>
          </p:nvPr>
        </p:nvSpPr>
        <p:spPr>
          <a:xfrm>
            <a:off x="2334928" y="608275"/>
            <a:ext cx="6627000" cy="15768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880"/>
              </a:spcBef>
              <a:spcAft>
                <a:spcPts val="0"/>
              </a:spcAft>
              <a:buSzPts val="4400"/>
              <a:buNone/>
            </a:pPr>
            <a:r>
              <a:rPr lang="en-US" sz="3600"/>
              <a:t>HRIT/EMWIN Status</a:t>
            </a:r>
            <a:endParaRPr sz="2400"/>
          </a:p>
        </p:txBody>
      </p:sp>
      <p:pic>
        <p:nvPicPr>
          <p:cNvPr id="202" name="Google Shape;202;p4"/>
          <p:cNvPicPr preferRelativeResize="0">
            <a:picLocks noGrp="1"/>
          </p:cNvPicPr>
          <p:nvPr>
            <p:ph type="pic" idx="2"/>
          </p:nvPr>
        </p:nvPicPr>
        <p:blipFill rotWithShape="1">
          <a:blip r:embed="rId3">
            <a:alphaModFix/>
          </a:blip>
          <a:srcRect t="18879" b="18873"/>
          <a:stretch/>
        </p:blipFill>
        <p:spPr>
          <a:xfrm>
            <a:off x="412576" y="3200400"/>
            <a:ext cx="8729078" cy="1943101"/>
          </a:xfrm>
          <a:prstGeom prst="rect">
            <a:avLst/>
          </a:prstGeom>
          <a:solidFill>
            <a:srgbClr val="F2F2F2"/>
          </a:solidFill>
          <a:ln>
            <a:noFill/>
          </a:ln>
        </p:spPr>
      </p:pic>
      <p:sp>
        <p:nvSpPr>
          <p:cNvPr id="203" name="Google Shape;203;p4"/>
          <p:cNvSpPr txBox="1"/>
          <p:nvPr/>
        </p:nvSpPr>
        <p:spPr>
          <a:xfrm>
            <a:off x="412575" y="2304563"/>
            <a:ext cx="1922400" cy="531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a:solidFill>
                  <a:srgbClr val="FFFFFF"/>
                </a:solidFill>
              </a:rPr>
              <a:t>10</a:t>
            </a:r>
            <a:r>
              <a:rPr lang="en-US" sz="1400" b="0" i="0" u="none" strike="noStrike" cap="none">
                <a:solidFill>
                  <a:srgbClr val="FFFFFF"/>
                </a:solidFill>
                <a:latin typeface="Arial"/>
                <a:ea typeface="Arial"/>
                <a:cs typeface="Arial"/>
                <a:sym typeface="Arial"/>
              </a:rPr>
              <a:t> Sep 202</a:t>
            </a:r>
            <a:r>
              <a:rPr lang="en-US">
                <a:solidFill>
                  <a:srgbClr val="FFFFFF"/>
                </a:solidFill>
              </a:rPr>
              <a:t>4</a:t>
            </a:r>
            <a:endParaRPr sz="1400" b="0" i="0" u="none" strike="noStrike" cap="none">
              <a:solidFill>
                <a:srgbClr val="000000"/>
              </a:solidFill>
              <a:latin typeface="Arial"/>
              <a:ea typeface="Arial"/>
              <a:cs typeface="Arial"/>
              <a:sym typeface="Arial"/>
            </a:endParaRPr>
          </a:p>
        </p:txBody>
      </p:sp>
      <p:sp>
        <p:nvSpPr>
          <p:cNvPr id="204" name="Google Shape;204;p4"/>
          <p:cNvSpPr txBox="1">
            <a:spLocks noGrp="1"/>
          </p:cNvSpPr>
          <p:nvPr>
            <p:ph type="body" idx="5"/>
          </p:nvPr>
        </p:nvSpPr>
        <p:spPr>
          <a:xfrm>
            <a:off x="2479430" y="2546405"/>
            <a:ext cx="5983200" cy="4455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2800"/>
              <a:buNone/>
            </a:pPr>
            <a:r>
              <a:rPr lang="en-US" sz="1800">
                <a:solidFill>
                  <a:schemeClr val="lt1"/>
                </a:solidFill>
              </a:rPr>
              <a:t>Ian Avruch</a:t>
            </a:r>
            <a:endParaRPr/>
          </a:p>
          <a:p>
            <a:pPr marL="0" lvl="0" indent="0" algn="l" rtl="0">
              <a:lnSpc>
                <a:spcPct val="100000"/>
              </a:lnSpc>
              <a:spcBef>
                <a:spcPts val="0"/>
              </a:spcBef>
              <a:spcAft>
                <a:spcPts val="0"/>
              </a:spcAft>
              <a:buSzPts val="2800"/>
              <a:buNone/>
            </a:pPr>
            <a:r>
              <a:rPr lang="en-US" sz="1800">
                <a:solidFill>
                  <a:schemeClr val="lt1"/>
                </a:solidFill>
              </a:rPr>
              <a:t>NESDIS/OSPO/DSB</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graphicFrame>
        <p:nvGraphicFramePr>
          <p:cNvPr id="209" name="Google Shape;209;p5"/>
          <p:cNvGraphicFramePr/>
          <p:nvPr>
            <p:extLst>
              <p:ext uri="{D42A27DB-BD31-4B8C-83A1-F6EECF244321}">
                <p14:modId xmlns:p14="http://schemas.microsoft.com/office/powerpoint/2010/main" val="3378982819"/>
              </p:ext>
            </p:extLst>
          </p:nvPr>
        </p:nvGraphicFramePr>
        <p:xfrm>
          <a:off x="459878" y="477874"/>
          <a:ext cx="8486450" cy="3747865"/>
        </p:xfrm>
        <a:graphic>
          <a:graphicData uri="http://schemas.openxmlformats.org/drawingml/2006/table">
            <a:tbl>
              <a:tblPr>
                <a:noFill/>
                <a:tableStyleId>{A647E2AB-435F-4278-957D-1E683933D0EB}</a:tableStyleId>
              </a:tblPr>
              <a:tblGrid>
                <a:gridCol w="379425">
                  <a:extLst>
                    <a:ext uri="{9D8B030D-6E8A-4147-A177-3AD203B41FA5}">
                      <a16:colId xmlns:a16="http://schemas.microsoft.com/office/drawing/2014/main" val="20000"/>
                    </a:ext>
                  </a:extLst>
                </a:gridCol>
                <a:gridCol w="1225775">
                  <a:extLst>
                    <a:ext uri="{9D8B030D-6E8A-4147-A177-3AD203B41FA5}">
                      <a16:colId xmlns:a16="http://schemas.microsoft.com/office/drawing/2014/main" val="20001"/>
                    </a:ext>
                  </a:extLst>
                </a:gridCol>
                <a:gridCol w="681000">
                  <a:extLst>
                    <a:ext uri="{9D8B030D-6E8A-4147-A177-3AD203B41FA5}">
                      <a16:colId xmlns:a16="http://schemas.microsoft.com/office/drawing/2014/main" val="20002"/>
                    </a:ext>
                  </a:extLst>
                </a:gridCol>
                <a:gridCol w="681000">
                  <a:extLst>
                    <a:ext uri="{9D8B030D-6E8A-4147-A177-3AD203B41FA5}">
                      <a16:colId xmlns:a16="http://schemas.microsoft.com/office/drawing/2014/main" val="20003"/>
                    </a:ext>
                  </a:extLst>
                </a:gridCol>
                <a:gridCol w="592650">
                  <a:extLst>
                    <a:ext uri="{9D8B030D-6E8A-4147-A177-3AD203B41FA5}">
                      <a16:colId xmlns:a16="http://schemas.microsoft.com/office/drawing/2014/main" val="20004"/>
                    </a:ext>
                  </a:extLst>
                </a:gridCol>
                <a:gridCol w="626625">
                  <a:extLst>
                    <a:ext uri="{9D8B030D-6E8A-4147-A177-3AD203B41FA5}">
                      <a16:colId xmlns:a16="http://schemas.microsoft.com/office/drawing/2014/main" val="20005"/>
                    </a:ext>
                  </a:extLst>
                </a:gridCol>
                <a:gridCol w="609650">
                  <a:extLst>
                    <a:ext uri="{9D8B030D-6E8A-4147-A177-3AD203B41FA5}">
                      <a16:colId xmlns:a16="http://schemas.microsoft.com/office/drawing/2014/main" val="20006"/>
                    </a:ext>
                  </a:extLst>
                </a:gridCol>
                <a:gridCol w="1149800">
                  <a:extLst>
                    <a:ext uri="{9D8B030D-6E8A-4147-A177-3AD203B41FA5}">
                      <a16:colId xmlns:a16="http://schemas.microsoft.com/office/drawing/2014/main" val="20007"/>
                    </a:ext>
                  </a:extLst>
                </a:gridCol>
                <a:gridCol w="1081075">
                  <a:extLst>
                    <a:ext uri="{9D8B030D-6E8A-4147-A177-3AD203B41FA5}">
                      <a16:colId xmlns:a16="http://schemas.microsoft.com/office/drawing/2014/main" val="20008"/>
                    </a:ext>
                  </a:extLst>
                </a:gridCol>
                <a:gridCol w="1459450">
                  <a:extLst>
                    <a:ext uri="{9D8B030D-6E8A-4147-A177-3AD203B41FA5}">
                      <a16:colId xmlns:a16="http://schemas.microsoft.com/office/drawing/2014/main" val="20009"/>
                    </a:ext>
                  </a:extLst>
                </a:gridCol>
              </a:tblGrid>
              <a:tr h="272375">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1" i="0" u="none" strike="noStrike" cap="none">
                          <a:solidFill>
                            <a:srgbClr val="000000"/>
                          </a:solidFill>
                          <a:latin typeface="Times New Roman"/>
                          <a:ea typeface="Times New Roman"/>
                          <a:cs typeface="Times New Roman"/>
                          <a:sym typeface="Times New Roman"/>
                        </a:rPr>
                        <a:t>VCID #</a:t>
                      </a:r>
                      <a:endParaRPr sz="1100" u="none" strike="noStrike" cap="none"/>
                    </a:p>
                  </a:txBody>
                  <a:tcPr marL="7150" marR="7150" marT="715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1" i="0" u="none" strike="noStrike" cap="none">
                          <a:solidFill>
                            <a:srgbClr val="000000"/>
                          </a:solidFill>
                          <a:latin typeface="Times New Roman"/>
                          <a:ea typeface="Times New Roman"/>
                          <a:cs typeface="Times New Roman"/>
                          <a:sym typeface="Times New Roman"/>
                        </a:rPr>
                        <a:t>Product Name</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1" i="0" u="none" strike="noStrike" cap="none">
                          <a:solidFill>
                            <a:srgbClr val="000000"/>
                          </a:solidFill>
                          <a:latin typeface="Times New Roman"/>
                          <a:ea typeface="Times New Roman"/>
                          <a:cs typeface="Times New Roman"/>
                          <a:sym typeface="Times New Roman"/>
                        </a:rPr>
                        <a:t>GOES-E(16) Availability</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1" i="0" u="none" strike="noStrike" cap="none">
                          <a:solidFill>
                            <a:srgbClr val="000000"/>
                          </a:solidFill>
                          <a:latin typeface="Times New Roman"/>
                          <a:ea typeface="Times New Roman"/>
                          <a:cs typeface="Times New Roman"/>
                          <a:sym typeface="Times New Roman"/>
                        </a:rPr>
                        <a:t>GOES-W(1</a:t>
                      </a:r>
                      <a:r>
                        <a:rPr lang="en-US" sz="900" b="1" u="none" strike="noStrike" cap="none">
                          <a:latin typeface="Times New Roman"/>
                          <a:ea typeface="Times New Roman"/>
                          <a:cs typeface="Times New Roman"/>
                          <a:sym typeface="Times New Roman"/>
                        </a:rPr>
                        <a:t>8</a:t>
                      </a:r>
                      <a:r>
                        <a:rPr lang="en-US" sz="900" b="1" i="0" u="none" strike="noStrike" cap="none">
                          <a:solidFill>
                            <a:srgbClr val="000000"/>
                          </a:solidFill>
                          <a:latin typeface="Times New Roman"/>
                          <a:ea typeface="Times New Roman"/>
                          <a:cs typeface="Times New Roman"/>
                          <a:sym typeface="Times New Roman"/>
                        </a:rPr>
                        <a:t>) Availability</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1" i="0" u="none" strike="noStrike" cap="none">
                          <a:solidFill>
                            <a:srgbClr val="000000"/>
                          </a:solidFill>
                          <a:latin typeface="Times New Roman"/>
                          <a:ea typeface="Times New Roman"/>
                          <a:cs typeface="Times New Roman"/>
                          <a:sym typeface="Times New Roman"/>
                        </a:rPr>
                        <a:t>Frequency  (Minutes)</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1" i="0" u="none" strike="noStrike" cap="none">
                          <a:solidFill>
                            <a:srgbClr val="000000"/>
                          </a:solidFill>
                          <a:latin typeface="Times New Roman"/>
                          <a:ea typeface="Times New Roman"/>
                          <a:cs typeface="Times New Roman"/>
                          <a:sym typeface="Times New Roman"/>
                        </a:rPr>
                        <a:t>Priority on Broadcast</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1" i="0" u="none" strike="noStrike" cap="none">
                          <a:solidFill>
                            <a:srgbClr val="000000"/>
                          </a:solidFill>
                          <a:latin typeface="Times New Roman"/>
                          <a:ea typeface="Times New Roman"/>
                          <a:cs typeface="Times New Roman"/>
                          <a:sym typeface="Times New Roman"/>
                        </a:rPr>
                        <a:t>Guaranteed Bandwidth</a:t>
                      </a:r>
                      <a:endParaRPr sz="900" b="1" i="0" u="none" strike="noStrike" cap="none">
                        <a:solidFill>
                          <a:srgbClr val="000000"/>
                        </a:solidFill>
                        <a:latin typeface="Times New Roman"/>
                        <a:ea typeface="Times New Roman"/>
                        <a:cs typeface="Times New Roman"/>
                        <a:sym typeface="Times New Roman"/>
                      </a:endParaRPr>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1" i="0" u="none" strike="noStrike" cap="none">
                          <a:solidFill>
                            <a:srgbClr val="000000"/>
                          </a:solidFill>
                          <a:latin typeface="Times New Roman"/>
                          <a:ea typeface="Times New Roman"/>
                          <a:cs typeface="Times New Roman"/>
                          <a:sym typeface="Times New Roman"/>
                        </a:rPr>
                        <a:t>Format</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1" i="0" u="none" strike="noStrike" cap="none">
                          <a:solidFill>
                            <a:srgbClr val="000000"/>
                          </a:solidFill>
                          <a:latin typeface="Times New Roman"/>
                          <a:ea typeface="Times New Roman"/>
                          <a:cs typeface="Times New Roman"/>
                          <a:sym typeface="Times New Roman"/>
                        </a:rPr>
                        <a:t>Resolution</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FBFBF"/>
                    </a:solidFill>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1" i="0" u="none" strike="noStrike" cap="none">
                          <a:solidFill>
                            <a:srgbClr val="000000"/>
                          </a:solidFill>
                          <a:latin typeface="Times New Roman"/>
                          <a:ea typeface="Times New Roman"/>
                          <a:cs typeface="Times New Roman"/>
                          <a:sym typeface="Times New Roman"/>
                        </a:rPr>
                        <a:t>Product Status</a:t>
                      </a:r>
                      <a:endParaRPr sz="1100" u="none" strike="noStrike" cap="none"/>
                    </a:p>
                  </a:txBody>
                  <a:tcPr marL="7150" marR="7150" marT="715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FBFBF"/>
                    </a:solidFill>
                  </a:tcPr>
                </a:tc>
                <a:extLst>
                  <a:ext uri="{0D108BD9-81ED-4DB2-BD59-A6C34878D82A}">
                    <a16:rowId xmlns:a16="http://schemas.microsoft.com/office/drawing/2014/main" val="10000"/>
                  </a:ext>
                </a:extLst>
              </a:tr>
              <a:tr h="139650">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1" i="0" u="none" strike="noStrike" cap="none">
                          <a:solidFill>
                            <a:srgbClr val="000000"/>
                          </a:solidFill>
                          <a:latin typeface="Times New Roman"/>
                          <a:ea typeface="Times New Roman"/>
                          <a:cs typeface="Times New Roman"/>
                          <a:sym typeface="Times New Roman"/>
                        </a:rPr>
                        <a:t>0</a:t>
                      </a:r>
                      <a:endParaRPr sz="1100" u="none" strike="noStrike" cap="none"/>
                    </a:p>
                  </a:txBody>
                  <a:tcPr marL="7150" marR="7150" marT="715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Admin Text </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X</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X</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60</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1</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87%</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Text Messages</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N/A</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 Active and available</a:t>
                      </a:r>
                      <a:endParaRPr sz="1100" u="none" strike="noStrike" cap="none"/>
                    </a:p>
                  </a:txBody>
                  <a:tcPr marL="7150" marR="7150" marT="715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13025">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1" i="0" u="none" strike="noStrike" cap="none">
                          <a:solidFill>
                            <a:srgbClr val="000000"/>
                          </a:solidFill>
                          <a:latin typeface="Times New Roman"/>
                          <a:ea typeface="Times New Roman"/>
                          <a:cs typeface="Times New Roman"/>
                          <a:sym typeface="Times New Roman"/>
                        </a:rPr>
                        <a:t>1</a:t>
                      </a:r>
                      <a:endParaRPr sz="1100" u="none" strike="noStrike" cap="none"/>
                    </a:p>
                  </a:txBody>
                  <a:tcPr marL="7150" marR="7150" marT="715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Mesoscale Imagery</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X</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X</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15</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12</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87%</a:t>
                      </a:r>
                      <a:endParaRPr sz="1100" u="none" strike="noStrike" cap="none"/>
                    </a:p>
                    <a:p>
                      <a:pPr marL="0" marR="0" lvl="0" indent="0" algn="ctr" rtl="0">
                        <a:lnSpc>
                          <a:spcPct val="100000"/>
                        </a:lnSpc>
                        <a:spcBef>
                          <a:spcPts val="0"/>
                        </a:spcBef>
                        <a:spcAft>
                          <a:spcPts val="0"/>
                        </a:spcAft>
                        <a:buClr>
                          <a:srgbClr val="000000"/>
                        </a:buClr>
                        <a:buSzPts val="900"/>
                        <a:buFont typeface="Arial"/>
                        <a:buNone/>
                      </a:pPr>
                      <a:endParaRPr sz="900" b="0" i="0" u="none" strike="noStrike" cap="none">
                        <a:solidFill>
                          <a:srgbClr val="000000"/>
                        </a:solidFill>
                        <a:latin typeface="Times New Roman"/>
                        <a:ea typeface="Times New Roman"/>
                        <a:cs typeface="Times New Roman"/>
                        <a:sym typeface="Times New Roman"/>
                      </a:endParaRPr>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HRIT/LRIT</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0.5km Band 2, 2km for bands 7 and 13</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Both Meso scenes active and available</a:t>
                      </a:r>
                      <a:endParaRPr sz="1100" u="none" strike="noStrike" cap="none"/>
                    </a:p>
                  </a:txBody>
                  <a:tcPr marL="7150" marR="7150" marT="715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extLst>
                  <a:ext uri="{0D108BD9-81ED-4DB2-BD59-A6C34878D82A}">
                    <a16:rowId xmlns:a16="http://schemas.microsoft.com/office/drawing/2014/main" val="10002"/>
                  </a:ext>
                </a:extLst>
              </a:tr>
              <a:tr h="139650">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1" i="0" u="none" strike="noStrike" cap="none">
                          <a:solidFill>
                            <a:srgbClr val="000000"/>
                          </a:solidFill>
                          <a:latin typeface="Times New Roman"/>
                          <a:ea typeface="Times New Roman"/>
                          <a:cs typeface="Times New Roman"/>
                          <a:sym typeface="Times New Roman"/>
                        </a:rPr>
                        <a:t>2</a:t>
                      </a:r>
                      <a:endParaRPr sz="1100" u="none" strike="noStrike" cap="none"/>
                    </a:p>
                  </a:txBody>
                  <a:tcPr marL="7150" marR="7150" marT="715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CMI Band 2 </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X</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X</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30</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7</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87%</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HRIT/LRIT</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dirty="0">
                          <a:solidFill>
                            <a:srgbClr val="000000"/>
                          </a:solidFill>
                          <a:latin typeface="Times New Roman"/>
                          <a:ea typeface="Times New Roman"/>
                          <a:cs typeface="Times New Roman"/>
                          <a:sym typeface="Times New Roman"/>
                        </a:rPr>
                        <a:t>2 km</a:t>
                      </a:r>
                      <a:endParaRPr sz="1100" u="none" strike="noStrike" cap="none" dirty="0"/>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Times New Roman"/>
                        <a:buNone/>
                      </a:pPr>
                      <a:r>
                        <a:rPr lang="en-US" sz="900" b="0" i="0" u="none" strike="noStrike" cap="none" dirty="0">
                          <a:solidFill>
                            <a:srgbClr val="000000"/>
                          </a:solidFill>
                          <a:latin typeface="Times New Roman"/>
                          <a:ea typeface="Times New Roman"/>
                          <a:cs typeface="Times New Roman"/>
                          <a:sym typeface="Times New Roman"/>
                        </a:rPr>
                        <a:t>Active and available</a:t>
                      </a:r>
                      <a:endParaRPr sz="1100" u="none" strike="noStrike" cap="none" dirty="0"/>
                    </a:p>
                  </a:txBody>
                  <a:tcPr marL="7150" marR="7150" marT="715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139650">
                <a:tc>
                  <a:txBody>
                    <a:bodyPr/>
                    <a:lstStyle/>
                    <a:p>
                      <a:pPr marL="0" marR="0" lvl="0" indent="0" algn="ctr" rtl="0">
                        <a:lnSpc>
                          <a:spcPct val="100000"/>
                        </a:lnSpc>
                        <a:spcBef>
                          <a:spcPts val="0"/>
                        </a:spcBef>
                        <a:spcAft>
                          <a:spcPts val="0"/>
                        </a:spcAft>
                        <a:buClr>
                          <a:srgbClr val="000000"/>
                        </a:buClr>
                        <a:buSzPts val="900"/>
                        <a:buFont typeface="Arial"/>
                        <a:buNone/>
                      </a:pPr>
                      <a:r>
                        <a:rPr lang="en-US" sz="900" b="1" u="none" strike="noStrike" cap="none">
                          <a:latin typeface="Times New Roman"/>
                          <a:ea typeface="Times New Roman"/>
                          <a:cs typeface="Times New Roman"/>
                          <a:sym typeface="Times New Roman"/>
                        </a:rPr>
                        <a:t>5</a:t>
                      </a:r>
                      <a:endParaRPr sz="900" b="1" i="0" u="none" strike="noStrike" cap="none">
                        <a:solidFill>
                          <a:srgbClr val="000000"/>
                        </a:solidFill>
                        <a:latin typeface="Times New Roman"/>
                        <a:ea typeface="Times New Roman"/>
                        <a:cs typeface="Times New Roman"/>
                        <a:sym typeface="Times New Roman"/>
                      </a:endParaRPr>
                    </a:p>
                  </a:txBody>
                  <a:tcPr marL="7150" marR="7150" marT="715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dirty="0">
                          <a:solidFill>
                            <a:srgbClr val="000000"/>
                          </a:solidFill>
                          <a:latin typeface="Times New Roman"/>
                          <a:ea typeface="Times New Roman"/>
                          <a:cs typeface="Times New Roman"/>
                          <a:sym typeface="Times New Roman"/>
                        </a:rPr>
                        <a:t>GOES-14 WV Imagery</a:t>
                      </a:r>
                      <a:endParaRPr sz="900" b="0" i="0" u="none" strike="noStrike" cap="none" dirty="0">
                        <a:solidFill>
                          <a:srgbClr val="000000"/>
                        </a:solidFill>
                        <a:latin typeface="Times New Roman"/>
                        <a:ea typeface="Times New Roman"/>
                        <a:cs typeface="Times New Roman"/>
                        <a:sym typeface="Times New Roman"/>
                      </a:endParaRPr>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dirty="0">
                          <a:solidFill>
                            <a:srgbClr val="000000"/>
                          </a:solidFill>
                          <a:latin typeface="Times New Roman"/>
                          <a:ea typeface="Times New Roman"/>
                          <a:cs typeface="Times New Roman"/>
                          <a:sym typeface="Times New Roman"/>
                        </a:rPr>
                        <a:t>X</a:t>
                      </a:r>
                      <a:endParaRPr sz="900" b="0" i="0" u="none" strike="noStrike" cap="none" dirty="0">
                        <a:solidFill>
                          <a:srgbClr val="000000"/>
                        </a:solidFill>
                        <a:latin typeface="Times New Roman"/>
                        <a:ea typeface="Times New Roman"/>
                        <a:cs typeface="Times New Roman"/>
                        <a:sym typeface="Times New Roman"/>
                      </a:endParaRPr>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dirty="0">
                          <a:solidFill>
                            <a:srgbClr val="000000"/>
                          </a:solidFill>
                          <a:latin typeface="Times New Roman"/>
                          <a:ea typeface="Times New Roman"/>
                          <a:cs typeface="Times New Roman"/>
                          <a:sym typeface="Times New Roman"/>
                        </a:rPr>
                        <a:t>X</a:t>
                      </a:r>
                      <a:endParaRPr sz="900" b="0" i="0" u="none" strike="noStrike" cap="none" dirty="0">
                        <a:solidFill>
                          <a:srgbClr val="000000"/>
                        </a:solidFill>
                        <a:latin typeface="Times New Roman"/>
                        <a:ea typeface="Times New Roman"/>
                        <a:cs typeface="Times New Roman"/>
                        <a:sym typeface="Times New Roman"/>
                      </a:endParaRPr>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dirty="0">
                          <a:solidFill>
                            <a:srgbClr val="000000"/>
                          </a:solidFill>
                          <a:latin typeface="Times New Roman"/>
                          <a:ea typeface="Times New Roman"/>
                          <a:cs typeface="Times New Roman"/>
                          <a:sym typeface="Times New Roman"/>
                        </a:rPr>
                        <a:t>30-180</a:t>
                      </a:r>
                      <a:endParaRPr sz="900" b="0" i="0" u="none" strike="noStrike" cap="none" dirty="0">
                        <a:solidFill>
                          <a:srgbClr val="000000"/>
                        </a:solidFill>
                        <a:latin typeface="Times New Roman"/>
                        <a:ea typeface="Times New Roman"/>
                        <a:cs typeface="Times New Roman"/>
                        <a:sym typeface="Times New Roman"/>
                      </a:endParaRPr>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dirty="0">
                          <a:solidFill>
                            <a:srgbClr val="000000"/>
                          </a:solidFill>
                          <a:latin typeface="Times New Roman"/>
                          <a:ea typeface="Times New Roman"/>
                          <a:cs typeface="Times New Roman"/>
                          <a:sym typeface="Times New Roman"/>
                        </a:rPr>
                        <a:t>13</a:t>
                      </a:r>
                      <a:endParaRPr sz="900" b="0" i="0" u="none" strike="noStrike" cap="none" dirty="0">
                        <a:solidFill>
                          <a:srgbClr val="000000"/>
                        </a:solidFill>
                        <a:latin typeface="Times New Roman"/>
                        <a:ea typeface="Times New Roman"/>
                        <a:cs typeface="Times New Roman"/>
                        <a:sym typeface="Times New Roman"/>
                      </a:endParaRPr>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dirty="0">
                          <a:solidFill>
                            <a:srgbClr val="000000"/>
                          </a:solidFill>
                          <a:latin typeface="Times New Roman"/>
                          <a:ea typeface="Times New Roman"/>
                          <a:cs typeface="Times New Roman"/>
                          <a:sym typeface="Times New Roman"/>
                        </a:rPr>
                        <a:t>87%</a:t>
                      </a:r>
                      <a:endParaRPr sz="900" b="0" i="0" u="none" strike="noStrike" cap="none" dirty="0">
                        <a:solidFill>
                          <a:srgbClr val="000000"/>
                        </a:solidFill>
                        <a:latin typeface="Times New Roman"/>
                        <a:ea typeface="Times New Roman"/>
                        <a:cs typeface="Times New Roman"/>
                        <a:sym typeface="Times New Roman"/>
                      </a:endParaRPr>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dirty="0">
                          <a:solidFill>
                            <a:srgbClr val="000000"/>
                          </a:solidFill>
                          <a:latin typeface="Times New Roman"/>
                          <a:ea typeface="Times New Roman"/>
                          <a:cs typeface="Times New Roman"/>
                          <a:sym typeface="Times New Roman"/>
                        </a:rPr>
                        <a:t>LRIT</a:t>
                      </a:r>
                      <a:endParaRPr sz="900" b="0" i="0" u="none" strike="noStrike" cap="none" dirty="0">
                        <a:solidFill>
                          <a:srgbClr val="000000"/>
                        </a:solidFill>
                        <a:latin typeface="Times New Roman"/>
                        <a:ea typeface="Times New Roman"/>
                        <a:cs typeface="Times New Roman"/>
                        <a:sym typeface="Times New Roman"/>
                      </a:endParaRPr>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dirty="0">
                          <a:solidFill>
                            <a:srgbClr val="000000"/>
                          </a:solidFill>
                          <a:latin typeface="Times New Roman"/>
                          <a:ea typeface="Times New Roman"/>
                          <a:cs typeface="Times New Roman"/>
                          <a:sym typeface="Times New Roman"/>
                        </a:rPr>
                        <a:t>4 km</a:t>
                      </a:r>
                      <a:endParaRPr sz="900" b="0" i="0" u="none" strike="noStrike" cap="none" dirty="0">
                        <a:solidFill>
                          <a:srgbClr val="000000"/>
                        </a:solidFill>
                        <a:latin typeface="Times New Roman"/>
                        <a:ea typeface="Times New Roman"/>
                        <a:cs typeface="Times New Roman"/>
                        <a:sym typeface="Times New Roman"/>
                      </a:endParaRPr>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900"/>
                        <a:buFont typeface="Arial"/>
                        <a:buNone/>
                        <a:tabLst/>
                        <a:defRPr/>
                      </a:pPr>
                      <a:r>
                        <a:rPr lang="en-US" sz="800" u="none" strike="noStrike" cap="none" dirty="0">
                          <a:solidFill>
                            <a:srgbClr val="FF0000"/>
                          </a:solidFill>
                          <a:latin typeface="Times New Roman" panose="02020603050405020304" pitchFamily="18" charset="0"/>
                          <a:cs typeface="Times New Roman" panose="02020603050405020304" pitchFamily="18" charset="0"/>
                        </a:rPr>
                        <a:t>Only in GOES-E,W contingency</a:t>
                      </a:r>
                    </a:p>
                  </a:txBody>
                  <a:tcPr marL="7150" marR="7150" marT="715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139650">
                <a:tc>
                  <a:txBody>
                    <a:bodyPr/>
                    <a:lstStyle/>
                    <a:p>
                      <a:pPr marL="0" marR="0" lvl="0" indent="0" algn="ctr" rtl="0">
                        <a:lnSpc>
                          <a:spcPct val="100000"/>
                        </a:lnSpc>
                        <a:spcBef>
                          <a:spcPts val="0"/>
                        </a:spcBef>
                        <a:spcAft>
                          <a:spcPts val="0"/>
                        </a:spcAft>
                        <a:buClr>
                          <a:srgbClr val="000000"/>
                        </a:buClr>
                        <a:buSzPts val="900"/>
                        <a:buFont typeface="Arial"/>
                        <a:buNone/>
                      </a:pPr>
                      <a:r>
                        <a:rPr lang="en-US" sz="900" b="1" u="none" strike="noStrike" cap="none">
                          <a:latin typeface="Times New Roman"/>
                          <a:ea typeface="Times New Roman"/>
                          <a:cs typeface="Times New Roman"/>
                          <a:sym typeface="Times New Roman"/>
                        </a:rPr>
                        <a:t>6</a:t>
                      </a:r>
                      <a:endParaRPr sz="900" b="1" i="0" u="none" strike="noStrike" cap="none">
                        <a:solidFill>
                          <a:srgbClr val="000000"/>
                        </a:solidFill>
                        <a:latin typeface="Times New Roman"/>
                        <a:ea typeface="Times New Roman"/>
                        <a:cs typeface="Times New Roman"/>
                        <a:sym typeface="Times New Roman"/>
                      </a:endParaRPr>
                    </a:p>
                  </a:txBody>
                  <a:tcPr marL="7150" marR="7150" marT="715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dirty="0">
                          <a:solidFill>
                            <a:srgbClr val="000000"/>
                          </a:solidFill>
                          <a:latin typeface="Times New Roman"/>
                          <a:ea typeface="Times New Roman"/>
                          <a:cs typeface="Times New Roman"/>
                          <a:sym typeface="Times New Roman"/>
                        </a:rPr>
                        <a:t>GOES-14 IR Imagery</a:t>
                      </a:r>
                      <a:endParaRPr sz="900" b="0" i="0" u="none" strike="noStrike" cap="none" dirty="0">
                        <a:solidFill>
                          <a:srgbClr val="000000"/>
                        </a:solidFill>
                        <a:latin typeface="Times New Roman"/>
                        <a:ea typeface="Times New Roman"/>
                        <a:cs typeface="Times New Roman"/>
                        <a:sym typeface="Times New Roman"/>
                      </a:endParaRPr>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dirty="0">
                          <a:solidFill>
                            <a:srgbClr val="000000"/>
                          </a:solidFill>
                          <a:latin typeface="Times New Roman"/>
                          <a:ea typeface="Times New Roman"/>
                          <a:cs typeface="Times New Roman"/>
                          <a:sym typeface="Times New Roman"/>
                        </a:rPr>
                        <a:t>X</a:t>
                      </a:r>
                      <a:endParaRPr sz="900" b="0" i="0" u="none" strike="noStrike" cap="none" dirty="0">
                        <a:solidFill>
                          <a:srgbClr val="000000"/>
                        </a:solidFill>
                        <a:latin typeface="Times New Roman"/>
                        <a:ea typeface="Times New Roman"/>
                        <a:cs typeface="Times New Roman"/>
                        <a:sym typeface="Times New Roman"/>
                      </a:endParaRPr>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dirty="0">
                          <a:solidFill>
                            <a:srgbClr val="000000"/>
                          </a:solidFill>
                          <a:latin typeface="Times New Roman"/>
                          <a:ea typeface="Times New Roman"/>
                          <a:cs typeface="Times New Roman"/>
                          <a:sym typeface="Times New Roman"/>
                        </a:rPr>
                        <a:t>X</a:t>
                      </a:r>
                      <a:endParaRPr sz="900" b="0" i="0" u="none" strike="noStrike" cap="none" dirty="0">
                        <a:solidFill>
                          <a:srgbClr val="000000"/>
                        </a:solidFill>
                        <a:latin typeface="Times New Roman"/>
                        <a:ea typeface="Times New Roman"/>
                        <a:cs typeface="Times New Roman"/>
                        <a:sym typeface="Times New Roman"/>
                      </a:endParaRPr>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dirty="0">
                          <a:solidFill>
                            <a:srgbClr val="000000"/>
                          </a:solidFill>
                          <a:latin typeface="Times New Roman"/>
                          <a:ea typeface="Times New Roman"/>
                          <a:cs typeface="Times New Roman"/>
                          <a:sym typeface="Times New Roman"/>
                        </a:rPr>
                        <a:t>30-180</a:t>
                      </a:r>
                      <a:endParaRPr sz="900" b="0" i="0" u="none" strike="noStrike" cap="none" dirty="0">
                        <a:solidFill>
                          <a:srgbClr val="000000"/>
                        </a:solidFill>
                        <a:latin typeface="Times New Roman"/>
                        <a:ea typeface="Times New Roman"/>
                        <a:cs typeface="Times New Roman"/>
                        <a:sym typeface="Times New Roman"/>
                      </a:endParaRPr>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dirty="0">
                          <a:solidFill>
                            <a:srgbClr val="000000"/>
                          </a:solidFill>
                          <a:latin typeface="Times New Roman"/>
                          <a:ea typeface="Times New Roman"/>
                          <a:cs typeface="Times New Roman"/>
                          <a:sym typeface="Times New Roman"/>
                        </a:rPr>
                        <a:t>13</a:t>
                      </a:r>
                      <a:endParaRPr sz="900" b="0" i="0" u="none" strike="noStrike" cap="none" dirty="0">
                        <a:solidFill>
                          <a:srgbClr val="000000"/>
                        </a:solidFill>
                        <a:latin typeface="Times New Roman"/>
                        <a:ea typeface="Times New Roman"/>
                        <a:cs typeface="Times New Roman"/>
                        <a:sym typeface="Times New Roman"/>
                      </a:endParaRPr>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dirty="0">
                          <a:solidFill>
                            <a:srgbClr val="000000"/>
                          </a:solidFill>
                          <a:latin typeface="Times New Roman"/>
                          <a:ea typeface="Times New Roman"/>
                          <a:cs typeface="Times New Roman"/>
                          <a:sym typeface="Times New Roman"/>
                        </a:rPr>
                        <a:t>87%</a:t>
                      </a:r>
                      <a:endParaRPr sz="900" b="0" i="0" u="none" strike="noStrike" cap="none" dirty="0">
                        <a:solidFill>
                          <a:srgbClr val="000000"/>
                        </a:solidFill>
                        <a:latin typeface="Times New Roman"/>
                        <a:ea typeface="Times New Roman"/>
                        <a:cs typeface="Times New Roman"/>
                        <a:sym typeface="Times New Roman"/>
                      </a:endParaRPr>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dirty="0">
                          <a:solidFill>
                            <a:srgbClr val="000000"/>
                          </a:solidFill>
                          <a:latin typeface="Times New Roman"/>
                          <a:ea typeface="Times New Roman"/>
                          <a:cs typeface="Times New Roman"/>
                          <a:sym typeface="Times New Roman"/>
                        </a:rPr>
                        <a:t>LRIT</a:t>
                      </a:r>
                      <a:endParaRPr sz="900" b="0" i="0" u="none" strike="noStrike" cap="none" dirty="0">
                        <a:solidFill>
                          <a:srgbClr val="000000"/>
                        </a:solidFill>
                        <a:latin typeface="Times New Roman"/>
                        <a:ea typeface="Times New Roman"/>
                        <a:cs typeface="Times New Roman"/>
                        <a:sym typeface="Times New Roman"/>
                      </a:endParaRPr>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Arial"/>
                        <a:buNone/>
                      </a:pPr>
                      <a:r>
                        <a:rPr lang="en-US" sz="900" b="0" i="0" u="none" strike="noStrike" cap="none" dirty="0">
                          <a:solidFill>
                            <a:srgbClr val="000000"/>
                          </a:solidFill>
                          <a:latin typeface="Times New Roman"/>
                          <a:ea typeface="Times New Roman"/>
                          <a:cs typeface="Times New Roman"/>
                          <a:sym typeface="Times New Roman"/>
                        </a:rPr>
                        <a:t>4 km</a:t>
                      </a:r>
                      <a:endParaRPr sz="900" b="0" i="0" u="none" strike="noStrike" cap="none" dirty="0">
                        <a:solidFill>
                          <a:srgbClr val="000000"/>
                        </a:solidFill>
                        <a:latin typeface="Times New Roman"/>
                        <a:ea typeface="Times New Roman"/>
                        <a:cs typeface="Times New Roman"/>
                        <a:sym typeface="Times New Roman"/>
                      </a:endParaRPr>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900"/>
                        <a:buFont typeface="Arial"/>
                        <a:buNone/>
                        <a:tabLst/>
                        <a:defRPr/>
                      </a:pPr>
                      <a:r>
                        <a:rPr lang="en-US" sz="800" u="none" strike="noStrike" cap="none" dirty="0">
                          <a:solidFill>
                            <a:srgbClr val="FF0000"/>
                          </a:solidFill>
                          <a:latin typeface="Times New Roman" panose="02020603050405020304" pitchFamily="18" charset="0"/>
                          <a:cs typeface="Times New Roman" panose="02020603050405020304" pitchFamily="18" charset="0"/>
                        </a:rPr>
                        <a:t>Only in GOES-E,W contingency</a:t>
                      </a:r>
                    </a:p>
                  </a:txBody>
                  <a:tcPr marL="7150" marR="7150" marT="715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139650">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1" i="0" u="none" strike="noStrike" cap="none">
                          <a:solidFill>
                            <a:srgbClr val="000000"/>
                          </a:solidFill>
                          <a:latin typeface="Times New Roman"/>
                          <a:ea typeface="Times New Roman"/>
                          <a:cs typeface="Times New Roman"/>
                          <a:sym typeface="Times New Roman"/>
                        </a:rPr>
                        <a:t>7</a:t>
                      </a:r>
                      <a:endParaRPr sz="1100" u="none" strike="noStrike" cap="none"/>
                    </a:p>
                  </a:txBody>
                  <a:tcPr marL="7150" marR="7150" marT="715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CMI Band 7 </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X</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X</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30</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6</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87%</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HRIT/LRIT</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2 km</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000000"/>
                        </a:buClr>
                        <a:buSzPts val="900"/>
                        <a:buFont typeface="Times New Roman"/>
                        <a:buNone/>
                      </a:pPr>
                      <a:r>
                        <a:rPr lang="en-US" sz="900" b="0" i="0" u="none" strike="noStrike" cap="none" dirty="0">
                          <a:solidFill>
                            <a:srgbClr val="000000"/>
                          </a:solidFill>
                          <a:latin typeface="Times New Roman"/>
                          <a:ea typeface="Times New Roman"/>
                          <a:cs typeface="Times New Roman"/>
                          <a:sym typeface="Times New Roman"/>
                        </a:rPr>
                        <a:t>Active and available</a:t>
                      </a:r>
                      <a:endParaRPr sz="1100" u="none" strike="noStrike" cap="none" dirty="0"/>
                    </a:p>
                  </a:txBody>
                  <a:tcPr marL="7150" marR="7150" marT="715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extLst>
                  <a:ext uri="{0D108BD9-81ED-4DB2-BD59-A6C34878D82A}">
                    <a16:rowId xmlns:a16="http://schemas.microsoft.com/office/drawing/2014/main" val="10006"/>
                  </a:ext>
                </a:extLst>
              </a:tr>
              <a:tr h="139650">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1" i="0" u="none" strike="noStrike" cap="none">
                          <a:solidFill>
                            <a:srgbClr val="000000"/>
                          </a:solidFill>
                          <a:latin typeface="Times New Roman"/>
                          <a:ea typeface="Times New Roman"/>
                          <a:cs typeface="Times New Roman"/>
                          <a:sym typeface="Times New Roman"/>
                        </a:rPr>
                        <a:t>8</a:t>
                      </a:r>
                      <a:endParaRPr sz="1100" u="none" strike="noStrike" cap="none"/>
                    </a:p>
                  </a:txBody>
                  <a:tcPr marL="7150" marR="7150" marT="715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CMI Band 8 </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X</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X</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30</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8</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87%</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HRIT/LRIT</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2 km</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Active and available</a:t>
                      </a:r>
                      <a:endParaRPr sz="1100" u="none" strike="noStrike" cap="none"/>
                    </a:p>
                  </a:txBody>
                  <a:tcPr marL="7150" marR="7150" marT="715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139650">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1" i="0" u="none" strike="noStrike" cap="none">
                          <a:solidFill>
                            <a:srgbClr val="000000"/>
                          </a:solidFill>
                          <a:latin typeface="Times New Roman"/>
                          <a:ea typeface="Times New Roman"/>
                          <a:cs typeface="Times New Roman"/>
                          <a:sym typeface="Times New Roman"/>
                        </a:rPr>
                        <a:t>9</a:t>
                      </a:r>
                      <a:endParaRPr sz="1100" u="none" strike="noStrike" cap="none"/>
                    </a:p>
                  </a:txBody>
                  <a:tcPr marL="7150" marR="7150" marT="715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CMI Band 9</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X</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X</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30</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9</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87%</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HRIT/LRIT</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2 km</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Active and available</a:t>
                      </a:r>
                      <a:endParaRPr sz="1100" u="none" strike="noStrike" cap="none"/>
                    </a:p>
                  </a:txBody>
                  <a:tcPr marL="7150" marR="7150" marT="715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extLst>
                  <a:ext uri="{0D108BD9-81ED-4DB2-BD59-A6C34878D82A}">
                    <a16:rowId xmlns:a16="http://schemas.microsoft.com/office/drawing/2014/main" val="10008"/>
                  </a:ext>
                </a:extLst>
              </a:tr>
              <a:tr h="139650">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1" i="0" u="none" strike="noStrike" cap="none">
                          <a:solidFill>
                            <a:srgbClr val="000000"/>
                          </a:solidFill>
                          <a:latin typeface="Times New Roman"/>
                          <a:ea typeface="Times New Roman"/>
                          <a:cs typeface="Times New Roman"/>
                          <a:sym typeface="Times New Roman"/>
                        </a:rPr>
                        <a:t>13</a:t>
                      </a:r>
                      <a:endParaRPr sz="1100" u="none" strike="noStrike" cap="none"/>
                    </a:p>
                  </a:txBody>
                  <a:tcPr marL="7150" marR="7150" marT="715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CMI Band 13</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X</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X</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30</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5</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87%</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HRIT/LRIT</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2 km</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Active and available</a:t>
                      </a:r>
                      <a:endParaRPr sz="1100" u="none" strike="noStrike" cap="none"/>
                    </a:p>
                  </a:txBody>
                  <a:tcPr marL="7150" marR="7150" marT="715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139650">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1" i="0" u="none" strike="noStrike" cap="none">
                          <a:solidFill>
                            <a:srgbClr val="000000"/>
                          </a:solidFill>
                          <a:latin typeface="Times New Roman"/>
                          <a:ea typeface="Times New Roman"/>
                          <a:cs typeface="Times New Roman"/>
                          <a:sym typeface="Times New Roman"/>
                        </a:rPr>
                        <a:t>14</a:t>
                      </a:r>
                      <a:endParaRPr sz="1100" u="none" strike="noStrike" cap="none"/>
                    </a:p>
                  </a:txBody>
                  <a:tcPr marL="7150" marR="7150" marT="715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CMI Band 14</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X</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X</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30</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10</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87%</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HRIT/LRIT</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2 km</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Active and available</a:t>
                      </a:r>
                      <a:endParaRPr sz="1100" u="none" strike="noStrike" cap="none"/>
                    </a:p>
                  </a:txBody>
                  <a:tcPr marL="7150" marR="7150" marT="715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extLst>
                  <a:ext uri="{0D108BD9-81ED-4DB2-BD59-A6C34878D82A}">
                    <a16:rowId xmlns:a16="http://schemas.microsoft.com/office/drawing/2014/main" val="10010"/>
                  </a:ext>
                </a:extLst>
              </a:tr>
              <a:tr h="139650">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1" i="0" u="none" strike="noStrike" cap="none">
                          <a:solidFill>
                            <a:srgbClr val="000000"/>
                          </a:solidFill>
                          <a:latin typeface="Times New Roman"/>
                          <a:ea typeface="Times New Roman"/>
                          <a:cs typeface="Times New Roman"/>
                          <a:sym typeface="Times New Roman"/>
                        </a:rPr>
                        <a:t>15</a:t>
                      </a:r>
                      <a:endParaRPr sz="1100" u="none" strike="noStrike" cap="none"/>
                    </a:p>
                  </a:txBody>
                  <a:tcPr marL="7150" marR="7150" marT="715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CMI Band 15</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X</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X</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30</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11</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87%</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HRIT/LRIT</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2 km</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Active and available</a:t>
                      </a:r>
                      <a:endParaRPr sz="1100" u="none" strike="noStrike" cap="none"/>
                    </a:p>
                  </a:txBody>
                  <a:tcPr marL="7150" marR="7150" marT="715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r h="139650">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1" i="0" u="none" strike="noStrike" cap="none">
                          <a:solidFill>
                            <a:srgbClr val="000000"/>
                          </a:solidFill>
                          <a:latin typeface="Times New Roman"/>
                          <a:ea typeface="Times New Roman"/>
                          <a:cs typeface="Times New Roman"/>
                          <a:sym typeface="Times New Roman"/>
                        </a:rPr>
                        <a:t>16</a:t>
                      </a:r>
                      <a:endParaRPr sz="1100" u="none" strike="noStrike" cap="none"/>
                    </a:p>
                  </a:txBody>
                  <a:tcPr marL="7150" marR="7150" marT="715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G16 CMI Band 13</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 </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X</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60</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17</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87%</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HRIT/LRIT</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4 km</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Active and available</a:t>
                      </a:r>
                      <a:endParaRPr sz="1100" u="none" strike="noStrike" cap="none"/>
                    </a:p>
                  </a:txBody>
                  <a:tcPr marL="7150" marR="7150" marT="715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extLst>
                  <a:ext uri="{0D108BD9-81ED-4DB2-BD59-A6C34878D82A}">
                    <a16:rowId xmlns:a16="http://schemas.microsoft.com/office/drawing/2014/main" val="10012"/>
                  </a:ext>
                </a:extLst>
              </a:tr>
              <a:tr h="139650">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1" i="0" u="none" strike="noStrike" cap="none">
                          <a:solidFill>
                            <a:srgbClr val="000000"/>
                          </a:solidFill>
                          <a:latin typeface="Times New Roman"/>
                          <a:ea typeface="Times New Roman"/>
                          <a:cs typeface="Times New Roman"/>
                          <a:sym typeface="Times New Roman"/>
                        </a:rPr>
                        <a:t>17</a:t>
                      </a:r>
                      <a:endParaRPr sz="1100" u="none" strike="noStrike" cap="none"/>
                    </a:p>
                  </a:txBody>
                  <a:tcPr marL="7150" marR="7150" marT="715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G17 CMI Band 13</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X</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 </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60</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17</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87%</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HRIT/LRIT</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4 km</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Active and available</a:t>
                      </a:r>
                      <a:endParaRPr sz="1100" u="none" strike="noStrike" cap="none"/>
                    </a:p>
                  </a:txBody>
                  <a:tcPr marL="7150" marR="7150" marT="715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3"/>
                  </a:ext>
                </a:extLst>
              </a:tr>
              <a:tr h="139650">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1" i="0" u="none" strike="noStrike" cap="none">
                          <a:solidFill>
                            <a:srgbClr val="000000"/>
                          </a:solidFill>
                          <a:latin typeface="Times New Roman"/>
                          <a:ea typeface="Times New Roman"/>
                          <a:cs typeface="Times New Roman"/>
                          <a:sym typeface="Times New Roman"/>
                        </a:rPr>
                        <a:t>20</a:t>
                      </a:r>
                      <a:endParaRPr sz="1100" u="none" strike="noStrike" cap="none"/>
                    </a:p>
                  </a:txBody>
                  <a:tcPr marL="7150" marR="7150" marT="715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EMWIN – High Priority</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X</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X</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Continuous</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1</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8%</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Text</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N/A</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000000"/>
                        </a:buClr>
                        <a:buSzPts val="900"/>
                        <a:buFont typeface="Times New Roman"/>
                        <a:buNone/>
                      </a:pPr>
                      <a:r>
                        <a:rPr lang="en-US" sz="900" b="0" i="0" u="none" strike="noStrike" cap="none" dirty="0">
                          <a:solidFill>
                            <a:srgbClr val="000000"/>
                          </a:solidFill>
                          <a:latin typeface="Times New Roman"/>
                          <a:ea typeface="Times New Roman"/>
                          <a:cs typeface="Times New Roman"/>
                          <a:sym typeface="Times New Roman"/>
                        </a:rPr>
                        <a:t>Active </a:t>
                      </a:r>
                      <a:r>
                        <a:rPr lang="en-US" sz="900" b="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rPr>
                        <a:t>and</a:t>
                      </a:r>
                      <a:r>
                        <a:rPr lang="en-US" sz="900" b="0" i="0" u="none" strike="noStrike" cap="none" dirty="0">
                          <a:solidFill>
                            <a:srgbClr val="000000"/>
                          </a:solidFill>
                          <a:latin typeface="Times New Roman"/>
                          <a:ea typeface="Times New Roman"/>
                          <a:cs typeface="Times New Roman"/>
                          <a:sym typeface="Times New Roman"/>
                        </a:rPr>
                        <a:t> available</a:t>
                      </a:r>
                      <a:endParaRPr sz="1100" u="none" strike="noStrike" cap="none" dirty="0"/>
                    </a:p>
                  </a:txBody>
                  <a:tcPr marL="7150" marR="7150" marT="715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extLst>
                  <a:ext uri="{0D108BD9-81ED-4DB2-BD59-A6C34878D82A}">
                    <a16:rowId xmlns:a16="http://schemas.microsoft.com/office/drawing/2014/main" val="10014"/>
                  </a:ext>
                </a:extLst>
              </a:tr>
              <a:tr h="229625">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1" i="0" u="none" strike="noStrike" cap="none">
                          <a:solidFill>
                            <a:srgbClr val="000000"/>
                          </a:solidFill>
                          <a:latin typeface="Times New Roman"/>
                          <a:ea typeface="Times New Roman"/>
                          <a:cs typeface="Times New Roman"/>
                          <a:sym typeface="Times New Roman"/>
                        </a:rPr>
                        <a:t>21</a:t>
                      </a:r>
                      <a:endParaRPr sz="1100" u="none" strike="noStrike" cap="none"/>
                    </a:p>
                  </a:txBody>
                  <a:tcPr marL="7150" marR="7150" marT="715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EMWIN - Graphics</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X</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X</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15 - 60</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3</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8%</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Graphic (e.g. GIF, JPEG)</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N/A</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Active and available</a:t>
                      </a:r>
                      <a:endParaRPr sz="1100" u="none" strike="noStrike" cap="none"/>
                    </a:p>
                  </a:txBody>
                  <a:tcPr marL="7150" marR="7150" marT="715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5"/>
                  </a:ext>
                </a:extLst>
              </a:tr>
              <a:tr h="139650">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1" i="0" u="none" strike="noStrike" cap="none">
                          <a:solidFill>
                            <a:srgbClr val="000000"/>
                          </a:solidFill>
                          <a:latin typeface="Times New Roman"/>
                          <a:ea typeface="Times New Roman"/>
                          <a:cs typeface="Times New Roman"/>
                          <a:sym typeface="Times New Roman"/>
                        </a:rPr>
                        <a:t>22</a:t>
                      </a:r>
                      <a:endParaRPr sz="1100" u="none" strike="noStrike" cap="none"/>
                    </a:p>
                  </a:txBody>
                  <a:tcPr marL="7150" marR="7150" marT="715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EMWIN – Low Priority</a:t>
                      </a:r>
                      <a:endParaRPr sz="900" b="0" i="0" u="none" strike="noStrike" cap="none">
                        <a:solidFill>
                          <a:srgbClr val="000000"/>
                        </a:solidFill>
                        <a:latin typeface="Times New Roman"/>
                        <a:ea typeface="Times New Roman"/>
                        <a:cs typeface="Times New Roman"/>
                        <a:sym typeface="Times New Roman"/>
                      </a:endParaRPr>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X</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X</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Continuous</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2</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8%</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Text</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N/A</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Active and available</a:t>
                      </a:r>
                      <a:endParaRPr sz="1100" u="none" strike="noStrike" cap="none"/>
                    </a:p>
                  </a:txBody>
                  <a:tcPr marL="7150" marR="7150" marT="715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extLst>
                  <a:ext uri="{0D108BD9-81ED-4DB2-BD59-A6C34878D82A}">
                    <a16:rowId xmlns:a16="http://schemas.microsoft.com/office/drawing/2014/main" val="10016"/>
                  </a:ext>
                </a:extLst>
              </a:tr>
              <a:tr h="229625">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1" i="0" u="none" strike="noStrike" cap="none">
                          <a:solidFill>
                            <a:srgbClr val="000000"/>
                          </a:solidFill>
                          <a:latin typeface="Times New Roman"/>
                          <a:ea typeface="Times New Roman"/>
                          <a:cs typeface="Times New Roman"/>
                          <a:sym typeface="Times New Roman"/>
                        </a:rPr>
                        <a:t>24</a:t>
                      </a:r>
                      <a:endParaRPr sz="1100" u="none" strike="noStrike" cap="none"/>
                    </a:p>
                  </a:txBody>
                  <a:tcPr marL="7150" marR="7150" marT="715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NHC Maritime Graphics</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dirty="0">
                          <a:solidFill>
                            <a:srgbClr val="000000"/>
                          </a:solidFill>
                          <a:latin typeface="Times New Roman"/>
                          <a:ea typeface="Times New Roman"/>
                          <a:cs typeface="Times New Roman"/>
                          <a:sym typeface="Times New Roman"/>
                        </a:rPr>
                        <a:t>X</a:t>
                      </a:r>
                      <a:endParaRPr sz="1100" u="none" strike="noStrike" cap="none" dirty="0"/>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X</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Variable</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14</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87%</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Graphic (e.g. GIF, JPEG)</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N/A</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Active and available</a:t>
                      </a:r>
                      <a:endParaRPr sz="1100" u="none" strike="noStrike" cap="none"/>
                    </a:p>
                  </a:txBody>
                  <a:tcPr marL="7150" marR="7150" marT="715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extLst>
                  <a:ext uri="{0D108BD9-81ED-4DB2-BD59-A6C34878D82A}">
                    <a16:rowId xmlns:a16="http://schemas.microsoft.com/office/drawing/2014/main" val="10017"/>
                  </a:ext>
                </a:extLst>
              </a:tr>
              <a:tr h="272375">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1" i="0" u="none" strike="noStrike" cap="none">
                          <a:solidFill>
                            <a:srgbClr val="000000"/>
                          </a:solidFill>
                          <a:latin typeface="Times New Roman"/>
                          <a:ea typeface="Times New Roman"/>
                          <a:cs typeface="Times New Roman"/>
                          <a:sym typeface="Times New Roman"/>
                        </a:rPr>
                        <a:t>25</a:t>
                      </a:r>
                      <a:endParaRPr sz="1100" u="none" strike="noStrike" cap="none"/>
                    </a:p>
                  </a:txBody>
                  <a:tcPr marL="7150" marR="7150" marT="715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GOES-E/W Level II Ancillary Products</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X</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X</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Variable</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15</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87%</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HRIT/LRIT</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2 - 10 km </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Active and available</a:t>
                      </a:r>
                      <a:endParaRPr sz="1100" u="none" strike="noStrike" cap="none"/>
                    </a:p>
                  </a:txBody>
                  <a:tcPr marL="7150" marR="7150" marT="715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8"/>
                  </a:ext>
                </a:extLst>
              </a:tr>
              <a:tr h="139650">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1" i="0" u="none" strike="noStrike" cap="none">
                          <a:solidFill>
                            <a:srgbClr val="000000"/>
                          </a:solidFill>
                          <a:latin typeface="Times New Roman"/>
                          <a:ea typeface="Times New Roman"/>
                          <a:cs typeface="Times New Roman"/>
                          <a:sym typeface="Times New Roman"/>
                        </a:rPr>
                        <a:t>32</a:t>
                      </a:r>
                      <a:endParaRPr sz="1100" u="none" strike="noStrike" cap="none"/>
                    </a:p>
                  </a:txBody>
                  <a:tcPr marL="7150" marR="7150" marT="715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DCS Data</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X</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X</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Continuous</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4</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5%</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DCS Formatted Text</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N/A</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Active and available</a:t>
                      </a:r>
                      <a:endParaRPr sz="1100" u="none" strike="noStrike" cap="none"/>
                    </a:p>
                  </a:txBody>
                  <a:tcPr marL="7150" marR="7150" marT="715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9"/>
                  </a:ext>
                </a:extLst>
              </a:tr>
              <a:tr h="143500">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1" i="0" u="none" strike="noStrike" cap="none">
                          <a:solidFill>
                            <a:srgbClr val="000000"/>
                          </a:solidFill>
                          <a:latin typeface="Times New Roman"/>
                          <a:ea typeface="Times New Roman"/>
                          <a:cs typeface="Times New Roman"/>
                          <a:sym typeface="Times New Roman"/>
                        </a:rPr>
                        <a:t>60</a:t>
                      </a:r>
                      <a:endParaRPr sz="1100" u="none" strike="noStrike" cap="none"/>
                    </a:p>
                  </a:txBody>
                  <a:tcPr marL="7150" marR="7150" marT="715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Himawari-</a:t>
                      </a:r>
                      <a:r>
                        <a:rPr lang="en-US" sz="900" u="none" strike="noStrike" cap="none">
                          <a:latin typeface="Times New Roman"/>
                          <a:ea typeface="Times New Roman"/>
                          <a:cs typeface="Times New Roman"/>
                          <a:sym typeface="Times New Roman"/>
                        </a:rPr>
                        <a:t>9</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 </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X</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60</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16</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87%</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HRIT/LRIT</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Clr>
                          <a:srgbClr val="000000"/>
                        </a:buClr>
                        <a:buSzPts val="900"/>
                        <a:buFont typeface="Times New Roman"/>
                        <a:buNone/>
                      </a:pPr>
                      <a:r>
                        <a:rPr lang="en-US" sz="900" b="0" i="0" u="none" strike="noStrike" cap="none">
                          <a:solidFill>
                            <a:srgbClr val="000000"/>
                          </a:solidFill>
                          <a:latin typeface="Times New Roman"/>
                          <a:ea typeface="Times New Roman"/>
                          <a:cs typeface="Times New Roman"/>
                          <a:sym typeface="Times New Roman"/>
                        </a:rPr>
                        <a:t>4 km</a:t>
                      </a:r>
                      <a:endParaRPr sz="1100" u="none" strike="noStrike" cap="none"/>
                    </a:p>
                  </a:txBody>
                  <a:tcPr marL="7150" marR="7150" marT="715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2F2F2"/>
                    </a:solidFill>
                  </a:tcPr>
                </a:tc>
                <a:tc>
                  <a:txBody>
                    <a:bodyPr/>
                    <a:lstStyle/>
                    <a:p>
                      <a:pPr marL="0" marR="0" lvl="0" indent="0" algn="l" rtl="0">
                        <a:lnSpc>
                          <a:spcPct val="100000"/>
                        </a:lnSpc>
                        <a:spcBef>
                          <a:spcPts val="0"/>
                        </a:spcBef>
                        <a:spcAft>
                          <a:spcPts val="0"/>
                        </a:spcAft>
                        <a:buClr>
                          <a:srgbClr val="000000"/>
                        </a:buClr>
                        <a:buSzPts val="900"/>
                        <a:buFont typeface="Times New Roman"/>
                        <a:buNone/>
                      </a:pPr>
                      <a:r>
                        <a:rPr lang="en-US" sz="900" b="0" i="0" u="none" strike="noStrike" cap="none" dirty="0">
                          <a:solidFill>
                            <a:srgbClr val="000000"/>
                          </a:solidFill>
                          <a:latin typeface="Times New Roman"/>
                          <a:ea typeface="Times New Roman"/>
                          <a:cs typeface="Times New Roman"/>
                          <a:sym typeface="Times New Roman"/>
                        </a:rPr>
                        <a:t>Active and available</a:t>
                      </a:r>
                      <a:endParaRPr sz="1100" u="none" strike="noStrike" cap="none" dirty="0"/>
                    </a:p>
                  </a:txBody>
                  <a:tcPr marL="7150" marR="7150" marT="715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2F2F2"/>
                    </a:solidFill>
                  </a:tcPr>
                </a:tc>
                <a:extLst>
                  <a:ext uri="{0D108BD9-81ED-4DB2-BD59-A6C34878D82A}">
                    <a16:rowId xmlns:a16="http://schemas.microsoft.com/office/drawing/2014/main" val="10020"/>
                  </a:ext>
                </a:extLst>
              </a:tr>
            </a:tbl>
          </a:graphicData>
        </a:graphic>
      </p:graphicFrame>
      <p:sp>
        <p:nvSpPr>
          <p:cNvPr id="210" name="Google Shape;210;p5"/>
          <p:cNvSpPr txBox="1">
            <a:spLocks noGrp="1"/>
          </p:cNvSpPr>
          <p:nvPr>
            <p:ph type="title"/>
          </p:nvPr>
        </p:nvSpPr>
        <p:spPr>
          <a:xfrm>
            <a:off x="587800" y="52301"/>
            <a:ext cx="7603800" cy="3681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3200"/>
              <a:buNone/>
            </a:pPr>
            <a:r>
              <a:rPr lang="en-US" sz="2200">
                <a:solidFill>
                  <a:schemeClr val="dk2"/>
                </a:solidFill>
              </a:rPr>
              <a:t>HRIT/EMWIN Virtual Channel Listing </a:t>
            </a:r>
            <a:r>
              <a:rPr lang="en-US" sz="1300">
                <a:solidFill>
                  <a:schemeClr val="dk2"/>
                </a:solidFill>
              </a:rPr>
              <a:t>(as of 19-Jun-2023)</a:t>
            </a:r>
            <a:endParaRPr sz="100">
              <a:solidFill>
                <a:schemeClr val="dk2"/>
              </a:solidFill>
            </a:endParaRPr>
          </a:p>
        </p:txBody>
      </p:sp>
      <p:sp>
        <p:nvSpPr>
          <p:cNvPr id="211" name="Google Shape;211;p5"/>
          <p:cNvSpPr txBox="1"/>
          <p:nvPr/>
        </p:nvSpPr>
        <p:spPr>
          <a:xfrm>
            <a:off x="523800" y="4282975"/>
            <a:ext cx="8358600" cy="594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1" i="0" u="none" strike="noStrike" cap="none" dirty="0">
              <a:solidFill>
                <a:srgbClr val="000000"/>
              </a:solidFill>
              <a:latin typeface="Arial"/>
              <a:ea typeface="Arial"/>
              <a:cs typeface="Arial"/>
              <a:sym typeface="Arial"/>
            </a:endParaRP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8"/>
          <p:cNvSpPr txBox="1">
            <a:spLocks noGrp="1"/>
          </p:cNvSpPr>
          <p:nvPr>
            <p:ph type="title"/>
          </p:nvPr>
        </p:nvSpPr>
        <p:spPr>
          <a:xfrm>
            <a:off x="587800" y="101201"/>
            <a:ext cx="7603800" cy="4863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3200"/>
              <a:buNone/>
            </a:pPr>
            <a:r>
              <a:rPr lang="en-US" sz="2400" dirty="0">
                <a:solidFill>
                  <a:schemeClr val="dk2"/>
                </a:solidFill>
              </a:rPr>
              <a:t>HRIT/EMWIN Status </a:t>
            </a:r>
            <a:endParaRPr sz="1000" dirty="0">
              <a:solidFill>
                <a:schemeClr val="dk2"/>
              </a:solidFill>
            </a:endParaRPr>
          </a:p>
        </p:txBody>
      </p:sp>
      <p:sp>
        <p:nvSpPr>
          <p:cNvPr id="231" name="Google Shape;231;p8"/>
          <p:cNvSpPr txBox="1"/>
          <p:nvPr/>
        </p:nvSpPr>
        <p:spPr>
          <a:xfrm>
            <a:off x="821457" y="587501"/>
            <a:ext cx="7913100" cy="2585293"/>
          </a:xfrm>
          <a:prstGeom prst="rect">
            <a:avLst/>
          </a:prstGeom>
          <a:noFill/>
          <a:ln>
            <a:noFill/>
          </a:ln>
        </p:spPr>
        <p:txBody>
          <a:bodyPr spcFirstLastPara="1" wrap="square" lIns="91425" tIns="91425" rIns="91425" bIns="91425" anchor="t" anchorCtr="0">
            <a:spAutoFit/>
          </a:bodyPr>
          <a:lstStyle/>
          <a:p>
            <a:pPr marL="171450" marR="0" lvl="0" indent="-171450" algn="l" rtl="0">
              <a:lnSpc>
                <a:spcPct val="100000"/>
              </a:lnSpc>
              <a:spcBef>
                <a:spcPts val="0"/>
              </a:spcBef>
              <a:spcAft>
                <a:spcPts val="0"/>
              </a:spcAft>
              <a:buClr>
                <a:srgbClr val="000000"/>
              </a:buClr>
              <a:buSzPts val="1200"/>
              <a:buFont typeface="Arial" panose="020B0604020202020204" pitchFamily="34" charset="0"/>
              <a:buChar char="•"/>
            </a:pPr>
            <a:r>
              <a:rPr lang="en-US" sz="1200" b="0" i="0" u="none" strike="noStrike" cap="none" dirty="0">
                <a:solidFill>
                  <a:srgbClr val="000000"/>
                </a:solidFill>
                <a:latin typeface="Arial"/>
                <a:ea typeface="Arial"/>
                <a:cs typeface="Arial"/>
                <a:sym typeface="Arial"/>
              </a:rPr>
              <a:t>GOES-East broadcast will transition from GOES-16 to GOES-19 on 04 April 2025</a:t>
            </a:r>
          </a:p>
          <a:p>
            <a:pPr marR="0" lvl="0" algn="l" rtl="0">
              <a:lnSpc>
                <a:spcPct val="100000"/>
              </a:lnSpc>
              <a:spcBef>
                <a:spcPts val="0"/>
              </a:spcBef>
              <a:spcAft>
                <a:spcPts val="0"/>
              </a:spcAft>
              <a:buClr>
                <a:srgbClr val="000000"/>
              </a:buClr>
              <a:buSzPts val="1200"/>
            </a:pPr>
            <a:endParaRPr lang="en-US" sz="1200" b="0" i="0" u="none" strike="noStrike" cap="none" dirty="0">
              <a:solidFill>
                <a:srgbClr val="000000"/>
              </a:solidFill>
              <a:latin typeface="Arial"/>
              <a:ea typeface="Arial"/>
              <a:cs typeface="Arial"/>
              <a:sym typeface="Arial"/>
            </a:endParaRPr>
          </a:p>
          <a:p>
            <a:pPr marR="0" lvl="0" algn="l" rtl="0">
              <a:lnSpc>
                <a:spcPct val="100000"/>
              </a:lnSpc>
              <a:spcBef>
                <a:spcPts val="0"/>
              </a:spcBef>
              <a:spcAft>
                <a:spcPts val="0"/>
              </a:spcAft>
              <a:buClr>
                <a:srgbClr val="000000"/>
              </a:buClr>
              <a:buSzPts val="1200"/>
            </a:pPr>
            <a:r>
              <a:rPr lang="en-US" sz="1200" dirty="0"/>
              <a:t>We’re evaluating the addition of some products to the broadcast, all in progress</a:t>
            </a:r>
          </a:p>
          <a:p>
            <a:pPr marL="171450" lvl="5" indent="-171450">
              <a:buSzPts val="1200"/>
              <a:buFont typeface="Arial" panose="020B0604020202020204" pitchFamily="34" charset="0"/>
              <a:buChar char="•"/>
            </a:pPr>
            <a:r>
              <a:rPr lang="en-US" sz="1200" dirty="0"/>
              <a:t>A form of GLM FED imagery</a:t>
            </a:r>
          </a:p>
          <a:p>
            <a:pPr marL="171450" lvl="7" indent="-171450">
              <a:buSzPts val="1200"/>
              <a:buFont typeface="Arial" panose="020B0604020202020204" pitchFamily="34" charset="0"/>
              <a:buChar char="•"/>
            </a:pPr>
            <a:r>
              <a:rPr lang="en-US" sz="1200" b="0" i="0" u="none" strike="noStrike" cap="none" dirty="0">
                <a:solidFill>
                  <a:srgbClr val="000000"/>
                </a:solidFill>
                <a:latin typeface="Arial"/>
                <a:ea typeface="Arial"/>
                <a:cs typeface="Arial"/>
                <a:sym typeface="Arial"/>
              </a:rPr>
              <a:t>Notifications of </a:t>
            </a:r>
            <a:r>
              <a:rPr lang="en-US" sz="1200" dirty="0"/>
              <a:t>spacecraft anomalies to the EMWIN stream</a:t>
            </a:r>
          </a:p>
          <a:p>
            <a:pPr marL="171450" marR="0" lvl="0" indent="-171450" algn="l" rtl="0">
              <a:lnSpc>
                <a:spcPct val="100000"/>
              </a:lnSpc>
              <a:spcBef>
                <a:spcPts val="0"/>
              </a:spcBef>
              <a:spcAft>
                <a:spcPts val="0"/>
              </a:spcAft>
              <a:buClr>
                <a:srgbClr val="000000"/>
              </a:buClr>
              <a:buSzPts val="1200"/>
              <a:buFont typeface="Arial" panose="020B0604020202020204" pitchFamily="34" charset="0"/>
              <a:buChar char="•"/>
            </a:pPr>
            <a:r>
              <a:rPr lang="en-US" sz="1200" b="0" i="0" u="none" strike="noStrike" cap="none" dirty="0">
                <a:solidFill>
                  <a:srgbClr val="000000"/>
                </a:solidFill>
                <a:latin typeface="Arial"/>
                <a:ea typeface="Arial"/>
                <a:cs typeface="Arial"/>
                <a:sym typeface="Arial"/>
              </a:rPr>
              <a:t>Space weather warnings of impacts on satellite communications</a:t>
            </a:r>
          </a:p>
          <a:p>
            <a:pPr marL="0" marR="0" lvl="0" indent="0" algn="l" rtl="0">
              <a:lnSpc>
                <a:spcPct val="100000"/>
              </a:lnSpc>
              <a:spcBef>
                <a:spcPts val="0"/>
              </a:spcBef>
              <a:spcAft>
                <a:spcPts val="0"/>
              </a:spcAft>
              <a:buClr>
                <a:srgbClr val="000000"/>
              </a:buClr>
              <a:buSzPts val="1200"/>
              <a:buFont typeface="Arial"/>
              <a:buNone/>
            </a:pPr>
            <a:endParaRPr lang="en-US" sz="1200" dirty="0"/>
          </a:p>
          <a:p>
            <a:pPr marL="0" marR="0" lvl="0" indent="0" algn="l" rtl="0">
              <a:lnSpc>
                <a:spcPct val="100000"/>
              </a:lnSpc>
              <a:spcBef>
                <a:spcPts val="0"/>
              </a:spcBef>
              <a:spcAft>
                <a:spcPts val="0"/>
              </a:spcAft>
              <a:buClr>
                <a:srgbClr val="000000"/>
              </a:buClr>
              <a:buSzPts val="1200"/>
              <a:buFont typeface="Arial"/>
              <a:buNone/>
            </a:pPr>
            <a:r>
              <a:rPr lang="en-US" sz="1200" dirty="0"/>
              <a:t>Some issues with the current broadcast content have been raised by users:</a:t>
            </a:r>
          </a:p>
          <a:p>
            <a:pPr marL="171450" marR="0" lvl="0" indent="-171450" algn="l" rtl="0">
              <a:lnSpc>
                <a:spcPct val="100000"/>
              </a:lnSpc>
              <a:spcBef>
                <a:spcPts val="0"/>
              </a:spcBef>
              <a:spcAft>
                <a:spcPts val="0"/>
              </a:spcAft>
              <a:buClr>
                <a:srgbClr val="000000"/>
              </a:buClr>
              <a:buSzPts val="1200"/>
              <a:buFont typeface="Arial" panose="020B0604020202020204" pitchFamily="34" charset="0"/>
              <a:buChar char="•"/>
            </a:pPr>
            <a:r>
              <a:rPr lang="en-US" sz="1200" dirty="0"/>
              <a:t> LRIT Navigation Header metadata [LOFF,LFAC, COFF,CFAC]</a:t>
            </a:r>
          </a:p>
          <a:p>
            <a:pPr marL="0" marR="0" lvl="0" indent="0" algn="l" rtl="0">
              <a:lnSpc>
                <a:spcPct val="100000"/>
              </a:lnSpc>
              <a:spcBef>
                <a:spcPts val="0"/>
              </a:spcBef>
              <a:spcAft>
                <a:spcPts val="0"/>
              </a:spcAft>
              <a:buClr>
                <a:srgbClr val="000000"/>
              </a:buClr>
              <a:buSzPts val="1200"/>
              <a:buFont typeface="Arial"/>
              <a:buNone/>
            </a:pPr>
            <a:r>
              <a:rPr lang="en-US" sz="1200" dirty="0"/>
              <a:t>     There’s a question whether they conform to the LRIT specification in some mesoscale images – checking</a:t>
            </a:r>
          </a:p>
          <a:p>
            <a:pPr marL="171450" marR="0" lvl="0" indent="-171450" algn="l" rtl="0">
              <a:lnSpc>
                <a:spcPct val="100000"/>
              </a:lnSpc>
              <a:spcBef>
                <a:spcPts val="0"/>
              </a:spcBef>
              <a:spcAft>
                <a:spcPts val="0"/>
              </a:spcAft>
              <a:buClr>
                <a:srgbClr val="000000"/>
              </a:buClr>
              <a:buSzPts val="1200"/>
              <a:buFont typeface="Arial" panose="020B0604020202020204" pitchFamily="34" charset="0"/>
              <a:buChar char="•"/>
            </a:pPr>
            <a:r>
              <a:rPr lang="en-US" sz="1200" dirty="0"/>
              <a:t>The slight difference in EMWIN graphics product content between GOES-E and GOES-W, </a:t>
            </a:r>
          </a:p>
          <a:p>
            <a:pPr marR="0" lvl="0" algn="l" rtl="0">
              <a:lnSpc>
                <a:spcPct val="100000"/>
              </a:lnSpc>
              <a:spcBef>
                <a:spcPts val="0"/>
              </a:spcBef>
              <a:spcAft>
                <a:spcPts val="0"/>
              </a:spcAft>
              <a:buClr>
                <a:srgbClr val="000000"/>
              </a:buClr>
              <a:buSzPts val="1200"/>
            </a:pPr>
            <a:r>
              <a:rPr lang="en-US" sz="1200" dirty="0"/>
              <a:t>    probably for bandwidth management reasons, or perhaps an oversight. We’re reviewing.</a:t>
            </a:r>
          </a:p>
          <a:p>
            <a:pPr marL="0" marR="0" lvl="0" indent="0" algn="l" rtl="0">
              <a:lnSpc>
                <a:spcPct val="100000"/>
              </a:lnSpc>
              <a:spcBef>
                <a:spcPts val="0"/>
              </a:spcBef>
              <a:spcAft>
                <a:spcPts val="0"/>
              </a:spcAft>
              <a:buClr>
                <a:srgbClr val="000000"/>
              </a:buClr>
              <a:buSzPts val="1200"/>
              <a:buFont typeface="Arial"/>
              <a:buNone/>
            </a:pPr>
            <a:endParaRPr lang="en-US"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8"/>
          <p:cNvSpPr txBox="1">
            <a:spLocks noGrp="1"/>
          </p:cNvSpPr>
          <p:nvPr>
            <p:ph type="title"/>
          </p:nvPr>
        </p:nvSpPr>
        <p:spPr>
          <a:xfrm>
            <a:off x="587800" y="101201"/>
            <a:ext cx="7603800" cy="4863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3200"/>
              <a:buNone/>
            </a:pPr>
            <a:r>
              <a:rPr lang="en-US" sz="2400" dirty="0">
                <a:solidFill>
                  <a:schemeClr val="dk2"/>
                </a:solidFill>
              </a:rPr>
              <a:t>HRIT/EMWIN User Survey</a:t>
            </a:r>
            <a:endParaRPr sz="1000" dirty="0">
              <a:solidFill>
                <a:schemeClr val="dk2"/>
              </a:solidFill>
            </a:endParaRPr>
          </a:p>
        </p:txBody>
      </p:sp>
      <p:sp>
        <p:nvSpPr>
          <p:cNvPr id="231" name="Google Shape;231;p8"/>
          <p:cNvSpPr txBox="1"/>
          <p:nvPr/>
        </p:nvSpPr>
        <p:spPr>
          <a:xfrm>
            <a:off x="788800" y="587493"/>
            <a:ext cx="7913100" cy="3262401"/>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Arial"/>
                <a:ea typeface="Arial"/>
                <a:cs typeface="Arial"/>
                <a:sym typeface="Arial"/>
              </a:rPr>
              <a:t>The HRIT/EMWIN Program and NOAA rely on voluntary community feedback to evaluate effectiveness.</a:t>
            </a: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Arial"/>
                <a:ea typeface="Arial"/>
                <a:cs typeface="Arial"/>
                <a:sym typeface="Arial"/>
              </a:rPr>
              <a:t>Your feedback will:</a:t>
            </a:r>
            <a:endParaRPr sz="1200" b="0" i="0" u="none" strike="noStrike" cap="none" dirty="0">
              <a:solidFill>
                <a:srgbClr val="000000"/>
              </a:solidFill>
              <a:latin typeface="Arial"/>
              <a:ea typeface="Arial"/>
              <a:cs typeface="Arial"/>
              <a:sym typeface="Arial"/>
            </a:endParaRPr>
          </a:p>
          <a:p>
            <a:pPr marL="457200" marR="0" lvl="0" indent="-30480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highlight>
                  <a:srgbClr val="FFFFFF"/>
                </a:highlight>
                <a:latin typeface="Arial"/>
                <a:ea typeface="Arial"/>
                <a:cs typeface="Arial"/>
                <a:sym typeface="Arial"/>
              </a:rPr>
              <a:t>improve the value of the current HRIT/EMWIN broadcast for its users</a:t>
            </a:r>
            <a:endParaRPr sz="1200" b="0" i="0" u="none" strike="noStrike" cap="none" dirty="0">
              <a:solidFill>
                <a:srgbClr val="000000"/>
              </a:solidFill>
              <a:highlight>
                <a:srgbClr val="FFFFFF"/>
              </a:highlight>
              <a:latin typeface="Arial"/>
              <a:ea typeface="Arial"/>
              <a:cs typeface="Arial"/>
              <a:sym typeface="Arial"/>
            </a:endParaRPr>
          </a:p>
          <a:p>
            <a:pPr marL="457200" marR="0" lvl="0" indent="-30480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highlight>
                  <a:srgbClr val="FFFFFF"/>
                </a:highlight>
                <a:latin typeface="Arial"/>
                <a:ea typeface="Arial"/>
                <a:cs typeface="Arial"/>
                <a:sym typeface="Arial"/>
              </a:rPr>
              <a:t>help NOAA gauge the impact of the broadcast and the size of the user community</a:t>
            </a:r>
            <a:endParaRPr sz="1200" b="0" i="0" u="none" strike="noStrike" cap="none" dirty="0">
              <a:solidFill>
                <a:srgbClr val="000000"/>
              </a:solidFill>
              <a:highlight>
                <a:srgbClr val="FFFFFF"/>
              </a:highlight>
              <a:latin typeface="Arial"/>
              <a:ea typeface="Arial"/>
              <a:cs typeface="Arial"/>
              <a:sym typeface="Arial"/>
            </a:endParaRPr>
          </a:p>
          <a:p>
            <a:pPr marL="457200" marR="0" lvl="0" indent="-304800" algn="l" rtl="0">
              <a:lnSpc>
                <a:spcPct val="100000"/>
              </a:lnSpc>
              <a:spcBef>
                <a:spcPts val="0"/>
              </a:spcBef>
              <a:spcAft>
                <a:spcPts val="0"/>
              </a:spcAft>
              <a:buClr>
                <a:srgbClr val="000000"/>
              </a:buClr>
              <a:buSzPts val="1200"/>
              <a:buFont typeface="Arial"/>
              <a:buChar char="●"/>
            </a:pPr>
            <a:r>
              <a:rPr lang="en-US" sz="1200" b="0" i="0" u="none" strike="noStrike" cap="none" dirty="0">
                <a:solidFill>
                  <a:srgbClr val="000000"/>
                </a:solidFill>
                <a:highlight>
                  <a:srgbClr val="FFFFFF"/>
                </a:highlight>
                <a:latin typeface="Arial"/>
                <a:ea typeface="Arial"/>
                <a:cs typeface="Arial"/>
                <a:sym typeface="Arial"/>
              </a:rPr>
              <a:t>help NOAA plan requirements for the evolution of the HRIT/EMWIN service for the </a:t>
            </a:r>
            <a:r>
              <a:rPr lang="en-US" sz="1200" b="0" i="0" u="sng" strike="noStrike" cap="none" dirty="0" err="1">
                <a:solidFill>
                  <a:srgbClr val="1155CC"/>
                </a:solidFill>
                <a:highlight>
                  <a:srgbClr val="FFFFFF"/>
                </a:highlight>
                <a:latin typeface="Arial"/>
                <a:ea typeface="Arial"/>
                <a:cs typeface="Arial"/>
                <a:sym typeface="Arial"/>
                <a:hlinkClick r:id="rId3">
                  <a:extLst>
                    <a:ext uri="{A12FA001-AC4F-418D-AE19-62706E023703}">
                      <ahyp:hlinkClr xmlns:ahyp="http://schemas.microsoft.com/office/drawing/2018/hyperlinkcolor" val="tx"/>
                    </a:ext>
                  </a:extLst>
                </a:hlinkClick>
              </a:rPr>
              <a:t>GeoXO</a:t>
            </a:r>
            <a:r>
              <a:rPr lang="en-US" sz="1200" b="0" i="0" u="sng" strike="noStrike" cap="none" dirty="0">
                <a:solidFill>
                  <a:srgbClr val="1155CC"/>
                </a:solidFill>
                <a:highlight>
                  <a:srgbClr val="FFFFFF"/>
                </a:highlight>
                <a:latin typeface="Arial"/>
                <a:ea typeface="Arial"/>
                <a:cs typeface="Arial"/>
                <a:sym typeface="Arial"/>
              </a:rPr>
              <a:t> </a:t>
            </a:r>
            <a:r>
              <a:rPr lang="en-US" sz="1200" b="0" i="0" u="none" strike="noStrike" cap="none" dirty="0">
                <a:solidFill>
                  <a:srgbClr val="000000"/>
                </a:solidFill>
                <a:highlight>
                  <a:srgbClr val="FFFFFF"/>
                </a:highlight>
                <a:latin typeface="Arial"/>
                <a:ea typeface="Arial"/>
                <a:cs typeface="Arial"/>
                <a:sym typeface="Arial"/>
              </a:rPr>
              <a:t>Mission, to begin operating in the early 2030s.</a:t>
            </a:r>
            <a:endParaRPr sz="1200" b="0" i="0" u="none" strike="noStrike" cap="none" dirty="0">
              <a:solidFill>
                <a:srgbClr val="000000"/>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Arial"/>
              <a:ea typeface="Arial"/>
              <a:cs typeface="Arial"/>
              <a:sym typeface="Arial"/>
            </a:endParaRPr>
          </a:p>
          <a:p>
            <a:pPr marL="91440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dirty="0">
                <a:solidFill>
                  <a:srgbClr val="000000"/>
                </a:solidFill>
                <a:latin typeface="Arial"/>
                <a:ea typeface="Arial"/>
                <a:cs typeface="Arial"/>
                <a:sym typeface="Arial"/>
              </a:rPr>
              <a:t>The survey was opened in 2023 and is still taking responses (24 to date)</a:t>
            </a:r>
            <a:r>
              <a:rPr lang="en-US" sz="1200" b="0" i="0" u="none" strike="noStrike" cap="none" dirty="0">
                <a:solidFill>
                  <a:srgbClr val="000000"/>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1" i="0" u="none" strike="noStrike" cap="none" dirty="0">
                <a:solidFill>
                  <a:srgbClr val="000000"/>
                </a:solidFill>
                <a:highlight>
                  <a:srgbClr val="FFFFFF"/>
                </a:highlight>
                <a:latin typeface="Arial"/>
                <a:ea typeface="Arial"/>
                <a:cs typeface="Arial"/>
                <a:sym typeface="Arial"/>
              </a:rPr>
              <a:t>The link to the survey is here: </a:t>
            </a:r>
          </a:p>
          <a:p>
            <a:pPr marL="0" marR="0" lvl="0" indent="0" algn="l" rtl="0">
              <a:lnSpc>
                <a:spcPct val="100000"/>
              </a:lnSpc>
              <a:spcBef>
                <a:spcPts val="0"/>
              </a:spcBef>
              <a:spcAft>
                <a:spcPts val="0"/>
              </a:spcAft>
              <a:buClr>
                <a:srgbClr val="000000"/>
              </a:buClr>
              <a:buSzPts val="1200"/>
              <a:buFont typeface="Arial"/>
              <a:buNone/>
            </a:pPr>
            <a:r>
              <a:rPr lang="en-US" sz="1200" b="1" dirty="0">
                <a:highlight>
                  <a:srgbClr val="FFFFFF"/>
                </a:highlight>
                <a:hlinkClick r:id="rId4">
                  <a:extLst>
                    <a:ext uri="{A12FA001-AC4F-418D-AE19-62706E023703}">
                      <ahyp:hlinkClr xmlns:ahyp="http://schemas.microsoft.com/office/drawing/2018/hyperlinkcolor" val="tx"/>
                    </a:ext>
                  </a:extLst>
                </a:hlinkClick>
              </a:rPr>
              <a:t>ENGLISH: </a:t>
            </a:r>
            <a:r>
              <a:rPr lang="en-US" sz="1200" b="1" i="0" u="sng" strike="noStrike" cap="none" dirty="0">
                <a:solidFill>
                  <a:srgbClr val="1155CC"/>
                </a:solidFill>
                <a:highlight>
                  <a:srgbClr val="FFFFFF"/>
                </a:highlight>
                <a:sym typeface="Arial"/>
                <a:hlinkClick r:id="rId4">
                  <a:extLst>
                    <a:ext uri="{A12FA001-AC4F-418D-AE19-62706E023703}">
                      <ahyp:hlinkClr xmlns:ahyp="http://schemas.microsoft.com/office/drawing/2018/hyperlinkcolor" val="tx"/>
                    </a:ext>
                  </a:extLst>
                </a:hlinkClick>
              </a:rPr>
              <a:t>2023 HRIT/EMWIN User Survey</a:t>
            </a:r>
            <a:endParaRPr lang="en-US" sz="1200" b="1" i="0" u="sng" strike="noStrike" cap="none" dirty="0">
              <a:solidFill>
                <a:srgbClr val="1155CC"/>
              </a:solidFill>
              <a:highlight>
                <a:srgbClr val="FFFFFF"/>
              </a:highlight>
              <a:latin typeface="Arial"/>
              <a:ea typeface="Arial"/>
              <a:cs typeface="Arial"/>
              <a:sym typeface="Arial"/>
            </a:endParaRPr>
          </a:p>
          <a:p>
            <a:pPr lvl="0" algn="ctr">
              <a:buSzPts val="1200"/>
            </a:pPr>
            <a:r>
              <a:rPr lang="en-US" sz="1000" b="1" u="sng" dirty="0">
                <a:solidFill>
                  <a:srgbClr val="1155CC"/>
                </a:solidFill>
                <a:highlight>
                  <a:srgbClr val="FFFFFF"/>
                </a:highlight>
              </a:rPr>
              <a:t>(</a:t>
            </a:r>
            <a:r>
              <a:rPr lang="en-US" sz="1000" dirty="0">
                <a:highlight>
                  <a:srgbClr val="FFFFFF"/>
                </a:highlight>
                <a:hlinkClick r:id="rId4"/>
              </a:rPr>
              <a:t>https://docs.google.com/forms/d/e/1FAIpQLSdcfLLwRaARMIi8DPT4t4SbdDCMEYHC2UaSq-62GDtWKkSj4g/viewform</a:t>
            </a:r>
            <a:r>
              <a:rPr lang="en-US" sz="1000" dirty="0">
                <a:highlight>
                  <a:srgbClr val="FFFFFF"/>
                </a:highlight>
              </a:rPr>
              <a:t>)</a:t>
            </a:r>
            <a:endParaRPr lang="en-US" sz="1000" b="1" u="sng" dirty="0">
              <a:solidFill>
                <a:srgbClr val="1155CC"/>
              </a:solidFill>
              <a:highlight>
                <a:srgbClr val="FFFFFF"/>
              </a:highlight>
            </a:endParaRPr>
          </a:p>
          <a:p>
            <a:pPr marL="0" marR="0" lvl="0" indent="0" algn="l" rtl="0">
              <a:lnSpc>
                <a:spcPct val="100000"/>
              </a:lnSpc>
              <a:spcBef>
                <a:spcPts val="0"/>
              </a:spcBef>
              <a:spcAft>
                <a:spcPts val="0"/>
              </a:spcAft>
              <a:buClr>
                <a:srgbClr val="000000"/>
              </a:buClr>
              <a:buSzPts val="1200"/>
              <a:buFont typeface="Arial"/>
              <a:buNone/>
            </a:pPr>
            <a:r>
              <a:rPr lang="en-US" sz="1200" b="1" i="0" u="sng" strike="noStrike" cap="none" dirty="0">
                <a:solidFill>
                  <a:schemeClr val="bg2"/>
                </a:solidFill>
                <a:highlight>
                  <a:srgbClr val="FFFFFF"/>
                </a:highlight>
                <a:latin typeface="Arial"/>
                <a:ea typeface="Arial"/>
                <a:cs typeface="Arial"/>
                <a:sym typeface="Arial"/>
              </a:rPr>
              <a:t>SPANISH</a:t>
            </a:r>
            <a:r>
              <a:rPr lang="en-US" sz="1200" b="1" i="0" u="sng" strike="noStrike" cap="none" dirty="0">
                <a:solidFill>
                  <a:srgbClr val="1155CC"/>
                </a:solidFill>
                <a:highlight>
                  <a:srgbClr val="FFFFFF"/>
                </a:highlight>
                <a:latin typeface="Arial"/>
                <a:ea typeface="Arial"/>
                <a:cs typeface="Arial"/>
                <a:sym typeface="Arial"/>
              </a:rPr>
              <a:t>: </a:t>
            </a:r>
            <a:r>
              <a:rPr lang="en-US" sz="1200" b="1" i="0" u="sng" strike="noStrike" cap="none" dirty="0" err="1">
                <a:solidFill>
                  <a:srgbClr val="1155CC"/>
                </a:solidFill>
                <a:highlight>
                  <a:srgbClr val="FFFFFF"/>
                </a:highlight>
                <a:latin typeface="Arial"/>
                <a:ea typeface="Arial"/>
                <a:cs typeface="Arial"/>
                <a:sym typeface="Arial"/>
                <a:hlinkClick r:id="rId5"/>
              </a:rPr>
              <a:t>Encuesta</a:t>
            </a:r>
            <a:r>
              <a:rPr lang="en-US" sz="1200" b="1" i="0" u="sng" strike="noStrike" cap="none" dirty="0">
                <a:solidFill>
                  <a:srgbClr val="1155CC"/>
                </a:solidFill>
                <a:highlight>
                  <a:srgbClr val="FFFFFF"/>
                </a:highlight>
                <a:latin typeface="Arial"/>
                <a:ea typeface="Arial"/>
                <a:cs typeface="Arial"/>
                <a:sym typeface="Arial"/>
                <a:hlinkClick r:id="rId5"/>
              </a:rPr>
              <a:t> para </a:t>
            </a:r>
            <a:r>
              <a:rPr lang="en-US" sz="1200" b="1" i="0" u="sng" strike="noStrike" cap="none" dirty="0" err="1">
                <a:solidFill>
                  <a:srgbClr val="1155CC"/>
                </a:solidFill>
                <a:highlight>
                  <a:srgbClr val="FFFFFF"/>
                </a:highlight>
                <a:latin typeface="Arial"/>
                <a:ea typeface="Arial"/>
                <a:cs typeface="Arial"/>
                <a:sym typeface="Arial"/>
                <a:hlinkClick r:id="rId5"/>
              </a:rPr>
              <a:t>usuarios</a:t>
            </a:r>
            <a:r>
              <a:rPr lang="en-US" sz="1200" b="1" i="0" u="sng" strike="noStrike" cap="none" dirty="0">
                <a:solidFill>
                  <a:srgbClr val="1155CC"/>
                </a:solidFill>
                <a:highlight>
                  <a:srgbClr val="FFFFFF"/>
                </a:highlight>
                <a:latin typeface="Arial"/>
                <a:ea typeface="Arial"/>
                <a:cs typeface="Arial"/>
                <a:sym typeface="Arial"/>
                <a:hlinkClick r:id="rId5"/>
              </a:rPr>
              <a:t> de HRIT/EMWIN 2023</a:t>
            </a:r>
            <a:r>
              <a:rPr lang="en-US" sz="1200" b="1" i="0" u="sng" strike="noStrike" cap="none" dirty="0">
                <a:solidFill>
                  <a:srgbClr val="1155CC"/>
                </a:solidFill>
                <a:highlight>
                  <a:srgbClr val="FFFFFF"/>
                </a:highlight>
                <a:latin typeface="Arial"/>
                <a:ea typeface="Arial"/>
                <a:cs typeface="Arial"/>
                <a:sym typeface="Arial"/>
              </a:rPr>
              <a:t>:</a:t>
            </a:r>
          </a:p>
          <a:p>
            <a:pPr lvl="0" algn="ctr">
              <a:buSzPts val="1200"/>
            </a:pPr>
            <a:r>
              <a:rPr lang="en-US" sz="1000" u="sng" dirty="0">
                <a:solidFill>
                  <a:srgbClr val="1155CC"/>
                </a:solidFill>
                <a:highlight>
                  <a:srgbClr val="FFFFFF"/>
                </a:highlight>
              </a:rPr>
              <a:t>(</a:t>
            </a:r>
            <a:r>
              <a:rPr lang="en-US" sz="1000" u="sng" dirty="0">
                <a:solidFill>
                  <a:srgbClr val="1155CC"/>
                </a:solidFill>
              </a:rPr>
              <a:t>https://docs.google.com/forms/d/e/1FAIpQLSf5go6Qs3XHm2uEoNigzbl8PJ56jhrO-v7CHsUuPAULtzrl_Q/viewform)</a:t>
            </a:r>
            <a:endParaRPr lang="en-US" sz="1000" i="0" u="sng" strike="noStrike" cap="none" dirty="0">
              <a:solidFill>
                <a:srgbClr val="1155CC"/>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highlight>
                  <a:srgbClr val="FFFFFF"/>
                </a:highlight>
                <a:latin typeface="Arial"/>
                <a:ea typeface="Arial"/>
                <a:cs typeface="Arial"/>
                <a:sym typeface="Arial"/>
              </a:rPr>
              <a:t>Your time and attention is very much appreciated! We look forward to receiving your feedback.</a:t>
            </a: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highlight>
                  <a:srgbClr val="FFFFFF"/>
                </a:highlight>
                <a:latin typeface="Arial"/>
                <a:ea typeface="Arial"/>
                <a:cs typeface="Arial"/>
                <a:sym typeface="Arial"/>
              </a:rPr>
              <a:t>We will report the results of the survey at a future HRIT/EMWIN Users Group Meeting.</a:t>
            </a:r>
            <a:endParaRPr sz="1200" b="0" i="0" u="none" strike="noStrike" cap="none" dirty="0">
              <a:solidFill>
                <a:srgbClr val="000000"/>
              </a:solidFill>
              <a:highlight>
                <a:srgbClr val="FFFFFF"/>
              </a:highlight>
              <a:latin typeface="Arial"/>
              <a:ea typeface="Arial"/>
              <a:cs typeface="Arial"/>
              <a:sym typeface="Arial"/>
            </a:endParaRPr>
          </a:p>
        </p:txBody>
      </p:sp>
    </p:spTree>
    <p:extLst>
      <p:ext uri="{BB962C8B-B14F-4D97-AF65-F5344CB8AC3E}">
        <p14:creationId xmlns:p14="http://schemas.microsoft.com/office/powerpoint/2010/main" val="3397102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9"/>
          <p:cNvSpPr txBox="1">
            <a:spLocks noGrp="1"/>
          </p:cNvSpPr>
          <p:nvPr>
            <p:ph type="title"/>
          </p:nvPr>
        </p:nvSpPr>
        <p:spPr>
          <a:xfrm>
            <a:off x="587787" y="101203"/>
            <a:ext cx="7606200" cy="5940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3200"/>
              <a:buNone/>
            </a:pPr>
            <a:r>
              <a:rPr lang="en-US" sz="2400">
                <a:solidFill>
                  <a:schemeClr val="dk2"/>
                </a:solidFill>
              </a:rPr>
              <a:t>ESPC Notifications, Status, and Contacts</a:t>
            </a:r>
            <a:endParaRPr sz="2400"/>
          </a:p>
        </p:txBody>
      </p:sp>
      <p:graphicFrame>
        <p:nvGraphicFramePr>
          <p:cNvPr id="237" name="Google Shape;237;p9"/>
          <p:cNvGraphicFramePr/>
          <p:nvPr/>
        </p:nvGraphicFramePr>
        <p:xfrm>
          <a:off x="482772" y="1646329"/>
          <a:ext cx="8330850" cy="2754810"/>
        </p:xfrm>
        <a:graphic>
          <a:graphicData uri="http://schemas.openxmlformats.org/drawingml/2006/table">
            <a:tbl>
              <a:tblPr>
                <a:noFill/>
                <a:tableStyleId>{A647E2AB-435F-4278-957D-1E683933D0EB}</a:tableStyleId>
              </a:tblPr>
              <a:tblGrid>
                <a:gridCol w="2082450">
                  <a:extLst>
                    <a:ext uri="{9D8B030D-6E8A-4147-A177-3AD203B41FA5}">
                      <a16:colId xmlns:a16="http://schemas.microsoft.com/office/drawing/2014/main" val="20000"/>
                    </a:ext>
                  </a:extLst>
                </a:gridCol>
                <a:gridCol w="6248400">
                  <a:extLst>
                    <a:ext uri="{9D8B030D-6E8A-4147-A177-3AD203B41FA5}">
                      <a16:colId xmlns:a16="http://schemas.microsoft.com/office/drawing/2014/main" val="20001"/>
                    </a:ext>
                  </a:extLst>
                </a:gridCol>
              </a:tblGrid>
              <a:tr h="278150">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24/7 Help Desk</a:t>
                      </a:r>
                      <a:endParaRPr sz="1100" u="none" strike="noStrike" cap="none"/>
                    </a:p>
                  </a:txBody>
                  <a:tcPr marL="91450" marR="91450" marT="34300" marB="34300"/>
                </a:tc>
                <a:tc>
                  <a:txBody>
                    <a:bodyPr/>
                    <a:lstStyle/>
                    <a:p>
                      <a:pPr marL="0" marR="0" lvl="0" indent="0" algn="l" rtl="0">
                        <a:lnSpc>
                          <a:spcPct val="100000"/>
                        </a:lnSpc>
                        <a:spcBef>
                          <a:spcPts val="0"/>
                        </a:spcBef>
                        <a:spcAft>
                          <a:spcPts val="0"/>
                        </a:spcAft>
                        <a:buClr>
                          <a:srgbClr val="000000"/>
                        </a:buClr>
                        <a:buSzPts val="1100"/>
                        <a:buFont typeface="Arial"/>
                        <a:buNone/>
                      </a:pPr>
                      <a:r>
                        <a:rPr lang="en-US" sz="1100" u="sng" strike="noStrike" cap="none">
                          <a:solidFill>
                            <a:srgbClr val="0000FF"/>
                          </a:solidFill>
                          <a:hlinkClick r:id="rId3">
                            <a:extLst>
                              <a:ext uri="{A12FA001-AC4F-418D-AE19-62706E023703}">
                                <ahyp:hlinkClr xmlns:ahyp="http://schemas.microsoft.com/office/drawing/2018/hyperlinkcolor" val="tx"/>
                              </a:ext>
                            </a:extLst>
                          </a:hlinkClick>
                        </a:rPr>
                        <a:t>ESPCOperations@noaa.gov</a:t>
                      </a:r>
                      <a:r>
                        <a:rPr lang="en-US" sz="1100" u="none" strike="noStrike" cap="none">
                          <a:solidFill>
                            <a:srgbClr val="3687F3"/>
                          </a:solidFill>
                        </a:rPr>
                        <a:t> </a:t>
                      </a:r>
                      <a:r>
                        <a:rPr lang="en-US" sz="1100" u="none" strike="noStrike" cap="none">
                          <a:solidFill>
                            <a:schemeClr val="dk2"/>
                          </a:solidFill>
                        </a:rPr>
                        <a:t> </a:t>
                      </a:r>
                      <a:r>
                        <a:rPr lang="en-US" sz="1100" u="none" strike="noStrike" cap="none">
                          <a:solidFill>
                            <a:srgbClr val="0000FF"/>
                          </a:solidFill>
                        </a:rPr>
                        <a:t>(301) 817-3880</a:t>
                      </a:r>
                      <a:r>
                        <a:rPr lang="en-US" sz="1100" u="none" strike="noStrike" cap="none">
                          <a:solidFill>
                            <a:schemeClr val="dk2"/>
                          </a:solidFill>
                        </a:rPr>
                        <a:t>  operational concerns incl. outages, ESPC notifications (un)subscribe, administrative information</a:t>
                      </a:r>
                      <a:endParaRPr sz="1100" u="none" strike="noStrike" cap="none">
                        <a:solidFill>
                          <a:schemeClr val="dk2"/>
                        </a:solidFill>
                      </a:endParaRPr>
                    </a:p>
                  </a:txBody>
                  <a:tcPr marL="91450" marR="91450" marT="34300" marB="34300"/>
                </a:tc>
                <a:extLst>
                  <a:ext uri="{0D108BD9-81ED-4DB2-BD59-A6C34878D82A}">
                    <a16:rowId xmlns:a16="http://schemas.microsoft.com/office/drawing/2014/main" val="10000"/>
                  </a:ext>
                </a:extLst>
              </a:tr>
              <a:tr h="278150">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ESPC Messages</a:t>
                      </a:r>
                      <a:endParaRPr sz="1100" u="none" strike="noStrike" cap="none"/>
                    </a:p>
                  </a:txBody>
                  <a:tcPr marL="91450" marR="91450" marT="34300" marB="34300"/>
                </a:tc>
                <a:tc>
                  <a:txBody>
                    <a:bodyPr/>
                    <a:lstStyle/>
                    <a:p>
                      <a:pPr marL="0" marR="0" lvl="0" indent="0" algn="l" rtl="0">
                        <a:lnSpc>
                          <a:spcPct val="100000"/>
                        </a:lnSpc>
                        <a:spcBef>
                          <a:spcPts val="0"/>
                        </a:spcBef>
                        <a:spcAft>
                          <a:spcPts val="0"/>
                        </a:spcAft>
                        <a:buClr>
                          <a:srgbClr val="000000"/>
                        </a:buClr>
                        <a:buSzPts val="1100"/>
                        <a:buFont typeface="Arial"/>
                        <a:buNone/>
                      </a:pPr>
                      <a:r>
                        <a:rPr lang="en-US" sz="1100" u="sng" strike="noStrike" cap="none">
                          <a:solidFill>
                            <a:srgbClr val="0000FF"/>
                          </a:solidFill>
                          <a:hlinkClick r:id="rId4">
                            <a:extLst>
                              <a:ext uri="{A12FA001-AC4F-418D-AE19-62706E023703}">
                                <ahyp:hlinkClr xmlns:ahyp="http://schemas.microsoft.com/office/drawing/2018/hyperlinkcolor" val="tx"/>
                              </a:ext>
                            </a:extLst>
                          </a:hlinkClick>
                        </a:rPr>
                        <a:t>https://www.ospo.noaa.gov/Operations/messages.html</a:t>
                      </a:r>
                      <a:r>
                        <a:rPr lang="en-US" sz="1100" u="none" strike="noStrike" cap="none">
                          <a:solidFill>
                            <a:srgbClr val="222222"/>
                          </a:solidFill>
                        </a:rPr>
                        <a:t>  archive of ESPC notifications</a:t>
                      </a:r>
                      <a:endParaRPr sz="1100" u="none" strike="noStrike" cap="none">
                        <a:solidFill>
                          <a:srgbClr val="222222"/>
                        </a:solidFill>
                      </a:endParaRPr>
                    </a:p>
                  </a:txBody>
                  <a:tcPr marL="91450" marR="91450" marT="34300" marB="34300"/>
                </a:tc>
                <a:extLst>
                  <a:ext uri="{0D108BD9-81ED-4DB2-BD59-A6C34878D82A}">
                    <a16:rowId xmlns:a16="http://schemas.microsoft.com/office/drawing/2014/main" val="10001"/>
                  </a:ext>
                </a:extLst>
              </a:tr>
              <a:tr h="278150">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User Services</a:t>
                      </a:r>
                      <a:endParaRPr sz="1100" u="none" strike="noStrike" cap="none"/>
                    </a:p>
                  </a:txBody>
                  <a:tcPr marL="91450" marR="91450" marT="34300" marB="34300"/>
                </a:tc>
                <a:tc>
                  <a:txBody>
                    <a:bodyPr/>
                    <a:lstStyle/>
                    <a:p>
                      <a:pPr marL="0" marR="0" lvl="0" indent="0" algn="l" rtl="0">
                        <a:lnSpc>
                          <a:spcPct val="100000"/>
                        </a:lnSpc>
                        <a:spcBef>
                          <a:spcPts val="0"/>
                        </a:spcBef>
                        <a:spcAft>
                          <a:spcPts val="0"/>
                        </a:spcAft>
                        <a:buClr>
                          <a:srgbClr val="000000"/>
                        </a:buClr>
                        <a:buSzPts val="1100"/>
                        <a:buFont typeface="Arial"/>
                        <a:buNone/>
                      </a:pPr>
                      <a:r>
                        <a:rPr lang="en-US" sz="1100" u="sng" strike="noStrike" cap="none">
                          <a:solidFill>
                            <a:srgbClr val="0000FF"/>
                          </a:solidFill>
                          <a:hlinkClick r:id="rId5">
                            <a:extLst>
                              <a:ext uri="{A12FA001-AC4F-418D-AE19-62706E023703}">
                                <ahyp:hlinkClr xmlns:ahyp="http://schemas.microsoft.com/office/drawing/2018/hyperlinkcolor" val="tx"/>
                              </a:ext>
                            </a:extLst>
                          </a:hlinkClick>
                        </a:rPr>
                        <a:t>SPSD.UserServices@noaa.gov</a:t>
                      </a:r>
                      <a:r>
                        <a:rPr lang="en-US" sz="1100" u="none" strike="noStrike" cap="none">
                          <a:solidFill>
                            <a:srgbClr val="0000FF"/>
                          </a:solidFill>
                        </a:rPr>
                        <a:t>  </a:t>
                      </a:r>
                      <a:r>
                        <a:rPr lang="en-US" sz="1100" u="none" strike="noStrike" cap="none">
                          <a:solidFill>
                            <a:schemeClr val="dk2"/>
                          </a:solidFill>
                        </a:rPr>
                        <a:t>general public comments and inquiries</a:t>
                      </a:r>
                      <a:endParaRPr sz="1100" u="none" strike="noStrike" cap="none">
                        <a:solidFill>
                          <a:schemeClr val="dk2"/>
                        </a:solidFill>
                      </a:endParaRPr>
                    </a:p>
                  </a:txBody>
                  <a:tcPr marL="91450" marR="91450" marT="34300" marB="34300"/>
                </a:tc>
                <a:extLst>
                  <a:ext uri="{0D108BD9-81ED-4DB2-BD59-A6C34878D82A}">
                    <a16:rowId xmlns:a16="http://schemas.microsoft.com/office/drawing/2014/main" val="10002"/>
                  </a:ext>
                </a:extLst>
              </a:tr>
              <a:tr h="278150">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Data Access</a:t>
                      </a:r>
                      <a:endParaRPr sz="1100" u="none" strike="noStrike" cap="none"/>
                    </a:p>
                  </a:txBody>
                  <a:tcPr marL="91450" marR="91450" marT="34300" marB="34300"/>
                </a:tc>
                <a:tc>
                  <a:txBody>
                    <a:bodyPr/>
                    <a:lstStyle/>
                    <a:p>
                      <a:pPr marL="0" marR="0" lvl="0" indent="0" algn="l" rtl="0">
                        <a:lnSpc>
                          <a:spcPct val="100000"/>
                        </a:lnSpc>
                        <a:spcBef>
                          <a:spcPts val="0"/>
                        </a:spcBef>
                        <a:spcAft>
                          <a:spcPts val="0"/>
                        </a:spcAft>
                        <a:buClr>
                          <a:srgbClr val="000000"/>
                        </a:buClr>
                        <a:buSzPts val="1100"/>
                        <a:buFont typeface="Arial"/>
                        <a:buNone/>
                      </a:pPr>
                      <a:r>
                        <a:rPr lang="en-US" sz="1100" u="sng" strike="noStrike" cap="none">
                          <a:solidFill>
                            <a:srgbClr val="0000FF"/>
                          </a:solidFill>
                          <a:hlinkClick r:id="rId6">
                            <a:extLst>
                              <a:ext uri="{A12FA001-AC4F-418D-AE19-62706E023703}">
                                <ahyp:hlinkClr xmlns:ahyp="http://schemas.microsoft.com/office/drawing/2018/hyperlinkcolor" val="tx"/>
                              </a:ext>
                            </a:extLst>
                          </a:hlinkClick>
                        </a:rPr>
                        <a:t>NESDIS.Data.Access@noaa.gov</a:t>
                      </a:r>
                      <a:r>
                        <a:rPr lang="en-US" sz="1100" u="none" strike="noStrike" cap="none">
                          <a:solidFill>
                            <a:srgbClr val="0000FF"/>
                          </a:solidFill>
                        </a:rPr>
                        <a:t>  </a:t>
                      </a:r>
                      <a:r>
                        <a:rPr lang="en-US" sz="1100" u="none" strike="noStrike" cap="none">
                          <a:solidFill>
                            <a:srgbClr val="252C31"/>
                          </a:solidFill>
                        </a:rPr>
                        <a:t>for data access contact the Data Access Team</a:t>
                      </a:r>
                      <a:endParaRPr sz="1100" u="none" strike="noStrike" cap="none">
                        <a:solidFill>
                          <a:srgbClr val="252C31"/>
                        </a:solidFill>
                      </a:endParaRPr>
                    </a:p>
                  </a:txBody>
                  <a:tcPr marL="91450" marR="91450" marT="34300" marB="34300"/>
                </a:tc>
                <a:extLst>
                  <a:ext uri="{0D108BD9-81ED-4DB2-BD59-A6C34878D82A}">
                    <a16:rowId xmlns:a16="http://schemas.microsoft.com/office/drawing/2014/main" val="10003"/>
                  </a:ext>
                </a:extLst>
              </a:tr>
              <a:tr h="278150">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GOES Operational Status</a:t>
                      </a:r>
                      <a:endParaRPr sz="1100" u="none" strike="noStrike" cap="none"/>
                    </a:p>
                  </a:txBody>
                  <a:tcPr marL="91450" marR="91450" marT="34300" marB="34300"/>
                </a:tc>
                <a:tc>
                  <a:txBody>
                    <a:bodyPr/>
                    <a:lstStyle/>
                    <a:p>
                      <a:pPr marL="0" marR="0" lvl="0" indent="0" algn="l" rtl="0">
                        <a:lnSpc>
                          <a:spcPct val="100000"/>
                        </a:lnSpc>
                        <a:spcBef>
                          <a:spcPts val="0"/>
                        </a:spcBef>
                        <a:spcAft>
                          <a:spcPts val="0"/>
                        </a:spcAft>
                        <a:buClr>
                          <a:srgbClr val="000000"/>
                        </a:buClr>
                        <a:buSzPts val="1100"/>
                        <a:buFont typeface="Arial"/>
                        <a:buNone/>
                      </a:pPr>
                      <a:r>
                        <a:rPr lang="en-US" sz="1100" u="sng" strike="noStrike" cap="none">
                          <a:solidFill>
                            <a:srgbClr val="0000FF"/>
                          </a:solidFill>
                          <a:hlinkClick r:id="rId7">
                            <a:extLst>
                              <a:ext uri="{A12FA001-AC4F-418D-AE19-62706E023703}">
                                <ahyp:hlinkClr xmlns:ahyp="http://schemas.microsoft.com/office/drawing/2018/hyperlinkcolor" val="tx"/>
                              </a:ext>
                            </a:extLst>
                          </a:hlinkClick>
                        </a:rPr>
                        <a:t>http://www.ospo.noaa.gov/Operations/GOES/status.html</a:t>
                      </a:r>
                      <a:endParaRPr sz="1100" u="none" strike="noStrike" cap="none">
                        <a:solidFill>
                          <a:srgbClr val="0000FF"/>
                        </a:solidFill>
                      </a:endParaRPr>
                    </a:p>
                  </a:txBody>
                  <a:tcPr marL="91450" marR="91450" marT="34300" marB="34300"/>
                </a:tc>
                <a:extLst>
                  <a:ext uri="{0D108BD9-81ED-4DB2-BD59-A6C34878D82A}">
                    <a16:rowId xmlns:a16="http://schemas.microsoft.com/office/drawing/2014/main" val="10004"/>
                  </a:ext>
                </a:extLst>
              </a:tr>
              <a:tr h="278150">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GOES User Information and Documents</a:t>
                      </a:r>
                      <a:endParaRPr sz="1100" u="none" strike="noStrike" cap="none"/>
                    </a:p>
                  </a:txBody>
                  <a:tcPr marL="91450" marR="91450" marT="34300" marB="34300"/>
                </a:tc>
                <a:tc>
                  <a:txBody>
                    <a:bodyPr/>
                    <a:lstStyle/>
                    <a:p>
                      <a:pPr marL="0" marR="0" lvl="0" indent="0" algn="l" rtl="0">
                        <a:lnSpc>
                          <a:spcPct val="100000"/>
                        </a:lnSpc>
                        <a:spcBef>
                          <a:spcPts val="0"/>
                        </a:spcBef>
                        <a:spcAft>
                          <a:spcPts val="0"/>
                        </a:spcAft>
                        <a:buClr>
                          <a:srgbClr val="000000"/>
                        </a:buClr>
                        <a:buSzPts val="1100"/>
                        <a:buFont typeface="Arial"/>
                        <a:buNone/>
                      </a:pPr>
                      <a:r>
                        <a:rPr lang="en-US" sz="1100" u="sng" strike="noStrike" cap="none">
                          <a:solidFill>
                            <a:srgbClr val="0000FF"/>
                          </a:solidFill>
                          <a:hlinkClick r:id="rId8">
                            <a:extLst>
                              <a:ext uri="{A12FA001-AC4F-418D-AE19-62706E023703}">
                                <ahyp:hlinkClr xmlns:ahyp="http://schemas.microsoft.com/office/drawing/2018/hyperlinkcolor" val="tx"/>
                              </a:ext>
                            </a:extLst>
                          </a:hlinkClick>
                        </a:rPr>
                        <a:t>http://www.ospo.noaa.gov/Operations/GOES/documents.html</a:t>
                      </a:r>
                      <a:endParaRPr sz="1100" u="none" strike="noStrike" cap="none">
                        <a:solidFill>
                          <a:srgbClr val="0000FF"/>
                        </a:solidFill>
                      </a:endParaRPr>
                    </a:p>
                  </a:txBody>
                  <a:tcPr marL="91450" marR="91450" marT="34300" marB="34300"/>
                </a:tc>
                <a:extLst>
                  <a:ext uri="{0D108BD9-81ED-4DB2-BD59-A6C34878D82A}">
                    <a16:rowId xmlns:a16="http://schemas.microsoft.com/office/drawing/2014/main" val="10005"/>
                  </a:ext>
                </a:extLst>
              </a:tr>
              <a:tr h="278150">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POES Operational Status</a:t>
                      </a:r>
                      <a:endParaRPr sz="1100" u="none" strike="noStrike" cap="none"/>
                    </a:p>
                  </a:txBody>
                  <a:tcPr marL="91450" marR="91450" marT="34300" marB="34300"/>
                </a:tc>
                <a:tc>
                  <a:txBody>
                    <a:bodyPr/>
                    <a:lstStyle/>
                    <a:p>
                      <a:pPr marL="0" marR="0" lvl="0" indent="0" algn="l" rtl="0">
                        <a:lnSpc>
                          <a:spcPct val="100000"/>
                        </a:lnSpc>
                        <a:spcBef>
                          <a:spcPts val="0"/>
                        </a:spcBef>
                        <a:spcAft>
                          <a:spcPts val="0"/>
                        </a:spcAft>
                        <a:buClr>
                          <a:srgbClr val="000000"/>
                        </a:buClr>
                        <a:buSzPts val="1100"/>
                        <a:buFont typeface="Arial"/>
                        <a:buNone/>
                      </a:pPr>
                      <a:r>
                        <a:rPr lang="en-US" sz="1100" u="sng" strike="noStrike" cap="none">
                          <a:solidFill>
                            <a:srgbClr val="0000FF"/>
                          </a:solidFill>
                          <a:hlinkClick r:id="rId9">
                            <a:extLst>
                              <a:ext uri="{A12FA001-AC4F-418D-AE19-62706E023703}">
                                <ahyp:hlinkClr xmlns:ahyp="http://schemas.microsoft.com/office/drawing/2018/hyperlinkcolor" val="tx"/>
                              </a:ext>
                            </a:extLst>
                          </a:hlinkClick>
                        </a:rPr>
                        <a:t>http://www.ospo.noaa.gov/Operations/POES/status.html</a:t>
                      </a:r>
                      <a:endParaRPr sz="1100" u="none" strike="noStrike" cap="none">
                        <a:solidFill>
                          <a:srgbClr val="0000FF"/>
                        </a:solidFill>
                      </a:endParaRPr>
                    </a:p>
                  </a:txBody>
                  <a:tcPr marL="91450" marR="91450" marT="34300" marB="34300"/>
                </a:tc>
                <a:extLst>
                  <a:ext uri="{0D108BD9-81ED-4DB2-BD59-A6C34878D82A}">
                    <a16:rowId xmlns:a16="http://schemas.microsoft.com/office/drawing/2014/main" val="10006"/>
                  </a:ext>
                </a:extLst>
              </a:tr>
              <a:tr h="278150">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News &amp; Events</a:t>
                      </a:r>
                      <a:endParaRPr sz="1100" u="none" strike="noStrike" cap="none"/>
                    </a:p>
                  </a:txBody>
                  <a:tcPr marL="91450" marR="91450" marT="34300" marB="34300"/>
                </a:tc>
                <a:tc>
                  <a:txBody>
                    <a:bodyPr/>
                    <a:lstStyle/>
                    <a:p>
                      <a:pPr marL="0" marR="0" lvl="0" indent="0" algn="l" rtl="0">
                        <a:lnSpc>
                          <a:spcPct val="100000"/>
                        </a:lnSpc>
                        <a:spcBef>
                          <a:spcPts val="0"/>
                        </a:spcBef>
                        <a:spcAft>
                          <a:spcPts val="0"/>
                        </a:spcAft>
                        <a:buClr>
                          <a:srgbClr val="3687F3"/>
                        </a:buClr>
                        <a:buSzPts val="1100"/>
                        <a:buFont typeface="Arial"/>
                        <a:buNone/>
                      </a:pPr>
                      <a:r>
                        <a:rPr lang="en-US" sz="1100" u="sng" strike="noStrike" cap="none">
                          <a:solidFill>
                            <a:srgbClr val="0000FF"/>
                          </a:solidFill>
                          <a:hlinkClick r:id="rId10">
                            <a:extLst>
                              <a:ext uri="{A12FA001-AC4F-418D-AE19-62706E023703}">
                                <ahyp:hlinkClr xmlns:ahyp="http://schemas.microsoft.com/office/drawing/2018/hyperlinkcolor" val="tx"/>
                              </a:ext>
                            </a:extLst>
                          </a:hlinkClick>
                        </a:rPr>
                        <a:t>https://www.nesdis.noaa.gov/about/news-events</a:t>
                      </a:r>
                      <a:endParaRPr sz="1100" u="none" strike="noStrike" cap="none">
                        <a:solidFill>
                          <a:srgbClr val="0000FF"/>
                        </a:solidFill>
                      </a:endParaRPr>
                    </a:p>
                  </a:txBody>
                  <a:tcPr marL="91450" marR="91450" marT="34300" marB="34300"/>
                </a:tc>
                <a:extLst>
                  <a:ext uri="{0D108BD9-81ED-4DB2-BD59-A6C34878D82A}">
                    <a16:rowId xmlns:a16="http://schemas.microsoft.com/office/drawing/2014/main" val="10007"/>
                  </a:ext>
                </a:extLst>
              </a:tr>
              <a:tr h="278150">
                <a:tc>
                  <a:txBody>
                    <a:bodyPr/>
                    <a:lstStyle/>
                    <a:p>
                      <a:pPr marL="0" marR="0" lvl="0" indent="0" algn="l" rtl="0">
                        <a:lnSpc>
                          <a:spcPct val="100000"/>
                        </a:lnSpc>
                        <a:spcBef>
                          <a:spcPts val="0"/>
                        </a:spcBef>
                        <a:spcAft>
                          <a:spcPts val="0"/>
                        </a:spcAft>
                        <a:buClr>
                          <a:srgbClr val="000000"/>
                        </a:buClr>
                        <a:buSzPts val="1100"/>
                        <a:buFont typeface="Arial"/>
                        <a:buNone/>
                      </a:pPr>
                      <a:r>
                        <a:rPr lang="en-US" sz="1100" u="none" strike="noStrike" cap="none"/>
                        <a:t>Social Media</a:t>
                      </a:r>
                      <a:endParaRPr sz="1100" u="none" strike="noStrike" cap="none"/>
                    </a:p>
                  </a:txBody>
                  <a:tcPr marL="91450" marR="91450" marT="34300" marB="34300"/>
                </a:tc>
                <a:tc>
                  <a:txBody>
                    <a:bodyPr/>
                    <a:lstStyle/>
                    <a:p>
                      <a:pPr marL="0" marR="0" lvl="0" indent="0" algn="l" rtl="0">
                        <a:lnSpc>
                          <a:spcPct val="100000"/>
                        </a:lnSpc>
                        <a:spcBef>
                          <a:spcPts val="0"/>
                        </a:spcBef>
                        <a:spcAft>
                          <a:spcPts val="0"/>
                        </a:spcAft>
                        <a:buClr>
                          <a:srgbClr val="000000"/>
                        </a:buClr>
                        <a:buSzPts val="1100"/>
                        <a:buFont typeface="Arial"/>
                        <a:buNone/>
                      </a:pPr>
                      <a:r>
                        <a:rPr lang="en-US" sz="1100" u="sng" strike="noStrike" cap="none">
                          <a:solidFill>
                            <a:schemeClr val="hlink"/>
                          </a:solidFill>
                          <a:hlinkClick r:id="rId11"/>
                        </a:rPr>
                        <a:t>facebook</a:t>
                      </a:r>
                      <a:r>
                        <a:rPr lang="en-US" sz="1100" u="none" strike="noStrike" cap="none"/>
                        <a:t>, </a:t>
                      </a:r>
                      <a:r>
                        <a:rPr lang="en-US" sz="1100" u="sng" strike="noStrike" cap="none">
                          <a:solidFill>
                            <a:schemeClr val="hlink"/>
                          </a:solidFill>
                          <a:hlinkClick r:id="rId12"/>
                        </a:rPr>
                        <a:t>X(Twitter</a:t>
                      </a:r>
                      <a:r>
                        <a:rPr lang="en-US" sz="1100" u="none" strike="noStrike" cap="none"/>
                        <a:t>), </a:t>
                      </a:r>
                      <a:r>
                        <a:rPr lang="en-US" sz="1100" u="sng" strike="noStrike" cap="none">
                          <a:solidFill>
                            <a:schemeClr val="hlink"/>
                          </a:solidFill>
                          <a:hlinkClick r:id="rId13"/>
                        </a:rPr>
                        <a:t>YouTube</a:t>
                      </a:r>
                      <a:r>
                        <a:rPr lang="en-US" sz="1100" u="none" strike="noStrike" cap="none"/>
                        <a:t>, </a:t>
                      </a:r>
                      <a:r>
                        <a:rPr lang="en-US" sz="1100" u="sng" strike="noStrike" cap="none">
                          <a:solidFill>
                            <a:schemeClr val="hlink"/>
                          </a:solidFill>
                          <a:hlinkClick r:id="rId14"/>
                        </a:rPr>
                        <a:t>Instagram</a:t>
                      </a:r>
                      <a:r>
                        <a:rPr lang="en-US" sz="1100" u="none" strike="noStrike" cap="none"/>
                        <a:t>, </a:t>
                      </a:r>
                      <a:r>
                        <a:rPr lang="en-US" sz="1100" u="sng" strike="noStrike" cap="none">
                          <a:solidFill>
                            <a:schemeClr val="hlink"/>
                          </a:solidFill>
                          <a:hlinkClick r:id="rId15"/>
                        </a:rPr>
                        <a:t>Linkedin</a:t>
                      </a:r>
                      <a:endParaRPr sz="1100" u="none" strike="noStrike" cap="none"/>
                    </a:p>
                  </a:txBody>
                  <a:tcPr marL="91450" marR="91450" marT="34300" marB="34300"/>
                </a:tc>
                <a:extLst>
                  <a:ext uri="{0D108BD9-81ED-4DB2-BD59-A6C34878D82A}">
                    <a16:rowId xmlns:a16="http://schemas.microsoft.com/office/drawing/2014/main" val="10008"/>
                  </a:ext>
                </a:extLst>
              </a:tr>
            </a:tbl>
          </a:graphicData>
        </a:graphic>
      </p:graphicFrame>
      <p:sp>
        <p:nvSpPr>
          <p:cNvPr id="238" name="Google Shape;238;p9"/>
          <p:cNvSpPr txBox="1"/>
          <p:nvPr/>
        </p:nvSpPr>
        <p:spPr>
          <a:xfrm>
            <a:off x="482772" y="616975"/>
            <a:ext cx="8060700" cy="954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FF0000"/>
                </a:solidFill>
                <a:latin typeface="Arial"/>
                <a:ea typeface="Arial"/>
                <a:cs typeface="Arial"/>
                <a:sym typeface="Arial"/>
              </a:rPr>
              <a:t>Subscribe to ESPC for notifications  -- this is the primary way for you to receive notifications!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10"/>
          <p:cNvSpPr txBox="1">
            <a:spLocks noGrp="1"/>
          </p:cNvSpPr>
          <p:nvPr>
            <p:ph type="title"/>
          </p:nvPr>
        </p:nvSpPr>
        <p:spPr>
          <a:xfrm>
            <a:off x="587788" y="101203"/>
            <a:ext cx="7603800" cy="5940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3200"/>
              <a:buNone/>
            </a:pPr>
            <a:r>
              <a:rPr lang="en-US" sz="2400">
                <a:solidFill>
                  <a:schemeClr val="dk2"/>
                </a:solidFill>
              </a:rPr>
              <a:t>GRB/HRIT Contacts</a:t>
            </a:r>
            <a:endParaRPr sz="2400"/>
          </a:p>
        </p:txBody>
      </p:sp>
      <p:sp>
        <p:nvSpPr>
          <p:cNvPr id="244" name="Google Shape;244;p10"/>
          <p:cNvSpPr txBox="1"/>
          <p:nvPr/>
        </p:nvSpPr>
        <p:spPr>
          <a:xfrm>
            <a:off x="457200" y="961784"/>
            <a:ext cx="8229600" cy="3717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222222"/>
                </a:solidFill>
                <a:highlight>
                  <a:srgbClr val="FFFFFF"/>
                </a:highlight>
                <a:latin typeface="Arial"/>
                <a:ea typeface="Arial"/>
                <a:cs typeface="Arial"/>
                <a:sym typeface="Arial"/>
              </a:rPr>
              <a:t>Toby Hutchings, Direct Readout Program Manager</a:t>
            </a:r>
            <a:endParaRPr sz="1400" b="0" i="0" u="none" strike="noStrike" cap="none">
              <a:solidFill>
                <a:srgbClr val="222222"/>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222222"/>
                </a:solidFill>
                <a:highlight>
                  <a:srgbClr val="FFFFFF"/>
                </a:highlight>
                <a:latin typeface="Arial"/>
                <a:ea typeface="Arial"/>
                <a:cs typeface="Arial"/>
                <a:sym typeface="Arial"/>
              </a:rPr>
              <a:t>NOAA/NESDIS/OSPO/SPSD</a:t>
            </a:r>
            <a:endParaRPr sz="1400" b="0" i="0" u="none" strike="noStrike" cap="none">
              <a:solidFill>
                <a:srgbClr val="222222"/>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Email: </a:t>
            </a:r>
            <a:r>
              <a:rPr lang="en-US" sz="1400" b="0" i="0" u="sng" strike="noStrike" cap="none">
                <a:solidFill>
                  <a:schemeClr val="hlink"/>
                </a:solidFill>
                <a:highlight>
                  <a:srgbClr val="FFFFFF"/>
                </a:highlight>
                <a:latin typeface="Arial"/>
                <a:ea typeface="Arial"/>
                <a:cs typeface="Arial"/>
                <a:sym typeface="Arial"/>
                <a:hlinkClick r:id="rId3"/>
              </a:rPr>
              <a:t>grb.pm@noaa.gov</a:t>
            </a:r>
            <a:endParaRPr sz="1400" b="0" i="0" u="none" strike="noStrike" cap="none">
              <a:solidFill>
                <a:srgbClr val="1155CC"/>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1155CC"/>
                </a:solidFill>
                <a:highlight>
                  <a:srgbClr val="FFFFFF"/>
                </a:highlight>
                <a:latin typeface="Arial"/>
                <a:ea typeface="Arial"/>
                <a:cs typeface="Arial"/>
                <a:sym typeface="Arial"/>
              </a:rPr>
              <a:t>           </a:t>
            </a:r>
            <a:r>
              <a:rPr lang="en-US" sz="1400" b="0" i="0" u="sng" strike="noStrike" cap="none">
                <a:solidFill>
                  <a:schemeClr val="hlink"/>
                </a:solidFill>
                <a:highlight>
                  <a:srgbClr val="FFFFFF"/>
                </a:highlight>
                <a:latin typeface="Arial"/>
                <a:ea typeface="Arial"/>
                <a:cs typeface="Arial"/>
                <a:sym typeface="Arial"/>
                <a:hlinkClick r:id="rId4"/>
              </a:rPr>
              <a:t>toby.hutchings@noaa.gov</a:t>
            </a:r>
            <a:endParaRPr sz="1400" b="0" i="0" u="none" strike="noStrike" cap="none">
              <a:solidFill>
                <a:srgbClr val="1155CC"/>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222222"/>
                </a:solidFill>
                <a:highlight>
                  <a:srgbClr val="FFFFFF"/>
                </a:highlight>
                <a:latin typeface="Arial"/>
                <a:ea typeface="Arial"/>
                <a:cs typeface="Arial"/>
                <a:sym typeface="Arial"/>
              </a:rPr>
              <a:t>Phone: (301) 817-4422 (Office)</a:t>
            </a:r>
            <a:endParaRPr sz="1400" b="0" i="0" u="none" strike="noStrike" cap="none">
              <a:solidFill>
                <a:srgbClr val="222222"/>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Ian Avruch, HRIT/EMWIN Program Manager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2"/>
                </a:solidFill>
                <a:latin typeface="Arial"/>
                <a:ea typeface="Arial"/>
                <a:cs typeface="Arial"/>
                <a:sym typeface="Arial"/>
              </a:rPr>
              <a:t>NOAA (NESDIS/OSPO/SPSD/DSB)</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Email: </a:t>
            </a:r>
            <a:r>
              <a:rPr lang="en-US" sz="1400" b="0" i="0" u="sng" strike="noStrike" cap="none">
                <a:solidFill>
                  <a:schemeClr val="hlink"/>
                </a:solidFill>
                <a:latin typeface="Arial"/>
                <a:ea typeface="Arial"/>
                <a:cs typeface="Arial"/>
                <a:sym typeface="Arial"/>
                <a:hlinkClick r:id="rId5"/>
              </a:rPr>
              <a:t>hrit.manager@noaa.gov</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r>
              <a:rPr lang="en-US" sz="1400" b="0" i="0" u="sng" strike="noStrike" cap="none">
                <a:solidFill>
                  <a:schemeClr val="hlink"/>
                </a:solidFill>
                <a:latin typeface="Arial"/>
                <a:ea typeface="Arial"/>
                <a:cs typeface="Arial"/>
                <a:sym typeface="Arial"/>
                <a:hlinkClick r:id="rId6"/>
              </a:rPr>
              <a:t>Ian.Avruch@noaa.gov</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2"/>
                </a:solidFill>
                <a:latin typeface="Arial"/>
                <a:ea typeface="Arial"/>
                <a:cs typeface="Arial"/>
                <a:sym typeface="Arial"/>
              </a:rPr>
              <a:t>Phone: (</a:t>
            </a:r>
            <a:r>
              <a:rPr lang="en-US" sz="1400" b="0" i="0" u="none" strike="noStrike" cap="none">
                <a:solidFill>
                  <a:schemeClr val="dk2"/>
                </a:solidFill>
                <a:latin typeface="Roboto"/>
                <a:ea typeface="Roboto"/>
                <a:cs typeface="Roboto"/>
                <a:sym typeface="Roboto"/>
              </a:rPr>
              <a:t>‪+1) 240-410-3546‬</a:t>
            </a:r>
            <a:r>
              <a:rPr lang="en-US" sz="1400" b="0" i="0" u="none" strike="noStrike" cap="none">
                <a:solidFill>
                  <a:schemeClr val="dk2"/>
                </a:solidFill>
                <a:latin typeface="Arial"/>
                <a:ea typeface="Arial"/>
                <a:cs typeface="Arial"/>
                <a:sym typeface="Arial"/>
              </a:rPr>
              <a:t> (Office)</a:t>
            </a:r>
            <a:endParaRPr sz="14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2"/>
                </a:solidFill>
                <a:latin typeface="Arial"/>
                <a:ea typeface="Arial"/>
                <a:cs typeface="Arial"/>
                <a:sym typeface="Arial"/>
              </a:rPr>
              <a:t>            (+1) 301-817-4543 (Office)</a:t>
            </a:r>
            <a:endParaRPr sz="14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222222"/>
              </a:solidFill>
              <a:highlight>
                <a:srgbClr val="FFFFFF"/>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2"/>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 Content Slide - with icon">
  <a:themeElements>
    <a:clrScheme name="PTT 1">
      <a:dk1>
        <a:srgbClr val="0A4595"/>
      </a:dk1>
      <a:lt1>
        <a:srgbClr val="FFFFFF"/>
      </a:lt1>
      <a:dk2>
        <a:srgbClr val="323B42"/>
      </a:dk2>
      <a:lt2>
        <a:srgbClr val="D6F5FF"/>
      </a:lt2>
      <a:accent1>
        <a:srgbClr val="0099D8"/>
      </a:accent1>
      <a:accent2>
        <a:srgbClr val="0A4595"/>
      </a:accent2>
      <a:accent3>
        <a:srgbClr val="34C8C9"/>
      </a:accent3>
      <a:accent4>
        <a:srgbClr val="CC9C4A"/>
      </a:accent4>
      <a:accent5>
        <a:srgbClr val="A52B15"/>
      </a:accent5>
      <a:accent6>
        <a:srgbClr val="A74FA9"/>
      </a:accent6>
      <a:hlink>
        <a:srgbClr val="0A52F6"/>
      </a:hlink>
      <a:folHlink>
        <a:srgbClr val="0072A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TotalTime>
  <Words>1501</Words>
  <Application>Microsoft Office PowerPoint</Application>
  <PresentationFormat>On-screen Show (16:9)</PresentationFormat>
  <Paragraphs>308</Paragraphs>
  <Slides>10</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Arial</vt:lpstr>
      <vt:lpstr>Calibri</vt:lpstr>
      <vt:lpstr>Arial Narrow</vt:lpstr>
      <vt:lpstr>Roboto</vt:lpstr>
      <vt:lpstr>Times New Roman</vt:lpstr>
      <vt:lpstr>Calibri Light</vt:lpstr>
      <vt:lpstr>Office Theme</vt:lpstr>
      <vt:lpstr>4. Content Slide - with icon</vt:lpstr>
      <vt:lpstr>PowerPoint Presentation</vt:lpstr>
      <vt:lpstr>Privacy Act Notice</vt:lpstr>
      <vt:lpstr>Agenda – 10 Sep 2024</vt:lpstr>
      <vt:lpstr>PowerPoint Presentation</vt:lpstr>
      <vt:lpstr>HRIT/EMWIN Virtual Channel Listing (as of 19-Jun-2023)</vt:lpstr>
      <vt:lpstr>HRIT/EMWIN Status </vt:lpstr>
      <vt:lpstr>HRIT/EMWIN User Survey</vt:lpstr>
      <vt:lpstr>ESPC Notifications, Status, and Contacts</vt:lpstr>
      <vt:lpstr>GRB/HRIT Contacts</vt:lpstr>
      <vt:lpstr>Open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Ian Avruch</dc:creator>
  <cp:lastModifiedBy>Ian Avruch</cp:lastModifiedBy>
  <cp:revision>7</cp:revision>
  <dcterms:modified xsi:type="dcterms:W3CDTF">2024-09-10T16:48:16Z</dcterms:modified>
</cp:coreProperties>
</file>