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Arial Narrow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C3AC2E2-A6AC-4835-AEAB-812594CC2AD6}">
  <a:tblStyle styleId="{DC3AC2E2-A6AC-4835-AEAB-812594CC2AD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ArialNarrow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ArialNarrow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ArialNarrow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:notes"/>
          <p:cNvSpPr txBox="1"/>
          <p:nvPr>
            <p:ph idx="1" type="body"/>
          </p:nvPr>
        </p:nvSpPr>
        <p:spPr>
          <a:xfrm>
            <a:off x="701040" y="4725670"/>
            <a:ext cx="5608320" cy="3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0" name="Google Shape;180;p1:notes"/>
          <p:cNvSpPr/>
          <p:nvPr>
            <p:ph idx="2" type="sldImg"/>
          </p:nvPr>
        </p:nvSpPr>
        <p:spPr>
          <a:xfrm>
            <a:off x="-213783" y="387350"/>
            <a:ext cx="7437900" cy="4183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2b9ab2844a_0_13:notes"/>
          <p:cNvSpPr txBox="1"/>
          <p:nvPr>
            <p:ph idx="1" type="body"/>
          </p:nvPr>
        </p:nvSpPr>
        <p:spPr>
          <a:xfrm>
            <a:off x="685799" y="434339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12b9ab2844a_0_13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1909bfb605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21909bfb605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2b9ab2844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12b9ab2844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21573e19d1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121573e19d1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7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7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hyperlink" Target="http://www.noaa.gov/fisheries" TargetMode="External"/><Relationship Id="rId13" Type="http://schemas.openxmlformats.org/officeDocument/2006/relationships/image" Target="../media/image9.png"/><Relationship Id="rId12" Type="http://schemas.openxmlformats.org/officeDocument/2006/relationships/hyperlink" Target="http://www.noaa.gov/oceans-coasts" TargetMode="External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noaa.gov/" TargetMode="External"/><Relationship Id="rId3" Type="http://schemas.openxmlformats.org/officeDocument/2006/relationships/image" Target="../media/image5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2.png"/><Relationship Id="rId15" Type="http://schemas.openxmlformats.org/officeDocument/2006/relationships/image" Target="../media/image4.png"/><Relationship Id="rId14" Type="http://schemas.openxmlformats.org/officeDocument/2006/relationships/hyperlink" Target="http://www.noaa.gov/weather" TargetMode="External"/><Relationship Id="rId5" Type="http://schemas.openxmlformats.org/officeDocument/2006/relationships/image" Target="../media/image12.png"/><Relationship Id="rId6" Type="http://schemas.openxmlformats.org/officeDocument/2006/relationships/hyperlink" Target="http://www.noaa.gov/research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noaa.gov/satellites" TargetMode="Externa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.png"/><Relationship Id="rId10" Type="http://schemas.openxmlformats.org/officeDocument/2006/relationships/hyperlink" Target="http://www.noaa.gov/fisheries" TargetMode="External"/><Relationship Id="rId13" Type="http://schemas.openxmlformats.org/officeDocument/2006/relationships/image" Target="../media/image9.png"/><Relationship Id="rId12" Type="http://schemas.openxmlformats.org/officeDocument/2006/relationships/hyperlink" Target="http://www.noaa.gov/oceans-coasts" TargetMode="External"/><Relationship Id="rId1" Type="http://schemas.openxmlformats.org/officeDocument/2006/relationships/slideMaster" Target="../slideMasters/slideMaster2.xml"/><Relationship Id="rId2" Type="http://schemas.openxmlformats.org/officeDocument/2006/relationships/hyperlink" Target="http://www.noaa.gov/" TargetMode="External"/><Relationship Id="rId3" Type="http://schemas.openxmlformats.org/officeDocument/2006/relationships/image" Target="../media/image5.png"/><Relationship Id="rId4" Type="http://schemas.openxmlformats.org/officeDocument/2006/relationships/hyperlink" Target="http://www.noaa.gov/marine-aviation" TargetMode="External"/><Relationship Id="rId9" Type="http://schemas.openxmlformats.org/officeDocument/2006/relationships/image" Target="../media/image2.png"/><Relationship Id="rId15" Type="http://schemas.openxmlformats.org/officeDocument/2006/relationships/image" Target="../media/image4.png"/><Relationship Id="rId14" Type="http://schemas.openxmlformats.org/officeDocument/2006/relationships/hyperlink" Target="http://www.noaa.gov/weather" TargetMode="External"/><Relationship Id="rId5" Type="http://schemas.openxmlformats.org/officeDocument/2006/relationships/image" Target="../media/image12.png"/><Relationship Id="rId6" Type="http://schemas.openxmlformats.org/officeDocument/2006/relationships/hyperlink" Target="http://www.noaa.gov/research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://www.noaa.gov/satellites" TargetMode="Externa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k Blue">
  <p:cSld name="Dk Blu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410810" y="0"/>
            <a:ext cx="8730900" cy="3200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>
            <p:ph idx="2" type="pic"/>
          </p:nvPr>
        </p:nvSpPr>
        <p:spPr>
          <a:xfrm>
            <a:off x="412576" y="3200400"/>
            <a:ext cx="8729100" cy="1943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780334" y="1943099"/>
            <a:ext cx="13716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3" type="body"/>
          </p:nvPr>
        </p:nvSpPr>
        <p:spPr>
          <a:xfrm>
            <a:off x="780334" y="2800350"/>
            <a:ext cx="12954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6F5F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"/>
          <p:cNvSpPr txBox="1"/>
          <p:nvPr>
            <p:ph idx="4" type="body"/>
          </p:nvPr>
        </p:nvSpPr>
        <p:spPr>
          <a:xfrm>
            <a:off x="2514600" y="576559"/>
            <a:ext cx="60960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2"/>
          <p:cNvSpPr txBox="1"/>
          <p:nvPr>
            <p:ph idx="5" type="body"/>
          </p:nvPr>
        </p:nvSpPr>
        <p:spPr>
          <a:xfrm>
            <a:off x="2515037" y="1696640"/>
            <a:ext cx="6092400" cy="7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4EDF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"/>
          <p:cNvSpPr txBox="1"/>
          <p:nvPr>
            <p:ph idx="6" type="body"/>
          </p:nvPr>
        </p:nvSpPr>
        <p:spPr>
          <a:xfrm>
            <a:off x="2514600" y="2483428"/>
            <a:ext cx="6096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4ED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23" name="Google Shape;23;p2"/>
          <p:cNvCxnSpPr/>
          <p:nvPr/>
        </p:nvCxnSpPr>
        <p:spPr>
          <a:xfrm>
            <a:off x="2285999" y="457200"/>
            <a:ext cx="0" cy="2605200"/>
          </a:xfrm>
          <a:prstGeom prst="straightConnector1">
            <a:avLst/>
          </a:prstGeom>
          <a:noFill/>
          <a:ln cap="flat" cmpd="sng" w="12700">
            <a:solidFill>
              <a:srgbClr val="3FA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4" name="Google Shape;24;p2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0"/>
            <a:ext cx="1321602" cy="1600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2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26" name="Google Shape;26;p2"/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28" name="Google Shape;28;p2">
              <a:hlinkClick r:id="rId4"/>
            </p:cNvPr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29" name="Google Shape;29;p2">
              <a:hlinkClick r:id="rId6"/>
            </p:cNvPr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30" name="Google Shape;30;p2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31" name="Google Shape;31;p2">
              <a:hlinkClick r:id="rId10"/>
            </p:cNvPr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32" name="Google Shape;32;p2">
              <a:hlinkClick r:id="rId12"/>
            </p:cNvPr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33" name="Google Shape;33;p2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4" name="Google Shape;34;p2"/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35" name="Google Shape;35;p2"/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36" name="Google Shape;36;p2"/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37" name="Google Shape;37;p2"/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38" name="Google Shape;38;p2"/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39" name="Google Shape;39;p2"/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40" name="Google Shape;40;p2"/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41" name="Google Shape;41;p2"/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42" name="Google Shape;42;p2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/>
          <p:nvPr>
            <p:ph idx="2" type="pic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11"/>
          <p:cNvSpPr txBox="1"/>
          <p:nvPr>
            <p:ph idx="1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7" name="Google Shape;97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3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" name="Google Shape;109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752888" y="205978"/>
            <a:ext cx="74004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11" type="ftr"/>
          </p:nvPr>
        </p:nvSpPr>
        <p:spPr>
          <a:xfrm>
            <a:off x="2428875" y="4842080"/>
            <a:ext cx="4286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7173884" y="4842080"/>
            <a:ext cx="174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p15"/>
          <p:cNvSpPr txBox="1"/>
          <p:nvPr>
            <p:ph idx="10" type="dt"/>
          </p:nvPr>
        </p:nvSpPr>
        <p:spPr>
          <a:xfrm>
            <a:off x="228600" y="4842080"/>
            <a:ext cx="174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k Blue">
  <p:cSld name="Dk Blue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6"/>
          <p:cNvSpPr/>
          <p:nvPr/>
        </p:nvSpPr>
        <p:spPr>
          <a:xfrm>
            <a:off x="410810" y="0"/>
            <a:ext cx="8730900" cy="3200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6"/>
          <p:cNvSpPr/>
          <p:nvPr>
            <p:ph idx="2" type="pic"/>
          </p:nvPr>
        </p:nvSpPr>
        <p:spPr>
          <a:xfrm>
            <a:off x="412576" y="3200400"/>
            <a:ext cx="8729100" cy="19431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780334" y="1943099"/>
            <a:ext cx="1371600" cy="7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D6F5FF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16"/>
          <p:cNvSpPr txBox="1"/>
          <p:nvPr>
            <p:ph idx="3" type="body"/>
          </p:nvPr>
        </p:nvSpPr>
        <p:spPr>
          <a:xfrm>
            <a:off x="780334" y="2800350"/>
            <a:ext cx="12954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D6F5FF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D6F5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252C3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16"/>
          <p:cNvSpPr txBox="1"/>
          <p:nvPr>
            <p:ph idx="4" type="body"/>
          </p:nvPr>
        </p:nvSpPr>
        <p:spPr>
          <a:xfrm>
            <a:off x="2514600" y="576559"/>
            <a:ext cx="6096000" cy="10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1" i="0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16"/>
          <p:cNvSpPr txBox="1"/>
          <p:nvPr>
            <p:ph idx="5" type="body"/>
          </p:nvPr>
        </p:nvSpPr>
        <p:spPr>
          <a:xfrm>
            <a:off x="2515037" y="1696640"/>
            <a:ext cx="6092400" cy="7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4EDFF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16"/>
          <p:cNvSpPr txBox="1"/>
          <p:nvPr>
            <p:ph idx="6" type="body"/>
          </p:nvPr>
        </p:nvSpPr>
        <p:spPr>
          <a:xfrm>
            <a:off x="2514600" y="2483428"/>
            <a:ext cx="60960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C4EDFF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C4ED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52C3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52C3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52C3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252C3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252C3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252C3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252C3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51" name="Google Shape;151;p16"/>
          <p:cNvCxnSpPr/>
          <p:nvPr/>
        </p:nvCxnSpPr>
        <p:spPr>
          <a:xfrm>
            <a:off x="2285999" y="457200"/>
            <a:ext cx="0" cy="2605200"/>
          </a:xfrm>
          <a:prstGeom prst="straightConnector1">
            <a:avLst/>
          </a:prstGeom>
          <a:noFill/>
          <a:ln cap="flat" cmpd="sng" w="12700">
            <a:solidFill>
              <a:srgbClr val="3FA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52" name="Google Shape;152;p16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400050"/>
            <a:ext cx="1321602" cy="160043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" name="Google Shape;153;p16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154" name="Google Shape;154;p16"/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56" name="Google Shape;156;p16">
              <a:hlinkClick r:id="rId4"/>
            </p:cNvPr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57" name="Google Shape;157;p16">
              <a:hlinkClick r:id="rId6"/>
            </p:cNvPr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58" name="Google Shape;158;p16">
              <a:hlinkClick r:id="rId8"/>
            </p:cNvPr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59" name="Google Shape;159;p16">
              <a:hlinkClick r:id="rId10"/>
            </p:cNvPr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60" name="Google Shape;160;p16">
              <a:hlinkClick r:id="rId12"/>
            </p:cNvPr>
            <p:cNvPicPr preferRelativeResize="0"/>
            <p:nvPr/>
          </p:nvPicPr>
          <p:blipFill rotWithShape="1">
            <a:blip r:embed="rId13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61" name="Google Shape;161;p16">
              <a:hlinkClick r:id="rId14"/>
            </p:cNvPr>
            <p:cNvPicPr preferRelativeResize="0"/>
            <p:nvPr/>
          </p:nvPicPr>
          <p:blipFill rotWithShape="1">
            <a:blip r:embed="rId15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2" name="Google Shape;162;p16"/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63" name="Google Shape;163;p16"/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64" name="Google Shape;164;p16"/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5" name="Google Shape;165;p16"/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6" name="Google Shape;166;p16"/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7" name="Google Shape;167;p16"/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8" name="Google Shape;168;p16"/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69" name="Google Shape;169;p16"/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70" name="Google Shape;170;p16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sic" type="obj">
  <p:cSld name="OBJEC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7"/>
          <p:cNvSpPr txBox="1"/>
          <p:nvPr>
            <p:ph type="title"/>
          </p:nvPr>
        </p:nvSpPr>
        <p:spPr>
          <a:xfrm>
            <a:off x="752888" y="205978"/>
            <a:ext cx="74004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3" name="Google Shape;173;p17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76" name="Google Shape;17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Google Shape;177;p18"/>
          <p:cNvSpPr txBox="1"/>
          <p:nvPr>
            <p:ph idx="12" type="sldNum"/>
          </p:nvPr>
        </p:nvSpPr>
        <p:spPr>
          <a:xfrm>
            <a:off x="8472458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6" name="Google Shape;46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5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8" name="Google Shape;58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6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7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1" name="Google Shape;71;p7"/>
          <p:cNvSpPr txBox="1"/>
          <p:nvPr>
            <p:ph idx="2" type="body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7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3" name="Google Shape;73;p7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89" name="Google Shape;89;p10"/>
          <p:cNvSpPr txBox="1"/>
          <p:nvPr>
            <p:ph idx="2" type="body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0" name="Google Shape;90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4.xml"/><Relationship Id="rId11" Type="http://schemas.openxmlformats.org/officeDocument/2006/relationships/hyperlink" Target="http://www.noaa.gov/weather" TargetMode="External"/><Relationship Id="rId22" Type="http://schemas.openxmlformats.org/officeDocument/2006/relationships/slideLayout" Target="../slideLayouts/slideLayout16.xml"/><Relationship Id="rId10" Type="http://schemas.openxmlformats.org/officeDocument/2006/relationships/image" Target="../media/image9.png"/><Relationship Id="rId21" Type="http://schemas.openxmlformats.org/officeDocument/2006/relationships/slideLayout" Target="../slideLayouts/slideLayout15.xml"/><Relationship Id="rId13" Type="http://schemas.openxmlformats.org/officeDocument/2006/relationships/hyperlink" Target="https://www.commerce.gov/" TargetMode="External"/><Relationship Id="rId12" Type="http://schemas.openxmlformats.org/officeDocument/2006/relationships/image" Target="../media/image4.png"/><Relationship Id="rId23" Type="http://schemas.openxmlformats.org/officeDocument/2006/relationships/theme" Target="../theme/theme3.xml"/><Relationship Id="rId1" Type="http://schemas.openxmlformats.org/officeDocument/2006/relationships/hyperlink" Target="http://www.noaa.gov/marine-aviation" TargetMode="External"/><Relationship Id="rId2" Type="http://schemas.openxmlformats.org/officeDocument/2006/relationships/image" Target="../media/image12.png"/><Relationship Id="rId3" Type="http://schemas.openxmlformats.org/officeDocument/2006/relationships/hyperlink" Target="http://www.noaa.gov/research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noaa.gov/oceans-coasts" TargetMode="External"/><Relationship Id="rId15" Type="http://schemas.openxmlformats.org/officeDocument/2006/relationships/hyperlink" Target="http://www.noaa.gov/" TargetMode="External"/><Relationship Id="rId14" Type="http://schemas.openxmlformats.org/officeDocument/2006/relationships/image" Target="../media/image14.png"/><Relationship Id="rId17" Type="http://schemas.openxmlformats.org/officeDocument/2006/relationships/hyperlink" Target="http://www.noaa.gov/satellites" TargetMode="External"/><Relationship Id="rId16" Type="http://schemas.openxmlformats.org/officeDocument/2006/relationships/image" Target="../media/image7.png"/><Relationship Id="rId5" Type="http://schemas.openxmlformats.org/officeDocument/2006/relationships/hyperlink" Target="http://www.noaa.gov/satellites" TargetMode="External"/><Relationship Id="rId19" Type="http://schemas.openxmlformats.org/officeDocument/2006/relationships/slideLayout" Target="../slideLayouts/slideLayout13.xml"/><Relationship Id="rId6" Type="http://schemas.openxmlformats.org/officeDocument/2006/relationships/image" Target="../media/image2.png"/><Relationship Id="rId18" Type="http://schemas.openxmlformats.org/officeDocument/2006/relationships/image" Target="../media/image6.jpg"/><Relationship Id="rId7" Type="http://schemas.openxmlformats.org/officeDocument/2006/relationships/hyperlink" Target="http://www.noaa.gov/fisheries" TargetMode="External"/><Relationship Id="rId8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14"/>
          <p:cNvGrpSpPr/>
          <p:nvPr/>
        </p:nvGrpSpPr>
        <p:grpSpPr>
          <a:xfrm>
            <a:off x="-30388" y="0"/>
            <a:ext cx="472440" cy="5143500"/>
            <a:chOff x="-15240" y="0"/>
            <a:chExt cx="472440" cy="6858000"/>
          </a:xfrm>
        </p:grpSpPr>
        <p:sp>
          <p:nvSpPr>
            <p:cNvPr id="114" name="Google Shape;114;p14"/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C:\Users\jacqui.fenner\Desktop\PTT templates\images\noaa icons\noaa_icons-04.png" id="116" name="Google Shape;116;p14">
              <a:hlinkClick r:id="rId1"/>
            </p:cNvPr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5.png" id="117" name="Google Shape;117;p14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6.png" id="118" name="Google Shape;118;p14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7.png" id="119" name="Google Shape;119;p14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08.png" id="120" name="Google Shape;120;p14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:\Users\jacqui.fenner\Desktop\PTT templates\images\noaa icons\noaa_icons-10.png" id="121" name="Google Shape;121;p14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2" name="Google Shape;122;p14"/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23" name="Google Shape;123;p14"/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24" name="Google Shape;124;p14"/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5" name="Google Shape;125;p14"/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6" name="Google Shape;126;p14"/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7" name="Google Shape;127;p14"/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8" name="Google Shape;128;p14"/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cxnSp>
              <p:nvCxnSpPr>
                <p:cNvPr id="129" name="Google Shape;129;p14"/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</p:grpSp>
          <p:cxnSp>
            <p:nvCxnSpPr>
              <p:cNvPr id="130" name="Google Shape;130;p14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lt1">
                    <a:alpha val="40000"/>
                  </a:schemeClr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</p:grpSp>
      <p:sp>
        <p:nvSpPr>
          <p:cNvPr id="131" name="Google Shape;131;p14"/>
          <p:cNvSpPr/>
          <p:nvPr/>
        </p:nvSpPr>
        <p:spPr>
          <a:xfrm>
            <a:off x="0" y="4800601"/>
            <a:ext cx="9144000" cy="3429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4"/>
          <p:cNvSpPr txBox="1"/>
          <p:nvPr>
            <p:ph type="title"/>
          </p:nvPr>
        </p:nvSpPr>
        <p:spPr>
          <a:xfrm>
            <a:off x="752888" y="205978"/>
            <a:ext cx="74004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3" name="Google Shape;133;p14"/>
          <p:cNvSpPr txBox="1"/>
          <p:nvPr>
            <p:ph idx="1" type="body"/>
          </p:nvPr>
        </p:nvSpPr>
        <p:spPr>
          <a:xfrm>
            <a:off x="752888" y="914400"/>
            <a:ext cx="79338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7336F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7336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7336F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733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7336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7336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07336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G:\STALL\ST Comms\Templates &amp; Resources\Logos\Other Emblems\DOC Logo\DOC Color.png" id="134" name="Google Shape;134;p14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28600" y="4832593"/>
            <a:ext cx="278916" cy="278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4">
            <a:hlinkClick r:id="rId15"/>
          </p:cNvPr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639827" y="4836939"/>
            <a:ext cx="270224" cy="270224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4"/>
          <p:cNvSpPr txBox="1"/>
          <p:nvPr/>
        </p:nvSpPr>
        <p:spPr>
          <a:xfrm>
            <a:off x="1447800" y="4913784"/>
            <a:ext cx="7239000" cy="1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US" sz="1000" u="none" cap="none" strike="noStrike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rPr>
              <a:t>Department of Commerce  //  National Oceanic and Atmospheric Administration  //  </a:t>
            </a:r>
            <a:fld id="{00000000-1234-1234-1234-123412341234}" type="slidenum">
              <a:rPr b="0" i="0" lang="en-US" sz="1000" u="none" cap="none" strike="noStrike">
                <a:solidFill>
                  <a:srgbClr val="0B4596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0" i="0" sz="1000" u="none" cap="none" strike="noStrike">
              <a:solidFill>
                <a:srgbClr val="0B4596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37" name="Google Shape;137;p14">
            <a:hlinkClick r:id="rId17"/>
          </p:cNvPr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8229600" y="114300"/>
            <a:ext cx="571500" cy="571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9"/>
    <p:sldLayoutId id="2147483661" r:id="rId20"/>
    <p:sldLayoutId id="2147483662" r:id="rId21"/>
    <p:sldLayoutId id="2147483663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facebook.com/NOAASatellites/" TargetMode="External"/><Relationship Id="rId10" Type="http://schemas.openxmlformats.org/officeDocument/2006/relationships/hyperlink" Target="https://www.nesdis.noaa.gov/about/news-events" TargetMode="External"/><Relationship Id="rId13" Type="http://schemas.openxmlformats.org/officeDocument/2006/relationships/hyperlink" Target="https://www.youtube.com/user/NOAASatellites" TargetMode="External"/><Relationship Id="rId12" Type="http://schemas.openxmlformats.org/officeDocument/2006/relationships/hyperlink" Target="https://twitter.com/NOAASatellites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ESPCOperations@noaa.gov" TargetMode="External"/><Relationship Id="rId4" Type="http://schemas.openxmlformats.org/officeDocument/2006/relationships/hyperlink" Target="https://www.ospo.noaa.gov/Operations/messages.html" TargetMode="External"/><Relationship Id="rId9" Type="http://schemas.openxmlformats.org/officeDocument/2006/relationships/hyperlink" Target="http://www.ospo.noaa.gov/Operations/POES/status.html" TargetMode="External"/><Relationship Id="rId15" Type="http://schemas.openxmlformats.org/officeDocument/2006/relationships/hyperlink" Target="https://www.linkedin.com/company/nesdis" TargetMode="External"/><Relationship Id="rId14" Type="http://schemas.openxmlformats.org/officeDocument/2006/relationships/hyperlink" Target="https://www.instagram.com/noaasatellites/?hl=en" TargetMode="External"/><Relationship Id="rId5" Type="http://schemas.openxmlformats.org/officeDocument/2006/relationships/hyperlink" Target="mailto:SPSD.UserServices@noaa.gov" TargetMode="External"/><Relationship Id="rId6" Type="http://schemas.openxmlformats.org/officeDocument/2006/relationships/hyperlink" Target="mailto:NESDIS.Data.Access@noaa.gov" TargetMode="External"/><Relationship Id="rId7" Type="http://schemas.openxmlformats.org/officeDocument/2006/relationships/hyperlink" Target="http://www.ospo.noaa.gov/Operations/GOES/status.html" TargetMode="External"/><Relationship Id="rId8" Type="http://schemas.openxmlformats.org/officeDocument/2006/relationships/hyperlink" Target="http://www.ospo.noaa.gov/Operations/GOES/documents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grb.pm@noaa.gov" TargetMode="External"/><Relationship Id="rId4" Type="http://schemas.openxmlformats.org/officeDocument/2006/relationships/hyperlink" Target="mailto:toby.hutchings@noaa.gov" TargetMode="External"/><Relationship Id="rId5" Type="http://schemas.openxmlformats.org/officeDocument/2006/relationships/hyperlink" Target="mailto:hrit.manager@noaa.gov" TargetMode="External"/><Relationship Id="rId6" Type="http://schemas.openxmlformats.org/officeDocument/2006/relationships/hyperlink" Target="mailto:Ian.Avruch@noaa.gov" TargetMode="External"/><Relationship Id="rId7" Type="http://schemas.openxmlformats.org/officeDocument/2006/relationships/hyperlink" Target="mailto:paul.seymour@noa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"/>
          <p:cNvSpPr txBox="1"/>
          <p:nvPr>
            <p:ph idx="4" type="body"/>
          </p:nvPr>
        </p:nvSpPr>
        <p:spPr>
          <a:xfrm>
            <a:off x="2334928" y="608275"/>
            <a:ext cx="6627000" cy="157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4400"/>
              <a:buNone/>
            </a:pPr>
            <a:r>
              <a:rPr lang="en-US" sz="3600"/>
              <a:t>HRIT/EMWIN Status</a:t>
            </a:r>
            <a:endParaRPr sz="2400"/>
          </a:p>
        </p:txBody>
      </p:sp>
      <p:pic>
        <p:nvPicPr>
          <p:cNvPr id="183" name="Google Shape;183;p19"/>
          <p:cNvPicPr preferRelativeResize="0"/>
          <p:nvPr>
            <p:ph idx="2" type="pic"/>
          </p:nvPr>
        </p:nvPicPr>
        <p:blipFill rotWithShape="1">
          <a:blip r:embed="rId3">
            <a:alphaModFix/>
          </a:blip>
          <a:srcRect b="18876" l="0" r="0" t="18877"/>
          <a:stretch/>
        </p:blipFill>
        <p:spPr>
          <a:xfrm>
            <a:off x="412576" y="3200400"/>
            <a:ext cx="8729078" cy="194310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pic>
      <p:sp>
        <p:nvSpPr>
          <p:cNvPr id="184" name="Google Shape;184;p19"/>
          <p:cNvSpPr txBox="1"/>
          <p:nvPr/>
        </p:nvSpPr>
        <p:spPr>
          <a:xfrm>
            <a:off x="412575" y="2304563"/>
            <a:ext cx="1922400" cy="5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>
                <a:solidFill>
                  <a:srgbClr val="FFFFFF"/>
                </a:solidFill>
              </a:rPr>
              <a:t>15 Mar </a:t>
            </a:r>
            <a:r>
              <a:rPr b="0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>
                <a:solidFill>
                  <a:srgbClr val="FFFFFF"/>
                </a:solidFill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9"/>
          <p:cNvSpPr txBox="1"/>
          <p:nvPr>
            <p:ph idx="5" type="body"/>
          </p:nvPr>
        </p:nvSpPr>
        <p:spPr>
          <a:xfrm>
            <a:off x="2479430" y="2546405"/>
            <a:ext cx="5983200" cy="4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>
                <a:solidFill>
                  <a:schemeClr val="lt1"/>
                </a:solidFill>
              </a:rPr>
              <a:t>Ian Avruch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1800">
                <a:solidFill>
                  <a:schemeClr val="lt1"/>
                </a:solidFill>
              </a:rPr>
              <a:t>NESDIS/OSPO/DSB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20"/>
          <p:cNvGraphicFramePr/>
          <p:nvPr/>
        </p:nvGraphicFramePr>
        <p:xfrm>
          <a:off x="459878" y="73974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{DC3AC2E2-A6AC-4835-AEAB-812594CC2AD6}</a:tableStyleId>
              </a:tblPr>
              <a:tblGrid>
                <a:gridCol w="379425"/>
                <a:gridCol w="1225775"/>
                <a:gridCol w="681000"/>
                <a:gridCol w="681000"/>
                <a:gridCol w="592650"/>
                <a:gridCol w="626625"/>
                <a:gridCol w="609650"/>
                <a:gridCol w="1149800"/>
                <a:gridCol w="1081075"/>
                <a:gridCol w="1459450"/>
              </a:tblGrid>
              <a:tr h="27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VCID #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Product Name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GOES-E(16) Availability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GOES-W(1</a:t>
                      </a:r>
                      <a:r>
                        <a:rPr b="1" lang="en-US"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Availability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Frequency  (Minutes)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Priority on Broadcast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Guaranteed</a:t>
                      </a: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Bandwidth</a:t>
                      </a:r>
                      <a:endParaRPr b="1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Format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Resolution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Product Status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FBFBF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Admin Text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Text Messages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Mesoscale Imagery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0.5km Band 2, 2km for bands 7 and 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Both Meso scenes</a:t>
                      </a: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</a:t>
                      </a: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2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GOES-15 WV Imagery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30 - 180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Only during Suppl Ops and n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</a:t>
                      </a:r>
                      <a:r>
                        <a:rPr b="1" i="0" lang="en-US" sz="9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 after </a:t>
                      </a:r>
                      <a:r>
                        <a:rPr b="1" lang="en-US" sz="9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03/2023</a:t>
                      </a:r>
                      <a:endParaRPr b="1" sz="1100">
                        <a:solidFill>
                          <a:srgbClr val="FF0000"/>
                        </a:solidFill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GOES-15 IR Imagery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30 - 180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Only during Suppl Ops and not after 03/2023</a:t>
                      </a:r>
                      <a:endParaRPr b="1" sz="1100">
                        <a:solidFill>
                          <a:srgbClr val="FF0000"/>
                        </a:solidFill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7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8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9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14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CMI Band 15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G16 CMI Band 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G17 CMI Band 13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EMWIN – High Priority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Continuous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Text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29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EMWIN - Graphics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15 - 60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Graphic (e.g. GIF, JPEG)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EMWIN –</a:t>
                      </a: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Low Priority</a:t>
                      </a:r>
                      <a:endParaRPr b="0" i="0" sz="900" u="none" cap="none" strike="noStrike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Continuous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Text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29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NHC Maritime Graphics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Variable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Graphic (e.g. GIF, JPEG)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272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GOES-E/W Level II Ancillary Products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Variable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2 - 10 km 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9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32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DCS Data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Continuous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DCS Formatted Text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N/A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3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1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Himawari-</a:t>
                      </a: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87%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HRIT/LRIT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km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Times New Roman"/>
                        <a:buNone/>
                      </a:pPr>
                      <a:r>
                        <a:rPr b="0" i="0" lang="en-US" sz="900" u="none" cap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Active and available</a:t>
                      </a:r>
                      <a:endParaRPr sz="1100"/>
                    </a:p>
                  </a:txBody>
                  <a:tcPr marT="7150" marB="0" marR="7150" marL="7150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91" name="Google Shape;191;p20"/>
          <p:cNvSpPr txBox="1"/>
          <p:nvPr>
            <p:ph type="title"/>
          </p:nvPr>
        </p:nvSpPr>
        <p:spPr>
          <a:xfrm>
            <a:off x="587788" y="101203"/>
            <a:ext cx="76038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chemeClr val="dk2"/>
                </a:solidFill>
              </a:rPr>
              <a:t>HRIT/EMWIN Virtual Channel Listing </a:t>
            </a:r>
            <a:r>
              <a:rPr lang="en-US" sz="1300">
                <a:solidFill>
                  <a:schemeClr val="dk2"/>
                </a:solidFill>
              </a:rPr>
              <a:t>(as of 10-Mar-2023)</a:t>
            </a:r>
            <a:endParaRPr sz="100">
              <a:solidFill>
                <a:schemeClr val="dk2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>
            <p:ph type="title"/>
          </p:nvPr>
        </p:nvSpPr>
        <p:spPr>
          <a:xfrm>
            <a:off x="587800" y="101201"/>
            <a:ext cx="76038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400">
                <a:solidFill>
                  <a:schemeClr val="dk2"/>
                </a:solidFill>
              </a:rPr>
              <a:t>HRIT/EMWIN Broadcast Issue 7-8 Feb 2023 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197" name="Google Shape;197;p21"/>
          <p:cNvSpPr txBox="1"/>
          <p:nvPr/>
        </p:nvSpPr>
        <p:spPr>
          <a:xfrm>
            <a:off x="788800" y="587501"/>
            <a:ext cx="7913100" cy="27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Unexpected change in the DCS &amp; EMWIN filenames on the HRIT broadcast, due to a bug introduced in the latest PDA release. It didn’t trigger any of our alerts in testing or monitoring. Some user software couldn’t parse the filenames and experienced an outage.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We’re adding explicit checks to the install procedure to prevent a similar problem in the future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 Through user contact on the morning of 08 Feb we understood the problem and put a workaround in place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We warned of short disruptions on 07 Feb associated with the PDA installation, but I will endeavor in future to also send ‘work complete’ notifications during PDA installations.</a:t>
            </a:r>
            <a:endParaRPr sz="1200"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Thanks to detailed email on the problem from a software developer / user, the workaround was quick. We’re grateful to have a diverse </a:t>
            </a:r>
            <a:r>
              <a:rPr lang="en-US" sz="1200"/>
              <a:t>community</a:t>
            </a:r>
            <a:r>
              <a:rPr lang="en-US" sz="1200"/>
              <a:t> of users and enthusiasts!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Please don’t hesitate to contact the </a:t>
            </a:r>
            <a:r>
              <a:rPr b="1" lang="en-US" sz="1200"/>
              <a:t>24/7 ESPC Helpdesk</a:t>
            </a:r>
            <a:r>
              <a:rPr lang="en-US" sz="1200"/>
              <a:t> or the HRIT Manager if you have any issues with the HRIT/EMWIN Broadcast.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/>
          <p:nvPr>
            <p:ph type="title"/>
          </p:nvPr>
        </p:nvSpPr>
        <p:spPr>
          <a:xfrm>
            <a:off x="587788" y="101203"/>
            <a:ext cx="76038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200">
                <a:solidFill>
                  <a:schemeClr val="dk2"/>
                </a:solidFill>
              </a:rPr>
              <a:t>No Upcoming HRIT/EMWIN Broadcast Changes</a:t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203" name="Google Shape;203;p22"/>
          <p:cNvSpPr txBox="1"/>
          <p:nvPr/>
        </p:nvSpPr>
        <p:spPr>
          <a:xfrm>
            <a:off x="866400" y="796225"/>
            <a:ext cx="7913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GOES-15 will no longer be available for supplemental operations – role is now GOES-14,17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GLM has been requested, we’re evaluating possibility within available HRIT bandwidth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Any </a:t>
            </a:r>
            <a:r>
              <a:rPr lang="en-US" sz="1200"/>
              <a:t>changes to virtual channels will be announced </a:t>
            </a:r>
            <a:r>
              <a:rPr lang="en-US" sz="1200" u="sng"/>
              <a:t>well in advanced</a:t>
            </a:r>
            <a:endParaRPr sz="1200" u="sng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"/>
          <p:cNvSpPr txBox="1"/>
          <p:nvPr>
            <p:ph type="title"/>
          </p:nvPr>
        </p:nvSpPr>
        <p:spPr>
          <a:xfrm>
            <a:off x="587800" y="101201"/>
            <a:ext cx="7603800" cy="4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400">
                <a:solidFill>
                  <a:schemeClr val="dk2"/>
                </a:solidFill>
              </a:rPr>
              <a:t>HRIT &amp; GeoXO </a:t>
            </a:r>
            <a:endParaRPr sz="1000">
              <a:solidFill>
                <a:schemeClr val="dk2"/>
              </a:solidFill>
            </a:endParaRPr>
          </a:p>
        </p:txBody>
      </p:sp>
      <p:sp>
        <p:nvSpPr>
          <p:cNvPr id="209" name="Google Shape;209;p23"/>
          <p:cNvSpPr txBox="1"/>
          <p:nvPr/>
        </p:nvSpPr>
        <p:spPr>
          <a:xfrm>
            <a:off x="788800" y="587501"/>
            <a:ext cx="7913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Given the </a:t>
            </a:r>
            <a:r>
              <a:rPr lang="en-US" sz="1200"/>
              <a:t>decision</a:t>
            </a:r>
            <a:r>
              <a:rPr lang="en-US" sz="1200"/>
              <a:t> to employ commercial satellite broadcasts for an HRIT/EMWIN equivalent during the GeoXO mission, the tasks are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Based on user needs recommend reliability, availability, and latency requirements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The same for broadcast band, satellite visibility, receiver hardware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Engage with manufacturers and suppliers early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US" sz="1200"/>
              <a:t>We plan to reach out to the user community. Your input is welcome and needed.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4"/>
          <p:cNvSpPr txBox="1"/>
          <p:nvPr>
            <p:ph type="title"/>
          </p:nvPr>
        </p:nvSpPr>
        <p:spPr>
          <a:xfrm>
            <a:off x="587787" y="101203"/>
            <a:ext cx="76062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400">
                <a:solidFill>
                  <a:schemeClr val="dk2"/>
                </a:solidFill>
              </a:rPr>
              <a:t>ESPC Notifications, Status, and Contacts</a:t>
            </a:r>
            <a:endParaRPr sz="2400"/>
          </a:p>
        </p:txBody>
      </p:sp>
      <p:graphicFrame>
        <p:nvGraphicFramePr>
          <p:cNvPr id="215" name="Google Shape;215;p24"/>
          <p:cNvGraphicFramePr/>
          <p:nvPr/>
        </p:nvGraphicFramePr>
        <p:xfrm>
          <a:off x="482772" y="164632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{DC3AC2E2-A6AC-4835-AEAB-812594CC2AD6}</a:tableStyleId>
              </a:tblPr>
              <a:tblGrid>
                <a:gridCol w="2082450"/>
                <a:gridCol w="6248400"/>
              </a:tblGrid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24/7 Help Desk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ESPCOperations@noaa.gov</a:t>
                      </a:r>
                      <a:r>
                        <a:rPr lang="en-US" sz="1100">
                          <a:solidFill>
                            <a:srgbClr val="3687F3"/>
                          </a:solidFill>
                        </a:rPr>
                        <a:t> </a:t>
                      </a:r>
                      <a:r>
                        <a:rPr lang="en-US" sz="110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US" sz="1100">
                          <a:solidFill>
                            <a:srgbClr val="0000FF"/>
                          </a:solidFill>
                        </a:rPr>
                        <a:t>(301) 817-3880</a:t>
                      </a:r>
                      <a:r>
                        <a:rPr lang="en-US" sz="1100">
                          <a:solidFill>
                            <a:schemeClr val="dk2"/>
                          </a:solidFill>
                        </a:rPr>
                        <a:t>  operational concerns incl. outages, ESPC notifications (un)subscribe, administrative information</a:t>
                      </a:r>
                      <a:endParaRPr sz="1100" u="none" cap="none" strike="noStrike">
                        <a:solidFill>
                          <a:schemeClr val="dk2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ESPC Messages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>
                          <a:solidFill>
                            <a:srgbClr val="0000FF"/>
                          </a:solidFill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https://www.ospo.noaa.gov/Operations/messages.html</a:t>
                      </a:r>
                      <a:r>
                        <a:rPr lang="en-US" sz="1100">
                          <a:solidFill>
                            <a:srgbClr val="222222"/>
                          </a:solidFill>
                        </a:rPr>
                        <a:t>  archive of ESPC notifications</a:t>
                      </a:r>
                      <a:endParaRPr sz="1100" u="none" cap="none" strike="noStrike">
                        <a:solidFill>
                          <a:srgbClr val="222222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User</a:t>
                      </a:r>
                      <a:r>
                        <a:rPr lang="en-US" sz="1100" u="none" cap="none" strike="noStrike"/>
                        <a:t> Services</a:t>
                      </a:r>
                      <a:endParaRPr sz="1100" u="none" cap="none" strike="noStrike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SPSD.UserServices@noaa.gov</a:t>
                      </a:r>
                      <a:r>
                        <a:rPr lang="en-US" sz="110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1100">
                          <a:solidFill>
                            <a:schemeClr val="dk2"/>
                          </a:solidFill>
                        </a:rPr>
                        <a:t>general public comments and inquiries</a:t>
                      </a:r>
                      <a:endParaRPr sz="1100" u="none" cap="none" strike="noStrike">
                        <a:solidFill>
                          <a:schemeClr val="dk2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Data Access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NESDIS.Data.Access@noaa.gov</a:t>
                      </a:r>
                      <a:r>
                        <a:rPr lang="en-US" sz="1100">
                          <a:solidFill>
                            <a:srgbClr val="0000FF"/>
                          </a:solidFill>
                        </a:rPr>
                        <a:t>  </a:t>
                      </a:r>
                      <a:r>
                        <a:rPr lang="en-US" sz="1100">
                          <a:solidFill>
                            <a:srgbClr val="252C31"/>
                          </a:solidFill>
                        </a:rPr>
                        <a:t>for data access contact </a:t>
                      </a:r>
                      <a:r>
                        <a:rPr lang="en-US" sz="1100">
                          <a:solidFill>
                            <a:srgbClr val="252C31"/>
                          </a:solidFill>
                        </a:rPr>
                        <a:t>the</a:t>
                      </a:r>
                      <a:r>
                        <a:rPr lang="en-US" sz="1100">
                          <a:solidFill>
                            <a:srgbClr val="252C31"/>
                          </a:solidFill>
                        </a:rPr>
                        <a:t> Data Access Team</a:t>
                      </a:r>
                      <a:endParaRPr sz="1100" u="none" cap="none" strike="noStrike">
                        <a:solidFill>
                          <a:srgbClr val="252C31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GOES Operational Status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http://www.ospo.noaa.gov/Operations/GOES/status.html</a:t>
                      </a:r>
                      <a:endParaRPr sz="11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GOES User Information and Documents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http://www.ospo.noaa.gov/Operations/GOES/documents.html</a:t>
                      </a:r>
                      <a:endParaRPr sz="11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/>
                        <a:t>POES </a:t>
                      </a:r>
                      <a:r>
                        <a:rPr lang="en-US" sz="1100"/>
                        <a:t>Operational</a:t>
                      </a:r>
                      <a:r>
                        <a:rPr lang="en-US" sz="1100" u="none" cap="none" strike="noStrike"/>
                        <a:t> Status</a:t>
                      </a:r>
                      <a:endParaRPr sz="1100" u="none" cap="none" strike="noStrike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 cap="none" strike="noStrike">
                          <a:solidFill>
                            <a:srgbClr val="0000FF"/>
                          </a:solidFill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http://www.ospo.noaa.gov/Operations/POES/status.html</a:t>
                      </a:r>
                      <a:endParaRPr sz="11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News &amp; Events</a:t>
                      </a:r>
                      <a:endParaRPr sz="1100" u="none" cap="none" strike="noStrike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687F3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sng">
                          <a:solidFill>
                            <a:srgbClr val="0000FF"/>
                          </a:solidFill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https://www.nesdis.noaa.gov/about/news-events</a:t>
                      </a:r>
                      <a:endParaRPr sz="1100" u="none" cap="none" strike="noStrike">
                        <a:solidFill>
                          <a:srgbClr val="0000FF"/>
                        </a:solidFill>
                      </a:endParaRPr>
                    </a:p>
                  </a:txBody>
                  <a:tcPr marT="34300" marB="34300" marR="91450" marL="91450"/>
                </a:tc>
              </a:tr>
              <a:tr h="278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/>
                        <a:t>Social Media</a:t>
                      </a:r>
                      <a:endParaRPr sz="1100"/>
                    </a:p>
                  </a:txBody>
                  <a:tcPr marT="34300" marB="34300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sng">
                          <a:solidFill>
                            <a:schemeClr val="hlink"/>
                          </a:solidFill>
                          <a:hlinkClick r:id="rId11"/>
                        </a:rPr>
                        <a:t>facebook</a:t>
                      </a:r>
                      <a:r>
                        <a:rPr lang="en-US" sz="1100"/>
                        <a:t>, </a:t>
                      </a:r>
                      <a:r>
                        <a:rPr lang="en-US" sz="1100" u="sng">
                          <a:solidFill>
                            <a:schemeClr val="hlink"/>
                          </a:solidFill>
                          <a:hlinkClick r:id="rId12"/>
                        </a:rPr>
                        <a:t>Twitter</a:t>
                      </a:r>
                      <a:r>
                        <a:rPr lang="en-US" sz="1100"/>
                        <a:t>, </a:t>
                      </a:r>
                      <a:r>
                        <a:rPr lang="en-US" sz="1100" u="sng">
                          <a:solidFill>
                            <a:schemeClr val="hlink"/>
                          </a:solidFill>
                          <a:hlinkClick r:id="rId13"/>
                        </a:rPr>
                        <a:t>YouTube</a:t>
                      </a:r>
                      <a:r>
                        <a:rPr lang="en-US" sz="1100"/>
                        <a:t>, </a:t>
                      </a:r>
                      <a:r>
                        <a:rPr lang="en-US" sz="1100" u="sng">
                          <a:solidFill>
                            <a:schemeClr val="hlink"/>
                          </a:solidFill>
                          <a:hlinkClick r:id="rId14"/>
                        </a:rPr>
                        <a:t>Instagram</a:t>
                      </a:r>
                      <a:r>
                        <a:rPr lang="en-US" sz="1100"/>
                        <a:t>, </a:t>
                      </a:r>
                      <a:r>
                        <a:rPr lang="en-US" sz="1100" u="sng">
                          <a:solidFill>
                            <a:schemeClr val="hlink"/>
                          </a:solidFill>
                          <a:hlinkClick r:id="rId15"/>
                        </a:rPr>
                        <a:t>Linkedin</a:t>
                      </a:r>
                      <a:endParaRPr sz="1100"/>
                    </a:p>
                  </a:txBody>
                  <a:tcPr marT="34300" marB="34300" marR="91450" marL="91450"/>
                </a:tc>
              </a:tr>
            </a:tbl>
          </a:graphicData>
        </a:graphic>
      </p:graphicFrame>
      <p:sp>
        <p:nvSpPr>
          <p:cNvPr id="216" name="Google Shape;216;p24"/>
          <p:cNvSpPr txBox="1"/>
          <p:nvPr/>
        </p:nvSpPr>
        <p:spPr>
          <a:xfrm>
            <a:off x="482772" y="616975"/>
            <a:ext cx="8060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Subscribe to ESPC for notifications  -- this is the primary way for you to receive notifications!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5"/>
          <p:cNvSpPr txBox="1"/>
          <p:nvPr>
            <p:ph type="title"/>
          </p:nvPr>
        </p:nvSpPr>
        <p:spPr>
          <a:xfrm>
            <a:off x="587788" y="101203"/>
            <a:ext cx="7603800" cy="5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 sz="2400">
                <a:solidFill>
                  <a:schemeClr val="dk2"/>
                </a:solidFill>
              </a:rPr>
              <a:t>GRB/HRIT Contacts</a:t>
            </a:r>
            <a:endParaRPr sz="2400"/>
          </a:p>
        </p:txBody>
      </p:sp>
      <p:sp>
        <p:nvSpPr>
          <p:cNvPr id="222" name="Google Shape;222;p25"/>
          <p:cNvSpPr txBox="1"/>
          <p:nvPr/>
        </p:nvSpPr>
        <p:spPr>
          <a:xfrm>
            <a:off x="457200" y="961784"/>
            <a:ext cx="8229600" cy="37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Toby Hutchings, Direct Readout Program Manager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NOAA/NESDIS/OSPO/SPSD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Email: 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grb.pm@noaa.gov</a:t>
            </a:r>
            <a:endParaRPr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1155CC"/>
                </a:solidFill>
                <a:highlight>
                  <a:srgbClr val="FFFFFF"/>
                </a:highlight>
              </a:rPr>
              <a:t>           </a:t>
            </a:r>
            <a:r>
              <a:rPr lang="en-US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toby.hutchings@noaa.gov</a:t>
            </a:r>
            <a:endParaRPr>
              <a:solidFill>
                <a:srgbClr val="1155CC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Phone: (301) 817-4422 (Office)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Ian Avruch, HRIT/EMWIN </a:t>
            </a:r>
            <a:r>
              <a:rPr lang="en-US"/>
              <a:t>Program </a:t>
            </a:r>
            <a:r>
              <a:rPr b="0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</a:t>
            </a:r>
            <a:endParaRPr b="0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2"/>
                </a:solidFill>
              </a:rPr>
              <a:t>NOAA (NESDIS/OSPO/SPSD/DSB)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Email: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hrit.manager@noaa.gov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</a:t>
            </a:r>
            <a:r>
              <a:rPr b="0" i="0" lang="en-US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Ian.Avruch@noaa.gov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Phone: </a:t>
            </a:r>
            <a:r>
              <a:rPr b="0" i="0" lang="en-US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‪(240) 410-</a:t>
            </a:r>
            <a:r>
              <a:rPr b="0" i="0" lang="en-US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3546‬</a:t>
            </a: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(Office)</a:t>
            </a:r>
            <a:endParaRPr b="0" i="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Paul Seymour</a:t>
            </a:r>
            <a:endParaRPr b="0" i="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NOAA (NESDIS/OSPO/SPSD/DSB) Affiliate</a:t>
            </a:r>
            <a:endParaRPr b="0" i="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Systems Integration &amp; Development, Inc (SID)</a:t>
            </a:r>
            <a:endParaRPr b="0" i="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b="0" i="0" lang="en-US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paul.seymour@noaa.gov</a:t>
            </a:r>
            <a:endParaRPr b="0" i="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. Content Slide - with icon">
  <a:themeElements>
    <a:clrScheme name="PTT 1">
      <a:dk1>
        <a:srgbClr val="0A4595"/>
      </a:dk1>
      <a:lt1>
        <a:srgbClr val="FFFFFF"/>
      </a:lt1>
      <a:dk2>
        <a:srgbClr val="323B42"/>
      </a:dk2>
      <a:lt2>
        <a:srgbClr val="D6F5FF"/>
      </a:lt2>
      <a:accent1>
        <a:srgbClr val="0099D8"/>
      </a:accent1>
      <a:accent2>
        <a:srgbClr val="0A4595"/>
      </a:accent2>
      <a:accent3>
        <a:srgbClr val="34C8C9"/>
      </a:accent3>
      <a:accent4>
        <a:srgbClr val="CC9C4A"/>
      </a:accent4>
      <a:accent5>
        <a:srgbClr val="A52B15"/>
      </a:accent5>
      <a:accent6>
        <a:srgbClr val="A74FA9"/>
      </a:accent6>
      <a:hlink>
        <a:srgbClr val="0A52F6"/>
      </a:hlink>
      <a:folHlink>
        <a:srgbClr val="0072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