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359" r:id="rId2"/>
    <p:sldId id="332" r:id="rId3"/>
    <p:sldId id="360" r:id="rId4"/>
    <p:sldId id="400" r:id="rId5"/>
    <p:sldId id="401" r:id="rId6"/>
    <p:sldId id="402" r:id="rId7"/>
    <p:sldId id="403" r:id="rId8"/>
    <p:sldId id="405" r:id="rId9"/>
    <p:sldId id="406" r:id="rId10"/>
    <p:sldId id="407" r:id="rId11"/>
    <p:sldId id="408" r:id="rId12"/>
    <p:sldId id="409" r:id="rId13"/>
    <p:sldId id="399" r:id="rId14"/>
  </p:sldIdLst>
  <p:sldSz cx="12188825" cy="6858000"/>
  <p:notesSz cx="6881813" cy="9296400"/>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BD5D5"/>
    <a:srgbClr val="F7FFFF"/>
    <a:srgbClr val="EBFFFF"/>
    <a:srgbClr val="EFFFFF"/>
    <a:srgbClr val="003399"/>
    <a:srgbClr val="C1D6FF"/>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53" autoAdjust="0"/>
    <p:restoredTop sz="95753" autoAdjust="0"/>
  </p:normalViewPr>
  <p:slideViewPr>
    <p:cSldViewPr snapToGrid="0">
      <p:cViewPr>
        <p:scale>
          <a:sx n="100" d="100"/>
          <a:sy n="100" d="100"/>
        </p:scale>
        <p:origin x="288" y="-354"/>
      </p:cViewPr>
      <p:guideLst>
        <p:guide orient="horz" pos="2160"/>
        <p:guide pos="383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3" y="3"/>
            <a:ext cx="298274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4" tIns="46021" rIns="92044" bIns="46021" numCol="1" anchor="t" anchorCtr="0" compatLnSpc="1">
            <a:prstTxWarp prst="textNoShape">
              <a:avLst/>
            </a:prstTxWarp>
          </a:bodyPr>
          <a:lstStyle>
            <a:lvl1pPr defTabSz="920373">
              <a:defRPr sz="1300"/>
            </a:lvl1pPr>
          </a:lstStyle>
          <a:p>
            <a:pPr>
              <a:defRPr/>
            </a:pPr>
            <a:endParaRPr lang="en-US" altLang="en-US" dirty="0"/>
          </a:p>
        </p:txBody>
      </p:sp>
      <p:sp>
        <p:nvSpPr>
          <p:cNvPr id="89091" name="Rectangle 3"/>
          <p:cNvSpPr>
            <a:spLocks noGrp="1" noChangeArrowheads="1"/>
          </p:cNvSpPr>
          <p:nvPr>
            <p:ph type="dt" sz="quarter" idx="1"/>
          </p:nvPr>
        </p:nvSpPr>
        <p:spPr bwMode="auto">
          <a:xfrm>
            <a:off x="3899071" y="3"/>
            <a:ext cx="298274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4" tIns="46021" rIns="92044" bIns="46021" numCol="1" anchor="t" anchorCtr="0" compatLnSpc="1">
            <a:prstTxWarp prst="textNoShape">
              <a:avLst/>
            </a:prstTxWarp>
          </a:bodyPr>
          <a:lstStyle>
            <a:lvl1pPr algn="r" defTabSz="920373">
              <a:defRPr sz="1300"/>
            </a:lvl1pPr>
          </a:lstStyle>
          <a:p>
            <a:pPr>
              <a:defRPr/>
            </a:pPr>
            <a:endParaRPr lang="en-US" altLang="en-US" dirty="0"/>
          </a:p>
        </p:txBody>
      </p:sp>
      <p:sp>
        <p:nvSpPr>
          <p:cNvPr id="89092" name="Rectangle 4"/>
          <p:cNvSpPr>
            <a:spLocks noGrp="1" noChangeArrowheads="1"/>
          </p:cNvSpPr>
          <p:nvPr>
            <p:ph type="ftr" sz="quarter" idx="2"/>
          </p:nvPr>
        </p:nvSpPr>
        <p:spPr bwMode="auto">
          <a:xfrm>
            <a:off x="3" y="8832851"/>
            <a:ext cx="298274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4" tIns="46021" rIns="92044" bIns="46021" numCol="1" anchor="b" anchorCtr="0" compatLnSpc="1">
            <a:prstTxWarp prst="textNoShape">
              <a:avLst/>
            </a:prstTxWarp>
          </a:bodyPr>
          <a:lstStyle>
            <a:lvl1pPr defTabSz="920373">
              <a:defRPr sz="1300"/>
            </a:lvl1pPr>
          </a:lstStyle>
          <a:p>
            <a:pPr>
              <a:defRPr/>
            </a:pPr>
            <a:endParaRPr lang="en-US" altLang="en-US" dirty="0"/>
          </a:p>
        </p:txBody>
      </p:sp>
      <p:sp>
        <p:nvSpPr>
          <p:cNvPr id="89093" name="Rectangle 5"/>
          <p:cNvSpPr>
            <a:spLocks noGrp="1" noChangeArrowheads="1"/>
          </p:cNvSpPr>
          <p:nvPr>
            <p:ph type="sldNum" sz="quarter" idx="3"/>
          </p:nvPr>
        </p:nvSpPr>
        <p:spPr bwMode="auto">
          <a:xfrm>
            <a:off x="3899071" y="8832851"/>
            <a:ext cx="298274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4" tIns="46021" rIns="92044" bIns="46021" numCol="1" anchor="b" anchorCtr="0" compatLnSpc="1">
            <a:prstTxWarp prst="textNoShape">
              <a:avLst/>
            </a:prstTxWarp>
          </a:bodyPr>
          <a:lstStyle>
            <a:lvl1pPr algn="r" defTabSz="920373">
              <a:defRPr sz="1300"/>
            </a:lvl1pPr>
          </a:lstStyle>
          <a:p>
            <a:pPr>
              <a:defRPr/>
            </a:pPr>
            <a:fld id="{EF60E7DA-E582-470A-995D-ECB910D3CAFA}" type="slidenum">
              <a:rPr lang="en-US" altLang="en-US"/>
              <a:pPr>
                <a:defRPr/>
              </a:pPr>
              <a:t>‹#›</a:t>
            </a:fld>
            <a:endParaRPr lang="en-US" altLang="en-US" dirty="0"/>
          </a:p>
        </p:txBody>
      </p:sp>
    </p:spTree>
    <p:extLst>
      <p:ext uri="{BB962C8B-B14F-4D97-AF65-F5344CB8AC3E}">
        <p14:creationId xmlns:p14="http://schemas.microsoft.com/office/powerpoint/2010/main" val="24144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3" y="3"/>
            <a:ext cx="298274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4" tIns="46021" rIns="92044" bIns="46021" numCol="1" anchor="t" anchorCtr="0" compatLnSpc="1">
            <a:prstTxWarp prst="textNoShape">
              <a:avLst/>
            </a:prstTxWarp>
          </a:bodyPr>
          <a:lstStyle>
            <a:lvl1pPr defTabSz="920373">
              <a:defRPr sz="1300"/>
            </a:lvl1pPr>
          </a:lstStyle>
          <a:p>
            <a:pPr>
              <a:defRPr/>
            </a:pPr>
            <a:endParaRPr lang="en-US" altLang="en-US" dirty="0"/>
          </a:p>
        </p:txBody>
      </p:sp>
      <p:sp>
        <p:nvSpPr>
          <p:cNvPr id="27651" name="Rectangle 3"/>
          <p:cNvSpPr>
            <a:spLocks noGrp="1" noChangeArrowheads="1"/>
          </p:cNvSpPr>
          <p:nvPr>
            <p:ph type="dt" idx="1"/>
          </p:nvPr>
        </p:nvSpPr>
        <p:spPr bwMode="auto">
          <a:xfrm>
            <a:off x="3899071" y="3"/>
            <a:ext cx="298274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4" tIns="46021" rIns="92044" bIns="46021" numCol="1" anchor="t" anchorCtr="0" compatLnSpc="1">
            <a:prstTxWarp prst="textNoShape">
              <a:avLst/>
            </a:prstTxWarp>
          </a:bodyPr>
          <a:lstStyle>
            <a:lvl1pPr algn="r" defTabSz="920373">
              <a:defRPr sz="1300"/>
            </a:lvl1pPr>
          </a:lstStyle>
          <a:p>
            <a:pPr>
              <a:defRPr/>
            </a:pPr>
            <a:endParaRPr lang="en-US" altLang="en-US" dirty="0"/>
          </a:p>
        </p:txBody>
      </p:sp>
      <p:sp>
        <p:nvSpPr>
          <p:cNvPr id="8196" name="Rectangle 4"/>
          <p:cNvSpPr>
            <a:spLocks noGrp="1" noRot="1" noChangeAspect="1" noChangeArrowheads="1" noTextEdit="1"/>
          </p:cNvSpPr>
          <p:nvPr>
            <p:ph type="sldImg" idx="2"/>
          </p:nvPr>
        </p:nvSpPr>
        <p:spPr bwMode="auto">
          <a:xfrm>
            <a:off x="344488" y="698500"/>
            <a:ext cx="6194425"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916329" y="4416430"/>
            <a:ext cx="5049156"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4" tIns="46021" rIns="92044" bIns="46021"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7654" name="Rectangle 6"/>
          <p:cNvSpPr>
            <a:spLocks noGrp="1" noChangeArrowheads="1"/>
          </p:cNvSpPr>
          <p:nvPr>
            <p:ph type="ftr" sz="quarter" idx="4"/>
          </p:nvPr>
        </p:nvSpPr>
        <p:spPr bwMode="auto">
          <a:xfrm>
            <a:off x="3" y="8832851"/>
            <a:ext cx="298274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4" tIns="46021" rIns="92044" bIns="46021" numCol="1" anchor="b" anchorCtr="0" compatLnSpc="1">
            <a:prstTxWarp prst="textNoShape">
              <a:avLst/>
            </a:prstTxWarp>
          </a:bodyPr>
          <a:lstStyle>
            <a:lvl1pPr defTabSz="920373">
              <a:defRPr sz="1300"/>
            </a:lvl1pPr>
          </a:lstStyle>
          <a:p>
            <a:pPr>
              <a:defRPr/>
            </a:pPr>
            <a:endParaRPr lang="en-US" altLang="en-US" dirty="0"/>
          </a:p>
        </p:txBody>
      </p:sp>
      <p:sp>
        <p:nvSpPr>
          <p:cNvPr id="27655" name="Rectangle 7"/>
          <p:cNvSpPr>
            <a:spLocks noGrp="1" noChangeArrowheads="1"/>
          </p:cNvSpPr>
          <p:nvPr>
            <p:ph type="sldNum" sz="quarter" idx="5"/>
          </p:nvPr>
        </p:nvSpPr>
        <p:spPr bwMode="auto">
          <a:xfrm>
            <a:off x="3899071" y="8832851"/>
            <a:ext cx="298274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44" tIns="46021" rIns="92044" bIns="46021" numCol="1" anchor="b" anchorCtr="0" compatLnSpc="1">
            <a:prstTxWarp prst="textNoShape">
              <a:avLst/>
            </a:prstTxWarp>
          </a:bodyPr>
          <a:lstStyle>
            <a:lvl1pPr algn="r" defTabSz="920373">
              <a:defRPr sz="1300"/>
            </a:lvl1pPr>
          </a:lstStyle>
          <a:p>
            <a:pPr>
              <a:defRPr/>
            </a:pPr>
            <a:fld id="{016313A4-B77A-4847-8107-943ADB939054}" type="slidenum">
              <a:rPr lang="en-US" altLang="en-US"/>
              <a:pPr>
                <a:defRPr/>
              </a:pPr>
              <a:t>‹#›</a:t>
            </a:fld>
            <a:endParaRPr lang="en-US" altLang="en-US" dirty="0"/>
          </a:p>
        </p:txBody>
      </p:sp>
    </p:spTree>
    <p:extLst>
      <p:ext uri="{BB962C8B-B14F-4D97-AF65-F5344CB8AC3E}">
        <p14:creationId xmlns:p14="http://schemas.microsoft.com/office/powerpoint/2010/main" val="32087573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2</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40357790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11</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1341425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12</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1825229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13</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3898122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3</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1775332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4</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2027961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5</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134040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6</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1432750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7</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1035459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8</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1411842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9</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616372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0005" eaLnBrk="0" hangingPunct="0">
              <a:spcBef>
                <a:spcPct val="30000"/>
              </a:spcBef>
              <a:defRPr sz="1200">
                <a:solidFill>
                  <a:schemeClr val="tx1"/>
                </a:solidFill>
                <a:latin typeface="Times New Roman" pitchFamily="18" charset="0"/>
              </a:defRPr>
            </a:lvl1pPr>
            <a:lvl2pPr marL="714153" indent="-273943" defTabSz="920005" eaLnBrk="0" hangingPunct="0">
              <a:spcBef>
                <a:spcPct val="30000"/>
              </a:spcBef>
              <a:defRPr sz="1200">
                <a:solidFill>
                  <a:schemeClr val="tx1"/>
                </a:solidFill>
                <a:latin typeface="Times New Roman" pitchFamily="18" charset="0"/>
              </a:defRPr>
            </a:lvl2pPr>
            <a:lvl3pPr marL="1098938" indent="-218520" defTabSz="920005" eaLnBrk="0" hangingPunct="0">
              <a:spcBef>
                <a:spcPct val="30000"/>
              </a:spcBef>
              <a:defRPr sz="1200">
                <a:solidFill>
                  <a:schemeClr val="tx1"/>
                </a:solidFill>
                <a:latin typeface="Times New Roman" pitchFamily="18" charset="0"/>
              </a:defRPr>
            </a:lvl3pPr>
            <a:lvl4pPr marL="1537564" indent="-218520" defTabSz="920005" eaLnBrk="0" hangingPunct="0">
              <a:spcBef>
                <a:spcPct val="30000"/>
              </a:spcBef>
              <a:defRPr sz="1200">
                <a:solidFill>
                  <a:schemeClr val="tx1"/>
                </a:solidFill>
                <a:latin typeface="Times New Roman" pitchFamily="18" charset="0"/>
              </a:defRPr>
            </a:lvl4pPr>
            <a:lvl5pPr marL="1977772" indent="-218520" defTabSz="920005" eaLnBrk="0" hangingPunct="0">
              <a:spcBef>
                <a:spcPct val="30000"/>
              </a:spcBef>
              <a:defRPr sz="1200">
                <a:solidFill>
                  <a:schemeClr val="tx1"/>
                </a:solidFill>
                <a:latin typeface="Times New Roman" pitchFamily="18" charset="0"/>
              </a:defRPr>
            </a:lvl5pPr>
            <a:lvl6pPr marL="2433815" indent="-218520" defTabSz="920005" eaLnBrk="0" fontAlgn="base" hangingPunct="0">
              <a:spcBef>
                <a:spcPct val="30000"/>
              </a:spcBef>
              <a:spcAft>
                <a:spcPct val="0"/>
              </a:spcAft>
              <a:defRPr sz="1200">
                <a:solidFill>
                  <a:schemeClr val="tx1"/>
                </a:solidFill>
                <a:latin typeface="Times New Roman" pitchFamily="18" charset="0"/>
              </a:defRPr>
            </a:lvl6pPr>
            <a:lvl7pPr marL="2889859" indent="-218520" defTabSz="920005" eaLnBrk="0" fontAlgn="base" hangingPunct="0">
              <a:spcBef>
                <a:spcPct val="30000"/>
              </a:spcBef>
              <a:spcAft>
                <a:spcPct val="0"/>
              </a:spcAft>
              <a:defRPr sz="1200">
                <a:solidFill>
                  <a:schemeClr val="tx1"/>
                </a:solidFill>
                <a:latin typeface="Times New Roman" pitchFamily="18" charset="0"/>
              </a:defRPr>
            </a:lvl7pPr>
            <a:lvl8pPr marL="3345902" indent="-218520" defTabSz="920005" eaLnBrk="0" fontAlgn="base" hangingPunct="0">
              <a:spcBef>
                <a:spcPct val="30000"/>
              </a:spcBef>
              <a:spcAft>
                <a:spcPct val="0"/>
              </a:spcAft>
              <a:defRPr sz="1200">
                <a:solidFill>
                  <a:schemeClr val="tx1"/>
                </a:solidFill>
                <a:latin typeface="Times New Roman" pitchFamily="18" charset="0"/>
              </a:defRPr>
            </a:lvl8pPr>
            <a:lvl9pPr marL="3801945" indent="-218520" defTabSz="92000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EDECCBE-A078-4C6F-972B-717458F6B2FC}" type="slidenum">
              <a:rPr lang="en-US" altLang="en-US" sz="1300"/>
              <a:pPr eaLnBrk="1" hangingPunct="1">
                <a:spcBef>
                  <a:spcPct val="0"/>
                </a:spcBef>
              </a:pPr>
              <a:t>10</a:t>
            </a:fld>
            <a:endParaRPr lang="en-US" altLang="en-US" sz="1300" dirty="0"/>
          </a:p>
        </p:txBody>
      </p:sp>
      <p:sp>
        <p:nvSpPr>
          <p:cNvPr id="37891" name="Rectangle 2"/>
          <p:cNvSpPr>
            <a:spLocks noGrp="1" noRot="1" noChangeAspect="1" noChangeArrowheads="1" noTextEdit="1"/>
          </p:cNvSpPr>
          <p:nvPr>
            <p:ph type="sldImg"/>
          </p:nvPr>
        </p:nvSpPr>
        <p:spPr>
          <a:xfrm>
            <a:off x="344488" y="698500"/>
            <a:ext cx="6194425" cy="348615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3489986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30"/>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5" name="Rectangle 6"/>
          <p:cNvSpPr>
            <a:spLocks noGrp="1" noChangeArrowheads="1"/>
          </p:cNvSpPr>
          <p:nvPr>
            <p:ph type="sldNum" sz="quarter" idx="11"/>
          </p:nvPr>
        </p:nvSpPr>
        <p:spPr>
          <a:ln/>
        </p:spPr>
        <p:txBody>
          <a:bodyPr/>
          <a:lstStyle>
            <a:lvl1pPr>
              <a:defRPr/>
            </a:lvl1pPr>
          </a:lstStyle>
          <a:p>
            <a:pPr>
              <a:defRPr/>
            </a:pPr>
            <a:fld id="{C156B63A-F781-4DDB-8CE7-6F691DDCAEE2}" type="slidenum">
              <a:rPr lang="en-US" altLang="en-US"/>
              <a:pPr>
                <a:defRPr/>
              </a:pPr>
              <a:t>‹#›</a:t>
            </a:fld>
            <a:endParaRPr lang="en-US" altLang="en-US" dirty="0"/>
          </a:p>
        </p:txBody>
      </p:sp>
    </p:spTree>
    <p:extLst>
      <p:ext uri="{BB962C8B-B14F-4D97-AF65-F5344CB8AC3E}">
        <p14:creationId xmlns:p14="http://schemas.microsoft.com/office/powerpoint/2010/main" val="27466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5" name="Rectangle 6"/>
          <p:cNvSpPr>
            <a:spLocks noGrp="1" noChangeArrowheads="1"/>
          </p:cNvSpPr>
          <p:nvPr>
            <p:ph type="sldNum" sz="quarter" idx="11"/>
          </p:nvPr>
        </p:nvSpPr>
        <p:spPr>
          <a:ln/>
        </p:spPr>
        <p:txBody>
          <a:bodyPr/>
          <a:lstStyle>
            <a:lvl1pPr>
              <a:defRPr/>
            </a:lvl1pPr>
          </a:lstStyle>
          <a:p>
            <a:pPr>
              <a:defRPr/>
            </a:pPr>
            <a:fld id="{83FAA74D-D148-4E30-9A8E-38305E7C870D}" type="slidenum">
              <a:rPr lang="en-US" altLang="en-US"/>
              <a:pPr>
                <a:defRPr/>
              </a:pPr>
              <a:t>‹#›</a:t>
            </a:fld>
            <a:endParaRPr lang="en-US" altLang="en-US" dirty="0"/>
          </a:p>
        </p:txBody>
      </p:sp>
    </p:spTree>
    <p:extLst>
      <p:ext uri="{BB962C8B-B14F-4D97-AF65-F5344CB8AC3E}">
        <p14:creationId xmlns:p14="http://schemas.microsoft.com/office/powerpoint/2010/main" val="270853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4538" y="609600"/>
            <a:ext cx="2590125"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162" y="609600"/>
            <a:ext cx="7567229"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5" name="Rectangle 6"/>
          <p:cNvSpPr>
            <a:spLocks noGrp="1" noChangeArrowheads="1"/>
          </p:cNvSpPr>
          <p:nvPr>
            <p:ph type="sldNum" sz="quarter" idx="11"/>
          </p:nvPr>
        </p:nvSpPr>
        <p:spPr>
          <a:ln/>
        </p:spPr>
        <p:txBody>
          <a:bodyPr/>
          <a:lstStyle>
            <a:lvl1pPr>
              <a:defRPr/>
            </a:lvl1pPr>
          </a:lstStyle>
          <a:p>
            <a:pPr>
              <a:defRPr/>
            </a:pPr>
            <a:fld id="{D2F91700-56DB-4541-B764-D8B5A5C2DC0E}" type="slidenum">
              <a:rPr lang="en-US" altLang="en-US"/>
              <a:pPr>
                <a:defRPr/>
              </a:pPr>
              <a:t>‹#›</a:t>
            </a:fld>
            <a:endParaRPr lang="en-US" altLang="en-US" dirty="0"/>
          </a:p>
        </p:txBody>
      </p:sp>
    </p:spTree>
    <p:extLst>
      <p:ext uri="{BB962C8B-B14F-4D97-AF65-F5344CB8AC3E}">
        <p14:creationId xmlns:p14="http://schemas.microsoft.com/office/powerpoint/2010/main" val="1221441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5" name="Rectangle 6"/>
          <p:cNvSpPr>
            <a:spLocks noGrp="1" noChangeArrowheads="1"/>
          </p:cNvSpPr>
          <p:nvPr>
            <p:ph type="sldNum" sz="quarter" idx="11"/>
          </p:nvPr>
        </p:nvSpPr>
        <p:spPr>
          <a:ln/>
        </p:spPr>
        <p:txBody>
          <a:bodyPr/>
          <a:lstStyle>
            <a:lvl1pPr>
              <a:defRPr/>
            </a:lvl1pPr>
          </a:lstStyle>
          <a:p>
            <a:pPr>
              <a:defRPr/>
            </a:pPr>
            <a:fld id="{4479BCF2-EB45-44DC-9493-669F1FABA758}" type="slidenum">
              <a:rPr lang="en-US" altLang="en-US"/>
              <a:pPr>
                <a:defRPr/>
              </a:pPr>
              <a:t>‹#›</a:t>
            </a:fld>
            <a:endParaRPr lang="en-US" altLang="en-US" dirty="0"/>
          </a:p>
        </p:txBody>
      </p:sp>
    </p:spTree>
    <p:extLst>
      <p:ext uri="{BB962C8B-B14F-4D97-AF65-F5344CB8AC3E}">
        <p14:creationId xmlns:p14="http://schemas.microsoft.com/office/powerpoint/2010/main" val="1738803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4" y="4406903"/>
            <a:ext cx="10360501"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834" y="2906713"/>
            <a:ext cx="103605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5" name="Rectangle 6"/>
          <p:cNvSpPr>
            <a:spLocks noGrp="1" noChangeArrowheads="1"/>
          </p:cNvSpPr>
          <p:nvPr>
            <p:ph type="sldNum" sz="quarter" idx="11"/>
          </p:nvPr>
        </p:nvSpPr>
        <p:spPr>
          <a:ln/>
        </p:spPr>
        <p:txBody>
          <a:bodyPr/>
          <a:lstStyle>
            <a:lvl1pPr>
              <a:defRPr/>
            </a:lvl1pPr>
          </a:lstStyle>
          <a:p>
            <a:pPr>
              <a:defRPr/>
            </a:pPr>
            <a:fld id="{B6D190F1-175F-4A58-903C-6EDDC9BB7013}" type="slidenum">
              <a:rPr lang="en-US" altLang="en-US"/>
              <a:pPr>
                <a:defRPr/>
              </a:pPr>
              <a:t>‹#›</a:t>
            </a:fld>
            <a:endParaRPr lang="en-US" altLang="en-US" dirty="0"/>
          </a:p>
        </p:txBody>
      </p:sp>
    </p:spTree>
    <p:extLst>
      <p:ext uri="{BB962C8B-B14F-4D97-AF65-F5344CB8AC3E}">
        <p14:creationId xmlns:p14="http://schemas.microsoft.com/office/powerpoint/2010/main" val="192482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162" y="1139829"/>
            <a:ext cx="5078677" cy="495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139829"/>
            <a:ext cx="5078677" cy="495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6" name="Rectangle 6"/>
          <p:cNvSpPr>
            <a:spLocks noGrp="1" noChangeArrowheads="1"/>
          </p:cNvSpPr>
          <p:nvPr>
            <p:ph type="sldNum" sz="quarter" idx="11"/>
          </p:nvPr>
        </p:nvSpPr>
        <p:spPr>
          <a:ln/>
        </p:spPr>
        <p:txBody>
          <a:bodyPr/>
          <a:lstStyle>
            <a:lvl1pPr>
              <a:defRPr/>
            </a:lvl1pPr>
          </a:lstStyle>
          <a:p>
            <a:pPr>
              <a:defRPr/>
            </a:pPr>
            <a:fld id="{F3A1CDEF-C482-436A-9063-C2E50718A105}" type="slidenum">
              <a:rPr lang="en-US" altLang="en-US"/>
              <a:pPr>
                <a:defRPr/>
              </a:pPr>
              <a:t>‹#›</a:t>
            </a:fld>
            <a:endParaRPr lang="en-US" altLang="en-US" dirty="0"/>
          </a:p>
        </p:txBody>
      </p:sp>
    </p:spTree>
    <p:extLst>
      <p:ext uri="{BB962C8B-B14F-4D97-AF65-F5344CB8AC3E}">
        <p14:creationId xmlns:p14="http://schemas.microsoft.com/office/powerpoint/2010/main" val="126016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441" y="274637"/>
            <a:ext cx="10969943"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5"/>
            <a:ext cx="538551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60" y="1535115"/>
            <a:ext cx="538763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60"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8" name="Rectangle 6"/>
          <p:cNvSpPr>
            <a:spLocks noGrp="1" noChangeArrowheads="1"/>
          </p:cNvSpPr>
          <p:nvPr>
            <p:ph type="sldNum" sz="quarter" idx="11"/>
          </p:nvPr>
        </p:nvSpPr>
        <p:spPr>
          <a:ln/>
        </p:spPr>
        <p:txBody>
          <a:bodyPr/>
          <a:lstStyle>
            <a:lvl1pPr>
              <a:defRPr/>
            </a:lvl1pPr>
          </a:lstStyle>
          <a:p>
            <a:pPr>
              <a:defRPr/>
            </a:pPr>
            <a:fld id="{18E40BD9-5987-469A-BC77-351E1A44AEF0}" type="slidenum">
              <a:rPr lang="en-US" altLang="en-US"/>
              <a:pPr>
                <a:defRPr/>
              </a:pPr>
              <a:t>‹#›</a:t>
            </a:fld>
            <a:endParaRPr lang="en-US" altLang="en-US" dirty="0"/>
          </a:p>
        </p:txBody>
      </p:sp>
    </p:spTree>
    <p:extLst>
      <p:ext uri="{BB962C8B-B14F-4D97-AF65-F5344CB8AC3E}">
        <p14:creationId xmlns:p14="http://schemas.microsoft.com/office/powerpoint/2010/main" val="3075120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4" name="Rectangle 6"/>
          <p:cNvSpPr>
            <a:spLocks noGrp="1" noChangeArrowheads="1"/>
          </p:cNvSpPr>
          <p:nvPr>
            <p:ph type="sldNum" sz="quarter" idx="11"/>
          </p:nvPr>
        </p:nvSpPr>
        <p:spPr>
          <a:ln/>
        </p:spPr>
        <p:txBody>
          <a:bodyPr/>
          <a:lstStyle>
            <a:lvl1pPr>
              <a:defRPr/>
            </a:lvl1pPr>
          </a:lstStyle>
          <a:p>
            <a:pPr>
              <a:defRPr/>
            </a:pPr>
            <a:fld id="{345DE1E9-EF10-4C6F-8C9B-9849DAAF9AE9}" type="slidenum">
              <a:rPr lang="en-US" altLang="en-US"/>
              <a:pPr>
                <a:defRPr/>
              </a:pPr>
              <a:t>‹#›</a:t>
            </a:fld>
            <a:endParaRPr lang="en-US" altLang="en-US" dirty="0"/>
          </a:p>
        </p:txBody>
      </p:sp>
    </p:spTree>
    <p:extLst>
      <p:ext uri="{BB962C8B-B14F-4D97-AF65-F5344CB8AC3E}">
        <p14:creationId xmlns:p14="http://schemas.microsoft.com/office/powerpoint/2010/main" val="890609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3" name="Rectangle 6"/>
          <p:cNvSpPr>
            <a:spLocks noGrp="1" noChangeArrowheads="1"/>
          </p:cNvSpPr>
          <p:nvPr>
            <p:ph type="sldNum" sz="quarter" idx="11"/>
          </p:nvPr>
        </p:nvSpPr>
        <p:spPr>
          <a:ln/>
        </p:spPr>
        <p:txBody>
          <a:bodyPr/>
          <a:lstStyle>
            <a:lvl1pPr>
              <a:defRPr/>
            </a:lvl1pPr>
          </a:lstStyle>
          <a:p>
            <a:pPr>
              <a:defRPr/>
            </a:pPr>
            <a:fld id="{3F9AFE44-8D4E-41F4-A518-01E3C429C08A}" type="slidenum">
              <a:rPr lang="en-US" altLang="en-US"/>
              <a:pPr>
                <a:defRPr/>
              </a:pPr>
              <a:t>‹#›</a:t>
            </a:fld>
            <a:endParaRPr lang="en-US" altLang="en-US" dirty="0"/>
          </a:p>
        </p:txBody>
      </p:sp>
    </p:spTree>
    <p:extLst>
      <p:ext uri="{BB962C8B-B14F-4D97-AF65-F5344CB8AC3E}">
        <p14:creationId xmlns:p14="http://schemas.microsoft.com/office/powerpoint/2010/main" val="2048396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6" y="273050"/>
            <a:ext cx="4010039"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5492" y="273053"/>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6" y="1435103"/>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6" name="Rectangle 6"/>
          <p:cNvSpPr>
            <a:spLocks noGrp="1" noChangeArrowheads="1"/>
          </p:cNvSpPr>
          <p:nvPr>
            <p:ph type="sldNum" sz="quarter" idx="11"/>
          </p:nvPr>
        </p:nvSpPr>
        <p:spPr>
          <a:ln/>
        </p:spPr>
        <p:txBody>
          <a:bodyPr/>
          <a:lstStyle>
            <a:lvl1pPr>
              <a:defRPr/>
            </a:lvl1pPr>
          </a:lstStyle>
          <a:p>
            <a:pPr>
              <a:defRPr/>
            </a:pPr>
            <a:fld id="{E53D0F88-A769-44C6-B3E3-0791CC11338E}" type="slidenum">
              <a:rPr lang="en-US" altLang="en-US"/>
              <a:pPr>
                <a:defRPr/>
              </a:pPr>
              <a:t>‹#›</a:t>
            </a:fld>
            <a:endParaRPr lang="en-US" altLang="en-US" dirty="0"/>
          </a:p>
        </p:txBody>
      </p:sp>
    </p:spTree>
    <p:extLst>
      <p:ext uri="{BB962C8B-B14F-4D97-AF65-F5344CB8AC3E}">
        <p14:creationId xmlns:p14="http://schemas.microsoft.com/office/powerpoint/2010/main" val="306927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3"/>
            <a:ext cx="7313295"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095" y="5367341"/>
            <a:ext cx="7313295"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ltLang="en-US" dirty="0"/>
              <a:t>Microcom Design, Inc.</a:t>
            </a:r>
          </a:p>
        </p:txBody>
      </p:sp>
      <p:sp>
        <p:nvSpPr>
          <p:cNvPr id="6" name="Rectangle 6"/>
          <p:cNvSpPr>
            <a:spLocks noGrp="1" noChangeArrowheads="1"/>
          </p:cNvSpPr>
          <p:nvPr>
            <p:ph type="sldNum" sz="quarter" idx="11"/>
          </p:nvPr>
        </p:nvSpPr>
        <p:spPr>
          <a:ln/>
        </p:spPr>
        <p:txBody>
          <a:bodyPr/>
          <a:lstStyle>
            <a:lvl1pPr>
              <a:defRPr/>
            </a:lvl1pPr>
          </a:lstStyle>
          <a:p>
            <a:pPr>
              <a:defRPr/>
            </a:pPr>
            <a:fld id="{7615AA88-1609-4238-B04B-5546BD4777C7}" type="slidenum">
              <a:rPr lang="en-US" altLang="en-US"/>
              <a:pPr>
                <a:defRPr/>
              </a:pPr>
              <a:t>‹#›</a:t>
            </a:fld>
            <a:endParaRPr lang="en-US" altLang="en-US" dirty="0"/>
          </a:p>
        </p:txBody>
      </p:sp>
    </p:spTree>
    <p:extLst>
      <p:ext uri="{BB962C8B-B14F-4D97-AF65-F5344CB8AC3E}">
        <p14:creationId xmlns:p14="http://schemas.microsoft.com/office/powerpoint/2010/main" val="1359561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167" y="609604"/>
            <a:ext cx="9469617" cy="41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162" y="1139829"/>
            <a:ext cx="10360501" cy="495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4164515" y="6248404"/>
            <a:ext cx="3859795"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tabLst>
                <a:tab pos="1889125" algn="l"/>
              </a:tabLst>
              <a:defRPr sz="1600">
                <a:latin typeface="+mj-lt"/>
              </a:defRPr>
            </a:lvl1pPr>
          </a:lstStyle>
          <a:p>
            <a:pPr>
              <a:defRPr/>
            </a:pPr>
            <a:r>
              <a:rPr lang="en-US" altLang="en-US" dirty="0"/>
              <a:t>Microcom Design, Inc.</a:t>
            </a:r>
          </a:p>
        </p:txBody>
      </p:sp>
      <p:sp>
        <p:nvSpPr>
          <p:cNvPr id="1030" name="Rectangle 6"/>
          <p:cNvSpPr>
            <a:spLocks noGrp="1" noChangeArrowheads="1"/>
          </p:cNvSpPr>
          <p:nvPr>
            <p:ph type="sldNum" sz="quarter" idx="4"/>
          </p:nvPr>
        </p:nvSpPr>
        <p:spPr bwMode="auto">
          <a:xfrm>
            <a:off x="8735324" y="6248402"/>
            <a:ext cx="2539339"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436EA100-FA60-42A6-9D5C-6CC0F560C7A2}" type="slidenum">
              <a:rPr lang="en-US" altLang="en-US"/>
              <a:pPr>
                <a:defRPr/>
              </a:pPr>
              <a:t>‹#›</a:t>
            </a:fld>
            <a:endParaRPr lang="en-US" altLang="en-US" dirty="0"/>
          </a:p>
        </p:txBody>
      </p:sp>
      <p:sp>
        <p:nvSpPr>
          <p:cNvPr id="2" name="Rectangle 8"/>
          <p:cNvSpPr>
            <a:spLocks noChangeArrowheads="1"/>
          </p:cNvSpPr>
          <p:nvPr userDrawn="1"/>
        </p:nvSpPr>
        <p:spPr bwMode="auto">
          <a:xfrm>
            <a:off x="323767" y="449264"/>
            <a:ext cx="11562455" cy="6191251"/>
          </a:xfrm>
          <a:prstGeom prst="rect">
            <a:avLst/>
          </a:prstGeom>
          <a:noFill/>
          <a:ln w="38100" cmpd="dbl">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defRPr/>
            </a:pPr>
            <a:endParaRPr lang="en-US" altLang="en-US" dirty="0" smtClean="0"/>
          </a:p>
        </p:txBody>
      </p:sp>
      <p:sp>
        <p:nvSpPr>
          <p:cNvPr id="1031" name="Line 9"/>
          <p:cNvSpPr>
            <a:spLocks noChangeShapeType="1"/>
          </p:cNvSpPr>
          <p:nvPr userDrawn="1"/>
        </p:nvSpPr>
        <p:spPr bwMode="auto">
          <a:xfrm>
            <a:off x="912047" y="1071563"/>
            <a:ext cx="10375313" cy="0"/>
          </a:xfrm>
          <a:prstGeom prst="line">
            <a:avLst/>
          </a:prstGeom>
          <a:noFill/>
          <a:ln w="38100" cmpd="dbl">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0" fontAlgn="base" hangingPunct="0">
        <a:spcBef>
          <a:spcPct val="0"/>
        </a:spcBef>
        <a:spcAft>
          <a:spcPct val="0"/>
        </a:spcAft>
        <a:defRPr sz="2200">
          <a:solidFill>
            <a:schemeClr val="accent2"/>
          </a:solidFill>
          <a:latin typeface="+mj-lt"/>
          <a:ea typeface="+mj-ea"/>
          <a:cs typeface="+mj-cs"/>
        </a:defRPr>
      </a:lvl1pPr>
      <a:lvl2pPr algn="l" rtl="0" eaLnBrk="0" fontAlgn="base" hangingPunct="0">
        <a:spcBef>
          <a:spcPct val="0"/>
        </a:spcBef>
        <a:spcAft>
          <a:spcPct val="0"/>
        </a:spcAft>
        <a:defRPr sz="2200">
          <a:solidFill>
            <a:schemeClr val="accent2"/>
          </a:solidFill>
          <a:latin typeface="Arial Black" pitchFamily="34" charset="0"/>
        </a:defRPr>
      </a:lvl2pPr>
      <a:lvl3pPr algn="l" rtl="0" eaLnBrk="0" fontAlgn="base" hangingPunct="0">
        <a:spcBef>
          <a:spcPct val="0"/>
        </a:spcBef>
        <a:spcAft>
          <a:spcPct val="0"/>
        </a:spcAft>
        <a:defRPr sz="2200">
          <a:solidFill>
            <a:schemeClr val="accent2"/>
          </a:solidFill>
          <a:latin typeface="Arial Black" pitchFamily="34" charset="0"/>
        </a:defRPr>
      </a:lvl3pPr>
      <a:lvl4pPr algn="l" rtl="0" eaLnBrk="0" fontAlgn="base" hangingPunct="0">
        <a:spcBef>
          <a:spcPct val="0"/>
        </a:spcBef>
        <a:spcAft>
          <a:spcPct val="0"/>
        </a:spcAft>
        <a:defRPr sz="2200">
          <a:solidFill>
            <a:schemeClr val="accent2"/>
          </a:solidFill>
          <a:latin typeface="Arial Black" pitchFamily="34" charset="0"/>
        </a:defRPr>
      </a:lvl4pPr>
      <a:lvl5pPr algn="l" rtl="0" eaLnBrk="0" fontAlgn="base" hangingPunct="0">
        <a:spcBef>
          <a:spcPct val="0"/>
        </a:spcBef>
        <a:spcAft>
          <a:spcPct val="0"/>
        </a:spcAft>
        <a:defRPr sz="2200">
          <a:solidFill>
            <a:schemeClr val="accent2"/>
          </a:solidFill>
          <a:latin typeface="Arial Black" pitchFamily="34" charset="0"/>
        </a:defRPr>
      </a:lvl5pPr>
      <a:lvl6pPr marL="457200" algn="l" rtl="0" fontAlgn="base">
        <a:spcBef>
          <a:spcPct val="0"/>
        </a:spcBef>
        <a:spcAft>
          <a:spcPct val="0"/>
        </a:spcAft>
        <a:defRPr sz="2200">
          <a:solidFill>
            <a:schemeClr val="accent2"/>
          </a:solidFill>
          <a:latin typeface="Arial Black" pitchFamily="34" charset="0"/>
        </a:defRPr>
      </a:lvl6pPr>
      <a:lvl7pPr marL="914400" algn="l" rtl="0" fontAlgn="base">
        <a:spcBef>
          <a:spcPct val="0"/>
        </a:spcBef>
        <a:spcAft>
          <a:spcPct val="0"/>
        </a:spcAft>
        <a:defRPr sz="2200">
          <a:solidFill>
            <a:schemeClr val="accent2"/>
          </a:solidFill>
          <a:latin typeface="Arial Black" pitchFamily="34" charset="0"/>
        </a:defRPr>
      </a:lvl7pPr>
      <a:lvl8pPr marL="1371600" algn="l" rtl="0" fontAlgn="base">
        <a:spcBef>
          <a:spcPct val="0"/>
        </a:spcBef>
        <a:spcAft>
          <a:spcPct val="0"/>
        </a:spcAft>
        <a:defRPr sz="2200">
          <a:solidFill>
            <a:schemeClr val="accent2"/>
          </a:solidFill>
          <a:latin typeface="Arial Black" pitchFamily="34" charset="0"/>
        </a:defRPr>
      </a:lvl8pPr>
      <a:lvl9pPr marL="1828800" algn="l" rtl="0" fontAlgn="base">
        <a:spcBef>
          <a:spcPct val="0"/>
        </a:spcBef>
        <a:spcAft>
          <a:spcPct val="0"/>
        </a:spcAft>
        <a:defRPr sz="2200">
          <a:solidFill>
            <a:schemeClr val="accent2"/>
          </a:solidFill>
          <a:latin typeface="Arial Black" pitchFamily="34" charset="0"/>
        </a:defRPr>
      </a:lvl9pPr>
    </p:titleStyle>
    <p:bodyStyle>
      <a:lvl1pPr marL="342900" indent="-342900" algn="l" rtl="0" eaLnBrk="0" fontAlgn="base" hangingPunct="0">
        <a:spcBef>
          <a:spcPct val="20000"/>
        </a:spcBef>
        <a:spcAft>
          <a:spcPct val="0"/>
        </a:spcAft>
        <a:buFont typeface="Wingdings" pitchFamily="2" charset="2"/>
        <a:buChar char="Ø"/>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914162" y="1578155"/>
            <a:ext cx="10360501" cy="2154832"/>
          </a:xfrm>
        </p:spPr>
        <p:txBody>
          <a:bodyPr/>
          <a:lstStyle/>
          <a:p>
            <a:pPr algn="ctr" eaLnBrk="1" hangingPunct="1">
              <a:spcAft>
                <a:spcPts val="1200"/>
              </a:spcAft>
            </a:pPr>
            <a:r>
              <a:rPr lang="en-US" sz="4400" dirty="0" smtClean="0">
                <a:effectLst>
                  <a:outerShdw blurRad="38100" dist="38100" dir="2700000" algn="tl">
                    <a:srgbClr val="000000">
                      <a:alpha val="43137"/>
                    </a:srgbClr>
                  </a:outerShdw>
                </a:effectLst>
              </a:rPr>
              <a:t>HRIT Client Update</a:t>
            </a:r>
            <a:br>
              <a:rPr lang="en-US" sz="4400" dirty="0" smtClean="0">
                <a:effectLst>
                  <a:outerShdw blurRad="38100" dist="38100" dir="2700000" algn="tl">
                    <a:srgbClr val="000000">
                      <a:alpha val="43137"/>
                    </a:srgbClr>
                  </a:outerShdw>
                </a:effectLst>
              </a:rPr>
            </a:br>
            <a:r>
              <a:rPr lang="en-US" sz="1800" dirty="0"/>
              <a:t> </a:t>
            </a:r>
            <a:r>
              <a:rPr lang="en-US" sz="1400" dirty="0" smtClean="0"/>
              <a:t> </a:t>
            </a:r>
            <a:r>
              <a:rPr lang="en-US" sz="1100" dirty="0" smtClean="0"/>
              <a:t> </a:t>
            </a:r>
            <a:r>
              <a:rPr lang="en-US" sz="3600" dirty="0" smtClean="0"/>
              <a:t/>
            </a:r>
            <a:br>
              <a:rPr lang="en-US" sz="3600" dirty="0" smtClean="0"/>
            </a:br>
            <a:r>
              <a:rPr lang="en-US" sz="2400" dirty="0" smtClean="0">
                <a:solidFill>
                  <a:schemeClr val="tx1"/>
                </a:solidFill>
                <a:effectLst>
                  <a:outerShdw blurRad="38100" dist="38100" dir="2700000" algn="tl">
                    <a:srgbClr val="000000">
                      <a:alpha val="43137"/>
                    </a:srgbClr>
                  </a:outerShdw>
                </a:effectLst>
              </a:rPr>
              <a:t>HRIT/EMWIN Quarterly Meeting</a:t>
            </a:r>
            <a:endParaRPr lang="en-US" sz="3200"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type="subTitle" idx="1"/>
          </p:nvPr>
        </p:nvSpPr>
        <p:spPr>
          <a:xfrm>
            <a:off x="1472815" y="3544119"/>
            <a:ext cx="8532178" cy="1171303"/>
          </a:xfrm>
        </p:spPr>
        <p:txBody>
          <a:bodyPr/>
          <a:lstStyle/>
          <a:p>
            <a:pPr marL="457200" lvl="1" indent="0">
              <a:buNone/>
            </a:pPr>
            <a:endParaRPr lang="en-US" sz="700" dirty="0" smtClean="0">
              <a:effectLst>
                <a:outerShdw blurRad="38100" dist="38100" dir="2700000" algn="tl">
                  <a:srgbClr val="000000">
                    <a:alpha val="43137"/>
                  </a:srgbClr>
                </a:outerShdw>
              </a:effectLst>
            </a:endParaRPr>
          </a:p>
          <a:p>
            <a:pPr lvl="1"/>
            <a:r>
              <a:rPr lang="en-US" altLang="en-US" b="1" dirty="0">
                <a:effectLst>
                  <a:outerShdw blurRad="38100" dist="38100" dir="2700000" algn="tl">
                    <a:srgbClr val="000000">
                      <a:alpha val="43137"/>
                    </a:srgbClr>
                  </a:outerShdw>
                </a:effectLst>
              </a:rPr>
              <a:t>Microcom Design, Inc.</a:t>
            </a:r>
            <a:br>
              <a:rPr lang="en-US" altLang="en-US" b="1" dirty="0">
                <a:effectLst>
                  <a:outerShdw blurRad="38100" dist="38100" dir="2700000" algn="tl">
                    <a:srgbClr val="000000">
                      <a:alpha val="43137"/>
                    </a:srgbClr>
                  </a:outerShdw>
                </a:effectLst>
              </a:rPr>
            </a:br>
            <a:r>
              <a:rPr lang="en-US" altLang="en-US" sz="500" b="1" dirty="0">
                <a:effectLst>
                  <a:outerShdw blurRad="38100" dist="38100" dir="2700000" algn="tl">
                    <a:srgbClr val="000000">
                      <a:alpha val="43137"/>
                    </a:srgbClr>
                  </a:outerShdw>
                </a:effectLst>
              </a:rPr>
              <a:t> </a:t>
            </a:r>
            <a:r>
              <a:rPr lang="en-US" altLang="en-US" b="1" dirty="0">
                <a:effectLst>
                  <a:outerShdw blurRad="38100" dist="38100" dir="2700000" algn="tl">
                    <a:srgbClr val="000000">
                      <a:alpha val="43137"/>
                    </a:srgbClr>
                  </a:outerShdw>
                </a:effectLst>
              </a:rPr>
              <a:t/>
            </a:r>
            <a:br>
              <a:rPr lang="en-US" altLang="en-US" b="1" dirty="0">
                <a:effectLst>
                  <a:outerShdw blurRad="38100" dist="38100" dir="2700000" algn="tl">
                    <a:srgbClr val="000000">
                      <a:alpha val="43137"/>
                    </a:srgbClr>
                  </a:outerShdw>
                </a:effectLst>
              </a:rPr>
            </a:br>
            <a:r>
              <a:rPr lang="en-US" altLang="en-US" dirty="0" smtClean="0">
                <a:effectLst>
                  <a:outerShdw blurRad="38100" dist="38100" dir="2700000" algn="tl">
                    <a:srgbClr val="000000">
                      <a:alpha val="43137"/>
                    </a:srgbClr>
                  </a:outerShdw>
                </a:effectLst>
              </a:rPr>
              <a:t>September 2024</a:t>
            </a:r>
            <a:endParaRPr lang="en-US" dirty="0">
              <a:effectLst>
                <a:outerShdw blurRad="38100" dist="38100" dir="2700000" algn="tl">
                  <a:srgbClr val="000000">
                    <a:alpha val="43137"/>
                  </a:srgbClr>
                </a:outerShdw>
              </a:effectLst>
            </a:endParaRPr>
          </a:p>
        </p:txBody>
      </p:sp>
      <p:sp>
        <p:nvSpPr>
          <p:cNvPr id="4" name="Footer Placeholder 3"/>
          <p:cNvSpPr>
            <a:spLocks noGrp="1"/>
          </p:cNvSpPr>
          <p:nvPr>
            <p:ph type="ftr" sz="quarter" idx="10"/>
          </p:nvPr>
        </p:nvSpPr>
        <p:spPr/>
        <p:txBody>
          <a:bodyPr/>
          <a:lstStyle/>
          <a:p>
            <a:pPr>
              <a:defRPr/>
            </a:pPr>
            <a:r>
              <a:rPr lang="en-US" altLang="en-US" dirty="0" smtClean="0"/>
              <a:t> </a:t>
            </a:r>
            <a:endParaRPr lang="en-US" altLang="en-US" dirty="0"/>
          </a:p>
        </p:txBody>
      </p:sp>
      <p:sp>
        <p:nvSpPr>
          <p:cNvPr id="5" name="Slide Number Placeholder 4"/>
          <p:cNvSpPr>
            <a:spLocks noGrp="1"/>
          </p:cNvSpPr>
          <p:nvPr>
            <p:ph type="sldNum" sz="quarter" idx="11"/>
          </p:nvPr>
        </p:nvSpPr>
        <p:spPr/>
        <p:txBody>
          <a:bodyPr/>
          <a:lstStyle/>
          <a:p>
            <a:pPr>
              <a:defRPr/>
            </a:pPr>
            <a:fld id="{4479BCF2-EB45-44DC-9493-669F1FABA758}" type="slidenum">
              <a:rPr lang="en-US" altLang="en-US" smtClean="0"/>
              <a:pPr>
                <a:defRPr/>
              </a:pPr>
              <a:t>1</a:t>
            </a:fld>
            <a:endParaRPr lang="en-US" altLang="en-US" dirty="0"/>
          </a:p>
        </p:txBody>
      </p:sp>
    </p:spTree>
    <p:extLst>
      <p:ext uri="{BB962C8B-B14F-4D97-AF65-F5344CB8AC3E}">
        <p14:creationId xmlns:p14="http://schemas.microsoft.com/office/powerpoint/2010/main" val="462865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Latency – CSV Export</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10</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600"/>
              </a:spcBef>
            </a:pPr>
            <a:endParaRPr lang="en-US" sz="100" dirty="0" smtClean="0"/>
          </a:p>
          <a:p>
            <a:pPr>
              <a:spcBef>
                <a:spcPts val="600"/>
              </a:spcBef>
            </a:pPr>
            <a:r>
              <a:rPr lang="en-US" sz="2400" dirty="0" smtClean="0"/>
              <a:t>In addition to the latency chart, a CSV export of individual message latencies has been Implemented as a request by Ian A.</a:t>
            </a:r>
          </a:p>
          <a:p>
            <a:pPr lvl="1">
              <a:spcBef>
                <a:spcPts val="600"/>
              </a:spcBef>
            </a:pPr>
            <a:r>
              <a:rPr lang="en-US" sz="2000" dirty="0" smtClean="0"/>
              <a:t>File contains the platform address, HRIT filename, message end time, receive store date-time and the message latency in seconds</a:t>
            </a:r>
            <a:endParaRPr lang="en-US" sz="2800" dirty="0"/>
          </a:p>
          <a:p>
            <a:pPr>
              <a:spcBef>
                <a:spcPts val="600"/>
              </a:spcBef>
            </a:pPr>
            <a:r>
              <a:rPr lang="en-US" sz="2400" dirty="0" smtClean="0"/>
              <a:t>Allows for offline analysis in Excel by PDA engineers that cannot be accomplished via the latency chart.</a:t>
            </a:r>
          </a:p>
          <a:p>
            <a:pPr>
              <a:spcBef>
                <a:spcPts val="600"/>
              </a:spcBef>
            </a:pPr>
            <a:r>
              <a:rPr lang="en-US" sz="2400" dirty="0" smtClean="0"/>
              <a:t>Implemented as a debug feature that can be enabled and disabled as necessary.</a:t>
            </a:r>
          </a:p>
          <a:p>
            <a:pPr lvl="1">
              <a:spcBef>
                <a:spcPts val="600"/>
              </a:spcBef>
            </a:pPr>
            <a:r>
              <a:rPr lang="en-US" sz="2000" dirty="0" smtClean="0"/>
              <a:t>Not intended to be ran for extended periods of time due to build up of latency files.</a:t>
            </a:r>
            <a:endParaRPr lang="en-US" sz="2800" dirty="0" smtClean="0"/>
          </a:p>
          <a:p>
            <a:pPr marL="0" indent="0">
              <a:spcBef>
                <a:spcPts val="600"/>
              </a:spcBef>
              <a:buNone/>
            </a:pPr>
            <a:endParaRPr lang="en-US" sz="2800" dirty="0" smtClean="0"/>
          </a:p>
          <a:p>
            <a:endParaRPr lang="en-US" dirty="0"/>
          </a:p>
        </p:txBody>
      </p:sp>
      <p:pic>
        <p:nvPicPr>
          <p:cNvPr id="4" name="Picture 3"/>
          <p:cNvPicPr>
            <a:picLocks noChangeAspect="1"/>
          </p:cNvPicPr>
          <p:nvPr/>
        </p:nvPicPr>
        <p:blipFill>
          <a:blip r:embed="rId3"/>
          <a:stretch>
            <a:fillRect/>
          </a:stretch>
        </p:blipFill>
        <p:spPr>
          <a:xfrm>
            <a:off x="914167" y="4781549"/>
            <a:ext cx="8533351" cy="1436125"/>
          </a:xfrm>
          <a:prstGeom prst="rect">
            <a:avLst/>
          </a:prstGeom>
        </p:spPr>
      </p:pic>
    </p:spTree>
    <p:extLst>
      <p:ext uri="{BB962C8B-B14F-4D97-AF65-F5344CB8AC3E}">
        <p14:creationId xmlns:p14="http://schemas.microsoft.com/office/powerpoint/2010/main" val="51710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DQM - Description</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11</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1200"/>
              </a:spcBef>
            </a:pPr>
            <a:endParaRPr lang="en-US" sz="100" dirty="0" smtClean="0"/>
          </a:p>
          <a:p>
            <a:pPr>
              <a:spcBef>
                <a:spcPts val="1200"/>
              </a:spcBef>
            </a:pPr>
            <a:r>
              <a:rPr lang="en-US" sz="2400" dirty="0" smtClean="0"/>
              <a:t>The Data Quality Monitor (DQM) component of the HRIT client is responsible for monitoring and comparing received and transmitted HRIT message data</a:t>
            </a:r>
          </a:p>
          <a:p>
            <a:pPr>
              <a:spcBef>
                <a:spcPts val="1200"/>
              </a:spcBef>
            </a:pPr>
            <a:r>
              <a:rPr lang="en-US" sz="2400" dirty="0" smtClean="0"/>
              <a:t>Also responsible for determining average message latency and retransmission of messages that have been sent to the PDA but are not included in received data.</a:t>
            </a:r>
          </a:p>
          <a:p>
            <a:pPr lvl="1">
              <a:spcBef>
                <a:spcPts val="600"/>
              </a:spcBef>
            </a:pPr>
            <a:r>
              <a:rPr lang="en-US" sz="2200" dirty="0" smtClean="0"/>
              <a:t>File latency is not determined by the DQM because it does not require receive data.</a:t>
            </a:r>
            <a:endParaRPr lang="en-US" sz="2800" dirty="0"/>
          </a:p>
          <a:p>
            <a:pPr>
              <a:spcBef>
                <a:spcPts val="600"/>
              </a:spcBef>
            </a:pPr>
            <a:r>
              <a:rPr lang="en-US" sz="200" dirty="0" smtClean="0"/>
              <a:t>4</a:t>
            </a:r>
            <a:endParaRPr lang="en-US" sz="2800" dirty="0"/>
          </a:p>
          <a:p>
            <a:pPr>
              <a:spcBef>
                <a:spcPts val="0"/>
              </a:spcBef>
            </a:pPr>
            <a:r>
              <a:rPr lang="en-US" sz="2400" dirty="0" smtClean="0"/>
              <a:t>Operates by iterating thru the list of ‘sent’ messages, and querying the received message data for the message.</a:t>
            </a:r>
          </a:p>
          <a:p>
            <a:pPr lvl="1">
              <a:spcBef>
                <a:spcPts val="600"/>
              </a:spcBef>
            </a:pPr>
            <a:r>
              <a:rPr lang="en-US" sz="2200" dirty="0" smtClean="0"/>
              <a:t>Latency calculated for all messages returned by query.</a:t>
            </a:r>
          </a:p>
          <a:p>
            <a:pPr lvl="1">
              <a:spcBef>
                <a:spcPts val="600"/>
              </a:spcBef>
            </a:pPr>
            <a:r>
              <a:rPr lang="en-US" sz="2200" dirty="0" smtClean="0"/>
              <a:t>Can perform retransmission of missing messages.</a:t>
            </a:r>
            <a:endParaRPr lang="en-US" sz="2200" dirty="0"/>
          </a:p>
          <a:p>
            <a:endParaRPr lang="en-US" dirty="0"/>
          </a:p>
        </p:txBody>
      </p:sp>
    </p:spTree>
    <p:extLst>
      <p:ext uri="{BB962C8B-B14F-4D97-AF65-F5344CB8AC3E}">
        <p14:creationId xmlns:p14="http://schemas.microsoft.com/office/powerpoint/2010/main" val="3561413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DQM - Retransmissions</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12</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600"/>
              </a:spcBef>
            </a:pPr>
            <a:endParaRPr lang="en-US" sz="100" dirty="0" smtClean="0"/>
          </a:p>
          <a:p>
            <a:pPr>
              <a:spcBef>
                <a:spcPts val="600"/>
              </a:spcBef>
            </a:pPr>
            <a:r>
              <a:rPr lang="en-US" sz="2400" dirty="0" smtClean="0"/>
              <a:t>DQM has the ability to identify messages that were ‘sent’ to the PDA but not included in the received message data.</a:t>
            </a:r>
          </a:p>
          <a:p>
            <a:pPr lvl="1">
              <a:spcBef>
                <a:spcPts val="600"/>
              </a:spcBef>
            </a:pPr>
            <a:r>
              <a:rPr lang="en-US" sz="2200" dirty="0" smtClean="0"/>
              <a:t>A preference determines how long the DQM waits before declaring a message as being missing and rescheduling it for retransmission</a:t>
            </a:r>
            <a:endParaRPr lang="en-US" sz="2800" dirty="0"/>
          </a:p>
          <a:p>
            <a:pPr>
              <a:spcBef>
                <a:spcPts val="1200"/>
              </a:spcBef>
            </a:pPr>
            <a:r>
              <a:rPr lang="en-US" sz="2400" dirty="0" smtClean="0"/>
              <a:t>Messages declared as missing are inserted at the top of the pending message queue.</a:t>
            </a:r>
          </a:p>
          <a:p>
            <a:pPr lvl="1">
              <a:spcBef>
                <a:spcPts val="600"/>
              </a:spcBef>
            </a:pPr>
            <a:r>
              <a:rPr lang="en-US" sz="2200" dirty="0" smtClean="0"/>
              <a:t>Preference determines how many messages can be retransmitted (inserted) at once to prevent a flood of retransmissions in message data.</a:t>
            </a:r>
            <a:endParaRPr lang="en-US" sz="2800" dirty="0"/>
          </a:p>
          <a:p>
            <a:pPr>
              <a:spcBef>
                <a:spcPts val="1200"/>
              </a:spcBef>
            </a:pPr>
            <a:r>
              <a:rPr lang="en-US" sz="2400" dirty="0" smtClean="0"/>
              <a:t>Special message ARM code of ‘R’ is assigned to retransmitted messages to prevent them from being retransmitted more than once.</a:t>
            </a:r>
          </a:p>
          <a:p>
            <a:pPr lvl="1">
              <a:spcBef>
                <a:spcPts val="600"/>
              </a:spcBef>
            </a:pPr>
            <a:r>
              <a:rPr lang="en-US" sz="2200" dirty="0" smtClean="0"/>
              <a:t>Flag in the HRIT message header byte flags messages as being retransmits to allow for identification upon being received.</a:t>
            </a:r>
            <a:endParaRPr lang="en-US" sz="2200" dirty="0"/>
          </a:p>
          <a:p>
            <a:endParaRPr lang="en-US" dirty="0"/>
          </a:p>
        </p:txBody>
      </p:sp>
    </p:spTree>
    <p:extLst>
      <p:ext uri="{BB962C8B-B14F-4D97-AF65-F5344CB8AC3E}">
        <p14:creationId xmlns:p14="http://schemas.microsoft.com/office/powerpoint/2010/main" val="3455566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13</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600"/>
              </a:spcBef>
            </a:pPr>
            <a:endParaRPr lang="en-US" sz="2600" dirty="0" smtClean="0"/>
          </a:p>
          <a:p>
            <a:pPr>
              <a:spcBef>
                <a:spcPts val="600"/>
              </a:spcBef>
            </a:pPr>
            <a:endParaRPr lang="en-US" sz="2600" dirty="0"/>
          </a:p>
          <a:p>
            <a:pPr marL="0" indent="0">
              <a:spcBef>
                <a:spcPts val="600"/>
              </a:spcBef>
              <a:buNone/>
            </a:pPr>
            <a:endParaRPr lang="en-US" sz="2800" b="1" dirty="0">
              <a:effectLst>
                <a:outerShdw blurRad="38100" dist="38100" dir="2700000" algn="tl">
                  <a:srgbClr val="000000">
                    <a:alpha val="43137"/>
                  </a:srgbClr>
                </a:outerShdw>
              </a:effectLst>
            </a:endParaRPr>
          </a:p>
          <a:p>
            <a:pPr marL="0" indent="0" algn="ctr">
              <a:spcBef>
                <a:spcPts val="600"/>
              </a:spcBef>
              <a:buNone/>
            </a:pPr>
            <a:r>
              <a:rPr lang="en-US" sz="3600" b="1" dirty="0" smtClean="0">
                <a:solidFill>
                  <a:schemeClr val="accent2"/>
                </a:solidFill>
                <a:effectLst>
                  <a:outerShdw blurRad="38100" dist="38100" dir="2700000" algn="tl">
                    <a:srgbClr val="000000">
                      <a:alpha val="43137"/>
                    </a:srgbClr>
                  </a:outerShdw>
                </a:effectLst>
              </a:rPr>
              <a:t>End of Presentation</a:t>
            </a:r>
          </a:p>
          <a:p>
            <a:pPr marL="0" indent="0" algn="ctr">
              <a:spcBef>
                <a:spcPts val="600"/>
              </a:spcBef>
              <a:buNone/>
            </a:pPr>
            <a:endParaRPr lang="en-US" sz="3600" b="1" dirty="0">
              <a:solidFill>
                <a:schemeClr val="accent2"/>
              </a:solidFill>
              <a:effectLst>
                <a:outerShdw blurRad="38100" dist="38100" dir="2700000" algn="tl">
                  <a:srgbClr val="000000">
                    <a:alpha val="43137"/>
                  </a:srgbClr>
                </a:outerShdw>
              </a:effectLst>
            </a:endParaRPr>
          </a:p>
          <a:p>
            <a:pPr marL="0" indent="0" algn="ctr">
              <a:spcBef>
                <a:spcPts val="600"/>
              </a:spcBef>
              <a:buNone/>
            </a:pPr>
            <a:r>
              <a:rPr lang="en-US" sz="3600" b="1" dirty="0" smtClean="0">
                <a:solidFill>
                  <a:schemeClr val="accent2"/>
                </a:solidFill>
                <a:effectLst>
                  <a:outerShdw blurRad="38100" dist="38100" dir="2700000" algn="tl">
                    <a:srgbClr val="000000">
                      <a:alpha val="43137"/>
                    </a:srgbClr>
                  </a:outerShdw>
                </a:effectLst>
              </a:rPr>
              <a:t>Questions / Comments?</a:t>
            </a:r>
          </a:p>
          <a:p>
            <a:endParaRPr lang="en-US" dirty="0"/>
          </a:p>
        </p:txBody>
      </p:sp>
    </p:spTree>
    <p:extLst>
      <p:ext uri="{BB962C8B-B14F-4D97-AF65-F5344CB8AC3E}">
        <p14:creationId xmlns:p14="http://schemas.microsoft.com/office/powerpoint/2010/main" val="2275357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Agenda</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2</a:t>
            </a:fld>
            <a:endParaRPr lang="en-US" altLang="en-US" dirty="0"/>
          </a:p>
        </p:txBody>
      </p:sp>
      <p:sp>
        <p:nvSpPr>
          <p:cNvPr id="2" name="Content Placeholder 1"/>
          <p:cNvSpPr>
            <a:spLocks noGrp="1"/>
          </p:cNvSpPr>
          <p:nvPr>
            <p:ph idx="1"/>
          </p:nvPr>
        </p:nvSpPr>
        <p:spPr>
          <a:xfrm>
            <a:off x="860441" y="1088571"/>
            <a:ext cx="10643582" cy="5289080"/>
          </a:xfrm>
        </p:spPr>
        <p:txBody>
          <a:bodyPr/>
          <a:lstStyle/>
          <a:p>
            <a:pPr>
              <a:spcBef>
                <a:spcPts val="600"/>
              </a:spcBef>
            </a:pPr>
            <a:endParaRPr lang="en-US" sz="100" b="1" dirty="0" smtClean="0"/>
          </a:p>
          <a:p>
            <a:pPr>
              <a:spcBef>
                <a:spcPts val="600"/>
              </a:spcBef>
            </a:pPr>
            <a:r>
              <a:rPr lang="en-US" b="1" dirty="0" smtClean="0"/>
              <a:t>Overview</a:t>
            </a:r>
            <a:endParaRPr lang="en-US" b="1" dirty="0" smtClean="0"/>
          </a:p>
          <a:p>
            <a:pPr>
              <a:spcBef>
                <a:spcPts val="900"/>
              </a:spcBef>
            </a:pPr>
            <a:r>
              <a:rPr lang="en-US" b="1" dirty="0" smtClean="0"/>
              <a:t>Status</a:t>
            </a:r>
          </a:p>
          <a:p>
            <a:pPr lvl="1">
              <a:spcBef>
                <a:spcPts val="600"/>
              </a:spcBef>
            </a:pPr>
            <a:r>
              <a:rPr lang="en-US" sz="1600" dirty="0" smtClean="0"/>
              <a:t>Duplicate Filenames</a:t>
            </a:r>
          </a:p>
          <a:p>
            <a:pPr lvl="1">
              <a:spcBef>
                <a:spcPts val="600"/>
              </a:spcBef>
            </a:pPr>
            <a:r>
              <a:rPr lang="en-US" sz="1600" dirty="0" smtClean="0"/>
              <a:t>SFTP Connectivity </a:t>
            </a:r>
            <a:endParaRPr lang="en-US" dirty="0" smtClean="0"/>
          </a:p>
          <a:p>
            <a:pPr>
              <a:spcBef>
                <a:spcPts val="900"/>
              </a:spcBef>
            </a:pPr>
            <a:r>
              <a:rPr lang="en-US" b="1" dirty="0" smtClean="0"/>
              <a:t>Updates</a:t>
            </a:r>
          </a:p>
          <a:p>
            <a:pPr lvl="1">
              <a:spcBef>
                <a:spcPts val="600"/>
              </a:spcBef>
            </a:pPr>
            <a:r>
              <a:rPr lang="en-US" sz="1600" dirty="0" smtClean="0"/>
              <a:t>Duplicate Filename Check</a:t>
            </a:r>
          </a:p>
          <a:p>
            <a:pPr lvl="1">
              <a:spcBef>
                <a:spcPts val="600"/>
              </a:spcBef>
            </a:pPr>
            <a:r>
              <a:rPr lang="en-US" sz="1600" dirty="0" smtClean="0"/>
              <a:t>Enhanced SFTP Connectivity</a:t>
            </a:r>
          </a:p>
          <a:p>
            <a:pPr>
              <a:spcBef>
                <a:spcPts val="900"/>
              </a:spcBef>
            </a:pPr>
            <a:r>
              <a:rPr lang="en-US" b="1" dirty="0" smtClean="0"/>
              <a:t>Latency</a:t>
            </a:r>
            <a:endParaRPr lang="en-US" b="1" dirty="0" smtClean="0"/>
          </a:p>
          <a:p>
            <a:pPr lvl="1">
              <a:spcBef>
                <a:spcPts val="600"/>
              </a:spcBef>
            </a:pPr>
            <a:r>
              <a:rPr lang="en-US" sz="1600" dirty="0" smtClean="0"/>
              <a:t>Messages &amp; Files</a:t>
            </a:r>
          </a:p>
          <a:p>
            <a:pPr lvl="1">
              <a:spcBef>
                <a:spcPts val="600"/>
              </a:spcBef>
            </a:pPr>
            <a:r>
              <a:rPr lang="en-US" sz="1600" dirty="0" smtClean="0"/>
              <a:t>Latency Chart</a:t>
            </a:r>
          </a:p>
          <a:p>
            <a:pPr lvl="1">
              <a:spcBef>
                <a:spcPts val="600"/>
              </a:spcBef>
            </a:pPr>
            <a:r>
              <a:rPr lang="en-US" sz="1600" dirty="0" smtClean="0"/>
              <a:t>CSV Export</a:t>
            </a:r>
          </a:p>
          <a:p>
            <a:pPr>
              <a:spcBef>
                <a:spcPts val="900"/>
              </a:spcBef>
            </a:pPr>
            <a:r>
              <a:rPr lang="en-US" b="1" dirty="0" smtClean="0"/>
              <a:t>Data Quality Monitor (DQM)</a:t>
            </a:r>
          </a:p>
          <a:p>
            <a:pPr lvl="1">
              <a:spcBef>
                <a:spcPts val="600"/>
              </a:spcBef>
            </a:pPr>
            <a:r>
              <a:rPr lang="en-US" sz="1600" dirty="0" smtClean="0"/>
              <a:t>Description</a:t>
            </a:r>
          </a:p>
          <a:p>
            <a:pPr lvl="1">
              <a:spcBef>
                <a:spcPts val="600"/>
              </a:spcBef>
            </a:pPr>
            <a:r>
              <a:rPr lang="en-US" sz="1600" dirty="0" smtClean="0"/>
              <a:t>Retransmissions</a:t>
            </a:r>
            <a:endParaRPr lang="en-US" sz="1600" dirty="0"/>
          </a:p>
          <a:p>
            <a:endParaRPr lang="en-US" dirty="0"/>
          </a:p>
        </p:txBody>
      </p:sp>
    </p:spTree>
    <p:extLst>
      <p:ext uri="{BB962C8B-B14F-4D97-AF65-F5344CB8AC3E}">
        <p14:creationId xmlns:p14="http://schemas.microsoft.com/office/powerpoint/2010/main" val="2590388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Status - Overview</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3</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1200"/>
              </a:spcBef>
            </a:pPr>
            <a:endParaRPr lang="en-US" sz="100" dirty="0" smtClean="0"/>
          </a:p>
          <a:p>
            <a:pPr>
              <a:spcBef>
                <a:spcPts val="300"/>
              </a:spcBef>
            </a:pPr>
            <a:endParaRPr lang="en-US" sz="100" dirty="0" smtClean="0"/>
          </a:p>
          <a:p>
            <a:pPr>
              <a:spcBef>
                <a:spcPts val="300"/>
              </a:spcBef>
            </a:pPr>
            <a:r>
              <a:rPr lang="en-US" sz="2300" dirty="0" smtClean="0"/>
              <a:t>Following a hardware refresh of the DADDS system, PDA technicians began reporting duplicate filenames being received from the HRIT client.</a:t>
            </a:r>
          </a:p>
          <a:p>
            <a:pPr lvl="1">
              <a:spcBef>
                <a:spcPts val="600"/>
              </a:spcBef>
            </a:pPr>
            <a:r>
              <a:rPr lang="en-US" sz="2000" dirty="0" smtClean="0"/>
              <a:t>Approximately 10 files per day were quarantined by the PDA server.</a:t>
            </a:r>
            <a:endParaRPr lang="en-US" sz="2800" dirty="0" smtClean="0"/>
          </a:p>
          <a:p>
            <a:pPr>
              <a:spcBef>
                <a:spcPts val="1200"/>
              </a:spcBef>
            </a:pPr>
            <a:r>
              <a:rPr lang="en-US" sz="2300" dirty="0" smtClean="0"/>
              <a:t>Investigation revealed that the server upgrade allowed multiple files to be created, send and removed in under 1 second, resulting in situations where duplicate filenames were used by the HRIT client.</a:t>
            </a:r>
          </a:p>
          <a:p>
            <a:pPr>
              <a:spcBef>
                <a:spcPts val="1200"/>
              </a:spcBef>
            </a:pPr>
            <a:r>
              <a:rPr lang="en-US" sz="2300" dirty="0" smtClean="0"/>
              <a:t>In addition, the SFTP link has experienced recurring connectivity issues that appear as upload timeout errors, followed by connect/disconnect cycles.</a:t>
            </a:r>
          </a:p>
          <a:p>
            <a:pPr lvl="1">
              <a:spcBef>
                <a:spcPts val="300"/>
              </a:spcBef>
            </a:pPr>
            <a:r>
              <a:rPr lang="en-US" sz="2000" dirty="0" smtClean="0"/>
              <a:t>Investigation showed connectivity problems are likely a result of the HRIT client having problems connecting after failover between OTT servers.</a:t>
            </a:r>
          </a:p>
          <a:p>
            <a:pPr lvl="1">
              <a:spcBef>
                <a:spcPts val="300"/>
              </a:spcBef>
            </a:pPr>
            <a:r>
              <a:rPr lang="en-US" sz="2000" dirty="0" smtClean="0"/>
              <a:t>Also showed the HRIT client reconnects following OTT server failover were failing due to differences between the connection being made by the client (SSH then SFTP) and the connection expected by the server (SFTP only)</a:t>
            </a:r>
            <a:endParaRPr lang="en-US" sz="2000" dirty="0"/>
          </a:p>
          <a:p>
            <a:endParaRPr lang="en-US" dirty="0"/>
          </a:p>
        </p:txBody>
      </p:sp>
    </p:spTree>
    <p:extLst>
      <p:ext uri="{BB962C8B-B14F-4D97-AF65-F5344CB8AC3E}">
        <p14:creationId xmlns:p14="http://schemas.microsoft.com/office/powerpoint/2010/main" val="286519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Status - Duplicate Filenames</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4</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600"/>
              </a:spcBef>
            </a:pPr>
            <a:endParaRPr lang="en-US" sz="100" dirty="0" smtClean="0"/>
          </a:p>
          <a:p>
            <a:pPr>
              <a:spcBef>
                <a:spcPts val="600"/>
              </a:spcBef>
            </a:pPr>
            <a:r>
              <a:rPr lang="en-US" sz="2200" dirty="0" smtClean="0"/>
              <a:t>Updates to the HRIT client currently deployed </a:t>
            </a:r>
            <a:r>
              <a:rPr lang="en-US" sz="2200" dirty="0" err="1" smtClean="0"/>
              <a:t>ot</a:t>
            </a:r>
            <a:r>
              <a:rPr lang="en-US" sz="2200" dirty="0" smtClean="0"/>
              <a:t> the DADDS development system that connects to the PDA I&amp;T server have reduced the number of duplicate filenames being received.</a:t>
            </a:r>
          </a:p>
          <a:p>
            <a:pPr lvl="1">
              <a:spcBef>
                <a:spcPts val="300"/>
              </a:spcBef>
            </a:pPr>
            <a:r>
              <a:rPr lang="en-US" sz="2000" dirty="0" smtClean="0"/>
              <a:t>Changes to the execution of the SFTP client state machine to slow down processing was the main driver of the improvement.</a:t>
            </a:r>
            <a:endParaRPr lang="en-US" sz="2000" dirty="0" smtClean="0"/>
          </a:p>
          <a:p>
            <a:pPr>
              <a:spcBef>
                <a:spcPts val="1200"/>
              </a:spcBef>
            </a:pPr>
            <a:r>
              <a:rPr lang="en-US" sz="2200" dirty="0" smtClean="0"/>
              <a:t>Since then, the exact cause of the duplicate filenames was finally identified, and additional updates should completely resolve the issue.</a:t>
            </a:r>
          </a:p>
          <a:p>
            <a:pPr lvl="1">
              <a:spcBef>
                <a:spcPts val="300"/>
              </a:spcBef>
            </a:pPr>
            <a:r>
              <a:rPr lang="en-US" sz="2000" dirty="0" smtClean="0"/>
              <a:t>Test code </a:t>
            </a:r>
            <a:r>
              <a:rPr lang="en-US" sz="2000" dirty="0" smtClean="0"/>
              <a:t>added to the HRIT client confirm that tweaks to the duplicate filename checks handle the scenario that caused duplicate filenames.</a:t>
            </a:r>
            <a:endParaRPr lang="en-US" sz="2600" dirty="0" smtClean="0"/>
          </a:p>
          <a:p>
            <a:pPr>
              <a:spcBef>
                <a:spcPts val="1200"/>
              </a:spcBef>
            </a:pPr>
            <a:r>
              <a:rPr lang="en-US" sz="2200" dirty="0" smtClean="0"/>
              <a:t>Additional updates tested internally at Microcom, and are waiting to be deployed to the development system real-time servers for final evaluation and testing.</a:t>
            </a:r>
          </a:p>
          <a:p>
            <a:pPr lvl="1">
              <a:spcBef>
                <a:spcPts val="300"/>
              </a:spcBef>
            </a:pPr>
            <a:r>
              <a:rPr lang="en-US" sz="2000" dirty="0" smtClean="0"/>
              <a:t>Test plan to evaluate the changes has been distributed to the DCS group for review, and will be used to confirm resolution of the duplicate filename issue.</a:t>
            </a:r>
            <a:endParaRPr lang="en-US" sz="2000" dirty="0"/>
          </a:p>
        </p:txBody>
      </p:sp>
    </p:spTree>
    <p:extLst>
      <p:ext uri="{BB962C8B-B14F-4D97-AF65-F5344CB8AC3E}">
        <p14:creationId xmlns:p14="http://schemas.microsoft.com/office/powerpoint/2010/main" val="952764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Status – SFTP Connectivity</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5</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600"/>
              </a:spcBef>
            </a:pPr>
            <a:endParaRPr lang="en-US" sz="100" dirty="0" smtClean="0"/>
          </a:p>
          <a:p>
            <a:pPr>
              <a:spcBef>
                <a:spcPts val="600"/>
              </a:spcBef>
            </a:pPr>
            <a:r>
              <a:rPr lang="en-US" sz="3200" dirty="0" smtClean="0"/>
              <a:t>While SFTP connectivity has been a recurrent issue for sometime, the link has been relatively stable in 2024.</a:t>
            </a:r>
          </a:p>
          <a:p>
            <a:pPr lvl="1">
              <a:spcBef>
                <a:spcPts val="600"/>
              </a:spcBef>
            </a:pPr>
            <a:r>
              <a:rPr lang="en-US" sz="2600" dirty="0" smtClean="0"/>
              <a:t>Attribute this to efforts of PDA engineers to improve connectivity on the server side of the link.</a:t>
            </a:r>
            <a:endParaRPr lang="en-US" sz="2600" dirty="0"/>
          </a:p>
          <a:p>
            <a:pPr>
              <a:spcBef>
                <a:spcPts val="1200"/>
              </a:spcBef>
            </a:pPr>
            <a:r>
              <a:rPr lang="en-US" sz="2800" dirty="0" smtClean="0"/>
              <a:t>Updates to the HRIT client have been made to mitigate connectivity problems.</a:t>
            </a:r>
          </a:p>
          <a:p>
            <a:pPr lvl="1">
              <a:spcBef>
                <a:spcPts val="600"/>
              </a:spcBef>
            </a:pPr>
            <a:r>
              <a:rPr lang="en-US" sz="2600" dirty="0" smtClean="0"/>
              <a:t>Deployed to the DADDS development system for evaluation and testing.</a:t>
            </a:r>
          </a:p>
          <a:p>
            <a:pPr marL="0" indent="0">
              <a:spcBef>
                <a:spcPts val="600"/>
              </a:spcBef>
              <a:buNone/>
            </a:pPr>
            <a:endParaRPr lang="en-US" sz="2800" dirty="0"/>
          </a:p>
          <a:p>
            <a:endParaRPr lang="en-US" dirty="0"/>
          </a:p>
        </p:txBody>
      </p:sp>
    </p:spTree>
    <p:extLst>
      <p:ext uri="{BB962C8B-B14F-4D97-AF65-F5344CB8AC3E}">
        <p14:creationId xmlns:p14="http://schemas.microsoft.com/office/powerpoint/2010/main" val="1711408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Updates – Duplicate Filename Check</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6</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600"/>
              </a:spcBef>
            </a:pPr>
            <a:endParaRPr lang="en-US" sz="100" dirty="0"/>
          </a:p>
          <a:p>
            <a:pPr>
              <a:spcBef>
                <a:spcPts val="600"/>
              </a:spcBef>
            </a:pPr>
            <a:r>
              <a:rPr lang="en-US" sz="2200" dirty="0" smtClean="0"/>
              <a:t>Prior to </a:t>
            </a:r>
            <a:r>
              <a:rPr lang="en-US" sz="2200" dirty="0" smtClean="0"/>
              <a:t>updates, the HRIT client performed a duplicate filename check on pending files in the upload directory.</a:t>
            </a:r>
          </a:p>
          <a:p>
            <a:pPr lvl="1">
              <a:spcBef>
                <a:spcPts val="300"/>
              </a:spcBef>
            </a:pPr>
            <a:r>
              <a:rPr lang="en-US" sz="1900" dirty="0" smtClean="0"/>
              <a:t>Unfortunately, this was not sufficient following server upgrades that improved performance, and allowed files to be created, sent and removed in under 1 second.</a:t>
            </a:r>
            <a:endParaRPr lang="en-US" sz="1900" dirty="0"/>
          </a:p>
          <a:p>
            <a:pPr>
              <a:spcBef>
                <a:spcPts val="1200"/>
              </a:spcBef>
            </a:pPr>
            <a:r>
              <a:rPr lang="en-US" sz="2200" dirty="0" smtClean="0"/>
              <a:t>To resolve the problem, the duplicate filename check was updated to track the last filename used by the client.</a:t>
            </a:r>
          </a:p>
          <a:p>
            <a:pPr lvl="1">
              <a:spcBef>
                <a:spcPts val="300"/>
              </a:spcBef>
            </a:pPr>
            <a:r>
              <a:rPr lang="en-US" sz="1900" dirty="0" smtClean="0"/>
              <a:t>Unfortunately this modification did not catch all instance of duplicate filenames.</a:t>
            </a:r>
            <a:endParaRPr lang="en-US" sz="1900" dirty="0"/>
          </a:p>
          <a:p>
            <a:pPr>
              <a:spcBef>
                <a:spcPts val="1200"/>
              </a:spcBef>
            </a:pPr>
            <a:r>
              <a:rPr lang="en-US" sz="2200" dirty="0" smtClean="0"/>
              <a:t>The final update to prevent all duplicate filenames modified the last filename check to use the file time only. If duplicate is detected the file time is incremented.</a:t>
            </a:r>
          </a:p>
          <a:p>
            <a:pPr lvl="1">
              <a:spcBef>
                <a:spcPts val="300"/>
              </a:spcBef>
            </a:pPr>
            <a:r>
              <a:rPr lang="en-US" sz="1900" dirty="0" smtClean="0"/>
              <a:t>A situation can occur where 3+ files are created in the same second. The 2</a:t>
            </a:r>
            <a:r>
              <a:rPr lang="en-US" sz="1900" baseline="30000" dirty="0" smtClean="0"/>
              <a:t>nd</a:t>
            </a:r>
            <a:r>
              <a:rPr lang="en-US" sz="1900" dirty="0" smtClean="0"/>
              <a:t> filename has an instance char of, say B (due to the pending file check), but when </a:t>
            </a:r>
            <a:r>
              <a:rPr lang="en-US" sz="1900" dirty="0" smtClean="0"/>
              <a:t>a 3</a:t>
            </a:r>
            <a:r>
              <a:rPr lang="en-US" sz="1900" baseline="30000" dirty="0" smtClean="0"/>
              <a:t>th</a:t>
            </a:r>
            <a:r>
              <a:rPr lang="en-US" sz="1900" dirty="0" smtClean="0"/>
              <a:t> file is created, the pending file has been sent, so the client uses an ‘A’ char.</a:t>
            </a:r>
          </a:p>
          <a:p>
            <a:pPr lvl="1">
              <a:spcBef>
                <a:spcPts val="300"/>
              </a:spcBef>
            </a:pPr>
            <a:r>
              <a:rPr lang="en-US" sz="1900" dirty="0" smtClean="0"/>
              <a:t>Because the 3</a:t>
            </a:r>
            <a:r>
              <a:rPr lang="en-US" sz="1900" baseline="30000" dirty="0" smtClean="0"/>
              <a:t>rd</a:t>
            </a:r>
            <a:r>
              <a:rPr lang="en-US" sz="1900" dirty="0" smtClean="0"/>
              <a:t> filename will not match the last filename so it passes the second duplicate filename check and the PDA will receive a file with the same name as the 1</a:t>
            </a:r>
            <a:r>
              <a:rPr lang="en-US" sz="1900" baseline="30000" dirty="0" smtClean="0"/>
              <a:t>st</a:t>
            </a:r>
            <a:r>
              <a:rPr lang="en-US" sz="1900" dirty="0" smtClean="0"/>
              <a:t> file in the set.</a:t>
            </a:r>
            <a:endParaRPr lang="en-US" sz="1900" dirty="0"/>
          </a:p>
          <a:p>
            <a:pPr>
              <a:spcBef>
                <a:spcPts val="600"/>
              </a:spcBef>
            </a:pPr>
            <a:endParaRPr lang="en-US" sz="2800" dirty="0"/>
          </a:p>
          <a:p>
            <a:pPr>
              <a:spcBef>
                <a:spcPts val="600"/>
              </a:spcBef>
            </a:pPr>
            <a:endParaRPr lang="en-US" sz="2800" dirty="0"/>
          </a:p>
          <a:p>
            <a:pPr>
              <a:spcBef>
                <a:spcPts val="600"/>
              </a:spcBef>
            </a:pPr>
            <a:r>
              <a:rPr lang="en-US" sz="2800" dirty="0"/>
              <a:t>3</a:t>
            </a:r>
          </a:p>
          <a:p>
            <a:endParaRPr lang="en-US" dirty="0"/>
          </a:p>
        </p:txBody>
      </p:sp>
    </p:spTree>
    <p:extLst>
      <p:ext uri="{BB962C8B-B14F-4D97-AF65-F5344CB8AC3E}">
        <p14:creationId xmlns:p14="http://schemas.microsoft.com/office/powerpoint/2010/main" val="3471418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Updates – Enhanced SFTP Connectivity</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7</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600"/>
              </a:spcBef>
            </a:pPr>
            <a:endParaRPr lang="en-US" sz="100" dirty="0" smtClean="0"/>
          </a:p>
          <a:p>
            <a:pPr>
              <a:spcBef>
                <a:spcPts val="1200"/>
              </a:spcBef>
            </a:pPr>
            <a:r>
              <a:rPr lang="en-US" sz="3000" dirty="0" smtClean="0"/>
              <a:t>Updates performed to improve SFTP connectivity.</a:t>
            </a:r>
          </a:p>
          <a:p>
            <a:pPr lvl="1">
              <a:spcBef>
                <a:spcPts val="600"/>
              </a:spcBef>
            </a:pPr>
            <a:r>
              <a:rPr lang="en-US" sz="2600" dirty="0" smtClean="0"/>
              <a:t>Keep Alive Timeout Enabled</a:t>
            </a:r>
          </a:p>
          <a:p>
            <a:pPr lvl="1">
              <a:spcBef>
                <a:spcPts val="600"/>
              </a:spcBef>
            </a:pPr>
            <a:r>
              <a:rPr lang="en-US" sz="2600" dirty="0" smtClean="0"/>
              <a:t>Increase SSH/SFTP timeouts</a:t>
            </a:r>
          </a:p>
          <a:p>
            <a:pPr lvl="1">
              <a:spcBef>
                <a:spcPts val="600"/>
              </a:spcBef>
            </a:pPr>
            <a:r>
              <a:rPr lang="en-US" sz="2600" dirty="0" smtClean="0"/>
              <a:t>Increase key re-exchange threshold</a:t>
            </a:r>
            <a:endParaRPr lang="en-US" sz="2600" dirty="0"/>
          </a:p>
          <a:p>
            <a:pPr>
              <a:spcBef>
                <a:spcPts val="1200"/>
              </a:spcBef>
            </a:pPr>
            <a:r>
              <a:rPr lang="en-US" sz="3000" dirty="0" smtClean="0"/>
              <a:t>Deployed to DADDS development system uploading DCS files to the PDA I&amp;T server.</a:t>
            </a:r>
          </a:p>
          <a:p>
            <a:pPr lvl="1">
              <a:spcBef>
                <a:spcPts val="600"/>
              </a:spcBef>
            </a:pPr>
            <a:r>
              <a:rPr lang="en-US" sz="2600" dirty="0" smtClean="0"/>
              <a:t>Appears to result in more stable connections and reduce instances of upload timeouts leading to connect/disconnect cycles</a:t>
            </a:r>
          </a:p>
          <a:p>
            <a:pPr>
              <a:spcBef>
                <a:spcPts val="1200"/>
              </a:spcBef>
            </a:pPr>
            <a:r>
              <a:rPr lang="en-US" sz="3000" dirty="0" smtClean="0"/>
              <a:t>No further SFTP connectivity updates are expected at this time.</a:t>
            </a:r>
            <a:endParaRPr lang="en-US" sz="3000" dirty="0"/>
          </a:p>
          <a:p>
            <a:pPr>
              <a:spcBef>
                <a:spcPts val="600"/>
              </a:spcBef>
            </a:pPr>
            <a:endParaRPr lang="en-US" sz="2800" dirty="0"/>
          </a:p>
          <a:p>
            <a:pPr>
              <a:spcBef>
                <a:spcPts val="600"/>
              </a:spcBef>
            </a:pPr>
            <a:endParaRPr lang="en-US" sz="2800" dirty="0"/>
          </a:p>
          <a:p>
            <a:pPr>
              <a:spcBef>
                <a:spcPts val="600"/>
              </a:spcBef>
            </a:pPr>
            <a:r>
              <a:rPr lang="en-US" sz="2800" dirty="0"/>
              <a:t>3</a:t>
            </a:r>
          </a:p>
          <a:p>
            <a:endParaRPr lang="en-US" dirty="0"/>
          </a:p>
        </p:txBody>
      </p:sp>
    </p:spTree>
    <p:extLst>
      <p:ext uri="{BB962C8B-B14F-4D97-AF65-F5344CB8AC3E}">
        <p14:creationId xmlns:p14="http://schemas.microsoft.com/office/powerpoint/2010/main" val="1851532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Latency – Messages &amp; Files</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8</a:t>
            </a:fld>
            <a:endParaRPr lang="en-US" altLang="en-US" dirty="0"/>
          </a:p>
        </p:txBody>
      </p:sp>
      <p:sp>
        <p:nvSpPr>
          <p:cNvPr id="2" name="Content Placeholder 1"/>
          <p:cNvSpPr>
            <a:spLocks noGrp="1"/>
          </p:cNvSpPr>
          <p:nvPr>
            <p:ph idx="1"/>
          </p:nvPr>
        </p:nvSpPr>
        <p:spPr>
          <a:xfrm>
            <a:off x="914167" y="1029270"/>
            <a:ext cx="10643582" cy="5159831"/>
          </a:xfrm>
        </p:spPr>
        <p:txBody>
          <a:bodyPr/>
          <a:lstStyle/>
          <a:p>
            <a:pPr>
              <a:spcBef>
                <a:spcPts val="600"/>
              </a:spcBef>
            </a:pPr>
            <a:endParaRPr lang="en-US" sz="100" dirty="0" smtClean="0"/>
          </a:p>
          <a:p>
            <a:pPr>
              <a:spcBef>
                <a:spcPts val="1200"/>
              </a:spcBef>
            </a:pPr>
            <a:r>
              <a:rPr lang="en-US" sz="2600" dirty="0" smtClean="0"/>
              <a:t>HRIT client has the ability to determine the message and file latencies.</a:t>
            </a:r>
          </a:p>
          <a:p>
            <a:pPr lvl="1">
              <a:spcBef>
                <a:spcPts val="600"/>
              </a:spcBef>
            </a:pPr>
            <a:r>
              <a:rPr lang="en-US" sz="2000" dirty="0" smtClean="0"/>
              <a:t>Performed as a running average over a set of laten</a:t>
            </a:r>
            <a:r>
              <a:rPr lang="en-US" sz="2000" dirty="0" smtClean="0"/>
              <a:t>cy values.</a:t>
            </a:r>
          </a:p>
          <a:p>
            <a:pPr lvl="1">
              <a:spcBef>
                <a:spcPts val="600"/>
              </a:spcBef>
            </a:pPr>
            <a:r>
              <a:rPr lang="en-US" sz="2000" dirty="0" smtClean="0"/>
              <a:t>Due to prior PDA latency issues it was never enabled but has been resolved for some time and can now be turned on.</a:t>
            </a:r>
            <a:endParaRPr lang="en-US" sz="2000" dirty="0"/>
          </a:p>
          <a:p>
            <a:pPr>
              <a:spcBef>
                <a:spcPts val="600"/>
              </a:spcBef>
            </a:pPr>
            <a:r>
              <a:rPr lang="en-US" sz="2600" dirty="0" smtClean="0"/>
              <a:t>Message latency is determined by the date-time the message is stored by the HRIT receive process minus its end date-time</a:t>
            </a:r>
          </a:p>
          <a:p>
            <a:pPr lvl="1">
              <a:spcBef>
                <a:spcPts val="600"/>
              </a:spcBef>
            </a:pPr>
            <a:r>
              <a:rPr lang="en-US" sz="2000" dirty="0" smtClean="0"/>
              <a:t>Average message latency is 1024 value running average of individual message latencies, and averages 10s.</a:t>
            </a:r>
          </a:p>
          <a:p>
            <a:pPr>
              <a:spcBef>
                <a:spcPts val="600"/>
              </a:spcBef>
            </a:pPr>
            <a:r>
              <a:rPr lang="en-US" sz="2600" dirty="0" smtClean="0"/>
              <a:t>File latency is determined by the date-time the file was completed minus the date-time the file was created.</a:t>
            </a:r>
          </a:p>
          <a:p>
            <a:pPr lvl="1">
              <a:spcBef>
                <a:spcPts val="600"/>
              </a:spcBef>
            </a:pPr>
            <a:r>
              <a:rPr lang="en-US" sz="2000" dirty="0" smtClean="0"/>
              <a:t>Average file latency is a 32 value running average of individual file latencies, and averages 12s.</a:t>
            </a:r>
            <a:endParaRPr lang="en-US" sz="2000" dirty="0"/>
          </a:p>
          <a:p>
            <a:endParaRPr lang="en-US" dirty="0"/>
          </a:p>
        </p:txBody>
      </p:sp>
    </p:spTree>
    <p:extLst>
      <p:ext uri="{BB962C8B-B14F-4D97-AF65-F5344CB8AC3E}">
        <p14:creationId xmlns:p14="http://schemas.microsoft.com/office/powerpoint/2010/main" val="784234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914167" y="609604"/>
            <a:ext cx="10241513" cy="417513"/>
          </a:xfrm>
        </p:spPr>
        <p:txBody>
          <a:bodyPr/>
          <a:lstStyle/>
          <a:p>
            <a:pPr eaLnBrk="1" hangingPunct="1"/>
            <a:r>
              <a:rPr lang="en-US" altLang="en-US" sz="2800" dirty="0" smtClean="0">
                <a:effectLst>
                  <a:outerShdw blurRad="38100" dist="38100" dir="2700000" algn="tl">
                    <a:srgbClr val="000000">
                      <a:alpha val="43137"/>
                    </a:srgbClr>
                  </a:outerShdw>
                </a:effectLst>
              </a:rPr>
              <a:t>Latency – Client Chart</a:t>
            </a:r>
          </a:p>
        </p:txBody>
      </p:sp>
      <p:sp>
        <p:nvSpPr>
          <p:cNvPr id="5" name="Footer Placeholder 3"/>
          <p:cNvSpPr>
            <a:spLocks noGrp="1"/>
          </p:cNvSpPr>
          <p:nvPr>
            <p:ph type="ftr" sz="quarter" idx="10"/>
          </p:nvPr>
        </p:nvSpPr>
        <p:spPr/>
        <p:txBody>
          <a:bodyPr/>
          <a:lstStyle/>
          <a:p>
            <a:pPr>
              <a:defRPr/>
            </a:pPr>
            <a:r>
              <a:rPr lang="en-US" altLang="en-US" dirty="0"/>
              <a:t>Microcom Design, Inc.</a:t>
            </a:r>
          </a:p>
        </p:txBody>
      </p:sp>
      <p:sp>
        <p:nvSpPr>
          <p:cNvPr id="6" name="Slide Number Placeholder 4"/>
          <p:cNvSpPr>
            <a:spLocks noGrp="1"/>
          </p:cNvSpPr>
          <p:nvPr>
            <p:ph type="sldNum" sz="quarter" idx="11"/>
          </p:nvPr>
        </p:nvSpPr>
        <p:spPr/>
        <p:txBody>
          <a:bodyPr/>
          <a:lstStyle/>
          <a:p>
            <a:pPr>
              <a:defRPr/>
            </a:pPr>
            <a:fld id="{DF7AF410-0DBF-4E31-A531-CCCDF08B325D}" type="slidenum">
              <a:rPr lang="en-US" altLang="en-US"/>
              <a:pPr>
                <a:defRPr/>
              </a:pPr>
              <a:t>9</a:t>
            </a:fld>
            <a:endParaRPr lang="en-US" altLang="en-US" dirty="0"/>
          </a:p>
        </p:txBody>
      </p:sp>
      <p:sp>
        <p:nvSpPr>
          <p:cNvPr id="2" name="Content Placeholder 1"/>
          <p:cNvSpPr>
            <a:spLocks noGrp="1"/>
          </p:cNvSpPr>
          <p:nvPr>
            <p:ph idx="1"/>
          </p:nvPr>
        </p:nvSpPr>
        <p:spPr>
          <a:xfrm>
            <a:off x="860441" y="1088571"/>
            <a:ext cx="10643582" cy="5159831"/>
          </a:xfrm>
        </p:spPr>
        <p:txBody>
          <a:bodyPr/>
          <a:lstStyle/>
          <a:p>
            <a:pPr>
              <a:spcBef>
                <a:spcPts val="600"/>
              </a:spcBef>
            </a:pPr>
            <a:endParaRPr lang="en-US" sz="100" dirty="0" smtClean="0"/>
          </a:p>
          <a:p>
            <a:pPr>
              <a:spcBef>
                <a:spcPts val="600"/>
              </a:spcBef>
            </a:pPr>
            <a:r>
              <a:rPr lang="en-US" sz="2800" dirty="0" smtClean="0"/>
              <a:t>HRIT client contains a chart that displays average message and file latency for use by DCS operators.</a:t>
            </a:r>
            <a:endParaRPr lang="en-US" sz="2800" dirty="0"/>
          </a:p>
        </p:txBody>
      </p:sp>
    </p:spTree>
    <p:extLst>
      <p:ext uri="{BB962C8B-B14F-4D97-AF65-F5344CB8AC3E}">
        <p14:creationId xmlns:p14="http://schemas.microsoft.com/office/powerpoint/2010/main" val="2693088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48664</TotalTime>
  <Words>1271</Words>
  <Application>Microsoft Office PowerPoint</Application>
  <PresentationFormat>Custom</PresentationFormat>
  <Paragraphs>146</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Times New Roman</vt:lpstr>
      <vt:lpstr>Wingdings</vt:lpstr>
      <vt:lpstr>Default Design</vt:lpstr>
      <vt:lpstr>HRIT Client Update     HRIT/EMWIN Quarterly Meeting</vt:lpstr>
      <vt:lpstr>Agenda</vt:lpstr>
      <vt:lpstr>Status - Overview</vt:lpstr>
      <vt:lpstr>Status - Duplicate Filenames</vt:lpstr>
      <vt:lpstr>Status – SFTP Connectivity</vt:lpstr>
      <vt:lpstr>Updates – Duplicate Filename Check</vt:lpstr>
      <vt:lpstr>Updates – Enhanced SFTP Connectivity</vt:lpstr>
      <vt:lpstr>Latency – Messages &amp; Files</vt:lpstr>
      <vt:lpstr>Latency – Client Chart</vt:lpstr>
      <vt:lpstr>Latency – CSV Export</vt:lpstr>
      <vt:lpstr>DQM - Description</vt:lpstr>
      <vt:lpstr>DQM - Retransmissions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UCOM</dc:creator>
  <cp:lastModifiedBy>DADDS</cp:lastModifiedBy>
  <cp:revision>938</cp:revision>
  <cp:lastPrinted>2024-08-19T17:38:25Z</cp:lastPrinted>
  <dcterms:created xsi:type="dcterms:W3CDTF">2005-03-08T17:24:44Z</dcterms:created>
  <dcterms:modified xsi:type="dcterms:W3CDTF">2024-08-27T12:48:09Z</dcterms:modified>
</cp:coreProperties>
</file>