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1" r:id="rId3"/>
    <p:sldId id="262" r:id="rId4"/>
    <p:sldId id="271" r:id="rId5"/>
    <p:sldId id="264" r:id="rId6"/>
    <p:sldId id="272" r:id="rId7"/>
    <p:sldId id="276" r:id="rId8"/>
    <p:sldId id="256" r:id="rId9"/>
    <p:sldId id="257" r:id="rId10"/>
    <p:sldId id="269" r:id="rId11"/>
    <p:sldId id="278" r:id="rId12"/>
    <p:sldId id="279" r:id="rId13"/>
    <p:sldId id="280" r:id="rId14"/>
    <p:sldId id="281" r:id="rId15"/>
    <p:sldId id="266" r:id="rId16"/>
    <p:sldId id="277" r:id="rId17"/>
    <p:sldId id="267" r:id="rId18"/>
    <p:sldId id="274" r:id="rId19"/>
    <p:sldId id="268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MyFiles\NOAA\NESDIS\LRIT\Test%20Results\LTD%20Charleston\LTD%20Charlest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704464540942295"/>
          <c:y val="8.2613241893150433E-2"/>
          <c:w val="0.65894203849518918"/>
          <c:h val="0.8326195683872849"/>
        </c:manualLayout>
      </c:layout>
      <c:lineChart>
        <c:grouping val="standard"/>
        <c:ser>
          <c:idx val="0"/>
          <c:order val="0"/>
          <c:val>
            <c:numRef>
              <c:f>Sheet1!$C$2:$C$25</c:f>
              <c:numCache>
                <c:formatCode>h:mm:ss;@</c:formatCode>
                <c:ptCount val="24"/>
                <c:pt idx="0">
                  <c:v>2.5925925925924811E-3</c:v>
                </c:pt>
                <c:pt idx="1">
                  <c:v>1.4351851851851509E-3</c:v>
                </c:pt>
                <c:pt idx="2">
                  <c:v>2.997685185185174E-3</c:v>
                </c:pt>
                <c:pt idx="3">
                  <c:v>2.7314814814815027E-3</c:v>
                </c:pt>
                <c:pt idx="4">
                  <c:v>1.6203703703704395E-3</c:v>
                </c:pt>
                <c:pt idx="5">
                  <c:v>1.7476851851852004E-3</c:v>
                </c:pt>
                <c:pt idx="6">
                  <c:v>2.6273148148147096E-3</c:v>
                </c:pt>
                <c:pt idx="7">
                  <c:v>1.2708333333333321E-2</c:v>
                </c:pt>
                <c:pt idx="8">
                  <c:v>8.7615740740739703E-3</c:v>
                </c:pt>
                <c:pt idx="9">
                  <c:v>6.0879629629629912E-3</c:v>
                </c:pt>
                <c:pt idx="10">
                  <c:v>2.9629629629629468E-3</c:v>
                </c:pt>
                <c:pt idx="11">
                  <c:v>1.4120370370369624E-3</c:v>
                </c:pt>
                <c:pt idx="12">
                  <c:v>1.2962962962963509E-3</c:v>
                </c:pt>
                <c:pt idx="13">
                  <c:v>1.4814814814814179E-3</c:v>
                </c:pt>
                <c:pt idx="14">
                  <c:v>4.1782407407408052E-3</c:v>
                </c:pt>
                <c:pt idx="15">
                  <c:v>1.4699074074073781E-3</c:v>
                </c:pt>
                <c:pt idx="16">
                  <c:v>1.354166666666657E-3</c:v>
                </c:pt>
                <c:pt idx="17">
                  <c:v>1.269675925925918E-2</c:v>
                </c:pt>
                <c:pt idx="18">
                  <c:v>8.9236111111111738E-3</c:v>
                </c:pt>
                <c:pt idx="19">
                  <c:v>6.6087962962964059E-3</c:v>
                </c:pt>
                <c:pt idx="20">
                  <c:v>3.1134259259258954E-3</c:v>
                </c:pt>
                <c:pt idx="21">
                  <c:v>1.3773148148147349E-3</c:v>
                </c:pt>
                <c:pt idx="22">
                  <c:v>1.5046296296297177E-3</c:v>
                </c:pt>
                <c:pt idx="23">
                  <c:v>1.4467592592591898E-3</c:v>
                </c:pt>
              </c:numCache>
            </c:numRef>
          </c:val>
        </c:ser>
        <c:marker val="1"/>
        <c:axId val="59829632"/>
        <c:axId val="51188864"/>
      </c:lineChart>
      <c:catAx>
        <c:axId val="59829632"/>
        <c:scaling>
          <c:orientation val="minMax"/>
        </c:scaling>
        <c:axPos val="b"/>
        <c:tickLblPos val="nextTo"/>
        <c:crossAx val="51188864"/>
        <c:crosses val="autoZero"/>
        <c:auto val="1"/>
        <c:lblAlgn val="ctr"/>
        <c:lblOffset val="100"/>
      </c:catAx>
      <c:valAx>
        <c:axId val="51188864"/>
        <c:scaling>
          <c:orientation val="minMax"/>
        </c:scaling>
        <c:axPos val="l"/>
        <c:majorGridlines/>
        <c:numFmt formatCode="h:mm:ss;@" sourceLinked="1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598296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677F6-C35D-4AD3-AE75-6969C6D00CA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0B67-25BA-40B1-8DE8-4955D560C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tests were conducted in response</a:t>
            </a:r>
            <a:r>
              <a:rPr lang="en-US" baseline="0" dirty="0" smtClean="0"/>
              <a:t> to configuration changes implemented by NESDIS.  Weekly </a:t>
            </a:r>
            <a:r>
              <a:rPr lang="en-US" baseline="0" dirty="0" err="1" smtClean="0"/>
              <a:t>telcons</a:t>
            </a:r>
            <a:r>
              <a:rPr lang="en-US" baseline="0" dirty="0" smtClean="0"/>
              <a:t> were conducted to plan for reconfigurations and discuss test findings.  Excellent support by the </a:t>
            </a:r>
            <a:r>
              <a:rPr lang="en-US" baseline="0" smtClean="0"/>
              <a:t>NESDIS team!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0B67-25BA-40B1-8DE8-4955D560C5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11D8-C3B3-46CC-91FA-B5B5C0521AB0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98A7-71CA-4D18-9169-AE2F662E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aasis.noaa.gov/LRIT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94735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LRIT Project Status Update</a:t>
            </a:r>
          </a:p>
          <a:p>
            <a:pPr algn="ctr"/>
            <a:r>
              <a:rPr lang="en-US" sz="3200" b="1" dirty="0" smtClean="0"/>
              <a:t>STIWG/TWG, Boise, ID</a:t>
            </a:r>
          </a:p>
          <a:p>
            <a:pPr algn="ctr"/>
            <a:r>
              <a:rPr lang="en-US" sz="2400" b="1" dirty="0" smtClean="0"/>
              <a:t>Mark </a:t>
            </a:r>
            <a:r>
              <a:rPr lang="en-US" sz="2400" b="1" dirty="0" smtClean="0"/>
              <a:t>Bushnell</a:t>
            </a:r>
          </a:p>
          <a:p>
            <a:pPr algn="ctr"/>
            <a:r>
              <a:rPr lang="en-US" sz="2400" b="1" dirty="0" smtClean="0"/>
              <a:t>NOAA/NOS/CO-OPS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May 02, 2012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276600"/>
            <a:ext cx="72178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Definitions</a:t>
            </a:r>
            <a:endParaRPr lang="en-US" sz="3200" dirty="0"/>
          </a:p>
          <a:p>
            <a:r>
              <a:rPr lang="en-US" sz="3200" dirty="0" smtClean="0"/>
              <a:t>LRIT – Low Rate Information Transmission </a:t>
            </a:r>
          </a:p>
          <a:p>
            <a:r>
              <a:rPr lang="en-US" sz="3200" dirty="0" smtClean="0"/>
              <a:t>LRGS – Local Readout Ground  Station</a:t>
            </a:r>
          </a:p>
          <a:p>
            <a:r>
              <a:rPr lang="en-US" sz="3200" dirty="0" smtClean="0"/>
              <a:t>Latency – </a:t>
            </a:r>
            <a:r>
              <a:rPr lang="el-GR" sz="3200" dirty="0" smtClean="0"/>
              <a:t>Δ</a:t>
            </a:r>
            <a:r>
              <a:rPr lang="en-US" sz="3200" dirty="0" smtClean="0"/>
              <a:t>t, </a:t>
            </a:r>
            <a:r>
              <a:rPr lang="en-US" sz="3200" dirty="0" err="1" smtClean="0"/>
              <a:t>xmit</a:t>
            </a:r>
            <a:r>
              <a:rPr lang="en-US" sz="3200" dirty="0" smtClean="0"/>
              <a:t> to resident on LRGS</a:t>
            </a:r>
            <a:endParaRPr lang="en-US" sz="3200" dirty="0"/>
          </a:p>
        </p:txBody>
      </p:sp>
      <p:pic>
        <p:nvPicPr>
          <p:cNvPr id="4" name="Picture 3" descr="NOAA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1154" y="5181600"/>
            <a:ext cx="1438045" cy="137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38200" y="1371600"/>
          <a:ext cx="7696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7400" y="685800"/>
            <a:ext cx="531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Charleston Water Level Station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524000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17:24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524000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18:24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6019800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 min sample number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14216" y="3362217"/>
            <a:ext cx="246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Latency (minutes)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851357"/>
            <a:ext cx="8839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Test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Spread the load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Certain NWS products created and transmitted by LRIT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servers in the LRIT Domain 2/3 and 4 caused a peak load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at 16 minutes past the hour, resulting in latencies as great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as 18 minutes.  Product generation and transmission were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adjusted so as to spread the system load throughout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 hours.  Tests conducted on 1/26/12 showed that this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rescheduling greatly reduced latency to 2-6 minutes.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71409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Test 2</a:t>
            </a:r>
          </a:p>
          <a:p>
            <a:pPr algn="ctr"/>
            <a:r>
              <a:rPr lang="en-US" sz="2800" b="1" dirty="0" smtClean="0"/>
              <a:t>Expedite</a:t>
            </a:r>
          </a:p>
          <a:p>
            <a:endParaRPr lang="en-US" sz="2800" dirty="0" smtClean="0"/>
          </a:p>
          <a:p>
            <a:r>
              <a:rPr lang="en-US" sz="2800" dirty="0" smtClean="0"/>
              <a:t>The LRIT data entering Domain 4 are placed into a </a:t>
            </a:r>
          </a:p>
          <a:p>
            <a:r>
              <a:rPr lang="en-US" sz="2800" dirty="0" smtClean="0"/>
              <a:t>queue, in part to ensure that product components </a:t>
            </a:r>
          </a:p>
          <a:p>
            <a:r>
              <a:rPr lang="en-US" sz="2800" dirty="0" smtClean="0"/>
              <a:t>are processed and transmitted properly. To test the </a:t>
            </a:r>
          </a:p>
          <a:p>
            <a:r>
              <a:rPr lang="en-US" sz="2800" dirty="0" smtClean="0"/>
              <a:t>impact of the queue on latency, the DCS data were </a:t>
            </a:r>
          </a:p>
          <a:p>
            <a:r>
              <a:rPr lang="en-US" sz="2800" dirty="0" smtClean="0"/>
              <a:t>temporarily directed to the front of the queue.  </a:t>
            </a:r>
          </a:p>
          <a:p>
            <a:r>
              <a:rPr lang="en-US" sz="2800" dirty="0" smtClean="0"/>
              <a:t>Tests conducted on 02/09/12 (JD 040) showed this</a:t>
            </a:r>
          </a:p>
          <a:p>
            <a:r>
              <a:rPr lang="en-US" sz="2800" b="1" dirty="0" smtClean="0"/>
              <a:t> expedited queue had no impact</a:t>
            </a:r>
            <a:r>
              <a:rPr lang="en-US" sz="2800" dirty="0" smtClean="0"/>
              <a:t>.  Average latency </a:t>
            </a:r>
          </a:p>
          <a:p>
            <a:r>
              <a:rPr lang="en-US" sz="2800" dirty="0" smtClean="0"/>
              <a:t>before the change was 3.5 minutes, and with the </a:t>
            </a:r>
          </a:p>
          <a:p>
            <a:r>
              <a:rPr lang="en-US" sz="2800" dirty="0" smtClean="0"/>
              <a:t>expedited queue in place it was 3.6 minutes for 11 </a:t>
            </a:r>
          </a:p>
          <a:p>
            <a:r>
              <a:rPr lang="en-US" sz="2800" dirty="0" smtClean="0"/>
              <a:t>data points collected during a one hour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535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Test 3</a:t>
            </a:r>
          </a:p>
          <a:p>
            <a:pPr algn="ctr"/>
            <a:r>
              <a:rPr lang="en-US" sz="2800" b="1" dirty="0" smtClean="0"/>
              <a:t>Low priority threshold adjustment</a:t>
            </a:r>
          </a:p>
          <a:p>
            <a:endParaRPr lang="en-US" sz="2800" dirty="0" smtClean="0"/>
          </a:p>
          <a:p>
            <a:r>
              <a:rPr lang="en-US" sz="2800" dirty="0" smtClean="0"/>
              <a:t>Most DCS data are assigned a low priority, with file </a:t>
            </a:r>
          </a:p>
          <a:p>
            <a:r>
              <a:rPr lang="en-US" sz="2800" dirty="0" smtClean="0"/>
              <a:t>transmissions triggered by either 1000 messages </a:t>
            </a:r>
          </a:p>
          <a:p>
            <a:r>
              <a:rPr lang="en-US" sz="2800" dirty="0" smtClean="0"/>
              <a:t>compiled or 2 minutes elapsed time since the </a:t>
            </a:r>
          </a:p>
          <a:p>
            <a:r>
              <a:rPr lang="en-US" sz="2800" dirty="0" smtClean="0"/>
              <a:t>previous transmission.  To test the impact of this </a:t>
            </a:r>
          </a:p>
          <a:p>
            <a:r>
              <a:rPr lang="en-US" sz="2800" dirty="0" smtClean="0"/>
              <a:t>on latency, the thresholds for low priority DCS files </a:t>
            </a:r>
          </a:p>
          <a:p>
            <a:r>
              <a:rPr lang="en-US" sz="2800" dirty="0" smtClean="0"/>
              <a:t>only were temporarily reset to 30 seconds or 500 </a:t>
            </a:r>
          </a:p>
          <a:p>
            <a:r>
              <a:rPr lang="en-US" sz="2800" dirty="0" smtClean="0"/>
              <a:t>messages.  This adjustment was made at Wallops </a:t>
            </a:r>
          </a:p>
          <a:p>
            <a:r>
              <a:rPr lang="en-US" sz="2800" dirty="0" smtClean="0"/>
              <a:t>Island (Domain 1).  Tests conducted on 02/15/12 </a:t>
            </a:r>
          </a:p>
          <a:p>
            <a:r>
              <a:rPr lang="en-US" sz="2800" dirty="0" smtClean="0"/>
              <a:t>(JD 047) showed </a:t>
            </a:r>
            <a:r>
              <a:rPr lang="en-US" sz="2800" b="1" dirty="0" smtClean="0"/>
              <a:t>that latencies remained between </a:t>
            </a:r>
          </a:p>
          <a:p>
            <a:r>
              <a:rPr lang="en-US" sz="2800" b="1" dirty="0" smtClean="0"/>
              <a:t>1:51 and 9:35 with most still just above 2 minutes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88" y="1066800"/>
            <a:ext cx="85554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Test 4</a:t>
            </a:r>
          </a:p>
          <a:p>
            <a:pPr algn="ctr"/>
            <a:r>
              <a:rPr lang="en-US" sz="2800" b="1" dirty="0" smtClean="0"/>
              <a:t>Channel 159 high priority</a:t>
            </a:r>
          </a:p>
          <a:p>
            <a:endParaRPr lang="en-US" sz="2800" dirty="0" smtClean="0"/>
          </a:p>
          <a:p>
            <a:r>
              <a:rPr lang="en-US" sz="2800" dirty="0" smtClean="0"/>
              <a:t>To examine the very best case, least latency available </a:t>
            </a:r>
          </a:p>
          <a:p>
            <a:r>
              <a:rPr lang="en-US" sz="2800" dirty="0" smtClean="0"/>
              <a:t>through LRIT, Channel 159 was placed in the high priority </a:t>
            </a:r>
          </a:p>
          <a:p>
            <a:r>
              <a:rPr lang="en-US" sz="2800" dirty="0" smtClean="0"/>
              <a:t>bin by itself.  In this case, each single DCS message on </a:t>
            </a:r>
          </a:p>
          <a:p>
            <a:r>
              <a:rPr lang="en-US" sz="2800" dirty="0" smtClean="0"/>
              <a:t>channel 159 was processed without delay.  Tests </a:t>
            </a:r>
          </a:p>
          <a:p>
            <a:r>
              <a:rPr lang="en-US" sz="2800" dirty="0" smtClean="0"/>
              <a:t>conducted on 02/29/12 showed </a:t>
            </a:r>
            <a:r>
              <a:rPr lang="en-US" sz="2800" b="1" dirty="0" smtClean="0"/>
              <a:t>latencies ranging from </a:t>
            </a:r>
          </a:p>
          <a:p>
            <a:r>
              <a:rPr lang="en-US" sz="2800" b="1" dirty="0" smtClean="0"/>
              <a:t>as low as 1:25 to 2:26, with an average of 1:57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FAILURE 2011/06/09-00:16:11 LritRecv:3 Timed out -- No data received in more than </a:t>
            </a:r>
            <a:r>
              <a:rPr lang="en-US" b="1" dirty="0" smtClean="0">
                <a:solidFill>
                  <a:srgbClr val="FF0000"/>
                </a:solidFill>
              </a:rPr>
              <a:t>120 </a:t>
            </a:r>
            <a:r>
              <a:rPr lang="en-US" dirty="0" smtClean="0"/>
              <a:t>sec.!</a:t>
            </a:r>
          </a:p>
          <a:p>
            <a:r>
              <a:rPr lang="en-US" dirty="0" smtClean="0"/>
              <a:t>INFO    2011/06/09-00:16:22 </a:t>
            </a:r>
            <a:r>
              <a:rPr lang="en-US" dirty="0" err="1" smtClean="0"/>
              <a:t>LritRecv</a:t>
            </a:r>
            <a:r>
              <a:rPr lang="en-US" dirty="0" smtClean="0"/>
              <a:t>:-3 Time out recovery -- New data seen.</a:t>
            </a:r>
          </a:p>
          <a:p>
            <a:r>
              <a:rPr lang="en-US" dirty="0" smtClean="0"/>
              <a:t>INFO    2011/06/09-00:16:22 </a:t>
            </a:r>
            <a:r>
              <a:rPr lang="en-US" dirty="0" err="1" smtClean="0"/>
              <a:t>LritRecv</a:t>
            </a:r>
            <a:r>
              <a:rPr lang="en-US" dirty="0" smtClean="0"/>
              <a:t> is now active!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8996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FAILURE 2011/06/09-06:29:59 LritRecv:3 Timed out -- No data received in more than 120 sec.!</a:t>
            </a:r>
          </a:p>
          <a:p>
            <a:r>
              <a:rPr lang="en-US" dirty="0" smtClean="0"/>
              <a:t>FAILURE 2011/06/09-06:31:00 LrgsMain:1 LRGS Timeout: No data in </a:t>
            </a:r>
            <a:r>
              <a:rPr lang="en-US" b="1" dirty="0" smtClean="0">
                <a:solidFill>
                  <a:srgbClr val="FF0000"/>
                </a:solidFill>
              </a:rPr>
              <a:t>180 </a:t>
            </a:r>
            <a:r>
              <a:rPr lang="en-US" dirty="0" smtClean="0"/>
              <a:t>seconds.</a:t>
            </a:r>
          </a:p>
          <a:p>
            <a:r>
              <a:rPr lang="en-US" dirty="0" smtClean="0"/>
              <a:t>INFO    2011/06/09-06:31:05 </a:t>
            </a:r>
            <a:r>
              <a:rPr lang="en-US" dirty="0" err="1" smtClean="0"/>
              <a:t>LritRecv</a:t>
            </a:r>
            <a:r>
              <a:rPr lang="en-US" dirty="0" smtClean="0"/>
              <a:t>:-3 Time out recovery -- New data seen.</a:t>
            </a:r>
          </a:p>
          <a:p>
            <a:r>
              <a:rPr lang="en-US" dirty="0" smtClean="0"/>
              <a:t>INFO    2011/06/09-06:31:05 </a:t>
            </a:r>
            <a:r>
              <a:rPr lang="en-US" dirty="0" err="1" smtClean="0"/>
              <a:t>LritRecv</a:t>
            </a:r>
            <a:r>
              <a:rPr lang="en-US" dirty="0" smtClean="0"/>
              <a:t> is now active!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838200"/>
            <a:ext cx="475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Errors, warnings, info </a:t>
            </a:r>
            <a:r>
              <a:rPr lang="en-US" sz="3200" b="1" dirty="0" err="1" smtClean="0"/>
              <a:t>msgs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t="40666" r="12500" b="24667"/>
          <a:stretch>
            <a:fillRect/>
          </a:stretch>
        </p:blipFill>
        <p:spPr bwMode="auto">
          <a:xfrm>
            <a:off x="0" y="16002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685800"/>
            <a:ext cx="475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Errors, warnings, info </a:t>
            </a:r>
            <a:r>
              <a:rPr lang="en-US" sz="3200" b="1" dirty="0" err="1" smtClean="0"/>
              <a:t>msgs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topp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2 Radar LRIT rainfade.png"/>
          <p:cNvPicPr>
            <a:picLocks noChangeAspect="1"/>
          </p:cNvPicPr>
          <p:nvPr/>
        </p:nvPicPr>
        <p:blipFill>
          <a:blip r:embed="rId2" cstate="print"/>
          <a:srcRect l="26884" t="33333" r="7255" b="12444"/>
          <a:stretch>
            <a:fillRect/>
          </a:stretch>
        </p:blipFill>
        <p:spPr>
          <a:xfrm>
            <a:off x="12818" y="0"/>
            <a:ext cx="91311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5715000"/>
            <a:ext cx="27379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05/24/11 20:20 UTC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321273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Rain Fade Test</a:t>
            </a:r>
            <a:endParaRPr lang="en-US" sz="40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3556000" cy="2667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Immediate future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Work w/ NESDIS to reduce latency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Alert DCS community  of our findings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Standalone DOMSAT, no internet feed 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Continue testing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Share LRIT LRGS access outside of TCN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8029249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LRIT - Low Rate Information Transmission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An existing NOAA rebroadcast of DCS data as well as </a:t>
            </a:r>
          </a:p>
          <a:p>
            <a:r>
              <a:rPr lang="en-US" sz="2400" b="1" dirty="0" smtClean="0"/>
              <a:t>other products, replaces WEFAX, LRIT PM Paul Seymour</a:t>
            </a:r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Data received at Wallops, Internet to NSOF, value added </a:t>
            </a:r>
          </a:p>
          <a:p>
            <a:r>
              <a:rPr lang="en-US" sz="2400" b="1" dirty="0" smtClean="0"/>
              <a:t>products generated, Internet back to Wallops, rebroadcast</a:t>
            </a:r>
          </a:p>
          <a:p>
            <a:r>
              <a:rPr lang="en-US" sz="2400" b="1" dirty="0" smtClean="0"/>
              <a:t> to both GOES East + West, products received hemisphere </a:t>
            </a:r>
          </a:p>
          <a:p>
            <a:r>
              <a:rPr lang="en-US" sz="2400" b="1" dirty="0" smtClean="0"/>
              <a:t>vs. CONUS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GOES DCS East + West are combined into a single data stream,</a:t>
            </a:r>
          </a:p>
          <a:p>
            <a:r>
              <a:rPr lang="en-US" sz="2400" b="1" dirty="0" smtClean="0"/>
              <a:t>other LRIT products are East / West specific (2 LRIT streams)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hlinkClick r:id="rId2"/>
              </a:rPr>
              <a:t>http://www.noaasis.noaa.gov/LRIT/</a:t>
            </a:r>
            <a:endParaRPr lang="en-US" sz="24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17803"/>
            <a:ext cx="7848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Longer term activity</a:t>
            </a:r>
          </a:p>
          <a:p>
            <a:pPr algn="ctr"/>
            <a:endParaRPr lang="en-US" sz="5400" b="1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Build latency alarm &amp; other tools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Prepare for HRIT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Support  a virtual channel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Monitor GOES R dev/launch/ops</a:t>
            </a:r>
          </a:p>
          <a:p>
            <a:pPr algn="ctr">
              <a:buFont typeface="Arial" pitchFamily="34" charset="0"/>
              <a:buChar char="•"/>
            </a:pPr>
            <a:endParaRPr lang="en-US" sz="4000" dirty="0"/>
          </a:p>
          <a:p>
            <a:pPr algn="ctr"/>
            <a:r>
              <a:rPr lang="en-US" sz="5400" b="1" dirty="0" smtClean="0"/>
              <a:t>     The End - Questions?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469" t="23333" r="6250" b="11333"/>
          <a:stretch>
            <a:fillRect/>
          </a:stretch>
        </p:blipFill>
        <p:spPr bwMode="auto">
          <a:xfrm>
            <a:off x="228600" y="12192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304800"/>
            <a:ext cx="3574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LRIT Products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0" y="3886200"/>
            <a:ext cx="9144000" cy="2286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533400"/>
            <a:ext cx="678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 wish to replace </a:t>
            </a:r>
            <a:r>
              <a:rPr lang="en-US" sz="3200" b="1" dirty="0" err="1" smtClean="0"/>
              <a:t>Domsat</a:t>
            </a:r>
            <a:r>
              <a:rPr lang="en-US" sz="3200" b="1" dirty="0" smtClean="0"/>
              <a:t> with LRIT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1447800"/>
            <a:ext cx="388112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Cons</a:t>
            </a:r>
          </a:p>
          <a:p>
            <a:r>
              <a:rPr lang="en-US" sz="2400" b="1" dirty="0" smtClean="0"/>
              <a:t>Increased data latency</a:t>
            </a:r>
          </a:p>
          <a:p>
            <a:r>
              <a:rPr lang="en-US" sz="2400" b="1" dirty="0" smtClean="0"/>
              <a:t>Double single point of failure</a:t>
            </a:r>
          </a:p>
          <a:p>
            <a:r>
              <a:rPr lang="en-US" sz="2400" b="1" dirty="0" smtClean="0"/>
              <a:t>Unknown outage rate</a:t>
            </a:r>
          </a:p>
          <a:p>
            <a:r>
              <a:rPr lang="en-US" sz="2400" b="1" dirty="0" smtClean="0"/>
              <a:t>Unknown unknowns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4478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Pros</a:t>
            </a:r>
            <a:r>
              <a:rPr lang="en-US" sz="2800" dirty="0" smtClean="0"/>
              <a:t> </a:t>
            </a:r>
          </a:p>
          <a:p>
            <a:r>
              <a:rPr lang="en-US" sz="2400" b="1" dirty="0" smtClean="0"/>
              <a:t>NOAA  supported product</a:t>
            </a:r>
          </a:p>
          <a:p>
            <a:r>
              <a:rPr lang="en-US" sz="2400" b="1" dirty="0" smtClean="0"/>
              <a:t>Hemispheric coverage</a:t>
            </a:r>
          </a:p>
          <a:p>
            <a:r>
              <a:rPr lang="en-US" sz="2400" b="1" dirty="0" smtClean="0"/>
              <a:t>Multiple products</a:t>
            </a:r>
          </a:p>
          <a:p>
            <a:r>
              <a:rPr lang="en-US" sz="2400" b="1" dirty="0" smtClean="0"/>
              <a:t>Small dish receiver</a:t>
            </a:r>
          </a:p>
          <a:p>
            <a:r>
              <a:rPr lang="en-US" sz="2400" b="1" dirty="0" smtClean="0"/>
              <a:t>No annual user costs </a:t>
            </a:r>
          </a:p>
          <a:p>
            <a:r>
              <a:rPr lang="en-US" sz="2400" b="1" dirty="0" smtClean="0"/>
              <a:t>No contract</a:t>
            </a:r>
          </a:p>
          <a:p>
            <a:r>
              <a:rPr lang="en-US" sz="2400" b="1" dirty="0" smtClean="0"/>
              <a:t>No MOUs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4800600"/>
            <a:ext cx="470494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Double single point of failure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NSOF backup capability at Wallops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DRGS receive at NSOF</a:t>
            </a:r>
            <a:endParaRPr lang="en-US" sz="2400" b="1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N068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86728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SCN0841"/>
          <p:cNvPicPr>
            <a:picLocks noChangeAspect="1" noChangeArrowheads="1"/>
          </p:cNvPicPr>
          <p:nvPr/>
        </p:nvPicPr>
        <p:blipFill>
          <a:blip r:embed="rId3" cstate="print"/>
          <a:srcRect l="5678" t="25464" r="5696" b="29443"/>
          <a:stretch>
            <a:fillRect/>
          </a:stretch>
        </p:blipFill>
        <p:spPr bwMode="auto">
          <a:xfrm>
            <a:off x="4953000" y="838200"/>
            <a:ext cx="358198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SCN0843"/>
          <p:cNvPicPr>
            <a:picLocks noChangeAspect="1" noChangeArrowheads="1"/>
          </p:cNvPicPr>
          <p:nvPr/>
        </p:nvPicPr>
        <p:blipFill>
          <a:blip r:embed="rId4" cstate="print"/>
          <a:srcRect l="11081" r="13759"/>
          <a:stretch>
            <a:fillRect/>
          </a:stretch>
        </p:blipFill>
        <p:spPr bwMode="auto">
          <a:xfrm>
            <a:off x="5022218" y="2743200"/>
            <a:ext cx="3515357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" y="298104"/>
            <a:ext cx="838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TEST PLAN DRAFTED, PARTNERS SOUGHT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endParaRPr lang="en-US" sz="2000" b="1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lang="en-US" sz="2000" dirty="0" smtClean="0"/>
              <a:t>Test 1A–Select several GOES Platform Identifications (PIDs) and search for all expected data over several days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lang="en-US" sz="2000" dirty="0" smtClean="0"/>
              <a:t>Test 1B–Compare DOMSAT and LRIT like files to see that file sizes are similar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lang="en-US" sz="2000" dirty="0" smtClean="0"/>
              <a:t>Test 1C–Compare LRIT file creation time stamps with DADDS reception time stamps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lang="en-US" sz="2000" dirty="0" smtClean="0"/>
              <a:t>Test 1D–Spot check comparisons of Chesapeake LRIT and Seattle LRIT data sets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endParaRPr lang="en-US" sz="2000" dirty="0"/>
          </a:p>
          <a:p>
            <a:r>
              <a:rPr lang="en-US" sz="2000" dirty="0"/>
              <a:t>Test 2A–Quantify data latency for some/many/all? CO-OPS PIDs.  Look for latency patterns that correlate with time of transmission.</a:t>
            </a:r>
          </a:p>
          <a:p>
            <a:r>
              <a:rPr lang="en-US" sz="2000" dirty="0"/>
              <a:t>Test 2B–Identify and quantify data gaps and compare to </a:t>
            </a:r>
            <a:r>
              <a:rPr lang="en-US" sz="2000" dirty="0" smtClean="0"/>
              <a:t>DOMSAT</a:t>
            </a:r>
          </a:p>
          <a:p>
            <a:endParaRPr lang="en-US" sz="2000" dirty="0"/>
          </a:p>
          <a:p>
            <a:r>
              <a:rPr lang="en-US" sz="2000" dirty="0"/>
              <a:t>Test 3A–Rain fade</a:t>
            </a:r>
          </a:p>
          <a:p>
            <a:r>
              <a:rPr lang="en-US" sz="2000" dirty="0"/>
              <a:t>Test 3B–Physical obstruction of antenna – step ladders, birds, etc.</a:t>
            </a:r>
          </a:p>
          <a:p>
            <a:r>
              <a:rPr lang="en-US" sz="2000" dirty="0"/>
              <a:t>Test 3C–Antenna misalignment sensitivity</a:t>
            </a:r>
          </a:p>
          <a:p>
            <a:r>
              <a:rPr lang="en-US" sz="2000" dirty="0"/>
              <a:t>Test 3D–Local radio frequency (RF) interference – introduce common RF sources in the vicinity of the </a:t>
            </a:r>
            <a:r>
              <a:rPr lang="en-US" sz="2000" dirty="0" smtClean="0"/>
              <a:t>antenna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ark\Documents\MyFiles\NOAA\NESDIS\LRIT\Test Results\LRIT Screen Capture long out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969" t="14000" r="16406" b="10000"/>
          <a:stretch>
            <a:fillRect/>
          </a:stretch>
        </p:blipFill>
        <p:spPr bwMode="auto">
          <a:xfrm>
            <a:off x="381000" y="440871"/>
            <a:ext cx="8458200" cy="588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0400" y="1676400"/>
            <a:ext cx="12954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344" t="34000" r="30469" b="15333"/>
          <a:stretch>
            <a:fillRect/>
          </a:stretch>
        </p:blipFill>
        <p:spPr bwMode="auto">
          <a:xfrm>
            <a:off x="914400" y="987777"/>
            <a:ext cx="7062537" cy="496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INITIAL DATA LATENCY (Maloney)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43197" y="3209603"/>
            <a:ext cx="1242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Minutes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5943600"/>
            <a:ext cx="361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Latency, sorted high to low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7969</TotalTime>
  <Words>872</Words>
  <Application>Microsoft Office PowerPoint</Application>
  <PresentationFormat>On-screen Show (4:3)</PresentationFormat>
  <Paragraphs>135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Mark Bushnell</cp:lastModifiedBy>
  <cp:revision>85</cp:revision>
  <dcterms:created xsi:type="dcterms:W3CDTF">2012-01-07T02:55:50Z</dcterms:created>
  <dcterms:modified xsi:type="dcterms:W3CDTF">2012-04-30T20:32:40Z</dcterms:modified>
</cp:coreProperties>
</file>