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Cabin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BE26A6-319E-4DD1-9519-78A6B5F04467}">
  <a:tblStyle styleId="{92BE26A6-319E-4DD1-9519-78A6B5F044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Cabin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abin-italic.fntdata"/><Relationship Id="rId30" Type="http://schemas.openxmlformats.org/officeDocument/2006/relationships/font" Target="fonts/Cabin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Cabin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08ba766e1_0_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808ba766e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ea0d18d7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2ea0d18d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2ea0d18d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2ea0d18d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28c909d9_1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28c909d9_1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717c24a9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33717c24a9_1_2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197ed532_2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5197ed532_2_10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28c909d9_1_6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28c909d9_1_6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28c909d9_1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28c909d9_1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528c909d9_1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528c909d9_1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28c909d9_1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28c909d9_1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47d8274f7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47d8274f7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6822f2c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2" name="Google Shape;202;g346822f2c8_0_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28c909d9_1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28c909d9_1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81433f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81433f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08ba766e1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08ba766e1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28c909d9_1_5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28c909d9_1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717c24a9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3717c24a9_1_3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3717c24a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33717c24a9_1_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717c24a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3717c24a9_1_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2ea0d18d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2ea0d18d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ea0d18d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2ea0d18d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1432560" y="269923"/>
            <a:ext cx="7406640" cy="1104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0" i="0" sz="43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1432560" y="1387548"/>
            <a:ext cx="740664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032" lvl="0" marL="2743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2600" u="none" cap="none" strike="noStrike">
                <a:solidFill>
                  <a:srgbClr val="001F6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5" name="Google Shape;65;p14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921433" y="1060351"/>
            <a:ext cx="210312" cy="157734"/>
          </a:xfrm>
          <a:prstGeom prst="ellipse">
            <a:avLst/>
          </a:prstGeom>
          <a:gradFill>
            <a:gsLst>
              <a:gs pos="0">
                <a:srgbClr val="BDEEFF">
                  <a:alpha val="94901"/>
                </a:srgbClr>
              </a:gs>
              <a:gs pos="50000">
                <a:srgbClr val="ABE7FF">
                  <a:alpha val="89803"/>
                </a:srgbClr>
              </a:gs>
              <a:gs pos="95000">
                <a:srgbClr val="35D3FF">
                  <a:alpha val="87843"/>
                </a:srgbClr>
              </a:gs>
              <a:gs pos="100000">
                <a:srgbClr val="00DAFF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4AFFA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cap="rnd" cmpd="sng" w="12700">
            <a:solidFill>
              <a:srgbClr val="2A9FDD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0" i="0" sz="43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2282890" y="-41"/>
            <a:ext cx="6858000" cy="5143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2578392" y="1950244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1" i="0" sz="40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2578392" y="800100"/>
            <a:ext cx="64008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2000" u="none" cap="none" strike="noStrike">
                <a:solidFill>
                  <a:srgbClr val="001F60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b="0" i="0" sz="18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2286000" y="0"/>
            <a:ext cx="76200" cy="51435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5D6F7A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>
            <a:gsLst>
              <a:gs pos="0">
                <a:srgbClr val="BDEEFF">
                  <a:alpha val="94901"/>
                </a:srgbClr>
              </a:gs>
              <a:gs pos="50000">
                <a:srgbClr val="ABE7FF">
                  <a:alpha val="89803"/>
                </a:srgbClr>
              </a:gs>
              <a:gs pos="95000">
                <a:srgbClr val="35D3FF">
                  <a:alpha val="87843"/>
                </a:srgbClr>
              </a:gs>
              <a:gs pos="100000">
                <a:srgbClr val="00DAFF">
                  <a:alpha val="84705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24AFFA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2408064" y="2059402"/>
            <a:ext cx="64008" cy="48006"/>
          </a:xfrm>
          <a:prstGeom prst="ellipse">
            <a:avLst/>
          </a:prstGeom>
          <a:noFill/>
          <a:ln cap="rnd" cmpd="sng" w="12700">
            <a:solidFill>
              <a:srgbClr val="2A9FDD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1435608" y="205740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0" i="0" sz="43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1435608" y="1143000"/>
            <a:ext cx="3657600" cy="3497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5276088" y="1143000"/>
            <a:ext cx="3657600" cy="34975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7084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Verdana"/>
              <a:buChar char="◦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457200" y="387025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1" i="0" sz="45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457200" y="246209"/>
            <a:ext cx="4023360" cy="48006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4663440" y="246209"/>
            <a:ext cx="4023360" cy="480060"/>
          </a:xfrm>
          <a:prstGeom prst="rect">
            <a:avLst/>
          </a:prstGeom>
          <a:solidFill>
            <a:schemeClr val="lt1"/>
          </a:solidFill>
          <a:ln cap="flat" cmpd="sng" w="107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b="1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3" type="body"/>
          </p:nvPr>
        </p:nvSpPr>
        <p:spPr>
          <a:xfrm>
            <a:off x="457200" y="727002"/>
            <a:ext cx="4023360" cy="30861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4" type="body"/>
          </p:nvPr>
        </p:nvSpPr>
        <p:spPr>
          <a:xfrm>
            <a:off x="4663440" y="727002"/>
            <a:ext cx="4023360" cy="3086100"/>
          </a:xfrm>
          <a:prstGeom prst="rect">
            <a:avLst/>
          </a:prstGeom>
          <a:noFill/>
          <a:ln cap="flat" cmpd="sng" w="10775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052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Char char="◦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1435608" y="205740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0" i="0" sz="43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9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Google Shape;108;p20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09" name="Google Shape;109;p20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0" name="Google Shape;110;p20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0"/>
          <p:cNvSpPr/>
          <p:nvPr/>
        </p:nvSpPr>
        <p:spPr>
          <a:xfrm>
            <a:off x="1014984" y="-41"/>
            <a:ext cx="73152" cy="51435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5D6F7A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57200" y="162584"/>
            <a:ext cx="3810000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909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1" i="0" sz="22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57200" y="1055223"/>
            <a:ext cx="3810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2" type="body"/>
          </p:nvPr>
        </p:nvSpPr>
        <p:spPr>
          <a:xfrm>
            <a:off x="457200" y="1600200"/>
            <a:ext cx="8153400" cy="29944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6" name="Google Shape;116;p21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5886896" y="800100"/>
            <a:ext cx="2743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1" i="0" sz="21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2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2" name="Google Shape;122;p22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2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500" rotWithShape="0" algn="tl" dir="5400000" dist="185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274300">
            <a:noAutofit/>
          </a:bodyPr>
          <a:lstStyle/>
          <a:p>
            <a:pPr indent="0" lvl="0" marL="0" marR="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5" name="Google Shape;125;p22"/>
          <p:cNvSpPr/>
          <p:nvPr>
            <p:ph idx="2" type="pic"/>
          </p:nvPr>
        </p:nvSpPr>
        <p:spPr>
          <a:xfrm>
            <a:off x="838200" y="857252"/>
            <a:ext cx="4419600" cy="2635898"/>
          </a:xfrm>
          <a:prstGeom prst="roundRect">
            <a:avLst>
              <a:gd fmla="val 783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10159" lvl="0" marL="36576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46380" lvl="1" marL="64008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39267" lvl="2" marL="886967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182880" lvl="3" marL="109728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193547" lvl="4" marL="129844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187960" lvl="5" marL="1508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195072" lvl="6" marL="171907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193039" lvl="7" marL="19202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187451" lvl="8" marL="213055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6" name="Google Shape;126;p22"/>
          <p:cNvSpPr/>
          <p:nvPr/>
        </p:nvSpPr>
        <p:spPr>
          <a:xfrm rot="-1689896">
            <a:off x="423058" y="706283"/>
            <a:ext cx="633134" cy="172178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rgbClr val="A1E2FF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7" name="Google Shape;127;p22"/>
          <p:cNvSpPr/>
          <p:nvPr/>
        </p:nvSpPr>
        <p:spPr>
          <a:xfrm flipH="1" rot="1665327">
            <a:off x="5028006" y="693321"/>
            <a:ext cx="600546" cy="17177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cap="rnd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sx="96000" rotWithShape="0" algn="tl" dir="3300000" dist="25400" sy="96000">
              <a:schemeClr val="lt2">
                <a:alpha val="20000"/>
              </a:scheme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838200" y="3600450"/>
            <a:ext cx="4419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b="0" i="0" sz="1400" u="none" cap="none" strike="noStrik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Verdana"/>
              <a:buChar char="◦"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921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Char char="⚫"/>
              <a:defRPr b="0" i="0" sz="1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85750" lvl="4" marL="22860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Noto Sans Symbols"/>
              <a:buChar char="⚫"/>
              <a:defRPr b="0" i="0" sz="9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0" i="0" sz="43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 rot="5400000">
            <a:off x="3384423" y="-862965"/>
            <a:ext cx="3600450" cy="7498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2" name="Google Shape;132;p23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4" name="Google Shape;134;p23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 rot="5400000">
            <a:off x="5578078" y="1485901"/>
            <a:ext cx="438864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0" i="0" sz="43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 rot="5400000">
            <a:off x="1729978" y="-380998"/>
            <a:ext cx="4388644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8" name="Google Shape;138;p24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9" name="Google Shape;139;p24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0" y="1"/>
            <a:ext cx="85125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4" name="Google Shape;15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1676401" y="259864"/>
            <a:ext cx="59436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 sz="2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685801" y="1257301"/>
            <a:ext cx="38100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00"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500"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Char char="■"/>
              <a:defRPr sz="1350"/>
            </a:lvl9pPr>
          </a:lstStyle>
          <a:p/>
        </p:txBody>
      </p:sp>
      <p:sp>
        <p:nvSpPr>
          <p:cNvPr id="158" name="Google Shape;158;p29"/>
          <p:cNvSpPr txBox="1"/>
          <p:nvPr>
            <p:ph idx="2" type="body"/>
          </p:nvPr>
        </p:nvSpPr>
        <p:spPr>
          <a:xfrm>
            <a:off x="4648201" y="1257301"/>
            <a:ext cx="3810000" cy="33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00"/>
            </a:lvl1pPr>
            <a:lvl2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/>
            </a:lvl2pPr>
            <a:lvl3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500"/>
            </a:lvl3pPr>
            <a:lvl4pPr indent="-3175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/>
            </a:lvl4pPr>
            <a:lvl5pPr indent="-3175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/>
            </a:lvl5pPr>
            <a:lvl6pPr indent="-3175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350"/>
            </a:lvl6pPr>
            <a:lvl7pPr indent="-3175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50"/>
            </a:lvl7pPr>
            <a:lvl8pPr indent="-3175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350"/>
            </a:lvl8pPr>
            <a:lvl9pPr indent="-317500" lvl="8" marL="41148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Char char="■"/>
              <a:defRPr sz="1350"/>
            </a:lvl9pPr>
          </a:lstStyle>
          <a:p/>
        </p:txBody>
      </p:sp>
      <p:sp>
        <p:nvSpPr>
          <p:cNvPr id="159" name="Google Shape;159;p29"/>
          <p:cNvSpPr txBox="1"/>
          <p:nvPr>
            <p:ph idx="10" type="dt"/>
          </p:nvPr>
        </p:nvSpPr>
        <p:spPr>
          <a:xfrm>
            <a:off x="685801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12" type="sldNum"/>
          </p:nvPr>
        </p:nvSpPr>
        <p:spPr>
          <a:xfrm>
            <a:off x="7086601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0" i="0" sz="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8" name="Google Shape;168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2" name="Google Shape;172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6" name="Google Shape;17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0" name="Google Shape;180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1" name="Google Shape;181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5" name="Google Shape;18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xy" tx="0" sx="90000" ty="0" sy="9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-815927" y="-611942"/>
            <a:ext cx="1638887" cy="1229165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1FCFF">
              <a:alpha val="32941"/>
            </a:srgbClr>
          </a:solidFill>
          <a:ln cap="rnd" cmpd="sng" w="9525">
            <a:solidFill>
              <a:srgbClr val="91C8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" name="Google Shape;52;p13"/>
          <p:cNvSpPr/>
          <p:nvPr/>
        </p:nvSpPr>
        <p:spPr>
          <a:xfrm>
            <a:off x="168816" y="15827"/>
            <a:ext cx="1702191" cy="1276643"/>
          </a:xfrm>
          <a:prstGeom prst="ellipse">
            <a:avLst/>
          </a:prstGeom>
          <a:noFill/>
          <a:ln cap="rnd" cmpd="sng" w="27300">
            <a:solidFill>
              <a:srgbClr val="CDFAFF"/>
            </a:solidFill>
            <a:prstDash val="solid"/>
            <a:round/>
            <a:headEnd len="sm" w="sm" type="none"/>
            <a:tailEnd len="sm" w="sm" type="none"/>
          </a:ln>
          <a:effectLst>
            <a:outerShdw blurRad="25400" rotWithShape="0" algn="tl" dir="5400000" dist="25400">
              <a:srgbClr val="86AAC0">
                <a:alpha val="8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" name="Google Shape;53;p13"/>
          <p:cNvSpPr/>
          <p:nvPr/>
        </p:nvSpPr>
        <p:spPr>
          <a:xfrm rot="1854287">
            <a:off x="233027" y="732866"/>
            <a:ext cx="1025425" cy="943853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1FCFF">
                  <a:alpha val="69803"/>
                </a:srgbClr>
              </a:gs>
              <a:gs pos="70000">
                <a:srgbClr val="F7FFFF">
                  <a:alpha val="54901"/>
                </a:srgbClr>
              </a:gs>
              <a:gs pos="100000">
                <a:srgbClr val="6CD7FF">
                  <a:alpha val="60000"/>
                </a:srgbClr>
              </a:gs>
            </a:gsLst>
            <a:path path="circle">
              <a:fillToRect b="100%" r="100%"/>
            </a:path>
            <a:tileRect l="-100%" t="-100%"/>
          </a:gradFill>
          <a:ln cap="rnd" cmpd="sng" w="9525">
            <a:solidFill>
              <a:srgbClr val="82BDE0"/>
            </a:solidFill>
            <a:prstDash val="solid"/>
            <a:round/>
            <a:headEnd len="sm" w="sm" type="none"/>
            <a:tailEnd len="sm" w="sm" type="none"/>
          </a:ln>
          <a:effectLst>
            <a:outerShdw blurRad="12700" rotWithShape="0" algn="tl" dir="4500000" dist="15000">
              <a:srgbClr val="3B5361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1012873" y="-41"/>
            <a:ext cx="8131127" cy="51435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400"/>
              <a:buFont typeface="Cabin"/>
              <a:buNone/>
              <a:defRPr b="0" i="0" sz="43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116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Char char="●"/>
              <a:defRPr b="0" i="0" sz="3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Char char="◦"/>
              <a:defRPr b="0" i="0" sz="2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0" type="dt"/>
          </p:nvPr>
        </p:nvSpPr>
        <p:spPr>
          <a:xfrm>
            <a:off x="3581400" y="4729163"/>
            <a:ext cx="2133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1" type="ftr"/>
          </p:nvPr>
        </p:nvSpPr>
        <p:spPr>
          <a:xfrm>
            <a:off x="5715000" y="4729163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613648" y="4729163"/>
            <a:ext cx="457200" cy="357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7CACCA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014984" y="-41"/>
            <a:ext cx="73152" cy="51435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rotWithShape="0" algn="tl" dir="10800000" dist="38000">
              <a:srgbClr val="5D6F7A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www.noaasis.noaa.gov/GOES/GOES_DCS/schefcodes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Letecia.Reeves@noaa.gov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Letecia.Reeves@noaa.gov" TargetMode="External"/><Relationship Id="rId4" Type="http://schemas.openxmlformats.org/officeDocument/2006/relationships/hyperlink" Target="mailto:Valerie.Randall@noaa.gov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cs1.noaa.gov" TargetMode="External"/><Relationship Id="rId4" Type="http://schemas.openxmlformats.org/officeDocument/2006/relationships/hyperlink" Target="https://dcs2.noaa.gov" TargetMode="External"/><Relationship Id="rId5" Type="http://schemas.openxmlformats.org/officeDocument/2006/relationships/hyperlink" Target="https://dcs3.noaa.gov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>
            <p:ph type="title"/>
          </p:nvPr>
        </p:nvSpPr>
        <p:spPr>
          <a:xfrm>
            <a:off x="199125" y="326075"/>
            <a:ext cx="88575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r>
              <a:rPr b="1" lang="en" sz="4500">
                <a:solidFill>
                  <a:srgbClr val="FFFFFF"/>
                </a:solidFill>
              </a:rPr>
              <a:t>Platform Description Table Updates</a:t>
            </a:r>
            <a:endParaRPr sz="4500"/>
          </a:p>
        </p:txBody>
      </p:sp>
      <p:pic>
        <p:nvPicPr>
          <p:cNvPr id="197" name="Google Shape;19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1475" y="4142675"/>
            <a:ext cx="796850" cy="79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8"/>
          <p:cNvSpPr txBox="1"/>
          <p:nvPr/>
        </p:nvSpPr>
        <p:spPr>
          <a:xfrm>
            <a:off x="187825" y="4288575"/>
            <a:ext cx="5133000" cy="7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>
              <a:solidFill>
                <a:srgbClr val="F3F3F3"/>
              </a:solidFill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783575" y="2089550"/>
            <a:ext cx="7325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</a:rPr>
              <a:t>Within the </a:t>
            </a:r>
            <a:endParaRPr b="1" sz="16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</a:rPr>
              <a:t>DCS Administrative and Data Distribution System (DADDS)</a:t>
            </a:r>
            <a:endParaRPr b="1"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" name="Google Shape;27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825" y="0"/>
            <a:ext cx="814117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7"/>
          <p:cNvSpPr/>
          <p:nvPr/>
        </p:nvSpPr>
        <p:spPr>
          <a:xfrm>
            <a:off x="5448750" y="2556475"/>
            <a:ext cx="1247700" cy="534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DDDMMSS</a:t>
            </a:r>
            <a:endParaRPr/>
          </a:p>
        </p:txBody>
      </p:sp>
      <p:sp>
        <p:nvSpPr>
          <p:cNvPr id="276" name="Google Shape;276;p47"/>
          <p:cNvSpPr/>
          <p:nvPr/>
        </p:nvSpPr>
        <p:spPr>
          <a:xfrm>
            <a:off x="1968875" y="2979225"/>
            <a:ext cx="1457700" cy="97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Enables routing to the NWSTG and GTS.</a:t>
            </a:r>
            <a:endParaRPr b="1" sz="1000"/>
          </a:p>
        </p:txBody>
      </p:sp>
      <p:sp>
        <p:nvSpPr>
          <p:cNvPr id="277" name="Google Shape;277;p47"/>
          <p:cNvSpPr/>
          <p:nvPr/>
        </p:nvSpPr>
        <p:spPr>
          <a:xfrm>
            <a:off x="4040375" y="446750"/>
            <a:ext cx="1750800" cy="32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Details Tab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8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050" y="28513"/>
            <a:ext cx="8184523" cy="50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48"/>
          <p:cNvSpPr/>
          <p:nvPr/>
        </p:nvSpPr>
        <p:spPr>
          <a:xfrm>
            <a:off x="2220700" y="1518650"/>
            <a:ext cx="1282200" cy="97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/>
              <a:t>DADDS only accepts 2 chars</a:t>
            </a:r>
            <a:endParaRPr b="1" sz="1000"/>
          </a:p>
        </p:txBody>
      </p:sp>
      <p:sp>
        <p:nvSpPr>
          <p:cNvPr id="285" name="Google Shape;285;p48"/>
          <p:cNvSpPr/>
          <p:nvPr/>
        </p:nvSpPr>
        <p:spPr>
          <a:xfrm>
            <a:off x="2636326" y="4525475"/>
            <a:ext cx="5219700" cy="561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hlinkClick r:id="rId4"/>
              </a:rPr>
              <a:t>https://www.noaasis.noaa.gov/GOES/GOES_DCS/schefcodes.html</a:t>
            </a:r>
            <a:endParaRPr sz="1600"/>
          </a:p>
        </p:txBody>
      </p:sp>
      <p:sp>
        <p:nvSpPr>
          <p:cNvPr id="286" name="Google Shape;286;p48"/>
          <p:cNvSpPr/>
          <p:nvPr/>
        </p:nvSpPr>
        <p:spPr>
          <a:xfrm>
            <a:off x="4257076" y="434675"/>
            <a:ext cx="1860000" cy="42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Shef Codes Tab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2" name="Google Shape;29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2375" y="0"/>
            <a:ext cx="81216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9"/>
          <p:cNvSpPr/>
          <p:nvPr/>
        </p:nvSpPr>
        <p:spPr>
          <a:xfrm>
            <a:off x="1022375" y="2752850"/>
            <a:ext cx="2148600" cy="118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Contact Tab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c</a:t>
            </a:r>
            <a:r>
              <a:rPr lang="en"/>
              <a:t>an change the poc to anyone already listed in their group code.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0"/>
          <p:cNvSpPr txBox="1"/>
          <p:nvPr>
            <p:ph type="title"/>
          </p:nvPr>
        </p:nvSpPr>
        <p:spPr>
          <a:xfrm>
            <a:off x="1447800" y="122100"/>
            <a:ext cx="61722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Font typeface="Cabin"/>
              <a:buNone/>
            </a:pPr>
            <a:r>
              <a:rPr lang="en" sz="3400"/>
              <a:t>Batch</a:t>
            </a:r>
            <a:r>
              <a:rPr lang="en" sz="3400"/>
              <a:t> File PDT Updates</a:t>
            </a:r>
            <a:endParaRPr b="0" i="0" sz="3400" u="none" cap="none" strike="noStrike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9" name="Google Shape;299;p50"/>
          <p:cNvSpPr txBox="1"/>
          <p:nvPr>
            <p:ph idx="1" type="body"/>
          </p:nvPr>
        </p:nvSpPr>
        <p:spPr>
          <a:xfrm>
            <a:off x="990600" y="1714500"/>
            <a:ext cx="7696200" cy="30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Batch file updates are a convenient way to update multiple PDTs simultaneously.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Must create a script in a text file.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>
                <a:solidFill>
                  <a:schemeClr val="dk2"/>
                </a:solidFill>
              </a:rPr>
              <a:t>Batch files can contain as little as one PDT update or upwards of 100.</a:t>
            </a:r>
            <a:endParaRPr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>
              <a:solidFill>
                <a:srgbClr val="FF0000"/>
              </a:solidFill>
            </a:endParaRPr>
          </a:p>
        </p:txBody>
      </p:sp>
      <p:sp>
        <p:nvSpPr>
          <p:cNvPr id="300" name="Google Shape;300;p50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1"/>
          <p:cNvSpPr txBox="1"/>
          <p:nvPr>
            <p:ph type="title"/>
          </p:nvPr>
        </p:nvSpPr>
        <p:spPr>
          <a:xfrm>
            <a:off x="1059700" y="205975"/>
            <a:ext cx="78741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Font typeface="Cabin"/>
              <a:buNone/>
            </a:pPr>
            <a:r>
              <a:rPr b="0" i="0" lang="en" sz="30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rPr>
              <a:t>Creating Batch </a:t>
            </a:r>
            <a:r>
              <a:rPr lang="en" sz="3000"/>
              <a:t>F</a:t>
            </a:r>
            <a:r>
              <a:rPr b="0" i="0" lang="en" sz="3000" u="none" cap="none" strike="noStrike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rPr>
              <a:t>iles for PDT Updates</a:t>
            </a:r>
            <a:endParaRPr b="0" i="0" sz="3000" u="none" cap="none" strike="noStrike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6" name="Google Shape;306;p51"/>
          <p:cNvSpPr txBox="1"/>
          <p:nvPr>
            <p:ph idx="1" type="body"/>
          </p:nvPr>
        </p:nvSpPr>
        <p:spPr>
          <a:xfrm>
            <a:off x="1059800" y="686875"/>
            <a:ext cx="8084100" cy="29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UPDATE PDT FFE086B0 &amp;                                 </a:t>
            </a:r>
            <a: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  <a:t>(PDT ID must be 8 characters)</a:t>
            </a:r>
            <a:b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chemeClr val="dk2"/>
                </a:solidFill>
                <a:highlight>
                  <a:srgbClr val="FFFFFF"/>
                </a:highlight>
              </a:rPr>
              <a:t>OWNER_ID = TECIAP &amp;</a:t>
            </a:r>
            <a: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  <a:t>			    (Updates the group code) Please note that Group Code updates can only be submitted  by NESDIS</a:t>
            </a:r>
            <a:endParaRPr sz="1000">
              <a:solidFill>
                <a:srgbClr val="980000"/>
              </a:solidFill>
              <a:highlight>
                <a:srgbClr val="F5F5F5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COUNTRY_STATE_PROV = USHI &amp;                  </a:t>
            </a:r>
            <a: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  <a:t>(4 CHAR max)</a:t>
            </a:r>
            <a:b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LOC_NAME = "MOUNT ST. HELENS" &amp;            (must have quotes if there is an embedded blank)    </a:t>
            </a:r>
            <a:r>
              <a:rPr lang="en" sz="1000">
                <a:solidFill>
                  <a:srgbClr val="A61C00"/>
                </a:solidFill>
                <a:highlight>
                  <a:srgbClr val="FFFFFF"/>
                </a:highlight>
              </a:rPr>
              <a:t>(31 CHAR max)</a:t>
            </a:r>
            <a:br>
              <a:rPr lang="en" sz="1000">
                <a:solidFill>
                  <a:srgbClr val="A61C00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LATITUDE = 352722 &amp;                                           (DDDMMSS)    </a:t>
            </a:r>
            <a: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  <a:t>(7 CHAR)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LONGITUDE = -1152326 &amp;                                    (DDDMMSS)    </a:t>
            </a:r>
            <a: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  <a:t>(7 CHAR)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CATEGORY = L &amp;                                                    </a:t>
            </a:r>
            <a: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  <a:t> (1 CHAR)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SHEF_CODE1 = PC &amp;                                             </a:t>
            </a:r>
            <a:r>
              <a:rPr lang="en" sz="1000">
                <a:solidFill>
                  <a:srgbClr val="980000"/>
                </a:solidFill>
                <a:highlight>
                  <a:srgbClr val="FFFFFF"/>
                </a:highlight>
              </a:rPr>
              <a:t>(2 CHAR)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SHEF_CODE2 = US &amp;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MANUFACTR_ID = SUTRON &amp;                           (must be entered exactly as in DADDS)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MODEL_NO = “SATLINK3 SL3-1” &amp;                   (must be entered exactly as in DADDS)</a:t>
            </a:r>
            <a:endParaRPr sz="1000">
              <a:solidFill>
                <a:srgbClr val="003B9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NMC_FLAG = Y &amp;</a:t>
            </a:r>
            <a:endParaRPr sz="1000">
              <a:solidFill>
                <a:srgbClr val="003B9A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NMC_DESCRIPTOR = SRWA20 &amp;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SEASON_ID = N &amp;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DATE_DEPLOY = YYYYMMDD  &amp;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PMAINT_EMAIL = "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hlinkClick r:id="rId3"/>
              </a:rPr>
              <a:t>Letecia.Reeves@noaa.gov</a:t>
            </a: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" &amp;  (poc must be registered in DADDS &amp; in the specific group code)</a:t>
            </a:r>
            <a:b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</a:br>
            <a:r>
              <a:rPr lang="en" sz="1000">
                <a:solidFill>
                  <a:srgbClr val="003B9A"/>
                </a:solidFill>
                <a:highlight>
                  <a:srgbClr val="FFFFFF"/>
                </a:highlight>
              </a:rPr>
              <a:t>END</a:t>
            </a:r>
            <a:br>
              <a:rPr lang="en" sz="900">
                <a:solidFill>
                  <a:srgbClr val="003B9A"/>
                </a:solidFill>
                <a:highlight>
                  <a:srgbClr val="FFFFFF"/>
                </a:highlight>
              </a:rPr>
            </a:br>
            <a:br>
              <a:rPr lang="en" sz="105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127000" lvl="0" marL="36576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307" name="Google Shape;307;p51"/>
          <p:cNvSpPr txBox="1"/>
          <p:nvPr/>
        </p:nvSpPr>
        <p:spPr>
          <a:xfrm>
            <a:off x="1059800" y="3529650"/>
            <a:ext cx="78741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Batch files may contain as many updates as needed.  They should begin with ‘UPD’ or ‘UPDATE PDT’ FFE086B0 &amp; and be completed with ‘END’.</a:t>
            </a:r>
            <a:b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b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b="1"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Delete any lines that are not needed.</a:t>
            </a:r>
            <a: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  A batch can be as short as...</a:t>
            </a:r>
            <a:b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UPD PDT FFE1025E &amp;</a:t>
            </a:r>
            <a:b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LOC_NAME = "ALWAYS SUNNY USA" &amp;</a:t>
            </a:r>
            <a:b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  <a:t>END</a:t>
            </a:r>
            <a:br>
              <a:rPr lang="en" sz="1200">
                <a:solidFill>
                  <a:srgbClr val="003B9A"/>
                </a:solidFill>
                <a:highlight>
                  <a:srgbClr val="FFFFFF"/>
                </a:highlight>
                <a:latin typeface="Cabin"/>
                <a:ea typeface="Cabin"/>
                <a:cs typeface="Cabin"/>
                <a:sym typeface="Cabin"/>
              </a:rPr>
            </a:br>
            <a:endParaRPr sz="1200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8" name="Google Shape;308;p51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2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4" name="Google Shape;31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9575" y="152400"/>
            <a:ext cx="286685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2"/>
          <p:cNvSpPr txBox="1"/>
          <p:nvPr/>
        </p:nvSpPr>
        <p:spPr>
          <a:xfrm>
            <a:off x="1182825" y="1846750"/>
            <a:ext cx="4502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2"/>
                </a:solidFill>
              </a:rPr>
              <a:t>Batch file example to update two PDTs in DADDS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3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21" name="Google Shape;32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700" y="457200"/>
            <a:ext cx="8144302" cy="14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0925" y="1907850"/>
            <a:ext cx="3865653" cy="323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3"/>
          <p:cNvSpPr txBox="1"/>
          <p:nvPr/>
        </p:nvSpPr>
        <p:spPr>
          <a:xfrm>
            <a:off x="1320225" y="2144400"/>
            <a:ext cx="30372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Notice the location name of the last two PDTs is in Maui.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Sutron is listed as the “radio” (manufacturer).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24" name="Google Shape;324;p53"/>
          <p:cNvSpPr txBox="1"/>
          <p:nvPr/>
        </p:nvSpPr>
        <p:spPr>
          <a:xfrm>
            <a:off x="3151725" y="99900"/>
            <a:ext cx="3777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Before </a:t>
            </a:r>
            <a:r>
              <a:rPr lang="en" sz="1600">
                <a:solidFill>
                  <a:schemeClr val="dk2"/>
                </a:solidFill>
              </a:rPr>
              <a:t>Batch File Submission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4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0" name="Google Shape;33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975" y="0"/>
            <a:ext cx="8129024" cy="508064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4"/>
          <p:cNvSpPr/>
          <p:nvPr/>
        </p:nvSpPr>
        <p:spPr>
          <a:xfrm>
            <a:off x="6379775" y="1152350"/>
            <a:ext cx="519000" cy="3573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54"/>
          <p:cNvSpPr/>
          <p:nvPr/>
        </p:nvSpPr>
        <p:spPr>
          <a:xfrm>
            <a:off x="3105925" y="3403550"/>
            <a:ext cx="2129100" cy="472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54"/>
          <p:cNvSpPr txBox="1"/>
          <p:nvPr/>
        </p:nvSpPr>
        <p:spPr>
          <a:xfrm>
            <a:off x="267525" y="3251775"/>
            <a:ext cx="2707800" cy="1644600"/>
          </a:xfrm>
          <a:prstGeom prst="rect">
            <a:avLst/>
          </a:prstGeom>
          <a:solidFill>
            <a:srgbClr val="91C8EC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 batch file as a text file and upload by clicking on “batch” button.  It takes less than a minute to update the records.  DADDS sends email confirming whether successful or not.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5"/>
          <p:cNvSpPr txBox="1"/>
          <p:nvPr>
            <p:ph type="title"/>
          </p:nvPr>
        </p:nvSpPr>
        <p:spPr>
          <a:xfrm>
            <a:off x="2907525" y="48225"/>
            <a:ext cx="4062600" cy="31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After Batch File Submission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5"/>
          <p:cNvSpPr txBox="1"/>
          <p:nvPr>
            <p:ph idx="1" type="body"/>
          </p:nvPr>
        </p:nvSpPr>
        <p:spPr>
          <a:xfrm>
            <a:off x="1221025" y="1938375"/>
            <a:ext cx="2853900" cy="18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Notice the location name changed to Glacier National Park in Montana.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FTS is now listed as the “radio”. (manufacturer).</a:t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36576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40" name="Google Shape;340;p55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1" name="Google Shape;34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175" y="429800"/>
            <a:ext cx="8140824" cy="140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0100" y="1907825"/>
            <a:ext cx="4923900" cy="324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/>
          <p:nvPr>
            <p:ph type="title"/>
          </p:nvPr>
        </p:nvSpPr>
        <p:spPr>
          <a:xfrm>
            <a:off x="1435608" y="205978"/>
            <a:ext cx="74982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DADDS Message Retrieval and Export</a:t>
            </a:r>
            <a:endParaRPr sz="4000"/>
          </a:p>
        </p:txBody>
      </p:sp>
      <p:sp>
        <p:nvSpPr>
          <p:cNvPr id="348" name="Google Shape;348;p56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9" name="Google Shape;349;p56"/>
          <p:cNvSpPr txBox="1"/>
          <p:nvPr/>
        </p:nvSpPr>
        <p:spPr>
          <a:xfrm>
            <a:off x="1197975" y="1778100"/>
            <a:ext cx="2991600" cy="26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Click on the “Messages” tab.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First view are all 25M+ messages received over the past 30 days.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Filter on specific addresses or group code(s).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Apply Filter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350" name="Google Shape;350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575" y="1215775"/>
            <a:ext cx="4802026" cy="363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>
            <p:ph type="title"/>
          </p:nvPr>
        </p:nvSpPr>
        <p:spPr>
          <a:xfrm>
            <a:off x="1447800" y="122100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Font typeface="Cabin"/>
              <a:buNone/>
            </a:pPr>
            <a:r>
              <a:rPr lang="en" sz="3400"/>
              <a:t>DADDS Training Topics</a:t>
            </a:r>
            <a:endParaRPr b="0" i="0" sz="3400" u="none" cap="none" strike="noStrike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5" name="Google Shape;205;p39"/>
          <p:cNvSpPr txBox="1"/>
          <p:nvPr>
            <p:ph idx="1" type="body"/>
          </p:nvPr>
        </p:nvSpPr>
        <p:spPr>
          <a:xfrm>
            <a:off x="990600" y="1074225"/>
            <a:ext cx="7696200" cy="3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DADDS Access Levels</a:t>
            </a:r>
            <a:endParaRPr sz="20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B9A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Platform Description Table (PDT) Updates</a:t>
            </a:r>
            <a:endParaRPr sz="2000">
              <a:solidFill>
                <a:srgbClr val="003B9A"/>
              </a:solidFill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◦"/>
            </a:pPr>
            <a:r>
              <a:rPr lang="en" sz="2000">
                <a:solidFill>
                  <a:srgbClr val="003B9A"/>
                </a:solidFill>
              </a:rPr>
              <a:t>Manual</a:t>
            </a:r>
            <a:endParaRPr sz="2000">
              <a:solidFill>
                <a:srgbClr val="003B9A"/>
              </a:solidFill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◦"/>
            </a:pPr>
            <a:r>
              <a:rPr lang="en" sz="2000">
                <a:solidFill>
                  <a:srgbClr val="003B9A"/>
                </a:solidFill>
              </a:rPr>
              <a:t>Batch file submission</a:t>
            </a:r>
            <a:br>
              <a:rPr lang="en" sz="2000">
                <a:solidFill>
                  <a:srgbClr val="003B9A"/>
                </a:solidFill>
              </a:rPr>
            </a:br>
            <a:endParaRPr sz="2000">
              <a:solidFill>
                <a:srgbClr val="003B9A"/>
              </a:solidFill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200"/>
              <a:buChar char="●"/>
            </a:pPr>
            <a:r>
              <a:rPr lang="en" sz="2200">
                <a:solidFill>
                  <a:srgbClr val="003B9A"/>
                </a:solidFill>
              </a:rPr>
              <a:t>DADDS Message Retrieval and Export</a:t>
            </a:r>
            <a:endParaRPr sz="22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" sz="2200"/>
              <a:t> </a:t>
            </a:r>
            <a:endParaRPr sz="2200"/>
          </a:p>
        </p:txBody>
      </p:sp>
      <p:sp>
        <p:nvSpPr>
          <p:cNvPr id="206" name="Google Shape;206;p39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7"/>
          <p:cNvSpPr txBox="1"/>
          <p:nvPr>
            <p:ph idx="1" type="body"/>
          </p:nvPr>
        </p:nvSpPr>
        <p:spPr>
          <a:xfrm>
            <a:off x="1737950" y="3634250"/>
            <a:ext cx="6875700" cy="14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Filtering on group code TENNVA returned 175,014 records.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Add another condition to the filter to only retrieve specific days or bad messages.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DADDS allows you to export 10,000 records at a time.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Change the number to the right of the Export button, and select export.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56" name="Google Shape;356;p57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7" name="Google Shape;35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050" y="0"/>
            <a:ext cx="7755501" cy="3634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7"/>
          <p:cNvSpPr/>
          <p:nvPr/>
        </p:nvSpPr>
        <p:spPr>
          <a:xfrm>
            <a:off x="8402075" y="206050"/>
            <a:ext cx="419700" cy="244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8"/>
          <p:cNvSpPr txBox="1"/>
          <p:nvPr>
            <p:ph type="title"/>
          </p:nvPr>
        </p:nvSpPr>
        <p:spPr>
          <a:xfrm>
            <a:off x="1435608" y="205978"/>
            <a:ext cx="74982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GOES DCS Customer Service Team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1435608" y="1085850"/>
            <a:ext cx="74982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Letecia.Reeves@noaa.gov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Valerie.Randall@noaa.gov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B5394"/>
                </a:solidFill>
              </a:rPr>
              <a:t>Wallops 24/7 Operations </a:t>
            </a:r>
            <a:r>
              <a:rPr b="1" lang="en" sz="3000">
                <a:solidFill>
                  <a:srgbClr val="0B539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(757) 824-7450</a:t>
            </a:r>
            <a:endParaRPr b="1" sz="3000">
              <a:solidFill>
                <a:srgbClr val="0B539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58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/>
          <p:nvPr>
            <p:ph type="title"/>
          </p:nvPr>
        </p:nvSpPr>
        <p:spPr>
          <a:xfrm>
            <a:off x="1435608" y="205978"/>
            <a:ext cx="74982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DADDS </a:t>
            </a:r>
            <a:r>
              <a:rPr lang="en"/>
              <a:t>Web Pages</a:t>
            </a:r>
            <a:endParaRPr/>
          </a:p>
        </p:txBody>
      </p:sp>
      <p:sp>
        <p:nvSpPr>
          <p:cNvPr id="212" name="Google Shape;212;p40"/>
          <p:cNvSpPr txBox="1"/>
          <p:nvPr>
            <p:ph idx="1" type="body"/>
          </p:nvPr>
        </p:nvSpPr>
        <p:spPr>
          <a:xfrm>
            <a:off x="1084000" y="1063375"/>
            <a:ext cx="7849800" cy="3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DADDS is available on 4 different replicating </a:t>
            </a:r>
            <a:r>
              <a:rPr lang="en">
                <a:solidFill>
                  <a:srgbClr val="1C4587"/>
                </a:solidFill>
              </a:rPr>
              <a:t>web pages</a:t>
            </a:r>
            <a:r>
              <a:rPr lang="en">
                <a:solidFill>
                  <a:srgbClr val="1C4587"/>
                </a:solidFill>
              </a:rPr>
              <a:t>…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https://dcs1.noaa.gov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https://dcs2.noaa.gov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C458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https://dcs3.noaa.gov</a:t>
            </a:r>
            <a:r>
              <a:rPr lang="en">
                <a:solidFill>
                  <a:srgbClr val="1C4587"/>
                </a:solidFill>
              </a:rPr>
              <a:t> or</a:t>
            </a:r>
            <a:endParaRPr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https://dcs4.noaa.gov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213" name="Google Shape;213;p40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19" name="Google Shape;219;p41"/>
          <p:cNvGraphicFramePr/>
          <p:nvPr/>
        </p:nvGraphicFramePr>
        <p:xfrm>
          <a:off x="1126763" y="735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{92BE26A6-319E-4DD1-9519-78A6B5F04467}</a:tableStyleId>
              </a:tblPr>
              <a:tblGrid>
                <a:gridCol w="1671675"/>
                <a:gridCol w="1696625"/>
                <a:gridCol w="1433075"/>
                <a:gridCol w="1564825"/>
                <a:gridCol w="1564825"/>
              </a:tblGrid>
              <a:tr h="806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View All DCPs </a:t>
                      </a:r>
                      <a:endParaRPr b="1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View All DCP Messages</a:t>
                      </a:r>
                      <a:endParaRPr b="1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Edit PDT for DCPs within Group Code</a:t>
                      </a:r>
                      <a:endParaRPr b="1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Assign Users to their Group Code</a:t>
                      </a:r>
                      <a:endParaRPr b="1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63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Standard User</a:t>
                      </a:r>
                      <a:endParaRPr b="1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Master User</a:t>
                      </a:r>
                      <a:endParaRPr b="1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dk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Group Manager (Role)</a:t>
                      </a:r>
                      <a:endParaRPr b="1">
                        <a:solidFill>
                          <a:schemeClr val="dk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0" name="Google Shape;220;p41"/>
          <p:cNvSpPr txBox="1"/>
          <p:nvPr/>
        </p:nvSpPr>
        <p:spPr>
          <a:xfrm>
            <a:off x="1089150" y="0"/>
            <a:ext cx="7681200" cy="8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rPr>
              <a:t>DADDS Access Levels</a:t>
            </a:r>
            <a:endParaRPr sz="3400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1" name="Google Shape;221;p41"/>
          <p:cNvSpPr/>
          <p:nvPr/>
        </p:nvSpPr>
        <p:spPr>
          <a:xfrm>
            <a:off x="3247800" y="154715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1"/>
          <p:cNvSpPr/>
          <p:nvPr/>
        </p:nvSpPr>
        <p:spPr>
          <a:xfrm>
            <a:off x="3247800" y="288570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1"/>
          <p:cNvSpPr/>
          <p:nvPr/>
        </p:nvSpPr>
        <p:spPr>
          <a:xfrm>
            <a:off x="3247800" y="225780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1"/>
          <p:cNvSpPr/>
          <p:nvPr/>
        </p:nvSpPr>
        <p:spPr>
          <a:xfrm>
            <a:off x="6236250" y="225780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1"/>
          <p:cNvSpPr/>
          <p:nvPr/>
        </p:nvSpPr>
        <p:spPr>
          <a:xfrm>
            <a:off x="4742025" y="225780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1"/>
          <p:cNvSpPr/>
          <p:nvPr/>
        </p:nvSpPr>
        <p:spPr>
          <a:xfrm>
            <a:off x="4742025" y="154715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1"/>
          <p:cNvSpPr/>
          <p:nvPr/>
        </p:nvSpPr>
        <p:spPr>
          <a:xfrm>
            <a:off x="4742013" y="288570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1"/>
          <p:cNvSpPr/>
          <p:nvPr/>
        </p:nvSpPr>
        <p:spPr>
          <a:xfrm>
            <a:off x="7823850" y="288570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1"/>
          <p:cNvSpPr/>
          <p:nvPr/>
        </p:nvSpPr>
        <p:spPr>
          <a:xfrm>
            <a:off x="6236250" y="2885700"/>
            <a:ext cx="700500" cy="627900"/>
          </a:xfrm>
          <a:prstGeom prst="mathMultiply">
            <a:avLst>
              <a:gd fmla="val 23520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1"/>
          <p:cNvSpPr txBox="1"/>
          <p:nvPr/>
        </p:nvSpPr>
        <p:spPr>
          <a:xfrm>
            <a:off x="1126725" y="3513600"/>
            <a:ext cx="79311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rPr>
              <a:t>Each Group code should have a Group Manager responsible for requesting additional Users to their group, as well as requesting additional platform assignments.</a:t>
            </a:r>
            <a:endParaRPr sz="1600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Clr>
                <a:srgbClr val="003B9A"/>
              </a:buClr>
              <a:buSzPts val="1600"/>
              <a:buFont typeface="Verdana"/>
              <a:buChar char="◦"/>
            </a:pPr>
            <a:r>
              <a:rPr lang="en" sz="1600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rPr>
              <a:t>Master User privileges are typically requested by Group Manager.</a:t>
            </a:r>
            <a:endParaRPr sz="1600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1600"/>
              <a:buFont typeface="Verdana"/>
              <a:buChar char="◦"/>
            </a:pPr>
            <a:r>
              <a:rPr lang="en" sz="1600">
                <a:solidFill>
                  <a:srgbClr val="003B9A"/>
                </a:solidFill>
                <a:latin typeface="Cabin"/>
                <a:ea typeface="Cabin"/>
                <a:cs typeface="Cabin"/>
                <a:sym typeface="Cabin"/>
              </a:rPr>
              <a:t>We need to work on identifying Group Managers for each group code.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/>
          <p:nvPr>
            <p:ph type="title"/>
          </p:nvPr>
        </p:nvSpPr>
        <p:spPr>
          <a:xfrm>
            <a:off x="1447800" y="122100"/>
            <a:ext cx="61722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Font typeface="Cabin"/>
              <a:buNone/>
            </a:pPr>
            <a:r>
              <a:rPr lang="en" sz="3400"/>
              <a:t>Platform Description Table (PDT) </a:t>
            </a:r>
            <a:r>
              <a:rPr lang="en" sz="3400"/>
              <a:t>Updates</a:t>
            </a:r>
            <a:endParaRPr b="0" i="0" sz="3400" u="none" cap="none" strike="noStrike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6" name="Google Shape;236;p42"/>
          <p:cNvSpPr txBox="1"/>
          <p:nvPr>
            <p:ph idx="1" type="body"/>
          </p:nvPr>
        </p:nvSpPr>
        <p:spPr>
          <a:xfrm>
            <a:off x="990600" y="1150800"/>
            <a:ext cx="7696200" cy="3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All Master Users have the responsibility</a:t>
            </a:r>
            <a:r>
              <a:rPr lang="en" sz="1600">
                <a:solidFill>
                  <a:srgbClr val="003B9A"/>
                </a:solidFill>
              </a:rPr>
              <a:t> to regularly login into the DADDS to update the metadata </a:t>
            </a:r>
            <a:r>
              <a:rPr lang="en" sz="1600">
                <a:solidFill>
                  <a:srgbClr val="003B9A"/>
                </a:solidFill>
              </a:rPr>
              <a:t>within the Details, Shef Codes and Contact tabs.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Specifically, the following fields MUST be complete with accurate information: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-Location Name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-Country/State/Province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-Radio/Manufacturer and Model number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-Latitude and Longitude converted into Degree Minute Second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-Deploy Date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-At least 1 Shef Code </a:t>
            </a:r>
            <a:endParaRPr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3B9A"/>
                </a:solidFill>
              </a:rPr>
              <a:t>-Point of Contact - must have a DADDS account and be assigned to the group </a:t>
            </a:r>
            <a:r>
              <a:rPr lang="en" sz="1800">
                <a:solidFill>
                  <a:srgbClr val="003B9A"/>
                </a:solidFill>
              </a:rPr>
              <a:t>code.</a:t>
            </a:r>
            <a:endParaRPr sz="18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003B9A"/>
                </a:solidFill>
              </a:rPr>
              <a:t>Goal is to complete the records, indicated by column COMPL=Y.</a:t>
            </a:r>
            <a:endParaRPr i="1" sz="18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37" name="Google Shape;237;p42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/>
          <p:nvPr>
            <p:ph type="title"/>
          </p:nvPr>
        </p:nvSpPr>
        <p:spPr>
          <a:xfrm>
            <a:off x="1447800" y="122100"/>
            <a:ext cx="6172200" cy="10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Font typeface="Cabin"/>
              <a:buNone/>
            </a:pPr>
            <a:r>
              <a:rPr lang="en" sz="3400"/>
              <a:t>PDT</a:t>
            </a:r>
            <a:r>
              <a:rPr lang="en" sz="3400"/>
              <a:t> Updates</a:t>
            </a:r>
            <a:endParaRPr b="0" i="0" sz="3400" u="none" cap="none" strike="noStrike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3" name="Google Shape;243;p43"/>
          <p:cNvSpPr txBox="1"/>
          <p:nvPr>
            <p:ph idx="1" type="body"/>
          </p:nvPr>
        </p:nvSpPr>
        <p:spPr>
          <a:xfrm>
            <a:off x="990600" y="1488100"/>
            <a:ext cx="7875000" cy="3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3B9A"/>
                </a:solidFill>
              </a:rPr>
              <a:t>Two basic ways to update the PDT:</a:t>
            </a:r>
            <a:endParaRPr sz="20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B9A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Manual updates by entering each individual PDT.</a:t>
            </a:r>
            <a:endParaRPr sz="2000">
              <a:solidFill>
                <a:srgbClr val="003B9A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Creating a batch file that can update multiple PDT records simultaneously.</a:t>
            </a:r>
            <a:endParaRPr sz="20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3B9A"/>
                </a:solidFill>
              </a:rPr>
              <a:t>Note:  If it has been a while since logging into the system you will have to reset your password.  If you need your 4 digit PIN, contact Valerie.Randall@noaa.gov or the 24/7 Wallops Help Desk at 757-824-7450.</a:t>
            </a:r>
            <a:endParaRPr i="1" sz="16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B9A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44" name="Google Shape;244;p43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/>
          <p:nvPr>
            <p:ph type="title"/>
          </p:nvPr>
        </p:nvSpPr>
        <p:spPr>
          <a:xfrm>
            <a:off x="1447800" y="122100"/>
            <a:ext cx="61722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Font typeface="Cabin"/>
              <a:buNone/>
            </a:pPr>
            <a:r>
              <a:rPr lang="en" sz="3400"/>
              <a:t>Manual PDT</a:t>
            </a:r>
            <a:r>
              <a:rPr lang="en" sz="3400"/>
              <a:t> Updates</a:t>
            </a:r>
            <a:endParaRPr b="0" i="0" sz="3400" u="none" cap="none" strike="noStrike">
              <a:solidFill>
                <a:srgbClr val="003B9A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0" name="Google Shape;250;p44"/>
          <p:cNvSpPr txBox="1"/>
          <p:nvPr>
            <p:ph idx="1" type="body"/>
          </p:nvPr>
        </p:nvSpPr>
        <p:spPr>
          <a:xfrm>
            <a:off x="990600" y="908100"/>
            <a:ext cx="7696200" cy="38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3B9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To update PDTs, you must have </a:t>
            </a:r>
            <a:r>
              <a:rPr lang="en" sz="2000" u="sng">
                <a:solidFill>
                  <a:srgbClr val="003B9A"/>
                </a:solidFill>
              </a:rPr>
              <a:t>Master User privileges</a:t>
            </a:r>
            <a:r>
              <a:rPr lang="en" sz="2000">
                <a:solidFill>
                  <a:srgbClr val="003B9A"/>
                </a:solidFill>
              </a:rPr>
              <a:t> on your DADDS account.  </a:t>
            </a:r>
            <a:endParaRPr sz="2000">
              <a:solidFill>
                <a:srgbClr val="003B9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Click on the ‘Platforms’ tab.</a:t>
            </a:r>
            <a:endParaRPr sz="2000">
              <a:solidFill>
                <a:srgbClr val="003B9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Create a filter for either individual DCP IDs or Group Codes.</a:t>
            </a:r>
            <a:endParaRPr sz="2000">
              <a:solidFill>
                <a:srgbClr val="003B9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Once results are returned, click on the address to enter the PDT.</a:t>
            </a:r>
            <a:endParaRPr sz="2000">
              <a:solidFill>
                <a:srgbClr val="003B9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The ‘General’ tab cannot be changed by the User.</a:t>
            </a:r>
            <a:endParaRPr sz="2000">
              <a:solidFill>
                <a:srgbClr val="003B9A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B9A"/>
              </a:buClr>
              <a:buSzPts val="2000"/>
              <a:buChar char="●"/>
            </a:pPr>
            <a:r>
              <a:rPr lang="en" sz="2000">
                <a:solidFill>
                  <a:srgbClr val="003B9A"/>
                </a:solidFill>
              </a:rPr>
              <a:t>Users have access to update the ‘Details’, ‘Shef Codes’, and ‘Contact’ tabs.</a:t>
            </a:r>
            <a:endParaRPr sz="2000">
              <a:solidFill>
                <a:srgbClr val="003B9A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251" name="Google Shape;251;p44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idx="1" type="body"/>
          </p:nvPr>
        </p:nvSpPr>
        <p:spPr>
          <a:xfrm>
            <a:off x="1435608" y="1085850"/>
            <a:ext cx="74982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0" lvl="0" marL="36576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5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725" y="0"/>
            <a:ext cx="8119277" cy="508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5"/>
          <p:cNvSpPr/>
          <p:nvPr/>
        </p:nvSpPr>
        <p:spPr>
          <a:xfrm>
            <a:off x="936325" y="1369300"/>
            <a:ext cx="634800" cy="2517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45"/>
          <p:cNvSpPr/>
          <p:nvPr/>
        </p:nvSpPr>
        <p:spPr>
          <a:xfrm>
            <a:off x="5882875" y="1804875"/>
            <a:ext cx="634800" cy="2517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5"/>
          <p:cNvSpPr/>
          <p:nvPr/>
        </p:nvSpPr>
        <p:spPr>
          <a:xfrm>
            <a:off x="7567400" y="1027050"/>
            <a:ext cx="634800" cy="251700"/>
          </a:xfrm>
          <a:prstGeom prst="flowChartConnector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>
            <p:ph idx="12" type="sldNum"/>
          </p:nvPr>
        </p:nvSpPr>
        <p:spPr>
          <a:xfrm>
            <a:off x="8613648" y="4729163"/>
            <a:ext cx="457200" cy="357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4725" y="43775"/>
            <a:ext cx="8119277" cy="49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6"/>
          <p:cNvSpPr/>
          <p:nvPr/>
        </p:nvSpPr>
        <p:spPr>
          <a:xfrm>
            <a:off x="1024725" y="2982275"/>
            <a:ext cx="2254800" cy="1316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General Tab</a:t>
            </a:r>
            <a:r>
              <a:rPr lang="en"/>
              <a:t> contains your channel assignment information, and cannot be edited by User.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lstice">
  <a:themeElements>
    <a:clrScheme name="Waveform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