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2b861587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2b861587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5cdf40dd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5cdf40dd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40fa3dbcd9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40fa3dbcd9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5cdf40dd0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5cdf40dd0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41db4d418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41db4d418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0d0a18458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0d0a18458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211175"/>
            <a:ext cx="8520600" cy="255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GOES-16</a:t>
            </a:r>
            <a:br>
              <a:rPr lang="en" sz="4800"/>
            </a:br>
            <a:r>
              <a:rPr lang="en" sz="4800"/>
              <a:t>Aerosol Optical Depth Product in AWIPS-2</a:t>
            </a:r>
            <a:endParaRPr sz="48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3367525"/>
            <a:ext cx="8520600" cy="11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NWS/OBS Update to Provisional PS-PVR </a:t>
            </a:r>
            <a:br>
              <a:rPr lang="en" sz="900"/>
            </a:br>
            <a:endParaRPr sz="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Sep 14</a:t>
            </a:r>
            <a:r>
              <a:rPr lang="en" sz="2400"/>
              <a:t>, 2018</a:t>
            </a:r>
            <a:endParaRPr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ctrTitle"/>
          </p:nvPr>
        </p:nvSpPr>
        <p:spPr>
          <a:xfrm>
            <a:off x="186600" y="268250"/>
            <a:ext cx="8645700" cy="49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/>
              <a:t>GOES-16 Aerosol Optical Depth in AWIPS-2</a:t>
            </a:r>
            <a:endParaRPr sz="2400" u="sng"/>
          </a:p>
        </p:txBody>
      </p:sp>
      <p:sp>
        <p:nvSpPr>
          <p:cNvPr id="61" name="Google Shape;61;p14"/>
          <p:cNvSpPr txBox="1"/>
          <p:nvPr/>
        </p:nvSpPr>
        <p:spPr>
          <a:xfrm>
            <a:off x="186600" y="1147850"/>
            <a:ext cx="8875800" cy="39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Fielded AWIPS-2 baseline plugin handles ingest and display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Applies the Data Quality Flag (DQF=0) to retain good quality pixels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/>
              <a:t>NWS transmission via the SBN started May 31, 2017</a:t>
            </a:r>
            <a:endParaRPr sz="1600"/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Full Disk, CONUS sectors</a:t>
            </a:r>
            <a:endParaRPr sz="1600"/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WMO Header IXTB99 KNES</a:t>
            </a:r>
            <a:endParaRPr sz="1600"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ctrTitle"/>
          </p:nvPr>
        </p:nvSpPr>
        <p:spPr>
          <a:xfrm>
            <a:off x="311700" y="0"/>
            <a:ext cx="8520600" cy="49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/>
              <a:t>GOES-16 Product Menus</a:t>
            </a:r>
            <a:endParaRPr sz="2400" u="sng"/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5176" y="498600"/>
            <a:ext cx="7337699" cy="4593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type="ctrTitle"/>
          </p:nvPr>
        </p:nvSpPr>
        <p:spPr>
          <a:xfrm>
            <a:off x="311700" y="0"/>
            <a:ext cx="8520600" cy="49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/>
              <a:t>GOES-16 Aerosol Optical Depth, Full Disk</a:t>
            </a:r>
            <a:endParaRPr sz="2400" u="sng"/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350" y="450275"/>
            <a:ext cx="7932948" cy="4624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 rotWithShape="1">
          <a:blip r:embed="rId3">
            <a:alphaModFix/>
          </a:blip>
          <a:srcRect b="97343" l="0" r="49726" t="0"/>
          <a:stretch/>
        </p:blipFill>
        <p:spPr>
          <a:xfrm>
            <a:off x="783350" y="450275"/>
            <a:ext cx="6228173" cy="191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/>
          <p:cNvPicPr preferRelativeResize="0"/>
          <p:nvPr/>
        </p:nvPicPr>
        <p:blipFill rotWithShape="1">
          <a:blip r:embed="rId3">
            <a:alphaModFix/>
          </a:blip>
          <a:srcRect b="0" l="67906" r="0" t="95851"/>
          <a:stretch/>
        </p:blipFill>
        <p:spPr>
          <a:xfrm>
            <a:off x="4585625" y="4752501"/>
            <a:ext cx="4283075" cy="32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>
            <p:ph type="ctrTitle"/>
          </p:nvPr>
        </p:nvSpPr>
        <p:spPr>
          <a:xfrm>
            <a:off x="311700" y="0"/>
            <a:ext cx="8520600" cy="49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/>
              <a:t>GOES-16 Aerosol Optical Depth, CONUS</a:t>
            </a:r>
            <a:endParaRPr sz="2400" u="sng"/>
          </a:p>
        </p:txBody>
      </p:sp>
      <p:pic>
        <p:nvPicPr>
          <p:cNvPr id="81" name="Google Shape;8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575" y="498600"/>
            <a:ext cx="7876499" cy="4532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7"/>
          <p:cNvPicPr preferRelativeResize="0"/>
          <p:nvPr/>
        </p:nvPicPr>
        <p:blipFill rotWithShape="1">
          <a:blip r:embed="rId4">
            <a:alphaModFix/>
          </a:blip>
          <a:srcRect b="97343" l="0" r="49726" t="0"/>
          <a:stretch/>
        </p:blipFill>
        <p:spPr>
          <a:xfrm>
            <a:off x="668585" y="443073"/>
            <a:ext cx="6228173" cy="191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 rotWithShape="1">
          <a:blip r:embed="rId4">
            <a:alphaModFix/>
          </a:blip>
          <a:srcRect b="0" l="67906" r="0" t="95851"/>
          <a:stretch/>
        </p:blipFill>
        <p:spPr>
          <a:xfrm>
            <a:off x="4585625" y="4752501"/>
            <a:ext cx="4283075" cy="32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type="ctrTitle"/>
          </p:nvPr>
        </p:nvSpPr>
        <p:spPr>
          <a:xfrm>
            <a:off x="311700" y="0"/>
            <a:ext cx="8520600" cy="49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/>
              <a:t>So. Cal/Baja </a:t>
            </a:r>
            <a:r>
              <a:rPr lang="en" sz="2400" u="sng"/>
              <a:t>Sep 9th, 2018. </a:t>
            </a:r>
            <a:r>
              <a:rPr lang="en" sz="2400" u="sng"/>
              <a:t> Provided by Phoenix WFO</a:t>
            </a:r>
            <a:endParaRPr sz="2400" u="sng"/>
          </a:p>
        </p:txBody>
      </p:sp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405800"/>
            <a:ext cx="8278474" cy="459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/>
        </p:nvSpPr>
        <p:spPr>
          <a:xfrm>
            <a:off x="186600" y="1014750"/>
            <a:ext cx="8875800" cy="38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666666"/>
                </a:solidFill>
              </a:rPr>
              <a:t>Questions?</a:t>
            </a:r>
            <a:endParaRPr b="1" sz="3000">
              <a:solidFill>
                <a:srgbClr val="66666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