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5"/>
    <p:sldMasterId id="2147483682" r:id="rId6"/>
    <p:sldMasterId id="2147483683" r:id="rId7"/>
    <p:sldMasterId id="2147483684" r:id="rId8"/>
    <p:sldMasterId id="2147483685"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Lst>
  <p:sldSz cy="5143500" cx="9144000"/>
  <p:notesSz cx="6858000" cy="9144000"/>
  <p:embeddedFontLst>
    <p:embeddedFont>
      <p:font typeface="Bell MT"/>
      <p:regular r:id="rId92"/>
      <p:bold r:id="rId93"/>
      <p:italic r:id="rId94"/>
      <p:boldItalic r:id="rId95"/>
    </p:embeddedFont>
    <p:embeddedFont>
      <p:font typeface="Open Sans"/>
      <p:regular r:id="rId96"/>
      <p:bold r:id="rId97"/>
      <p:italic r:id="rId98"/>
      <p:boldItalic r:id="rId9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7EA6E47-B950-4665-9569-79F3B657FB07}">
  <a:tblStyle styleId="{F7EA6E47-B950-4665-9569-79F3B657FB0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AAEF53E-4358-430D-90C1-C691A1EDD74E}"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494ADAD-BF29-4B27-BAA1-5C3CF6719387}" styleName="Table_2">
    <a:wholeTbl>
      <a:tcTxStyle>
        <a:font>
          <a:latin typeface="Arial"/>
          <a:ea typeface="Arial"/>
          <a:cs typeface="Arial"/>
        </a:font>
        <a:schemeClr val="tx1"/>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95" Type="http://schemas.openxmlformats.org/officeDocument/2006/relationships/font" Target="fonts/BellMT-boldItalic.fntdata"/><Relationship Id="rId94" Type="http://schemas.openxmlformats.org/officeDocument/2006/relationships/font" Target="fonts/BellMT-italic.fntdata"/><Relationship Id="rId97" Type="http://schemas.openxmlformats.org/officeDocument/2006/relationships/font" Target="fonts/OpenSans-bold.fntdata"/><Relationship Id="rId96" Type="http://schemas.openxmlformats.org/officeDocument/2006/relationships/font" Target="fonts/OpenSans-regular.fntdata"/><Relationship Id="rId11" Type="http://schemas.openxmlformats.org/officeDocument/2006/relationships/slide" Target="slides/slide1.xml"/><Relationship Id="rId99" Type="http://schemas.openxmlformats.org/officeDocument/2006/relationships/font" Target="fonts/OpenSans-boldItalic.fntdata"/><Relationship Id="rId10" Type="http://schemas.openxmlformats.org/officeDocument/2006/relationships/notesMaster" Target="notesMasters/notesMaster1.xml"/><Relationship Id="rId98" Type="http://schemas.openxmlformats.org/officeDocument/2006/relationships/font" Target="fonts/OpenSans-italic.fntdata"/><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slide" Target="slides/slide81.xml"/><Relationship Id="rId90" Type="http://schemas.openxmlformats.org/officeDocument/2006/relationships/slide" Target="slides/slide80.xml"/><Relationship Id="rId93" Type="http://schemas.openxmlformats.org/officeDocument/2006/relationships/font" Target="fonts/BellMT-bold.fntdata"/><Relationship Id="rId92" Type="http://schemas.openxmlformats.org/officeDocument/2006/relationships/font" Target="fonts/BellMT-regular.fntdata"/><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 Id="rId84" Type="http://schemas.openxmlformats.org/officeDocument/2006/relationships/slide" Target="slides/slide74.xml"/><Relationship Id="rId83" Type="http://schemas.openxmlformats.org/officeDocument/2006/relationships/slide" Target="slides/slide73.xml"/><Relationship Id="rId86" Type="http://schemas.openxmlformats.org/officeDocument/2006/relationships/slide" Target="slides/slide76.xml"/><Relationship Id="rId85" Type="http://schemas.openxmlformats.org/officeDocument/2006/relationships/slide" Target="slides/slide75.xml"/><Relationship Id="rId88" Type="http://schemas.openxmlformats.org/officeDocument/2006/relationships/slide" Target="slides/slide78.xml"/><Relationship Id="rId87" Type="http://schemas.openxmlformats.org/officeDocument/2006/relationships/slide" Target="slides/slide77.xml"/><Relationship Id="rId89" Type="http://schemas.openxmlformats.org/officeDocument/2006/relationships/slide" Target="slides/slide79.xml"/><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23fcb21e50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223fcb21e50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46" name="Google Shape;246;g223fcb21e50_0_153: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23fcb21e50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223fcb21e50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56" name="Google Shape;256;g223fcb21e50_0_140: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420b9fcfb9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420b9fcfb9_0_1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420b9fcfb9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420b9fcfb9_0_17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420b9fcfb9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420b9fcfb9_0_19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420b9fcfb9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420b9fcfb9_0_21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420b9fcfb9_1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7" name="Google Shape;347;g2420b9fcfb9_1_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420b9fcfb9_1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4" name="Google Shape;354;g2420b9fcfb9_1_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23fcb21e50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23fcb21e50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1023101cc1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8" name="Google Shape;368;g21023101cc1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420b9fcfb9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420b9fcfb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23c35210fc_6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23c35210fc_6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23c35210fc_6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23c35210fc_6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23c35210fc_6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23c35210fc_6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23c35210fc_6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23c35210fc_6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23c35210fc_6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23c35210fc_6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23c35210fc_6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23c35210fc_6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ASSISTT NRT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23c35210fc_6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23c35210fc_6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ASSISTT NRT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23c35210fc_6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223c35210fc_6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ASSISTT NRT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23c35210fc_6_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23c35210fc_6_3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23c35210fc_6_4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Everything is 2 km except as marked</a:t>
            </a:r>
            <a:endParaRPr/>
          </a:p>
        </p:txBody>
      </p:sp>
      <p:sp>
        <p:nvSpPr>
          <p:cNvPr id="487" name="Google Shape;487;g223c35210fc_6_4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420b9fcfb9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420b9fcfb9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23c35210fc_6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223c35210fc_6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ASSISTT (slightly deeper at night - perhaps due to NWP differences) NRT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23c35210fc_6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223c35210fc_6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ASSISTT (slightly deeper at night - perhaps due to NWP differences) NRT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23c35210fc_6_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223c35210fc_6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23c35210fc_6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223c35210fc_6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23c35210fc_6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223c35210fc_6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420b9fcfb9_1_7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7" name="Google Shape;587;g2420b9fcfb9_1_7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420b9fcfb9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4" name="Google Shape;594;g2420b9fcfb9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420b9fcfb9_1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4" name="Google Shape;604;g2420b9fcfb9_1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420b9fcfb9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420b9fcfb9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420b9fcfb9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420b9fcfb9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23fcb21e5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23fcb21e5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420b9fcfb9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2420b9fcfb9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420b9fcfb9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2420b9fcfb9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420b9fcfb9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2420b9fcfb9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420b9fcfb9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420b9fcfb9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420b9fcfb9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2420b9fcfb9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420b9fcfb9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2420b9fcfb9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420b9fcfb9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420b9fcfb9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420b9fcfb9_1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2420b9fcfb9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420b9fcfb9_1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2420b9fcfb9_1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420b9fcfb9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2420b9fcfb9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420b9fcfb9_1_19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420b9fcfb9_1_1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23c35210fc_6_1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223c35210fc_6_1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23c35210fc_6_1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223c35210fc_6_1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chemeClr val="dk1"/>
                </a:solidFill>
              </a:rPr>
              <a:t>Comparison of ABI "CldBaseHght" against the lowest cloud occurrence seen by C/C for the matched scene. The lowest C/C cloud base is defined as the lowest occurrence of either a 2B-GEOPROF cloud mask of 20, 30, or 40, OR a 2B-GEOPROF-LIDAR CloudFraction value of 0.5 or greater.</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223c35210fc_6_1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g223c35210fc_6_15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223c35210fc_6_1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223c35210fc_6_1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23c35210fc_6_1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223c35210fc_6_1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223c35210fc_6_1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223c35210fc_6_1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23c35210fc_6_1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223c35210fc_6_1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Acc &gt; 60% for all layers</a:t>
            </a:r>
            <a:endParaRPr/>
          </a:p>
          <a:p>
            <a:pPr indent="0" lvl="0" marL="0" rtl="0" algn="l">
              <a:spcBef>
                <a:spcPts val="0"/>
              </a:spcBef>
              <a:spcAft>
                <a:spcPts val="0"/>
              </a:spcAft>
              <a:buNone/>
            </a:pPr>
            <a:r>
              <a:rPr lang="en-US"/>
              <a:t>Lowest layer PoD may be small due to radar catching small cumulus ABI cannot see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223c35210fc_6_1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223c35210fc_6_1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US">
                <a:solidFill>
                  <a:schemeClr val="dk1"/>
                </a:solidFill>
              </a:rPr>
              <a:t>Single layer clouds: Only 1 CBH layer from KAZR</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Multilayers: Uses highest CBH layer available from KAZR</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Validate CBHs when CTHs from ABI are within 2 km of CTHs from KAZR</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ABI CTH and CBH pixels are averaged around 10 km radius of SGP (no radar averaging)</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CBH1 is lowest; CBH3 is highest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223c35210fc_6_1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223c35210fc_6_1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US">
                <a:solidFill>
                  <a:schemeClr val="dk1"/>
                </a:solidFill>
              </a:rPr>
              <a:t>Single layer clouds: Only 1 CBH layer from MPL</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Multilayers: Uses highest CBH layer available from ARM data</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Validate CBHs when CTHs from ABI are within 2 km of CTHs from MPL lidar (therefore restricted to cases where lidar is able to view cloud top)</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ABI CTH and CBH pixels are averaged around 10 km radius of SGP (no lidar averaging)</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CBH1 is lowest; CBH3 is highest</a:t>
            </a: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23c35210fc_6_1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223c35210fc_6_1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420b9fcfb9_1_19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420b9fcfb9_1_19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Specific relevant metrics will be provided for each product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223c35210fc_6_1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223c35210fc_6_1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23c35210fc_6_1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223c35210fc_6_1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223c35210fc_6_16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223c35210fc_6_16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Acc &gt; 60% for all layers</a:t>
            </a:r>
            <a:endParaRPr/>
          </a:p>
          <a:p>
            <a:pPr indent="0" lvl="0" marL="0" rtl="0" algn="l">
              <a:spcBef>
                <a:spcPts val="0"/>
              </a:spcBef>
              <a:spcAft>
                <a:spcPts val="0"/>
              </a:spcAft>
              <a:buNone/>
            </a:pPr>
            <a:r>
              <a:rPr lang="en-US"/>
              <a:t>Lowest layer PoD may be small due to radar catching small cumulus ABI cannot see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223c35210fc_6_1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223c35210fc_6_1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US">
                <a:solidFill>
                  <a:schemeClr val="dk1"/>
                </a:solidFill>
              </a:rPr>
              <a:t>Single layer clouds: Only 1 CBH layer from KAZR</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Multilayers: Uses highest CBH layer available from KAZR</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Validate CBHs when CTHs from ABI are within 2 km of CTHs from KAZR</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ABI CTH and CBH pixels are averaged around 10 km radius of SGP (no radar averaging)</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CBH1 is lowest; CBH3 is highest</a:t>
            </a:r>
            <a:endParaRPr>
              <a:solidFill>
                <a:schemeClr val="dk1"/>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223c35210fc_6_16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223c35210fc_6_16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US">
                <a:solidFill>
                  <a:schemeClr val="dk1"/>
                </a:solidFill>
              </a:rPr>
              <a:t>Single layer clouds: Only 1 CBH layer from MPL</a:t>
            </a:r>
            <a:endParaRPr>
              <a:solidFill>
                <a:schemeClr val="dk1"/>
              </a:solidFill>
            </a:endParaRPr>
          </a:p>
          <a:p>
            <a:pPr indent="-298450" lvl="0" marL="457200" rtl="0" algn="l">
              <a:spcBef>
                <a:spcPts val="0"/>
              </a:spcBef>
              <a:spcAft>
                <a:spcPts val="0"/>
              </a:spcAft>
              <a:buSzPts val="1100"/>
              <a:buChar char="●"/>
            </a:pPr>
            <a:r>
              <a:rPr lang="en-US">
                <a:solidFill>
                  <a:schemeClr val="dk1"/>
                </a:solidFill>
              </a:rPr>
              <a:t>Multilayers: Uses highest CBH layer available from ARM data</a:t>
            </a:r>
            <a:endParaRPr/>
          </a:p>
          <a:p>
            <a:pPr indent="-298450" lvl="0" marL="457200" rtl="0" algn="l">
              <a:spcBef>
                <a:spcPts val="0"/>
              </a:spcBef>
              <a:spcAft>
                <a:spcPts val="0"/>
              </a:spcAft>
              <a:buSzPts val="1100"/>
              <a:buChar char="●"/>
            </a:pPr>
            <a:r>
              <a:rPr lang="en-US"/>
              <a:t>Validate CBHs when CTHs from ABI are within 2 km of CTHs from MPL lidar (therefore restricted to cases where lidar is able to view cloud top)</a:t>
            </a:r>
            <a:endParaRPr/>
          </a:p>
          <a:p>
            <a:pPr indent="-298450" lvl="0" marL="457200" rtl="0" algn="l">
              <a:spcBef>
                <a:spcPts val="0"/>
              </a:spcBef>
              <a:spcAft>
                <a:spcPts val="0"/>
              </a:spcAft>
              <a:buSzPts val="1100"/>
              <a:buChar char="●"/>
            </a:pPr>
            <a:r>
              <a:rPr lang="en-US"/>
              <a:t>ABI CTH and CBH pixels are averaged around 10 km radius of SGP (no lidar averaging)</a:t>
            </a:r>
            <a:endParaRPr/>
          </a:p>
          <a:p>
            <a:pPr indent="-298450" lvl="0" marL="457200" rtl="0" algn="l">
              <a:spcBef>
                <a:spcPts val="0"/>
              </a:spcBef>
              <a:spcAft>
                <a:spcPts val="0"/>
              </a:spcAft>
              <a:buSzPts val="1100"/>
              <a:buChar char="●"/>
            </a:pPr>
            <a:r>
              <a:rPr lang="en-US">
                <a:solidFill>
                  <a:schemeClr val="dk1"/>
                </a:solidFill>
              </a:rPr>
              <a:t>CBH1 is lowest; CBH3 is highest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223c35210fc_6_1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3" name="Google Shape;943;g223c35210fc_6_1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US"/>
              <a:t>Validate CBHs when CTHs from ABI are within 2km of CTHs from MPL lidar (therefore restricted to cases where lidar is able to view cloud top)</a:t>
            </a:r>
            <a:endParaRPr/>
          </a:p>
          <a:p>
            <a:pPr indent="-298450" lvl="0" marL="457200" rtl="0" algn="l">
              <a:spcBef>
                <a:spcPts val="0"/>
              </a:spcBef>
              <a:spcAft>
                <a:spcPts val="0"/>
              </a:spcAft>
              <a:buSzPts val="1100"/>
              <a:buChar char="●"/>
            </a:pPr>
            <a:r>
              <a:rPr lang="en-US"/>
              <a:t>ABI CTH and CBH pixels are averaged around ~10 km radius of SGP (</a:t>
            </a:r>
            <a:r>
              <a:rPr lang="en-US">
                <a:solidFill>
                  <a:schemeClr val="dk1"/>
                </a:solidFill>
              </a:rPr>
              <a:t>all ARM ceilometer data averaged for 5 min starting from the ABI scan start time)</a:t>
            </a:r>
            <a:endParaRPr/>
          </a:p>
          <a:p>
            <a:pPr indent="-298450" lvl="0" marL="457200" rtl="0" algn="l">
              <a:spcBef>
                <a:spcPts val="0"/>
              </a:spcBef>
              <a:spcAft>
                <a:spcPts val="0"/>
              </a:spcAft>
              <a:buSzPts val="1100"/>
              <a:buChar char="●"/>
            </a:pPr>
            <a:r>
              <a:rPr lang="en-US"/>
              <a:t>Detection of multiple CBHs possible like KAZR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223c35210fc_6_16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223c35210fc_6_16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2420b9fcfb9_1_18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3" name="Google Shape;963;g2420b9fcfb9_1_18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2420b9fcfb9_1_18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971" name="Google Shape;971;g2420b9fcfb9_1_18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2420b9fcfb9_1_18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978" name="Google Shape;978;g2420b9fcfb9_1_18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420b9fcfb9_1_1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420b9fcfb9_1_1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Specific relevant metrics will be provided for each product</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2420b9fcfb9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g2420b9fcfb9_0_3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223c35210fc_6_20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1" name="Google Shape;991;g223c35210fc_6_2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223c35210fc_6_20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998" name="Google Shape;998;g223c35210fc_6_20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223c35210fc_6_20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g223c35210fc_6_20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223c35210fc_6_20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223c35210fc_6_20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Supercooled probability</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223c35210fc_6_20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223c35210fc_6_20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ASSISTT NRT</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223c35210fc_6_20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1" name="Google Shape;1051;g223c35210fc_6_20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Night case with DNB ; Nighttime differences for VIIRS due to DNB inclusions</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223c35210fc_6_20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7" name="Google Shape;1067;g223c35210fc_6_20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Night case with DNB ; Nighttime differences for VIIRS due to DNB inclusions</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223c35210fc_6_20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3" name="Google Shape;1083;g223c35210fc_6_20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ASSISTT NRT</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223c35210fc_6_20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3" name="Google Shape;1093;g223c35210fc_6_20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ASSISTT NRT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420b9fcfb9_1_17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2420b9fcfb9_1_17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26" name="Google Shape;226;g2420b9fcfb9_1_1781: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223c35210fc_6_20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3" name="Google Shape;1103;g223c35210fc_6_20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ASSISTT NRT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223c35210fc_6_2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9" name="Google Shape;1119;g223c35210fc_6_2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23fcb21e50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223fcb21e50_0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36" name="Google Shape;236;g223fcb21e50_0_68: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 name="Shape 8"/>
        <p:cNvGrpSpPr/>
        <p:nvPr/>
      </p:nvGrpSpPr>
      <p:grpSpPr>
        <a:xfrm>
          <a:off x="0" y="0"/>
          <a:ext cx="0" cy="0"/>
          <a:chOff x="0" y="0"/>
          <a:chExt cx="0" cy="0"/>
        </a:xfrm>
      </p:grpSpPr>
      <p:sp>
        <p:nvSpPr>
          <p:cNvPr id="9" name="Google Shape;9;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3" name="Shape 43"/>
        <p:cNvGrpSpPr/>
        <p:nvPr/>
      </p:nvGrpSpPr>
      <p:grpSpPr>
        <a:xfrm>
          <a:off x="0" y="0"/>
          <a:ext cx="0" cy="0"/>
          <a:chOff x="0" y="0"/>
          <a:chExt cx="0" cy="0"/>
        </a:xfrm>
      </p:grpSpPr>
      <p:sp>
        <p:nvSpPr>
          <p:cNvPr id="44" name="Google Shape;44;p13"/>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5" name="Google Shape;45;p13"/>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6" name="Google Shape;46;p1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1" name="Shape 51"/>
        <p:cNvGrpSpPr/>
        <p:nvPr/>
      </p:nvGrpSpPr>
      <p:grpSpPr>
        <a:xfrm>
          <a:off x="0" y="0"/>
          <a:ext cx="0" cy="0"/>
          <a:chOff x="0" y="0"/>
          <a:chExt cx="0" cy="0"/>
        </a:xfrm>
      </p:grpSpPr>
      <p:sp>
        <p:nvSpPr>
          <p:cNvPr id="52" name="Google Shape;52;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3" name="Google Shape;53;p1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4" name="Google Shape;54;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 name="Shape 55"/>
        <p:cNvGrpSpPr/>
        <p:nvPr/>
      </p:nvGrpSpPr>
      <p:grpSpPr>
        <a:xfrm>
          <a:off x="0" y="0"/>
          <a:ext cx="0" cy="0"/>
          <a:chOff x="0" y="0"/>
          <a:chExt cx="0" cy="0"/>
        </a:xfrm>
      </p:grpSpPr>
      <p:sp>
        <p:nvSpPr>
          <p:cNvPr id="56" name="Google Shape;56;p1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7" name="Google Shape;57;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8" name="Shape 58"/>
        <p:cNvGrpSpPr/>
        <p:nvPr/>
      </p:nvGrpSpPr>
      <p:grpSpPr>
        <a:xfrm>
          <a:off x="0" y="0"/>
          <a:ext cx="0" cy="0"/>
          <a:chOff x="0" y="0"/>
          <a:chExt cx="0" cy="0"/>
        </a:xfrm>
      </p:grpSpPr>
      <p:sp>
        <p:nvSpPr>
          <p:cNvPr id="59" name="Google Shape;59;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 name="Google Shape;60;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1" name="Google Shape;61;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2" name="Shape 62"/>
        <p:cNvGrpSpPr/>
        <p:nvPr/>
      </p:nvGrpSpPr>
      <p:grpSpPr>
        <a:xfrm>
          <a:off x="0" y="0"/>
          <a:ext cx="0" cy="0"/>
          <a:chOff x="0" y="0"/>
          <a:chExt cx="0" cy="0"/>
        </a:xfrm>
      </p:grpSpPr>
      <p:sp>
        <p:nvSpPr>
          <p:cNvPr id="63" name="Google Shape;63;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 name="Google Shape;64;p1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5" name="Google Shape;65;p1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6" name="Google Shape;6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7" name="Shape 67"/>
        <p:cNvGrpSpPr/>
        <p:nvPr/>
      </p:nvGrpSpPr>
      <p:grpSpPr>
        <a:xfrm>
          <a:off x="0" y="0"/>
          <a:ext cx="0" cy="0"/>
          <a:chOff x="0" y="0"/>
          <a:chExt cx="0" cy="0"/>
        </a:xfrm>
      </p:grpSpPr>
      <p:sp>
        <p:nvSpPr>
          <p:cNvPr id="68" name="Google Shape;68;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0" name="Shape 70"/>
        <p:cNvGrpSpPr/>
        <p:nvPr/>
      </p:nvGrpSpPr>
      <p:grpSpPr>
        <a:xfrm>
          <a:off x="0" y="0"/>
          <a:ext cx="0" cy="0"/>
          <a:chOff x="0" y="0"/>
          <a:chExt cx="0" cy="0"/>
        </a:xfrm>
      </p:grpSpPr>
      <p:sp>
        <p:nvSpPr>
          <p:cNvPr id="71" name="Google Shape;71;p2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2" name="Google Shape;72;p2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3" name="Google Shape;73;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4" name="Shape 74"/>
        <p:cNvGrpSpPr/>
        <p:nvPr/>
      </p:nvGrpSpPr>
      <p:grpSpPr>
        <a:xfrm>
          <a:off x="0" y="0"/>
          <a:ext cx="0" cy="0"/>
          <a:chOff x="0" y="0"/>
          <a:chExt cx="0" cy="0"/>
        </a:xfrm>
      </p:grpSpPr>
      <p:sp>
        <p:nvSpPr>
          <p:cNvPr id="75" name="Google Shape;75;p2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6" name="Google Shape;76;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7" name="Shape 77"/>
        <p:cNvGrpSpPr/>
        <p:nvPr/>
      </p:nvGrpSpPr>
      <p:grpSpPr>
        <a:xfrm>
          <a:off x="0" y="0"/>
          <a:ext cx="0" cy="0"/>
          <a:chOff x="0" y="0"/>
          <a:chExt cx="0" cy="0"/>
        </a:xfrm>
      </p:grpSpPr>
      <p:sp>
        <p:nvSpPr>
          <p:cNvPr id="78" name="Google Shape;78;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0" name="Google Shape;80;p2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1" name="Google Shape;81;p2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2" name="Google Shape;82;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3" name="Shape 83"/>
        <p:cNvGrpSpPr/>
        <p:nvPr/>
      </p:nvGrpSpPr>
      <p:grpSpPr>
        <a:xfrm>
          <a:off x="0" y="0"/>
          <a:ext cx="0" cy="0"/>
          <a:chOff x="0" y="0"/>
          <a:chExt cx="0" cy="0"/>
        </a:xfrm>
      </p:grpSpPr>
      <p:sp>
        <p:nvSpPr>
          <p:cNvPr id="84" name="Google Shape;84;p2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85" name="Google Shape;85;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 name="Shape 10"/>
        <p:cNvGrpSpPr/>
        <p:nvPr/>
      </p:nvGrpSpPr>
      <p:grpSpPr>
        <a:xfrm>
          <a:off x="0" y="0"/>
          <a:ext cx="0" cy="0"/>
          <a:chOff x="0" y="0"/>
          <a:chExt cx="0" cy="0"/>
        </a:xfrm>
      </p:grpSpPr>
      <p:sp>
        <p:nvSpPr>
          <p:cNvPr id="11" name="Google Shape;11;p3"/>
          <p:cNvSpPr txBox="1"/>
          <p:nvPr>
            <p:ph idx="10" type="dt"/>
          </p:nvPr>
        </p:nvSpPr>
        <p:spPr>
          <a:xfrm>
            <a:off x="457200" y="4767263"/>
            <a:ext cx="21336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 name="Google Shape;12;p3"/>
          <p:cNvSpPr txBox="1"/>
          <p:nvPr>
            <p:ph idx="11" type="ftr"/>
          </p:nvPr>
        </p:nvSpPr>
        <p:spPr>
          <a:xfrm>
            <a:off x="3124200" y="4767263"/>
            <a:ext cx="28956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3" name="Google Shape;13;p3"/>
          <p:cNvSpPr txBox="1"/>
          <p:nvPr>
            <p:ph idx="12" type="sldNum"/>
          </p:nvPr>
        </p:nvSpPr>
        <p:spPr>
          <a:xfrm>
            <a:off x="6553200" y="4767263"/>
            <a:ext cx="2133600" cy="2739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6" name="Shape 86"/>
        <p:cNvGrpSpPr/>
        <p:nvPr/>
      </p:nvGrpSpPr>
      <p:grpSpPr>
        <a:xfrm>
          <a:off x="0" y="0"/>
          <a:ext cx="0" cy="0"/>
          <a:chOff x="0" y="0"/>
          <a:chExt cx="0" cy="0"/>
        </a:xfrm>
      </p:grpSpPr>
      <p:sp>
        <p:nvSpPr>
          <p:cNvPr id="87" name="Google Shape;87;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8" name="Google Shape;88;p2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89" name="Google Shape;89;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p2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 name="Google Shape;94;p2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95" name="Google Shape;95;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6" name="Google Shape;96;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7" name="Google Shape;97;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4" name="Shape 104"/>
        <p:cNvGrpSpPr/>
        <p:nvPr/>
      </p:nvGrpSpPr>
      <p:grpSpPr>
        <a:xfrm>
          <a:off x="0" y="0"/>
          <a:ext cx="0" cy="0"/>
          <a:chOff x="0" y="0"/>
          <a:chExt cx="0" cy="0"/>
        </a:xfrm>
      </p:grpSpPr>
      <p:sp>
        <p:nvSpPr>
          <p:cNvPr id="105" name="Google Shape;105;p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6" name="Google Shape;106;p2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7" name="Google Shape;107;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8" name="Google Shape;108;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9" name="Google Shape;109;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0" name="Shape 110"/>
        <p:cNvGrpSpPr/>
        <p:nvPr/>
      </p:nvGrpSpPr>
      <p:grpSpPr>
        <a:xfrm>
          <a:off x="0" y="0"/>
          <a:ext cx="0" cy="0"/>
          <a:chOff x="0" y="0"/>
          <a:chExt cx="0" cy="0"/>
        </a:xfrm>
      </p:grpSpPr>
      <p:sp>
        <p:nvSpPr>
          <p:cNvPr id="111" name="Google Shape;111;p2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2" name="Google Shape;112;p29"/>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13" name="Google Shape;113;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4" name="Google Shape;114;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5" name="Google Shape;115;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6" name="Shape 116"/>
        <p:cNvGrpSpPr/>
        <p:nvPr/>
      </p:nvGrpSpPr>
      <p:grpSpPr>
        <a:xfrm>
          <a:off x="0" y="0"/>
          <a:ext cx="0" cy="0"/>
          <a:chOff x="0" y="0"/>
          <a:chExt cx="0" cy="0"/>
        </a:xfrm>
      </p:grpSpPr>
      <p:sp>
        <p:nvSpPr>
          <p:cNvPr id="117" name="Google Shape;117;p30"/>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8" name="Google Shape;118;p30"/>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19" name="Google Shape;119;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0" name="Google Shape;120;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1" name="Google Shape;121;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2" name="Shape 122"/>
        <p:cNvGrpSpPr/>
        <p:nvPr/>
      </p:nvGrpSpPr>
      <p:grpSpPr>
        <a:xfrm>
          <a:off x="0" y="0"/>
          <a:ext cx="0" cy="0"/>
          <a:chOff x="0" y="0"/>
          <a:chExt cx="0" cy="0"/>
        </a:xfrm>
      </p:grpSpPr>
      <p:sp>
        <p:nvSpPr>
          <p:cNvPr id="123" name="Google Shape;123;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4" name="Google Shape;124;p31"/>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5" name="Google Shape;125;p31"/>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6" name="Google Shape;126;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7" name="Google Shape;127;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8" name="Google Shape;128;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9" name="Shape 129"/>
        <p:cNvGrpSpPr/>
        <p:nvPr/>
      </p:nvGrpSpPr>
      <p:grpSpPr>
        <a:xfrm>
          <a:off x="0" y="0"/>
          <a:ext cx="0" cy="0"/>
          <a:chOff x="0" y="0"/>
          <a:chExt cx="0" cy="0"/>
        </a:xfrm>
      </p:grpSpPr>
      <p:sp>
        <p:nvSpPr>
          <p:cNvPr id="130" name="Google Shape;130;p32"/>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1" name="Google Shape;131;p32"/>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32" name="Google Shape;132;p32"/>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3" name="Google Shape;133;p32"/>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34" name="Google Shape;134;p32"/>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5" name="Google Shape;135;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6" name="Google Shape;136;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7" name="Google Shape;137;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8" name="Shape 138"/>
        <p:cNvGrpSpPr/>
        <p:nvPr/>
      </p:nvGrpSpPr>
      <p:grpSpPr>
        <a:xfrm>
          <a:off x="0" y="0"/>
          <a:ext cx="0" cy="0"/>
          <a:chOff x="0" y="0"/>
          <a:chExt cx="0" cy="0"/>
        </a:xfrm>
      </p:grpSpPr>
      <p:sp>
        <p:nvSpPr>
          <p:cNvPr id="139" name="Google Shape;139;p3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0" name="Google Shape;140;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1" name="Google Shape;141;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2" name="Google Shape;142;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3" name="Shape 143"/>
        <p:cNvGrpSpPr/>
        <p:nvPr/>
      </p:nvGrpSpPr>
      <p:grpSpPr>
        <a:xfrm>
          <a:off x="0" y="0"/>
          <a:ext cx="0" cy="0"/>
          <a:chOff x="0" y="0"/>
          <a:chExt cx="0" cy="0"/>
        </a:xfrm>
      </p:grpSpPr>
      <p:sp>
        <p:nvSpPr>
          <p:cNvPr id="144" name="Google Shape;144;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5" name="Google Shape;145;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6" name="Google Shape;146;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5"/>
          <p:cNvSpPr txBox="1"/>
          <p:nvPr>
            <p:ph type="title"/>
          </p:nvPr>
        </p:nvSpPr>
        <p:spPr>
          <a:xfrm>
            <a:off x="973183" y="48817"/>
            <a:ext cx="7014900" cy="564300"/>
          </a:xfrm>
          <a:prstGeom prst="rect">
            <a:avLst/>
          </a:prstGeom>
          <a:noFill/>
          <a:ln>
            <a:noFill/>
          </a:ln>
        </p:spPr>
        <p:txBody>
          <a:bodyPr anchorCtr="0" anchor="t" bIns="34275" lIns="68575" spcFirstLastPara="1" rIns="68575" wrap="square" tIns="34275">
            <a:noAutofit/>
          </a:bodyPr>
          <a:lstStyle>
            <a:lvl1pPr lvl="0" marR="0" rtl="0" algn="ctr">
              <a:lnSpc>
                <a:spcPct val="100000"/>
              </a:lnSpc>
              <a:spcBef>
                <a:spcPts val="0"/>
              </a:spcBef>
              <a:spcAft>
                <a:spcPts val="0"/>
              </a:spcAft>
              <a:buClr>
                <a:schemeClr val="lt1"/>
              </a:buClr>
              <a:buSzPts val="3400"/>
              <a:buFont typeface="Calibri"/>
              <a:buNone/>
              <a:defRPr b="0" i="0" sz="3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9" name="Google Shape;19;p5"/>
          <p:cNvSpPr txBox="1"/>
          <p:nvPr>
            <p:ph idx="1" type="body"/>
          </p:nvPr>
        </p:nvSpPr>
        <p:spPr>
          <a:xfrm>
            <a:off x="457200" y="900113"/>
            <a:ext cx="8229600" cy="3694500"/>
          </a:xfrm>
          <a:prstGeom prst="rect">
            <a:avLst/>
          </a:prstGeom>
          <a:noFill/>
          <a:ln>
            <a:noFill/>
          </a:ln>
        </p:spPr>
        <p:txBody>
          <a:bodyPr anchorCtr="0" anchor="t" bIns="34275" lIns="68575" spcFirstLastPara="1" rIns="68575" wrap="square" tIns="34275">
            <a:noAutofit/>
          </a:bodyPr>
          <a:lstStyle>
            <a:lvl1pPr indent="-431800" lvl="0" marL="457200" marR="0" rtl="0" algn="l">
              <a:lnSpc>
                <a:spcPct val="100000"/>
              </a:lnSpc>
              <a:spcBef>
                <a:spcPts val="60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lnSpc>
                <a:spcPct val="100000"/>
              </a:lnSpc>
              <a:spcBef>
                <a:spcPts val="6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lnSpc>
                <a:spcPct val="10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 name="Google Shape;20;p5"/>
          <p:cNvSpPr txBox="1"/>
          <p:nvPr>
            <p:ph idx="12" type="sldNum"/>
          </p:nvPr>
        </p:nvSpPr>
        <p:spPr>
          <a:xfrm>
            <a:off x="7010400" y="4914900"/>
            <a:ext cx="2133600" cy="216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 </a:t>
            </a:r>
            <a:fld id="{00000000-1234-1234-1234-123412341234}" type="slidenum">
              <a:rPr lang="en-US" sz="1200"/>
              <a:t>‹#›</a:t>
            </a:fld>
            <a:endParaRPr sz="120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7" name="Shape 147"/>
        <p:cNvGrpSpPr/>
        <p:nvPr/>
      </p:nvGrpSpPr>
      <p:grpSpPr>
        <a:xfrm>
          <a:off x="0" y="0"/>
          <a:ext cx="0" cy="0"/>
          <a:chOff x="0" y="0"/>
          <a:chExt cx="0" cy="0"/>
        </a:xfrm>
      </p:grpSpPr>
      <p:sp>
        <p:nvSpPr>
          <p:cNvPr id="148" name="Google Shape;148;p3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9" name="Google Shape;149;p35"/>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50" name="Google Shape;150;p35"/>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51" name="Google Shape;151;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2" name="Google Shape;152;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3" name="Google Shape;153;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4" name="Shape 154"/>
        <p:cNvGrpSpPr/>
        <p:nvPr/>
      </p:nvGrpSpPr>
      <p:grpSpPr>
        <a:xfrm>
          <a:off x="0" y="0"/>
          <a:ext cx="0" cy="0"/>
          <a:chOff x="0" y="0"/>
          <a:chExt cx="0" cy="0"/>
        </a:xfrm>
      </p:grpSpPr>
      <p:sp>
        <p:nvSpPr>
          <p:cNvPr id="155" name="Google Shape;155;p36"/>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6" name="Google Shape;156;p36"/>
          <p:cNvSpPr/>
          <p:nvPr>
            <p:ph idx="2" type="pic"/>
          </p:nvPr>
        </p:nvSpPr>
        <p:spPr>
          <a:xfrm>
            <a:off x="3887391" y="740569"/>
            <a:ext cx="4629300" cy="3655200"/>
          </a:xfrm>
          <a:prstGeom prst="rect">
            <a:avLst/>
          </a:prstGeom>
          <a:noFill/>
          <a:ln>
            <a:noFill/>
          </a:ln>
        </p:spPr>
      </p:sp>
      <p:sp>
        <p:nvSpPr>
          <p:cNvPr id="157" name="Google Shape;157;p36"/>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58" name="Google Shape;158;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9" name="Google Shape;159;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0" name="Google Shape;160;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1" name="Shape 161"/>
        <p:cNvGrpSpPr/>
        <p:nvPr/>
      </p:nvGrpSpPr>
      <p:grpSpPr>
        <a:xfrm>
          <a:off x="0" y="0"/>
          <a:ext cx="0" cy="0"/>
          <a:chOff x="0" y="0"/>
          <a:chExt cx="0" cy="0"/>
        </a:xfrm>
      </p:grpSpPr>
      <p:sp>
        <p:nvSpPr>
          <p:cNvPr id="162" name="Google Shape;162;p3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3" name="Google Shape;163;p37"/>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4" name="Google Shape;164;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5" name="Google Shape;165;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6" name="Google Shape;166;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7" name="Shape 167"/>
        <p:cNvGrpSpPr/>
        <p:nvPr/>
      </p:nvGrpSpPr>
      <p:grpSpPr>
        <a:xfrm>
          <a:off x="0" y="0"/>
          <a:ext cx="0" cy="0"/>
          <a:chOff x="0" y="0"/>
          <a:chExt cx="0" cy="0"/>
        </a:xfrm>
      </p:grpSpPr>
      <p:sp>
        <p:nvSpPr>
          <p:cNvPr id="168" name="Google Shape;168;p38"/>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9" name="Google Shape;169;p38"/>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70" name="Google Shape;170;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1" name="Google Shape;171;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2" name="Google Shape;172;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1" name="Shape 21"/>
        <p:cNvGrpSpPr/>
        <p:nvPr/>
      </p:nvGrpSpPr>
      <p:grpSpPr>
        <a:xfrm>
          <a:off x="0" y="0"/>
          <a:ext cx="0" cy="0"/>
          <a:chOff x="0" y="0"/>
          <a:chExt cx="0" cy="0"/>
        </a:xfrm>
      </p:grpSpPr>
      <p:sp>
        <p:nvSpPr>
          <p:cNvPr id="22" name="Google Shape;22;p6"/>
          <p:cNvSpPr txBox="1"/>
          <p:nvPr>
            <p:ph idx="12" type="sldNum"/>
          </p:nvPr>
        </p:nvSpPr>
        <p:spPr>
          <a:xfrm>
            <a:off x="6855542" y="4767263"/>
            <a:ext cx="2133600" cy="2748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7"/>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5" name="Google Shape;25;p7"/>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6" name="Google Shape;26;p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9"/>
          <p:cNvSpPr txBox="1"/>
          <p:nvPr>
            <p:ph type="title"/>
          </p:nvPr>
        </p:nvSpPr>
        <p:spPr>
          <a:xfrm>
            <a:off x="973183" y="48817"/>
            <a:ext cx="7014900" cy="564300"/>
          </a:xfrm>
          <a:prstGeom prst="rect">
            <a:avLst/>
          </a:prstGeom>
          <a:noFill/>
          <a:ln>
            <a:noFill/>
          </a:ln>
        </p:spPr>
        <p:txBody>
          <a:bodyPr anchorCtr="0" anchor="t" bIns="34275" lIns="68575" spcFirstLastPara="1" rIns="68575" wrap="square" tIns="34275">
            <a:noAutofit/>
          </a:bodyPr>
          <a:lstStyle>
            <a:lvl1pPr lvl="0" marR="0" rtl="0" algn="ctr">
              <a:spcBef>
                <a:spcPts val="0"/>
              </a:spcBef>
              <a:spcAft>
                <a:spcPts val="0"/>
              </a:spcAft>
              <a:buClr>
                <a:schemeClr val="lt1"/>
              </a:buClr>
              <a:buSzPts val="3400"/>
              <a:buFont typeface="Calibri"/>
              <a:buNone/>
              <a:defRPr b="0" i="0" sz="3400" u="none" cap="none" strike="noStrik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32" name="Google Shape;32;p9"/>
          <p:cNvSpPr txBox="1"/>
          <p:nvPr>
            <p:ph idx="1" type="body"/>
          </p:nvPr>
        </p:nvSpPr>
        <p:spPr>
          <a:xfrm>
            <a:off x="457200" y="900113"/>
            <a:ext cx="8229600" cy="3694500"/>
          </a:xfrm>
          <a:prstGeom prst="rect">
            <a:avLst/>
          </a:prstGeom>
          <a:noFill/>
          <a:ln>
            <a:noFill/>
          </a:ln>
        </p:spPr>
        <p:txBody>
          <a:bodyPr anchorCtr="0" anchor="t" bIns="34275" lIns="68575" spcFirstLastPara="1" rIns="68575" wrap="square" tIns="34275">
            <a:noAutofit/>
          </a:bodyPr>
          <a:lstStyle>
            <a:lvl1pPr indent="-431800" lvl="0" marL="457200" marR="0" rtl="0" algn="l">
              <a:spcBef>
                <a:spcPts val="60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6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3" name="Google Shape;33;p9"/>
          <p:cNvSpPr txBox="1"/>
          <p:nvPr>
            <p:ph idx="12" type="sldNum"/>
          </p:nvPr>
        </p:nvSpPr>
        <p:spPr>
          <a:xfrm>
            <a:off x="7010400" y="4914900"/>
            <a:ext cx="2133600" cy="216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None/>
              <a:defRPr b="0" i="0" sz="8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None/>
              <a:defRPr b="0" i="0" sz="8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None/>
              <a:defRPr b="0" i="0" sz="8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None/>
              <a:defRPr b="0" i="0" sz="8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None/>
              <a:defRPr b="0" i="0" sz="8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None/>
              <a:defRPr b="0" i="0" sz="8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None/>
              <a:defRPr b="0" i="0" sz="8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None/>
              <a:defRPr b="0" i="0" sz="8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r>
              <a:rPr lang="en-US"/>
              <a:t> </a:t>
            </a:r>
            <a:fld id="{00000000-1234-1234-1234-123412341234}" type="slidenum">
              <a:rPr lang="en-US" sz="1200"/>
              <a:t>‹#›</a:t>
            </a:fld>
            <a:endParaRPr sz="12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4" name="Shape 34"/>
        <p:cNvGrpSpPr/>
        <p:nvPr/>
      </p:nvGrpSpPr>
      <p:grpSpPr>
        <a:xfrm>
          <a:off x="0" y="0"/>
          <a:ext cx="0" cy="0"/>
          <a:chOff x="0" y="0"/>
          <a:chExt cx="0" cy="0"/>
        </a:xfrm>
      </p:grpSpPr>
      <p:sp>
        <p:nvSpPr>
          <p:cNvPr id="35" name="Google Shape;35;p10"/>
          <p:cNvSpPr txBox="1"/>
          <p:nvPr>
            <p:ph idx="12" type="sldNum"/>
          </p:nvPr>
        </p:nvSpPr>
        <p:spPr>
          <a:xfrm>
            <a:off x="6855542" y="4767263"/>
            <a:ext cx="2133600" cy="2748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None/>
              <a:defRPr b="0"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None/>
              <a:defRPr b="0"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None/>
              <a:defRPr b="0"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None/>
              <a:defRPr b="0"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None/>
              <a:defRPr b="0"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None/>
              <a:defRPr b="0"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None/>
              <a:defRPr b="0"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None/>
              <a:defRPr b="0"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 name="Shape 36"/>
        <p:cNvGrpSpPr/>
        <p:nvPr/>
      </p:nvGrpSpPr>
      <p:grpSpPr>
        <a:xfrm>
          <a:off x="0" y="0"/>
          <a:ext cx="0" cy="0"/>
          <a:chOff x="0" y="0"/>
          <a:chExt cx="0" cy="0"/>
        </a:xfrm>
      </p:grpSpPr>
      <p:sp>
        <p:nvSpPr>
          <p:cNvPr id="37" name="Google Shape;37;p11"/>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8" name="Google Shape;38;p11"/>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9" name="Google Shape;39;p1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40" name="Shape 40"/>
        <p:cNvGrpSpPr/>
        <p:nvPr/>
      </p:nvGrpSpPr>
      <p:grpSpPr>
        <a:xfrm>
          <a:off x="0" y="0"/>
          <a:ext cx="0" cy="0"/>
          <a:chOff x="0" y="0"/>
          <a:chExt cx="0" cy="0"/>
        </a:xfrm>
      </p:grpSpPr>
      <p:sp>
        <p:nvSpPr>
          <p:cNvPr id="41" name="Google Shape;41;p12"/>
          <p:cNvSpPr txBox="1"/>
          <p:nvPr>
            <p:ph type="title"/>
          </p:nvPr>
        </p:nvSpPr>
        <p:spPr>
          <a:xfrm>
            <a:off x="311700" y="445025"/>
            <a:ext cx="8520600" cy="572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sz="1400"/>
            </a:lvl2pPr>
            <a:lvl3pPr lvl="2" rtl="0" algn="l">
              <a:lnSpc>
                <a:spcPct val="100000"/>
              </a:lnSpc>
              <a:spcBef>
                <a:spcPts val="0"/>
              </a:spcBef>
              <a:spcAft>
                <a:spcPts val="0"/>
              </a:spcAft>
              <a:buSzPts val="1400"/>
              <a:buNone/>
              <a:defRPr sz="1400"/>
            </a:lvl3pPr>
            <a:lvl4pPr lvl="3" rtl="0" algn="l">
              <a:lnSpc>
                <a:spcPct val="100000"/>
              </a:lnSpc>
              <a:spcBef>
                <a:spcPts val="0"/>
              </a:spcBef>
              <a:spcAft>
                <a:spcPts val="0"/>
              </a:spcAft>
              <a:buSzPts val="1400"/>
              <a:buNone/>
              <a:defRPr sz="1400"/>
            </a:lvl4pPr>
            <a:lvl5pPr lvl="4" rtl="0" algn="l">
              <a:lnSpc>
                <a:spcPct val="100000"/>
              </a:lnSpc>
              <a:spcBef>
                <a:spcPts val="0"/>
              </a:spcBef>
              <a:spcAft>
                <a:spcPts val="0"/>
              </a:spcAft>
              <a:buSzPts val="1400"/>
              <a:buNone/>
              <a:defRPr sz="1400"/>
            </a:lvl5pPr>
            <a:lvl6pPr lvl="5" rtl="0" algn="l">
              <a:lnSpc>
                <a:spcPct val="100000"/>
              </a:lnSpc>
              <a:spcBef>
                <a:spcPts val="0"/>
              </a:spcBef>
              <a:spcAft>
                <a:spcPts val="0"/>
              </a:spcAft>
              <a:buSzPts val="1400"/>
              <a:buNone/>
              <a:defRPr sz="1400"/>
            </a:lvl6pPr>
            <a:lvl7pPr lvl="6" rtl="0" algn="l">
              <a:lnSpc>
                <a:spcPct val="100000"/>
              </a:lnSpc>
              <a:spcBef>
                <a:spcPts val="0"/>
              </a:spcBef>
              <a:spcAft>
                <a:spcPts val="0"/>
              </a:spcAft>
              <a:buSzPts val="1400"/>
              <a:buNone/>
              <a:defRPr sz="1400"/>
            </a:lvl7pPr>
            <a:lvl8pPr lvl="7" rtl="0" algn="l">
              <a:lnSpc>
                <a:spcPct val="100000"/>
              </a:lnSpc>
              <a:spcBef>
                <a:spcPts val="0"/>
              </a:spcBef>
              <a:spcAft>
                <a:spcPts val="0"/>
              </a:spcAft>
              <a:buSzPts val="1400"/>
              <a:buNone/>
              <a:defRPr sz="1400"/>
            </a:lvl8pPr>
            <a:lvl9pPr lvl="8" rtl="0" algn="l">
              <a:lnSpc>
                <a:spcPct val="100000"/>
              </a:lnSpc>
              <a:spcBef>
                <a:spcPts val="0"/>
              </a:spcBef>
              <a:spcAft>
                <a:spcPts val="0"/>
              </a:spcAft>
              <a:buSzPts val="1400"/>
              <a:buNone/>
              <a:defRPr sz="1400"/>
            </a:lvl9pPr>
          </a:lstStyle>
          <a:p/>
        </p:txBody>
      </p:sp>
      <p:sp>
        <p:nvSpPr>
          <p:cNvPr id="42" name="Google Shape;42;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theme" Target="../theme/theme5.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4.xml"/><Relationship Id="rId12" Type="http://schemas.openxmlformats.org/officeDocument/2006/relationships/slideLayout" Target="../slideLayouts/slideLayout2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6.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0" y="0"/>
            <a:ext cx="9144000" cy="5143500"/>
          </a:xfrm>
          <a:prstGeom prst="rect">
            <a:avLst/>
          </a:prstGeom>
          <a:noFill/>
          <a:ln>
            <a:noFill/>
          </a:ln>
        </p:spPr>
      </p:pic>
      <p:sp>
        <p:nvSpPr>
          <p:cNvPr id="7" name="Google Shape;7;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 name="Shape 14"/>
        <p:cNvGrpSpPr/>
        <p:nvPr/>
      </p:nvGrpSpPr>
      <p:grpSpPr>
        <a:xfrm>
          <a:off x="0" y="0"/>
          <a:ext cx="0" cy="0"/>
          <a:chOff x="0" y="0"/>
          <a:chExt cx="0" cy="0"/>
        </a:xfrm>
      </p:grpSpPr>
      <p:pic>
        <p:nvPicPr>
          <p:cNvPr id="15" name="Google Shape;15;p4"/>
          <p:cNvPicPr preferRelativeResize="0"/>
          <p:nvPr/>
        </p:nvPicPr>
        <p:blipFill rotWithShape="1">
          <a:blip r:embed="rId1">
            <a:alphaModFix/>
          </a:blip>
          <a:srcRect b="0" l="0" r="0" t="0"/>
          <a:stretch/>
        </p:blipFill>
        <p:spPr>
          <a:xfrm>
            <a:off x="0" y="0"/>
            <a:ext cx="9144000" cy="5143500"/>
          </a:xfrm>
          <a:prstGeom prst="rect">
            <a:avLst/>
          </a:prstGeom>
          <a:noFill/>
          <a:ln>
            <a:noFill/>
          </a:ln>
        </p:spPr>
      </p:pic>
      <p:sp>
        <p:nvSpPr>
          <p:cNvPr id="16" name="Google Shape;16;p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0" r:id="rId2"/>
    <p:sldLayoutId id="2147483651" r:id="rId3"/>
    <p:sldLayoutId id="2147483652"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 name="Shape 27"/>
        <p:cNvGrpSpPr/>
        <p:nvPr/>
      </p:nvGrpSpPr>
      <p:grpSpPr>
        <a:xfrm>
          <a:off x="0" y="0"/>
          <a:ext cx="0" cy="0"/>
          <a:chOff x="0" y="0"/>
          <a:chExt cx="0" cy="0"/>
        </a:xfrm>
      </p:grpSpPr>
      <p:pic>
        <p:nvPicPr>
          <p:cNvPr id="28" name="Google Shape;28;p8"/>
          <p:cNvPicPr preferRelativeResize="0"/>
          <p:nvPr/>
        </p:nvPicPr>
        <p:blipFill rotWithShape="1">
          <a:blip r:embed="rId1">
            <a:alphaModFix/>
          </a:blip>
          <a:srcRect b="0" l="0" r="0" t="0"/>
          <a:stretch/>
        </p:blipFill>
        <p:spPr>
          <a:xfrm>
            <a:off x="0" y="0"/>
            <a:ext cx="9144000" cy="5143500"/>
          </a:xfrm>
          <a:prstGeom prst="rect">
            <a:avLst/>
          </a:prstGeom>
          <a:noFill/>
          <a:ln>
            <a:noFill/>
          </a:ln>
        </p:spPr>
      </p:pic>
      <p:sp>
        <p:nvSpPr>
          <p:cNvPr id="29" name="Google Shape;29;p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3" r:id="rId2"/>
    <p:sldLayoutId id="2147483654" r:id="rId3"/>
    <p:sldLayoutId id="2147483655" r:id="rId4"/>
    <p:sldLayoutId id="2147483656" r:id="rId5"/>
    <p:sldLayoutId id="2147483657"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7" name="Shape 47"/>
        <p:cNvGrpSpPr/>
        <p:nvPr/>
      </p:nvGrpSpPr>
      <p:grpSpPr>
        <a:xfrm>
          <a:off x="0" y="0"/>
          <a:ext cx="0" cy="0"/>
          <a:chOff x="0" y="0"/>
          <a:chExt cx="0" cy="0"/>
        </a:xfrm>
      </p:grpSpPr>
      <p:sp>
        <p:nvSpPr>
          <p:cNvPr id="48" name="Google Shape;48;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49" name="Google Shape;49;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0" name="Google Shape;50;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 name="Shape 98"/>
        <p:cNvGrpSpPr/>
        <p:nvPr/>
      </p:nvGrpSpPr>
      <p:grpSpPr>
        <a:xfrm>
          <a:off x="0" y="0"/>
          <a:ext cx="0" cy="0"/>
          <a:chOff x="0" y="0"/>
          <a:chExt cx="0" cy="0"/>
        </a:xfrm>
      </p:grpSpPr>
      <p:sp>
        <p:nvSpPr>
          <p:cNvPr id="99" name="Google Shape;99;p2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0" name="Google Shape;100;p2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1" name="Google Shape;101;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2" name="Google Shape;102;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3" name="Google Shape;103;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8.png"/><Relationship Id="rId8"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8.png"/><Relationship Id="rId8"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8.png"/><Relationship Id="rId8"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8.png"/><Relationship Id="rId8"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27.png"/><Relationship Id="rId6"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1" Type="http://schemas.openxmlformats.org/officeDocument/2006/relationships/image" Target="../media/image46.gif"/><Relationship Id="rId10" Type="http://schemas.openxmlformats.org/officeDocument/2006/relationships/image" Target="../media/image26.png"/><Relationship Id="rId12" Type="http://schemas.openxmlformats.org/officeDocument/2006/relationships/image" Target="../media/image41.gif"/><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10.png"/><Relationship Id="rId4" Type="http://schemas.openxmlformats.org/officeDocument/2006/relationships/image" Target="../media/image22.gif"/><Relationship Id="rId9" Type="http://schemas.openxmlformats.org/officeDocument/2006/relationships/image" Target="../media/image24.gif"/><Relationship Id="rId5" Type="http://schemas.openxmlformats.org/officeDocument/2006/relationships/image" Target="../media/image29.gif"/><Relationship Id="rId6" Type="http://schemas.openxmlformats.org/officeDocument/2006/relationships/image" Target="../media/image25.gif"/><Relationship Id="rId7" Type="http://schemas.openxmlformats.org/officeDocument/2006/relationships/image" Target="../media/image28.gif"/><Relationship Id="rId8" Type="http://schemas.openxmlformats.org/officeDocument/2006/relationships/image" Target="../media/image40.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52.png"/><Relationship Id="rId4" Type="http://schemas.openxmlformats.org/officeDocument/2006/relationships/image" Target="../media/image13.png"/><Relationship Id="rId5"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8.png"/><Relationship Id="rId4" Type="http://schemas.openxmlformats.org/officeDocument/2006/relationships/image" Target="../media/image13.png"/><Relationship Id="rId5"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image" Target="../media/image44.png"/><Relationship Id="rId5"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33.png"/><Relationship Id="rId6"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0.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47.pn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71.png"/><Relationship Id="rId4" Type="http://schemas.openxmlformats.org/officeDocument/2006/relationships/image" Target="../media/image68.png"/><Relationship Id="rId5" Type="http://schemas.openxmlformats.org/officeDocument/2006/relationships/image" Target="../media/image7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6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62.pn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65.pn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67.png"/><Relationship Id="rId4" Type="http://schemas.openxmlformats.org/officeDocument/2006/relationships/image" Target="../media/image69.png"/><Relationship Id="rId5" Type="http://schemas.openxmlformats.org/officeDocument/2006/relationships/image" Target="../media/image105.png"/><Relationship Id="rId6" Type="http://schemas.openxmlformats.org/officeDocument/2006/relationships/image" Target="../media/image10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5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10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7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75.pn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73.png"/><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83.png"/><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4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1" Type="http://schemas.openxmlformats.org/officeDocument/2006/relationships/image" Target="../media/image101.gif"/><Relationship Id="rId10" Type="http://schemas.openxmlformats.org/officeDocument/2006/relationships/image" Target="../media/image26.png"/><Relationship Id="rId12" Type="http://schemas.openxmlformats.org/officeDocument/2006/relationships/image" Target="../media/image95.gif"/><Relationship Id="rId1" Type="http://schemas.openxmlformats.org/officeDocument/2006/relationships/slideLayout" Target="../slideLayouts/slideLayout23.xml"/><Relationship Id="rId2" Type="http://schemas.openxmlformats.org/officeDocument/2006/relationships/notesSlide" Target="../notesSlides/notesSlide72.xml"/><Relationship Id="rId3" Type="http://schemas.openxmlformats.org/officeDocument/2006/relationships/image" Target="../media/image10.png"/><Relationship Id="rId4" Type="http://schemas.openxmlformats.org/officeDocument/2006/relationships/image" Target="../media/image77.gif"/><Relationship Id="rId9" Type="http://schemas.openxmlformats.org/officeDocument/2006/relationships/image" Target="../media/image81.gif"/><Relationship Id="rId5" Type="http://schemas.openxmlformats.org/officeDocument/2006/relationships/image" Target="../media/image78.gif"/><Relationship Id="rId6" Type="http://schemas.openxmlformats.org/officeDocument/2006/relationships/image" Target="../media/image80.gif"/><Relationship Id="rId7" Type="http://schemas.openxmlformats.org/officeDocument/2006/relationships/image" Target="../media/image84.gif"/><Relationship Id="rId8" Type="http://schemas.openxmlformats.org/officeDocument/2006/relationships/image" Target="../media/image82.g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3.xml"/><Relationship Id="rId3" Type="http://schemas.openxmlformats.org/officeDocument/2006/relationships/image" Target="../media/image87.gif"/><Relationship Id="rId4" Type="http://schemas.openxmlformats.org/officeDocument/2006/relationships/image" Target="../media/image89.gif"/><Relationship Id="rId5" Type="http://schemas.openxmlformats.org/officeDocument/2006/relationships/image" Target="../media/image8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99.png"/><Relationship Id="rId4" Type="http://schemas.openxmlformats.org/officeDocument/2006/relationships/image" Target="../media/image9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9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88.png"/><Relationship Id="rId4" Type="http://schemas.openxmlformats.org/officeDocument/2006/relationships/image" Target="../media/image90.png"/><Relationship Id="rId5" Type="http://schemas.openxmlformats.org/officeDocument/2006/relationships/image" Target="../media/image93.png"/><Relationship Id="rId6" Type="http://schemas.openxmlformats.org/officeDocument/2006/relationships/image" Target="../media/image9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 Id="rId3" Type="http://schemas.openxmlformats.org/officeDocument/2006/relationships/image" Target="../media/image92.png"/><Relationship Id="rId4" Type="http://schemas.openxmlformats.org/officeDocument/2006/relationships/image" Target="../media/image110.png"/><Relationship Id="rId5" Type="http://schemas.openxmlformats.org/officeDocument/2006/relationships/image" Target="../media/image96.png"/><Relationship Id="rId6" Type="http://schemas.openxmlformats.org/officeDocument/2006/relationships/image" Target="../media/image9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 Id="rId3" Type="http://schemas.openxmlformats.org/officeDocument/2006/relationships/image" Target="../media/image10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 Id="rId3" Type="http://schemas.openxmlformats.org/officeDocument/2006/relationships/image" Target="../media/image10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 Id="rId3" Type="http://schemas.openxmlformats.org/officeDocument/2006/relationships/image" Target="../media/image103.png"/><Relationship Id="rId4" Type="http://schemas.openxmlformats.org/officeDocument/2006/relationships/image" Target="../media/image13.png"/><Relationship Id="rId5" Type="http://schemas.openxmlformats.org/officeDocument/2006/relationships/image" Target="../media/image10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106.png"/><Relationship Id="rId4" Type="http://schemas.openxmlformats.org/officeDocument/2006/relationships/image" Target="../media/image10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9"/>
          <p:cNvSpPr txBox="1"/>
          <p:nvPr/>
        </p:nvSpPr>
        <p:spPr>
          <a:xfrm>
            <a:off x="3142550" y="1915375"/>
            <a:ext cx="6001500" cy="21759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800"/>
              <a:buFont typeface="Arial"/>
              <a:buNone/>
            </a:pPr>
            <a:r>
              <a:rPr b="1" lang="en-US" sz="2700">
                <a:solidFill>
                  <a:srgbClr val="FFFFFF"/>
                </a:solidFill>
                <a:latin typeface="Calibri"/>
                <a:ea typeface="Calibri"/>
                <a:cs typeface="Calibri"/>
                <a:sym typeface="Calibri"/>
              </a:rPr>
              <a:t>Cloud Cover Layers (CCL)</a:t>
            </a:r>
            <a:endParaRPr b="1" sz="27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800"/>
              <a:buFont typeface="Arial"/>
              <a:buNone/>
            </a:pPr>
            <a:r>
              <a:t/>
            </a:r>
            <a:endParaRPr b="1">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800"/>
              <a:buFont typeface="Arial"/>
              <a:buNone/>
            </a:pPr>
            <a:r>
              <a:rPr b="1" lang="en-US" sz="2100">
                <a:solidFill>
                  <a:srgbClr val="FFFFFF"/>
                </a:solidFill>
                <a:latin typeface="Calibri"/>
                <a:ea typeface="Calibri"/>
                <a:cs typeface="Calibri"/>
                <a:sym typeface="Calibri"/>
              </a:rPr>
              <a:t>Provisional </a:t>
            </a:r>
            <a:endParaRPr b="1" sz="2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800"/>
              <a:buFont typeface="Arial"/>
              <a:buNone/>
            </a:pPr>
            <a:r>
              <a:rPr b="1" lang="en-US" sz="2100">
                <a:solidFill>
                  <a:srgbClr val="FFFFFF"/>
                </a:solidFill>
                <a:latin typeface="Calibri"/>
                <a:ea typeface="Calibri"/>
                <a:cs typeface="Calibri"/>
                <a:sym typeface="Calibri"/>
              </a:rPr>
              <a:t>Peer/Stakeholder Product Validation Review</a:t>
            </a:r>
            <a:endParaRPr b="1" sz="2100">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800"/>
              <a:buFont typeface="Arial"/>
              <a:buNone/>
            </a:pPr>
            <a:r>
              <a:rPr b="1" i="1" lang="en-US">
                <a:solidFill>
                  <a:srgbClr val="FFFFFF"/>
                </a:solidFill>
                <a:latin typeface="Calibri"/>
                <a:ea typeface="Calibri"/>
                <a:cs typeface="Calibri"/>
                <a:sym typeface="Calibri"/>
              </a:rPr>
              <a:t>including a look at Cloud Base Height (CBH) impact and performance</a:t>
            </a:r>
            <a:endParaRPr b="1" i="1">
              <a:solidFill>
                <a:srgbClr val="FFFFFF"/>
              </a:solidFill>
              <a:latin typeface="Calibri"/>
              <a:ea typeface="Calibri"/>
              <a:cs typeface="Calibri"/>
              <a:sym typeface="Calibri"/>
            </a:endParaRPr>
          </a:p>
        </p:txBody>
      </p:sp>
      <p:sp>
        <p:nvSpPr>
          <p:cNvPr id="178" name="Google Shape;178;p39"/>
          <p:cNvSpPr txBox="1"/>
          <p:nvPr/>
        </p:nvSpPr>
        <p:spPr>
          <a:xfrm>
            <a:off x="0" y="2114025"/>
            <a:ext cx="2487000" cy="1757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FFFFFF"/>
              </a:buClr>
              <a:buSzPts val="1200"/>
              <a:buFont typeface="Arial"/>
              <a:buNone/>
            </a:pPr>
            <a:r>
              <a:rPr b="1" i="0" lang="en-US" sz="1500" u="none" cap="none" strike="noStrike">
                <a:solidFill>
                  <a:schemeClr val="lt1"/>
                </a:solidFill>
                <a:latin typeface="Calibri"/>
                <a:ea typeface="Calibri"/>
                <a:cs typeface="Calibri"/>
                <a:sym typeface="Calibri"/>
              </a:rPr>
              <a:t>AWG Cloud Team</a:t>
            </a:r>
            <a:endParaRPr b="1" i="0" u="none" cap="none" strike="noStrike">
              <a:solidFill>
                <a:schemeClr val="lt1"/>
              </a:solidFill>
            </a:endParaRPr>
          </a:p>
          <a:p>
            <a:pPr indent="0" lvl="0" marL="0" marR="0" rtl="0" algn="l">
              <a:lnSpc>
                <a:spcPct val="100000"/>
              </a:lnSpc>
              <a:spcBef>
                <a:spcPts val="600"/>
              </a:spcBef>
              <a:spcAft>
                <a:spcPts val="0"/>
              </a:spcAft>
              <a:buClr>
                <a:srgbClr val="FFFFFF"/>
              </a:buClr>
              <a:buSzPts val="1200"/>
              <a:buFont typeface="Arial"/>
              <a:buNone/>
            </a:pPr>
            <a:r>
              <a:rPr lang="en-US" sz="1200">
                <a:solidFill>
                  <a:srgbClr val="FFFFFF"/>
                </a:solidFill>
                <a:latin typeface="Calibri"/>
                <a:ea typeface="Calibri"/>
                <a:cs typeface="Calibri"/>
                <a:sym typeface="Calibri"/>
              </a:rPr>
              <a:t>NOAA: </a:t>
            </a:r>
            <a:r>
              <a:rPr b="0" i="0" lang="en-US" sz="1200" u="none" cap="none" strike="noStrike">
                <a:solidFill>
                  <a:srgbClr val="FFFFFF"/>
                </a:solidFill>
                <a:latin typeface="Calibri"/>
                <a:ea typeface="Calibri"/>
                <a:cs typeface="Calibri"/>
                <a:sym typeface="Calibri"/>
              </a:rPr>
              <a:t>Mark Kulie (Cloud Team Lead)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FFFFFF"/>
              </a:buClr>
              <a:buSzPts val="1200"/>
              <a:buFont typeface="Arial"/>
              <a:buNone/>
            </a:pPr>
            <a:r>
              <a:rPr lang="en-US" sz="1200">
                <a:solidFill>
                  <a:srgbClr val="FFFFFF"/>
                </a:solidFill>
                <a:latin typeface="Calibri"/>
                <a:ea typeface="Calibri"/>
                <a:cs typeface="Calibri"/>
                <a:sym typeface="Calibri"/>
              </a:rPr>
              <a:t>CIRA: Yoo-Jeong Noh, John Haynes, Brandon Daub, Steve Miller</a:t>
            </a:r>
            <a:endParaRPr sz="1200">
              <a:solidFill>
                <a:srgbClr val="FFFFFF"/>
              </a:solidFill>
              <a:latin typeface="Calibri"/>
              <a:ea typeface="Calibri"/>
              <a:cs typeface="Calibri"/>
              <a:sym typeface="Calibri"/>
            </a:endParaRPr>
          </a:p>
          <a:p>
            <a:pPr indent="0" lvl="0" marL="0" marR="0" rtl="0" algn="l">
              <a:lnSpc>
                <a:spcPct val="100000"/>
              </a:lnSpc>
              <a:spcBef>
                <a:spcPts val="600"/>
              </a:spcBef>
              <a:spcAft>
                <a:spcPts val="0"/>
              </a:spcAft>
              <a:buClr>
                <a:srgbClr val="FFFFFF"/>
              </a:buClr>
              <a:buSzPts val="1200"/>
              <a:buFont typeface="Arial"/>
              <a:buNone/>
            </a:pPr>
            <a:r>
              <a:rPr lang="en-US" sz="1200">
                <a:solidFill>
                  <a:srgbClr val="FFFFFF"/>
                </a:solidFill>
                <a:latin typeface="Calibri"/>
                <a:ea typeface="Calibri"/>
                <a:cs typeface="Calibri"/>
                <a:sym typeface="Calibri"/>
              </a:rPr>
              <a:t>CIMSS: Yue Li, William Straka, Steve Wanzong, Mike Foster</a:t>
            </a:r>
            <a:endParaRPr b="0" i="0" sz="1200" u="none" cap="none" strike="noStrike">
              <a:solidFill>
                <a:srgbClr val="FFFFFF"/>
              </a:solidFill>
              <a:latin typeface="Open Sans"/>
              <a:ea typeface="Open Sans"/>
              <a:cs typeface="Open Sans"/>
              <a:sym typeface="Open Sans"/>
            </a:endParaRPr>
          </a:p>
          <a:p>
            <a:pPr indent="0" lvl="0" marL="0" marR="0" rtl="0" algn="l">
              <a:lnSpc>
                <a:spcPct val="100000"/>
              </a:lnSpc>
              <a:spcBef>
                <a:spcPts val="1000"/>
              </a:spcBef>
              <a:spcAft>
                <a:spcPts val="0"/>
              </a:spcAft>
              <a:buClr>
                <a:srgbClr val="FFFFFF"/>
              </a:buClr>
              <a:buSzPts val="1200"/>
              <a:buFont typeface="Arial"/>
              <a:buNone/>
            </a:pPr>
            <a:r>
              <a:rPr lang="en-US">
                <a:solidFill>
                  <a:srgbClr val="FFFFFF"/>
                </a:solidFill>
                <a:latin typeface="Open Sans"/>
                <a:ea typeface="Open Sans"/>
                <a:cs typeface="Open Sans"/>
                <a:sym typeface="Open Sans"/>
              </a:rPr>
              <a:t>May</a:t>
            </a:r>
            <a:r>
              <a:rPr b="0" i="0" lang="en-US" u="none" cap="none" strike="noStrike">
                <a:solidFill>
                  <a:srgbClr val="FFFFFF"/>
                </a:solidFill>
                <a:latin typeface="Open Sans"/>
                <a:ea typeface="Open Sans"/>
                <a:cs typeface="Open Sans"/>
                <a:sym typeface="Open Sans"/>
              </a:rPr>
              <a:t> </a:t>
            </a:r>
            <a:r>
              <a:rPr lang="en-US">
                <a:solidFill>
                  <a:srgbClr val="FFFFFF"/>
                </a:solidFill>
                <a:latin typeface="Open Sans"/>
                <a:ea typeface="Open Sans"/>
                <a:cs typeface="Open Sans"/>
                <a:sym typeface="Open Sans"/>
              </a:rPr>
              <a:t>16</a:t>
            </a:r>
            <a:r>
              <a:rPr b="0" i="0" lang="en-US" u="none" cap="none" strike="noStrike">
                <a:solidFill>
                  <a:srgbClr val="FFFFFF"/>
                </a:solidFill>
                <a:latin typeface="Open Sans"/>
                <a:ea typeface="Open Sans"/>
                <a:cs typeface="Open Sans"/>
                <a:sym typeface="Open Sans"/>
              </a:rPr>
              <a:t>, 2023</a:t>
            </a:r>
            <a:endParaRPr b="0" baseline="30000" i="0" u="none" cap="none" strike="noStrike">
              <a:solidFill>
                <a:srgbClr val="FFFFFF"/>
              </a:solidFill>
              <a:latin typeface="Calibri"/>
              <a:ea typeface="Calibri"/>
              <a:cs typeface="Calibri"/>
              <a:sym typeface="Calibri"/>
            </a:endParaRPr>
          </a:p>
          <a:p>
            <a:pPr indent="0" lvl="0" marL="0" marR="0" rtl="0" algn="l">
              <a:lnSpc>
                <a:spcPct val="100000"/>
              </a:lnSpc>
              <a:spcBef>
                <a:spcPts val="1200"/>
              </a:spcBef>
              <a:spcAft>
                <a:spcPts val="0"/>
              </a:spcAft>
              <a:buClr>
                <a:schemeClr val="lt1"/>
              </a:buClr>
              <a:buSzPts val="1800"/>
              <a:buFont typeface="Arial"/>
              <a:buNone/>
            </a:pPr>
            <a:r>
              <a:t/>
            </a:r>
            <a:endParaRPr b="1" i="0" sz="1800" u="none" cap="none" strike="noStrike">
              <a:solidFill>
                <a:srgbClr val="FFFFFF"/>
              </a:solidFill>
              <a:latin typeface="Calibri"/>
              <a:ea typeface="Calibri"/>
              <a:cs typeface="Calibri"/>
              <a:sym typeface="Calibri"/>
            </a:endParaRPr>
          </a:p>
        </p:txBody>
      </p:sp>
      <p:sp>
        <p:nvSpPr>
          <p:cNvPr id="179" name="Google Shape;179;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8"/>
          <p:cNvSpPr txBox="1"/>
          <p:nvPr>
            <p:ph type="title"/>
          </p:nvPr>
        </p:nvSpPr>
        <p:spPr>
          <a:xfrm>
            <a:off x="457200" y="67614"/>
            <a:ext cx="8229600" cy="77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Calibri"/>
              <a:buNone/>
            </a:pPr>
            <a:r>
              <a:rPr lang="en-US" sz="2700"/>
              <a:t>Post-Launch Product Tests (</a:t>
            </a:r>
            <a:r>
              <a:rPr b="0" i="0" lang="en-US" sz="2700" u="none" cap="none" strike="noStrike">
                <a:solidFill>
                  <a:schemeClr val="lt1"/>
                </a:solidFill>
                <a:latin typeface="Calibri"/>
                <a:ea typeface="Calibri"/>
                <a:cs typeface="Calibri"/>
                <a:sym typeface="Calibri"/>
              </a:rPr>
              <a:t>PLPT</a:t>
            </a:r>
            <a:r>
              <a:rPr lang="en-US" sz="2700"/>
              <a:t>)</a:t>
            </a:r>
            <a:r>
              <a:rPr b="0" baseline="30000" i="0" lang="en-US" sz="2700" u="none" cap="none" strike="noStrike">
                <a:solidFill>
                  <a:schemeClr val="lt1"/>
                </a:solidFill>
                <a:latin typeface="Calibri"/>
                <a:ea typeface="Calibri"/>
                <a:cs typeface="Calibri"/>
                <a:sym typeface="Calibri"/>
              </a:rPr>
              <a:t>#</a:t>
            </a:r>
            <a:r>
              <a:rPr b="0" i="0" lang="en-US" sz="2700" u="none" cap="none" strike="noStrike">
                <a:solidFill>
                  <a:schemeClr val="lt1"/>
                </a:solidFill>
                <a:latin typeface="Calibri"/>
                <a:ea typeface="Calibri"/>
                <a:cs typeface="Calibri"/>
                <a:sym typeface="Calibri"/>
              </a:rPr>
              <a:t> Under </a:t>
            </a:r>
            <a:r>
              <a:rPr b="0" i="0" lang="en-US" sz="2700" u="none" cap="none" strike="noStrike">
                <a:solidFill>
                  <a:schemeClr val="lt1"/>
                </a:solidFill>
                <a:latin typeface="Calibri"/>
                <a:ea typeface="Calibri"/>
                <a:cs typeface="Calibri"/>
                <a:sym typeface="Calibri"/>
              </a:rPr>
              <a:t>Review</a:t>
            </a:r>
            <a:endParaRPr sz="2700"/>
          </a:p>
        </p:txBody>
      </p:sp>
      <p:graphicFrame>
        <p:nvGraphicFramePr>
          <p:cNvPr id="249" name="Google Shape;249;p48"/>
          <p:cNvGraphicFramePr/>
          <p:nvPr/>
        </p:nvGraphicFramePr>
        <p:xfrm>
          <a:off x="629400" y="851525"/>
          <a:ext cx="3000000" cy="3000000"/>
        </p:xfrm>
        <a:graphic>
          <a:graphicData uri="http://schemas.openxmlformats.org/drawingml/2006/table">
            <a:tbl>
              <a:tblPr>
                <a:noFill/>
                <a:tableStyleId>{F7EA6E47-B950-4665-9569-79F3B657FB07}</a:tableStyleId>
              </a:tblPr>
              <a:tblGrid>
                <a:gridCol w="1628775"/>
                <a:gridCol w="2447925"/>
                <a:gridCol w="1304925"/>
                <a:gridCol w="1143000"/>
                <a:gridCol w="1143000"/>
              </a:tblGrid>
              <a:tr h="371475">
                <a:tc>
                  <a:txBody>
                    <a:bodyPr/>
                    <a:lstStyle/>
                    <a:p>
                      <a:pPr indent="0" lvl="0" marL="0" rtl="0" algn="ctr">
                        <a:lnSpc>
                          <a:spcPct val="115000"/>
                        </a:lnSpc>
                        <a:spcBef>
                          <a:spcPts val="0"/>
                        </a:spcBef>
                        <a:spcAft>
                          <a:spcPts val="0"/>
                        </a:spcAft>
                        <a:buNone/>
                      </a:pPr>
                      <a:r>
                        <a:rPr b="1" lang="en-US">
                          <a:solidFill>
                            <a:srgbClr val="FFFFFF"/>
                          </a:solidFill>
                          <a:latin typeface="Calibri"/>
                          <a:ea typeface="Calibri"/>
                          <a:cs typeface="Calibri"/>
                          <a:sym typeface="Calibri"/>
                        </a:rPr>
                        <a:t>PLPT ID</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rtl="0" algn="ctr">
                        <a:lnSpc>
                          <a:spcPct val="115000"/>
                        </a:lnSpc>
                        <a:spcBef>
                          <a:spcPts val="0"/>
                        </a:spcBef>
                        <a:spcAft>
                          <a:spcPts val="0"/>
                        </a:spcAft>
                        <a:buNone/>
                      </a:pPr>
                      <a:r>
                        <a:rPr b="1" lang="en-US">
                          <a:solidFill>
                            <a:srgbClr val="FFFFFF"/>
                          </a:solidFill>
                          <a:latin typeface="Calibri"/>
                          <a:ea typeface="Calibri"/>
                          <a:cs typeface="Calibri"/>
                          <a:sym typeface="Calibri"/>
                        </a:rPr>
                        <a:t>Descriptive Title</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rtl="0" algn="ctr">
                        <a:lnSpc>
                          <a:spcPct val="115000"/>
                        </a:lnSpc>
                        <a:spcBef>
                          <a:spcPts val="0"/>
                        </a:spcBef>
                        <a:spcAft>
                          <a:spcPts val="0"/>
                        </a:spcAft>
                        <a:buNone/>
                      </a:pPr>
                      <a:r>
                        <a:rPr b="1" lang="en-US">
                          <a:solidFill>
                            <a:srgbClr val="FFFFFF"/>
                          </a:solidFill>
                          <a:latin typeface="Calibri"/>
                          <a:ea typeface="Calibri"/>
                          <a:cs typeface="Calibri"/>
                          <a:sym typeface="Calibri"/>
                        </a:rPr>
                        <a:t>% Complete</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rtl="0" algn="ctr">
                        <a:lnSpc>
                          <a:spcPct val="115000"/>
                        </a:lnSpc>
                        <a:spcBef>
                          <a:spcPts val="0"/>
                        </a:spcBef>
                        <a:spcAft>
                          <a:spcPts val="0"/>
                        </a:spcAft>
                        <a:buNone/>
                      </a:pPr>
                      <a:r>
                        <a:rPr b="1" lang="en-US">
                          <a:solidFill>
                            <a:srgbClr val="FFFFFF"/>
                          </a:solidFill>
                          <a:latin typeface="Calibri"/>
                          <a:ea typeface="Calibri"/>
                          <a:cs typeface="Calibri"/>
                          <a:sym typeface="Calibri"/>
                        </a:rPr>
                        <a:t>Results</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rtl="0" algn="ctr">
                        <a:lnSpc>
                          <a:spcPct val="115000"/>
                        </a:lnSpc>
                        <a:spcBef>
                          <a:spcPts val="0"/>
                        </a:spcBef>
                        <a:spcAft>
                          <a:spcPts val="0"/>
                        </a:spcAft>
                        <a:buNone/>
                      </a:pPr>
                      <a:r>
                        <a:rPr b="1" lang="en-US">
                          <a:solidFill>
                            <a:srgbClr val="FFFFFF"/>
                          </a:solidFill>
                          <a:latin typeface="Calibri"/>
                          <a:ea typeface="Calibri"/>
                          <a:cs typeface="Calibri"/>
                          <a:sym typeface="Calibri"/>
                        </a:rPr>
                        <a:t>AWG POC</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r>
              <a:tr h="371475">
                <a:tc>
                  <a:txBody>
                    <a:bodyPr/>
                    <a:lstStyle/>
                    <a:p>
                      <a:pPr indent="0" lvl="0" marL="0" rtl="0" algn="ctr">
                        <a:lnSpc>
                          <a:spcPct val="115000"/>
                        </a:lnSpc>
                        <a:spcBef>
                          <a:spcPts val="0"/>
                        </a:spcBef>
                        <a:spcAft>
                          <a:spcPts val="0"/>
                        </a:spcAft>
                        <a:buNone/>
                      </a:pPr>
                      <a:r>
                        <a:rPr lang="en-US" sz="1000">
                          <a:solidFill>
                            <a:srgbClr val="BF9000"/>
                          </a:solidFill>
                          <a:latin typeface="Calibri"/>
                          <a:ea typeface="Calibri"/>
                          <a:cs typeface="Calibri"/>
                          <a:sym typeface="Calibri"/>
                        </a:rPr>
                        <a:t>ABI-FD_CTP06</a:t>
                      </a:r>
                      <a:endParaRPr sz="1000">
                        <a:solidFill>
                          <a:srgbClr val="BF9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BF9000"/>
                          </a:solidFill>
                          <a:latin typeface="Calibri"/>
                          <a:ea typeface="Calibri"/>
                          <a:cs typeface="Calibri"/>
                          <a:sym typeface="Calibri"/>
                        </a:rPr>
                        <a:t>Assess the accuracy and precision of CCL product generated for FD in ABI Mode 6</a:t>
                      </a:r>
                      <a:endParaRPr sz="1200">
                        <a:solidFill>
                          <a:srgbClr val="BF9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BF9000"/>
                          </a:solidFill>
                          <a:latin typeface="Calibri"/>
                          <a:ea typeface="Calibri"/>
                          <a:cs typeface="Calibri"/>
                          <a:sym typeface="Calibri"/>
                        </a:rPr>
                        <a:t>100</a:t>
                      </a:r>
                      <a:endParaRPr sz="1200">
                        <a:solidFill>
                          <a:srgbClr val="BF9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BF9000"/>
                          </a:solidFill>
                          <a:latin typeface="Calibri"/>
                          <a:ea typeface="Calibri"/>
                          <a:cs typeface="Calibri"/>
                          <a:sym typeface="Calibri"/>
                        </a:rPr>
                        <a:t>Complete</a:t>
                      </a:r>
                      <a:endParaRPr sz="1200">
                        <a:solidFill>
                          <a:srgbClr val="BF9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BF9000"/>
                          </a:solidFill>
                          <a:latin typeface="Calibri"/>
                          <a:ea typeface="Calibri"/>
                          <a:cs typeface="Calibri"/>
                          <a:sym typeface="Calibri"/>
                        </a:rPr>
                        <a:t>AWG</a:t>
                      </a:r>
                      <a:endParaRPr sz="1200">
                        <a:solidFill>
                          <a:srgbClr val="BF9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r h="457200">
                <a:tc>
                  <a:txBody>
                    <a:bodyPr/>
                    <a:lstStyle/>
                    <a:p>
                      <a:pPr indent="0" lvl="0" marL="0" rtl="0" algn="ctr">
                        <a:lnSpc>
                          <a:spcPct val="115000"/>
                        </a:lnSpc>
                        <a:spcBef>
                          <a:spcPts val="0"/>
                        </a:spcBef>
                        <a:spcAft>
                          <a:spcPts val="0"/>
                        </a:spcAft>
                        <a:buNone/>
                      </a:pPr>
                      <a:r>
                        <a:rPr lang="en-US" sz="1000">
                          <a:solidFill>
                            <a:srgbClr val="000000"/>
                          </a:solidFill>
                          <a:latin typeface="Calibri"/>
                          <a:ea typeface="Calibri"/>
                          <a:cs typeface="Calibri"/>
                          <a:sym typeface="Calibri"/>
                        </a:rPr>
                        <a:t>ABI-CONUS_CTP07</a:t>
                      </a:r>
                      <a:endParaRPr sz="10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000000"/>
                          </a:solidFill>
                          <a:latin typeface="Calibri"/>
                          <a:ea typeface="Calibri"/>
                          <a:cs typeface="Calibri"/>
                          <a:sym typeface="Calibri"/>
                        </a:rPr>
                        <a:t>Assess the accuracy and precision of C</a:t>
                      </a:r>
                      <a:r>
                        <a:rPr lang="en-US" sz="1200">
                          <a:latin typeface="Calibri"/>
                          <a:ea typeface="Calibri"/>
                          <a:cs typeface="Calibri"/>
                          <a:sym typeface="Calibri"/>
                        </a:rPr>
                        <a:t>CL</a:t>
                      </a:r>
                      <a:r>
                        <a:rPr lang="en-US" sz="1200">
                          <a:solidFill>
                            <a:srgbClr val="000000"/>
                          </a:solidFill>
                          <a:latin typeface="Calibri"/>
                          <a:ea typeface="Calibri"/>
                          <a:cs typeface="Calibri"/>
                          <a:sym typeface="Calibri"/>
                        </a:rPr>
                        <a:t> product generated for CONUS in ABI Mode 6</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latin typeface="Calibri"/>
                          <a:ea typeface="Calibri"/>
                          <a:cs typeface="Calibri"/>
                          <a:sym typeface="Calibri"/>
                        </a:rPr>
                        <a:t>100</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latin typeface="Calibri"/>
                          <a:ea typeface="Calibri"/>
                          <a:cs typeface="Calibri"/>
                          <a:sym typeface="Calibri"/>
                        </a:rPr>
                        <a:t>Complete</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000000"/>
                          </a:solidFill>
                          <a:latin typeface="Calibri"/>
                          <a:ea typeface="Calibri"/>
                          <a:cs typeface="Calibri"/>
                          <a:sym typeface="Calibri"/>
                        </a:rPr>
                        <a:t>AWG</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r h="457200">
                <a:tc>
                  <a:txBody>
                    <a:bodyPr/>
                    <a:lstStyle/>
                    <a:p>
                      <a:pPr indent="0" lvl="0" marL="0" rtl="0" algn="ctr">
                        <a:lnSpc>
                          <a:spcPct val="115000"/>
                        </a:lnSpc>
                        <a:spcBef>
                          <a:spcPts val="0"/>
                        </a:spcBef>
                        <a:spcAft>
                          <a:spcPts val="0"/>
                        </a:spcAft>
                        <a:buNone/>
                      </a:pPr>
                      <a:r>
                        <a:rPr lang="en-US" sz="1000">
                          <a:solidFill>
                            <a:srgbClr val="000000"/>
                          </a:solidFill>
                          <a:latin typeface="Calibri"/>
                          <a:ea typeface="Calibri"/>
                          <a:cs typeface="Calibri"/>
                          <a:sym typeface="Calibri"/>
                        </a:rPr>
                        <a:t>ABI-MESO_CTP08</a:t>
                      </a:r>
                      <a:endParaRPr sz="10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000000"/>
                          </a:solidFill>
                          <a:latin typeface="Calibri"/>
                          <a:ea typeface="Calibri"/>
                          <a:cs typeface="Calibri"/>
                          <a:sym typeface="Calibri"/>
                        </a:rPr>
                        <a:t>Assess the accuracy and precision of C</a:t>
                      </a:r>
                      <a:r>
                        <a:rPr lang="en-US" sz="1200">
                          <a:latin typeface="Calibri"/>
                          <a:ea typeface="Calibri"/>
                          <a:cs typeface="Calibri"/>
                          <a:sym typeface="Calibri"/>
                        </a:rPr>
                        <a:t>CL</a:t>
                      </a:r>
                      <a:r>
                        <a:rPr lang="en-US" sz="1200">
                          <a:solidFill>
                            <a:srgbClr val="000000"/>
                          </a:solidFill>
                          <a:latin typeface="Calibri"/>
                          <a:ea typeface="Calibri"/>
                          <a:cs typeface="Calibri"/>
                          <a:sym typeface="Calibri"/>
                        </a:rPr>
                        <a:t> product generated for mesoscale in ABI Mode 6</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latin typeface="Calibri"/>
                          <a:ea typeface="Calibri"/>
                          <a:cs typeface="Calibri"/>
                          <a:sym typeface="Calibri"/>
                        </a:rPr>
                        <a:t>Visual Only</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latin typeface="Calibri"/>
                          <a:ea typeface="Calibri"/>
                          <a:cs typeface="Calibri"/>
                          <a:sym typeface="Calibri"/>
                        </a:rPr>
                        <a:t>*</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000000"/>
                          </a:solidFill>
                          <a:latin typeface="Calibri"/>
                          <a:ea typeface="Calibri"/>
                          <a:cs typeface="Calibri"/>
                          <a:sym typeface="Calibri"/>
                        </a:rPr>
                        <a:t>AWG</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bl>
          </a:graphicData>
        </a:graphic>
      </p:graphicFrame>
      <p:sp>
        <p:nvSpPr>
          <p:cNvPr id="250" name="Google Shape;250;p48"/>
          <p:cNvSpPr txBox="1"/>
          <p:nvPr/>
        </p:nvSpPr>
        <p:spPr>
          <a:xfrm>
            <a:off x="1313250" y="4712400"/>
            <a:ext cx="6517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aseline="30000" lang="en-US">
                <a:solidFill>
                  <a:srgbClr val="FFF2CC"/>
                </a:solidFill>
                <a:latin typeface="Calibri"/>
                <a:ea typeface="Calibri"/>
                <a:cs typeface="Calibri"/>
                <a:sym typeface="Calibri"/>
              </a:rPr>
              <a:t>#</a:t>
            </a:r>
            <a:r>
              <a:rPr lang="en-US">
                <a:solidFill>
                  <a:srgbClr val="FFF2CC"/>
                </a:solidFill>
                <a:latin typeface="Calibri"/>
                <a:ea typeface="Calibri"/>
                <a:cs typeface="Calibri"/>
                <a:sym typeface="Calibri"/>
              </a:rPr>
              <a:t>Official PLPT tables can be found in the Cloud Top Parameters ABI L2+ RIMP</a:t>
            </a:r>
            <a:endParaRPr sz="100">
              <a:solidFill>
                <a:srgbClr val="FFF2CC"/>
              </a:solidFill>
            </a:endParaRPr>
          </a:p>
        </p:txBody>
      </p:sp>
      <p:sp>
        <p:nvSpPr>
          <p:cNvPr id="251" name="Google Shape;251;p48"/>
          <p:cNvSpPr txBox="1"/>
          <p:nvPr/>
        </p:nvSpPr>
        <p:spPr>
          <a:xfrm>
            <a:off x="702900" y="3535700"/>
            <a:ext cx="7667700" cy="11697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lt1"/>
              </a:buClr>
              <a:buSzPts val="1600"/>
              <a:buFont typeface="Calibri"/>
              <a:buChar char="●"/>
            </a:pPr>
            <a:r>
              <a:rPr lang="en-US" sz="1600">
                <a:solidFill>
                  <a:schemeClr val="lt1"/>
                </a:solidFill>
                <a:latin typeface="Calibri"/>
                <a:ea typeface="Calibri"/>
                <a:cs typeface="Calibri"/>
                <a:sym typeface="Calibri"/>
              </a:rPr>
              <a:t>Full Disk (FD) sectors used in quantitative validation analyses are considered a proxy for CONUS and MESO sectors due to the nature of the validation datasets.</a:t>
            </a:r>
            <a:endParaRPr sz="1600">
              <a:solidFill>
                <a:schemeClr val="lt1"/>
              </a:solidFill>
              <a:latin typeface="Calibri"/>
              <a:ea typeface="Calibri"/>
              <a:cs typeface="Calibri"/>
              <a:sym typeface="Calibri"/>
            </a:endParaRPr>
          </a:p>
          <a:p>
            <a:pPr indent="-330200" lvl="0" marL="457200" rtl="0" algn="l">
              <a:spcBef>
                <a:spcPts val="0"/>
              </a:spcBef>
              <a:spcAft>
                <a:spcPts val="0"/>
              </a:spcAft>
              <a:buClr>
                <a:schemeClr val="lt1"/>
              </a:buClr>
              <a:buSzPts val="1600"/>
              <a:buFont typeface="Calibri"/>
              <a:buChar char="●"/>
            </a:pPr>
            <a:r>
              <a:rPr lang="en-US" sz="1600">
                <a:solidFill>
                  <a:schemeClr val="lt1"/>
                </a:solidFill>
                <a:latin typeface="Calibri"/>
                <a:ea typeface="Calibri"/>
                <a:cs typeface="Calibri"/>
                <a:sym typeface="Calibri"/>
              </a:rPr>
              <a:t>FD and CONUS are compared using a histogram analysis (see later slides).</a:t>
            </a:r>
            <a:endParaRPr sz="1600">
              <a:solidFill>
                <a:schemeClr val="lt1"/>
              </a:solidFill>
              <a:latin typeface="Calibri"/>
              <a:ea typeface="Calibri"/>
              <a:cs typeface="Calibri"/>
              <a:sym typeface="Calibri"/>
            </a:endParaRPr>
          </a:p>
          <a:p>
            <a:pPr indent="-330200" lvl="0" marL="457200" rtl="0" algn="l">
              <a:spcBef>
                <a:spcPts val="0"/>
              </a:spcBef>
              <a:spcAft>
                <a:spcPts val="0"/>
              </a:spcAft>
              <a:buClr>
                <a:schemeClr val="lt1"/>
              </a:buClr>
              <a:buSzPts val="1600"/>
              <a:buFont typeface="Calibri"/>
              <a:buChar char="●"/>
            </a:pPr>
            <a:r>
              <a:rPr lang="en-US" sz="1600">
                <a:solidFill>
                  <a:schemeClr val="lt1"/>
                </a:solidFill>
                <a:latin typeface="Calibri"/>
                <a:ea typeface="Calibri"/>
                <a:cs typeface="Calibri"/>
                <a:sym typeface="Calibri"/>
              </a:rPr>
              <a:t>MESO visual assessments were conducted</a:t>
            </a:r>
            <a:endParaRPr sz="1600">
              <a:solidFill>
                <a:schemeClr val="lt1"/>
              </a:solidFill>
              <a:latin typeface="Calibri"/>
              <a:ea typeface="Calibri"/>
              <a:cs typeface="Calibri"/>
              <a:sym typeface="Calibri"/>
            </a:endParaRPr>
          </a:p>
        </p:txBody>
      </p:sp>
      <p:sp>
        <p:nvSpPr>
          <p:cNvPr id="252" name="Google Shape;252;p48"/>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r>
              <a:rPr lang="en-US"/>
              <a:t> </a:t>
            </a:r>
            <a:fld id="{00000000-1234-1234-1234-123412341234}" type="slidenum">
              <a:rPr lang="en-US" sz="1200"/>
              <a:t>‹#›</a:t>
            </a:fld>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9"/>
          <p:cNvSpPr txBox="1"/>
          <p:nvPr>
            <p:ph type="title"/>
          </p:nvPr>
        </p:nvSpPr>
        <p:spPr>
          <a:xfrm>
            <a:off x="973183" y="48817"/>
            <a:ext cx="7014900" cy="564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Calibri"/>
              <a:buNone/>
            </a:pPr>
            <a:r>
              <a:rPr lang="en-US" sz="2700"/>
              <a:t>CONUS + MESO Validation Complications </a:t>
            </a:r>
            <a:endParaRPr sz="2700"/>
          </a:p>
        </p:txBody>
      </p:sp>
      <p:sp>
        <p:nvSpPr>
          <p:cNvPr id="259" name="Google Shape;259;p49"/>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r>
              <a:rPr lang="en-US"/>
              <a:t> </a:t>
            </a:r>
            <a:fld id="{00000000-1234-1234-1234-123412341234}" type="slidenum">
              <a:rPr lang="en-US" sz="1200"/>
              <a:t>‹#›</a:t>
            </a:fld>
            <a:endParaRPr sz="1200"/>
          </a:p>
        </p:txBody>
      </p:sp>
      <p:sp>
        <p:nvSpPr>
          <p:cNvPr id="260" name="Google Shape;260;p49"/>
          <p:cNvSpPr txBox="1"/>
          <p:nvPr>
            <p:ph idx="1" type="body"/>
          </p:nvPr>
        </p:nvSpPr>
        <p:spPr>
          <a:xfrm>
            <a:off x="371625" y="900125"/>
            <a:ext cx="8513400" cy="3694500"/>
          </a:xfrm>
          <a:prstGeom prst="rect">
            <a:avLst/>
          </a:prstGeom>
        </p:spPr>
        <p:txBody>
          <a:bodyPr anchorCtr="0" anchor="t" bIns="34275" lIns="68575" spcFirstLastPara="1" rIns="68575" wrap="square" tIns="34275">
            <a:noAutofit/>
          </a:bodyPr>
          <a:lstStyle/>
          <a:p>
            <a:pPr indent="-342900" lvl="0" marL="457200" rtl="0" algn="l">
              <a:lnSpc>
                <a:spcPct val="115000"/>
              </a:lnSpc>
              <a:spcBef>
                <a:spcPts val="0"/>
              </a:spcBef>
              <a:spcAft>
                <a:spcPts val="0"/>
              </a:spcAft>
              <a:buClr>
                <a:schemeClr val="lt1"/>
              </a:buClr>
              <a:buSzPts val="1800"/>
              <a:buFont typeface="Calibri"/>
              <a:buChar char="●"/>
            </a:pPr>
            <a:r>
              <a:rPr lang="en-US" sz="1800"/>
              <a:t>GOES-18  (G18) CONUS sector doesn’t cover the DOE ARM site (see later slides) </a:t>
            </a:r>
            <a:endParaRPr sz="1800"/>
          </a:p>
          <a:p>
            <a:pPr indent="-342900" lvl="0" marL="457200" rtl="0" algn="l">
              <a:lnSpc>
                <a:spcPct val="115000"/>
              </a:lnSpc>
              <a:spcBef>
                <a:spcPts val="0"/>
              </a:spcBef>
              <a:spcAft>
                <a:spcPts val="0"/>
              </a:spcAft>
              <a:buClr>
                <a:schemeClr val="lt1"/>
              </a:buClr>
              <a:buSzPts val="1800"/>
              <a:buFont typeface="Calibri"/>
              <a:buChar char="●"/>
            </a:pPr>
            <a:r>
              <a:rPr lang="en-US" sz="1800"/>
              <a:t>Rare G18 MESO validation opportunities given limited dataset used in this review (see later slides)</a:t>
            </a:r>
            <a:endParaRPr sz="1800"/>
          </a:p>
          <a:p>
            <a:pPr indent="-342900" lvl="0" marL="457200" rtl="0" algn="l">
              <a:lnSpc>
                <a:spcPct val="115000"/>
              </a:lnSpc>
              <a:spcBef>
                <a:spcPts val="0"/>
              </a:spcBef>
              <a:spcAft>
                <a:spcPts val="0"/>
              </a:spcAft>
              <a:buClr>
                <a:schemeClr val="lt1"/>
              </a:buClr>
              <a:buSzPts val="1800"/>
              <a:buFont typeface="Calibri"/>
              <a:buChar char="●"/>
            </a:pPr>
            <a:r>
              <a:rPr lang="en-US" sz="1800"/>
              <a:t>ASSISTT G18 output was used in quantitative validation exercises due to artifacts in the Development Environment (DE) output (FD sectors were only requested)</a:t>
            </a:r>
            <a:endParaRPr sz="1800"/>
          </a:p>
          <a:p>
            <a:pPr indent="0" lvl="0" marL="457200" rtl="0" algn="l">
              <a:lnSpc>
                <a:spcPct val="115000"/>
              </a:lnSpc>
              <a:spcBef>
                <a:spcPts val="0"/>
              </a:spcBef>
              <a:spcAft>
                <a:spcPts val="0"/>
              </a:spcAft>
              <a:buNone/>
            </a:pPr>
            <a:r>
              <a:t/>
            </a:r>
            <a:endParaRPr sz="1800"/>
          </a:p>
          <a:p>
            <a:pPr indent="-342900" lvl="0" marL="457200" rtl="0" algn="l">
              <a:lnSpc>
                <a:spcPct val="115000"/>
              </a:lnSpc>
              <a:spcBef>
                <a:spcPts val="0"/>
              </a:spcBef>
              <a:spcAft>
                <a:spcPts val="0"/>
              </a:spcAft>
              <a:buClr>
                <a:schemeClr val="lt1"/>
              </a:buClr>
              <a:buSzPts val="1800"/>
              <a:buFont typeface="Calibri"/>
              <a:buChar char="●"/>
            </a:pPr>
            <a:r>
              <a:rPr lang="en-US" sz="1800"/>
              <a:t>GOES-16 (G16) Retrospective dataset</a:t>
            </a:r>
            <a:endParaRPr sz="1800"/>
          </a:p>
          <a:p>
            <a:pPr indent="-342900" lvl="1" marL="914400" rtl="0" algn="l">
              <a:lnSpc>
                <a:spcPct val="115000"/>
              </a:lnSpc>
              <a:spcBef>
                <a:spcPts val="0"/>
              </a:spcBef>
              <a:spcAft>
                <a:spcPts val="0"/>
              </a:spcAft>
              <a:buClr>
                <a:schemeClr val="lt1"/>
              </a:buClr>
              <a:buSzPts val="1800"/>
              <a:buFont typeface="Calibri"/>
              <a:buChar char="–"/>
            </a:pPr>
            <a:r>
              <a:rPr lang="en-US" sz="1800"/>
              <a:t>CONUS/MESO ground-based validation would only be possible for the G16 retrospective period.</a:t>
            </a:r>
            <a:endParaRPr sz="1800"/>
          </a:p>
          <a:p>
            <a:pPr indent="-342900" lvl="1" marL="914400" rtl="0" algn="l">
              <a:lnSpc>
                <a:spcPct val="115000"/>
              </a:lnSpc>
              <a:spcBef>
                <a:spcPts val="0"/>
              </a:spcBef>
              <a:spcAft>
                <a:spcPts val="0"/>
              </a:spcAft>
              <a:buClr>
                <a:schemeClr val="lt1"/>
              </a:buClr>
              <a:buSzPts val="1800"/>
              <a:buFont typeface="Calibri"/>
              <a:buChar char="–"/>
            </a:pPr>
            <a:r>
              <a:rPr lang="en-US" sz="1800"/>
              <a:t>Computationally</a:t>
            </a:r>
            <a:r>
              <a:rPr lang="en-US" sz="1800"/>
              <a:t> unrealistic for ASSISTT to create G16 CONUS &amp; MESO sectors </a:t>
            </a:r>
            <a:endParaRPr sz="1800"/>
          </a:p>
          <a:p>
            <a:pPr indent="-298450" lvl="1" marL="914400" rtl="0" algn="l">
              <a:lnSpc>
                <a:spcPct val="115000"/>
              </a:lnSpc>
              <a:spcBef>
                <a:spcPts val="0"/>
              </a:spcBef>
              <a:spcAft>
                <a:spcPts val="0"/>
              </a:spcAft>
              <a:buClr>
                <a:schemeClr val="dk1"/>
              </a:buClr>
              <a:buSzPts val="1100"/>
              <a:buChar char="–"/>
            </a:pPr>
            <a:r>
              <a:t/>
            </a:r>
            <a:endParaRPr sz="1100"/>
          </a:p>
          <a:p>
            <a:pPr indent="-298450" lvl="1" marL="914400" rtl="0" algn="l">
              <a:lnSpc>
                <a:spcPct val="115000"/>
              </a:lnSpc>
              <a:spcBef>
                <a:spcPts val="0"/>
              </a:spcBef>
              <a:spcAft>
                <a:spcPts val="0"/>
              </a:spcAft>
              <a:buClr>
                <a:schemeClr val="dk1"/>
              </a:buClr>
              <a:buSzPts val="1100"/>
              <a:buChar char="–"/>
            </a:pPr>
            <a:r>
              <a:t/>
            </a:r>
            <a:endParaRPr sz="11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indent="0" lvl="0" marL="0" rtl="0" algn="l">
              <a:spcBef>
                <a:spcPts val="60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50"/>
          <p:cNvPicPr preferRelativeResize="0"/>
          <p:nvPr/>
        </p:nvPicPr>
        <p:blipFill rotWithShape="1">
          <a:blip r:embed="rId3">
            <a:alphaModFix/>
          </a:blip>
          <a:srcRect b="0" l="0" r="0" t="0"/>
          <a:stretch/>
        </p:blipFill>
        <p:spPr>
          <a:xfrm rot="229884">
            <a:off x="3582936" y="1773649"/>
            <a:ext cx="1782384" cy="1847676"/>
          </a:xfrm>
          <a:prstGeom prst="ellipse">
            <a:avLst/>
          </a:prstGeom>
          <a:noFill/>
          <a:ln>
            <a:noFill/>
          </a:ln>
        </p:spPr>
      </p:pic>
      <p:pic>
        <p:nvPicPr>
          <p:cNvPr id="266" name="Google Shape;266;p50"/>
          <p:cNvPicPr preferRelativeResize="0"/>
          <p:nvPr/>
        </p:nvPicPr>
        <p:blipFill rotWithShape="1">
          <a:blip r:embed="rId4">
            <a:alphaModFix/>
          </a:blip>
          <a:srcRect b="0" l="0" r="0" t="0"/>
          <a:stretch/>
        </p:blipFill>
        <p:spPr>
          <a:xfrm>
            <a:off x="2309408" y="455607"/>
            <a:ext cx="1782000" cy="1848000"/>
          </a:xfrm>
          <a:prstGeom prst="ellipse">
            <a:avLst/>
          </a:prstGeom>
          <a:noFill/>
          <a:ln>
            <a:noFill/>
          </a:ln>
        </p:spPr>
      </p:pic>
      <p:pic>
        <p:nvPicPr>
          <p:cNvPr id="267" name="Google Shape;267;p50"/>
          <p:cNvPicPr preferRelativeResize="0"/>
          <p:nvPr/>
        </p:nvPicPr>
        <p:blipFill rotWithShape="1">
          <a:blip r:embed="rId5">
            <a:alphaModFix/>
          </a:blip>
          <a:srcRect b="0" l="0" r="0" t="0"/>
          <a:stretch/>
        </p:blipFill>
        <p:spPr>
          <a:xfrm>
            <a:off x="1042251" y="1836655"/>
            <a:ext cx="1782000" cy="1848000"/>
          </a:xfrm>
          <a:prstGeom prst="ellipse">
            <a:avLst/>
          </a:prstGeom>
          <a:noFill/>
          <a:ln>
            <a:noFill/>
          </a:ln>
        </p:spPr>
      </p:pic>
      <p:pic>
        <p:nvPicPr>
          <p:cNvPr id="268" name="Google Shape;268;p50"/>
          <p:cNvPicPr preferRelativeResize="0"/>
          <p:nvPr/>
        </p:nvPicPr>
        <p:blipFill rotWithShape="1">
          <a:blip r:embed="rId6">
            <a:alphaModFix/>
          </a:blip>
          <a:srcRect b="0" l="0" r="0" t="0"/>
          <a:stretch/>
        </p:blipFill>
        <p:spPr>
          <a:xfrm>
            <a:off x="2399493" y="3123692"/>
            <a:ext cx="1782000" cy="1848000"/>
          </a:xfrm>
          <a:prstGeom prst="ellipse">
            <a:avLst/>
          </a:prstGeom>
          <a:noFill/>
          <a:ln>
            <a:noFill/>
          </a:ln>
        </p:spPr>
      </p:pic>
      <p:pic>
        <p:nvPicPr>
          <p:cNvPr id="269" name="Google Shape;269;p50"/>
          <p:cNvPicPr preferRelativeResize="0"/>
          <p:nvPr/>
        </p:nvPicPr>
        <p:blipFill rotWithShape="1">
          <a:blip r:embed="rId7">
            <a:alphaModFix/>
          </a:blip>
          <a:srcRect b="0" l="0" r="0" t="0"/>
          <a:stretch/>
        </p:blipFill>
        <p:spPr>
          <a:xfrm>
            <a:off x="6319749" y="1813649"/>
            <a:ext cx="1782000" cy="1848000"/>
          </a:xfrm>
          <a:prstGeom prst="ellipse">
            <a:avLst/>
          </a:prstGeom>
          <a:noFill/>
          <a:ln>
            <a:noFill/>
          </a:ln>
        </p:spPr>
      </p:pic>
      <p:pic>
        <p:nvPicPr>
          <p:cNvPr id="270" name="Google Shape;270;p50"/>
          <p:cNvPicPr preferRelativeResize="0"/>
          <p:nvPr/>
        </p:nvPicPr>
        <p:blipFill rotWithShape="1">
          <a:blip r:embed="rId8">
            <a:alphaModFix/>
          </a:blip>
          <a:srcRect b="0" l="0" r="0" t="0"/>
          <a:stretch/>
        </p:blipFill>
        <p:spPr>
          <a:xfrm>
            <a:off x="4775429" y="3055635"/>
            <a:ext cx="1782000" cy="1848000"/>
          </a:xfrm>
          <a:prstGeom prst="ellipse">
            <a:avLst/>
          </a:prstGeom>
          <a:noFill/>
          <a:ln>
            <a:noFill/>
          </a:ln>
        </p:spPr>
      </p:pic>
      <p:pic>
        <p:nvPicPr>
          <p:cNvPr id="271" name="Google Shape;271;p50"/>
          <p:cNvPicPr preferRelativeResize="0"/>
          <p:nvPr/>
        </p:nvPicPr>
        <p:blipFill rotWithShape="1">
          <a:blip r:embed="rId9">
            <a:alphaModFix/>
          </a:blip>
          <a:srcRect b="0" l="0" r="0" t="0"/>
          <a:stretch/>
        </p:blipFill>
        <p:spPr>
          <a:xfrm>
            <a:off x="5065789" y="387550"/>
            <a:ext cx="1782000" cy="1848000"/>
          </a:xfrm>
          <a:prstGeom prst="ellipse">
            <a:avLst/>
          </a:prstGeom>
          <a:noFill/>
          <a:ln>
            <a:noFill/>
          </a:ln>
        </p:spPr>
      </p:pic>
      <p:sp>
        <p:nvSpPr>
          <p:cNvPr id="272" name="Google Shape;272;p50"/>
          <p:cNvSpPr txBox="1"/>
          <p:nvPr/>
        </p:nvSpPr>
        <p:spPr>
          <a:xfrm>
            <a:off x="6941147" y="690464"/>
            <a:ext cx="1321200" cy="4848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Cloud Cover</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Layers</a:t>
            </a:r>
            <a:endParaRPr/>
          </a:p>
        </p:txBody>
      </p:sp>
      <p:sp>
        <p:nvSpPr>
          <p:cNvPr id="273" name="Google Shape;273;p50"/>
          <p:cNvSpPr txBox="1"/>
          <p:nvPr/>
        </p:nvSpPr>
        <p:spPr>
          <a:xfrm>
            <a:off x="6613544" y="4009262"/>
            <a:ext cx="1976400" cy="6927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Cloud Optical</a:t>
            </a:r>
            <a:r>
              <a:rPr lang="en-US"/>
              <a:t> </a:t>
            </a:r>
            <a:r>
              <a:rPr lang="en-US" sz="1800">
                <a:solidFill>
                  <a:schemeClr val="lt1"/>
                </a:solidFill>
                <a:latin typeface="Calibri"/>
                <a:ea typeface="Calibri"/>
                <a:cs typeface="Calibri"/>
                <a:sym typeface="Calibri"/>
              </a:rPr>
              <a:t>Properties </a:t>
            </a:r>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(Day,  Night)</a:t>
            </a:r>
            <a:endParaRPr/>
          </a:p>
        </p:txBody>
      </p:sp>
      <p:sp>
        <p:nvSpPr>
          <p:cNvPr id="274" name="Google Shape;274;p50"/>
          <p:cNvSpPr txBox="1"/>
          <p:nvPr/>
        </p:nvSpPr>
        <p:spPr>
          <a:xfrm>
            <a:off x="7609507" y="1346373"/>
            <a:ext cx="1273200" cy="4848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Cloud Base </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Height</a:t>
            </a:r>
            <a:endParaRPr/>
          </a:p>
        </p:txBody>
      </p:sp>
      <p:sp>
        <p:nvSpPr>
          <p:cNvPr id="275" name="Google Shape;275;p50"/>
          <p:cNvSpPr txBox="1"/>
          <p:nvPr/>
        </p:nvSpPr>
        <p:spPr>
          <a:xfrm>
            <a:off x="1323062" y="4009261"/>
            <a:ext cx="1220400" cy="4848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Cloud  Top </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Height</a:t>
            </a:r>
            <a:endParaRPr/>
          </a:p>
        </p:txBody>
      </p:sp>
      <p:sp>
        <p:nvSpPr>
          <p:cNvPr id="276" name="Google Shape;276;p50"/>
          <p:cNvSpPr txBox="1"/>
          <p:nvPr/>
        </p:nvSpPr>
        <p:spPr>
          <a:xfrm>
            <a:off x="93950" y="1836650"/>
            <a:ext cx="2055900" cy="484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lang="en-US" sz="1500">
                <a:solidFill>
                  <a:schemeClr val="lt1"/>
                </a:solidFill>
                <a:latin typeface="Calibri"/>
                <a:ea typeface="Calibri"/>
                <a:cs typeface="Calibri"/>
                <a:sym typeface="Calibri"/>
              </a:rPr>
              <a:t>Cloud Phase/Type</a:t>
            </a:r>
            <a:endParaRPr sz="1500"/>
          </a:p>
        </p:txBody>
      </p:sp>
      <p:sp>
        <p:nvSpPr>
          <p:cNvPr id="277" name="Google Shape;277;p50"/>
          <p:cNvSpPr txBox="1"/>
          <p:nvPr/>
        </p:nvSpPr>
        <p:spPr>
          <a:xfrm>
            <a:off x="376500" y="839625"/>
            <a:ext cx="2166900" cy="484800"/>
          </a:xfrm>
          <a:prstGeom prst="rect">
            <a:avLst/>
          </a:prstGeom>
          <a:noFill/>
          <a:ln>
            <a:noFill/>
          </a:ln>
        </p:spPr>
        <p:txBody>
          <a:bodyPr anchorCtr="0" anchor="t" bIns="45700" lIns="91425" spcFirstLastPara="1" rIns="91425" wrap="square" tIns="45700">
            <a:normAutofit fontScale="85000"/>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Cloud Probability/Mask</a:t>
            </a:r>
            <a:endParaRPr/>
          </a:p>
        </p:txBody>
      </p:sp>
      <p:sp>
        <p:nvSpPr>
          <p:cNvPr id="278" name="Google Shape;278;p50"/>
          <p:cNvSpPr txBox="1"/>
          <p:nvPr/>
        </p:nvSpPr>
        <p:spPr>
          <a:xfrm>
            <a:off x="3478100" y="2045225"/>
            <a:ext cx="1782000" cy="1010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GOES -18 Sensor Data Records</a:t>
            </a:r>
            <a:endParaRPr>
              <a:solidFill>
                <a:schemeClr val="lt1"/>
              </a:solidFill>
            </a:endParaRPr>
          </a:p>
        </p:txBody>
      </p:sp>
      <p:sp>
        <p:nvSpPr>
          <p:cNvPr id="279" name="Google Shape;279;p50"/>
          <p:cNvSpPr txBox="1"/>
          <p:nvPr/>
        </p:nvSpPr>
        <p:spPr>
          <a:xfrm>
            <a:off x="914400" y="0"/>
            <a:ext cx="7172100" cy="392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000">
                <a:solidFill>
                  <a:schemeClr val="lt1"/>
                </a:solidFill>
              </a:rPr>
              <a:t>NOAA Enterprise Cloud Algorithms</a:t>
            </a:r>
            <a:endParaRPr sz="1600">
              <a:solidFill>
                <a:schemeClr val="lt1"/>
              </a:solidFill>
            </a:endParaRPr>
          </a:p>
        </p:txBody>
      </p:sp>
      <p:sp>
        <p:nvSpPr>
          <p:cNvPr id="280" name="Google Shape;280;p50"/>
          <p:cNvSpPr/>
          <p:nvPr/>
        </p:nvSpPr>
        <p:spPr>
          <a:xfrm flipH="1" rot="-6342186">
            <a:off x="3014583" y="752771"/>
            <a:ext cx="2709008" cy="3751337"/>
          </a:xfrm>
          <a:custGeom>
            <a:rect b="b" l="l" r="r" t="t"/>
            <a:pathLst>
              <a:path extrusionOk="0" h="120000" w="120000">
                <a:moveTo>
                  <a:pt x="10345" y="51978"/>
                </a:moveTo>
                <a:lnTo>
                  <a:pt x="10345" y="51978"/>
                </a:lnTo>
                <a:cubicBezTo>
                  <a:pt x="13942" y="27240"/>
                  <a:pt x="33482" y="8535"/>
                  <a:pt x="57189" y="7135"/>
                </a:cubicBezTo>
                <a:cubicBezTo>
                  <a:pt x="80896" y="5734"/>
                  <a:pt x="102296" y="22021"/>
                  <a:pt x="108494" y="46180"/>
                </a:cubicBezTo>
                <a:cubicBezTo>
                  <a:pt x="114691" y="70340"/>
                  <a:pt x="103993" y="95773"/>
                  <a:pt x="82846" y="107156"/>
                </a:cubicBezTo>
                <a:cubicBezTo>
                  <a:pt x="61700" y="118538"/>
                  <a:pt x="35880" y="112759"/>
                  <a:pt x="20945" y="93302"/>
                </a:cubicBezTo>
                <a:lnTo>
                  <a:pt x="12010" y="96245"/>
                </a:lnTo>
                <a:lnTo>
                  <a:pt x="15997" y="74493"/>
                </a:lnTo>
                <a:lnTo>
                  <a:pt x="37510" y="87847"/>
                </a:lnTo>
                <a:lnTo>
                  <a:pt x="28564" y="90793"/>
                </a:lnTo>
                <a:cubicBezTo>
                  <a:pt x="41467" y="107364"/>
                  <a:pt x="62918" y="111621"/>
                  <a:pt x="80108" y="101022"/>
                </a:cubicBezTo>
                <a:cubicBezTo>
                  <a:pt x="97297" y="90422"/>
                  <a:pt x="105586" y="67828"/>
                  <a:pt x="100026" y="46730"/>
                </a:cubicBezTo>
                <a:cubicBezTo>
                  <a:pt x="94465" y="25631"/>
                  <a:pt x="76555" y="11723"/>
                  <a:pt x="56990" y="13310"/>
                </a:cubicBezTo>
                <a:cubicBezTo>
                  <a:pt x="37425" y="14897"/>
                  <a:pt x="21485" y="31550"/>
                  <a:pt x="18689" y="53326"/>
                </a:cubicBezTo>
                <a:close/>
              </a:path>
            </a:pathLst>
          </a:custGeom>
          <a:solidFill>
            <a:schemeClr val="accent1"/>
          </a:solidFill>
          <a:ln cap="flat" cmpd="sng" w="952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81" name="Google Shape;281;p50"/>
          <p:cNvSpPr txBox="1"/>
          <p:nvPr>
            <p:ph idx="12" type="sldNum"/>
          </p:nvPr>
        </p:nvSpPr>
        <p:spPr>
          <a:xfrm>
            <a:off x="6457950" y="4767263"/>
            <a:ext cx="20574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51"/>
          <p:cNvPicPr preferRelativeResize="0"/>
          <p:nvPr/>
        </p:nvPicPr>
        <p:blipFill rotWithShape="1">
          <a:blip r:embed="rId3">
            <a:alphaModFix/>
          </a:blip>
          <a:srcRect b="0" l="0" r="0" t="0"/>
          <a:stretch/>
        </p:blipFill>
        <p:spPr>
          <a:xfrm rot="229884">
            <a:off x="3582936" y="1773649"/>
            <a:ext cx="1782384" cy="1847676"/>
          </a:xfrm>
          <a:prstGeom prst="ellipse">
            <a:avLst/>
          </a:prstGeom>
          <a:noFill/>
          <a:ln>
            <a:noFill/>
          </a:ln>
        </p:spPr>
      </p:pic>
      <p:pic>
        <p:nvPicPr>
          <p:cNvPr id="287" name="Google Shape;287;p51"/>
          <p:cNvPicPr preferRelativeResize="0"/>
          <p:nvPr/>
        </p:nvPicPr>
        <p:blipFill rotWithShape="1">
          <a:blip r:embed="rId4">
            <a:alphaModFix/>
          </a:blip>
          <a:srcRect b="0" l="0" r="0" t="0"/>
          <a:stretch/>
        </p:blipFill>
        <p:spPr>
          <a:xfrm>
            <a:off x="2309408" y="455607"/>
            <a:ext cx="1782000" cy="1848000"/>
          </a:xfrm>
          <a:prstGeom prst="ellipse">
            <a:avLst/>
          </a:prstGeom>
          <a:noFill/>
          <a:ln>
            <a:noFill/>
          </a:ln>
        </p:spPr>
      </p:pic>
      <p:pic>
        <p:nvPicPr>
          <p:cNvPr id="288" name="Google Shape;288;p51"/>
          <p:cNvPicPr preferRelativeResize="0"/>
          <p:nvPr/>
        </p:nvPicPr>
        <p:blipFill rotWithShape="1">
          <a:blip r:embed="rId5">
            <a:alphaModFix/>
          </a:blip>
          <a:srcRect b="0" l="0" r="0" t="0"/>
          <a:stretch/>
        </p:blipFill>
        <p:spPr>
          <a:xfrm>
            <a:off x="1042251" y="1836655"/>
            <a:ext cx="1782000" cy="1848000"/>
          </a:xfrm>
          <a:prstGeom prst="ellipse">
            <a:avLst/>
          </a:prstGeom>
          <a:noFill/>
          <a:ln>
            <a:noFill/>
          </a:ln>
        </p:spPr>
      </p:pic>
      <p:pic>
        <p:nvPicPr>
          <p:cNvPr id="289" name="Google Shape;289;p51"/>
          <p:cNvPicPr preferRelativeResize="0"/>
          <p:nvPr/>
        </p:nvPicPr>
        <p:blipFill rotWithShape="1">
          <a:blip r:embed="rId6">
            <a:alphaModFix/>
          </a:blip>
          <a:srcRect b="0" l="0" r="0" t="0"/>
          <a:stretch/>
        </p:blipFill>
        <p:spPr>
          <a:xfrm>
            <a:off x="2399493" y="3123692"/>
            <a:ext cx="1782000" cy="1848000"/>
          </a:xfrm>
          <a:prstGeom prst="ellipse">
            <a:avLst/>
          </a:prstGeom>
          <a:noFill/>
          <a:ln>
            <a:noFill/>
          </a:ln>
        </p:spPr>
      </p:pic>
      <p:pic>
        <p:nvPicPr>
          <p:cNvPr id="290" name="Google Shape;290;p51"/>
          <p:cNvPicPr preferRelativeResize="0"/>
          <p:nvPr/>
        </p:nvPicPr>
        <p:blipFill rotWithShape="1">
          <a:blip r:embed="rId7">
            <a:alphaModFix/>
          </a:blip>
          <a:srcRect b="0" l="0" r="0" t="0"/>
          <a:stretch/>
        </p:blipFill>
        <p:spPr>
          <a:xfrm>
            <a:off x="6319749" y="1813649"/>
            <a:ext cx="1782000" cy="1848000"/>
          </a:xfrm>
          <a:prstGeom prst="ellipse">
            <a:avLst/>
          </a:prstGeom>
          <a:noFill/>
          <a:ln>
            <a:noFill/>
          </a:ln>
        </p:spPr>
      </p:pic>
      <p:pic>
        <p:nvPicPr>
          <p:cNvPr id="291" name="Google Shape;291;p51"/>
          <p:cNvPicPr preferRelativeResize="0"/>
          <p:nvPr/>
        </p:nvPicPr>
        <p:blipFill rotWithShape="1">
          <a:blip r:embed="rId8">
            <a:alphaModFix/>
          </a:blip>
          <a:srcRect b="0" l="0" r="0" t="0"/>
          <a:stretch/>
        </p:blipFill>
        <p:spPr>
          <a:xfrm>
            <a:off x="4775429" y="3055635"/>
            <a:ext cx="1782000" cy="1848000"/>
          </a:xfrm>
          <a:prstGeom prst="ellipse">
            <a:avLst/>
          </a:prstGeom>
          <a:noFill/>
          <a:ln>
            <a:noFill/>
          </a:ln>
        </p:spPr>
      </p:pic>
      <p:pic>
        <p:nvPicPr>
          <p:cNvPr id="292" name="Google Shape;292;p51"/>
          <p:cNvPicPr preferRelativeResize="0"/>
          <p:nvPr/>
        </p:nvPicPr>
        <p:blipFill rotWithShape="1">
          <a:blip r:embed="rId9">
            <a:alphaModFix/>
          </a:blip>
          <a:srcRect b="0" l="0" r="0" t="0"/>
          <a:stretch/>
        </p:blipFill>
        <p:spPr>
          <a:xfrm>
            <a:off x="5065789" y="387550"/>
            <a:ext cx="1782000" cy="1848000"/>
          </a:xfrm>
          <a:prstGeom prst="ellipse">
            <a:avLst/>
          </a:prstGeom>
          <a:noFill/>
          <a:ln>
            <a:noFill/>
          </a:ln>
        </p:spPr>
      </p:pic>
      <p:sp>
        <p:nvSpPr>
          <p:cNvPr id="293" name="Google Shape;293;p51"/>
          <p:cNvSpPr txBox="1"/>
          <p:nvPr/>
        </p:nvSpPr>
        <p:spPr>
          <a:xfrm>
            <a:off x="6941147" y="690464"/>
            <a:ext cx="1321200" cy="484800"/>
          </a:xfrm>
          <a:prstGeom prst="rect">
            <a:avLst/>
          </a:prstGeom>
          <a:solidFill>
            <a:schemeClr val="lt1"/>
          </a:solidFill>
          <a:ln>
            <a:noFill/>
          </a:ln>
        </p:spPr>
        <p:txBody>
          <a:bodyPr anchorCtr="0" anchor="t" bIns="45700" lIns="91425" spcFirstLastPara="1" rIns="91425" wrap="square" tIns="45700">
            <a:normAutofit fontScale="85000" lnSpcReduction="20000"/>
          </a:bodyPr>
          <a:lstStyle/>
          <a:p>
            <a:pPr indent="0" lvl="0" marL="0" marR="0" rtl="0" algn="l">
              <a:spcBef>
                <a:spcPts val="0"/>
              </a:spcBef>
              <a:spcAft>
                <a:spcPts val="0"/>
              </a:spcAft>
              <a:buNone/>
            </a:pPr>
            <a:r>
              <a:rPr lang="en-US" sz="1800">
                <a:solidFill>
                  <a:srgbClr val="0000FF"/>
                </a:solidFill>
                <a:latin typeface="Calibri"/>
                <a:ea typeface="Calibri"/>
                <a:cs typeface="Calibri"/>
                <a:sym typeface="Calibri"/>
              </a:rPr>
              <a:t>Cloud Cover</a:t>
            </a:r>
            <a:endParaRPr>
              <a:solidFill>
                <a:srgbClr val="0000FF"/>
              </a:solidFill>
            </a:endParaRPr>
          </a:p>
          <a:p>
            <a:pPr indent="0" lvl="0" marL="0" marR="0" rtl="0" algn="l">
              <a:spcBef>
                <a:spcPts val="0"/>
              </a:spcBef>
              <a:spcAft>
                <a:spcPts val="0"/>
              </a:spcAft>
              <a:buNone/>
            </a:pPr>
            <a:r>
              <a:rPr lang="en-US" sz="1800">
                <a:solidFill>
                  <a:srgbClr val="0000FF"/>
                </a:solidFill>
                <a:latin typeface="Calibri"/>
                <a:ea typeface="Calibri"/>
                <a:cs typeface="Calibri"/>
                <a:sym typeface="Calibri"/>
              </a:rPr>
              <a:t> Layers (CCL)</a:t>
            </a:r>
            <a:endParaRPr>
              <a:solidFill>
                <a:srgbClr val="0000FF"/>
              </a:solidFill>
            </a:endParaRPr>
          </a:p>
        </p:txBody>
      </p:sp>
      <p:sp>
        <p:nvSpPr>
          <p:cNvPr id="294" name="Google Shape;294;p51"/>
          <p:cNvSpPr txBox="1"/>
          <p:nvPr/>
        </p:nvSpPr>
        <p:spPr>
          <a:xfrm>
            <a:off x="6613544" y="4009262"/>
            <a:ext cx="1976400" cy="6927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Cloud Optical</a:t>
            </a:r>
            <a:r>
              <a:rPr lang="en-US"/>
              <a:t> </a:t>
            </a:r>
            <a:r>
              <a:rPr lang="en-US" sz="1800">
                <a:solidFill>
                  <a:schemeClr val="lt1"/>
                </a:solidFill>
                <a:latin typeface="Calibri"/>
                <a:ea typeface="Calibri"/>
                <a:cs typeface="Calibri"/>
                <a:sym typeface="Calibri"/>
              </a:rPr>
              <a:t>Properties </a:t>
            </a:r>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(Day,  Night)</a:t>
            </a:r>
            <a:endParaRPr/>
          </a:p>
        </p:txBody>
      </p:sp>
      <p:sp>
        <p:nvSpPr>
          <p:cNvPr id="295" name="Google Shape;295;p51"/>
          <p:cNvSpPr txBox="1"/>
          <p:nvPr/>
        </p:nvSpPr>
        <p:spPr>
          <a:xfrm>
            <a:off x="7609507" y="1346373"/>
            <a:ext cx="1273200" cy="4848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Cloud Base </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Height</a:t>
            </a:r>
            <a:endParaRPr/>
          </a:p>
        </p:txBody>
      </p:sp>
      <p:sp>
        <p:nvSpPr>
          <p:cNvPr id="296" name="Google Shape;296;p51"/>
          <p:cNvSpPr txBox="1"/>
          <p:nvPr/>
        </p:nvSpPr>
        <p:spPr>
          <a:xfrm>
            <a:off x="1323062" y="4009261"/>
            <a:ext cx="1220400" cy="4848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Cloud  Top </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Height</a:t>
            </a:r>
            <a:endParaRPr/>
          </a:p>
        </p:txBody>
      </p:sp>
      <p:sp>
        <p:nvSpPr>
          <p:cNvPr id="297" name="Google Shape;297;p51"/>
          <p:cNvSpPr txBox="1"/>
          <p:nvPr/>
        </p:nvSpPr>
        <p:spPr>
          <a:xfrm>
            <a:off x="914400" y="0"/>
            <a:ext cx="7172100" cy="392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000">
                <a:solidFill>
                  <a:schemeClr val="lt1"/>
                </a:solidFill>
              </a:rPr>
              <a:t>NOAA Enterprise Cloud Algorithms</a:t>
            </a:r>
            <a:endParaRPr sz="1600">
              <a:solidFill>
                <a:schemeClr val="lt1"/>
              </a:solidFill>
            </a:endParaRPr>
          </a:p>
        </p:txBody>
      </p:sp>
      <p:sp>
        <p:nvSpPr>
          <p:cNvPr id="298" name="Google Shape;298;p51"/>
          <p:cNvSpPr/>
          <p:nvPr/>
        </p:nvSpPr>
        <p:spPr>
          <a:xfrm flipH="1" rot="-6342186">
            <a:off x="3014583" y="752771"/>
            <a:ext cx="2709008" cy="3751337"/>
          </a:xfrm>
          <a:custGeom>
            <a:rect b="b" l="l" r="r" t="t"/>
            <a:pathLst>
              <a:path extrusionOk="0" h="120000" w="120000">
                <a:moveTo>
                  <a:pt x="10345" y="51978"/>
                </a:moveTo>
                <a:lnTo>
                  <a:pt x="10345" y="51978"/>
                </a:lnTo>
                <a:cubicBezTo>
                  <a:pt x="13942" y="27240"/>
                  <a:pt x="33482" y="8535"/>
                  <a:pt x="57189" y="7135"/>
                </a:cubicBezTo>
                <a:cubicBezTo>
                  <a:pt x="80896" y="5734"/>
                  <a:pt x="102296" y="22021"/>
                  <a:pt x="108494" y="46180"/>
                </a:cubicBezTo>
                <a:cubicBezTo>
                  <a:pt x="114691" y="70340"/>
                  <a:pt x="103993" y="95773"/>
                  <a:pt x="82846" y="107156"/>
                </a:cubicBezTo>
                <a:cubicBezTo>
                  <a:pt x="61700" y="118538"/>
                  <a:pt x="35880" y="112759"/>
                  <a:pt x="20945" y="93302"/>
                </a:cubicBezTo>
                <a:lnTo>
                  <a:pt x="12010" y="96245"/>
                </a:lnTo>
                <a:lnTo>
                  <a:pt x="15997" y="74493"/>
                </a:lnTo>
                <a:lnTo>
                  <a:pt x="37510" y="87847"/>
                </a:lnTo>
                <a:lnTo>
                  <a:pt x="28564" y="90793"/>
                </a:lnTo>
                <a:cubicBezTo>
                  <a:pt x="41467" y="107364"/>
                  <a:pt x="62918" y="111621"/>
                  <a:pt x="80108" y="101022"/>
                </a:cubicBezTo>
                <a:cubicBezTo>
                  <a:pt x="97297" y="90422"/>
                  <a:pt x="105586" y="67828"/>
                  <a:pt x="100026" y="46730"/>
                </a:cubicBezTo>
                <a:cubicBezTo>
                  <a:pt x="94465" y="25631"/>
                  <a:pt x="76555" y="11723"/>
                  <a:pt x="56990" y="13310"/>
                </a:cubicBezTo>
                <a:cubicBezTo>
                  <a:pt x="37425" y="14897"/>
                  <a:pt x="21485" y="31550"/>
                  <a:pt x="18689" y="53326"/>
                </a:cubicBezTo>
                <a:close/>
              </a:path>
            </a:pathLst>
          </a:custGeom>
          <a:solidFill>
            <a:schemeClr val="accent1"/>
          </a:solidFill>
          <a:ln cap="flat" cmpd="sng" w="952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51"/>
          <p:cNvSpPr txBox="1"/>
          <p:nvPr/>
        </p:nvSpPr>
        <p:spPr>
          <a:xfrm>
            <a:off x="3478100" y="2045225"/>
            <a:ext cx="1782000" cy="1010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GOES -18 Sensor Data Records</a:t>
            </a:r>
            <a:endParaRPr>
              <a:solidFill>
                <a:schemeClr val="lt1"/>
              </a:solidFill>
            </a:endParaRPr>
          </a:p>
        </p:txBody>
      </p:sp>
      <p:sp>
        <p:nvSpPr>
          <p:cNvPr id="300" name="Google Shape;300;p51"/>
          <p:cNvSpPr txBox="1"/>
          <p:nvPr/>
        </p:nvSpPr>
        <p:spPr>
          <a:xfrm>
            <a:off x="376500" y="839625"/>
            <a:ext cx="2166900" cy="484800"/>
          </a:xfrm>
          <a:prstGeom prst="rect">
            <a:avLst/>
          </a:prstGeom>
          <a:noFill/>
          <a:ln>
            <a:noFill/>
          </a:ln>
        </p:spPr>
        <p:txBody>
          <a:bodyPr anchorCtr="0" anchor="t" bIns="45700" lIns="91425" spcFirstLastPara="1" rIns="91425" wrap="square" tIns="45700">
            <a:normAutofit fontScale="85000"/>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Cloud Probability/Mask</a:t>
            </a:r>
            <a:endParaRPr/>
          </a:p>
        </p:txBody>
      </p:sp>
      <p:sp>
        <p:nvSpPr>
          <p:cNvPr id="301" name="Google Shape;301;p51"/>
          <p:cNvSpPr txBox="1"/>
          <p:nvPr/>
        </p:nvSpPr>
        <p:spPr>
          <a:xfrm>
            <a:off x="93950" y="1836650"/>
            <a:ext cx="2055900" cy="484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lang="en-US" sz="1500">
                <a:solidFill>
                  <a:schemeClr val="lt1"/>
                </a:solidFill>
                <a:latin typeface="Calibri"/>
                <a:ea typeface="Calibri"/>
                <a:cs typeface="Calibri"/>
                <a:sym typeface="Calibri"/>
              </a:rPr>
              <a:t>Cloud Phase/Type</a:t>
            </a:r>
            <a:endParaRPr sz="1500"/>
          </a:p>
        </p:txBody>
      </p:sp>
      <p:sp>
        <p:nvSpPr>
          <p:cNvPr id="302" name="Google Shape;302;p51"/>
          <p:cNvSpPr txBox="1"/>
          <p:nvPr>
            <p:ph idx="12" type="sldNum"/>
          </p:nvPr>
        </p:nvSpPr>
        <p:spPr>
          <a:xfrm>
            <a:off x="6457950" y="4767263"/>
            <a:ext cx="20574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52"/>
          <p:cNvPicPr preferRelativeResize="0"/>
          <p:nvPr/>
        </p:nvPicPr>
        <p:blipFill rotWithShape="1">
          <a:blip r:embed="rId3">
            <a:alphaModFix/>
          </a:blip>
          <a:srcRect b="0" l="0" r="0" t="0"/>
          <a:stretch/>
        </p:blipFill>
        <p:spPr>
          <a:xfrm rot="229884">
            <a:off x="3582936" y="1773649"/>
            <a:ext cx="1782384" cy="1847676"/>
          </a:xfrm>
          <a:prstGeom prst="ellipse">
            <a:avLst/>
          </a:prstGeom>
          <a:noFill/>
          <a:ln>
            <a:noFill/>
          </a:ln>
        </p:spPr>
      </p:pic>
      <p:pic>
        <p:nvPicPr>
          <p:cNvPr id="308" name="Google Shape;308;p52"/>
          <p:cNvPicPr preferRelativeResize="0"/>
          <p:nvPr/>
        </p:nvPicPr>
        <p:blipFill rotWithShape="1">
          <a:blip r:embed="rId4">
            <a:alphaModFix/>
          </a:blip>
          <a:srcRect b="0" l="0" r="0" t="0"/>
          <a:stretch/>
        </p:blipFill>
        <p:spPr>
          <a:xfrm>
            <a:off x="2309408" y="455607"/>
            <a:ext cx="1782000" cy="1848000"/>
          </a:xfrm>
          <a:prstGeom prst="ellipse">
            <a:avLst/>
          </a:prstGeom>
          <a:noFill/>
          <a:ln>
            <a:noFill/>
          </a:ln>
        </p:spPr>
      </p:pic>
      <p:pic>
        <p:nvPicPr>
          <p:cNvPr id="309" name="Google Shape;309;p52"/>
          <p:cNvPicPr preferRelativeResize="0"/>
          <p:nvPr/>
        </p:nvPicPr>
        <p:blipFill rotWithShape="1">
          <a:blip r:embed="rId5">
            <a:alphaModFix/>
          </a:blip>
          <a:srcRect b="0" l="0" r="0" t="0"/>
          <a:stretch/>
        </p:blipFill>
        <p:spPr>
          <a:xfrm>
            <a:off x="1042251" y="1836655"/>
            <a:ext cx="1782000" cy="1848000"/>
          </a:xfrm>
          <a:prstGeom prst="ellipse">
            <a:avLst/>
          </a:prstGeom>
          <a:noFill/>
          <a:ln>
            <a:noFill/>
          </a:ln>
        </p:spPr>
      </p:pic>
      <p:pic>
        <p:nvPicPr>
          <p:cNvPr id="310" name="Google Shape;310;p52"/>
          <p:cNvPicPr preferRelativeResize="0"/>
          <p:nvPr/>
        </p:nvPicPr>
        <p:blipFill rotWithShape="1">
          <a:blip r:embed="rId6">
            <a:alphaModFix/>
          </a:blip>
          <a:srcRect b="0" l="0" r="0" t="0"/>
          <a:stretch/>
        </p:blipFill>
        <p:spPr>
          <a:xfrm>
            <a:off x="2399493" y="3123692"/>
            <a:ext cx="1782000" cy="1848000"/>
          </a:xfrm>
          <a:prstGeom prst="ellipse">
            <a:avLst/>
          </a:prstGeom>
          <a:noFill/>
          <a:ln>
            <a:noFill/>
          </a:ln>
        </p:spPr>
      </p:pic>
      <p:pic>
        <p:nvPicPr>
          <p:cNvPr id="311" name="Google Shape;311;p52"/>
          <p:cNvPicPr preferRelativeResize="0"/>
          <p:nvPr/>
        </p:nvPicPr>
        <p:blipFill rotWithShape="1">
          <a:blip r:embed="rId7">
            <a:alphaModFix/>
          </a:blip>
          <a:srcRect b="0" l="0" r="0" t="0"/>
          <a:stretch/>
        </p:blipFill>
        <p:spPr>
          <a:xfrm>
            <a:off x="6319749" y="1813649"/>
            <a:ext cx="1782000" cy="1848000"/>
          </a:xfrm>
          <a:prstGeom prst="ellipse">
            <a:avLst/>
          </a:prstGeom>
          <a:noFill/>
          <a:ln>
            <a:noFill/>
          </a:ln>
        </p:spPr>
      </p:pic>
      <p:pic>
        <p:nvPicPr>
          <p:cNvPr id="312" name="Google Shape;312;p52"/>
          <p:cNvPicPr preferRelativeResize="0"/>
          <p:nvPr/>
        </p:nvPicPr>
        <p:blipFill rotWithShape="1">
          <a:blip r:embed="rId8">
            <a:alphaModFix/>
          </a:blip>
          <a:srcRect b="0" l="0" r="0" t="0"/>
          <a:stretch/>
        </p:blipFill>
        <p:spPr>
          <a:xfrm>
            <a:off x="4775429" y="3055635"/>
            <a:ext cx="1782000" cy="1848000"/>
          </a:xfrm>
          <a:prstGeom prst="ellipse">
            <a:avLst/>
          </a:prstGeom>
          <a:noFill/>
          <a:ln>
            <a:noFill/>
          </a:ln>
        </p:spPr>
      </p:pic>
      <p:pic>
        <p:nvPicPr>
          <p:cNvPr id="313" name="Google Shape;313;p52"/>
          <p:cNvPicPr preferRelativeResize="0"/>
          <p:nvPr/>
        </p:nvPicPr>
        <p:blipFill rotWithShape="1">
          <a:blip r:embed="rId9">
            <a:alphaModFix/>
          </a:blip>
          <a:srcRect b="0" l="0" r="0" t="0"/>
          <a:stretch/>
        </p:blipFill>
        <p:spPr>
          <a:xfrm>
            <a:off x="5065789" y="387550"/>
            <a:ext cx="1782000" cy="1848000"/>
          </a:xfrm>
          <a:prstGeom prst="ellipse">
            <a:avLst/>
          </a:prstGeom>
          <a:noFill/>
          <a:ln>
            <a:noFill/>
          </a:ln>
        </p:spPr>
      </p:pic>
      <p:sp>
        <p:nvSpPr>
          <p:cNvPr id="314" name="Google Shape;314;p52"/>
          <p:cNvSpPr txBox="1"/>
          <p:nvPr/>
        </p:nvSpPr>
        <p:spPr>
          <a:xfrm>
            <a:off x="6941147" y="690464"/>
            <a:ext cx="1321200" cy="484800"/>
          </a:xfrm>
          <a:prstGeom prst="rect">
            <a:avLst/>
          </a:prstGeom>
          <a:solidFill>
            <a:schemeClr val="lt1"/>
          </a:solidFill>
          <a:ln>
            <a:noFill/>
          </a:ln>
        </p:spPr>
        <p:txBody>
          <a:bodyPr anchorCtr="0" anchor="t" bIns="45700" lIns="91425" spcFirstLastPara="1" rIns="91425" wrap="square" tIns="45700">
            <a:normAutofit fontScale="85000" lnSpcReduction="20000"/>
          </a:bodyPr>
          <a:lstStyle/>
          <a:p>
            <a:pPr indent="0" lvl="0" marL="0" marR="0" rtl="0" algn="l">
              <a:spcBef>
                <a:spcPts val="0"/>
              </a:spcBef>
              <a:spcAft>
                <a:spcPts val="0"/>
              </a:spcAft>
              <a:buNone/>
            </a:pPr>
            <a:r>
              <a:rPr lang="en-US" sz="1800">
                <a:solidFill>
                  <a:srgbClr val="0000FF"/>
                </a:solidFill>
                <a:latin typeface="Calibri"/>
                <a:ea typeface="Calibri"/>
                <a:cs typeface="Calibri"/>
                <a:sym typeface="Calibri"/>
              </a:rPr>
              <a:t>Cloud Cover</a:t>
            </a:r>
            <a:endParaRPr>
              <a:solidFill>
                <a:srgbClr val="0000FF"/>
              </a:solidFill>
            </a:endParaRPr>
          </a:p>
          <a:p>
            <a:pPr indent="0" lvl="0" marL="0" marR="0" rtl="0" algn="l">
              <a:spcBef>
                <a:spcPts val="0"/>
              </a:spcBef>
              <a:spcAft>
                <a:spcPts val="0"/>
              </a:spcAft>
              <a:buNone/>
            </a:pPr>
            <a:r>
              <a:rPr lang="en-US" sz="1800">
                <a:solidFill>
                  <a:srgbClr val="0000FF"/>
                </a:solidFill>
                <a:latin typeface="Calibri"/>
                <a:ea typeface="Calibri"/>
                <a:cs typeface="Calibri"/>
                <a:sym typeface="Calibri"/>
              </a:rPr>
              <a:t> Layers (CCL)</a:t>
            </a:r>
            <a:endParaRPr>
              <a:solidFill>
                <a:srgbClr val="0000FF"/>
              </a:solidFill>
            </a:endParaRPr>
          </a:p>
        </p:txBody>
      </p:sp>
      <p:sp>
        <p:nvSpPr>
          <p:cNvPr id="315" name="Google Shape;315;p52"/>
          <p:cNvSpPr txBox="1"/>
          <p:nvPr/>
        </p:nvSpPr>
        <p:spPr>
          <a:xfrm>
            <a:off x="6613544" y="4009262"/>
            <a:ext cx="1976400" cy="6927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Cloud Optical</a:t>
            </a:r>
            <a:r>
              <a:rPr lang="en-US"/>
              <a:t> </a:t>
            </a:r>
            <a:r>
              <a:rPr lang="en-US" sz="1800">
                <a:solidFill>
                  <a:schemeClr val="lt1"/>
                </a:solidFill>
                <a:latin typeface="Calibri"/>
                <a:ea typeface="Calibri"/>
                <a:cs typeface="Calibri"/>
                <a:sym typeface="Calibri"/>
              </a:rPr>
              <a:t>Properties </a:t>
            </a:r>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(Day,  Night)</a:t>
            </a:r>
            <a:endParaRPr/>
          </a:p>
        </p:txBody>
      </p:sp>
      <p:sp>
        <p:nvSpPr>
          <p:cNvPr id="316" name="Google Shape;316;p52"/>
          <p:cNvSpPr txBox="1"/>
          <p:nvPr/>
        </p:nvSpPr>
        <p:spPr>
          <a:xfrm>
            <a:off x="7609500" y="1346375"/>
            <a:ext cx="1395600" cy="770700"/>
          </a:xfrm>
          <a:prstGeom prst="rect">
            <a:avLst/>
          </a:prstGeom>
          <a:solidFill>
            <a:srgbClr val="BFBFBF"/>
          </a:solidFill>
          <a:ln>
            <a:noFill/>
          </a:ln>
        </p:spPr>
        <p:txBody>
          <a:bodyPr anchorCtr="0" anchor="t" bIns="45700" lIns="91425" spcFirstLastPara="1" rIns="91425" wrap="square" tIns="45700">
            <a:normAutofit fontScale="70000" lnSpcReduction="20000"/>
          </a:bodyPr>
          <a:lstStyle/>
          <a:p>
            <a:pPr indent="0" lvl="0" marL="0" marR="0" rtl="0" algn="ctr">
              <a:spcBef>
                <a:spcPts val="0"/>
              </a:spcBef>
              <a:spcAft>
                <a:spcPts val="0"/>
              </a:spcAft>
              <a:buNone/>
            </a:pPr>
            <a:r>
              <a:rPr lang="en-US" sz="1800">
                <a:solidFill>
                  <a:srgbClr val="0000FF"/>
                </a:solidFill>
                <a:latin typeface="Calibri"/>
                <a:ea typeface="Calibri"/>
                <a:cs typeface="Calibri"/>
                <a:sym typeface="Calibri"/>
              </a:rPr>
              <a:t>Cloud Base </a:t>
            </a:r>
            <a:endParaRPr>
              <a:solidFill>
                <a:srgbClr val="0000FF"/>
              </a:solidFill>
            </a:endParaRPr>
          </a:p>
          <a:p>
            <a:pPr indent="0" lvl="0" marL="0" marR="0" rtl="0" algn="ctr">
              <a:spcBef>
                <a:spcPts val="0"/>
              </a:spcBef>
              <a:spcAft>
                <a:spcPts val="0"/>
              </a:spcAft>
              <a:buNone/>
            </a:pPr>
            <a:r>
              <a:rPr lang="en-US" sz="1800">
                <a:solidFill>
                  <a:srgbClr val="0000FF"/>
                </a:solidFill>
                <a:latin typeface="Calibri"/>
                <a:ea typeface="Calibri"/>
                <a:cs typeface="Calibri"/>
                <a:sym typeface="Calibri"/>
              </a:rPr>
              <a:t>Height (CBH)</a:t>
            </a:r>
            <a:endParaRPr sz="1800">
              <a:solidFill>
                <a:srgbClr val="0000FF"/>
              </a:solidFill>
              <a:latin typeface="Calibri"/>
              <a:ea typeface="Calibri"/>
              <a:cs typeface="Calibri"/>
              <a:sym typeface="Calibri"/>
            </a:endParaRPr>
          </a:p>
          <a:p>
            <a:pPr indent="0" lvl="0" marL="0" marR="0" rtl="0" algn="ctr">
              <a:spcBef>
                <a:spcPts val="0"/>
              </a:spcBef>
              <a:spcAft>
                <a:spcPts val="0"/>
              </a:spcAft>
              <a:buNone/>
            </a:pPr>
            <a:r>
              <a:rPr lang="en-US" sz="1800">
                <a:solidFill>
                  <a:srgbClr val="0000FF"/>
                </a:solidFill>
                <a:latin typeface="Calibri"/>
                <a:ea typeface="Calibri"/>
                <a:cs typeface="Calibri"/>
                <a:sym typeface="Calibri"/>
              </a:rPr>
              <a:t>[Intermediate Product]</a:t>
            </a:r>
            <a:endParaRPr sz="1800">
              <a:solidFill>
                <a:srgbClr val="0000FF"/>
              </a:solidFill>
              <a:latin typeface="Calibri"/>
              <a:ea typeface="Calibri"/>
              <a:cs typeface="Calibri"/>
              <a:sym typeface="Calibri"/>
            </a:endParaRPr>
          </a:p>
        </p:txBody>
      </p:sp>
      <p:sp>
        <p:nvSpPr>
          <p:cNvPr id="317" name="Google Shape;317;p52"/>
          <p:cNvSpPr txBox="1"/>
          <p:nvPr/>
        </p:nvSpPr>
        <p:spPr>
          <a:xfrm>
            <a:off x="1323062" y="4009261"/>
            <a:ext cx="1220400" cy="4848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Cloud  Top </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Height</a:t>
            </a:r>
            <a:endParaRPr/>
          </a:p>
        </p:txBody>
      </p:sp>
      <p:sp>
        <p:nvSpPr>
          <p:cNvPr id="318" name="Google Shape;318;p52"/>
          <p:cNvSpPr txBox="1"/>
          <p:nvPr/>
        </p:nvSpPr>
        <p:spPr>
          <a:xfrm>
            <a:off x="914400" y="0"/>
            <a:ext cx="7172100" cy="392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000">
                <a:solidFill>
                  <a:schemeClr val="lt1"/>
                </a:solidFill>
              </a:rPr>
              <a:t>NOAA Enterprise Cloud Algorithms</a:t>
            </a:r>
            <a:endParaRPr sz="1600">
              <a:solidFill>
                <a:schemeClr val="lt1"/>
              </a:solidFill>
            </a:endParaRPr>
          </a:p>
        </p:txBody>
      </p:sp>
      <p:sp>
        <p:nvSpPr>
          <p:cNvPr id="319" name="Google Shape;319;p52"/>
          <p:cNvSpPr/>
          <p:nvPr/>
        </p:nvSpPr>
        <p:spPr>
          <a:xfrm flipH="1" rot="-6342186">
            <a:off x="3014583" y="752771"/>
            <a:ext cx="2709008" cy="3751337"/>
          </a:xfrm>
          <a:custGeom>
            <a:rect b="b" l="l" r="r" t="t"/>
            <a:pathLst>
              <a:path extrusionOk="0" h="120000" w="120000">
                <a:moveTo>
                  <a:pt x="10345" y="51978"/>
                </a:moveTo>
                <a:lnTo>
                  <a:pt x="10345" y="51978"/>
                </a:lnTo>
                <a:cubicBezTo>
                  <a:pt x="13942" y="27240"/>
                  <a:pt x="33482" y="8535"/>
                  <a:pt x="57189" y="7135"/>
                </a:cubicBezTo>
                <a:cubicBezTo>
                  <a:pt x="80896" y="5734"/>
                  <a:pt x="102296" y="22021"/>
                  <a:pt x="108494" y="46180"/>
                </a:cubicBezTo>
                <a:cubicBezTo>
                  <a:pt x="114691" y="70340"/>
                  <a:pt x="103993" y="95773"/>
                  <a:pt x="82846" y="107156"/>
                </a:cubicBezTo>
                <a:cubicBezTo>
                  <a:pt x="61700" y="118538"/>
                  <a:pt x="35880" y="112759"/>
                  <a:pt x="20945" y="93302"/>
                </a:cubicBezTo>
                <a:lnTo>
                  <a:pt x="12010" y="96245"/>
                </a:lnTo>
                <a:lnTo>
                  <a:pt x="15997" y="74493"/>
                </a:lnTo>
                <a:lnTo>
                  <a:pt x="37510" y="87847"/>
                </a:lnTo>
                <a:lnTo>
                  <a:pt x="28564" y="90793"/>
                </a:lnTo>
                <a:cubicBezTo>
                  <a:pt x="41467" y="107364"/>
                  <a:pt x="62918" y="111621"/>
                  <a:pt x="80108" y="101022"/>
                </a:cubicBezTo>
                <a:cubicBezTo>
                  <a:pt x="97297" y="90422"/>
                  <a:pt x="105586" y="67828"/>
                  <a:pt x="100026" y="46730"/>
                </a:cubicBezTo>
                <a:cubicBezTo>
                  <a:pt x="94465" y="25631"/>
                  <a:pt x="76555" y="11723"/>
                  <a:pt x="56990" y="13310"/>
                </a:cubicBezTo>
                <a:cubicBezTo>
                  <a:pt x="37425" y="14897"/>
                  <a:pt x="21485" y="31550"/>
                  <a:pt x="18689" y="53326"/>
                </a:cubicBezTo>
                <a:close/>
              </a:path>
            </a:pathLst>
          </a:custGeom>
          <a:solidFill>
            <a:schemeClr val="accent1"/>
          </a:solidFill>
          <a:ln cap="flat" cmpd="sng" w="952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52"/>
          <p:cNvSpPr txBox="1"/>
          <p:nvPr/>
        </p:nvSpPr>
        <p:spPr>
          <a:xfrm>
            <a:off x="3478100" y="2045225"/>
            <a:ext cx="1782000" cy="1010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GOES -18 Sensor Data Records</a:t>
            </a:r>
            <a:endParaRPr>
              <a:solidFill>
                <a:schemeClr val="lt1"/>
              </a:solidFill>
            </a:endParaRPr>
          </a:p>
        </p:txBody>
      </p:sp>
      <p:sp>
        <p:nvSpPr>
          <p:cNvPr id="321" name="Google Shape;321;p52"/>
          <p:cNvSpPr txBox="1"/>
          <p:nvPr/>
        </p:nvSpPr>
        <p:spPr>
          <a:xfrm>
            <a:off x="93950" y="1836650"/>
            <a:ext cx="2055900" cy="484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lang="en-US" sz="1500">
                <a:solidFill>
                  <a:schemeClr val="lt1"/>
                </a:solidFill>
                <a:latin typeface="Calibri"/>
                <a:ea typeface="Calibri"/>
                <a:cs typeface="Calibri"/>
                <a:sym typeface="Calibri"/>
              </a:rPr>
              <a:t>Cloud Phase/Type</a:t>
            </a:r>
            <a:endParaRPr sz="1500"/>
          </a:p>
        </p:txBody>
      </p:sp>
      <p:sp>
        <p:nvSpPr>
          <p:cNvPr id="322" name="Google Shape;322;p52"/>
          <p:cNvSpPr txBox="1"/>
          <p:nvPr/>
        </p:nvSpPr>
        <p:spPr>
          <a:xfrm>
            <a:off x="376500" y="839625"/>
            <a:ext cx="2166900" cy="484800"/>
          </a:xfrm>
          <a:prstGeom prst="rect">
            <a:avLst/>
          </a:prstGeom>
          <a:noFill/>
          <a:ln>
            <a:noFill/>
          </a:ln>
        </p:spPr>
        <p:txBody>
          <a:bodyPr anchorCtr="0" anchor="t" bIns="45700" lIns="91425" spcFirstLastPara="1" rIns="91425" wrap="square" tIns="45700">
            <a:normAutofit fontScale="85000"/>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Cloud Probability/Mask</a:t>
            </a:r>
            <a:endParaRPr/>
          </a:p>
        </p:txBody>
      </p:sp>
      <p:sp>
        <p:nvSpPr>
          <p:cNvPr id="323" name="Google Shape;323;p52"/>
          <p:cNvSpPr txBox="1"/>
          <p:nvPr>
            <p:ph idx="12" type="sldNum"/>
          </p:nvPr>
        </p:nvSpPr>
        <p:spPr>
          <a:xfrm>
            <a:off x="6457950" y="4767263"/>
            <a:ext cx="20574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53"/>
          <p:cNvPicPr preferRelativeResize="0"/>
          <p:nvPr/>
        </p:nvPicPr>
        <p:blipFill rotWithShape="1">
          <a:blip r:embed="rId3">
            <a:alphaModFix/>
          </a:blip>
          <a:srcRect b="0" l="0" r="0" t="0"/>
          <a:stretch/>
        </p:blipFill>
        <p:spPr>
          <a:xfrm rot="229884">
            <a:off x="3582936" y="1773649"/>
            <a:ext cx="1782384" cy="1847676"/>
          </a:xfrm>
          <a:prstGeom prst="ellipse">
            <a:avLst/>
          </a:prstGeom>
          <a:noFill/>
          <a:ln>
            <a:noFill/>
          </a:ln>
        </p:spPr>
      </p:pic>
      <p:pic>
        <p:nvPicPr>
          <p:cNvPr id="329" name="Google Shape;329;p53"/>
          <p:cNvPicPr preferRelativeResize="0"/>
          <p:nvPr/>
        </p:nvPicPr>
        <p:blipFill rotWithShape="1">
          <a:blip r:embed="rId4">
            <a:alphaModFix/>
          </a:blip>
          <a:srcRect b="0" l="0" r="0" t="0"/>
          <a:stretch/>
        </p:blipFill>
        <p:spPr>
          <a:xfrm>
            <a:off x="2309408" y="455607"/>
            <a:ext cx="1782000" cy="1848000"/>
          </a:xfrm>
          <a:prstGeom prst="ellipse">
            <a:avLst/>
          </a:prstGeom>
          <a:noFill/>
          <a:ln>
            <a:noFill/>
          </a:ln>
        </p:spPr>
      </p:pic>
      <p:pic>
        <p:nvPicPr>
          <p:cNvPr id="330" name="Google Shape;330;p53"/>
          <p:cNvPicPr preferRelativeResize="0"/>
          <p:nvPr/>
        </p:nvPicPr>
        <p:blipFill rotWithShape="1">
          <a:blip r:embed="rId5">
            <a:alphaModFix/>
          </a:blip>
          <a:srcRect b="0" l="0" r="0" t="0"/>
          <a:stretch/>
        </p:blipFill>
        <p:spPr>
          <a:xfrm>
            <a:off x="1042251" y="1836655"/>
            <a:ext cx="1782000" cy="1848000"/>
          </a:xfrm>
          <a:prstGeom prst="ellipse">
            <a:avLst/>
          </a:prstGeom>
          <a:noFill/>
          <a:ln>
            <a:noFill/>
          </a:ln>
        </p:spPr>
      </p:pic>
      <p:pic>
        <p:nvPicPr>
          <p:cNvPr id="331" name="Google Shape;331;p53"/>
          <p:cNvPicPr preferRelativeResize="0"/>
          <p:nvPr/>
        </p:nvPicPr>
        <p:blipFill rotWithShape="1">
          <a:blip r:embed="rId6">
            <a:alphaModFix/>
          </a:blip>
          <a:srcRect b="0" l="0" r="0" t="0"/>
          <a:stretch/>
        </p:blipFill>
        <p:spPr>
          <a:xfrm>
            <a:off x="2399493" y="3123692"/>
            <a:ext cx="1782000" cy="1848000"/>
          </a:xfrm>
          <a:prstGeom prst="ellipse">
            <a:avLst/>
          </a:prstGeom>
          <a:noFill/>
          <a:ln>
            <a:noFill/>
          </a:ln>
        </p:spPr>
      </p:pic>
      <p:pic>
        <p:nvPicPr>
          <p:cNvPr id="332" name="Google Shape;332;p53"/>
          <p:cNvPicPr preferRelativeResize="0"/>
          <p:nvPr/>
        </p:nvPicPr>
        <p:blipFill rotWithShape="1">
          <a:blip r:embed="rId7">
            <a:alphaModFix/>
          </a:blip>
          <a:srcRect b="0" l="0" r="0" t="0"/>
          <a:stretch/>
        </p:blipFill>
        <p:spPr>
          <a:xfrm>
            <a:off x="6319749" y="1813649"/>
            <a:ext cx="1782000" cy="1848000"/>
          </a:xfrm>
          <a:prstGeom prst="ellipse">
            <a:avLst/>
          </a:prstGeom>
          <a:noFill/>
          <a:ln>
            <a:noFill/>
          </a:ln>
        </p:spPr>
      </p:pic>
      <p:pic>
        <p:nvPicPr>
          <p:cNvPr id="333" name="Google Shape;333;p53"/>
          <p:cNvPicPr preferRelativeResize="0"/>
          <p:nvPr/>
        </p:nvPicPr>
        <p:blipFill rotWithShape="1">
          <a:blip r:embed="rId8">
            <a:alphaModFix/>
          </a:blip>
          <a:srcRect b="0" l="0" r="0" t="0"/>
          <a:stretch/>
        </p:blipFill>
        <p:spPr>
          <a:xfrm>
            <a:off x="4775429" y="3055635"/>
            <a:ext cx="1782000" cy="1848000"/>
          </a:xfrm>
          <a:prstGeom prst="ellipse">
            <a:avLst/>
          </a:prstGeom>
          <a:noFill/>
          <a:ln>
            <a:noFill/>
          </a:ln>
        </p:spPr>
      </p:pic>
      <p:pic>
        <p:nvPicPr>
          <p:cNvPr id="334" name="Google Shape;334;p53"/>
          <p:cNvPicPr preferRelativeResize="0"/>
          <p:nvPr/>
        </p:nvPicPr>
        <p:blipFill rotWithShape="1">
          <a:blip r:embed="rId9">
            <a:alphaModFix/>
          </a:blip>
          <a:srcRect b="0" l="0" r="0" t="0"/>
          <a:stretch/>
        </p:blipFill>
        <p:spPr>
          <a:xfrm>
            <a:off x="5065789" y="387550"/>
            <a:ext cx="1782000" cy="1848000"/>
          </a:xfrm>
          <a:prstGeom prst="ellipse">
            <a:avLst/>
          </a:prstGeom>
          <a:noFill/>
          <a:ln>
            <a:noFill/>
          </a:ln>
        </p:spPr>
      </p:pic>
      <p:sp>
        <p:nvSpPr>
          <p:cNvPr id="335" name="Google Shape;335;p53"/>
          <p:cNvSpPr txBox="1"/>
          <p:nvPr/>
        </p:nvSpPr>
        <p:spPr>
          <a:xfrm>
            <a:off x="6941147" y="690464"/>
            <a:ext cx="1321200" cy="484800"/>
          </a:xfrm>
          <a:prstGeom prst="rect">
            <a:avLst/>
          </a:prstGeom>
          <a:solidFill>
            <a:schemeClr val="lt1"/>
          </a:solidFill>
          <a:ln>
            <a:noFill/>
          </a:ln>
        </p:spPr>
        <p:txBody>
          <a:bodyPr anchorCtr="0" anchor="t" bIns="45700" lIns="91425" spcFirstLastPara="1" rIns="91425" wrap="square" tIns="45700">
            <a:normAutofit fontScale="85000" lnSpcReduction="20000"/>
          </a:bodyPr>
          <a:lstStyle/>
          <a:p>
            <a:pPr indent="0" lvl="0" marL="0" marR="0" rtl="0" algn="l">
              <a:spcBef>
                <a:spcPts val="0"/>
              </a:spcBef>
              <a:spcAft>
                <a:spcPts val="0"/>
              </a:spcAft>
              <a:buNone/>
            </a:pPr>
            <a:r>
              <a:rPr lang="en-US" sz="1800">
                <a:solidFill>
                  <a:srgbClr val="0000FF"/>
                </a:solidFill>
                <a:latin typeface="Calibri"/>
                <a:ea typeface="Calibri"/>
                <a:cs typeface="Calibri"/>
                <a:sym typeface="Calibri"/>
              </a:rPr>
              <a:t>Cloud Cover</a:t>
            </a:r>
            <a:endParaRPr>
              <a:solidFill>
                <a:srgbClr val="0000FF"/>
              </a:solidFill>
            </a:endParaRPr>
          </a:p>
          <a:p>
            <a:pPr indent="0" lvl="0" marL="0" marR="0" rtl="0" algn="l">
              <a:spcBef>
                <a:spcPts val="0"/>
              </a:spcBef>
              <a:spcAft>
                <a:spcPts val="0"/>
              </a:spcAft>
              <a:buNone/>
            </a:pPr>
            <a:r>
              <a:rPr lang="en-US" sz="1800">
                <a:solidFill>
                  <a:srgbClr val="0000FF"/>
                </a:solidFill>
                <a:latin typeface="Calibri"/>
                <a:ea typeface="Calibri"/>
                <a:cs typeface="Calibri"/>
                <a:sym typeface="Calibri"/>
              </a:rPr>
              <a:t> Layers (CCL)</a:t>
            </a:r>
            <a:endParaRPr>
              <a:solidFill>
                <a:srgbClr val="0000FF"/>
              </a:solidFill>
            </a:endParaRPr>
          </a:p>
        </p:txBody>
      </p:sp>
      <p:sp>
        <p:nvSpPr>
          <p:cNvPr id="336" name="Google Shape;336;p53"/>
          <p:cNvSpPr txBox="1"/>
          <p:nvPr/>
        </p:nvSpPr>
        <p:spPr>
          <a:xfrm>
            <a:off x="6613544" y="4009262"/>
            <a:ext cx="1976400" cy="6927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Cloud Optical</a:t>
            </a:r>
            <a:r>
              <a:rPr lang="en-US"/>
              <a:t> </a:t>
            </a:r>
            <a:r>
              <a:rPr lang="en-US" sz="1800">
                <a:solidFill>
                  <a:schemeClr val="lt1"/>
                </a:solidFill>
                <a:latin typeface="Calibri"/>
                <a:ea typeface="Calibri"/>
                <a:cs typeface="Calibri"/>
                <a:sym typeface="Calibri"/>
              </a:rPr>
              <a:t>Properties </a:t>
            </a:r>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(Day,  Night)</a:t>
            </a:r>
            <a:endParaRPr/>
          </a:p>
        </p:txBody>
      </p:sp>
      <p:sp>
        <p:nvSpPr>
          <p:cNvPr id="337" name="Google Shape;337;p53"/>
          <p:cNvSpPr txBox="1"/>
          <p:nvPr/>
        </p:nvSpPr>
        <p:spPr>
          <a:xfrm>
            <a:off x="1246848" y="4009250"/>
            <a:ext cx="1397700" cy="4848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Cloud  Top </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Height</a:t>
            </a:r>
            <a:endParaRPr/>
          </a:p>
        </p:txBody>
      </p:sp>
      <p:sp>
        <p:nvSpPr>
          <p:cNvPr id="338" name="Google Shape;338;p53"/>
          <p:cNvSpPr txBox="1"/>
          <p:nvPr/>
        </p:nvSpPr>
        <p:spPr>
          <a:xfrm>
            <a:off x="113800" y="2274050"/>
            <a:ext cx="2285700" cy="973200"/>
          </a:xfrm>
          <a:prstGeom prst="rect">
            <a:avLst/>
          </a:prstGeom>
          <a:solidFill>
            <a:schemeClr val="lt1"/>
          </a:solid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lang="en-US">
                <a:solidFill>
                  <a:srgbClr val="0000FF"/>
                </a:solidFill>
                <a:latin typeface="Calibri"/>
                <a:ea typeface="Calibri"/>
                <a:cs typeface="Calibri"/>
                <a:sym typeface="Calibri"/>
              </a:rPr>
              <a:t>Cloud  Phase/Type</a:t>
            </a:r>
            <a:endParaRPr>
              <a:solidFill>
                <a:srgbClr val="0000FF"/>
              </a:solidFill>
              <a:latin typeface="Calibri"/>
              <a:ea typeface="Calibri"/>
              <a:cs typeface="Calibri"/>
              <a:sym typeface="Calibri"/>
            </a:endParaRPr>
          </a:p>
          <a:p>
            <a:pPr indent="-317500" lvl="0" marL="457200" marR="0" rtl="0" algn="l">
              <a:spcBef>
                <a:spcPts val="0"/>
              </a:spcBef>
              <a:spcAft>
                <a:spcPts val="0"/>
              </a:spcAft>
              <a:buClr>
                <a:srgbClr val="0000FF"/>
              </a:buClr>
              <a:buSzPts val="1400"/>
              <a:buFont typeface="Calibri"/>
              <a:buChar char="●"/>
            </a:pPr>
            <a:r>
              <a:rPr lang="en-US">
                <a:solidFill>
                  <a:srgbClr val="0000FF"/>
                </a:solidFill>
                <a:latin typeface="Calibri"/>
                <a:ea typeface="Calibri"/>
                <a:cs typeface="Calibri"/>
                <a:sym typeface="Calibri"/>
              </a:rPr>
              <a:t>G18 overicing issue</a:t>
            </a:r>
            <a:endParaRPr>
              <a:solidFill>
                <a:srgbClr val="0000FF"/>
              </a:solidFill>
              <a:latin typeface="Calibri"/>
              <a:ea typeface="Calibri"/>
              <a:cs typeface="Calibri"/>
              <a:sym typeface="Calibri"/>
            </a:endParaRPr>
          </a:p>
          <a:p>
            <a:pPr indent="-317500" lvl="0" marL="457200" marR="0" rtl="0" algn="l">
              <a:spcBef>
                <a:spcPts val="0"/>
              </a:spcBef>
              <a:spcAft>
                <a:spcPts val="0"/>
              </a:spcAft>
              <a:buClr>
                <a:srgbClr val="0000FF"/>
              </a:buClr>
              <a:buSzPts val="1400"/>
              <a:buFont typeface="Calibri"/>
              <a:buChar char="●"/>
            </a:pPr>
            <a:r>
              <a:rPr lang="en-US">
                <a:solidFill>
                  <a:srgbClr val="0000FF"/>
                </a:solidFill>
                <a:latin typeface="Calibri"/>
                <a:ea typeface="Calibri"/>
                <a:cs typeface="Calibri"/>
                <a:sym typeface="Calibri"/>
              </a:rPr>
              <a:t>Problem solved</a:t>
            </a:r>
            <a:endParaRPr>
              <a:solidFill>
                <a:srgbClr val="0000FF"/>
              </a:solidFill>
              <a:latin typeface="Calibri"/>
              <a:ea typeface="Calibri"/>
              <a:cs typeface="Calibri"/>
              <a:sym typeface="Calibri"/>
            </a:endParaRPr>
          </a:p>
          <a:p>
            <a:pPr indent="-317500" lvl="0" marL="457200" marR="0" rtl="0" algn="l">
              <a:spcBef>
                <a:spcPts val="0"/>
              </a:spcBef>
              <a:spcAft>
                <a:spcPts val="0"/>
              </a:spcAft>
              <a:buClr>
                <a:srgbClr val="0000FF"/>
              </a:buClr>
              <a:buSzPts val="1400"/>
              <a:buFont typeface="Calibri"/>
              <a:buChar char="●"/>
            </a:pPr>
            <a:r>
              <a:rPr lang="en-US">
                <a:solidFill>
                  <a:srgbClr val="0000FF"/>
                </a:solidFill>
                <a:latin typeface="Calibri"/>
                <a:ea typeface="Calibri"/>
                <a:cs typeface="Calibri"/>
                <a:sym typeface="Calibri"/>
              </a:rPr>
              <a:t>5/18 implementation</a:t>
            </a:r>
            <a:endParaRPr>
              <a:solidFill>
                <a:srgbClr val="0000FF"/>
              </a:solidFill>
            </a:endParaRPr>
          </a:p>
        </p:txBody>
      </p:sp>
      <p:sp>
        <p:nvSpPr>
          <p:cNvPr id="339" name="Google Shape;339;p53"/>
          <p:cNvSpPr txBox="1"/>
          <p:nvPr/>
        </p:nvSpPr>
        <p:spPr>
          <a:xfrm>
            <a:off x="914400" y="0"/>
            <a:ext cx="7172100" cy="392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000">
                <a:solidFill>
                  <a:schemeClr val="lt1"/>
                </a:solidFill>
              </a:rPr>
              <a:t>NOAA Enterprise Cloud Algorithms</a:t>
            </a:r>
            <a:endParaRPr sz="1600">
              <a:solidFill>
                <a:schemeClr val="lt1"/>
              </a:solidFill>
            </a:endParaRPr>
          </a:p>
        </p:txBody>
      </p:sp>
      <p:sp>
        <p:nvSpPr>
          <p:cNvPr id="340" name="Google Shape;340;p53"/>
          <p:cNvSpPr/>
          <p:nvPr/>
        </p:nvSpPr>
        <p:spPr>
          <a:xfrm flipH="1" rot="-6342186">
            <a:off x="3014583" y="752771"/>
            <a:ext cx="2709008" cy="3751337"/>
          </a:xfrm>
          <a:custGeom>
            <a:rect b="b" l="l" r="r" t="t"/>
            <a:pathLst>
              <a:path extrusionOk="0" h="120000" w="120000">
                <a:moveTo>
                  <a:pt x="10345" y="51978"/>
                </a:moveTo>
                <a:lnTo>
                  <a:pt x="10345" y="51978"/>
                </a:lnTo>
                <a:cubicBezTo>
                  <a:pt x="13942" y="27240"/>
                  <a:pt x="33482" y="8535"/>
                  <a:pt x="57189" y="7135"/>
                </a:cubicBezTo>
                <a:cubicBezTo>
                  <a:pt x="80896" y="5734"/>
                  <a:pt x="102296" y="22021"/>
                  <a:pt x="108494" y="46180"/>
                </a:cubicBezTo>
                <a:cubicBezTo>
                  <a:pt x="114691" y="70340"/>
                  <a:pt x="103993" y="95773"/>
                  <a:pt x="82846" y="107156"/>
                </a:cubicBezTo>
                <a:cubicBezTo>
                  <a:pt x="61700" y="118538"/>
                  <a:pt x="35880" y="112759"/>
                  <a:pt x="20945" y="93302"/>
                </a:cubicBezTo>
                <a:lnTo>
                  <a:pt x="12010" y="96245"/>
                </a:lnTo>
                <a:lnTo>
                  <a:pt x="15997" y="74493"/>
                </a:lnTo>
                <a:lnTo>
                  <a:pt x="37510" y="87847"/>
                </a:lnTo>
                <a:lnTo>
                  <a:pt x="28564" y="90793"/>
                </a:lnTo>
                <a:cubicBezTo>
                  <a:pt x="41467" y="107364"/>
                  <a:pt x="62918" y="111621"/>
                  <a:pt x="80108" y="101022"/>
                </a:cubicBezTo>
                <a:cubicBezTo>
                  <a:pt x="97297" y="90422"/>
                  <a:pt x="105586" y="67828"/>
                  <a:pt x="100026" y="46730"/>
                </a:cubicBezTo>
                <a:cubicBezTo>
                  <a:pt x="94465" y="25631"/>
                  <a:pt x="76555" y="11723"/>
                  <a:pt x="56990" y="13310"/>
                </a:cubicBezTo>
                <a:cubicBezTo>
                  <a:pt x="37425" y="14897"/>
                  <a:pt x="21485" y="31550"/>
                  <a:pt x="18689" y="53326"/>
                </a:cubicBezTo>
                <a:close/>
              </a:path>
            </a:pathLst>
          </a:custGeom>
          <a:solidFill>
            <a:schemeClr val="accent1"/>
          </a:solidFill>
          <a:ln cap="flat" cmpd="sng" w="9525">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53"/>
          <p:cNvSpPr txBox="1"/>
          <p:nvPr/>
        </p:nvSpPr>
        <p:spPr>
          <a:xfrm>
            <a:off x="3478100" y="2045225"/>
            <a:ext cx="1782000" cy="1010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GOES -18 Sensor Data Records</a:t>
            </a:r>
            <a:endParaRPr>
              <a:solidFill>
                <a:schemeClr val="lt1"/>
              </a:solidFill>
            </a:endParaRPr>
          </a:p>
        </p:txBody>
      </p:sp>
      <p:sp>
        <p:nvSpPr>
          <p:cNvPr id="342" name="Google Shape;342;p53"/>
          <p:cNvSpPr txBox="1"/>
          <p:nvPr/>
        </p:nvSpPr>
        <p:spPr>
          <a:xfrm>
            <a:off x="376500" y="839625"/>
            <a:ext cx="2166900" cy="484800"/>
          </a:xfrm>
          <a:prstGeom prst="rect">
            <a:avLst/>
          </a:prstGeom>
          <a:noFill/>
          <a:ln>
            <a:noFill/>
          </a:ln>
        </p:spPr>
        <p:txBody>
          <a:bodyPr anchorCtr="0" anchor="t" bIns="45700" lIns="91425" spcFirstLastPara="1" rIns="91425" wrap="square" tIns="45700">
            <a:normAutofit fontScale="85000"/>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Cloud Probability/Mask</a:t>
            </a:r>
            <a:endParaRPr/>
          </a:p>
        </p:txBody>
      </p:sp>
      <p:sp>
        <p:nvSpPr>
          <p:cNvPr id="343" name="Google Shape;343;p53"/>
          <p:cNvSpPr txBox="1"/>
          <p:nvPr/>
        </p:nvSpPr>
        <p:spPr>
          <a:xfrm>
            <a:off x="7609500" y="1346375"/>
            <a:ext cx="1395600" cy="770700"/>
          </a:xfrm>
          <a:prstGeom prst="rect">
            <a:avLst/>
          </a:prstGeom>
          <a:solidFill>
            <a:srgbClr val="BFBFBF"/>
          </a:solidFill>
          <a:ln>
            <a:noFill/>
          </a:ln>
        </p:spPr>
        <p:txBody>
          <a:bodyPr anchorCtr="0" anchor="t" bIns="45700" lIns="91425" spcFirstLastPara="1" rIns="91425" wrap="square" tIns="45700">
            <a:normAutofit fontScale="70000" lnSpcReduction="20000"/>
          </a:bodyPr>
          <a:lstStyle/>
          <a:p>
            <a:pPr indent="0" lvl="0" marL="0" marR="0" rtl="0" algn="ctr">
              <a:spcBef>
                <a:spcPts val="0"/>
              </a:spcBef>
              <a:spcAft>
                <a:spcPts val="0"/>
              </a:spcAft>
              <a:buNone/>
            </a:pPr>
            <a:r>
              <a:rPr lang="en-US" sz="1800">
                <a:solidFill>
                  <a:srgbClr val="0000FF"/>
                </a:solidFill>
                <a:latin typeface="Calibri"/>
                <a:ea typeface="Calibri"/>
                <a:cs typeface="Calibri"/>
                <a:sym typeface="Calibri"/>
              </a:rPr>
              <a:t>Cloud Base </a:t>
            </a:r>
            <a:endParaRPr>
              <a:solidFill>
                <a:srgbClr val="0000FF"/>
              </a:solidFill>
            </a:endParaRPr>
          </a:p>
          <a:p>
            <a:pPr indent="0" lvl="0" marL="0" marR="0" rtl="0" algn="ctr">
              <a:spcBef>
                <a:spcPts val="0"/>
              </a:spcBef>
              <a:spcAft>
                <a:spcPts val="0"/>
              </a:spcAft>
              <a:buNone/>
            </a:pPr>
            <a:r>
              <a:rPr lang="en-US" sz="1800">
                <a:solidFill>
                  <a:srgbClr val="0000FF"/>
                </a:solidFill>
                <a:latin typeface="Calibri"/>
                <a:ea typeface="Calibri"/>
                <a:cs typeface="Calibri"/>
                <a:sym typeface="Calibri"/>
              </a:rPr>
              <a:t>Height (CBH)</a:t>
            </a:r>
            <a:endParaRPr sz="1800">
              <a:solidFill>
                <a:srgbClr val="0000FF"/>
              </a:solidFill>
              <a:latin typeface="Calibri"/>
              <a:ea typeface="Calibri"/>
              <a:cs typeface="Calibri"/>
              <a:sym typeface="Calibri"/>
            </a:endParaRPr>
          </a:p>
          <a:p>
            <a:pPr indent="0" lvl="0" marL="0" marR="0" rtl="0" algn="ctr">
              <a:spcBef>
                <a:spcPts val="0"/>
              </a:spcBef>
              <a:spcAft>
                <a:spcPts val="0"/>
              </a:spcAft>
              <a:buNone/>
            </a:pPr>
            <a:r>
              <a:rPr lang="en-US" sz="1800">
                <a:solidFill>
                  <a:srgbClr val="0000FF"/>
                </a:solidFill>
                <a:latin typeface="Calibri"/>
                <a:ea typeface="Calibri"/>
                <a:cs typeface="Calibri"/>
                <a:sym typeface="Calibri"/>
              </a:rPr>
              <a:t>[Intermediate Product]</a:t>
            </a:r>
            <a:endParaRPr sz="1800">
              <a:solidFill>
                <a:srgbClr val="0000FF"/>
              </a:solidFill>
              <a:latin typeface="Calibri"/>
              <a:ea typeface="Calibri"/>
              <a:cs typeface="Calibri"/>
              <a:sym typeface="Calibri"/>
            </a:endParaRPr>
          </a:p>
        </p:txBody>
      </p:sp>
      <p:sp>
        <p:nvSpPr>
          <p:cNvPr id="344" name="Google Shape;344;p53"/>
          <p:cNvSpPr txBox="1"/>
          <p:nvPr>
            <p:ph idx="12" type="sldNum"/>
          </p:nvPr>
        </p:nvSpPr>
        <p:spPr>
          <a:xfrm>
            <a:off x="6457950" y="4767263"/>
            <a:ext cx="20574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4"/>
          <p:cNvSpPr txBox="1"/>
          <p:nvPr>
            <p:ph type="title"/>
          </p:nvPr>
        </p:nvSpPr>
        <p:spPr>
          <a:xfrm>
            <a:off x="973183" y="48817"/>
            <a:ext cx="7014900" cy="564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US" sz="3000">
                <a:solidFill>
                  <a:schemeClr val="lt2"/>
                </a:solidFill>
              </a:rPr>
              <a:t>GOES </a:t>
            </a:r>
            <a:r>
              <a:rPr lang="en-US" sz="3000">
                <a:solidFill>
                  <a:schemeClr val="lt2"/>
                </a:solidFill>
              </a:rPr>
              <a:t>Datasets</a:t>
            </a:r>
            <a:r>
              <a:rPr lang="en-US" sz="3000">
                <a:solidFill>
                  <a:srgbClr val="888888"/>
                </a:solidFill>
              </a:rPr>
              <a:t> </a:t>
            </a:r>
            <a:endParaRPr sz="3000">
              <a:solidFill>
                <a:srgbClr val="888888"/>
              </a:solidFill>
            </a:endParaRPr>
          </a:p>
        </p:txBody>
      </p:sp>
      <p:sp>
        <p:nvSpPr>
          <p:cNvPr id="350" name="Google Shape;350;p54"/>
          <p:cNvSpPr txBox="1"/>
          <p:nvPr>
            <p:ph idx="1" type="body"/>
          </p:nvPr>
        </p:nvSpPr>
        <p:spPr>
          <a:xfrm>
            <a:off x="457200" y="823913"/>
            <a:ext cx="8229600" cy="36945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t/>
            </a:r>
            <a:endParaRPr sz="2600"/>
          </a:p>
          <a:p>
            <a:pPr indent="-393700" lvl="0" marL="457200" rtl="0" algn="l">
              <a:lnSpc>
                <a:spcPct val="90000"/>
              </a:lnSpc>
              <a:spcBef>
                <a:spcPts val="0"/>
              </a:spcBef>
              <a:spcAft>
                <a:spcPts val="0"/>
              </a:spcAft>
              <a:buSzPts val="2600"/>
              <a:buChar char="•"/>
            </a:pPr>
            <a:r>
              <a:rPr lang="en-US" sz="2600"/>
              <a:t>GOES-18 CCL Products</a:t>
            </a:r>
            <a:endParaRPr sz="2600"/>
          </a:p>
          <a:p>
            <a:pPr indent="-361950" lvl="1" marL="914400" rtl="0" algn="l">
              <a:lnSpc>
                <a:spcPct val="90000"/>
              </a:lnSpc>
              <a:spcBef>
                <a:spcPts val="0"/>
              </a:spcBef>
              <a:spcAft>
                <a:spcPts val="0"/>
              </a:spcAft>
              <a:buSzPts val="2100"/>
              <a:buChar char="–"/>
            </a:pPr>
            <a:r>
              <a:rPr lang="en-US" sz="2100"/>
              <a:t>ASSISTT Framework Near Real Time (NRT)</a:t>
            </a:r>
            <a:endParaRPr sz="2100"/>
          </a:p>
          <a:p>
            <a:pPr indent="-361950" lvl="1" marL="914400" rtl="0" algn="l">
              <a:lnSpc>
                <a:spcPct val="90000"/>
              </a:lnSpc>
              <a:spcBef>
                <a:spcPts val="0"/>
              </a:spcBef>
              <a:spcAft>
                <a:spcPts val="0"/>
              </a:spcAft>
              <a:buSzPts val="2100"/>
              <a:buChar char="–"/>
            </a:pPr>
            <a:r>
              <a:rPr lang="en-US" sz="2100"/>
              <a:t>Ground System (GS) Operational Development Environment (DE or OPS)</a:t>
            </a:r>
            <a:endParaRPr sz="2100"/>
          </a:p>
          <a:p>
            <a:pPr indent="0" lvl="0" marL="914400" rtl="0" algn="l">
              <a:lnSpc>
                <a:spcPct val="90000"/>
              </a:lnSpc>
              <a:spcBef>
                <a:spcPts val="0"/>
              </a:spcBef>
              <a:spcAft>
                <a:spcPts val="0"/>
              </a:spcAft>
              <a:buNone/>
            </a:pPr>
            <a:r>
              <a:t/>
            </a:r>
            <a:endParaRPr sz="1200"/>
          </a:p>
          <a:p>
            <a:pPr indent="-393700" lvl="0" marL="457200" rtl="0" algn="l">
              <a:lnSpc>
                <a:spcPct val="90000"/>
              </a:lnSpc>
              <a:spcBef>
                <a:spcPts val="0"/>
              </a:spcBef>
              <a:spcAft>
                <a:spcPts val="0"/>
              </a:spcAft>
              <a:buSzPts val="2600"/>
              <a:buChar char="•"/>
            </a:pPr>
            <a:r>
              <a:rPr lang="en-US" sz="2600"/>
              <a:t>GOES-16 CCL Products</a:t>
            </a:r>
            <a:endParaRPr sz="2600"/>
          </a:p>
          <a:p>
            <a:pPr indent="-361950" lvl="1" marL="914400" rtl="0" algn="l">
              <a:lnSpc>
                <a:spcPct val="90000"/>
              </a:lnSpc>
              <a:spcBef>
                <a:spcPts val="0"/>
              </a:spcBef>
              <a:spcAft>
                <a:spcPts val="0"/>
              </a:spcAft>
              <a:buSzPts val="2100"/>
              <a:buChar char="–"/>
            </a:pPr>
            <a:r>
              <a:rPr lang="en-US" sz="2100"/>
              <a:t>ASSISTT 2019 Retrospective Dataset</a:t>
            </a:r>
            <a:endParaRPr sz="2100"/>
          </a:p>
          <a:p>
            <a:pPr indent="-361950" lvl="1" marL="914400" rtl="0" algn="l">
              <a:lnSpc>
                <a:spcPct val="90000"/>
              </a:lnSpc>
              <a:spcBef>
                <a:spcPts val="0"/>
              </a:spcBef>
              <a:spcAft>
                <a:spcPts val="0"/>
              </a:spcAft>
              <a:buSzPts val="2100"/>
              <a:buChar char="–"/>
            </a:pPr>
            <a:r>
              <a:rPr lang="en-US" sz="2100"/>
              <a:t>Allows CALIPSO/CALIOP comparisons</a:t>
            </a:r>
            <a:endParaRPr sz="2100"/>
          </a:p>
          <a:p>
            <a:pPr indent="-361950" lvl="1" marL="914400" rtl="0" algn="l">
              <a:lnSpc>
                <a:spcPct val="90000"/>
              </a:lnSpc>
              <a:spcBef>
                <a:spcPts val="0"/>
              </a:spcBef>
              <a:spcAft>
                <a:spcPts val="0"/>
              </a:spcAft>
              <a:buSzPts val="2100"/>
              <a:buChar char="–"/>
            </a:pPr>
            <a:r>
              <a:rPr lang="en-US" sz="2100"/>
              <a:t>GOES-18 sanity check (e.g., cloud phase issue)</a:t>
            </a:r>
            <a:endParaRPr sz="2100"/>
          </a:p>
          <a:p>
            <a:pPr indent="0" lvl="0" marL="0" rtl="0" algn="l">
              <a:lnSpc>
                <a:spcPct val="90000"/>
              </a:lnSpc>
              <a:spcBef>
                <a:spcPts val="0"/>
              </a:spcBef>
              <a:spcAft>
                <a:spcPts val="0"/>
              </a:spcAft>
              <a:buNone/>
            </a:pPr>
            <a:r>
              <a:rPr lang="en-US" sz="3000"/>
              <a:t> </a:t>
            </a:r>
            <a:endParaRPr sz="3000"/>
          </a:p>
        </p:txBody>
      </p:sp>
      <p:sp>
        <p:nvSpPr>
          <p:cNvPr id="351" name="Google Shape;351;p54"/>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r>
              <a:rPr lang="en-US"/>
              <a:t> </a:t>
            </a:r>
            <a:fld id="{00000000-1234-1234-1234-123412341234}" type="slidenum">
              <a:rPr lang="en-US" sz="1200"/>
              <a:t>‹#›</a:t>
            </a:fld>
            <a:endParaRPr sz="12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5"/>
          <p:cNvSpPr txBox="1"/>
          <p:nvPr>
            <p:ph type="title"/>
          </p:nvPr>
        </p:nvSpPr>
        <p:spPr>
          <a:xfrm>
            <a:off x="973183" y="48817"/>
            <a:ext cx="7014900" cy="564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US" sz="3000">
                <a:solidFill>
                  <a:schemeClr val="lt2"/>
                </a:solidFill>
              </a:rPr>
              <a:t>Validation</a:t>
            </a:r>
            <a:r>
              <a:rPr lang="en-US" sz="3000">
                <a:solidFill>
                  <a:schemeClr val="lt2"/>
                </a:solidFill>
              </a:rPr>
              <a:t> Datasets</a:t>
            </a:r>
            <a:endParaRPr sz="3000">
              <a:solidFill>
                <a:schemeClr val="lt2"/>
              </a:solidFill>
            </a:endParaRPr>
          </a:p>
        </p:txBody>
      </p:sp>
      <p:sp>
        <p:nvSpPr>
          <p:cNvPr id="357" name="Google Shape;357;p55"/>
          <p:cNvSpPr txBox="1"/>
          <p:nvPr>
            <p:ph idx="1" type="body"/>
          </p:nvPr>
        </p:nvSpPr>
        <p:spPr>
          <a:xfrm>
            <a:off x="457200" y="1052513"/>
            <a:ext cx="8229600" cy="3694500"/>
          </a:xfrm>
          <a:prstGeom prst="rect">
            <a:avLst/>
          </a:prstGeom>
          <a:noFill/>
          <a:ln>
            <a:noFill/>
          </a:ln>
        </p:spPr>
        <p:txBody>
          <a:bodyPr anchorCtr="0" anchor="t" bIns="34275" lIns="68575" spcFirstLastPara="1" rIns="68575" wrap="square" tIns="34275">
            <a:noAutofit/>
          </a:bodyPr>
          <a:lstStyle/>
          <a:p>
            <a:pPr indent="-393700" lvl="0" marL="457200" rtl="0" algn="l">
              <a:lnSpc>
                <a:spcPct val="90000"/>
              </a:lnSpc>
              <a:spcBef>
                <a:spcPts val="0"/>
              </a:spcBef>
              <a:spcAft>
                <a:spcPts val="0"/>
              </a:spcAft>
              <a:buSzPts val="2600"/>
              <a:buChar char="•"/>
            </a:pPr>
            <a:r>
              <a:rPr lang="en-US" sz="2600"/>
              <a:t>VIIRS</a:t>
            </a:r>
            <a:endParaRPr sz="2600"/>
          </a:p>
          <a:p>
            <a:pPr indent="-393700" lvl="0" marL="457200" rtl="0" algn="l">
              <a:lnSpc>
                <a:spcPct val="90000"/>
              </a:lnSpc>
              <a:spcBef>
                <a:spcPts val="0"/>
              </a:spcBef>
              <a:spcAft>
                <a:spcPts val="0"/>
              </a:spcAft>
              <a:buSzPts val="2600"/>
              <a:buChar char="•"/>
            </a:pPr>
            <a:r>
              <a:rPr lang="en-US" sz="2600"/>
              <a:t>CALIPSO (spaceborne lidar)</a:t>
            </a:r>
            <a:endParaRPr sz="2600"/>
          </a:p>
          <a:p>
            <a:pPr indent="-393700" lvl="0" marL="457200" rtl="0" algn="l">
              <a:lnSpc>
                <a:spcPct val="90000"/>
              </a:lnSpc>
              <a:spcBef>
                <a:spcPts val="0"/>
              </a:spcBef>
              <a:spcAft>
                <a:spcPts val="0"/>
              </a:spcAft>
              <a:buSzPts val="2600"/>
              <a:buChar char="•"/>
            </a:pPr>
            <a:r>
              <a:rPr lang="en-US" sz="2600"/>
              <a:t>CloudSat (spaceborne radar)</a:t>
            </a:r>
            <a:endParaRPr sz="2600"/>
          </a:p>
          <a:p>
            <a:pPr indent="-393700" lvl="0" marL="457200" rtl="0" algn="l">
              <a:lnSpc>
                <a:spcPct val="90000"/>
              </a:lnSpc>
              <a:spcBef>
                <a:spcPts val="0"/>
              </a:spcBef>
              <a:spcAft>
                <a:spcPts val="0"/>
              </a:spcAft>
              <a:buSzPts val="2600"/>
              <a:buChar char="•"/>
            </a:pPr>
            <a:r>
              <a:rPr lang="en-US" sz="2600"/>
              <a:t>DOE ARM (ground-based radar/lidar)</a:t>
            </a:r>
            <a:endParaRPr sz="2600"/>
          </a:p>
          <a:p>
            <a:pPr indent="-393700" lvl="0" marL="457200" rtl="0" algn="l">
              <a:lnSpc>
                <a:spcPct val="90000"/>
              </a:lnSpc>
              <a:spcBef>
                <a:spcPts val="0"/>
              </a:spcBef>
              <a:spcAft>
                <a:spcPts val="0"/>
              </a:spcAft>
              <a:buSzPts val="2600"/>
              <a:buChar char="•"/>
            </a:pPr>
            <a:r>
              <a:rPr lang="en-US" sz="2600"/>
              <a:t>Validation complications</a:t>
            </a:r>
            <a:endParaRPr sz="2600"/>
          </a:p>
          <a:p>
            <a:pPr indent="-381000" lvl="1" marL="914400" rtl="0" algn="l">
              <a:lnSpc>
                <a:spcPct val="90000"/>
              </a:lnSpc>
              <a:spcBef>
                <a:spcPts val="0"/>
              </a:spcBef>
              <a:spcAft>
                <a:spcPts val="0"/>
              </a:spcAft>
              <a:buSzPts val="2400"/>
              <a:buChar char="–"/>
            </a:pPr>
            <a:r>
              <a:rPr lang="en-US" sz="2400"/>
              <a:t>Data availability/latency issues:  short time fuse</a:t>
            </a:r>
            <a:endParaRPr sz="2400"/>
          </a:p>
          <a:p>
            <a:pPr indent="-381000" lvl="1" marL="914400" rtl="0" algn="l">
              <a:lnSpc>
                <a:spcPct val="90000"/>
              </a:lnSpc>
              <a:spcBef>
                <a:spcPts val="0"/>
              </a:spcBef>
              <a:spcAft>
                <a:spcPts val="0"/>
              </a:spcAft>
              <a:buSzPts val="2400"/>
              <a:buChar char="–"/>
            </a:pPr>
            <a:r>
              <a:rPr lang="en-US" sz="2400"/>
              <a:t>Limited spatial and/or temporal availability</a:t>
            </a:r>
            <a:endParaRPr sz="2400"/>
          </a:p>
          <a:p>
            <a:pPr indent="-355600" lvl="2" marL="1371600" rtl="0" algn="l">
              <a:lnSpc>
                <a:spcPct val="90000"/>
              </a:lnSpc>
              <a:spcBef>
                <a:spcPts val="0"/>
              </a:spcBef>
              <a:spcAft>
                <a:spcPts val="0"/>
              </a:spcAft>
              <a:buSzPts val="2000"/>
              <a:buChar char="•"/>
            </a:pPr>
            <a:r>
              <a:rPr lang="en-US" sz="2000"/>
              <a:t>CloudSat &amp; CALISPO:  non-scanning instruments</a:t>
            </a:r>
            <a:endParaRPr sz="2000"/>
          </a:p>
          <a:p>
            <a:pPr indent="-355600" lvl="2" marL="1371600" rtl="0" algn="l">
              <a:lnSpc>
                <a:spcPct val="90000"/>
              </a:lnSpc>
              <a:spcBef>
                <a:spcPts val="0"/>
              </a:spcBef>
              <a:spcAft>
                <a:spcPts val="0"/>
              </a:spcAft>
              <a:buSzPts val="2000"/>
              <a:buChar char="•"/>
            </a:pPr>
            <a:r>
              <a:rPr lang="en-US" sz="2000"/>
              <a:t>DOE ARM:  vertically pointing instruments at one site</a:t>
            </a:r>
            <a:endParaRPr sz="2000"/>
          </a:p>
          <a:p>
            <a:pPr indent="0" lvl="0" marL="0" rtl="0" algn="l">
              <a:lnSpc>
                <a:spcPct val="90000"/>
              </a:lnSpc>
              <a:spcBef>
                <a:spcPts val="0"/>
              </a:spcBef>
              <a:spcAft>
                <a:spcPts val="0"/>
              </a:spcAft>
              <a:buNone/>
            </a:pPr>
            <a:r>
              <a:rPr lang="en-US" sz="2600"/>
              <a:t> </a:t>
            </a:r>
            <a:endParaRPr sz="2600"/>
          </a:p>
        </p:txBody>
      </p:sp>
      <p:sp>
        <p:nvSpPr>
          <p:cNvPr id="358" name="Google Shape;358;p55"/>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r>
              <a:rPr lang="en-US"/>
              <a:t> </a:t>
            </a:r>
            <a:fld id="{00000000-1234-1234-1234-123412341234}" type="slidenum">
              <a:rPr lang="en-US" sz="1200"/>
              <a:t>‹#›</a:t>
            </a:fld>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6"/>
          <p:cNvSpPr txBox="1"/>
          <p:nvPr>
            <p:ph type="title"/>
          </p:nvPr>
        </p:nvSpPr>
        <p:spPr>
          <a:xfrm>
            <a:off x="973183" y="48817"/>
            <a:ext cx="7014900" cy="5643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US"/>
              <a:t>Outline</a:t>
            </a:r>
            <a:endParaRPr/>
          </a:p>
        </p:txBody>
      </p:sp>
      <p:sp>
        <p:nvSpPr>
          <p:cNvPr id="364" name="Google Shape;364;p56"/>
          <p:cNvSpPr txBox="1"/>
          <p:nvPr>
            <p:ph idx="1" type="body"/>
          </p:nvPr>
        </p:nvSpPr>
        <p:spPr>
          <a:xfrm>
            <a:off x="365825" y="663475"/>
            <a:ext cx="8229600" cy="4044600"/>
          </a:xfrm>
          <a:prstGeom prst="rect">
            <a:avLst/>
          </a:prstGeom>
        </p:spPr>
        <p:txBody>
          <a:bodyPr anchorCtr="0" anchor="t" bIns="34275" lIns="68575" spcFirstLastPara="1" rIns="68575" wrap="square" tIns="34275">
            <a:noAutofit/>
          </a:bodyPr>
          <a:lstStyle/>
          <a:p>
            <a:pPr indent="-381000" lvl="0" marL="457200" rtl="0" algn="l">
              <a:lnSpc>
                <a:spcPct val="115000"/>
              </a:lnSpc>
              <a:spcBef>
                <a:spcPts val="0"/>
              </a:spcBef>
              <a:spcAft>
                <a:spcPts val="0"/>
              </a:spcAft>
              <a:buClr>
                <a:srgbClr val="FFFFFF"/>
              </a:buClr>
              <a:buSzPts val="2400"/>
              <a:buFont typeface="Calibri"/>
              <a:buChar char="•"/>
            </a:pPr>
            <a:r>
              <a:rPr lang="en-US" sz="2400">
                <a:solidFill>
                  <a:srgbClr val="FFFFFF"/>
                </a:solidFill>
              </a:rPr>
              <a:t>Introduction</a:t>
            </a:r>
            <a:endParaRPr sz="2400">
              <a:solidFill>
                <a:srgbClr val="FFFFFF"/>
              </a:solidFill>
            </a:endParaRPr>
          </a:p>
          <a:p>
            <a:pPr indent="0" lvl="0" marL="914400" rtl="0" algn="l">
              <a:lnSpc>
                <a:spcPct val="115000"/>
              </a:lnSpc>
              <a:spcBef>
                <a:spcPts val="0"/>
              </a:spcBef>
              <a:spcAft>
                <a:spcPts val="0"/>
              </a:spcAft>
              <a:buNone/>
            </a:pPr>
            <a:r>
              <a:t/>
            </a:r>
            <a:endParaRPr sz="1000">
              <a:solidFill>
                <a:srgbClr val="FFFFFF"/>
              </a:solidFill>
            </a:endParaRPr>
          </a:p>
          <a:p>
            <a:pPr indent="-381000" lvl="0" marL="457200" rtl="0" algn="l">
              <a:lnSpc>
                <a:spcPct val="115000"/>
              </a:lnSpc>
              <a:spcBef>
                <a:spcPts val="0"/>
              </a:spcBef>
              <a:spcAft>
                <a:spcPts val="0"/>
              </a:spcAft>
              <a:buClr>
                <a:srgbClr val="FFD966"/>
              </a:buClr>
              <a:buSzPts val="2400"/>
              <a:buFont typeface="Calibri"/>
              <a:buChar char="•"/>
            </a:pPr>
            <a:r>
              <a:rPr lang="en-US" sz="2400">
                <a:solidFill>
                  <a:srgbClr val="FFD966"/>
                </a:solidFill>
              </a:rPr>
              <a:t>Enterprise Cloud Cover Layers (CCL) Review</a:t>
            </a:r>
            <a:endParaRPr sz="2400">
              <a:solidFill>
                <a:srgbClr val="FFD966"/>
              </a:solidFill>
            </a:endParaRPr>
          </a:p>
          <a:p>
            <a:pPr indent="-355600" lvl="1" marL="914400" rtl="0" algn="l">
              <a:lnSpc>
                <a:spcPct val="115000"/>
              </a:lnSpc>
              <a:spcBef>
                <a:spcPts val="0"/>
              </a:spcBef>
              <a:spcAft>
                <a:spcPts val="0"/>
              </a:spcAft>
              <a:buClr>
                <a:srgbClr val="FFD966"/>
              </a:buClr>
              <a:buSzPts val="2000"/>
              <a:buChar char="–"/>
            </a:pPr>
            <a:r>
              <a:rPr lang="en-US" sz="2000">
                <a:solidFill>
                  <a:srgbClr val="FFD966"/>
                </a:solidFill>
              </a:rPr>
              <a:t>Visual Inspection</a:t>
            </a:r>
            <a:endParaRPr sz="2000">
              <a:solidFill>
                <a:srgbClr val="FFD966"/>
              </a:solidFill>
            </a:endParaRPr>
          </a:p>
          <a:p>
            <a:pPr indent="-355600" lvl="1" marL="914400" rtl="0" algn="l">
              <a:lnSpc>
                <a:spcPct val="115000"/>
              </a:lnSpc>
              <a:spcBef>
                <a:spcPts val="0"/>
              </a:spcBef>
              <a:spcAft>
                <a:spcPts val="0"/>
              </a:spcAft>
              <a:buClr>
                <a:srgbClr val="FFD966"/>
              </a:buClr>
              <a:buSzPts val="2000"/>
              <a:buChar char="–"/>
            </a:pPr>
            <a:r>
              <a:rPr lang="en-US" sz="2000">
                <a:solidFill>
                  <a:srgbClr val="FFD966"/>
                </a:solidFill>
              </a:rPr>
              <a:t>Quantitative Analysis</a:t>
            </a:r>
            <a:endParaRPr sz="2000">
              <a:solidFill>
                <a:srgbClr val="FFD966"/>
              </a:solidFill>
            </a:endParaRPr>
          </a:p>
          <a:p>
            <a:pPr indent="-355600" lvl="1" marL="914400" rtl="0" algn="l">
              <a:lnSpc>
                <a:spcPct val="115000"/>
              </a:lnSpc>
              <a:spcBef>
                <a:spcPts val="0"/>
              </a:spcBef>
              <a:spcAft>
                <a:spcPts val="0"/>
              </a:spcAft>
              <a:buClr>
                <a:srgbClr val="FFD966"/>
              </a:buClr>
              <a:buSzPts val="2000"/>
              <a:buChar char="–"/>
            </a:pPr>
            <a:r>
              <a:rPr lang="en-US" sz="2000">
                <a:solidFill>
                  <a:srgbClr val="FFD966"/>
                </a:solidFill>
              </a:rPr>
              <a:t>Team Recommendations</a:t>
            </a:r>
            <a:endParaRPr sz="2000">
              <a:solidFill>
                <a:srgbClr val="FFD966"/>
              </a:solidFill>
            </a:endParaRPr>
          </a:p>
          <a:p>
            <a:pPr indent="0" lvl="0" marL="914400" rtl="0" algn="l">
              <a:lnSpc>
                <a:spcPct val="115000"/>
              </a:lnSpc>
              <a:spcBef>
                <a:spcPts val="0"/>
              </a:spcBef>
              <a:spcAft>
                <a:spcPts val="0"/>
              </a:spcAft>
              <a:buNone/>
            </a:pPr>
            <a:r>
              <a:t/>
            </a:r>
            <a:endParaRPr sz="1200">
              <a:solidFill>
                <a:srgbClr val="FFFFFF"/>
              </a:solidFill>
            </a:endParaRPr>
          </a:p>
          <a:p>
            <a:pPr indent="-381000" lvl="0" marL="457200" rtl="0" algn="l">
              <a:lnSpc>
                <a:spcPct val="115000"/>
              </a:lnSpc>
              <a:spcBef>
                <a:spcPts val="0"/>
              </a:spcBef>
              <a:spcAft>
                <a:spcPts val="0"/>
              </a:spcAft>
              <a:buClr>
                <a:srgbClr val="FFFFFF"/>
              </a:buClr>
              <a:buSzPts val="2400"/>
              <a:buFont typeface="Calibri"/>
              <a:buChar char="•"/>
            </a:pPr>
            <a:r>
              <a:rPr lang="en-US" sz="2400">
                <a:solidFill>
                  <a:srgbClr val="FFFFFF"/>
                </a:solidFill>
              </a:rPr>
              <a:t>Summary </a:t>
            </a:r>
            <a:endParaRPr sz="2400">
              <a:solidFill>
                <a:srgbClr val="FFFFFF"/>
              </a:solidFill>
            </a:endParaRPr>
          </a:p>
          <a:p>
            <a:pPr indent="0" lvl="0" marL="914400" rtl="0" algn="l">
              <a:lnSpc>
                <a:spcPct val="115000"/>
              </a:lnSpc>
              <a:spcBef>
                <a:spcPts val="0"/>
              </a:spcBef>
              <a:spcAft>
                <a:spcPts val="0"/>
              </a:spcAft>
              <a:buNone/>
            </a:pPr>
            <a:r>
              <a:t/>
            </a:r>
            <a:endParaRPr sz="2400">
              <a:solidFill>
                <a:srgbClr val="FFFFFF"/>
              </a:solidFill>
            </a:endParaRPr>
          </a:p>
          <a:p>
            <a:pPr indent="0" lvl="0" marL="0" rtl="0" algn="l">
              <a:lnSpc>
                <a:spcPct val="115000"/>
              </a:lnSpc>
              <a:spcBef>
                <a:spcPts val="0"/>
              </a:spcBef>
              <a:spcAft>
                <a:spcPts val="0"/>
              </a:spcAft>
              <a:buNone/>
            </a:pPr>
            <a:r>
              <a:t/>
            </a:r>
            <a:endParaRPr sz="1000">
              <a:solidFill>
                <a:srgbClr val="FFFFFF"/>
              </a:solidFill>
            </a:endParaRPr>
          </a:p>
          <a:p>
            <a:pPr indent="0" lvl="0" marL="0" rtl="0" algn="l">
              <a:spcBef>
                <a:spcPts val="600"/>
              </a:spcBef>
              <a:spcAft>
                <a:spcPts val="0"/>
              </a:spcAft>
              <a:buNone/>
            </a:pPr>
            <a:r>
              <a:t/>
            </a:r>
            <a:endParaRPr/>
          </a:p>
        </p:txBody>
      </p:sp>
      <p:sp>
        <p:nvSpPr>
          <p:cNvPr id="365" name="Google Shape;365;p56"/>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r>
              <a:rPr lang="en-US"/>
              <a:t> </a:t>
            </a:r>
            <a:fld id="{00000000-1234-1234-1234-123412341234}" type="slidenum">
              <a:rPr lang="en-US" sz="1200"/>
              <a:t>‹#›</a:t>
            </a:fld>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7"/>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r>
              <a:rPr lang="en-US"/>
              <a:t> </a:t>
            </a:r>
            <a:fld id="{00000000-1234-1234-1234-123412341234}" type="slidenum">
              <a:rPr lang="en-US" sz="1200"/>
              <a:t>‹#›</a:t>
            </a:fld>
            <a:endParaRPr sz="1200"/>
          </a:p>
        </p:txBody>
      </p:sp>
      <p:sp>
        <p:nvSpPr>
          <p:cNvPr id="371" name="Google Shape;371;p57"/>
          <p:cNvSpPr txBox="1"/>
          <p:nvPr>
            <p:ph idx="1" type="body"/>
          </p:nvPr>
        </p:nvSpPr>
        <p:spPr>
          <a:xfrm>
            <a:off x="457200" y="900113"/>
            <a:ext cx="8229600" cy="3694500"/>
          </a:xfrm>
          <a:prstGeom prst="rect">
            <a:avLst/>
          </a:prstGeom>
        </p:spPr>
        <p:txBody>
          <a:bodyPr anchorCtr="0" anchor="t" bIns="34275" lIns="68575" spcFirstLastPara="1" rIns="68575" wrap="square" tIns="34275">
            <a:noAutofit/>
          </a:bodyPr>
          <a:lstStyle/>
          <a:p>
            <a:pPr indent="0" lvl="0" marL="0" rtl="0" algn="l">
              <a:spcBef>
                <a:spcPts val="600"/>
              </a:spcBef>
              <a:spcAft>
                <a:spcPts val="0"/>
              </a:spcAft>
              <a:buNone/>
            </a:pPr>
            <a:r>
              <a:rPr lang="en-US" sz="3000"/>
              <a:t>RESULTS - VISUAL INSPECTION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40"/>
          <p:cNvSpPr txBox="1"/>
          <p:nvPr>
            <p:ph type="title"/>
          </p:nvPr>
        </p:nvSpPr>
        <p:spPr>
          <a:xfrm>
            <a:off x="973183" y="48817"/>
            <a:ext cx="7014900" cy="5643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US"/>
              <a:t>THANK YOU!</a:t>
            </a:r>
            <a:endParaRPr/>
          </a:p>
        </p:txBody>
      </p:sp>
      <p:sp>
        <p:nvSpPr>
          <p:cNvPr id="185" name="Google Shape;185;p40"/>
          <p:cNvSpPr txBox="1"/>
          <p:nvPr>
            <p:ph idx="1" type="body"/>
          </p:nvPr>
        </p:nvSpPr>
        <p:spPr>
          <a:xfrm>
            <a:off x="365825" y="718776"/>
            <a:ext cx="8229600" cy="3903600"/>
          </a:xfrm>
          <a:prstGeom prst="rect">
            <a:avLst/>
          </a:prstGeom>
        </p:spPr>
        <p:txBody>
          <a:bodyPr anchorCtr="0" anchor="t" bIns="34275" lIns="68575" spcFirstLastPara="1" rIns="68575" wrap="square" tIns="34275">
            <a:noAutofit/>
          </a:bodyPr>
          <a:lstStyle/>
          <a:p>
            <a:pPr indent="-381000" lvl="0" marL="457200" rtl="0" algn="l">
              <a:lnSpc>
                <a:spcPct val="115000"/>
              </a:lnSpc>
              <a:spcBef>
                <a:spcPts val="0"/>
              </a:spcBef>
              <a:spcAft>
                <a:spcPts val="0"/>
              </a:spcAft>
              <a:buClr>
                <a:srgbClr val="FFFFFF"/>
              </a:buClr>
              <a:buSzPts val="2400"/>
              <a:buFont typeface="Calibri"/>
              <a:buChar char="•"/>
            </a:pPr>
            <a:r>
              <a:rPr lang="en-US" sz="2400">
                <a:solidFill>
                  <a:srgbClr val="FFFFFF"/>
                </a:solidFill>
              </a:rPr>
              <a:t>GOES-R Product Readiness and Operations (PRO) Team</a:t>
            </a:r>
            <a:endParaRPr sz="2400">
              <a:solidFill>
                <a:srgbClr val="FFFFFF"/>
              </a:solidFill>
            </a:endParaRPr>
          </a:p>
          <a:p>
            <a:pPr indent="-381000" lvl="0" marL="457200" rtl="0" algn="l">
              <a:lnSpc>
                <a:spcPct val="115000"/>
              </a:lnSpc>
              <a:spcBef>
                <a:spcPts val="0"/>
              </a:spcBef>
              <a:spcAft>
                <a:spcPts val="0"/>
              </a:spcAft>
              <a:buClr>
                <a:srgbClr val="FFFFFF"/>
              </a:buClr>
              <a:buSzPts val="2400"/>
              <a:buFont typeface="Calibri"/>
              <a:buChar char="•"/>
            </a:pPr>
            <a:r>
              <a:rPr lang="en-US" sz="2400">
                <a:solidFill>
                  <a:srgbClr val="FFFFFF"/>
                </a:solidFill>
              </a:rPr>
              <a:t>Algorithm Scientific Software Integration and System Transition Team (ASSISTT)</a:t>
            </a:r>
            <a:endParaRPr sz="2400">
              <a:solidFill>
                <a:srgbClr val="FFFFFF"/>
              </a:solidFill>
            </a:endParaRPr>
          </a:p>
          <a:p>
            <a:pPr indent="-355600" lvl="1" marL="914400" rtl="0" algn="l">
              <a:lnSpc>
                <a:spcPct val="115000"/>
              </a:lnSpc>
              <a:spcBef>
                <a:spcPts val="0"/>
              </a:spcBef>
              <a:spcAft>
                <a:spcPts val="0"/>
              </a:spcAft>
              <a:buClr>
                <a:srgbClr val="FFFFFF"/>
              </a:buClr>
              <a:buSzPts val="2000"/>
              <a:buChar char="–"/>
            </a:pPr>
            <a:r>
              <a:rPr lang="en-US" sz="2000">
                <a:solidFill>
                  <a:srgbClr val="FFFFFF"/>
                </a:solidFill>
              </a:rPr>
              <a:t>GOES-18 Near Real Time Products</a:t>
            </a:r>
            <a:endParaRPr sz="2000">
              <a:solidFill>
                <a:srgbClr val="FFFFFF"/>
              </a:solidFill>
            </a:endParaRPr>
          </a:p>
          <a:p>
            <a:pPr indent="-355600" lvl="1" marL="914400" rtl="0" algn="l">
              <a:lnSpc>
                <a:spcPct val="115000"/>
              </a:lnSpc>
              <a:spcBef>
                <a:spcPts val="0"/>
              </a:spcBef>
              <a:spcAft>
                <a:spcPts val="0"/>
              </a:spcAft>
              <a:buClr>
                <a:srgbClr val="FFFFFF"/>
              </a:buClr>
              <a:buSzPts val="2000"/>
              <a:buChar char="–"/>
            </a:pPr>
            <a:r>
              <a:rPr lang="en-US" sz="2000">
                <a:solidFill>
                  <a:srgbClr val="FFFFFF"/>
                </a:solidFill>
              </a:rPr>
              <a:t>GOES-16 Retrospective Dataset</a:t>
            </a:r>
            <a:endParaRPr sz="2000">
              <a:solidFill>
                <a:srgbClr val="FFFFFF"/>
              </a:solidFill>
            </a:endParaRPr>
          </a:p>
          <a:p>
            <a:pPr indent="-381000" lvl="0" marL="457200" rtl="0" algn="l">
              <a:lnSpc>
                <a:spcPct val="115000"/>
              </a:lnSpc>
              <a:spcBef>
                <a:spcPts val="0"/>
              </a:spcBef>
              <a:spcAft>
                <a:spcPts val="0"/>
              </a:spcAft>
              <a:buClr>
                <a:srgbClr val="FFFFFF"/>
              </a:buClr>
              <a:buSzPts val="2400"/>
              <a:buFont typeface="Calibri"/>
              <a:buChar char="•"/>
            </a:pPr>
            <a:r>
              <a:rPr lang="en-US" sz="2400">
                <a:solidFill>
                  <a:srgbClr val="FFFFFF"/>
                </a:solidFill>
              </a:rPr>
              <a:t>CIRA and CIMSS Teams</a:t>
            </a:r>
            <a:endParaRPr sz="2400">
              <a:solidFill>
                <a:srgbClr val="FFFFFF"/>
              </a:solidFill>
            </a:endParaRPr>
          </a:p>
          <a:p>
            <a:pPr indent="-381000" lvl="0" marL="457200" rtl="0" algn="l">
              <a:lnSpc>
                <a:spcPct val="115000"/>
              </a:lnSpc>
              <a:spcBef>
                <a:spcPts val="0"/>
              </a:spcBef>
              <a:spcAft>
                <a:spcPts val="0"/>
              </a:spcAft>
              <a:buClr>
                <a:srgbClr val="FFFFFF"/>
              </a:buClr>
              <a:buSzPts val="2400"/>
              <a:buFont typeface="Calibri"/>
              <a:buChar char="•"/>
            </a:pPr>
            <a:r>
              <a:rPr lang="en-US" sz="2400">
                <a:solidFill>
                  <a:srgbClr val="FFFFFF"/>
                </a:solidFill>
              </a:rPr>
              <a:t>CloudSat Team</a:t>
            </a:r>
            <a:endParaRPr sz="2400">
              <a:solidFill>
                <a:srgbClr val="FFFFFF"/>
              </a:solidFill>
            </a:endParaRPr>
          </a:p>
          <a:p>
            <a:pPr indent="-381000" lvl="0" marL="457200" rtl="0" algn="l">
              <a:lnSpc>
                <a:spcPct val="115000"/>
              </a:lnSpc>
              <a:spcBef>
                <a:spcPts val="0"/>
              </a:spcBef>
              <a:spcAft>
                <a:spcPts val="0"/>
              </a:spcAft>
              <a:buClr>
                <a:srgbClr val="FFFFFF"/>
              </a:buClr>
              <a:buSzPts val="2400"/>
              <a:buFont typeface="Calibri"/>
              <a:buChar char="•"/>
            </a:pPr>
            <a:r>
              <a:rPr lang="en-US" sz="2400">
                <a:solidFill>
                  <a:srgbClr val="FFFFFF"/>
                </a:solidFill>
              </a:rPr>
              <a:t>DOE Atmospheric Radiation Measurement (ARM) Program</a:t>
            </a:r>
            <a:endParaRPr sz="2400">
              <a:solidFill>
                <a:srgbClr val="FFFFFF"/>
              </a:solidFill>
            </a:endParaRPr>
          </a:p>
          <a:p>
            <a:pPr indent="-381000" lvl="0" marL="457200" rtl="0" algn="l">
              <a:lnSpc>
                <a:spcPct val="115000"/>
              </a:lnSpc>
              <a:spcBef>
                <a:spcPts val="0"/>
              </a:spcBef>
              <a:spcAft>
                <a:spcPts val="0"/>
              </a:spcAft>
              <a:buClr>
                <a:srgbClr val="FFFFFF"/>
              </a:buClr>
              <a:buSzPts val="2400"/>
              <a:buFont typeface="Calibri"/>
              <a:buChar char="•"/>
            </a:pPr>
            <a:r>
              <a:rPr lang="en-US" sz="2400">
                <a:solidFill>
                  <a:srgbClr val="FFFFFF"/>
                </a:solidFill>
              </a:rPr>
              <a:t>GOES-R Program</a:t>
            </a:r>
            <a:endParaRPr sz="2400">
              <a:solidFill>
                <a:srgbClr val="FFFFFF"/>
              </a:solidFill>
            </a:endParaRPr>
          </a:p>
          <a:p>
            <a:pPr indent="0" lvl="0" marL="0" rtl="0" algn="l">
              <a:lnSpc>
                <a:spcPct val="115000"/>
              </a:lnSpc>
              <a:spcBef>
                <a:spcPts val="0"/>
              </a:spcBef>
              <a:spcAft>
                <a:spcPts val="0"/>
              </a:spcAft>
              <a:buNone/>
            </a:pPr>
            <a:r>
              <a:t/>
            </a:r>
            <a:endParaRPr sz="1000">
              <a:solidFill>
                <a:srgbClr val="FFFFFF"/>
              </a:solidFill>
            </a:endParaRPr>
          </a:p>
          <a:p>
            <a:pPr indent="0" lvl="0" marL="0" rtl="0" algn="l">
              <a:spcBef>
                <a:spcPts val="600"/>
              </a:spcBef>
              <a:spcAft>
                <a:spcPts val="0"/>
              </a:spcAft>
              <a:buNone/>
            </a:pPr>
            <a:r>
              <a:t/>
            </a:r>
            <a:endParaRPr/>
          </a:p>
        </p:txBody>
      </p:sp>
      <p:sp>
        <p:nvSpPr>
          <p:cNvPr id="186" name="Google Shape;186;p40"/>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r>
              <a:rPr lang="en-US"/>
              <a:t> </a:t>
            </a:r>
            <a:fld id="{00000000-1234-1234-1234-123412341234}" type="slidenum">
              <a:rPr lang="en-US" sz="1200"/>
              <a:t>‹#›</a:t>
            </a:fld>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grpSp>
        <p:nvGrpSpPr>
          <p:cNvPr id="376" name="Google Shape;376;p58"/>
          <p:cNvGrpSpPr/>
          <p:nvPr/>
        </p:nvGrpSpPr>
        <p:grpSpPr>
          <a:xfrm>
            <a:off x="455025" y="635625"/>
            <a:ext cx="3877052" cy="2479349"/>
            <a:chOff x="455025" y="635625"/>
            <a:chExt cx="3877052" cy="2479349"/>
          </a:xfrm>
        </p:grpSpPr>
        <p:pic>
          <p:nvPicPr>
            <p:cNvPr id="377" name="Google Shape;377;p58"/>
            <p:cNvPicPr preferRelativeResize="0"/>
            <p:nvPr/>
          </p:nvPicPr>
          <p:blipFill rotWithShape="1">
            <a:blip r:embed="rId3">
              <a:alphaModFix/>
            </a:blip>
            <a:srcRect b="4076" l="0" r="0" t="0"/>
            <a:stretch/>
          </p:blipFill>
          <p:spPr>
            <a:xfrm>
              <a:off x="455025" y="635625"/>
              <a:ext cx="3877052" cy="2479349"/>
            </a:xfrm>
            <a:prstGeom prst="rect">
              <a:avLst/>
            </a:prstGeom>
            <a:noFill/>
            <a:ln>
              <a:noFill/>
            </a:ln>
          </p:spPr>
        </p:pic>
        <p:sp>
          <p:nvSpPr>
            <p:cNvPr id="378" name="Google Shape;378;p58"/>
            <p:cNvSpPr txBox="1"/>
            <p:nvPr/>
          </p:nvSpPr>
          <p:spPr>
            <a:xfrm>
              <a:off x="3032425" y="1222125"/>
              <a:ext cx="10341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900"/>
                <a:t>Cloud Top Only</a:t>
              </a:r>
              <a:endParaRPr b="1" sz="900"/>
            </a:p>
          </p:txBody>
        </p:sp>
      </p:grpSp>
      <p:pic>
        <p:nvPicPr>
          <p:cNvPr id="379" name="Google Shape;379;p58"/>
          <p:cNvPicPr preferRelativeResize="0"/>
          <p:nvPr/>
        </p:nvPicPr>
        <p:blipFill rotWithShape="1">
          <a:blip r:embed="rId4">
            <a:alphaModFix/>
          </a:blip>
          <a:srcRect b="3929" l="0" r="0" t="0"/>
          <a:stretch/>
        </p:blipFill>
        <p:spPr>
          <a:xfrm>
            <a:off x="2082650" y="3095575"/>
            <a:ext cx="4735576" cy="2067050"/>
          </a:xfrm>
          <a:prstGeom prst="rect">
            <a:avLst/>
          </a:prstGeom>
          <a:noFill/>
          <a:ln>
            <a:noFill/>
          </a:ln>
        </p:spPr>
      </p:pic>
      <p:sp>
        <p:nvSpPr>
          <p:cNvPr id="380" name="Google Shape;380;p58"/>
          <p:cNvSpPr txBox="1"/>
          <p:nvPr>
            <p:ph type="title"/>
          </p:nvPr>
        </p:nvSpPr>
        <p:spPr>
          <a:xfrm>
            <a:off x="17100" y="144725"/>
            <a:ext cx="9109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US" sz="2020"/>
              <a:t>ABI Cloud Cover Layers (CCL) Products Using Cloud Base Height (CBH) </a:t>
            </a:r>
            <a:endParaRPr b="1" sz="2020"/>
          </a:p>
        </p:txBody>
      </p:sp>
      <p:sp>
        <p:nvSpPr>
          <p:cNvPr id="381" name="Google Shape;381;p58"/>
          <p:cNvSpPr txBox="1"/>
          <p:nvPr/>
        </p:nvSpPr>
        <p:spPr>
          <a:xfrm>
            <a:off x="57400" y="544250"/>
            <a:ext cx="23208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100"/>
              <a:t>GOES-16 ABI sample CCL</a:t>
            </a:r>
            <a:endParaRPr b="1" sz="1100"/>
          </a:p>
        </p:txBody>
      </p:sp>
      <p:pic>
        <p:nvPicPr>
          <p:cNvPr id="382" name="Google Shape;382;p58"/>
          <p:cNvPicPr preferRelativeResize="0"/>
          <p:nvPr/>
        </p:nvPicPr>
        <p:blipFill rotWithShape="1">
          <a:blip r:embed="rId5">
            <a:alphaModFix/>
          </a:blip>
          <a:srcRect b="4187" l="0" r="0" t="0"/>
          <a:stretch/>
        </p:blipFill>
        <p:spPr>
          <a:xfrm>
            <a:off x="4523025" y="634100"/>
            <a:ext cx="3881625" cy="2479349"/>
          </a:xfrm>
          <a:prstGeom prst="rect">
            <a:avLst/>
          </a:prstGeom>
          <a:noFill/>
          <a:ln>
            <a:noFill/>
          </a:ln>
        </p:spPr>
      </p:pic>
      <p:grpSp>
        <p:nvGrpSpPr>
          <p:cNvPr id="383" name="Google Shape;383;p58"/>
          <p:cNvGrpSpPr/>
          <p:nvPr/>
        </p:nvGrpSpPr>
        <p:grpSpPr>
          <a:xfrm>
            <a:off x="3655827" y="619750"/>
            <a:ext cx="1421100" cy="400200"/>
            <a:chOff x="3655827" y="619750"/>
            <a:chExt cx="1421100" cy="400200"/>
          </a:xfrm>
        </p:grpSpPr>
        <p:cxnSp>
          <p:nvCxnSpPr>
            <p:cNvPr id="384" name="Google Shape;384;p58"/>
            <p:cNvCxnSpPr/>
            <p:nvPr/>
          </p:nvCxnSpPr>
          <p:spPr>
            <a:xfrm>
              <a:off x="3992875" y="1019950"/>
              <a:ext cx="747000" cy="0"/>
            </a:xfrm>
            <a:prstGeom prst="straightConnector1">
              <a:avLst/>
            </a:prstGeom>
            <a:noFill/>
            <a:ln cap="flat" cmpd="sng" w="28575">
              <a:solidFill>
                <a:srgbClr val="0000FF"/>
              </a:solidFill>
              <a:prstDash val="solid"/>
              <a:round/>
              <a:headEnd len="med" w="med" type="none"/>
              <a:tailEnd len="med" w="med" type="triangle"/>
            </a:ln>
          </p:spPr>
        </p:cxnSp>
        <p:sp>
          <p:nvSpPr>
            <p:cNvPr id="385" name="Google Shape;385;p58"/>
            <p:cNvSpPr txBox="1"/>
            <p:nvPr/>
          </p:nvSpPr>
          <p:spPr>
            <a:xfrm>
              <a:off x="3655827" y="619750"/>
              <a:ext cx="142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0000FF"/>
                  </a:solidFill>
                </a:rPr>
                <a:t>Adding CBH</a:t>
              </a:r>
              <a:endParaRPr b="1">
                <a:solidFill>
                  <a:srgbClr val="0000FF"/>
                </a:solidFill>
              </a:endParaRPr>
            </a:p>
          </p:txBody>
        </p:sp>
      </p:grpSp>
      <p:sp>
        <p:nvSpPr>
          <p:cNvPr id="386" name="Google Shape;386;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ABI Cloud Cover Layers (CCL) Products </a:t>
            </a:r>
            <a:endParaRPr b="1"/>
          </a:p>
        </p:txBody>
      </p:sp>
      <p:sp>
        <p:nvSpPr>
          <p:cNvPr id="392" name="Google Shape;392;p59"/>
          <p:cNvSpPr txBox="1"/>
          <p:nvPr>
            <p:ph idx="1" type="body"/>
          </p:nvPr>
        </p:nvSpPr>
        <p:spPr>
          <a:xfrm>
            <a:off x="311700" y="978475"/>
            <a:ext cx="8520600" cy="771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SzPts val="440"/>
              <a:buNone/>
            </a:pPr>
            <a:r>
              <a:rPr lang="en-US" sz="920"/>
              <a:t>Cloud Layer Flags - Five flight-level based cloud layers will be assessed for (H+M+L)</a:t>
            </a:r>
            <a:endParaRPr sz="920"/>
          </a:p>
          <a:p>
            <a:pPr indent="0" lvl="0" marL="0" rtl="0" algn="l">
              <a:lnSpc>
                <a:spcPct val="80000"/>
              </a:lnSpc>
              <a:spcBef>
                <a:spcPts val="0"/>
              </a:spcBef>
              <a:spcAft>
                <a:spcPts val="0"/>
              </a:spcAft>
              <a:buSzPts val="440"/>
              <a:buNone/>
            </a:pPr>
            <a:r>
              <a:rPr lang="en-US" sz="920"/>
              <a:t>Layered cloud fractions (each layer)</a:t>
            </a:r>
            <a:endParaRPr sz="920"/>
          </a:p>
          <a:p>
            <a:pPr indent="0" lvl="0" marL="0" rtl="0" algn="l">
              <a:lnSpc>
                <a:spcPct val="80000"/>
              </a:lnSpc>
              <a:spcBef>
                <a:spcPts val="0"/>
              </a:spcBef>
              <a:spcAft>
                <a:spcPts val="0"/>
              </a:spcAft>
              <a:buSzPts val="440"/>
              <a:buNone/>
            </a:pPr>
            <a:r>
              <a:rPr lang="en-US" sz="920"/>
              <a:t>Newer Fields (</a:t>
            </a:r>
            <a:r>
              <a:rPr i="1" lang="en-US" sz="920"/>
              <a:t>only available for 2-km resolution output</a:t>
            </a:r>
            <a:r>
              <a:rPr lang="en-US" sz="920"/>
              <a:t>)</a:t>
            </a:r>
            <a:endParaRPr sz="920"/>
          </a:p>
          <a:p>
            <a:pPr indent="-287020" lvl="0" marL="457200" rtl="0" algn="l">
              <a:lnSpc>
                <a:spcPct val="80000"/>
              </a:lnSpc>
              <a:spcBef>
                <a:spcPts val="0"/>
              </a:spcBef>
              <a:spcAft>
                <a:spcPts val="0"/>
              </a:spcAft>
              <a:buSzPts val="920"/>
              <a:buChar char="-"/>
            </a:pPr>
            <a:r>
              <a:rPr lang="en-US" sz="920"/>
              <a:t>Supercooled water cloud probabilities (total + each layer) </a:t>
            </a:r>
            <a:endParaRPr sz="920"/>
          </a:p>
          <a:p>
            <a:pPr indent="-287020" lvl="0" marL="457200" rtl="0" algn="l">
              <a:lnSpc>
                <a:spcPct val="80000"/>
              </a:lnSpc>
              <a:spcBef>
                <a:spcPts val="0"/>
              </a:spcBef>
              <a:spcAft>
                <a:spcPts val="0"/>
              </a:spcAft>
              <a:buSzPts val="920"/>
              <a:buChar char="-"/>
            </a:pPr>
            <a:r>
              <a:rPr lang="en-US" sz="920"/>
              <a:t>Convective cloud probabilities (total + each layer)</a:t>
            </a:r>
            <a:endParaRPr sz="920"/>
          </a:p>
          <a:p>
            <a:pPr indent="0" lvl="0" marL="0" rtl="0" algn="l">
              <a:lnSpc>
                <a:spcPct val="80000"/>
              </a:lnSpc>
              <a:spcBef>
                <a:spcPts val="0"/>
              </a:spcBef>
              <a:spcAft>
                <a:spcPts val="0"/>
              </a:spcAft>
              <a:buSzPts val="440"/>
              <a:buNone/>
            </a:pPr>
            <a:r>
              <a:rPr lang="en-US" sz="920"/>
              <a:t>Cloud base height (CBH) - Intermediate product for CCL</a:t>
            </a:r>
            <a:endParaRPr sz="920"/>
          </a:p>
        </p:txBody>
      </p:sp>
      <p:grpSp>
        <p:nvGrpSpPr>
          <p:cNvPr id="393" name="Google Shape;393;p59"/>
          <p:cNvGrpSpPr/>
          <p:nvPr/>
        </p:nvGrpSpPr>
        <p:grpSpPr>
          <a:xfrm>
            <a:off x="281688" y="1956412"/>
            <a:ext cx="4433470" cy="2931052"/>
            <a:chOff x="311700" y="1746450"/>
            <a:chExt cx="4739651" cy="3319049"/>
          </a:xfrm>
        </p:grpSpPr>
        <p:pic>
          <p:nvPicPr>
            <p:cNvPr id="394" name="Google Shape;394;p59"/>
            <p:cNvPicPr preferRelativeResize="0"/>
            <p:nvPr/>
          </p:nvPicPr>
          <p:blipFill>
            <a:blip r:embed="rId3">
              <a:alphaModFix/>
            </a:blip>
            <a:stretch>
              <a:fillRect/>
            </a:stretch>
          </p:blipFill>
          <p:spPr>
            <a:xfrm>
              <a:off x="311700" y="1746450"/>
              <a:ext cx="4739651" cy="3319049"/>
            </a:xfrm>
            <a:prstGeom prst="rect">
              <a:avLst/>
            </a:prstGeom>
            <a:noFill/>
            <a:ln>
              <a:noFill/>
            </a:ln>
          </p:spPr>
        </p:pic>
        <p:sp>
          <p:nvSpPr>
            <p:cNvPr id="395" name="Google Shape;395;p59"/>
            <p:cNvSpPr txBox="1"/>
            <p:nvPr/>
          </p:nvSpPr>
          <p:spPr>
            <a:xfrm>
              <a:off x="2750400" y="1820400"/>
              <a:ext cx="1929000" cy="453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US">
                  <a:solidFill>
                    <a:srgbClr val="0000FF"/>
                  </a:solidFill>
                </a:rPr>
                <a:t>Cloud Layers</a:t>
              </a:r>
              <a:endParaRPr b="1" sz="1000">
                <a:solidFill>
                  <a:srgbClr val="0000FF"/>
                </a:solidFill>
              </a:endParaRPr>
            </a:p>
          </p:txBody>
        </p:sp>
      </p:grpSp>
      <p:sp>
        <p:nvSpPr>
          <p:cNvPr id="396" name="Google Shape;396;p59"/>
          <p:cNvSpPr txBox="1"/>
          <p:nvPr/>
        </p:nvSpPr>
        <p:spPr>
          <a:xfrm>
            <a:off x="5718675" y="1600875"/>
            <a:ext cx="32352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Reported a few errors of the first operational CCL output to ASSISTT and GS </a:t>
            </a:r>
            <a:r>
              <a:rPr lang="en-US">
                <a:solidFill>
                  <a:schemeClr val="dk1"/>
                </a:solidFill>
              </a:rPr>
              <a:t>in preparation for the review</a:t>
            </a:r>
            <a:r>
              <a:rPr lang="en-US"/>
              <a:t>. Already fixed or under correction </a:t>
            </a:r>
            <a:endParaRPr/>
          </a:p>
          <a:p>
            <a:pPr indent="-317500" lvl="0" marL="457200" rtl="0" algn="l">
              <a:spcBef>
                <a:spcPts val="0"/>
              </a:spcBef>
              <a:spcAft>
                <a:spcPts val="0"/>
              </a:spcAft>
              <a:buSzPts val="1400"/>
              <a:buChar char="-"/>
            </a:pPr>
            <a:r>
              <a:rPr lang="en-US"/>
              <a:t>CCL_mode = 2 from 3 (not ready for additional lower layers)</a:t>
            </a:r>
            <a:endParaRPr/>
          </a:p>
          <a:p>
            <a:pPr indent="-317500" lvl="0" marL="457200" rtl="0" algn="l">
              <a:spcBef>
                <a:spcPts val="0"/>
              </a:spcBef>
              <a:spcAft>
                <a:spcPts val="0"/>
              </a:spcAft>
              <a:buSzPts val="1400"/>
              <a:buChar char="-"/>
            </a:pPr>
            <a:r>
              <a:rPr lang="en-US"/>
              <a:t>Removed a wrong variable CTF (Convective Total Fraction)</a:t>
            </a:r>
            <a:endParaRPr/>
          </a:p>
          <a:p>
            <a:pPr indent="-317500" lvl="0" marL="457200" rtl="0" algn="l">
              <a:spcBef>
                <a:spcPts val="0"/>
              </a:spcBef>
              <a:spcAft>
                <a:spcPts val="0"/>
              </a:spcAft>
              <a:buSzPts val="1400"/>
              <a:buChar char="-"/>
            </a:pPr>
            <a:r>
              <a:rPr lang="en-US"/>
              <a:t>Repackaged CFP “Cloud Fractions Packed” for five layers</a:t>
            </a:r>
            <a:endParaRPr/>
          </a:p>
          <a:p>
            <a:pPr indent="-317500" lvl="0" marL="457200" rtl="0" algn="l">
              <a:spcBef>
                <a:spcPts val="0"/>
              </a:spcBef>
              <a:spcAft>
                <a:spcPts val="0"/>
              </a:spcAft>
              <a:buSzPts val="1400"/>
              <a:buChar char="-"/>
            </a:pPr>
            <a:r>
              <a:rPr lang="en-US"/>
              <a:t>CFP (layers, y, x) (in ASSISTT (y,x,layers) -&gt; </a:t>
            </a:r>
            <a:r>
              <a:rPr i="1" lang="en-US"/>
              <a:t>corrected</a:t>
            </a:r>
            <a:r>
              <a:rPr lang="en-US"/>
              <a:t>)</a:t>
            </a:r>
            <a:endParaRPr/>
          </a:p>
        </p:txBody>
      </p:sp>
      <p:sp>
        <p:nvSpPr>
          <p:cNvPr id="397" name="Google Shape;397;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Datasets used for validation</a:t>
            </a:r>
            <a:endParaRPr b="1"/>
          </a:p>
        </p:txBody>
      </p:sp>
      <p:sp>
        <p:nvSpPr>
          <p:cNvPr id="403" name="Google Shape;403;p60"/>
          <p:cNvSpPr txBox="1"/>
          <p:nvPr>
            <p:ph idx="1" type="body"/>
          </p:nvPr>
        </p:nvSpPr>
        <p:spPr>
          <a:xfrm>
            <a:off x="311700" y="1152475"/>
            <a:ext cx="8520600" cy="3700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US">
                <a:solidFill>
                  <a:schemeClr val="dk1"/>
                </a:solidFill>
              </a:rPr>
              <a:t>2B-GEOPROF (cloud mask of 20, 30, or 40) and 2B-GEOPROF-LIDAR (CloudFraction value of 0.5 or greater)</a:t>
            </a:r>
            <a:endParaRPr>
              <a:solidFill>
                <a:schemeClr val="dk1"/>
              </a:solidFill>
            </a:endParaRPr>
          </a:p>
          <a:p>
            <a:pPr indent="-342900" lvl="0" marL="457200" rtl="0" algn="l">
              <a:spcBef>
                <a:spcPts val="0"/>
              </a:spcBef>
              <a:spcAft>
                <a:spcPts val="0"/>
              </a:spcAft>
              <a:buClr>
                <a:schemeClr val="dk1"/>
              </a:buClr>
              <a:buSzPts val="1800"/>
              <a:buChar char="●"/>
            </a:pPr>
            <a:r>
              <a:rPr lang="en-US">
                <a:solidFill>
                  <a:schemeClr val="dk1"/>
                </a:solidFill>
              </a:rPr>
              <a:t>ARM radar data (SGP/Oklahoma site, KAZR)</a:t>
            </a:r>
            <a:endParaRPr>
              <a:solidFill>
                <a:schemeClr val="dk1"/>
              </a:solidFill>
            </a:endParaRPr>
          </a:p>
          <a:p>
            <a:pPr indent="-342900" lvl="0" marL="457200" rtl="0" algn="l">
              <a:spcBef>
                <a:spcPts val="0"/>
              </a:spcBef>
              <a:spcAft>
                <a:spcPts val="0"/>
              </a:spcAft>
              <a:buClr>
                <a:schemeClr val="dk1"/>
              </a:buClr>
              <a:buSzPts val="1800"/>
              <a:buChar char="●"/>
            </a:pPr>
            <a:r>
              <a:rPr lang="en-US">
                <a:solidFill>
                  <a:schemeClr val="dk1"/>
                </a:solidFill>
              </a:rPr>
              <a:t>ARM lidar and ceilometer data (SGP; MPL and Ceilometer)</a:t>
            </a:r>
            <a:endParaRPr>
              <a:solidFill>
                <a:schemeClr val="dk1"/>
              </a:solidFill>
            </a:endParaRPr>
          </a:p>
          <a:p>
            <a:pPr indent="-342900" lvl="0" marL="457200" rtl="0" algn="l">
              <a:spcBef>
                <a:spcPts val="0"/>
              </a:spcBef>
              <a:spcAft>
                <a:spcPts val="0"/>
              </a:spcAft>
              <a:buClr>
                <a:schemeClr val="dk1"/>
              </a:buClr>
              <a:buSzPts val="1800"/>
              <a:buChar char="●"/>
            </a:pPr>
            <a:r>
              <a:rPr lang="en-US">
                <a:solidFill>
                  <a:schemeClr val="dk1"/>
                </a:solidFill>
              </a:rPr>
              <a:t>Visual intercomparison with JPSS VIIRS (CCL v3r2) </a:t>
            </a:r>
            <a:endParaRPr>
              <a:solidFill>
                <a:schemeClr val="dk1"/>
              </a:solidFill>
            </a:endParaRPr>
          </a:p>
          <a:p>
            <a:pPr indent="-342900" lvl="0" marL="457200" rtl="0" algn="l">
              <a:spcBef>
                <a:spcPts val="0"/>
              </a:spcBef>
              <a:spcAft>
                <a:spcPts val="0"/>
              </a:spcAft>
              <a:buClr>
                <a:schemeClr val="dk1"/>
              </a:buClr>
              <a:buSzPts val="1800"/>
              <a:buChar char="●"/>
            </a:pPr>
            <a:r>
              <a:rPr lang="en-US">
                <a:solidFill>
                  <a:schemeClr val="dk1"/>
                </a:solidFill>
              </a:rPr>
              <a:t>Comparisons for both G16 retrospective data and G18 NRT data</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rPr b="1" lang="en-US">
                <a:solidFill>
                  <a:schemeClr val="dk1"/>
                </a:solidFill>
              </a:rPr>
              <a:t>Cloud Base Height (CBH) is an important intermediate product</a:t>
            </a:r>
            <a:r>
              <a:rPr lang="en-US">
                <a:solidFill>
                  <a:schemeClr val="dk1"/>
                </a:solidFill>
              </a:rPr>
              <a:t> which we evaluate. It is, potentially, a future operational product (currently used heavily by VIIRS aviation users, and requested by Aviation Weather Center for the ABIs).</a:t>
            </a:r>
            <a:endParaRPr>
              <a:solidFill>
                <a:schemeClr val="dk1"/>
              </a:solidFill>
            </a:endParaRPr>
          </a:p>
        </p:txBody>
      </p:sp>
      <p:sp>
        <p:nvSpPr>
          <p:cNvPr id="404" name="Google Shape;404;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Visual inspection / comparisons against similar products on other platforms</a:t>
            </a:r>
            <a:endParaRPr b="1"/>
          </a:p>
        </p:txBody>
      </p:sp>
      <p:sp>
        <p:nvSpPr>
          <p:cNvPr id="410" name="Google Shape;410;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2"/>
          <p:cNvSpPr txBox="1"/>
          <p:nvPr>
            <p:ph type="title"/>
          </p:nvPr>
        </p:nvSpPr>
        <p:spPr>
          <a:xfrm>
            <a:off x="3117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CONUS/Meso views of GOES-18 Cloud Cover Layers </a:t>
            </a:r>
            <a:endParaRPr b="1"/>
          </a:p>
        </p:txBody>
      </p:sp>
      <p:sp>
        <p:nvSpPr>
          <p:cNvPr id="416" name="Google Shape;416;p62"/>
          <p:cNvSpPr txBox="1"/>
          <p:nvPr/>
        </p:nvSpPr>
        <p:spPr>
          <a:xfrm>
            <a:off x="0" y="874800"/>
            <a:ext cx="2011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chemeClr val="dk1"/>
                </a:solidFill>
              </a:rPr>
              <a:t>20230412 1800 UTC (Ground System PRO DE NRT: DR_I_ABI-L2-CCL2KM output)</a:t>
            </a:r>
            <a:endParaRPr b="1" sz="1000">
              <a:solidFill>
                <a:schemeClr val="dk1"/>
              </a:solidFill>
            </a:endParaRPr>
          </a:p>
        </p:txBody>
      </p:sp>
      <p:pic>
        <p:nvPicPr>
          <p:cNvPr id="417" name="Google Shape;417;p62"/>
          <p:cNvPicPr preferRelativeResize="0"/>
          <p:nvPr/>
        </p:nvPicPr>
        <p:blipFill>
          <a:blip r:embed="rId3">
            <a:alphaModFix/>
          </a:blip>
          <a:stretch>
            <a:fillRect/>
          </a:stretch>
        </p:blipFill>
        <p:spPr>
          <a:xfrm>
            <a:off x="221327" y="2876550"/>
            <a:ext cx="4240300" cy="2118250"/>
          </a:xfrm>
          <a:prstGeom prst="rect">
            <a:avLst/>
          </a:prstGeom>
          <a:noFill/>
          <a:ln>
            <a:noFill/>
          </a:ln>
        </p:spPr>
      </p:pic>
      <p:pic>
        <p:nvPicPr>
          <p:cNvPr id="418" name="Google Shape;418;p62"/>
          <p:cNvPicPr preferRelativeResize="0"/>
          <p:nvPr/>
        </p:nvPicPr>
        <p:blipFill>
          <a:blip r:embed="rId4">
            <a:alphaModFix/>
          </a:blip>
          <a:stretch>
            <a:fillRect/>
          </a:stretch>
        </p:blipFill>
        <p:spPr>
          <a:xfrm>
            <a:off x="4788175" y="2876551"/>
            <a:ext cx="4232724" cy="2118250"/>
          </a:xfrm>
          <a:prstGeom prst="rect">
            <a:avLst/>
          </a:prstGeom>
          <a:noFill/>
          <a:ln>
            <a:noFill/>
          </a:ln>
        </p:spPr>
      </p:pic>
      <p:sp>
        <p:nvSpPr>
          <p:cNvPr id="419" name="Google Shape;419;p62"/>
          <p:cNvSpPr txBox="1"/>
          <p:nvPr/>
        </p:nvSpPr>
        <p:spPr>
          <a:xfrm>
            <a:off x="5722325" y="4609900"/>
            <a:ext cx="11796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300"/>
              <a:t>M2 (Alaska)</a:t>
            </a:r>
            <a:endParaRPr b="1" sz="1300"/>
          </a:p>
        </p:txBody>
      </p:sp>
      <p:grpSp>
        <p:nvGrpSpPr>
          <p:cNvPr id="420" name="Google Shape;420;p62"/>
          <p:cNvGrpSpPr/>
          <p:nvPr/>
        </p:nvGrpSpPr>
        <p:grpSpPr>
          <a:xfrm>
            <a:off x="1986151" y="596302"/>
            <a:ext cx="7042350" cy="2255408"/>
            <a:chOff x="1986151" y="596302"/>
            <a:chExt cx="7042350" cy="2255408"/>
          </a:xfrm>
        </p:grpSpPr>
        <p:grpSp>
          <p:nvGrpSpPr>
            <p:cNvPr id="421" name="Google Shape;421;p62"/>
            <p:cNvGrpSpPr/>
            <p:nvPr/>
          </p:nvGrpSpPr>
          <p:grpSpPr>
            <a:xfrm>
              <a:off x="1986151" y="596302"/>
              <a:ext cx="7042350" cy="2255408"/>
              <a:chOff x="1986151" y="596302"/>
              <a:chExt cx="7042350" cy="2255408"/>
            </a:xfrm>
          </p:grpSpPr>
          <p:grpSp>
            <p:nvGrpSpPr>
              <p:cNvPr id="422" name="Google Shape;422;p62"/>
              <p:cNvGrpSpPr/>
              <p:nvPr/>
            </p:nvGrpSpPr>
            <p:grpSpPr>
              <a:xfrm>
                <a:off x="1986151" y="596302"/>
                <a:ext cx="7042350" cy="2255408"/>
                <a:chOff x="1986151" y="596302"/>
                <a:chExt cx="7042350" cy="2255408"/>
              </a:xfrm>
            </p:grpSpPr>
            <p:grpSp>
              <p:nvGrpSpPr>
                <p:cNvPr id="423" name="Google Shape;423;p62"/>
                <p:cNvGrpSpPr/>
                <p:nvPr/>
              </p:nvGrpSpPr>
              <p:grpSpPr>
                <a:xfrm>
                  <a:off x="1986151" y="596302"/>
                  <a:ext cx="7042350" cy="2118250"/>
                  <a:chOff x="1986151" y="596302"/>
                  <a:chExt cx="7042350" cy="2118250"/>
                </a:xfrm>
              </p:grpSpPr>
              <p:pic>
                <p:nvPicPr>
                  <p:cNvPr id="424" name="Google Shape;424;p62"/>
                  <p:cNvPicPr preferRelativeResize="0"/>
                  <p:nvPr/>
                </p:nvPicPr>
                <p:blipFill>
                  <a:blip r:embed="rId5">
                    <a:alphaModFix/>
                  </a:blip>
                  <a:stretch>
                    <a:fillRect/>
                  </a:stretch>
                </p:blipFill>
                <p:spPr>
                  <a:xfrm>
                    <a:off x="1986151" y="596302"/>
                    <a:ext cx="7042350" cy="2118250"/>
                  </a:xfrm>
                  <a:prstGeom prst="rect">
                    <a:avLst/>
                  </a:prstGeom>
                  <a:noFill/>
                  <a:ln>
                    <a:noFill/>
                  </a:ln>
                </p:spPr>
              </p:pic>
              <p:sp>
                <p:nvSpPr>
                  <p:cNvPr id="425" name="Google Shape;425;p62"/>
                  <p:cNvSpPr/>
                  <p:nvPr/>
                </p:nvSpPr>
                <p:spPr>
                  <a:xfrm>
                    <a:off x="4282700" y="777240"/>
                    <a:ext cx="824100" cy="791400"/>
                  </a:xfrm>
                  <a:prstGeom prst="rect">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62"/>
                  <p:cNvSpPr/>
                  <p:nvPr/>
                </p:nvSpPr>
                <p:spPr>
                  <a:xfrm>
                    <a:off x="7817825" y="777240"/>
                    <a:ext cx="824100" cy="791400"/>
                  </a:xfrm>
                  <a:prstGeom prst="rect">
                    <a:avLst/>
                  </a:prstGeom>
                  <a:no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7" name="Google Shape;427;p62"/>
                <p:cNvPicPr preferRelativeResize="0"/>
                <p:nvPr/>
              </p:nvPicPr>
              <p:blipFill>
                <a:blip r:embed="rId6">
                  <a:alphaModFix/>
                </a:blip>
                <a:stretch>
                  <a:fillRect/>
                </a:stretch>
              </p:blipFill>
              <p:spPr>
                <a:xfrm>
                  <a:off x="5498775" y="2714550"/>
                  <a:ext cx="3520440" cy="137160"/>
                </a:xfrm>
                <a:prstGeom prst="rect">
                  <a:avLst/>
                </a:prstGeom>
                <a:noFill/>
                <a:ln>
                  <a:noFill/>
                </a:ln>
              </p:spPr>
            </p:pic>
          </p:grpSp>
          <p:sp>
            <p:nvSpPr>
              <p:cNvPr id="428" name="Google Shape;428;p62"/>
              <p:cNvSpPr txBox="1"/>
              <p:nvPr/>
            </p:nvSpPr>
            <p:spPr>
              <a:xfrm>
                <a:off x="4288475" y="1204550"/>
                <a:ext cx="825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solidFill>
                      <a:srgbClr val="FF00FF"/>
                    </a:solidFill>
                  </a:rPr>
                  <a:t>M1</a:t>
                </a:r>
                <a:endParaRPr b="1" sz="1200">
                  <a:solidFill>
                    <a:srgbClr val="FF00FF"/>
                  </a:solidFill>
                </a:endParaRPr>
              </a:p>
            </p:txBody>
          </p:sp>
        </p:grpSp>
        <p:sp>
          <p:nvSpPr>
            <p:cNvPr id="429" name="Google Shape;429;p62"/>
            <p:cNvSpPr txBox="1"/>
            <p:nvPr/>
          </p:nvSpPr>
          <p:spPr>
            <a:xfrm>
              <a:off x="7831600" y="1193775"/>
              <a:ext cx="825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solidFill>
                    <a:srgbClr val="FF00FF"/>
                  </a:solidFill>
                </a:rPr>
                <a:t>M1</a:t>
              </a:r>
              <a:endParaRPr b="1" sz="1200">
                <a:solidFill>
                  <a:srgbClr val="FF00FF"/>
                </a:solidFill>
              </a:endParaRPr>
            </a:p>
          </p:txBody>
        </p:sp>
      </p:grpSp>
      <p:sp>
        <p:nvSpPr>
          <p:cNvPr id="430" name="Google Shape;430;p62"/>
          <p:cNvSpPr txBox="1"/>
          <p:nvPr/>
        </p:nvSpPr>
        <p:spPr>
          <a:xfrm>
            <a:off x="383475" y="1686125"/>
            <a:ext cx="1070700" cy="354000"/>
          </a:xfrm>
          <a:prstGeom prst="rect">
            <a:avLst/>
          </a:prstGeom>
          <a:noFill/>
          <a:ln cap="flat" cmpd="sng" w="9525">
            <a:solidFill>
              <a:srgbClr val="4472C4"/>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1100">
                <a:solidFill>
                  <a:srgbClr val="0000FF"/>
                </a:solidFill>
              </a:rPr>
              <a:t>No issue!</a:t>
            </a:r>
            <a:endParaRPr sz="1500">
              <a:solidFill>
                <a:srgbClr val="0000FF"/>
              </a:solidFill>
            </a:endParaRPr>
          </a:p>
        </p:txBody>
      </p:sp>
      <p:sp>
        <p:nvSpPr>
          <p:cNvPr id="431" name="Google Shape;431;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3"/>
          <p:cNvSpPr txBox="1"/>
          <p:nvPr>
            <p:ph type="title"/>
          </p:nvPr>
        </p:nvSpPr>
        <p:spPr>
          <a:xfrm>
            <a:off x="311700" y="26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Global View of GOES-18 Cloud Cover Layers Products </a:t>
            </a:r>
            <a:endParaRPr b="1"/>
          </a:p>
        </p:txBody>
      </p:sp>
      <p:sp>
        <p:nvSpPr>
          <p:cNvPr id="437" name="Google Shape;437;p63"/>
          <p:cNvSpPr txBox="1"/>
          <p:nvPr/>
        </p:nvSpPr>
        <p:spPr>
          <a:xfrm>
            <a:off x="0" y="874800"/>
            <a:ext cx="2718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chemeClr val="dk1"/>
                </a:solidFill>
              </a:rPr>
              <a:t>20230412 1800 UTC (ASSISTT NRT) </a:t>
            </a:r>
            <a:endParaRPr b="1" sz="1000">
              <a:solidFill>
                <a:schemeClr val="dk1"/>
              </a:solidFill>
            </a:endParaRPr>
          </a:p>
        </p:txBody>
      </p:sp>
      <p:pic>
        <p:nvPicPr>
          <p:cNvPr id="438" name="Google Shape;438;p63"/>
          <p:cNvPicPr preferRelativeResize="0"/>
          <p:nvPr/>
        </p:nvPicPr>
        <p:blipFill>
          <a:blip r:embed="rId3">
            <a:alphaModFix/>
          </a:blip>
          <a:stretch>
            <a:fillRect/>
          </a:stretch>
        </p:blipFill>
        <p:spPr>
          <a:xfrm>
            <a:off x="0" y="1188720"/>
            <a:ext cx="9144000" cy="3383280"/>
          </a:xfrm>
          <a:prstGeom prst="rect">
            <a:avLst/>
          </a:prstGeom>
          <a:noFill/>
          <a:ln>
            <a:noFill/>
          </a:ln>
        </p:spPr>
      </p:pic>
      <p:sp>
        <p:nvSpPr>
          <p:cNvPr id="439" name="Google Shape;439;p63"/>
          <p:cNvSpPr txBox="1"/>
          <p:nvPr/>
        </p:nvSpPr>
        <p:spPr>
          <a:xfrm>
            <a:off x="1723200" y="4649525"/>
            <a:ext cx="556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Cloud Layer Fractions (</a:t>
            </a:r>
            <a:r>
              <a:rPr lang="en-US">
                <a:solidFill>
                  <a:schemeClr val="dk1"/>
                </a:solidFill>
              </a:rPr>
              <a:t>Lowest </a:t>
            </a:r>
            <a:r>
              <a:rPr lang="en-US"/>
              <a:t>CLF1 ~ </a:t>
            </a:r>
            <a:r>
              <a:rPr lang="en-US">
                <a:solidFill>
                  <a:schemeClr val="dk1"/>
                </a:solidFill>
              </a:rPr>
              <a:t>Highest </a:t>
            </a:r>
            <a:r>
              <a:rPr lang="en-US"/>
              <a:t>CLF5)</a:t>
            </a:r>
            <a:endParaRPr/>
          </a:p>
        </p:txBody>
      </p:sp>
      <p:sp>
        <p:nvSpPr>
          <p:cNvPr id="440" name="Google Shape;440;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64"/>
          <p:cNvSpPr txBox="1"/>
          <p:nvPr>
            <p:ph type="title"/>
          </p:nvPr>
        </p:nvSpPr>
        <p:spPr>
          <a:xfrm>
            <a:off x="311700" y="26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Global View of GOES-18 Cloud Cover Layers Products </a:t>
            </a:r>
            <a:endParaRPr b="1"/>
          </a:p>
        </p:txBody>
      </p:sp>
      <p:sp>
        <p:nvSpPr>
          <p:cNvPr id="446" name="Google Shape;446;p64"/>
          <p:cNvSpPr txBox="1"/>
          <p:nvPr/>
        </p:nvSpPr>
        <p:spPr>
          <a:xfrm>
            <a:off x="0" y="874800"/>
            <a:ext cx="9053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chemeClr val="dk1"/>
                </a:solidFill>
              </a:rPr>
              <a:t>20230412 1800 UTC (Ground System DE NRT: </a:t>
            </a:r>
            <a:r>
              <a:rPr b="1" lang="en-US" sz="1000">
                <a:solidFill>
                  <a:srgbClr val="FF0000"/>
                </a:solidFill>
              </a:rPr>
              <a:t>DR_I_ABI-L2-CCL2KM</a:t>
            </a:r>
            <a:r>
              <a:rPr b="1" lang="en-US" sz="1000">
                <a:solidFill>
                  <a:schemeClr val="dk1"/>
                </a:solidFill>
              </a:rPr>
              <a:t> output) </a:t>
            </a:r>
            <a:endParaRPr b="1" sz="1000">
              <a:solidFill>
                <a:schemeClr val="dk1"/>
              </a:solidFill>
            </a:endParaRPr>
          </a:p>
        </p:txBody>
      </p:sp>
      <p:pic>
        <p:nvPicPr>
          <p:cNvPr id="447" name="Google Shape;447;p64"/>
          <p:cNvPicPr preferRelativeResize="0"/>
          <p:nvPr/>
        </p:nvPicPr>
        <p:blipFill>
          <a:blip r:embed="rId3">
            <a:alphaModFix/>
          </a:blip>
          <a:stretch>
            <a:fillRect/>
          </a:stretch>
        </p:blipFill>
        <p:spPr>
          <a:xfrm>
            <a:off x="0" y="1188720"/>
            <a:ext cx="9144000" cy="3383280"/>
          </a:xfrm>
          <a:prstGeom prst="rect">
            <a:avLst/>
          </a:prstGeom>
          <a:noFill/>
          <a:ln>
            <a:noFill/>
          </a:ln>
        </p:spPr>
      </p:pic>
      <p:sp>
        <p:nvSpPr>
          <p:cNvPr id="448" name="Google Shape;448;p64"/>
          <p:cNvSpPr txBox="1"/>
          <p:nvPr/>
        </p:nvSpPr>
        <p:spPr>
          <a:xfrm>
            <a:off x="1723200" y="4649525"/>
            <a:ext cx="556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Cloud Layer Fractions (</a:t>
            </a:r>
            <a:r>
              <a:rPr lang="en-US">
                <a:solidFill>
                  <a:schemeClr val="dk1"/>
                </a:solidFill>
              </a:rPr>
              <a:t>Lowest </a:t>
            </a:r>
            <a:r>
              <a:rPr lang="en-US"/>
              <a:t>CLF1 ~ </a:t>
            </a:r>
            <a:r>
              <a:rPr lang="en-US">
                <a:solidFill>
                  <a:schemeClr val="dk1"/>
                </a:solidFill>
              </a:rPr>
              <a:t>Highest </a:t>
            </a:r>
            <a:r>
              <a:rPr lang="en-US"/>
              <a:t>CLF5)</a:t>
            </a:r>
            <a:endParaRPr/>
          </a:p>
        </p:txBody>
      </p:sp>
      <p:sp>
        <p:nvSpPr>
          <p:cNvPr id="449" name="Google Shape;449;p64"/>
          <p:cNvSpPr/>
          <p:nvPr/>
        </p:nvSpPr>
        <p:spPr>
          <a:xfrm>
            <a:off x="3802675" y="2410550"/>
            <a:ext cx="1296900" cy="161100"/>
          </a:xfrm>
          <a:prstGeom prst="rect">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0" name="Google Shape;450;p64"/>
          <p:cNvGrpSpPr/>
          <p:nvPr/>
        </p:nvGrpSpPr>
        <p:grpSpPr>
          <a:xfrm>
            <a:off x="4774700" y="724425"/>
            <a:ext cx="4369200" cy="1792050"/>
            <a:chOff x="4774700" y="724425"/>
            <a:chExt cx="4369200" cy="1792050"/>
          </a:xfrm>
        </p:grpSpPr>
        <p:sp>
          <p:nvSpPr>
            <p:cNvPr id="451" name="Google Shape;451;p64"/>
            <p:cNvSpPr txBox="1"/>
            <p:nvPr/>
          </p:nvSpPr>
          <p:spPr>
            <a:xfrm>
              <a:off x="4774700" y="724425"/>
              <a:ext cx="4369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FF00FF"/>
                  </a:solidFill>
                </a:rPr>
                <a:t>This strip (1 or rarely 2) appears in all the DE full-disk CL/CLF output (propagated into 10km output; no strips in DE intermediate CBH/CTH/COD/CWP). </a:t>
              </a:r>
              <a:endParaRPr sz="900">
                <a:solidFill>
                  <a:srgbClr val="FF00FF"/>
                </a:solidFill>
              </a:endParaRPr>
            </a:p>
          </p:txBody>
        </p:sp>
        <p:cxnSp>
          <p:nvCxnSpPr>
            <p:cNvPr id="452" name="Google Shape;452;p64"/>
            <p:cNvCxnSpPr/>
            <p:nvPr/>
          </p:nvCxnSpPr>
          <p:spPr>
            <a:xfrm flipH="1">
              <a:off x="5153550" y="1128975"/>
              <a:ext cx="1451400" cy="1387500"/>
            </a:xfrm>
            <a:prstGeom prst="straightConnector1">
              <a:avLst/>
            </a:prstGeom>
            <a:noFill/>
            <a:ln cap="flat" cmpd="sng" w="9525">
              <a:solidFill>
                <a:srgbClr val="FF00FF"/>
              </a:solidFill>
              <a:prstDash val="solid"/>
              <a:round/>
              <a:headEnd len="med" w="med" type="none"/>
              <a:tailEnd len="med" w="med" type="triangle"/>
            </a:ln>
          </p:spPr>
        </p:cxnSp>
      </p:grpSp>
      <p:sp>
        <p:nvSpPr>
          <p:cNvPr id="453" name="Google Shape;453;p64"/>
          <p:cNvSpPr txBox="1"/>
          <p:nvPr/>
        </p:nvSpPr>
        <p:spPr>
          <a:xfrm>
            <a:off x="259975" y="4654000"/>
            <a:ext cx="326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54" name="Google Shape;454;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65"/>
          <p:cNvSpPr txBox="1"/>
          <p:nvPr>
            <p:ph type="title"/>
          </p:nvPr>
        </p:nvSpPr>
        <p:spPr>
          <a:xfrm>
            <a:off x="311700" y="26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Global View of 10-km resolution Cloud Cover Layers </a:t>
            </a:r>
            <a:endParaRPr b="1"/>
          </a:p>
        </p:txBody>
      </p:sp>
      <p:sp>
        <p:nvSpPr>
          <p:cNvPr id="460" name="Google Shape;460;p65"/>
          <p:cNvSpPr txBox="1"/>
          <p:nvPr/>
        </p:nvSpPr>
        <p:spPr>
          <a:xfrm>
            <a:off x="0" y="874800"/>
            <a:ext cx="6049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chemeClr val="dk1"/>
                </a:solidFill>
              </a:rPr>
              <a:t>20230412 1800 UTC (Ground System DE NRT: </a:t>
            </a:r>
            <a:r>
              <a:rPr b="1" lang="en-US" sz="1000">
                <a:solidFill>
                  <a:srgbClr val="FF0000"/>
                </a:solidFill>
              </a:rPr>
              <a:t>DR_ABI-L2-CCLF 10-km</a:t>
            </a:r>
            <a:r>
              <a:rPr b="1" lang="en-US" sz="1000">
                <a:solidFill>
                  <a:schemeClr val="dk1"/>
                </a:solidFill>
              </a:rPr>
              <a:t>) </a:t>
            </a:r>
            <a:endParaRPr b="1" sz="1000">
              <a:solidFill>
                <a:schemeClr val="dk1"/>
              </a:solidFill>
            </a:endParaRPr>
          </a:p>
        </p:txBody>
      </p:sp>
      <p:sp>
        <p:nvSpPr>
          <p:cNvPr id="461" name="Google Shape;461;p65"/>
          <p:cNvSpPr txBox="1"/>
          <p:nvPr/>
        </p:nvSpPr>
        <p:spPr>
          <a:xfrm>
            <a:off x="1723200" y="4649525"/>
            <a:ext cx="556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Cloud Layer Fractions (</a:t>
            </a:r>
            <a:r>
              <a:rPr lang="en-US">
                <a:solidFill>
                  <a:schemeClr val="dk1"/>
                </a:solidFill>
              </a:rPr>
              <a:t>Lowest </a:t>
            </a:r>
            <a:r>
              <a:rPr lang="en-US"/>
              <a:t>CLF1 ~ </a:t>
            </a:r>
            <a:r>
              <a:rPr lang="en-US">
                <a:solidFill>
                  <a:schemeClr val="dk1"/>
                </a:solidFill>
              </a:rPr>
              <a:t>Highest </a:t>
            </a:r>
            <a:r>
              <a:rPr lang="en-US"/>
              <a:t>CLF5)</a:t>
            </a:r>
            <a:endParaRPr/>
          </a:p>
        </p:txBody>
      </p:sp>
      <p:sp>
        <p:nvSpPr>
          <p:cNvPr id="462" name="Google Shape;462;p65"/>
          <p:cNvSpPr txBox="1"/>
          <p:nvPr/>
        </p:nvSpPr>
        <p:spPr>
          <a:xfrm>
            <a:off x="5392200" y="707100"/>
            <a:ext cx="3460200" cy="369300"/>
          </a:xfrm>
          <a:prstGeom prst="rect">
            <a:avLst/>
          </a:prstGeom>
          <a:noFill/>
          <a:ln cap="flat" cmpd="sng" w="9525">
            <a:solidFill>
              <a:srgbClr val="4472C4"/>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solidFill>
                  <a:srgbClr val="0000FF"/>
                </a:solidFill>
              </a:rPr>
              <a:t>Smoothed but consistent with 2-km output </a:t>
            </a:r>
            <a:endParaRPr b="1" sz="1200">
              <a:solidFill>
                <a:srgbClr val="0000FF"/>
              </a:solidFill>
            </a:endParaRPr>
          </a:p>
        </p:txBody>
      </p:sp>
      <p:pic>
        <p:nvPicPr>
          <p:cNvPr id="463" name="Google Shape;463;p65"/>
          <p:cNvPicPr preferRelativeResize="0"/>
          <p:nvPr/>
        </p:nvPicPr>
        <p:blipFill>
          <a:blip r:embed="rId3">
            <a:alphaModFix/>
          </a:blip>
          <a:stretch>
            <a:fillRect/>
          </a:stretch>
        </p:blipFill>
        <p:spPr>
          <a:xfrm>
            <a:off x="0" y="1188725"/>
            <a:ext cx="9006838" cy="3383276"/>
          </a:xfrm>
          <a:prstGeom prst="rect">
            <a:avLst/>
          </a:prstGeom>
          <a:noFill/>
          <a:ln>
            <a:noFill/>
          </a:ln>
        </p:spPr>
      </p:pic>
      <p:sp>
        <p:nvSpPr>
          <p:cNvPr id="464" name="Google Shape;464;p65"/>
          <p:cNvSpPr txBox="1"/>
          <p:nvPr/>
        </p:nvSpPr>
        <p:spPr>
          <a:xfrm>
            <a:off x="5590400" y="1332225"/>
            <a:ext cx="3502500" cy="107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300">
                <a:solidFill>
                  <a:schemeClr val="dk1"/>
                </a:solidFill>
                <a:latin typeface="Calibri"/>
                <a:ea typeface="Calibri"/>
                <a:cs typeface="Calibri"/>
                <a:sym typeface="Calibri"/>
              </a:rPr>
              <a:t>Three variables are available in 10-km output:</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Char char="●"/>
            </a:pPr>
            <a:r>
              <a:rPr lang="en-US" sz="1300">
                <a:solidFill>
                  <a:schemeClr val="dk1"/>
                </a:solidFill>
                <a:latin typeface="Calibri"/>
                <a:ea typeface="Calibri"/>
                <a:cs typeface="Calibri"/>
                <a:sym typeface="Calibri"/>
              </a:rPr>
              <a:t>TCF (Total CLd Fraction)</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Char char="●"/>
            </a:pPr>
            <a:r>
              <a:rPr lang="en-US" sz="1300">
                <a:solidFill>
                  <a:schemeClr val="dk1"/>
                </a:solidFill>
                <a:latin typeface="Calibri"/>
                <a:ea typeface="Calibri"/>
                <a:cs typeface="Calibri"/>
                <a:sym typeface="Calibri"/>
              </a:rPr>
              <a:t>CL (Cloud Layers)</a:t>
            </a:r>
            <a:endParaRPr sz="1300">
              <a:solidFill>
                <a:schemeClr val="dk1"/>
              </a:solidFill>
              <a:latin typeface="Calibri"/>
              <a:ea typeface="Calibri"/>
              <a:cs typeface="Calibri"/>
              <a:sym typeface="Calibri"/>
            </a:endParaRPr>
          </a:p>
          <a:p>
            <a:pPr indent="-311150" lvl="0" marL="457200" rtl="0" algn="l">
              <a:lnSpc>
                <a:spcPct val="115000"/>
              </a:lnSpc>
              <a:spcBef>
                <a:spcPts val="0"/>
              </a:spcBef>
              <a:spcAft>
                <a:spcPts val="0"/>
              </a:spcAft>
              <a:buClr>
                <a:schemeClr val="dk1"/>
              </a:buClr>
              <a:buSzPts val="1300"/>
              <a:buChar char="●"/>
            </a:pPr>
            <a:r>
              <a:rPr lang="en-US" sz="1300">
                <a:solidFill>
                  <a:schemeClr val="dk1"/>
                </a:solidFill>
                <a:latin typeface="Calibri"/>
                <a:ea typeface="Calibri"/>
                <a:cs typeface="Calibri"/>
                <a:sym typeface="Calibri"/>
              </a:rPr>
              <a:t>CFP (Cloud Fraction Packed for 5 layers)</a:t>
            </a:r>
            <a:endParaRPr sz="1300">
              <a:solidFill>
                <a:schemeClr val="dk1"/>
              </a:solidFill>
              <a:latin typeface="Calibri"/>
              <a:ea typeface="Calibri"/>
              <a:cs typeface="Calibri"/>
              <a:sym typeface="Calibri"/>
            </a:endParaRPr>
          </a:p>
        </p:txBody>
      </p:sp>
      <p:sp>
        <p:nvSpPr>
          <p:cNvPr id="465" name="Google Shape;465;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66"/>
          <p:cNvPicPr preferRelativeResize="0"/>
          <p:nvPr/>
        </p:nvPicPr>
        <p:blipFill>
          <a:blip r:embed="rId3">
            <a:alphaModFix/>
          </a:blip>
          <a:stretch>
            <a:fillRect/>
          </a:stretch>
        </p:blipFill>
        <p:spPr>
          <a:xfrm>
            <a:off x="2551176" y="594360"/>
            <a:ext cx="6227064" cy="4532936"/>
          </a:xfrm>
          <a:prstGeom prst="rect">
            <a:avLst/>
          </a:prstGeom>
          <a:noFill/>
          <a:ln>
            <a:noFill/>
          </a:ln>
        </p:spPr>
      </p:pic>
      <p:sp>
        <p:nvSpPr>
          <p:cNvPr id="471" name="Google Shape;471;p66"/>
          <p:cNvSpPr txBox="1"/>
          <p:nvPr>
            <p:ph type="title"/>
          </p:nvPr>
        </p:nvSpPr>
        <p:spPr>
          <a:xfrm>
            <a:off x="311700" y="1226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US"/>
              <a:t>GOES-18 Upstream Cloud Products (DE vs. ASSISTT) </a:t>
            </a:r>
            <a:endParaRPr b="1"/>
          </a:p>
        </p:txBody>
      </p:sp>
      <p:sp>
        <p:nvSpPr>
          <p:cNvPr id="472" name="Google Shape;472;p66"/>
          <p:cNvSpPr txBox="1"/>
          <p:nvPr/>
        </p:nvSpPr>
        <p:spPr>
          <a:xfrm>
            <a:off x="91200" y="2207700"/>
            <a:ext cx="2645400" cy="1600800"/>
          </a:xfrm>
          <a:prstGeom prst="rect">
            <a:avLst/>
          </a:prstGeom>
          <a:noFill/>
          <a:ln cap="flat" cmpd="sng" w="9525">
            <a:solidFill>
              <a:srgbClr val="6FA8DC"/>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1200"/>
              <a:t>Agree in general but some relatively larger differences near the scan edges. A few discrepancies possibly due to differences in </a:t>
            </a:r>
            <a:r>
              <a:rPr lang="en-US" sz="1200">
                <a:solidFill>
                  <a:schemeClr val="dk1"/>
                </a:solidFill>
              </a:rPr>
              <a:t>upstream input </a:t>
            </a:r>
            <a:endParaRPr sz="1200"/>
          </a:p>
          <a:p>
            <a:pPr indent="-212725" lvl="0" marL="171450" rtl="0" algn="l">
              <a:spcBef>
                <a:spcPts val="0"/>
              </a:spcBef>
              <a:spcAft>
                <a:spcPts val="0"/>
              </a:spcAft>
              <a:buSzPts val="1100"/>
              <a:buChar char="-"/>
            </a:pPr>
            <a:r>
              <a:rPr i="1" lang="en-US" sz="1100"/>
              <a:t>CWP from COMP (day) and </a:t>
            </a:r>
            <a:r>
              <a:rPr i="1" lang="en-US" sz="1100">
                <a:solidFill>
                  <a:schemeClr val="dk1"/>
                </a:solidFill>
              </a:rPr>
              <a:t>NWP data (night) </a:t>
            </a:r>
            <a:r>
              <a:rPr i="1" lang="en-US" sz="1100"/>
              <a:t>is used for CBH</a:t>
            </a:r>
            <a:endParaRPr i="1" sz="1100"/>
          </a:p>
          <a:p>
            <a:pPr indent="-212725" lvl="0" marL="171450" rtl="0" algn="l">
              <a:spcBef>
                <a:spcPts val="0"/>
              </a:spcBef>
              <a:spcAft>
                <a:spcPts val="0"/>
              </a:spcAft>
              <a:buSzPts val="1100"/>
              <a:buChar char="-"/>
            </a:pPr>
            <a:r>
              <a:rPr i="1" lang="en-US" sz="1100"/>
              <a:t>No strips in upstream data (NWP data were not provided for the eval)</a:t>
            </a:r>
            <a:endParaRPr i="1" sz="1100"/>
          </a:p>
        </p:txBody>
      </p:sp>
      <p:sp>
        <p:nvSpPr>
          <p:cNvPr id="473" name="Google Shape;473;p66"/>
          <p:cNvSpPr txBox="1"/>
          <p:nvPr/>
        </p:nvSpPr>
        <p:spPr>
          <a:xfrm>
            <a:off x="611625" y="4524600"/>
            <a:ext cx="1716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US">
                <a:solidFill>
                  <a:schemeClr val="dk1"/>
                </a:solidFill>
                <a:latin typeface="Calibri"/>
                <a:ea typeface="Calibri"/>
                <a:cs typeface="Calibri"/>
                <a:sym typeface="Calibri"/>
              </a:rPr>
              <a:t>20230412 1800 UTC</a:t>
            </a:r>
            <a:endParaRPr i="1">
              <a:solidFill>
                <a:schemeClr val="dk1"/>
              </a:solidFill>
              <a:latin typeface="Calibri"/>
              <a:ea typeface="Calibri"/>
              <a:cs typeface="Calibri"/>
              <a:sym typeface="Calibri"/>
            </a:endParaRPr>
          </a:p>
        </p:txBody>
      </p:sp>
      <p:grpSp>
        <p:nvGrpSpPr>
          <p:cNvPr id="474" name="Google Shape;474;p66"/>
          <p:cNvGrpSpPr/>
          <p:nvPr/>
        </p:nvGrpSpPr>
        <p:grpSpPr>
          <a:xfrm>
            <a:off x="3728175" y="1164738"/>
            <a:ext cx="2983172" cy="3580587"/>
            <a:chOff x="3728175" y="1164738"/>
            <a:chExt cx="2983172" cy="3580587"/>
          </a:xfrm>
        </p:grpSpPr>
        <p:grpSp>
          <p:nvGrpSpPr>
            <p:cNvPr id="475" name="Google Shape;475;p66"/>
            <p:cNvGrpSpPr/>
            <p:nvPr/>
          </p:nvGrpSpPr>
          <p:grpSpPr>
            <a:xfrm>
              <a:off x="3728175" y="1911000"/>
              <a:ext cx="1783275" cy="2834325"/>
              <a:chOff x="3728175" y="1911000"/>
              <a:chExt cx="1783275" cy="2834325"/>
            </a:xfrm>
          </p:grpSpPr>
          <p:sp>
            <p:nvSpPr>
              <p:cNvPr id="476" name="Google Shape;476;p66"/>
              <p:cNvSpPr/>
              <p:nvPr/>
            </p:nvSpPr>
            <p:spPr>
              <a:xfrm>
                <a:off x="5211150" y="2326875"/>
                <a:ext cx="300300" cy="198000"/>
              </a:xfrm>
              <a:prstGeom prst="ellipse">
                <a:avLst/>
              </a:prstGeom>
              <a:noFill/>
              <a:ln cap="flat" cmpd="sng" w="19050">
                <a:solidFill>
                  <a:srgbClr val="4C11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66"/>
              <p:cNvSpPr/>
              <p:nvPr/>
            </p:nvSpPr>
            <p:spPr>
              <a:xfrm>
                <a:off x="5211150" y="4547325"/>
                <a:ext cx="300300" cy="198000"/>
              </a:xfrm>
              <a:prstGeom prst="ellipse">
                <a:avLst/>
              </a:prstGeom>
              <a:noFill/>
              <a:ln cap="flat" cmpd="sng" w="19050">
                <a:solidFill>
                  <a:srgbClr val="4C11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66"/>
              <p:cNvSpPr/>
              <p:nvPr/>
            </p:nvSpPr>
            <p:spPr>
              <a:xfrm>
                <a:off x="3728175" y="1911000"/>
                <a:ext cx="300300" cy="198000"/>
              </a:xfrm>
              <a:prstGeom prst="ellipse">
                <a:avLst/>
              </a:prstGeom>
              <a:noFill/>
              <a:ln cap="flat" cmpd="sng" w="19050">
                <a:solidFill>
                  <a:srgbClr val="4C11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6"/>
              <p:cNvSpPr/>
              <p:nvPr/>
            </p:nvSpPr>
            <p:spPr>
              <a:xfrm>
                <a:off x="3728175" y="4115300"/>
                <a:ext cx="300300" cy="198000"/>
              </a:xfrm>
              <a:prstGeom prst="ellipse">
                <a:avLst/>
              </a:prstGeom>
              <a:noFill/>
              <a:ln cap="flat" cmpd="sng" w="19050">
                <a:solidFill>
                  <a:srgbClr val="4C11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0" name="Google Shape;480;p66"/>
            <p:cNvSpPr/>
            <p:nvPr/>
          </p:nvSpPr>
          <p:spPr>
            <a:xfrm rot="3003756">
              <a:off x="6388752" y="1244514"/>
              <a:ext cx="300491" cy="198048"/>
            </a:xfrm>
            <a:prstGeom prst="ellipse">
              <a:avLst/>
            </a:prstGeom>
            <a:noFill/>
            <a:ln cap="flat" cmpd="sng" w="19050">
              <a:solidFill>
                <a:srgbClr val="4C11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66"/>
            <p:cNvSpPr/>
            <p:nvPr/>
          </p:nvSpPr>
          <p:spPr>
            <a:xfrm rot="3003756">
              <a:off x="6359902" y="3458839"/>
              <a:ext cx="300491" cy="198048"/>
            </a:xfrm>
            <a:prstGeom prst="ellipse">
              <a:avLst/>
            </a:prstGeom>
            <a:noFill/>
            <a:ln cap="flat" cmpd="sng" w="19050">
              <a:solidFill>
                <a:srgbClr val="4C11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6"/>
            <p:cNvSpPr/>
            <p:nvPr/>
          </p:nvSpPr>
          <p:spPr>
            <a:xfrm rot="-6118975">
              <a:off x="4795990" y="1883452"/>
              <a:ext cx="300549" cy="198173"/>
            </a:xfrm>
            <a:prstGeom prst="ellipse">
              <a:avLst/>
            </a:prstGeom>
            <a:noFill/>
            <a:ln cap="flat" cmpd="sng" w="19050">
              <a:solidFill>
                <a:srgbClr val="4C11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66"/>
            <p:cNvSpPr/>
            <p:nvPr/>
          </p:nvSpPr>
          <p:spPr>
            <a:xfrm rot="-6069849">
              <a:off x="4796010" y="4115089"/>
              <a:ext cx="300588" cy="198215"/>
            </a:xfrm>
            <a:prstGeom prst="ellipse">
              <a:avLst/>
            </a:prstGeom>
            <a:noFill/>
            <a:ln cap="flat" cmpd="sng" w="19050">
              <a:solidFill>
                <a:srgbClr val="4C11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4" name="Google Shape;484;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67"/>
          <p:cNvSpPr txBox="1"/>
          <p:nvPr>
            <p:ph type="title"/>
          </p:nvPr>
        </p:nvSpPr>
        <p:spPr>
          <a:xfrm>
            <a:off x="545751" y="92964"/>
            <a:ext cx="7886700" cy="588300"/>
          </a:xfrm>
          <a:prstGeom prst="rect">
            <a:avLst/>
          </a:prstGeom>
          <a:noFill/>
          <a:ln>
            <a:noFill/>
          </a:ln>
        </p:spPr>
        <p:txBody>
          <a:bodyPr anchorCtr="0" anchor="ctr" bIns="34275" lIns="68575" spcFirstLastPara="1" rIns="68575" wrap="square" tIns="34275">
            <a:normAutofit/>
          </a:bodyPr>
          <a:lstStyle/>
          <a:p>
            <a:pPr indent="0" lvl="0" marL="0" rtl="0" algn="ctr">
              <a:lnSpc>
                <a:spcPct val="100000"/>
              </a:lnSpc>
              <a:spcBef>
                <a:spcPts val="0"/>
              </a:spcBef>
              <a:spcAft>
                <a:spcPts val="0"/>
              </a:spcAft>
              <a:buClr>
                <a:schemeClr val="dk1"/>
              </a:buClr>
              <a:buSzPts val="800"/>
              <a:buFont typeface="Calibri"/>
              <a:buNone/>
            </a:pPr>
            <a:r>
              <a:rPr b="1" lang="en-US" sz="2400">
                <a:latin typeface="Calibri"/>
                <a:ea typeface="Calibri"/>
                <a:cs typeface="Calibri"/>
                <a:sym typeface="Calibri"/>
              </a:rPr>
              <a:t>GOES-18 Cloud Layers (PRO DE vs. ASSISTT) </a:t>
            </a:r>
            <a:endParaRPr b="1" sz="2400">
              <a:latin typeface="Calibri"/>
              <a:ea typeface="Calibri"/>
              <a:cs typeface="Calibri"/>
              <a:sym typeface="Calibri"/>
            </a:endParaRPr>
          </a:p>
        </p:txBody>
      </p:sp>
      <p:grpSp>
        <p:nvGrpSpPr>
          <p:cNvPr id="490" name="Google Shape;490;p67"/>
          <p:cNvGrpSpPr/>
          <p:nvPr/>
        </p:nvGrpSpPr>
        <p:grpSpPr>
          <a:xfrm>
            <a:off x="2288631" y="850187"/>
            <a:ext cx="6499384" cy="4281282"/>
            <a:chOff x="3051508" y="1149625"/>
            <a:chExt cx="8665846" cy="5708376"/>
          </a:xfrm>
        </p:grpSpPr>
        <p:pic>
          <p:nvPicPr>
            <p:cNvPr id="491" name="Google Shape;491;p67"/>
            <p:cNvPicPr preferRelativeResize="0"/>
            <p:nvPr/>
          </p:nvPicPr>
          <p:blipFill rotWithShape="1">
            <a:blip r:embed="rId3">
              <a:alphaModFix/>
            </a:blip>
            <a:srcRect b="0" l="0" r="0" t="0"/>
            <a:stretch/>
          </p:blipFill>
          <p:spPr>
            <a:xfrm>
              <a:off x="3051508" y="6636026"/>
              <a:ext cx="2743199" cy="221975"/>
            </a:xfrm>
            <a:prstGeom prst="rect">
              <a:avLst/>
            </a:prstGeom>
            <a:noFill/>
            <a:ln>
              <a:noFill/>
            </a:ln>
          </p:spPr>
        </p:pic>
        <p:pic>
          <p:nvPicPr>
            <p:cNvPr id="492" name="Google Shape;492;p67"/>
            <p:cNvPicPr preferRelativeResize="0"/>
            <p:nvPr/>
          </p:nvPicPr>
          <p:blipFill rotWithShape="1">
            <a:blip r:embed="rId4">
              <a:alphaModFix/>
            </a:blip>
            <a:srcRect b="0" l="0" r="0" t="0"/>
            <a:stretch/>
          </p:blipFill>
          <p:spPr>
            <a:xfrm>
              <a:off x="3051509" y="3892825"/>
              <a:ext cx="2743199" cy="2743199"/>
            </a:xfrm>
            <a:prstGeom prst="rect">
              <a:avLst/>
            </a:prstGeom>
            <a:noFill/>
            <a:ln>
              <a:noFill/>
            </a:ln>
          </p:spPr>
        </p:pic>
        <p:pic>
          <p:nvPicPr>
            <p:cNvPr id="493" name="Google Shape;493;p67"/>
            <p:cNvPicPr preferRelativeResize="0"/>
            <p:nvPr/>
          </p:nvPicPr>
          <p:blipFill rotWithShape="1">
            <a:blip r:embed="rId5">
              <a:alphaModFix/>
            </a:blip>
            <a:srcRect b="0" l="0" r="0" t="0"/>
            <a:stretch/>
          </p:blipFill>
          <p:spPr>
            <a:xfrm>
              <a:off x="3051509" y="1149625"/>
              <a:ext cx="2743199" cy="2743199"/>
            </a:xfrm>
            <a:prstGeom prst="rect">
              <a:avLst/>
            </a:prstGeom>
            <a:noFill/>
            <a:ln>
              <a:noFill/>
            </a:ln>
          </p:spPr>
        </p:pic>
        <p:pic>
          <p:nvPicPr>
            <p:cNvPr id="494" name="Google Shape;494;p67"/>
            <p:cNvPicPr preferRelativeResize="0"/>
            <p:nvPr/>
          </p:nvPicPr>
          <p:blipFill rotWithShape="1">
            <a:blip r:embed="rId6">
              <a:alphaModFix/>
            </a:blip>
            <a:srcRect b="0" l="0" r="0" t="0"/>
            <a:stretch/>
          </p:blipFill>
          <p:spPr>
            <a:xfrm>
              <a:off x="5947109" y="1149625"/>
              <a:ext cx="2743199" cy="2743199"/>
            </a:xfrm>
            <a:prstGeom prst="rect">
              <a:avLst/>
            </a:prstGeom>
            <a:noFill/>
            <a:ln>
              <a:noFill/>
            </a:ln>
          </p:spPr>
        </p:pic>
        <p:pic>
          <p:nvPicPr>
            <p:cNvPr id="495" name="Google Shape;495;p67"/>
            <p:cNvPicPr preferRelativeResize="0"/>
            <p:nvPr/>
          </p:nvPicPr>
          <p:blipFill rotWithShape="1">
            <a:blip r:embed="rId7">
              <a:alphaModFix/>
            </a:blip>
            <a:srcRect b="0" l="0" r="0" t="0"/>
            <a:stretch/>
          </p:blipFill>
          <p:spPr>
            <a:xfrm>
              <a:off x="5947109" y="3892825"/>
              <a:ext cx="2743199" cy="2743199"/>
            </a:xfrm>
            <a:prstGeom prst="rect">
              <a:avLst/>
            </a:prstGeom>
            <a:noFill/>
            <a:ln>
              <a:noFill/>
            </a:ln>
          </p:spPr>
        </p:pic>
        <p:pic>
          <p:nvPicPr>
            <p:cNvPr id="496" name="Google Shape;496;p67"/>
            <p:cNvPicPr preferRelativeResize="0"/>
            <p:nvPr/>
          </p:nvPicPr>
          <p:blipFill rotWithShape="1">
            <a:blip r:embed="rId8">
              <a:alphaModFix/>
            </a:blip>
            <a:srcRect b="0" l="0" r="0" t="0"/>
            <a:stretch/>
          </p:blipFill>
          <p:spPr>
            <a:xfrm>
              <a:off x="8852234" y="1149625"/>
              <a:ext cx="2743199" cy="2743199"/>
            </a:xfrm>
            <a:prstGeom prst="rect">
              <a:avLst/>
            </a:prstGeom>
            <a:noFill/>
            <a:ln>
              <a:noFill/>
            </a:ln>
          </p:spPr>
        </p:pic>
        <p:pic>
          <p:nvPicPr>
            <p:cNvPr id="497" name="Google Shape;497;p67"/>
            <p:cNvPicPr preferRelativeResize="0"/>
            <p:nvPr/>
          </p:nvPicPr>
          <p:blipFill rotWithShape="1">
            <a:blip r:embed="rId9">
              <a:alphaModFix/>
            </a:blip>
            <a:srcRect b="0" l="0" r="0" t="0"/>
            <a:stretch/>
          </p:blipFill>
          <p:spPr>
            <a:xfrm>
              <a:off x="8852234" y="3892825"/>
              <a:ext cx="2743199" cy="2743199"/>
            </a:xfrm>
            <a:prstGeom prst="rect">
              <a:avLst/>
            </a:prstGeom>
            <a:noFill/>
            <a:ln>
              <a:noFill/>
            </a:ln>
          </p:spPr>
        </p:pic>
        <p:pic>
          <p:nvPicPr>
            <p:cNvPr id="498" name="Google Shape;498;p67"/>
            <p:cNvPicPr preferRelativeResize="0"/>
            <p:nvPr/>
          </p:nvPicPr>
          <p:blipFill rotWithShape="1">
            <a:blip r:embed="rId10">
              <a:alphaModFix/>
            </a:blip>
            <a:srcRect b="0" l="0" r="0" t="0"/>
            <a:stretch/>
          </p:blipFill>
          <p:spPr>
            <a:xfrm>
              <a:off x="5956635" y="6690635"/>
              <a:ext cx="5760719" cy="167365"/>
            </a:xfrm>
            <a:prstGeom prst="rect">
              <a:avLst/>
            </a:prstGeom>
            <a:noFill/>
            <a:ln>
              <a:noFill/>
            </a:ln>
          </p:spPr>
        </p:pic>
      </p:grpSp>
      <p:sp>
        <p:nvSpPr>
          <p:cNvPr id="499" name="Google Shape;499;p67"/>
          <p:cNvSpPr txBox="1"/>
          <p:nvPr/>
        </p:nvSpPr>
        <p:spPr>
          <a:xfrm>
            <a:off x="68051" y="408825"/>
            <a:ext cx="3120600" cy="5232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b="0" i="0" lang="en-US" sz="1100" u="none" cap="none" strike="noStrike">
                <a:solidFill>
                  <a:srgbClr val="0B5394"/>
                </a:solidFill>
                <a:latin typeface="Calibri"/>
                <a:ea typeface="Calibri"/>
                <a:cs typeface="Calibri"/>
                <a:sym typeface="Calibri"/>
              </a:rPr>
              <a:t>20230416 2</a:t>
            </a:r>
            <a:r>
              <a:rPr lang="en-US" sz="1100">
                <a:solidFill>
                  <a:srgbClr val="0B5394"/>
                </a:solidFill>
                <a:latin typeface="Calibri"/>
                <a:ea typeface="Calibri"/>
                <a:cs typeface="Calibri"/>
                <a:sym typeface="Calibri"/>
              </a:rPr>
              <a:t> </a:t>
            </a:r>
            <a:r>
              <a:rPr b="0" i="0" lang="en-US" sz="1100" u="none" cap="none" strike="noStrike">
                <a:solidFill>
                  <a:srgbClr val="0B5394"/>
                </a:solidFill>
                <a:latin typeface="Calibri"/>
                <a:ea typeface="Calibri"/>
                <a:cs typeface="Calibri"/>
                <a:sym typeface="Calibri"/>
              </a:rPr>
              <a:t>km resolution animations</a:t>
            </a:r>
            <a:endParaRPr sz="1100">
              <a:solidFill>
                <a:srgbClr val="0B5394"/>
              </a:solidFill>
              <a:latin typeface="Calibri"/>
              <a:ea typeface="Calibri"/>
              <a:cs typeface="Calibri"/>
              <a:sym typeface="Calibri"/>
            </a:endParaRPr>
          </a:p>
          <a:p>
            <a:pPr indent="0" lvl="0" marL="0" marR="0" rtl="0" algn="l">
              <a:spcBef>
                <a:spcPts val="0"/>
              </a:spcBef>
              <a:spcAft>
                <a:spcPts val="0"/>
              </a:spcAft>
              <a:buNone/>
            </a:pPr>
            <a:r>
              <a:rPr b="0" i="0" lang="en-US" sz="1100" u="none" cap="none" strike="noStrike">
                <a:solidFill>
                  <a:srgbClr val="0B5394"/>
                </a:solidFill>
                <a:latin typeface="Calibri"/>
                <a:ea typeface="Calibri"/>
                <a:cs typeface="Calibri"/>
                <a:sym typeface="Calibri"/>
              </a:rPr>
              <a:t>(except one 10 km</a:t>
            </a:r>
            <a:r>
              <a:rPr lang="en-US" sz="1100">
                <a:solidFill>
                  <a:srgbClr val="0B5394"/>
                </a:solidFill>
                <a:latin typeface="Calibri"/>
                <a:ea typeface="Calibri"/>
                <a:cs typeface="Calibri"/>
                <a:sym typeface="Calibri"/>
              </a:rPr>
              <a:t>, </a:t>
            </a:r>
            <a:r>
              <a:rPr b="0" i="0" lang="en-US" sz="1100" u="none" cap="none" strike="noStrike">
                <a:solidFill>
                  <a:srgbClr val="0B5394"/>
                </a:solidFill>
                <a:latin typeface="Calibri"/>
                <a:ea typeface="Calibri"/>
                <a:cs typeface="Calibri"/>
                <a:sym typeface="Calibri"/>
              </a:rPr>
              <a:t>as noted) (0-20 UTC</a:t>
            </a:r>
            <a:r>
              <a:rPr lang="en-US" sz="1100">
                <a:solidFill>
                  <a:srgbClr val="0B5394"/>
                </a:solidFill>
                <a:latin typeface="Calibri"/>
                <a:ea typeface="Calibri"/>
                <a:cs typeface="Calibri"/>
                <a:sym typeface="Calibri"/>
              </a:rPr>
              <a:t>, </a:t>
            </a:r>
            <a:r>
              <a:rPr b="0" i="0" lang="en-US" sz="1100" u="none" cap="none" strike="noStrike">
                <a:solidFill>
                  <a:srgbClr val="0B5394"/>
                </a:solidFill>
                <a:latin typeface="Calibri"/>
                <a:ea typeface="Calibri"/>
                <a:cs typeface="Calibri"/>
                <a:sym typeface="Calibri"/>
              </a:rPr>
              <a:t>hourly)</a:t>
            </a:r>
            <a:endParaRPr sz="1100">
              <a:solidFill>
                <a:srgbClr val="0B5394"/>
              </a:solidFill>
              <a:latin typeface="Calibri"/>
              <a:ea typeface="Calibri"/>
              <a:cs typeface="Calibri"/>
              <a:sym typeface="Calibri"/>
            </a:endParaRPr>
          </a:p>
        </p:txBody>
      </p:sp>
      <p:pic>
        <p:nvPicPr>
          <p:cNvPr id="500" name="Google Shape;500;p67"/>
          <p:cNvPicPr preferRelativeResize="0"/>
          <p:nvPr/>
        </p:nvPicPr>
        <p:blipFill rotWithShape="1">
          <a:blip r:embed="rId11">
            <a:alphaModFix/>
          </a:blip>
          <a:srcRect b="0" l="0" r="0" t="0"/>
          <a:stretch/>
        </p:blipFill>
        <p:spPr>
          <a:xfrm>
            <a:off x="149275" y="850392"/>
            <a:ext cx="2057400" cy="2057400"/>
          </a:xfrm>
          <a:prstGeom prst="rect">
            <a:avLst/>
          </a:prstGeom>
          <a:noFill/>
          <a:ln>
            <a:noFill/>
          </a:ln>
        </p:spPr>
      </p:pic>
      <p:grpSp>
        <p:nvGrpSpPr>
          <p:cNvPr id="501" name="Google Shape;501;p67"/>
          <p:cNvGrpSpPr/>
          <p:nvPr/>
        </p:nvGrpSpPr>
        <p:grpSpPr>
          <a:xfrm>
            <a:off x="5450306" y="723374"/>
            <a:ext cx="2216500" cy="2299738"/>
            <a:chOff x="7267075" y="964499"/>
            <a:chExt cx="2955333" cy="3066317"/>
          </a:xfrm>
        </p:grpSpPr>
        <p:sp>
          <p:nvSpPr>
            <p:cNvPr id="502" name="Google Shape;502;p67"/>
            <p:cNvSpPr txBox="1"/>
            <p:nvPr/>
          </p:nvSpPr>
          <p:spPr>
            <a:xfrm>
              <a:off x="7267075" y="964499"/>
              <a:ext cx="2903700" cy="338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1200" u="none" strike="noStrike">
                  <a:solidFill>
                    <a:srgbClr val="1155CC"/>
                  </a:solidFill>
                  <a:latin typeface="Calibri"/>
                  <a:ea typeface="Calibri"/>
                  <a:cs typeface="Calibri"/>
                  <a:sym typeface="Calibri"/>
                </a:rPr>
                <a:t>DE CTH and CBH</a:t>
              </a:r>
              <a:endParaRPr sz="1200">
                <a:solidFill>
                  <a:schemeClr val="dk1"/>
                </a:solidFill>
                <a:latin typeface="Calibri"/>
                <a:ea typeface="Calibri"/>
                <a:cs typeface="Calibri"/>
                <a:sym typeface="Calibri"/>
              </a:endParaRPr>
            </a:p>
          </p:txBody>
        </p:sp>
        <p:sp>
          <p:nvSpPr>
            <p:cNvPr id="503" name="Google Shape;503;p67"/>
            <p:cNvSpPr txBox="1"/>
            <p:nvPr/>
          </p:nvSpPr>
          <p:spPr>
            <a:xfrm>
              <a:off x="7318708" y="3692116"/>
              <a:ext cx="2903700" cy="338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1200" u="none" strike="noStrike">
                  <a:solidFill>
                    <a:srgbClr val="1155CC"/>
                  </a:solidFill>
                  <a:latin typeface="Calibri"/>
                  <a:ea typeface="Calibri"/>
                  <a:cs typeface="Calibri"/>
                  <a:sym typeface="Calibri"/>
                </a:rPr>
                <a:t>ASSISTT CTH and CBH</a:t>
              </a:r>
              <a:endParaRPr sz="1200">
                <a:solidFill>
                  <a:schemeClr val="dk1"/>
                </a:solidFill>
                <a:latin typeface="Calibri"/>
                <a:ea typeface="Calibri"/>
                <a:cs typeface="Calibri"/>
                <a:sym typeface="Calibri"/>
              </a:endParaRPr>
            </a:p>
          </p:txBody>
        </p:sp>
      </p:grpSp>
      <p:grpSp>
        <p:nvGrpSpPr>
          <p:cNvPr id="504" name="Google Shape;504;p67"/>
          <p:cNvGrpSpPr/>
          <p:nvPr/>
        </p:nvGrpSpPr>
        <p:grpSpPr>
          <a:xfrm>
            <a:off x="150876" y="2859102"/>
            <a:ext cx="2055798" cy="2099518"/>
            <a:chOff x="201168" y="3812136"/>
            <a:chExt cx="2741064" cy="2799357"/>
          </a:xfrm>
        </p:grpSpPr>
        <p:pic>
          <p:nvPicPr>
            <p:cNvPr descr="A picture containing planet, sphere, earth, astronomical object&#10;&#10;Description automatically generated" id="505" name="Google Shape;505;p67"/>
            <p:cNvPicPr preferRelativeResize="0"/>
            <p:nvPr/>
          </p:nvPicPr>
          <p:blipFill rotWithShape="1">
            <a:blip r:embed="rId12">
              <a:alphaModFix/>
            </a:blip>
            <a:srcRect b="0" l="0" r="0" t="0"/>
            <a:stretch/>
          </p:blipFill>
          <p:spPr>
            <a:xfrm>
              <a:off x="201168" y="3868293"/>
              <a:ext cx="2741064" cy="2743200"/>
            </a:xfrm>
            <a:prstGeom prst="rect">
              <a:avLst/>
            </a:prstGeom>
            <a:noFill/>
            <a:ln>
              <a:noFill/>
            </a:ln>
          </p:spPr>
        </p:pic>
        <p:sp>
          <p:nvSpPr>
            <p:cNvPr id="506" name="Google Shape;506;p67"/>
            <p:cNvSpPr txBox="1"/>
            <p:nvPr/>
          </p:nvSpPr>
          <p:spPr>
            <a:xfrm>
              <a:off x="2148928" y="3812136"/>
              <a:ext cx="784200" cy="276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US" sz="900">
                  <a:solidFill>
                    <a:srgbClr val="FFFF00"/>
                  </a:solidFill>
                  <a:latin typeface="Calibri"/>
                  <a:ea typeface="Calibri"/>
                  <a:cs typeface="Calibri"/>
                  <a:sym typeface="Calibri"/>
                </a:rPr>
                <a:t>DE 10 km</a:t>
              </a:r>
              <a:endParaRPr sz="1100"/>
            </a:p>
          </p:txBody>
        </p:sp>
      </p:grpSp>
      <p:sp>
        <p:nvSpPr>
          <p:cNvPr id="507" name="Google Shape;507;p67"/>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41"/>
          <p:cNvSpPr txBox="1"/>
          <p:nvPr>
            <p:ph type="title"/>
          </p:nvPr>
        </p:nvSpPr>
        <p:spPr>
          <a:xfrm>
            <a:off x="973183" y="48817"/>
            <a:ext cx="7014900" cy="5643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US"/>
              <a:t>Outline</a:t>
            </a:r>
            <a:endParaRPr/>
          </a:p>
        </p:txBody>
      </p:sp>
      <p:sp>
        <p:nvSpPr>
          <p:cNvPr id="192" name="Google Shape;192;p41"/>
          <p:cNvSpPr txBox="1"/>
          <p:nvPr>
            <p:ph idx="1" type="body"/>
          </p:nvPr>
        </p:nvSpPr>
        <p:spPr>
          <a:xfrm>
            <a:off x="365825" y="663475"/>
            <a:ext cx="8229600" cy="4044600"/>
          </a:xfrm>
          <a:prstGeom prst="rect">
            <a:avLst/>
          </a:prstGeom>
        </p:spPr>
        <p:txBody>
          <a:bodyPr anchorCtr="0" anchor="t" bIns="34275" lIns="68575" spcFirstLastPara="1" rIns="68575" wrap="square" tIns="34275">
            <a:noAutofit/>
          </a:bodyPr>
          <a:lstStyle/>
          <a:p>
            <a:pPr indent="-381000" lvl="0" marL="457200" rtl="0" algn="l">
              <a:lnSpc>
                <a:spcPct val="115000"/>
              </a:lnSpc>
              <a:spcBef>
                <a:spcPts val="0"/>
              </a:spcBef>
              <a:spcAft>
                <a:spcPts val="0"/>
              </a:spcAft>
              <a:buClr>
                <a:srgbClr val="FFFFFF"/>
              </a:buClr>
              <a:buSzPts val="2400"/>
              <a:buFont typeface="Calibri"/>
              <a:buChar char="•"/>
            </a:pPr>
            <a:r>
              <a:rPr lang="en-US" sz="2400">
                <a:solidFill>
                  <a:srgbClr val="FFFFFF"/>
                </a:solidFill>
              </a:rPr>
              <a:t>Introduction</a:t>
            </a:r>
            <a:endParaRPr sz="2400">
              <a:solidFill>
                <a:srgbClr val="FFFFFF"/>
              </a:solidFill>
            </a:endParaRPr>
          </a:p>
          <a:p>
            <a:pPr indent="0" lvl="0" marL="914400" rtl="0" algn="l">
              <a:lnSpc>
                <a:spcPct val="115000"/>
              </a:lnSpc>
              <a:spcBef>
                <a:spcPts val="0"/>
              </a:spcBef>
              <a:spcAft>
                <a:spcPts val="0"/>
              </a:spcAft>
              <a:buNone/>
            </a:pPr>
            <a:r>
              <a:t/>
            </a:r>
            <a:endParaRPr sz="1000">
              <a:solidFill>
                <a:srgbClr val="FFFFFF"/>
              </a:solidFill>
            </a:endParaRPr>
          </a:p>
          <a:p>
            <a:pPr indent="-381000" lvl="0" marL="457200" rtl="0" algn="l">
              <a:lnSpc>
                <a:spcPct val="115000"/>
              </a:lnSpc>
              <a:spcBef>
                <a:spcPts val="0"/>
              </a:spcBef>
              <a:spcAft>
                <a:spcPts val="0"/>
              </a:spcAft>
              <a:buClr>
                <a:srgbClr val="FFFFFF"/>
              </a:buClr>
              <a:buSzPts val="2400"/>
              <a:buFont typeface="Calibri"/>
              <a:buChar char="•"/>
            </a:pPr>
            <a:r>
              <a:rPr lang="en-US" sz="2400">
                <a:solidFill>
                  <a:srgbClr val="FFFFFF"/>
                </a:solidFill>
              </a:rPr>
              <a:t>Enterprise Cloud Cover Layers (CCL) Review</a:t>
            </a:r>
            <a:endParaRPr sz="2400">
              <a:solidFill>
                <a:srgbClr val="FFFFFF"/>
              </a:solidFill>
            </a:endParaRPr>
          </a:p>
          <a:p>
            <a:pPr indent="0" lvl="0" marL="914400" rtl="0" algn="l">
              <a:lnSpc>
                <a:spcPct val="115000"/>
              </a:lnSpc>
              <a:spcBef>
                <a:spcPts val="0"/>
              </a:spcBef>
              <a:spcAft>
                <a:spcPts val="0"/>
              </a:spcAft>
              <a:buNone/>
            </a:pPr>
            <a:r>
              <a:t/>
            </a:r>
            <a:endParaRPr sz="1200">
              <a:solidFill>
                <a:srgbClr val="FFFFFF"/>
              </a:solidFill>
            </a:endParaRPr>
          </a:p>
          <a:p>
            <a:pPr indent="-381000" lvl="0" marL="457200" rtl="0" algn="l">
              <a:lnSpc>
                <a:spcPct val="115000"/>
              </a:lnSpc>
              <a:spcBef>
                <a:spcPts val="0"/>
              </a:spcBef>
              <a:spcAft>
                <a:spcPts val="0"/>
              </a:spcAft>
              <a:buClr>
                <a:srgbClr val="FFFFFF"/>
              </a:buClr>
              <a:buSzPts val="2400"/>
              <a:buFont typeface="Calibri"/>
              <a:buChar char="•"/>
            </a:pPr>
            <a:r>
              <a:rPr lang="en-US" sz="2400">
                <a:solidFill>
                  <a:srgbClr val="FFFFFF"/>
                </a:solidFill>
              </a:rPr>
              <a:t>Summary</a:t>
            </a:r>
            <a:endParaRPr sz="2400">
              <a:solidFill>
                <a:srgbClr val="FFFFFF"/>
              </a:solidFill>
            </a:endParaRPr>
          </a:p>
          <a:p>
            <a:pPr indent="0" lvl="0" marL="0" rtl="0" algn="l">
              <a:lnSpc>
                <a:spcPct val="115000"/>
              </a:lnSpc>
              <a:spcBef>
                <a:spcPts val="0"/>
              </a:spcBef>
              <a:spcAft>
                <a:spcPts val="0"/>
              </a:spcAft>
              <a:buNone/>
            </a:pPr>
            <a:r>
              <a:t/>
            </a:r>
            <a:endParaRPr sz="1000">
              <a:solidFill>
                <a:srgbClr val="FFFFFF"/>
              </a:solidFill>
            </a:endParaRPr>
          </a:p>
          <a:p>
            <a:pPr indent="0" lvl="0" marL="0" rtl="0" algn="l">
              <a:spcBef>
                <a:spcPts val="600"/>
              </a:spcBef>
              <a:spcAft>
                <a:spcPts val="0"/>
              </a:spcAft>
              <a:buNone/>
            </a:pPr>
            <a:r>
              <a:t/>
            </a:r>
            <a:endParaRPr/>
          </a:p>
        </p:txBody>
      </p:sp>
      <p:sp>
        <p:nvSpPr>
          <p:cNvPr id="193" name="Google Shape;193;p41"/>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r>
              <a:rPr lang="en-US"/>
              <a:t> </a:t>
            </a:r>
            <a:fld id="{00000000-1234-1234-1234-123412341234}" type="slidenum">
              <a:rPr lang="en-US" sz="1200"/>
              <a:t>‹#›</a:t>
            </a:fld>
            <a:endParaRPr sz="12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p68"/>
          <p:cNvPicPr preferRelativeResize="0"/>
          <p:nvPr/>
        </p:nvPicPr>
        <p:blipFill rotWithShape="1">
          <a:blip r:embed="rId3">
            <a:alphaModFix/>
          </a:blip>
          <a:srcRect b="0" l="19" r="29" t="0"/>
          <a:stretch/>
        </p:blipFill>
        <p:spPr>
          <a:xfrm>
            <a:off x="5432351" y="1384900"/>
            <a:ext cx="3657600" cy="2729948"/>
          </a:xfrm>
          <a:prstGeom prst="rect">
            <a:avLst/>
          </a:prstGeom>
          <a:noFill/>
          <a:ln>
            <a:noFill/>
          </a:ln>
        </p:spPr>
      </p:pic>
      <p:sp>
        <p:nvSpPr>
          <p:cNvPr id="513" name="Google Shape;513;p68"/>
          <p:cNvSpPr txBox="1"/>
          <p:nvPr/>
        </p:nvSpPr>
        <p:spPr>
          <a:xfrm>
            <a:off x="6364625" y="1562750"/>
            <a:ext cx="2025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chemeClr val="dk1"/>
                </a:solidFill>
              </a:rPr>
              <a:t>20230412 1800 UTC (FD/M1)</a:t>
            </a:r>
            <a:endParaRPr b="1" sz="1000">
              <a:solidFill>
                <a:schemeClr val="dk1"/>
              </a:solidFill>
            </a:endParaRPr>
          </a:p>
        </p:txBody>
      </p:sp>
      <p:sp>
        <p:nvSpPr>
          <p:cNvPr id="514" name="Google Shape;514;p68"/>
          <p:cNvSpPr txBox="1"/>
          <p:nvPr>
            <p:ph type="title"/>
          </p:nvPr>
        </p:nvSpPr>
        <p:spPr>
          <a:xfrm>
            <a:off x="311700" y="26125"/>
            <a:ext cx="87783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US" sz="2420"/>
              <a:t>Comparisons of Cloud Cover Layers (PRO DE sectors) </a:t>
            </a:r>
            <a:endParaRPr b="1" sz="2420"/>
          </a:p>
        </p:txBody>
      </p:sp>
      <p:sp>
        <p:nvSpPr>
          <p:cNvPr id="515" name="Google Shape;515;p68"/>
          <p:cNvSpPr txBox="1"/>
          <p:nvPr/>
        </p:nvSpPr>
        <p:spPr>
          <a:xfrm>
            <a:off x="0" y="874800"/>
            <a:ext cx="641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chemeClr val="dk1"/>
                </a:solidFill>
              </a:rPr>
              <a:t>Comparisons of Cloud Layer Flags (0-31 for five flight-level based layers)  </a:t>
            </a:r>
            <a:endParaRPr b="1" sz="1000">
              <a:solidFill>
                <a:schemeClr val="dk1"/>
              </a:solidFill>
            </a:endParaRPr>
          </a:p>
        </p:txBody>
      </p:sp>
      <p:pic>
        <p:nvPicPr>
          <p:cNvPr id="516" name="Google Shape;516;p68"/>
          <p:cNvPicPr preferRelativeResize="0"/>
          <p:nvPr/>
        </p:nvPicPr>
        <p:blipFill rotWithShape="1">
          <a:blip r:embed="rId4">
            <a:alphaModFix/>
          </a:blip>
          <a:srcRect b="8592" l="0" r="56444" t="0"/>
          <a:stretch/>
        </p:blipFill>
        <p:spPr>
          <a:xfrm>
            <a:off x="39900" y="1384900"/>
            <a:ext cx="1854126" cy="2572601"/>
          </a:xfrm>
          <a:prstGeom prst="rect">
            <a:avLst/>
          </a:prstGeom>
          <a:noFill/>
          <a:ln cap="flat" cmpd="sng" w="9525">
            <a:solidFill>
              <a:schemeClr val="dk2"/>
            </a:solidFill>
            <a:prstDash val="solid"/>
            <a:round/>
            <a:headEnd len="sm" w="sm" type="none"/>
            <a:tailEnd len="sm" w="sm" type="none"/>
          </a:ln>
        </p:spPr>
      </p:pic>
      <p:pic>
        <p:nvPicPr>
          <p:cNvPr id="517" name="Google Shape;517;p68"/>
          <p:cNvPicPr preferRelativeResize="0"/>
          <p:nvPr/>
        </p:nvPicPr>
        <p:blipFill rotWithShape="1">
          <a:blip r:embed="rId5">
            <a:alphaModFix/>
          </a:blip>
          <a:srcRect b="0" l="19" r="29" t="0"/>
          <a:stretch/>
        </p:blipFill>
        <p:spPr>
          <a:xfrm>
            <a:off x="1933651" y="1384900"/>
            <a:ext cx="3657600" cy="2729948"/>
          </a:xfrm>
          <a:prstGeom prst="rect">
            <a:avLst/>
          </a:prstGeom>
          <a:noFill/>
          <a:ln>
            <a:noFill/>
          </a:ln>
        </p:spPr>
      </p:pic>
      <p:sp>
        <p:nvSpPr>
          <p:cNvPr id="518" name="Google Shape;518;p68"/>
          <p:cNvSpPr txBox="1"/>
          <p:nvPr/>
        </p:nvSpPr>
        <p:spPr>
          <a:xfrm>
            <a:off x="2627175" y="1562750"/>
            <a:ext cx="2599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chemeClr val="dk1"/>
                </a:solidFill>
              </a:rPr>
              <a:t>20230412 1800 UTC (FD/CONUS) </a:t>
            </a:r>
            <a:endParaRPr/>
          </a:p>
        </p:txBody>
      </p:sp>
      <p:sp>
        <p:nvSpPr>
          <p:cNvPr id="519" name="Google Shape;519;p68"/>
          <p:cNvSpPr txBox="1"/>
          <p:nvPr/>
        </p:nvSpPr>
        <p:spPr>
          <a:xfrm>
            <a:off x="4218425" y="2434950"/>
            <a:ext cx="269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highlight>
                  <a:srgbClr val="FFFF00"/>
                </a:highlight>
              </a:rPr>
              <a:t>No differences between sectors</a:t>
            </a:r>
            <a:endParaRPr>
              <a:highlight>
                <a:srgbClr val="FFFF00"/>
              </a:highlight>
            </a:endParaRPr>
          </a:p>
        </p:txBody>
      </p:sp>
      <p:sp>
        <p:nvSpPr>
          <p:cNvPr id="520" name="Google Shape;520;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p69"/>
          <p:cNvPicPr preferRelativeResize="0"/>
          <p:nvPr/>
        </p:nvPicPr>
        <p:blipFill rotWithShape="1">
          <a:blip r:embed="rId3">
            <a:alphaModFix/>
          </a:blip>
          <a:srcRect b="0" l="19" r="29" t="0"/>
          <a:stretch/>
        </p:blipFill>
        <p:spPr>
          <a:xfrm>
            <a:off x="5432351" y="1384900"/>
            <a:ext cx="3657600" cy="2729948"/>
          </a:xfrm>
          <a:prstGeom prst="rect">
            <a:avLst/>
          </a:prstGeom>
          <a:noFill/>
          <a:ln>
            <a:noFill/>
          </a:ln>
        </p:spPr>
      </p:pic>
      <p:sp>
        <p:nvSpPr>
          <p:cNvPr id="526" name="Google Shape;526;p69"/>
          <p:cNvSpPr txBox="1"/>
          <p:nvPr/>
        </p:nvSpPr>
        <p:spPr>
          <a:xfrm>
            <a:off x="6364625" y="1562750"/>
            <a:ext cx="2025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chemeClr val="dk1"/>
                </a:solidFill>
              </a:rPr>
              <a:t>20230412 0700 UTC (Night) </a:t>
            </a:r>
            <a:endParaRPr/>
          </a:p>
        </p:txBody>
      </p:sp>
      <p:sp>
        <p:nvSpPr>
          <p:cNvPr id="527" name="Google Shape;527;p69"/>
          <p:cNvSpPr txBox="1"/>
          <p:nvPr>
            <p:ph type="title"/>
          </p:nvPr>
        </p:nvSpPr>
        <p:spPr>
          <a:xfrm>
            <a:off x="311700" y="26125"/>
            <a:ext cx="86751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US" sz="2420"/>
              <a:t>Comparisons of Cloud Cover Layers (PRO vs. ASSISTT) </a:t>
            </a:r>
            <a:endParaRPr b="1" sz="2420"/>
          </a:p>
        </p:txBody>
      </p:sp>
      <p:sp>
        <p:nvSpPr>
          <p:cNvPr id="528" name="Google Shape;528;p69"/>
          <p:cNvSpPr txBox="1"/>
          <p:nvPr/>
        </p:nvSpPr>
        <p:spPr>
          <a:xfrm>
            <a:off x="0" y="874800"/>
            <a:ext cx="641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chemeClr val="dk1"/>
                </a:solidFill>
              </a:rPr>
              <a:t>Comparisons of full-disk Cloud Layer Flags (0-31 for five flight-level based layers)  </a:t>
            </a:r>
            <a:endParaRPr b="1" sz="1000">
              <a:solidFill>
                <a:schemeClr val="dk1"/>
              </a:solidFill>
            </a:endParaRPr>
          </a:p>
        </p:txBody>
      </p:sp>
      <p:pic>
        <p:nvPicPr>
          <p:cNvPr id="529" name="Google Shape;529;p69"/>
          <p:cNvPicPr preferRelativeResize="0"/>
          <p:nvPr/>
        </p:nvPicPr>
        <p:blipFill rotWithShape="1">
          <a:blip r:embed="rId4">
            <a:alphaModFix/>
          </a:blip>
          <a:srcRect b="8592" l="0" r="56444" t="0"/>
          <a:stretch/>
        </p:blipFill>
        <p:spPr>
          <a:xfrm>
            <a:off x="39900" y="1384900"/>
            <a:ext cx="1854126" cy="2572601"/>
          </a:xfrm>
          <a:prstGeom prst="rect">
            <a:avLst/>
          </a:prstGeom>
          <a:noFill/>
          <a:ln cap="flat" cmpd="sng" w="9525">
            <a:solidFill>
              <a:schemeClr val="dk2"/>
            </a:solidFill>
            <a:prstDash val="solid"/>
            <a:round/>
            <a:headEnd len="sm" w="sm" type="none"/>
            <a:tailEnd len="sm" w="sm" type="none"/>
          </a:ln>
        </p:spPr>
      </p:pic>
      <p:pic>
        <p:nvPicPr>
          <p:cNvPr id="530" name="Google Shape;530;p69"/>
          <p:cNvPicPr preferRelativeResize="0"/>
          <p:nvPr/>
        </p:nvPicPr>
        <p:blipFill rotWithShape="1">
          <a:blip r:embed="rId5">
            <a:alphaModFix/>
          </a:blip>
          <a:srcRect b="0" l="19" r="29" t="0"/>
          <a:stretch/>
        </p:blipFill>
        <p:spPr>
          <a:xfrm>
            <a:off x="1933651" y="1384900"/>
            <a:ext cx="3657600" cy="2729948"/>
          </a:xfrm>
          <a:prstGeom prst="rect">
            <a:avLst/>
          </a:prstGeom>
          <a:noFill/>
          <a:ln>
            <a:noFill/>
          </a:ln>
        </p:spPr>
      </p:pic>
      <p:sp>
        <p:nvSpPr>
          <p:cNvPr id="531" name="Google Shape;531;p69"/>
          <p:cNvSpPr txBox="1"/>
          <p:nvPr/>
        </p:nvSpPr>
        <p:spPr>
          <a:xfrm>
            <a:off x="2865925" y="1562750"/>
            <a:ext cx="2025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chemeClr val="dk1"/>
                </a:solidFill>
              </a:rPr>
              <a:t>20230412 2200 UTC (Day) </a:t>
            </a:r>
            <a:endParaRPr/>
          </a:p>
        </p:txBody>
      </p:sp>
      <p:grpSp>
        <p:nvGrpSpPr>
          <p:cNvPr id="532" name="Google Shape;532;p69"/>
          <p:cNvGrpSpPr/>
          <p:nvPr/>
        </p:nvGrpSpPr>
        <p:grpSpPr>
          <a:xfrm>
            <a:off x="7261650" y="2394900"/>
            <a:ext cx="1648850" cy="1383375"/>
            <a:chOff x="7261650" y="2394900"/>
            <a:chExt cx="1648850" cy="1383375"/>
          </a:xfrm>
        </p:grpSpPr>
        <p:sp>
          <p:nvSpPr>
            <p:cNvPr id="533" name="Google Shape;533;p69"/>
            <p:cNvSpPr txBox="1"/>
            <p:nvPr/>
          </p:nvSpPr>
          <p:spPr>
            <a:xfrm>
              <a:off x="7261650" y="2394900"/>
              <a:ext cx="355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t>H</a:t>
              </a:r>
              <a:endParaRPr sz="1300"/>
            </a:p>
          </p:txBody>
        </p:sp>
        <p:sp>
          <p:nvSpPr>
            <p:cNvPr id="534" name="Google Shape;534;p69"/>
            <p:cNvSpPr txBox="1"/>
            <p:nvPr/>
          </p:nvSpPr>
          <p:spPr>
            <a:xfrm>
              <a:off x="7868650" y="2820475"/>
              <a:ext cx="658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t>M+H</a:t>
              </a:r>
              <a:endParaRPr sz="1300"/>
            </a:p>
            <a:p>
              <a:pPr indent="0" lvl="0" marL="0" rtl="0" algn="l">
                <a:spcBef>
                  <a:spcPts val="0"/>
                </a:spcBef>
                <a:spcAft>
                  <a:spcPts val="0"/>
                </a:spcAft>
                <a:buNone/>
              </a:pPr>
              <a:r>
                <a:rPr lang="en-US" sz="1300"/>
                <a:t>(4+5)</a:t>
              </a:r>
              <a:endParaRPr sz="1300"/>
            </a:p>
          </p:txBody>
        </p:sp>
        <p:sp>
          <p:nvSpPr>
            <p:cNvPr id="535" name="Google Shape;535;p69"/>
            <p:cNvSpPr txBox="1"/>
            <p:nvPr/>
          </p:nvSpPr>
          <p:spPr>
            <a:xfrm>
              <a:off x="8129300" y="3193275"/>
              <a:ext cx="781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300"/>
                <a:t>M+H</a:t>
              </a:r>
              <a:endParaRPr sz="1300"/>
            </a:p>
            <a:p>
              <a:pPr indent="0" lvl="0" marL="0" rtl="0" algn="ctr">
                <a:spcBef>
                  <a:spcPts val="0"/>
                </a:spcBef>
                <a:spcAft>
                  <a:spcPts val="0"/>
                </a:spcAft>
                <a:buNone/>
              </a:pPr>
              <a:r>
                <a:rPr lang="en-US" sz="1300"/>
                <a:t>(3+4+5)</a:t>
              </a:r>
              <a:endParaRPr sz="1300"/>
            </a:p>
          </p:txBody>
        </p:sp>
      </p:grpSp>
      <p:sp>
        <p:nvSpPr>
          <p:cNvPr id="536" name="Google Shape;536;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7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GOES-16 vs. GOES-18 (FD)</a:t>
            </a:r>
            <a:endParaRPr b="1"/>
          </a:p>
        </p:txBody>
      </p:sp>
      <p:sp>
        <p:nvSpPr>
          <p:cNvPr id="542" name="Google Shape;542;p70"/>
          <p:cNvSpPr txBox="1"/>
          <p:nvPr/>
        </p:nvSpPr>
        <p:spPr>
          <a:xfrm>
            <a:off x="4711050" y="896100"/>
            <a:ext cx="4370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chemeClr val="dk1"/>
                </a:solidFill>
              </a:rPr>
              <a:t>G18</a:t>
            </a:r>
            <a:r>
              <a:rPr lang="en-US">
                <a:solidFill>
                  <a:schemeClr val="dk1"/>
                </a:solidFill>
              </a:rPr>
              <a:t> ABI </a:t>
            </a:r>
            <a:r>
              <a:rPr lang="en-US"/>
              <a:t>(DR_I_ABI-L2-CCL2KMF)</a:t>
            </a:r>
            <a:endParaRPr/>
          </a:p>
        </p:txBody>
      </p:sp>
      <p:cxnSp>
        <p:nvCxnSpPr>
          <p:cNvPr id="543" name="Google Shape;543;p70"/>
          <p:cNvCxnSpPr/>
          <p:nvPr/>
        </p:nvCxnSpPr>
        <p:spPr>
          <a:xfrm>
            <a:off x="4526850" y="1119075"/>
            <a:ext cx="6000" cy="3684900"/>
          </a:xfrm>
          <a:prstGeom prst="straightConnector1">
            <a:avLst/>
          </a:prstGeom>
          <a:noFill/>
          <a:ln cap="flat" cmpd="sng" w="9525">
            <a:solidFill>
              <a:schemeClr val="dk2"/>
            </a:solidFill>
            <a:prstDash val="solid"/>
            <a:round/>
            <a:headEnd len="med" w="med" type="none"/>
            <a:tailEnd len="med" w="med" type="none"/>
          </a:ln>
        </p:spPr>
      </p:cxnSp>
      <p:sp>
        <p:nvSpPr>
          <p:cNvPr id="544" name="Google Shape;544;p70"/>
          <p:cNvSpPr txBox="1"/>
          <p:nvPr/>
        </p:nvSpPr>
        <p:spPr>
          <a:xfrm>
            <a:off x="60625" y="899075"/>
            <a:ext cx="4766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t>G16</a:t>
            </a:r>
            <a:r>
              <a:rPr lang="en-US"/>
              <a:t> ABI 1900 UTC 20230414 (OR_I_ABI-L2-CCL2KMF)</a:t>
            </a:r>
            <a:endParaRPr/>
          </a:p>
        </p:txBody>
      </p:sp>
      <p:pic>
        <p:nvPicPr>
          <p:cNvPr id="545" name="Google Shape;545;p70"/>
          <p:cNvPicPr preferRelativeResize="0"/>
          <p:nvPr/>
        </p:nvPicPr>
        <p:blipFill>
          <a:blip r:embed="rId3">
            <a:alphaModFix/>
          </a:blip>
          <a:stretch>
            <a:fillRect/>
          </a:stretch>
        </p:blipFill>
        <p:spPr>
          <a:xfrm>
            <a:off x="2769625" y="4912500"/>
            <a:ext cx="3520440" cy="137160"/>
          </a:xfrm>
          <a:prstGeom prst="rect">
            <a:avLst/>
          </a:prstGeom>
          <a:noFill/>
          <a:ln>
            <a:noFill/>
          </a:ln>
        </p:spPr>
      </p:pic>
      <p:pic>
        <p:nvPicPr>
          <p:cNvPr id="546" name="Google Shape;546;p70"/>
          <p:cNvPicPr preferRelativeResize="0"/>
          <p:nvPr/>
        </p:nvPicPr>
        <p:blipFill>
          <a:blip r:embed="rId4">
            <a:alphaModFix/>
          </a:blip>
          <a:stretch>
            <a:fillRect/>
          </a:stretch>
        </p:blipFill>
        <p:spPr>
          <a:xfrm>
            <a:off x="4979425" y="1463040"/>
            <a:ext cx="3311401" cy="3311401"/>
          </a:xfrm>
          <a:prstGeom prst="rect">
            <a:avLst/>
          </a:prstGeom>
          <a:noFill/>
          <a:ln>
            <a:noFill/>
          </a:ln>
        </p:spPr>
      </p:pic>
      <p:pic>
        <p:nvPicPr>
          <p:cNvPr id="547" name="Google Shape;547;p70"/>
          <p:cNvPicPr preferRelativeResize="0"/>
          <p:nvPr/>
        </p:nvPicPr>
        <p:blipFill>
          <a:blip r:embed="rId5">
            <a:alphaModFix/>
          </a:blip>
          <a:stretch>
            <a:fillRect/>
          </a:stretch>
        </p:blipFill>
        <p:spPr>
          <a:xfrm>
            <a:off x="714525" y="1463040"/>
            <a:ext cx="3308426" cy="3308426"/>
          </a:xfrm>
          <a:prstGeom prst="rect">
            <a:avLst/>
          </a:prstGeom>
          <a:noFill/>
          <a:ln>
            <a:noFill/>
          </a:ln>
        </p:spPr>
      </p:pic>
      <p:sp>
        <p:nvSpPr>
          <p:cNvPr id="548" name="Google Shape;548;p70"/>
          <p:cNvSpPr txBox="1"/>
          <p:nvPr/>
        </p:nvSpPr>
        <p:spPr>
          <a:xfrm>
            <a:off x="6515000" y="490750"/>
            <a:ext cx="2351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sz="1100">
                <a:solidFill>
                  <a:srgbClr val="0000FF"/>
                </a:solidFill>
              </a:rPr>
              <a:t>Both PRO DE outputs</a:t>
            </a:r>
            <a:endParaRPr b="1" i="1" sz="1100">
              <a:solidFill>
                <a:srgbClr val="0000FF"/>
              </a:solidFill>
            </a:endParaRPr>
          </a:p>
        </p:txBody>
      </p:sp>
      <p:sp>
        <p:nvSpPr>
          <p:cNvPr id="549" name="Google Shape;549;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grpSp>
        <p:nvGrpSpPr>
          <p:cNvPr id="554" name="Google Shape;554;p71"/>
          <p:cNvGrpSpPr/>
          <p:nvPr/>
        </p:nvGrpSpPr>
        <p:grpSpPr>
          <a:xfrm>
            <a:off x="0" y="1256538"/>
            <a:ext cx="4572000" cy="3427038"/>
            <a:chOff x="0" y="1256538"/>
            <a:chExt cx="4572000" cy="3427038"/>
          </a:xfrm>
        </p:grpSpPr>
        <p:pic>
          <p:nvPicPr>
            <p:cNvPr id="555" name="Google Shape;555;p71"/>
            <p:cNvPicPr preferRelativeResize="0"/>
            <p:nvPr/>
          </p:nvPicPr>
          <p:blipFill rotWithShape="1">
            <a:blip r:embed="rId3">
              <a:alphaModFix/>
            </a:blip>
            <a:srcRect b="79" l="0" r="0" t="89"/>
            <a:stretch/>
          </p:blipFill>
          <p:spPr>
            <a:xfrm>
              <a:off x="0" y="1256538"/>
              <a:ext cx="4572000" cy="2282078"/>
            </a:xfrm>
            <a:prstGeom prst="rect">
              <a:avLst/>
            </a:prstGeom>
            <a:noFill/>
            <a:ln>
              <a:noFill/>
            </a:ln>
          </p:spPr>
        </p:pic>
        <p:pic>
          <p:nvPicPr>
            <p:cNvPr id="556" name="Google Shape;556;p71"/>
            <p:cNvPicPr preferRelativeResize="0"/>
            <p:nvPr/>
          </p:nvPicPr>
          <p:blipFill rotWithShape="1">
            <a:blip r:embed="rId4">
              <a:alphaModFix/>
            </a:blip>
            <a:srcRect b="50000" l="0" r="0" t="0"/>
            <a:stretch/>
          </p:blipFill>
          <p:spPr>
            <a:xfrm>
              <a:off x="0" y="3540575"/>
              <a:ext cx="4572000" cy="1143000"/>
            </a:xfrm>
            <a:prstGeom prst="rect">
              <a:avLst/>
            </a:prstGeom>
            <a:noFill/>
            <a:ln>
              <a:noFill/>
            </a:ln>
          </p:spPr>
        </p:pic>
      </p:grpSp>
      <p:sp>
        <p:nvSpPr>
          <p:cNvPr id="557" name="Google Shape;557;p7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GOES-16 vs. GOES-18 (W. CONUS)</a:t>
            </a:r>
            <a:endParaRPr b="1"/>
          </a:p>
        </p:txBody>
      </p:sp>
      <p:sp>
        <p:nvSpPr>
          <p:cNvPr id="558" name="Google Shape;558;p71"/>
          <p:cNvSpPr txBox="1"/>
          <p:nvPr/>
        </p:nvSpPr>
        <p:spPr>
          <a:xfrm>
            <a:off x="4711050" y="896100"/>
            <a:ext cx="4370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chemeClr val="dk1"/>
                </a:solidFill>
              </a:rPr>
              <a:t>G18</a:t>
            </a:r>
            <a:r>
              <a:rPr lang="en-US">
                <a:solidFill>
                  <a:schemeClr val="dk1"/>
                </a:solidFill>
              </a:rPr>
              <a:t> ABI </a:t>
            </a:r>
            <a:r>
              <a:rPr lang="en-US"/>
              <a:t>(DR_I_ABI-L2-CCL2KMF)</a:t>
            </a:r>
            <a:endParaRPr/>
          </a:p>
        </p:txBody>
      </p:sp>
      <p:cxnSp>
        <p:nvCxnSpPr>
          <p:cNvPr id="559" name="Google Shape;559;p71"/>
          <p:cNvCxnSpPr/>
          <p:nvPr/>
        </p:nvCxnSpPr>
        <p:spPr>
          <a:xfrm>
            <a:off x="4526850" y="1119075"/>
            <a:ext cx="6000" cy="3684900"/>
          </a:xfrm>
          <a:prstGeom prst="straightConnector1">
            <a:avLst/>
          </a:prstGeom>
          <a:noFill/>
          <a:ln cap="flat" cmpd="sng" w="9525">
            <a:solidFill>
              <a:schemeClr val="dk2"/>
            </a:solidFill>
            <a:prstDash val="solid"/>
            <a:round/>
            <a:headEnd len="med" w="med" type="none"/>
            <a:tailEnd len="med" w="med" type="none"/>
          </a:ln>
        </p:spPr>
      </p:cxnSp>
      <p:sp>
        <p:nvSpPr>
          <p:cNvPr id="560" name="Google Shape;560;p71"/>
          <p:cNvSpPr txBox="1"/>
          <p:nvPr/>
        </p:nvSpPr>
        <p:spPr>
          <a:xfrm>
            <a:off x="60625" y="899075"/>
            <a:ext cx="4766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t>G16</a:t>
            </a:r>
            <a:r>
              <a:rPr lang="en-US"/>
              <a:t> ABI 1900 UTC 20230419 (OR_I_ABI-L2-CCL2KMF)</a:t>
            </a:r>
            <a:endParaRPr/>
          </a:p>
        </p:txBody>
      </p:sp>
      <p:grpSp>
        <p:nvGrpSpPr>
          <p:cNvPr id="561" name="Google Shape;561;p71"/>
          <p:cNvGrpSpPr/>
          <p:nvPr/>
        </p:nvGrpSpPr>
        <p:grpSpPr>
          <a:xfrm>
            <a:off x="4572000" y="1254575"/>
            <a:ext cx="4572000" cy="3429000"/>
            <a:chOff x="4572000" y="1254575"/>
            <a:chExt cx="4572000" cy="3429000"/>
          </a:xfrm>
        </p:grpSpPr>
        <p:pic>
          <p:nvPicPr>
            <p:cNvPr id="562" name="Google Shape;562;p71"/>
            <p:cNvPicPr preferRelativeResize="0"/>
            <p:nvPr/>
          </p:nvPicPr>
          <p:blipFill rotWithShape="1">
            <a:blip r:embed="rId5">
              <a:alphaModFix/>
            </a:blip>
            <a:srcRect b="0" l="0" r="0" t="0"/>
            <a:stretch/>
          </p:blipFill>
          <p:spPr>
            <a:xfrm>
              <a:off x="4572000" y="1254575"/>
              <a:ext cx="4572000" cy="2286000"/>
            </a:xfrm>
            <a:prstGeom prst="rect">
              <a:avLst/>
            </a:prstGeom>
            <a:noFill/>
            <a:ln>
              <a:noFill/>
            </a:ln>
          </p:spPr>
        </p:pic>
        <p:pic>
          <p:nvPicPr>
            <p:cNvPr id="563" name="Google Shape;563;p71"/>
            <p:cNvPicPr preferRelativeResize="0"/>
            <p:nvPr/>
          </p:nvPicPr>
          <p:blipFill rotWithShape="1">
            <a:blip r:embed="rId6">
              <a:alphaModFix/>
            </a:blip>
            <a:srcRect b="50000" l="0" r="0" t="0"/>
            <a:stretch/>
          </p:blipFill>
          <p:spPr>
            <a:xfrm>
              <a:off x="4572000" y="3540575"/>
              <a:ext cx="4572000" cy="1143000"/>
            </a:xfrm>
            <a:prstGeom prst="rect">
              <a:avLst/>
            </a:prstGeom>
            <a:noFill/>
            <a:ln>
              <a:noFill/>
            </a:ln>
          </p:spPr>
        </p:pic>
      </p:grpSp>
      <p:sp>
        <p:nvSpPr>
          <p:cNvPr id="564" name="Google Shape;564;p71"/>
          <p:cNvSpPr txBox="1"/>
          <p:nvPr/>
        </p:nvSpPr>
        <p:spPr>
          <a:xfrm>
            <a:off x="6792575" y="417100"/>
            <a:ext cx="2351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100">
                <a:solidFill>
                  <a:srgbClr val="666666"/>
                </a:solidFill>
              </a:rPr>
              <a:t>Both DE outputs</a:t>
            </a:r>
            <a:endParaRPr i="1" sz="1100">
              <a:solidFill>
                <a:srgbClr val="666666"/>
              </a:solidFill>
            </a:endParaRPr>
          </a:p>
        </p:txBody>
      </p:sp>
      <p:sp>
        <p:nvSpPr>
          <p:cNvPr id="565" name="Google Shape;565;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7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GOES-18 vs. JPSS VIIRS (Day)</a:t>
            </a:r>
            <a:endParaRPr b="1"/>
          </a:p>
        </p:txBody>
      </p:sp>
      <p:sp>
        <p:nvSpPr>
          <p:cNvPr id="571" name="Google Shape;571;p72"/>
          <p:cNvSpPr txBox="1"/>
          <p:nvPr/>
        </p:nvSpPr>
        <p:spPr>
          <a:xfrm>
            <a:off x="618975" y="899075"/>
            <a:ext cx="3417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G18 ABI 2200 UTC 20230331 (full disk)</a:t>
            </a:r>
            <a:endParaRPr/>
          </a:p>
        </p:txBody>
      </p:sp>
      <p:grpSp>
        <p:nvGrpSpPr>
          <p:cNvPr id="572" name="Google Shape;572;p72"/>
          <p:cNvGrpSpPr/>
          <p:nvPr/>
        </p:nvGrpSpPr>
        <p:grpSpPr>
          <a:xfrm>
            <a:off x="4572000" y="1254575"/>
            <a:ext cx="4572000" cy="3428988"/>
            <a:chOff x="4572000" y="1254575"/>
            <a:chExt cx="4572000" cy="3428988"/>
          </a:xfrm>
        </p:grpSpPr>
        <p:pic>
          <p:nvPicPr>
            <p:cNvPr id="573" name="Google Shape;573;p72"/>
            <p:cNvPicPr preferRelativeResize="0"/>
            <p:nvPr/>
          </p:nvPicPr>
          <p:blipFill>
            <a:blip r:embed="rId3">
              <a:alphaModFix/>
            </a:blip>
            <a:stretch>
              <a:fillRect/>
            </a:stretch>
          </p:blipFill>
          <p:spPr>
            <a:xfrm>
              <a:off x="4572000" y="1254575"/>
              <a:ext cx="4572000" cy="2286000"/>
            </a:xfrm>
            <a:prstGeom prst="rect">
              <a:avLst/>
            </a:prstGeom>
            <a:noFill/>
            <a:ln>
              <a:noFill/>
            </a:ln>
          </p:spPr>
        </p:pic>
        <p:pic>
          <p:nvPicPr>
            <p:cNvPr id="574" name="Google Shape;574;p72"/>
            <p:cNvPicPr preferRelativeResize="0"/>
            <p:nvPr/>
          </p:nvPicPr>
          <p:blipFill rotWithShape="1">
            <a:blip r:embed="rId4">
              <a:alphaModFix/>
            </a:blip>
            <a:srcRect b="50084" l="0" r="0" t="0"/>
            <a:stretch/>
          </p:blipFill>
          <p:spPr>
            <a:xfrm>
              <a:off x="4572000" y="3540563"/>
              <a:ext cx="4572000" cy="1143000"/>
            </a:xfrm>
            <a:prstGeom prst="rect">
              <a:avLst/>
            </a:prstGeom>
            <a:noFill/>
            <a:ln>
              <a:noFill/>
            </a:ln>
          </p:spPr>
        </p:pic>
      </p:grpSp>
      <p:grpSp>
        <p:nvGrpSpPr>
          <p:cNvPr id="575" name="Google Shape;575;p72"/>
          <p:cNvGrpSpPr/>
          <p:nvPr/>
        </p:nvGrpSpPr>
        <p:grpSpPr>
          <a:xfrm>
            <a:off x="0" y="1256538"/>
            <a:ext cx="4572000" cy="3427038"/>
            <a:chOff x="0" y="1256538"/>
            <a:chExt cx="4572000" cy="3427038"/>
          </a:xfrm>
        </p:grpSpPr>
        <p:pic>
          <p:nvPicPr>
            <p:cNvPr id="576" name="Google Shape;576;p72"/>
            <p:cNvPicPr preferRelativeResize="0"/>
            <p:nvPr/>
          </p:nvPicPr>
          <p:blipFill>
            <a:blip r:embed="rId5">
              <a:alphaModFix/>
            </a:blip>
            <a:stretch>
              <a:fillRect/>
            </a:stretch>
          </p:blipFill>
          <p:spPr>
            <a:xfrm>
              <a:off x="0" y="1256538"/>
              <a:ext cx="4572000" cy="2282078"/>
            </a:xfrm>
            <a:prstGeom prst="rect">
              <a:avLst/>
            </a:prstGeom>
            <a:noFill/>
            <a:ln>
              <a:noFill/>
            </a:ln>
          </p:spPr>
        </p:pic>
        <p:pic>
          <p:nvPicPr>
            <p:cNvPr id="577" name="Google Shape;577;p72"/>
            <p:cNvPicPr preferRelativeResize="0"/>
            <p:nvPr/>
          </p:nvPicPr>
          <p:blipFill rotWithShape="1">
            <a:blip r:embed="rId6">
              <a:alphaModFix/>
            </a:blip>
            <a:srcRect b="50000" l="0" r="0" t="0"/>
            <a:stretch/>
          </p:blipFill>
          <p:spPr>
            <a:xfrm>
              <a:off x="0" y="3540575"/>
              <a:ext cx="4572000" cy="1143000"/>
            </a:xfrm>
            <a:prstGeom prst="rect">
              <a:avLst/>
            </a:prstGeom>
            <a:noFill/>
            <a:ln>
              <a:noFill/>
            </a:ln>
          </p:spPr>
        </p:pic>
      </p:grpSp>
      <p:sp>
        <p:nvSpPr>
          <p:cNvPr id="578" name="Google Shape;578;p72"/>
          <p:cNvSpPr txBox="1"/>
          <p:nvPr/>
        </p:nvSpPr>
        <p:spPr>
          <a:xfrm>
            <a:off x="5098075" y="896112"/>
            <a:ext cx="3470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S-NPP VIIRS  2150-2200 UTC (v3r2)</a:t>
            </a:r>
            <a:endParaRPr/>
          </a:p>
        </p:txBody>
      </p:sp>
      <p:cxnSp>
        <p:nvCxnSpPr>
          <p:cNvPr id="579" name="Google Shape;579;p72"/>
          <p:cNvCxnSpPr/>
          <p:nvPr/>
        </p:nvCxnSpPr>
        <p:spPr>
          <a:xfrm>
            <a:off x="4526850" y="1119075"/>
            <a:ext cx="6000" cy="3684900"/>
          </a:xfrm>
          <a:prstGeom prst="straightConnector1">
            <a:avLst/>
          </a:prstGeom>
          <a:noFill/>
          <a:ln cap="flat" cmpd="sng" w="9525">
            <a:solidFill>
              <a:schemeClr val="dk2"/>
            </a:solidFill>
            <a:prstDash val="solid"/>
            <a:round/>
            <a:headEnd len="med" w="med" type="none"/>
            <a:tailEnd len="med" w="med" type="none"/>
          </a:ln>
        </p:spPr>
      </p:cxnSp>
      <p:grpSp>
        <p:nvGrpSpPr>
          <p:cNvPr id="580" name="Google Shape;580;p72"/>
          <p:cNvGrpSpPr/>
          <p:nvPr/>
        </p:nvGrpSpPr>
        <p:grpSpPr>
          <a:xfrm>
            <a:off x="8377800" y="871795"/>
            <a:ext cx="766200" cy="565800"/>
            <a:chOff x="8377800" y="871795"/>
            <a:chExt cx="766200" cy="565800"/>
          </a:xfrm>
        </p:grpSpPr>
        <p:cxnSp>
          <p:nvCxnSpPr>
            <p:cNvPr id="581" name="Google Shape;581;p72"/>
            <p:cNvCxnSpPr/>
            <p:nvPr/>
          </p:nvCxnSpPr>
          <p:spPr>
            <a:xfrm>
              <a:off x="8760900" y="1164895"/>
              <a:ext cx="49200" cy="272700"/>
            </a:xfrm>
            <a:prstGeom prst="straightConnector1">
              <a:avLst/>
            </a:prstGeom>
            <a:noFill/>
            <a:ln cap="flat" cmpd="sng" w="9525">
              <a:solidFill>
                <a:srgbClr val="1C4587"/>
              </a:solidFill>
              <a:prstDash val="solid"/>
              <a:round/>
              <a:headEnd len="med" w="med" type="none"/>
              <a:tailEnd len="med" w="med" type="triangle"/>
            </a:ln>
          </p:spPr>
        </p:cxnSp>
        <p:sp>
          <p:nvSpPr>
            <p:cNvPr id="582" name="Google Shape;582;p72"/>
            <p:cNvSpPr txBox="1"/>
            <p:nvPr/>
          </p:nvSpPr>
          <p:spPr>
            <a:xfrm>
              <a:off x="8377800" y="871795"/>
              <a:ext cx="766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00">
                  <a:solidFill>
                    <a:srgbClr val="1C4587"/>
                  </a:solidFill>
                </a:rPr>
                <a:t>W. Coast CONUS</a:t>
              </a:r>
              <a:endParaRPr b="1" sz="600">
                <a:solidFill>
                  <a:srgbClr val="1C4587"/>
                </a:solidFill>
              </a:endParaRPr>
            </a:p>
          </p:txBody>
        </p:sp>
      </p:grpSp>
      <p:sp>
        <p:nvSpPr>
          <p:cNvPr id="583" name="Google Shape;583;p72"/>
          <p:cNvSpPr txBox="1"/>
          <p:nvPr/>
        </p:nvSpPr>
        <p:spPr>
          <a:xfrm>
            <a:off x="6792575" y="417100"/>
            <a:ext cx="2351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100">
                <a:solidFill>
                  <a:srgbClr val="666666"/>
                </a:solidFill>
              </a:rPr>
              <a:t>Both ASSISTT outputs</a:t>
            </a:r>
            <a:endParaRPr i="1" sz="1100">
              <a:solidFill>
                <a:srgbClr val="666666"/>
              </a:solidFill>
            </a:endParaRPr>
          </a:p>
        </p:txBody>
      </p:sp>
      <p:sp>
        <p:nvSpPr>
          <p:cNvPr id="584" name="Google Shape;584;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73"/>
          <p:cNvSpPr txBox="1"/>
          <p:nvPr>
            <p:ph type="title"/>
          </p:nvPr>
        </p:nvSpPr>
        <p:spPr>
          <a:xfrm>
            <a:off x="973183" y="48817"/>
            <a:ext cx="7014900" cy="564300"/>
          </a:xfrm>
          <a:prstGeom prst="rect">
            <a:avLst/>
          </a:prstGeom>
          <a:noFill/>
          <a:ln>
            <a:noFill/>
          </a:ln>
        </p:spPr>
        <p:txBody>
          <a:bodyPr anchorCtr="0" anchor="ctr" bIns="34275" lIns="68575" spcFirstLastPara="1" rIns="68575" wrap="square" tIns="34275">
            <a:noAutofit/>
          </a:bodyPr>
          <a:lstStyle/>
          <a:p>
            <a:pPr indent="0" lvl="0" marL="0" rtl="0" algn="l">
              <a:spcBef>
                <a:spcPts val="600"/>
              </a:spcBef>
              <a:spcAft>
                <a:spcPts val="0"/>
              </a:spcAft>
              <a:buClr>
                <a:schemeClr val="dk1"/>
              </a:buClr>
              <a:buSzPts val="1100"/>
              <a:buFont typeface="Arial"/>
              <a:buNone/>
            </a:pPr>
            <a:r>
              <a:rPr lang="en-US" sz="3000">
                <a:solidFill>
                  <a:schemeClr val="lt2"/>
                </a:solidFill>
              </a:rPr>
              <a:t>RESULTS - QUANTITATIVE ANALYSIS</a:t>
            </a:r>
            <a:endParaRPr sz="3000">
              <a:solidFill>
                <a:schemeClr val="lt2"/>
              </a:solidFill>
            </a:endParaRPr>
          </a:p>
        </p:txBody>
      </p:sp>
      <p:sp>
        <p:nvSpPr>
          <p:cNvPr id="590" name="Google Shape;590;p73"/>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r>
              <a:rPr lang="en-US"/>
              <a:t> </a:t>
            </a:r>
            <a:fld id="{00000000-1234-1234-1234-123412341234}" type="slidenum">
              <a:rPr lang="en-US" sz="1200"/>
              <a:t>‹#›</a:t>
            </a:fld>
            <a:endParaRPr sz="1200"/>
          </a:p>
        </p:txBody>
      </p:sp>
      <p:sp>
        <p:nvSpPr>
          <p:cNvPr id="591" name="Google Shape;591;p73"/>
          <p:cNvSpPr txBox="1"/>
          <p:nvPr>
            <p:ph idx="1" type="body"/>
          </p:nvPr>
        </p:nvSpPr>
        <p:spPr>
          <a:xfrm>
            <a:off x="457200" y="900113"/>
            <a:ext cx="8229600" cy="3694500"/>
          </a:xfrm>
          <a:prstGeom prst="rect">
            <a:avLst/>
          </a:prstGeom>
        </p:spPr>
        <p:txBody>
          <a:bodyPr anchorCtr="0" anchor="t" bIns="34275" lIns="68575" spcFirstLastPara="1" rIns="68575" wrap="square" tIns="34275">
            <a:noAutofit/>
          </a:bodyPr>
          <a:lstStyle/>
          <a:p>
            <a:pPr indent="-393700" lvl="0" marL="457200" rtl="0" algn="l">
              <a:spcBef>
                <a:spcPts val="600"/>
              </a:spcBef>
              <a:spcAft>
                <a:spcPts val="0"/>
              </a:spcAft>
              <a:buSzPts val="2600"/>
              <a:buChar char="•"/>
            </a:pPr>
            <a:r>
              <a:rPr lang="en-US" sz="2600"/>
              <a:t>GOES-18 NRT CALIPSO/CALIOP Comparisons</a:t>
            </a:r>
            <a:endParaRPr sz="2600"/>
          </a:p>
          <a:p>
            <a:pPr indent="-393700" lvl="0" marL="457200" rtl="0" algn="l">
              <a:spcBef>
                <a:spcPts val="0"/>
              </a:spcBef>
              <a:spcAft>
                <a:spcPts val="0"/>
              </a:spcAft>
              <a:buSzPts val="2600"/>
              <a:buChar char="•"/>
            </a:pPr>
            <a:r>
              <a:rPr lang="en-US" sz="2600"/>
              <a:t>GOES-16 Retrospective Comparisons</a:t>
            </a:r>
            <a:endParaRPr sz="2600"/>
          </a:p>
          <a:p>
            <a:pPr indent="-381000" lvl="1" marL="914400" rtl="0" algn="l">
              <a:spcBef>
                <a:spcPts val="0"/>
              </a:spcBef>
              <a:spcAft>
                <a:spcPts val="0"/>
              </a:spcAft>
              <a:buSzPts val="2400"/>
              <a:buChar char="–"/>
            </a:pPr>
            <a:r>
              <a:rPr lang="en-US" sz="2400"/>
              <a:t>CloudSat</a:t>
            </a:r>
            <a:endParaRPr sz="2400"/>
          </a:p>
          <a:p>
            <a:pPr indent="-381000" lvl="1" marL="914400" rtl="0" algn="l">
              <a:spcBef>
                <a:spcPts val="0"/>
              </a:spcBef>
              <a:spcAft>
                <a:spcPts val="0"/>
              </a:spcAft>
              <a:buSzPts val="2400"/>
              <a:buChar char="–"/>
            </a:pPr>
            <a:r>
              <a:rPr lang="en-US" sz="2400"/>
              <a:t>CALIPSO</a:t>
            </a:r>
            <a:endParaRPr sz="2400"/>
          </a:p>
          <a:p>
            <a:pPr indent="-381000" lvl="1" marL="914400" rtl="0" algn="l">
              <a:spcBef>
                <a:spcPts val="0"/>
              </a:spcBef>
              <a:spcAft>
                <a:spcPts val="0"/>
              </a:spcAft>
              <a:buSzPts val="2400"/>
              <a:buChar char="–"/>
            </a:pPr>
            <a:r>
              <a:rPr lang="en-US" sz="2400"/>
              <a:t>DOE ARM</a:t>
            </a:r>
            <a:endParaRPr sz="2400"/>
          </a:p>
          <a:p>
            <a:pPr indent="-393700" lvl="0" marL="457200" rtl="0" algn="l">
              <a:spcBef>
                <a:spcPts val="0"/>
              </a:spcBef>
              <a:spcAft>
                <a:spcPts val="0"/>
              </a:spcAft>
              <a:buSzPts val="2600"/>
              <a:buChar char="•"/>
            </a:pPr>
            <a:r>
              <a:rPr lang="en-US" sz="2600"/>
              <a:t>GOES-16/18 NRT Versus Ground-based Comparisons</a:t>
            </a:r>
            <a:endParaRPr sz="26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74"/>
          <p:cNvSpPr txBox="1"/>
          <p:nvPr>
            <p:ph type="title"/>
          </p:nvPr>
        </p:nvSpPr>
        <p:spPr>
          <a:xfrm>
            <a:off x="973183" y="48817"/>
            <a:ext cx="7014900" cy="564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US" sz="3000"/>
              <a:t>Evaluation:  CALIOP vs ABI Comparison</a:t>
            </a:r>
            <a:endParaRPr sz="3000"/>
          </a:p>
        </p:txBody>
      </p:sp>
      <p:sp>
        <p:nvSpPr>
          <p:cNvPr id="597" name="Google Shape;597;p74"/>
          <p:cNvSpPr txBox="1"/>
          <p:nvPr>
            <p:ph idx="1" type="body"/>
          </p:nvPr>
        </p:nvSpPr>
        <p:spPr>
          <a:xfrm>
            <a:off x="246900" y="731524"/>
            <a:ext cx="4681800" cy="4251600"/>
          </a:xfrm>
          <a:prstGeom prst="rect">
            <a:avLst/>
          </a:prstGeom>
          <a:noFill/>
          <a:ln>
            <a:noFill/>
          </a:ln>
        </p:spPr>
        <p:txBody>
          <a:bodyPr anchorCtr="0" anchor="t" bIns="34275" lIns="68575" spcFirstLastPara="1" rIns="68575" wrap="square" tIns="34275">
            <a:noAutofit/>
          </a:bodyPr>
          <a:lstStyle/>
          <a:p>
            <a:pPr indent="-317500" lvl="0" marL="457200" rtl="0" algn="l">
              <a:lnSpc>
                <a:spcPct val="90000"/>
              </a:lnSpc>
              <a:spcBef>
                <a:spcPts val="0"/>
              </a:spcBef>
              <a:spcAft>
                <a:spcPts val="0"/>
              </a:spcAft>
              <a:buSzPts val="1400"/>
              <a:buChar char="•"/>
            </a:pPr>
            <a:r>
              <a:rPr lang="en-US" sz="1400"/>
              <a:t>CALIOP is a lidar on board CALIPSO.</a:t>
            </a:r>
            <a:endParaRPr sz="1400"/>
          </a:p>
          <a:p>
            <a:pPr indent="0" lvl="0" marL="457200" rtl="0" algn="l">
              <a:lnSpc>
                <a:spcPct val="90000"/>
              </a:lnSpc>
              <a:spcBef>
                <a:spcPts val="0"/>
              </a:spcBef>
              <a:spcAft>
                <a:spcPts val="0"/>
              </a:spcAft>
              <a:buNone/>
            </a:pPr>
            <a:r>
              <a:t/>
            </a:r>
            <a:endParaRPr sz="1400"/>
          </a:p>
          <a:p>
            <a:pPr indent="-317500" lvl="0" marL="457200" rtl="0" algn="l">
              <a:lnSpc>
                <a:spcPct val="90000"/>
              </a:lnSpc>
              <a:spcBef>
                <a:spcPts val="0"/>
              </a:spcBef>
              <a:spcAft>
                <a:spcPts val="0"/>
              </a:spcAft>
              <a:buSzPts val="1400"/>
              <a:buChar char="•"/>
            </a:pPr>
            <a:r>
              <a:rPr lang="en-US" sz="1400"/>
              <a:t>CALIOP Cloud Layer (5 km + 1 km) data are results considered as “truth”.</a:t>
            </a:r>
            <a:endParaRPr sz="1400"/>
          </a:p>
          <a:p>
            <a:pPr indent="-317500" lvl="1" marL="914400" rtl="0" algn="l">
              <a:lnSpc>
                <a:spcPct val="90000"/>
              </a:lnSpc>
              <a:spcBef>
                <a:spcPts val="0"/>
              </a:spcBef>
              <a:spcAft>
                <a:spcPts val="0"/>
              </a:spcAft>
              <a:buSzPts val="1400"/>
              <a:buChar char="–"/>
            </a:pPr>
            <a:r>
              <a:rPr lang="en-US" sz="1400"/>
              <a:t>COD = column optical depth</a:t>
            </a:r>
            <a:endParaRPr sz="1400"/>
          </a:p>
          <a:p>
            <a:pPr indent="-317500" lvl="1" marL="914400" rtl="0" algn="l">
              <a:lnSpc>
                <a:spcPct val="90000"/>
              </a:lnSpc>
              <a:spcBef>
                <a:spcPts val="0"/>
              </a:spcBef>
              <a:spcAft>
                <a:spcPts val="0"/>
              </a:spcAft>
              <a:buSzPts val="1400"/>
              <a:buChar char="–"/>
            </a:pPr>
            <a:r>
              <a:rPr lang="en-US" sz="1400"/>
              <a:t>Height, Temperature, Pressure = value of highest cloud layer adjusted for IR weighting function.</a:t>
            </a:r>
            <a:endParaRPr sz="1400"/>
          </a:p>
          <a:p>
            <a:pPr indent="-317500" lvl="1" marL="914400" rtl="0" algn="l">
              <a:lnSpc>
                <a:spcPct val="90000"/>
              </a:lnSpc>
              <a:spcBef>
                <a:spcPts val="0"/>
              </a:spcBef>
              <a:spcAft>
                <a:spcPts val="0"/>
              </a:spcAft>
              <a:buSzPts val="1400"/>
              <a:buChar char="–"/>
            </a:pPr>
            <a:r>
              <a:rPr lang="en-US" sz="1400"/>
              <a:t>5 km cloud layer product is supplemented with 1 km cloud layer product.</a:t>
            </a:r>
            <a:endParaRPr sz="1400"/>
          </a:p>
          <a:p>
            <a:pPr indent="0" lvl="0" marL="914400" rtl="0" algn="l">
              <a:lnSpc>
                <a:spcPct val="90000"/>
              </a:lnSpc>
              <a:spcBef>
                <a:spcPts val="0"/>
              </a:spcBef>
              <a:spcAft>
                <a:spcPts val="0"/>
              </a:spcAft>
              <a:buNone/>
            </a:pPr>
            <a:r>
              <a:t/>
            </a:r>
            <a:endParaRPr sz="1400"/>
          </a:p>
          <a:p>
            <a:pPr indent="-317500" lvl="0" marL="457200" rtl="0" algn="l">
              <a:lnSpc>
                <a:spcPct val="90000"/>
              </a:lnSpc>
              <a:spcBef>
                <a:spcPts val="0"/>
              </a:spcBef>
              <a:spcAft>
                <a:spcPts val="0"/>
              </a:spcAft>
              <a:buSzPts val="1400"/>
              <a:buChar char="•"/>
            </a:pPr>
            <a:r>
              <a:rPr lang="en-US" sz="1400"/>
              <a:t>1 day of CALIOP and ABI matchup data are used 2023_02_03_034.</a:t>
            </a:r>
            <a:endParaRPr sz="1400"/>
          </a:p>
          <a:p>
            <a:pPr indent="0" lvl="0" marL="457200" rtl="0" algn="l">
              <a:lnSpc>
                <a:spcPct val="90000"/>
              </a:lnSpc>
              <a:spcBef>
                <a:spcPts val="0"/>
              </a:spcBef>
              <a:spcAft>
                <a:spcPts val="0"/>
              </a:spcAft>
              <a:buNone/>
            </a:pPr>
            <a:r>
              <a:t/>
            </a:r>
            <a:endParaRPr sz="1400"/>
          </a:p>
          <a:p>
            <a:pPr indent="-317500" lvl="0" marL="457200" rtl="0" algn="l">
              <a:lnSpc>
                <a:spcPct val="90000"/>
              </a:lnSpc>
              <a:spcBef>
                <a:spcPts val="0"/>
              </a:spcBef>
              <a:spcAft>
                <a:spcPts val="0"/>
              </a:spcAft>
              <a:buSzPts val="1400"/>
              <a:buChar char="•"/>
            </a:pPr>
            <a:r>
              <a:rPr lang="en-US" sz="1400"/>
              <a:t>Filters applied to GOES-18:</a:t>
            </a:r>
            <a:endParaRPr sz="1400"/>
          </a:p>
          <a:p>
            <a:pPr indent="-317500" lvl="1" marL="914400" rtl="0" algn="l">
              <a:lnSpc>
                <a:spcPct val="90000"/>
              </a:lnSpc>
              <a:spcBef>
                <a:spcPts val="0"/>
              </a:spcBef>
              <a:spcAft>
                <a:spcPts val="0"/>
              </a:spcAft>
              <a:buSzPts val="1400"/>
              <a:buChar char="–"/>
            </a:pPr>
            <a:r>
              <a:rPr lang="en-US" sz="1400"/>
              <a:t>Scan time difference +/- 10 minutes,</a:t>
            </a:r>
            <a:endParaRPr sz="1400"/>
          </a:p>
          <a:p>
            <a:pPr indent="-317500" lvl="1" marL="914400" rtl="0" algn="l">
              <a:lnSpc>
                <a:spcPct val="90000"/>
              </a:lnSpc>
              <a:spcBef>
                <a:spcPts val="0"/>
              </a:spcBef>
              <a:spcAft>
                <a:spcPts val="0"/>
              </a:spcAft>
              <a:buSzPts val="1400"/>
              <a:buChar char="–"/>
            </a:pPr>
            <a:r>
              <a:rPr lang="en-US" sz="1400"/>
              <a:t>Sensor Zenith Angle &lt; 62.0 degrees.</a:t>
            </a:r>
            <a:endParaRPr sz="1400"/>
          </a:p>
          <a:p>
            <a:pPr indent="0" lvl="0" marL="914400" rtl="0" algn="l">
              <a:lnSpc>
                <a:spcPct val="90000"/>
              </a:lnSpc>
              <a:spcBef>
                <a:spcPts val="0"/>
              </a:spcBef>
              <a:spcAft>
                <a:spcPts val="0"/>
              </a:spcAft>
              <a:buNone/>
            </a:pPr>
            <a:r>
              <a:t/>
            </a:r>
            <a:endParaRPr sz="1400"/>
          </a:p>
          <a:p>
            <a:pPr indent="-317500" lvl="0" marL="457200" rtl="0" algn="l">
              <a:lnSpc>
                <a:spcPct val="90000"/>
              </a:lnSpc>
              <a:spcBef>
                <a:spcPts val="0"/>
              </a:spcBef>
              <a:spcAft>
                <a:spcPts val="0"/>
              </a:spcAft>
              <a:buSzPts val="1400"/>
              <a:buChar char="•"/>
            </a:pPr>
            <a:r>
              <a:rPr lang="en-US" sz="1400"/>
              <a:t>Filters applied to CALIOP:</a:t>
            </a:r>
            <a:endParaRPr sz="1400"/>
          </a:p>
          <a:p>
            <a:pPr indent="-317500" lvl="1" marL="914400" rtl="0" algn="l">
              <a:lnSpc>
                <a:spcPct val="90000"/>
              </a:lnSpc>
              <a:spcBef>
                <a:spcPts val="0"/>
              </a:spcBef>
              <a:spcAft>
                <a:spcPts val="0"/>
              </a:spcAft>
              <a:buSzPts val="1400"/>
              <a:buChar char="–"/>
            </a:pPr>
            <a:r>
              <a:rPr lang="en-US" sz="1400"/>
              <a:t>90N - 90S,</a:t>
            </a:r>
            <a:endParaRPr sz="1400"/>
          </a:p>
          <a:p>
            <a:pPr indent="-317500" lvl="1" marL="914400" rtl="0" algn="l">
              <a:lnSpc>
                <a:spcPct val="90000"/>
              </a:lnSpc>
              <a:spcBef>
                <a:spcPts val="0"/>
              </a:spcBef>
              <a:spcAft>
                <a:spcPts val="0"/>
              </a:spcAft>
              <a:buSzPts val="1400"/>
              <a:buChar char="–"/>
            </a:pPr>
            <a:r>
              <a:rPr lang="en-US" sz="1400"/>
              <a:t>COD &gt; 1.0 (EMIS &gt; 0.8),</a:t>
            </a:r>
            <a:endParaRPr sz="1400"/>
          </a:p>
          <a:p>
            <a:pPr indent="-317500" lvl="1" marL="914400" rtl="0" algn="l">
              <a:lnSpc>
                <a:spcPct val="90000"/>
              </a:lnSpc>
              <a:spcBef>
                <a:spcPts val="0"/>
              </a:spcBef>
              <a:spcAft>
                <a:spcPts val="0"/>
              </a:spcAft>
              <a:buSzPts val="1400"/>
              <a:buChar char="–"/>
            </a:pPr>
            <a:r>
              <a:rPr lang="en-US" sz="1400"/>
              <a:t>5km cloud fraction 0 or 1 (avoids cloud edges)</a:t>
            </a:r>
            <a:endParaRPr sz="1400"/>
          </a:p>
          <a:p>
            <a:pPr indent="0" lvl="0" marL="0" rtl="0" algn="l">
              <a:lnSpc>
                <a:spcPct val="90000"/>
              </a:lnSpc>
              <a:spcBef>
                <a:spcPts val="0"/>
              </a:spcBef>
              <a:spcAft>
                <a:spcPts val="0"/>
              </a:spcAft>
              <a:buNone/>
            </a:pPr>
            <a:r>
              <a:t/>
            </a:r>
            <a:endParaRPr sz="3000"/>
          </a:p>
          <a:p>
            <a:pPr indent="0" lvl="0" marL="0" rtl="0" algn="l">
              <a:lnSpc>
                <a:spcPct val="90000"/>
              </a:lnSpc>
              <a:spcBef>
                <a:spcPts val="0"/>
              </a:spcBef>
              <a:spcAft>
                <a:spcPts val="0"/>
              </a:spcAft>
              <a:buSzPts val="3200"/>
              <a:buNone/>
            </a:pPr>
            <a:r>
              <a:t/>
            </a:r>
            <a:endParaRPr sz="3000"/>
          </a:p>
          <a:p>
            <a:pPr indent="0" lvl="0" marL="0" rtl="0" algn="l">
              <a:lnSpc>
                <a:spcPct val="90000"/>
              </a:lnSpc>
              <a:spcBef>
                <a:spcPts val="0"/>
              </a:spcBef>
              <a:spcAft>
                <a:spcPts val="0"/>
              </a:spcAft>
              <a:buSzPts val="3200"/>
              <a:buNone/>
            </a:pPr>
            <a:r>
              <a:t/>
            </a:r>
            <a:endParaRPr sz="3000"/>
          </a:p>
          <a:p>
            <a:pPr indent="0" lvl="0" marL="0" rtl="0" algn="l">
              <a:lnSpc>
                <a:spcPct val="90000"/>
              </a:lnSpc>
              <a:spcBef>
                <a:spcPts val="0"/>
              </a:spcBef>
              <a:spcAft>
                <a:spcPts val="0"/>
              </a:spcAft>
              <a:buSzPts val="3200"/>
              <a:buNone/>
            </a:pPr>
            <a:r>
              <a:t/>
            </a:r>
            <a:endParaRPr sz="3000"/>
          </a:p>
        </p:txBody>
      </p:sp>
      <p:pic>
        <p:nvPicPr>
          <p:cNvPr id="598" name="Google Shape;598;p74"/>
          <p:cNvPicPr preferRelativeResize="0"/>
          <p:nvPr/>
        </p:nvPicPr>
        <p:blipFill>
          <a:blip r:embed="rId3">
            <a:alphaModFix/>
          </a:blip>
          <a:stretch>
            <a:fillRect/>
          </a:stretch>
        </p:blipFill>
        <p:spPr>
          <a:xfrm>
            <a:off x="6215722" y="613125"/>
            <a:ext cx="2596896" cy="1819656"/>
          </a:xfrm>
          <a:prstGeom prst="rect">
            <a:avLst/>
          </a:prstGeom>
          <a:noFill/>
          <a:ln>
            <a:noFill/>
          </a:ln>
        </p:spPr>
      </p:pic>
      <p:pic>
        <p:nvPicPr>
          <p:cNvPr id="599" name="Google Shape;599;p74"/>
          <p:cNvPicPr preferRelativeResize="0"/>
          <p:nvPr/>
        </p:nvPicPr>
        <p:blipFill>
          <a:blip r:embed="rId4">
            <a:alphaModFix/>
          </a:blip>
          <a:stretch>
            <a:fillRect/>
          </a:stretch>
        </p:blipFill>
        <p:spPr>
          <a:xfrm>
            <a:off x="6217920" y="2514600"/>
            <a:ext cx="2523744" cy="2523744"/>
          </a:xfrm>
          <a:prstGeom prst="rect">
            <a:avLst/>
          </a:prstGeom>
          <a:noFill/>
          <a:ln>
            <a:noFill/>
          </a:ln>
        </p:spPr>
      </p:pic>
      <p:sp>
        <p:nvSpPr>
          <p:cNvPr id="600" name="Google Shape;600;p74"/>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r>
              <a:rPr lang="en-US"/>
              <a:t> </a:t>
            </a:r>
            <a:fld id="{00000000-1234-1234-1234-123412341234}" type="slidenum">
              <a:rPr lang="en-US" sz="1200"/>
              <a:t>‹#›</a:t>
            </a:fld>
            <a:endParaRPr sz="1200"/>
          </a:p>
        </p:txBody>
      </p:sp>
      <p:sp>
        <p:nvSpPr>
          <p:cNvPr id="601" name="Google Shape;601;p74"/>
          <p:cNvSpPr txBox="1"/>
          <p:nvPr/>
        </p:nvSpPr>
        <p:spPr>
          <a:xfrm>
            <a:off x="4459675" y="558075"/>
            <a:ext cx="168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1C232"/>
                </a:solidFill>
              </a:rPr>
              <a:t>Recap from ACHA</a:t>
            </a:r>
            <a:endParaRPr>
              <a:solidFill>
                <a:srgbClr val="F1C23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id="606" name="Google Shape;606;p75"/>
          <p:cNvPicPr preferRelativeResize="0"/>
          <p:nvPr/>
        </p:nvPicPr>
        <p:blipFill>
          <a:blip r:embed="rId3">
            <a:alphaModFix/>
          </a:blip>
          <a:stretch>
            <a:fillRect/>
          </a:stretch>
        </p:blipFill>
        <p:spPr>
          <a:xfrm>
            <a:off x="457200" y="1234440"/>
            <a:ext cx="4114800" cy="3657600"/>
          </a:xfrm>
          <a:prstGeom prst="rect">
            <a:avLst/>
          </a:prstGeom>
          <a:noFill/>
          <a:ln>
            <a:noFill/>
          </a:ln>
        </p:spPr>
      </p:pic>
      <p:sp>
        <p:nvSpPr>
          <p:cNvPr id="607" name="Google Shape;607;p75"/>
          <p:cNvSpPr txBox="1"/>
          <p:nvPr>
            <p:ph type="title"/>
          </p:nvPr>
        </p:nvSpPr>
        <p:spPr>
          <a:xfrm>
            <a:off x="973183" y="48817"/>
            <a:ext cx="7014900" cy="564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US" sz="2500"/>
              <a:t>Evaluation:  OPS Enterprise and ASSISTT Framework</a:t>
            </a:r>
            <a:endParaRPr sz="2500"/>
          </a:p>
        </p:txBody>
      </p:sp>
      <p:sp>
        <p:nvSpPr>
          <p:cNvPr id="608" name="Google Shape;608;p75"/>
          <p:cNvSpPr txBox="1"/>
          <p:nvPr/>
        </p:nvSpPr>
        <p:spPr>
          <a:xfrm>
            <a:off x="4937750" y="822960"/>
            <a:ext cx="4114800" cy="4116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lang="en-US">
                <a:solidFill>
                  <a:schemeClr val="lt1"/>
                </a:solidFill>
              </a:rPr>
              <a:t>ASSISTT Framework</a:t>
            </a:r>
            <a:endParaRPr>
              <a:solidFill>
                <a:schemeClr val="lt1"/>
              </a:solidFill>
            </a:endParaRPr>
          </a:p>
          <a:p>
            <a:pPr indent="0" lvl="0" marL="0" rtl="0" algn="l">
              <a:lnSpc>
                <a:spcPct val="115000"/>
              </a:lnSpc>
              <a:spcBef>
                <a:spcPts val="0"/>
              </a:spcBef>
              <a:spcAft>
                <a:spcPts val="0"/>
              </a:spcAft>
              <a:buNone/>
            </a:pPr>
            <a:r>
              <a:t/>
            </a:r>
            <a:endParaRPr sz="1100">
              <a:solidFill>
                <a:schemeClr val="dk1"/>
              </a:solidFill>
            </a:endParaRPr>
          </a:p>
        </p:txBody>
      </p:sp>
      <p:sp>
        <p:nvSpPr>
          <p:cNvPr id="609" name="Google Shape;609;p75"/>
          <p:cNvSpPr txBox="1"/>
          <p:nvPr/>
        </p:nvSpPr>
        <p:spPr>
          <a:xfrm>
            <a:off x="548640" y="822960"/>
            <a:ext cx="4114800" cy="4116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None/>
            </a:pPr>
            <a:r>
              <a:rPr lang="en-US">
                <a:solidFill>
                  <a:schemeClr val="lt1"/>
                </a:solidFill>
              </a:rPr>
              <a:t>PRO Enterprise</a:t>
            </a:r>
            <a:endParaRPr>
              <a:solidFill>
                <a:schemeClr val="lt1"/>
              </a:solidFill>
            </a:endParaRPr>
          </a:p>
          <a:p>
            <a:pPr indent="0" lvl="0" marL="0" rtl="0" algn="l">
              <a:lnSpc>
                <a:spcPct val="115000"/>
              </a:lnSpc>
              <a:spcBef>
                <a:spcPts val="0"/>
              </a:spcBef>
              <a:spcAft>
                <a:spcPts val="0"/>
              </a:spcAft>
              <a:buNone/>
            </a:pPr>
            <a:r>
              <a:t/>
            </a:r>
            <a:endParaRPr sz="1100">
              <a:solidFill>
                <a:schemeClr val="dk1"/>
              </a:solidFill>
            </a:endParaRPr>
          </a:p>
        </p:txBody>
      </p:sp>
      <p:sp>
        <p:nvSpPr>
          <p:cNvPr id="610" name="Google Shape;610;p75"/>
          <p:cNvSpPr txBox="1"/>
          <p:nvPr/>
        </p:nvSpPr>
        <p:spPr>
          <a:xfrm>
            <a:off x="3200400" y="822960"/>
            <a:ext cx="2803200" cy="4002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lang="en-US">
                <a:solidFill>
                  <a:schemeClr val="lt1"/>
                </a:solidFill>
              </a:rPr>
              <a:t>GOES-18</a:t>
            </a:r>
            <a:endParaRPr>
              <a:solidFill>
                <a:schemeClr val="lt1"/>
              </a:solidFill>
            </a:endParaRPr>
          </a:p>
        </p:txBody>
      </p:sp>
      <p:sp>
        <p:nvSpPr>
          <p:cNvPr id="611" name="Google Shape;611;p75"/>
          <p:cNvSpPr/>
          <p:nvPr/>
        </p:nvSpPr>
        <p:spPr>
          <a:xfrm>
            <a:off x="1018250" y="1661850"/>
            <a:ext cx="298500" cy="10680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2" name="Google Shape;612;p75"/>
          <p:cNvPicPr preferRelativeResize="0"/>
          <p:nvPr/>
        </p:nvPicPr>
        <p:blipFill>
          <a:blip r:embed="rId4">
            <a:alphaModFix/>
          </a:blip>
          <a:stretch>
            <a:fillRect/>
          </a:stretch>
        </p:blipFill>
        <p:spPr>
          <a:xfrm>
            <a:off x="4937760" y="1234440"/>
            <a:ext cx="4114800" cy="3657600"/>
          </a:xfrm>
          <a:prstGeom prst="rect">
            <a:avLst/>
          </a:prstGeom>
          <a:noFill/>
          <a:ln>
            <a:noFill/>
          </a:ln>
        </p:spPr>
      </p:pic>
      <p:sp>
        <p:nvSpPr>
          <p:cNvPr id="613" name="Google Shape;613;p75"/>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r>
              <a:rPr lang="en-US"/>
              <a:t> </a:t>
            </a:r>
            <a:fld id="{00000000-1234-1234-1234-123412341234}" type="slidenum">
              <a:rPr lang="en-US" sz="1200"/>
              <a:t>‹#›</a:t>
            </a:fld>
            <a:endParaRPr sz="1200"/>
          </a:p>
        </p:txBody>
      </p:sp>
      <p:sp>
        <p:nvSpPr>
          <p:cNvPr id="614" name="Google Shape;614;p75"/>
          <p:cNvSpPr txBox="1"/>
          <p:nvPr/>
        </p:nvSpPr>
        <p:spPr>
          <a:xfrm>
            <a:off x="4459675" y="558075"/>
            <a:ext cx="168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1C232"/>
                </a:solidFill>
              </a:rPr>
              <a:t>Recap from ACHA</a:t>
            </a:r>
            <a:endParaRPr>
              <a:solidFill>
                <a:srgbClr val="F1C23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76"/>
          <p:cNvSpPr txBox="1"/>
          <p:nvPr>
            <p:ph type="title"/>
          </p:nvPr>
        </p:nvSpPr>
        <p:spPr>
          <a:xfrm>
            <a:off x="973183" y="48817"/>
            <a:ext cx="7014900" cy="5643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US"/>
              <a:t>Data</a:t>
            </a:r>
            <a:endParaRPr/>
          </a:p>
        </p:txBody>
      </p:sp>
      <p:sp>
        <p:nvSpPr>
          <p:cNvPr id="620" name="Google Shape;620;p76"/>
          <p:cNvSpPr txBox="1"/>
          <p:nvPr>
            <p:ph idx="1" type="body"/>
          </p:nvPr>
        </p:nvSpPr>
        <p:spPr>
          <a:xfrm>
            <a:off x="457200" y="900126"/>
            <a:ext cx="8229600" cy="3940200"/>
          </a:xfrm>
          <a:prstGeom prst="rect">
            <a:avLst/>
          </a:prstGeom>
        </p:spPr>
        <p:txBody>
          <a:bodyPr anchorCtr="0" anchor="t" bIns="34275" lIns="68575" spcFirstLastPara="1" rIns="68575" wrap="square" tIns="34275">
            <a:noAutofit/>
          </a:bodyPr>
          <a:lstStyle/>
          <a:p>
            <a:pPr indent="0" lvl="0" marL="457200" rtl="0" algn="l">
              <a:spcBef>
                <a:spcPts val="0"/>
              </a:spcBef>
              <a:spcAft>
                <a:spcPts val="0"/>
              </a:spcAft>
              <a:buNone/>
            </a:pPr>
            <a:r>
              <a:t/>
            </a:r>
            <a:endParaRPr sz="1400">
              <a:solidFill>
                <a:srgbClr val="E9E9E9"/>
              </a:solidFill>
              <a:latin typeface="Arial"/>
              <a:ea typeface="Arial"/>
              <a:cs typeface="Arial"/>
              <a:sym typeface="Arial"/>
            </a:endParaRPr>
          </a:p>
          <a:p>
            <a:pPr indent="-165100" lvl="0" marL="457200" rtl="0" algn="l">
              <a:spcBef>
                <a:spcPts val="1200"/>
              </a:spcBef>
              <a:spcAft>
                <a:spcPts val="0"/>
              </a:spcAft>
              <a:buClr>
                <a:srgbClr val="E9E9E9"/>
              </a:buClr>
              <a:buSzPts val="1400"/>
              <a:buFont typeface="Noto Sans Symbols"/>
              <a:buChar char="∙"/>
            </a:pPr>
            <a:r>
              <a:rPr lang="en-US" sz="1400">
                <a:solidFill>
                  <a:srgbClr val="E9E9E9"/>
                </a:solidFill>
                <a:latin typeface="Arial"/>
                <a:ea typeface="Arial"/>
                <a:cs typeface="Arial"/>
                <a:sym typeface="Arial"/>
              </a:rPr>
              <a:t>SAPF G16 reprocessing data include CCL products retrieved from G16 ABI FD scans every ten minutes for 14 days in 2019 (May 1 to May 14)</a:t>
            </a:r>
            <a:endParaRPr sz="1400">
              <a:solidFill>
                <a:srgbClr val="E9E9E9"/>
              </a:solidFill>
              <a:latin typeface="Arial"/>
              <a:ea typeface="Arial"/>
              <a:cs typeface="Arial"/>
              <a:sym typeface="Arial"/>
            </a:endParaRPr>
          </a:p>
          <a:p>
            <a:pPr indent="-165100" lvl="0" marL="457200" rtl="0" algn="l">
              <a:spcBef>
                <a:spcPts val="1200"/>
              </a:spcBef>
              <a:spcAft>
                <a:spcPts val="0"/>
              </a:spcAft>
              <a:buClr>
                <a:srgbClr val="E9E9E9"/>
              </a:buClr>
              <a:buSzPts val="1400"/>
              <a:buFont typeface="Arial"/>
              <a:buChar char="∙"/>
            </a:pPr>
            <a:r>
              <a:rPr lang="en-US" sz="1400">
                <a:solidFill>
                  <a:srgbClr val="E9E9E9"/>
                </a:solidFill>
                <a:latin typeface="Arial"/>
                <a:ea typeface="Arial"/>
                <a:cs typeface="Arial"/>
                <a:sym typeface="Arial"/>
              </a:rPr>
              <a:t>For NRT G18, data are from March 8 to April 18, 2023</a:t>
            </a:r>
            <a:endParaRPr sz="1400">
              <a:solidFill>
                <a:srgbClr val="E9E9E9"/>
              </a:solidFill>
              <a:latin typeface="Arial"/>
              <a:ea typeface="Arial"/>
              <a:cs typeface="Arial"/>
              <a:sym typeface="Arial"/>
            </a:endParaRPr>
          </a:p>
          <a:p>
            <a:pPr indent="-165100" lvl="0" marL="457200" rtl="0" algn="l">
              <a:spcBef>
                <a:spcPts val="1200"/>
              </a:spcBef>
              <a:spcAft>
                <a:spcPts val="0"/>
              </a:spcAft>
              <a:buClr>
                <a:srgbClr val="E9E9E9"/>
              </a:buClr>
              <a:buSzPts val="1400"/>
              <a:buFont typeface="Arial"/>
              <a:buChar char="∙"/>
            </a:pPr>
            <a:r>
              <a:rPr lang="en-US" sz="1400">
                <a:solidFill>
                  <a:srgbClr val="E9E9E9"/>
                </a:solidFill>
                <a:latin typeface="Arial"/>
                <a:ea typeface="Arial"/>
                <a:cs typeface="Arial"/>
                <a:sym typeface="Arial"/>
              </a:rPr>
              <a:t>For NRT G16, data are from March 5 to March 9, 2023</a:t>
            </a:r>
            <a:endParaRPr sz="1400">
              <a:solidFill>
                <a:srgbClr val="E9E9E9"/>
              </a:solidFill>
              <a:latin typeface="Arial"/>
              <a:ea typeface="Arial"/>
              <a:cs typeface="Arial"/>
              <a:sym typeface="Arial"/>
            </a:endParaRPr>
          </a:p>
          <a:p>
            <a:pPr indent="0" lvl="0" marL="457200" rtl="0" algn="l">
              <a:spcBef>
                <a:spcPts val="1200"/>
              </a:spcBef>
              <a:spcAft>
                <a:spcPts val="0"/>
              </a:spcAft>
              <a:buNone/>
            </a:pPr>
            <a:r>
              <a:t/>
            </a:r>
            <a:endParaRPr sz="1400">
              <a:solidFill>
                <a:srgbClr val="E9E9E9"/>
              </a:solidFill>
              <a:latin typeface="Arial"/>
              <a:ea typeface="Arial"/>
              <a:cs typeface="Arial"/>
              <a:sym typeface="Arial"/>
            </a:endParaRPr>
          </a:p>
          <a:p>
            <a:pPr indent="-165100" lvl="0" marL="457200" rtl="0" algn="l">
              <a:spcBef>
                <a:spcPts val="0"/>
              </a:spcBef>
              <a:spcAft>
                <a:spcPts val="0"/>
              </a:spcAft>
              <a:buClr>
                <a:srgbClr val="E9E9E9"/>
              </a:buClr>
              <a:buSzPts val="1400"/>
              <a:buFont typeface="Noto Sans Symbols"/>
              <a:buChar char="∙"/>
            </a:pPr>
            <a:r>
              <a:rPr lang="en-US" sz="1400">
                <a:solidFill>
                  <a:srgbClr val="E9E9E9"/>
                </a:solidFill>
                <a:latin typeface="Arial"/>
                <a:ea typeface="Arial"/>
                <a:cs typeface="Arial"/>
                <a:sym typeface="Arial"/>
              </a:rPr>
              <a:t>CALIPSO/CALIOP cloud layer products at 5 km resolution were used as validation datasets</a:t>
            </a:r>
            <a:endParaRPr sz="1400">
              <a:solidFill>
                <a:srgbClr val="E9E9E9"/>
              </a:solidFill>
              <a:latin typeface="Arial"/>
              <a:ea typeface="Arial"/>
              <a:cs typeface="Arial"/>
              <a:sym typeface="Arial"/>
            </a:endParaRPr>
          </a:p>
          <a:p>
            <a:pPr indent="0" lvl="0" marL="0" rtl="0" algn="l">
              <a:spcBef>
                <a:spcPts val="0"/>
              </a:spcBef>
              <a:spcAft>
                <a:spcPts val="0"/>
              </a:spcAft>
              <a:buNone/>
            </a:pPr>
            <a:r>
              <a:t/>
            </a:r>
            <a:endParaRPr sz="1400">
              <a:solidFill>
                <a:srgbClr val="E9E9E9"/>
              </a:solidFill>
              <a:latin typeface="Arial"/>
              <a:ea typeface="Arial"/>
              <a:cs typeface="Arial"/>
              <a:sym typeface="Arial"/>
            </a:endParaRPr>
          </a:p>
          <a:p>
            <a:pPr indent="-165100" lvl="0" marL="457200" rtl="0" algn="l">
              <a:spcBef>
                <a:spcPts val="0"/>
              </a:spcBef>
              <a:spcAft>
                <a:spcPts val="0"/>
              </a:spcAft>
              <a:buClr>
                <a:srgbClr val="E9E9E9"/>
              </a:buClr>
              <a:buSzPts val="1400"/>
              <a:buFont typeface="Arial"/>
              <a:buChar char="∙"/>
            </a:pPr>
            <a:r>
              <a:rPr lang="en-US" sz="1400">
                <a:solidFill>
                  <a:srgbClr val="E9E9E9"/>
                </a:solidFill>
                <a:latin typeface="Arial"/>
                <a:ea typeface="Arial"/>
                <a:cs typeface="Arial"/>
                <a:sym typeface="Arial"/>
              </a:rPr>
              <a:t>For G16 2019 reprocessing, CALIPSO Version 4 were used; and for G18/G16 2023, CALIPSO Version 3 were used, due to data availability</a:t>
            </a:r>
            <a:endParaRPr sz="1400">
              <a:solidFill>
                <a:srgbClr val="E9E9E9"/>
              </a:solidFill>
              <a:latin typeface="Arial"/>
              <a:ea typeface="Arial"/>
              <a:cs typeface="Arial"/>
              <a:sym typeface="Arial"/>
            </a:endParaRPr>
          </a:p>
        </p:txBody>
      </p:sp>
      <p:sp>
        <p:nvSpPr>
          <p:cNvPr id="621" name="Google Shape;621;p76"/>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r>
              <a:rPr lang="en-US"/>
              <a:t> </a:t>
            </a:r>
            <a:fld id="{00000000-1234-1234-1234-123412341234}" type="slidenum">
              <a:rPr lang="en-US" sz="1200"/>
              <a:t>‹#›</a:t>
            </a:fld>
            <a:endParaRPr sz="12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77"/>
          <p:cNvSpPr txBox="1"/>
          <p:nvPr>
            <p:ph type="title"/>
          </p:nvPr>
        </p:nvSpPr>
        <p:spPr>
          <a:xfrm>
            <a:off x="973183" y="48817"/>
            <a:ext cx="7014900" cy="5643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US"/>
              <a:t>Methods</a:t>
            </a:r>
            <a:endParaRPr/>
          </a:p>
        </p:txBody>
      </p:sp>
      <p:sp>
        <p:nvSpPr>
          <p:cNvPr id="627" name="Google Shape;627;p77"/>
          <p:cNvSpPr txBox="1"/>
          <p:nvPr>
            <p:ph idx="1" type="body"/>
          </p:nvPr>
        </p:nvSpPr>
        <p:spPr>
          <a:xfrm>
            <a:off x="457200" y="900126"/>
            <a:ext cx="8229600" cy="3940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t/>
            </a:r>
            <a:endParaRPr sz="1400">
              <a:solidFill>
                <a:srgbClr val="E9E9E9"/>
              </a:solidFill>
              <a:latin typeface="Arial"/>
              <a:ea typeface="Arial"/>
              <a:cs typeface="Arial"/>
              <a:sym typeface="Arial"/>
            </a:endParaRPr>
          </a:p>
          <a:p>
            <a:pPr indent="-165100" lvl="0" marL="457200" rtl="0" algn="l">
              <a:spcBef>
                <a:spcPts val="1200"/>
              </a:spcBef>
              <a:spcAft>
                <a:spcPts val="0"/>
              </a:spcAft>
              <a:buClr>
                <a:srgbClr val="E9E9E9"/>
              </a:buClr>
              <a:buSzPts val="1400"/>
              <a:buFont typeface="Noto Sans Symbols"/>
              <a:buChar char="∙"/>
            </a:pPr>
            <a:r>
              <a:rPr lang="en-US" sz="1400">
                <a:solidFill>
                  <a:srgbClr val="E9E9E9"/>
                </a:solidFill>
                <a:latin typeface="Arial"/>
                <a:ea typeface="Arial"/>
                <a:cs typeface="Arial"/>
                <a:sym typeface="Arial"/>
              </a:rPr>
              <a:t>Space and time collocations between CALIPSO and G16/18 ABI were conducted</a:t>
            </a:r>
            <a:endParaRPr sz="1400">
              <a:solidFill>
                <a:srgbClr val="E9E9E9"/>
              </a:solidFill>
              <a:latin typeface="Arial"/>
              <a:ea typeface="Arial"/>
              <a:cs typeface="Arial"/>
              <a:sym typeface="Arial"/>
            </a:endParaRPr>
          </a:p>
          <a:p>
            <a:pPr indent="-165100" lvl="0" marL="457200" rtl="0" algn="l">
              <a:spcBef>
                <a:spcPts val="1200"/>
              </a:spcBef>
              <a:spcAft>
                <a:spcPts val="0"/>
              </a:spcAft>
              <a:buClr>
                <a:srgbClr val="E9E9E9"/>
              </a:buClr>
              <a:buSzPts val="1400"/>
              <a:buFont typeface="Noto Sans Symbols"/>
              <a:buChar char="∙"/>
            </a:pPr>
            <a:r>
              <a:rPr lang="en-US" sz="1400">
                <a:solidFill>
                  <a:srgbClr val="E9E9E9"/>
                </a:solidFill>
                <a:latin typeface="Arial"/>
                <a:ea typeface="Arial"/>
                <a:cs typeface="Arial"/>
                <a:sym typeface="Arial"/>
              </a:rPr>
              <a:t>Cloud top pressures are converted to flight levels, and correct classification ratios are computed by dividing the number of agreed pixels between ABI and CALIPSO at predefined FLs to the total number of pixels</a:t>
            </a:r>
            <a:endParaRPr sz="1400">
              <a:solidFill>
                <a:srgbClr val="E9E9E9"/>
              </a:solidFill>
              <a:latin typeface="Arial"/>
              <a:ea typeface="Arial"/>
              <a:cs typeface="Arial"/>
              <a:sym typeface="Arial"/>
            </a:endParaRPr>
          </a:p>
          <a:p>
            <a:pPr indent="-165100" lvl="0" marL="457200" rtl="0" algn="l">
              <a:spcBef>
                <a:spcPts val="1200"/>
              </a:spcBef>
              <a:spcAft>
                <a:spcPts val="0"/>
              </a:spcAft>
              <a:buClr>
                <a:srgbClr val="E9E9E9"/>
              </a:buClr>
              <a:buSzPts val="1400"/>
              <a:buFont typeface="Noto Sans Symbols"/>
              <a:buChar char="∙"/>
            </a:pPr>
            <a:r>
              <a:rPr lang="en-US" sz="1400">
                <a:solidFill>
                  <a:srgbClr val="E9E9E9"/>
                </a:solidFill>
                <a:latin typeface="Arial"/>
                <a:ea typeface="Arial"/>
                <a:cs typeface="Arial"/>
                <a:sym typeface="Arial"/>
              </a:rPr>
              <a:t>Cloud phase matching between ABI and CALIPSO is applied to account for retrieval differences in cloud phase that impacts upstream ACHA products</a:t>
            </a:r>
            <a:endParaRPr sz="1400">
              <a:solidFill>
                <a:srgbClr val="E9E9E9"/>
              </a:solidFill>
              <a:latin typeface="Arial"/>
              <a:ea typeface="Arial"/>
              <a:cs typeface="Arial"/>
              <a:sym typeface="Arial"/>
            </a:endParaRPr>
          </a:p>
          <a:p>
            <a:pPr indent="-165100" lvl="0" marL="457200" rtl="0" algn="l">
              <a:spcBef>
                <a:spcPts val="1200"/>
              </a:spcBef>
              <a:spcAft>
                <a:spcPts val="0"/>
              </a:spcAft>
              <a:buClr>
                <a:srgbClr val="E9E9E9"/>
              </a:buClr>
              <a:buSzPts val="1400"/>
              <a:buFont typeface="Arial"/>
              <a:buChar char="∙"/>
            </a:pPr>
            <a:r>
              <a:rPr lang="en-US" sz="1400">
                <a:solidFill>
                  <a:srgbClr val="E9E9E9"/>
                </a:solidFill>
                <a:latin typeface="Arial"/>
                <a:ea typeface="Arial"/>
                <a:cs typeface="Arial"/>
                <a:sym typeface="Arial"/>
              </a:rPr>
              <a:t>Overlapping detection also affects ACHA and CCL retrieval, so additional filtering to remove multilayer clouds is also applied</a:t>
            </a:r>
            <a:endParaRPr sz="1400">
              <a:solidFill>
                <a:srgbClr val="E9E9E9"/>
              </a:solidFill>
              <a:latin typeface="Arial"/>
              <a:ea typeface="Arial"/>
              <a:cs typeface="Arial"/>
              <a:sym typeface="Arial"/>
            </a:endParaRPr>
          </a:p>
        </p:txBody>
      </p:sp>
      <p:sp>
        <p:nvSpPr>
          <p:cNvPr id="628" name="Google Shape;628;p77"/>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r>
              <a:rPr lang="en-US"/>
              <a:t> </a:t>
            </a:r>
            <a:fld id="{00000000-1234-1234-1234-123412341234}" type="slidenum">
              <a:rPr lang="en-US" sz="1200"/>
              <a:t>‹#›</a:t>
            </a:fld>
            <a:endParaRPr sz="1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42"/>
          <p:cNvSpPr txBox="1"/>
          <p:nvPr>
            <p:ph type="title"/>
          </p:nvPr>
        </p:nvSpPr>
        <p:spPr>
          <a:xfrm>
            <a:off x="973183" y="48817"/>
            <a:ext cx="7014900" cy="5643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US"/>
              <a:t>Outline</a:t>
            </a:r>
            <a:endParaRPr/>
          </a:p>
        </p:txBody>
      </p:sp>
      <p:sp>
        <p:nvSpPr>
          <p:cNvPr id="199" name="Google Shape;199;p42"/>
          <p:cNvSpPr txBox="1"/>
          <p:nvPr>
            <p:ph idx="1" type="body"/>
          </p:nvPr>
        </p:nvSpPr>
        <p:spPr>
          <a:xfrm>
            <a:off x="365825" y="663475"/>
            <a:ext cx="8229600" cy="4044600"/>
          </a:xfrm>
          <a:prstGeom prst="rect">
            <a:avLst/>
          </a:prstGeom>
        </p:spPr>
        <p:txBody>
          <a:bodyPr anchorCtr="0" anchor="t" bIns="34275" lIns="68575" spcFirstLastPara="1" rIns="68575" wrap="square" tIns="34275">
            <a:noAutofit/>
          </a:bodyPr>
          <a:lstStyle/>
          <a:p>
            <a:pPr indent="-381000" lvl="0" marL="457200" rtl="0" algn="l">
              <a:lnSpc>
                <a:spcPct val="115000"/>
              </a:lnSpc>
              <a:spcBef>
                <a:spcPts val="0"/>
              </a:spcBef>
              <a:spcAft>
                <a:spcPts val="0"/>
              </a:spcAft>
              <a:buClr>
                <a:srgbClr val="F1C232"/>
              </a:buClr>
              <a:buSzPts val="2400"/>
              <a:buFont typeface="Calibri"/>
              <a:buChar char="•"/>
            </a:pPr>
            <a:r>
              <a:rPr lang="en-US" sz="2400">
                <a:solidFill>
                  <a:srgbClr val="F1C232"/>
                </a:solidFill>
              </a:rPr>
              <a:t>Introduction</a:t>
            </a:r>
            <a:endParaRPr sz="2400">
              <a:solidFill>
                <a:srgbClr val="F1C232"/>
              </a:solidFill>
            </a:endParaRPr>
          </a:p>
          <a:p>
            <a:pPr indent="-355600" lvl="1" marL="914400" rtl="0" algn="l">
              <a:lnSpc>
                <a:spcPct val="115000"/>
              </a:lnSpc>
              <a:spcBef>
                <a:spcPts val="0"/>
              </a:spcBef>
              <a:spcAft>
                <a:spcPts val="0"/>
              </a:spcAft>
              <a:buClr>
                <a:srgbClr val="F1C232"/>
              </a:buClr>
              <a:buSzPts val="2000"/>
              <a:buChar char="–"/>
            </a:pPr>
            <a:r>
              <a:rPr lang="en-US" sz="2000">
                <a:solidFill>
                  <a:srgbClr val="F1C232"/>
                </a:solidFill>
              </a:rPr>
              <a:t>Provisional Requirements</a:t>
            </a:r>
            <a:endParaRPr sz="2000">
              <a:solidFill>
                <a:srgbClr val="F1C232"/>
              </a:solidFill>
            </a:endParaRPr>
          </a:p>
          <a:p>
            <a:pPr indent="-355600" lvl="1" marL="914400" rtl="0" algn="l">
              <a:lnSpc>
                <a:spcPct val="115000"/>
              </a:lnSpc>
              <a:spcBef>
                <a:spcPts val="0"/>
              </a:spcBef>
              <a:spcAft>
                <a:spcPts val="0"/>
              </a:spcAft>
              <a:buClr>
                <a:srgbClr val="F1C232"/>
              </a:buClr>
              <a:buSzPts val="2000"/>
              <a:buChar char="–"/>
            </a:pPr>
            <a:r>
              <a:rPr lang="en-US" sz="2000">
                <a:solidFill>
                  <a:srgbClr val="F1C232"/>
                </a:solidFill>
              </a:rPr>
              <a:t>Enterprise Cloud Algorithm Suite</a:t>
            </a:r>
            <a:endParaRPr sz="2000">
              <a:solidFill>
                <a:srgbClr val="F1C232"/>
              </a:solidFill>
            </a:endParaRPr>
          </a:p>
          <a:p>
            <a:pPr indent="-355600" lvl="1" marL="914400" rtl="0" algn="l">
              <a:lnSpc>
                <a:spcPct val="115000"/>
              </a:lnSpc>
              <a:spcBef>
                <a:spcPts val="0"/>
              </a:spcBef>
              <a:spcAft>
                <a:spcPts val="0"/>
              </a:spcAft>
              <a:buClr>
                <a:srgbClr val="F1C232"/>
              </a:buClr>
              <a:buSzPts val="2000"/>
              <a:buChar char="–"/>
            </a:pPr>
            <a:r>
              <a:rPr lang="en-US" sz="2000">
                <a:solidFill>
                  <a:srgbClr val="F1C232"/>
                </a:solidFill>
              </a:rPr>
              <a:t>Data Used</a:t>
            </a:r>
            <a:endParaRPr sz="2000">
              <a:solidFill>
                <a:srgbClr val="F1C232"/>
              </a:solidFill>
            </a:endParaRPr>
          </a:p>
          <a:p>
            <a:pPr indent="0" lvl="0" marL="914400" rtl="0" algn="l">
              <a:lnSpc>
                <a:spcPct val="115000"/>
              </a:lnSpc>
              <a:spcBef>
                <a:spcPts val="0"/>
              </a:spcBef>
              <a:spcAft>
                <a:spcPts val="0"/>
              </a:spcAft>
              <a:buNone/>
            </a:pPr>
            <a:r>
              <a:t/>
            </a:r>
            <a:endParaRPr sz="1000">
              <a:solidFill>
                <a:srgbClr val="FFFFFF"/>
              </a:solidFill>
            </a:endParaRPr>
          </a:p>
          <a:p>
            <a:pPr indent="-381000" lvl="0" marL="457200" rtl="0" algn="l">
              <a:lnSpc>
                <a:spcPct val="115000"/>
              </a:lnSpc>
              <a:spcBef>
                <a:spcPts val="0"/>
              </a:spcBef>
              <a:spcAft>
                <a:spcPts val="0"/>
              </a:spcAft>
              <a:buClr>
                <a:srgbClr val="FFFFFF"/>
              </a:buClr>
              <a:buSzPts val="2400"/>
              <a:buFont typeface="Calibri"/>
              <a:buChar char="•"/>
            </a:pPr>
            <a:r>
              <a:rPr lang="en-US" sz="2400">
                <a:solidFill>
                  <a:srgbClr val="FFFFFF"/>
                </a:solidFill>
              </a:rPr>
              <a:t>Enterprise Cloud Cover Layers (CCL) Review</a:t>
            </a:r>
            <a:endParaRPr sz="2400">
              <a:solidFill>
                <a:srgbClr val="FFFFFF"/>
              </a:solidFill>
            </a:endParaRPr>
          </a:p>
          <a:p>
            <a:pPr indent="0" lvl="0" marL="914400" rtl="0" algn="l">
              <a:lnSpc>
                <a:spcPct val="115000"/>
              </a:lnSpc>
              <a:spcBef>
                <a:spcPts val="0"/>
              </a:spcBef>
              <a:spcAft>
                <a:spcPts val="0"/>
              </a:spcAft>
              <a:buNone/>
            </a:pPr>
            <a:r>
              <a:t/>
            </a:r>
            <a:endParaRPr sz="1200">
              <a:solidFill>
                <a:srgbClr val="FFFFFF"/>
              </a:solidFill>
            </a:endParaRPr>
          </a:p>
          <a:p>
            <a:pPr indent="-381000" lvl="0" marL="457200" rtl="0" algn="l">
              <a:lnSpc>
                <a:spcPct val="115000"/>
              </a:lnSpc>
              <a:spcBef>
                <a:spcPts val="0"/>
              </a:spcBef>
              <a:spcAft>
                <a:spcPts val="0"/>
              </a:spcAft>
              <a:buClr>
                <a:srgbClr val="FFFFFF"/>
              </a:buClr>
              <a:buSzPts val="2400"/>
              <a:buFont typeface="Calibri"/>
              <a:buChar char="•"/>
            </a:pPr>
            <a:r>
              <a:rPr lang="en-US" sz="2400">
                <a:solidFill>
                  <a:srgbClr val="FFFFFF"/>
                </a:solidFill>
              </a:rPr>
              <a:t>Summary</a:t>
            </a:r>
            <a:endParaRPr sz="2400">
              <a:solidFill>
                <a:srgbClr val="FFFFFF"/>
              </a:solidFill>
            </a:endParaRPr>
          </a:p>
          <a:p>
            <a:pPr indent="0" lvl="0" marL="0" rtl="0" algn="l">
              <a:lnSpc>
                <a:spcPct val="115000"/>
              </a:lnSpc>
              <a:spcBef>
                <a:spcPts val="0"/>
              </a:spcBef>
              <a:spcAft>
                <a:spcPts val="0"/>
              </a:spcAft>
              <a:buNone/>
            </a:pPr>
            <a:r>
              <a:t/>
            </a:r>
            <a:endParaRPr sz="1000">
              <a:solidFill>
                <a:srgbClr val="FFFFFF"/>
              </a:solidFill>
            </a:endParaRPr>
          </a:p>
          <a:p>
            <a:pPr indent="0" lvl="0" marL="0" rtl="0" algn="l">
              <a:spcBef>
                <a:spcPts val="600"/>
              </a:spcBef>
              <a:spcAft>
                <a:spcPts val="0"/>
              </a:spcAft>
              <a:buNone/>
            </a:pPr>
            <a:r>
              <a:t/>
            </a:r>
            <a:endParaRPr/>
          </a:p>
        </p:txBody>
      </p:sp>
      <p:sp>
        <p:nvSpPr>
          <p:cNvPr id="200" name="Google Shape;200;p42"/>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r>
              <a:rPr lang="en-US"/>
              <a:t> </a:t>
            </a:r>
            <a:fld id="{00000000-1234-1234-1234-123412341234}" type="slidenum">
              <a:rPr lang="en-US" sz="1200"/>
              <a:t>‹#›</a:t>
            </a:fld>
            <a:endParaRPr sz="12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78"/>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r>
              <a:rPr lang="en-US"/>
              <a:t> </a:t>
            </a:r>
            <a:fld id="{00000000-1234-1234-1234-123412341234}" type="slidenum">
              <a:rPr lang="en-US" sz="1200"/>
              <a:t>‹#›</a:t>
            </a:fld>
            <a:endParaRPr sz="1200"/>
          </a:p>
        </p:txBody>
      </p:sp>
      <p:pic>
        <p:nvPicPr>
          <p:cNvPr id="634" name="Google Shape;634;p78"/>
          <p:cNvPicPr preferRelativeResize="0"/>
          <p:nvPr/>
        </p:nvPicPr>
        <p:blipFill>
          <a:blip r:embed="rId3">
            <a:alphaModFix/>
          </a:blip>
          <a:stretch>
            <a:fillRect/>
          </a:stretch>
        </p:blipFill>
        <p:spPr>
          <a:xfrm>
            <a:off x="1182675" y="345054"/>
            <a:ext cx="4053200" cy="4053200"/>
          </a:xfrm>
          <a:prstGeom prst="rect">
            <a:avLst/>
          </a:prstGeom>
          <a:noFill/>
          <a:ln>
            <a:noFill/>
          </a:ln>
        </p:spPr>
      </p:pic>
      <p:cxnSp>
        <p:nvCxnSpPr>
          <p:cNvPr id="635" name="Google Shape;635;p78"/>
          <p:cNvCxnSpPr/>
          <p:nvPr/>
        </p:nvCxnSpPr>
        <p:spPr>
          <a:xfrm>
            <a:off x="2905250" y="2447775"/>
            <a:ext cx="1133100" cy="2119800"/>
          </a:xfrm>
          <a:prstGeom prst="straightConnector1">
            <a:avLst/>
          </a:prstGeom>
          <a:noFill/>
          <a:ln cap="flat" cmpd="sng" w="19050">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636" name="Google Shape;636;p78"/>
          <p:cNvCxnSpPr/>
          <p:nvPr/>
        </p:nvCxnSpPr>
        <p:spPr>
          <a:xfrm>
            <a:off x="3490375" y="1661075"/>
            <a:ext cx="614100" cy="2844900"/>
          </a:xfrm>
          <a:prstGeom prst="straightConnector1">
            <a:avLst/>
          </a:prstGeom>
          <a:noFill/>
          <a:ln cap="flat" cmpd="sng" w="19050">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637" name="Google Shape;637;p78"/>
          <p:cNvCxnSpPr/>
          <p:nvPr/>
        </p:nvCxnSpPr>
        <p:spPr>
          <a:xfrm>
            <a:off x="2572075" y="2912975"/>
            <a:ext cx="1426800" cy="1593000"/>
          </a:xfrm>
          <a:prstGeom prst="straightConnector1">
            <a:avLst/>
          </a:prstGeom>
          <a:noFill/>
          <a:ln cap="flat" cmpd="sng" w="19050">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638" name="Google Shape;638;p78"/>
          <p:cNvCxnSpPr/>
          <p:nvPr/>
        </p:nvCxnSpPr>
        <p:spPr>
          <a:xfrm>
            <a:off x="2189375" y="3348575"/>
            <a:ext cx="1607700" cy="1233600"/>
          </a:xfrm>
          <a:prstGeom prst="straightConnector1">
            <a:avLst/>
          </a:prstGeom>
          <a:noFill/>
          <a:ln cap="flat" cmpd="sng" w="19050">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639" name="Google Shape;639;p78"/>
          <p:cNvCxnSpPr/>
          <p:nvPr/>
        </p:nvCxnSpPr>
        <p:spPr>
          <a:xfrm>
            <a:off x="1950950" y="3625800"/>
            <a:ext cx="1782900" cy="1028100"/>
          </a:xfrm>
          <a:prstGeom prst="straightConnector1">
            <a:avLst/>
          </a:prstGeom>
          <a:noFill/>
          <a:ln cap="flat" cmpd="sng" w="19050">
            <a:solidFill>
              <a:srgbClr val="FF0000"/>
            </a:solidFill>
            <a:prstDash val="solid"/>
            <a:round/>
            <a:headEnd len="med" w="med" type="none"/>
            <a:tailEnd len="med" w="med" type="triangle"/>
          </a:ln>
          <a:effectLst>
            <a:outerShdw blurRad="57150" rotWithShape="0" algn="bl" dir="5400000" dist="19050">
              <a:srgbClr val="000000">
                <a:alpha val="50000"/>
              </a:srgbClr>
            </a:outerShdw>
          </a:effectLst>
        </p:spPr>
      </p:cxnSp>
      <p:sp>
        <p:nvSpPr>
          <p:cNvPr id="640" name="Google Shape;640;p78"/>
          <p:cNvSpPr txBox="1"/>
          <p:nvPr/>
        </p:nvSpPr>
        <p:spPr>
          <a:xfrm>
            <a:off x="3084450" y="4601100"/>
            <a:ext cx="3033000" cy="2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F8F8F8"/>
                </a:solidFill>
              </a:rPr>
              <a:t>Correct classification</a:t>
            </a:r>
            <a:endParaRPr sz="1800">
              <a:solidFill>
                <a:srgbClr val="F8F8F8"/>
              </a:solidFill>
            </a:endParaRPr>
          </a:p>
        </p:txBody>
      </p:sp>
      <p:sp>
        <p:nvSpPr>
          <p:cNvPr id="641" name="Google Shape;641;p78"/>
          <p:cNvSpPr txBox="1"/>
          <p:nvPr/>
        </p:nvSpPr>
        <p:spPr>
          <a:xfrm>
            <a:off x="5619200" y="763100"/>
            <a:ext cx="3121800" cy="3632700"/>
          </a:xfrm>
          <a:prstGeom prst="rect">
            <a:avLst/>
          </a:prstGeom>
          <a:noFill/>
          <a:ln>
            <a:noFill/>
          </a:ln>
        </p:spPr>
        <p:txBody>
          <a:bodyPr anchorCtr="0" anchor="t" bIns="91425" lIns="91425" spcFirstLastPara="1" rIns="91425" wrap="square" tIns="91425">
            <a:spAutoFit/>
          </a:bodyPr>
          <a:lstStyle/>
          <a:p>
            <a:pPr indent="-317500" lvl="0" marL="457200" rtl="0" algn="just">
              <a:spcBef>
                <a:spcPts val="0"/>
              </a:spcBef>
              <a:spcAft>
                <a:spcPts val="0"/>
              </a:spcAft>
              <a:buClr>
                <a:schemeClr val="lt1"/>
              </a:buClr>
              <a:buSzPts val="1400"/>
              <a:buChar char="●"/>
            </a:pPr>
            <a:r>
              <a:rPr lang="en-US">
                <a:solidFill>
                  <a:schemeClr val="lt1"/>
                </a:solidFill>
              </a:rPr>
              <a:t>The precision and accuracy </a:t>
            </a:r>
            <a:r>
              <a:rPr lang="en-US">
                <a:solidFill>
                  <a:schemeClr val="lt1"/>
                </a:solidFill>
              </a:rPr>
              <a:t>statistics</a:t>
            </a:r>
            <a:r>
              <a:rPr lang="en-US">
                <a:solidFill>
                  <a:schemeClr val="lt1"/>
                </a:solidFill>
              </a:rPr>
              <a:t> computed here are to show quantitative comparisons between ABI and CALIPSO converted flight levels (FLs). However, in actual validation, as long as the collocated pixels are within the diagonal square boxes, they are considered correctly classified.</a:t>
            </a:r>
            <a:endParaRPr>
              <a:solidFill>
                <a:schemeClr val="lt1"/>
              </a:solidFill>
            </a:endParaRPr>
          </a:p>
          <a:p>
            <a:pPr indent="-317500" lvl="0" marL="457200" rtl="0" algn="just">
              <a:spcBef>
                <a:spcPts val="0"/>
              </a:spcBef>
              <a:spcAft>
                <a:spcPts val="0"/>
              </a:spcAft>
              <a:buClr>
                <a:schemeClr val="lt1"/>
              </a:buClr>
              <a:buSzPts val="1400"/>
              <a:buChar char="●"/>
            </a:pPr>
            <a:r>
              <a:rPr lang="en-US">
                <a:solidFill>
                  <a:schemeClr val="lt1"/>
                </a:solidFill>
              </a:rPr>
              <a:t>ABI FLs are shown here for demo purpose; the CloudLayer variable in the ABI CCL products, which indicates if the layer is cloudy/clear, is used in </a:t>
            </a:r>
            <a:r>
              <a:rPr lang="en-US">
                <a:solidFill>
                  <a:schemeClr val="lt1"/>
                </a:solidFill>
              </a:rPr>
              <a:t>computing</a:t>
            </a:r>
            <a:r>
              <a:rPr lang="en-US">
                <a:solidFill>
                  <a:schemeClr val="lt1"/>
                </a:solidFill>
              </a:rPr>
              <a:t> the accuracy</a:t>
            </a:r>
            <a:endParaRPr>
              <a:solidFill>
                <a:schemeClr val="lt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79"/>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r>
              <a:rPr lang="en-US"/>
              <a:t> </a:t>
            </a:r>
            <a:fld id="{00000000-1234-1234-1234-123412341234}" type="slidenum">
              <a:rPr lang="en-US" sz="1200"/>
              <a:t>‹#›</a:t>
            </a:fld>
            <a:endParaRPr sz="1200"/>
          </a:p>
        </p:txBody>
      </p:sp>
      <p:sp>
        <p:nvSpPr>
          <p:cNvPr id="647" name="Google Shape;647;p79"/>
          <p:cNvSpPr txBox="1"/>
          <p:nvPr/>
        </p:nvSpPr>
        <p:spPr>
          <a:xfrm>
            <a:off x="978425" y="4220025"/>
            <a:ext cx="115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No filtering</a:t>
            </a:r>
            <a:endParaRPr>
              <a:solidFill>
                <a:schemeClr val="lt1"/>
              </a:solidFill>
            </a:endParaRPr>
          </a:p>
        </p:txBody>
      </p:sp>
      <p:sp>
        <p:nvSpPr>
          <p:cNvPr id="648" name="Google Shape;648;p79"/>
          <p:cNvSpPr txBox="1"/>
          <p:nvPr/>
        </p:nvSpPr>
        <p:spPr>
          <a:xfrm>
            <a:off x="4030088" y="4220025"/>
            <a:ext cx="152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Phase matched</a:t>
            </a:r>
            <a:endParaRPr>
              <a:solidFill>
                <a:schemeClr val="lt1"/>
              </a:solidFill>
            </a:endParaRPr>
          </a:p>
        </p:txBody>
      </p:sp>
      <p:sp>
        <p:nvSpPr>
          <p:cNvPr id="649" name="Google Shape;649;p79"/>
          <p:cNvSpPr txBox="1"/>
          <p:nvPr/>
        </p:nvSpPr>
        <p:spPr>
          <a:xfrm>
            <a:off x="6805375" y="4125825"/>
            <a:ext cx="1524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Phase matched and single layer</a:t>
            </a:r>
            <a:endParaRPr>
              <a:solidFill>
                <a:schemeClr val="lt1"/>
              </a:solidFill>
            </a:endParaRPr>
          </a:p>
        </p:txBody>
      </p:sp>
      <p:sp>
        <p:nvSpPr>
          <p:cNvPr id="650" name="Google Shape;650;p79"/>
          <p:cNvSpPr txBox="1"/>
          <p:nvPr>
            <p:ph type="title"/>
          </p:nvPr>
        </p:nvSpPr>
        <p:spPr>
          <a:xfrm>
            <a:off x="973183" y="48817"/>
            <a:ext cx="7014900" cy="5643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US"/>
              <a:t>G16 2019 reprocessing</a:t>
            </a:r>
            <a:endParaRPr/>
          </a:p>
        </p:txBody>
      </p:sp>
      <p:pic>
        <p:nvPicPr>
          <p:cNvPr id="651" name="Google Shape;651;p79"/>
          <p:cNvPicPr preferRelativeResize="0"/>
          <p:nvPr/>
        </p:nvPicPr>
        <p:blipFill>
          <a:blip r:embed="rId3">
            <a:alphaModFix/>
          </a:blip>
          <a:stretch>
            <a:fillRect/>
          </a:stretch>
        </p:blipFill>
        <p:spPr>
          <a:xfrm>
            <a:off x="0" y="1047750"/>
            <a:ext cx="9144000" cy="304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80"/>
          <p:cNvSpPr txBox="1"/>
          <p:nvPr>
            <p:ph idx="1" type="body"/>
          </p:nvPr>
        </p:nvSpPr>
        <p:spPr>
          <a:xfrm>
            <a:off x="457200" y="900125"/>
            <a:ext cx="8434200" cy="36945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US" sz="2400">
                <a:solidFill>
                  <a:srgbClr val="FFFF00"/>
                </a:solidFill>
                <a:latin typeface="Arial"/>
                <a:ea typeface="Arial"/>
                <a:cs typeface="Arial"/>
                <a:sym typeface="Arial"/>
              </a:rPr>
              <a:t>Total</a:t>
            </a:r>
            <a:r>
              <a:rPr lang="en-US" sz="2400">
                <a:solidFill>
                  <a:srgbClr val="00AE00"/>
                </a:solidFill>
                <a:latin typeface="Arial"/>
                <a:ea typeface="Arial"/>
                <a:cs typeface="Arial"/>
                <a:sym typeface="Arial"/>
              </a:rPr>
              <a:t> </a:t>
            </a:r>
            <a:r>
              <a:rPr lang="en-US" sz="2400">
                <a:solidFill>
                  <a:srgbClr val="F8F8F8"/>
                </a:solidFill>
                <a:latin typeface="Arial"/>
                <a:ea typeface="Arial"/>
                <a:cs typeface="Arial"/>
                <a:sym typeface="Arial"/>
              </a:rPr>
              <a:t>Correct classification percentage (Spec is 60% correct) </a:t>
            </a:r>
            <a:endParaRPr sz="2400">
              <a:solidFill>
                <a:srgbClr val="F8F8F8"/>
              </a:solidFill>
              <a:latin typeface="Arial"/>
              <a:ea typeface="Arial"/>
              <a:cs typeface="Arial"/>
              <a:sym typeface="Arial"/>
            </a:endParaRPr>
          </a:p>
          <a:p>
            <a:pPr indent="0" lvl="0" marL="0" rtl="0" algn="l">
              <a:spcBef>
                <a:spcPts val="600"/>
              </a:spcBef>
              <a:spcAft>
                <a:spcPts val="0"/>
              </a:spcAft>
              <a:buNone/>
            </a:pPr>
            <a:r>
              <a:t/>
            </a:r>
            <a:endParaRPr/>
          </a:p>
        </p:txBody>
      </p:sp>
      <p:sp>
        <p:nvSpPr>
          <p:cNvPr id="657" name="Google Shape;657;p80"/>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r>
              <a:rPr lang="en-US"/>
              <a:t> </a:t>
            </a:r>
            <a:fld id="{00000000-1234-1234-1234-123412341234}" type="slidenum">
              <a:rPr lang="en-US" sz="1200"/>
              <a:t>‹#›</a:t>
            </a:fld>
            <a:endParaRPr sz="1200"/>
          </a:p>
        </p:txBody>
      </p:sp>
      <p:graphicFrame>
        <p:nvGraphicFramePr>
          <p:cNvPr id="658" name="Google Shape;658;p80"/>
          <p:cNvGraphicFramePr/>
          <p:nvPr/>
        </p:nvGraphicFramePr>
        <p:xfrm>
          <a:off x="952500" y="2190750"/>
          <a:ext cx="3000000" cy="3000000"/>
        </p:xfrm>
        <a:graphic>
          <a:graphicData uri="http://schemas.openxmlformats.org/drawingml/2006/table">
            <a:tbl>
              <a:tblPr>
                <a:noFill/>
                <a:tableStyleId>{FAAEF53E-4358-430D-90C1-C691A1EDD74E}</a:tableStyleId>
              </a:tblPr>
              <a:tblGrid>
                <a:gridCol w="1022275"/>
                <a:gridCol w="1411025"/>
                <a:gridCol w="1769875"/>
                <a:gridCol w="3035825"/>
              </a:tblGrid>
              <a:tr h="381000">
                <a:tc>
                  <a:txBody>
                    <a:bodyPr/>
                    <a:lstStyle/>
                    <a:p>
                      <a:pPr indent="0" lvl="0" marL="0" rtl="0" algn="ctr">
                        <a:spcBef>
                          <a:spcPts val="0"/>
                        </a:spcBef>
                        <a:spcAft>
                          <a:spcPts val="0"/>
                        </a:spcAft>
                        <a:buNone/>
                      </a:pPr>
                      <a:r>
                        <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No filtering</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Phase matched</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Phase matched and single layer</a:t>
                      </a:r>
                      <a:endParaRPr>
                        <a:solidFill>
                          <a:schemeClr val="lt1"/>
                        </a:solidFill>
                      </a:endParaRPr>
                    </a:p>
                  </a:txBody>
                  <a:tcPr marT="91425" marB="91425" marR="91425" marL="91425"/>
                </a:tc>
              </a:tr>
              <a:tr h="381000">
                <a:tc>
                  <a:txBody>
                    <a:bodyPr/>
                    <a:lstStyle/>
                    <a:p>
                      <a:pPr indent="0" lvl="0" marL="0" rtl="0" algn="ctr">
                        <a:spcBef>
                          <a:spcPts val="0"/>
                        </a:spcBef>
                        <a:spcAft>
                          <a:spcPts val="0"/>
                        </a:spcAft>
                        <a:buNone/>
                      </a:pPr>
                      <a:r>
                        <a:rPr lang="en-US">
                          <a:solidFill>
                            <a:schemeClr val="lt1"/>
                          </a:solidFill>
                        </a:rPr>
                        <a:t>SAPF</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71.1</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81.5</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84.2</a:t>
                      </a:r>
                      <a:endParaRPr>
                        <a:solidFill>
                          <a:schemeClr val="lt1"/>
                        </a:solidFill>
                      </a:endParaRPr>
                    </a:p>
                  </a:txBody>
                  <a:tcPr marT="91425" marB="91425" marR="91425" marL="91425"/>
                </a:tc>
              </a:tr>
            </a:tbl>
          </a:graphicData>
        </a:graphic>
      </p:graphicFrame>
      <p:sp>
        <p:nvSpPr>
          <p:cNvPr id="659" name="Google Shape;659;p80"/>
          <p:cNvSpPr txBox="1"/>
          <p:nvPr>
            <p:ph type="title"/>
          </p:nvPr>
        </p:nvSpPr>
        <p:spPr>
          <a:xfrm>
            <a:off x="973183" y="48817"/>
            <a:ext cx="7014900" cy="5643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US"/>
              <a:t>G16 2019 reprocessing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81"/>
          <p:cNvSpPr txBox="1"/>
          <p:nvPr>
            <p:ph type="title"/>
          </p:nvPr>
        </p:nvSpPr>
        <p:spPr>
          <a:xfrm>
            <a:off x="973183" y="48817"/>
            <a:ext cx="7014900" cy="5643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US"/>
              <a:t>G16 2019 reprocessing</a:t>
            </a:r>
            <a:endParaRPr/>
          </a:p>
        </p:txBody>
      </p:sp>
      <p:sp>
        <p:nvSpPr>
          <p:cNvPr id="665" name="Google Shape;665;p81"/>
          <p:cNvSpPr txBox="1"/>
          <p:nvPr>
            <p:ph idx="1" type="body"/>
          </p:nvPr>
        </p:nvSpPr>
        <p:spPr>
          <a:xfrm>
            <a:off x="457200" y="595327"/>
            <a:ext cx="8229600" cy="43698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US" sz="2400">
                <a:solidFill>
                  <a:srgbClr val="FFFF00"/>
                </a:solidFill>
                <a:latin typeface="Arial"/>
                <a:ea typeface="Arial"/>
                <a:cs typeface="Arial"/>
                <a:sym typeface="Arial"/>
              </a:rPr>
              <a:t>Layered</a:t>
            </a:r>
            <a:r>
              <a:rPr lang="en-US" sz="2400">
                <a:solidFill>
                  <a:srgbClr val="00AE00"/>
                </a:solidFill>
                <a:latin typeface="Arial"/>
                <a:ea typeface="Arial"/>
                <a:cs typeface="Arial"/>
                <a:sym typeface="Arial"/>
              </a:rPr>
              <a:t> </a:t>
            </a:r>
            <a:r>
              <a:rPr lang="en-US" sz="2400">
                <a:solidFill>
                  <a:srgbClr val="F8F8F8"/>
                </a:solidFill>
                <a:latin typeface="Arial"/>
                <a:ea typeface="Arial"/>
                <a:cs typeface="Arial"/>
                <a:sym typeface="Arial"/>
              </a:rPr>
              <a:t>correct classification percentage </a:t>
            </a:r>
            <a:endParaRPr sz="2400">
              <a:solidFill>
                <a:srgbClr val="F8F8F8"/>
              </a:solidFill>
              <a:latin typeface="Arial"/>
              <a:ea typeface="Arial"/>
              <a:cs typeface="Arial"/>
              <a:sym typeface="Arial"/>
            </a:endParaRPr>
          </a:p>
          <a:p>
            <a:pPr indent="0" lvl="0" marL="0" rtl="0" algn="l">
              <a:spcBef>
                <a:spcPts val="600"/>
              </a:spcBef>
              <a:spcAft>
                <a:spcPts val="0"/>
              </a:spcAft>
              <a:buNone/>
            </a:pPr>
            <a:r>
              <a:t/>
            </a:r>
            <a:endParaRPr/>
          </a:p>
        </p:txBody>
      </p:sp>
      <p:sp>
        <p:nvSpPr>
          <p:cNvPr id="666" name="Google Shape;666;p81"/>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r>
              <a:rPr lang="en-US"/>
              <a:t> </a:t>
            </a:r>
            <a:fld id="{00000000-1234-1234-1234-123412341234}" type="slidenum">
              <a:rPr lang="en-US" sz="1200"/>
              <a:t>‹#›</a:t>
            </a:fld>
            <a:endParaRPr sz="1200"/>
          </a:p>
        </p:txBody>
      </p:sp>
      <p:graphicFrame>
        <p:nvGraphicFramePr>
          <p:cNvPr id="667" name="Google Shape;667;p81"/>
          <p:cNvGraphicFramePr/>
          <p:nvPr/>
        </p:nvGraphicFramePr>
        <p:xfrm>
          <a:off x="952500" y="1047750"/>
          <a:ext cx="3000000" cy="3000000"/>
        </p:xfrm>
        <a:graphic>
          <a:graphicData uri="http://schemas.openxmlformats.org/drawingml/2006/table">
            <a:tbl>
              <a:tblPr>
                <a:noFill/>
                <a:tableStyleId>{FAAEF53E-4358-430D-90C1-C691A1EDD74E}</a:tableStyleId>
              </a:tblPr>
              <a:tblGrid>
                <a:gridCol w="1419725"/>
                <a:gridCol w="1798550"/>
                <a:gridCol w="1778600"/>
                <a:gridCol w="1948025"/>
              </a:tblGrid>
              <a:tr h="609575">
                <a:tc>
                  <a:txBody>
                    <a:bodyPr/>
                    <a:lstStyle/>
                    <a:p>
                      <a:pPr indent="0" lvl="0" marL="0" rtl="0" algn="ctr">
                        <a:spcBef>
                          <a:spcPts val="0"/>
                        </a:spcBef>
                        <a:spcAft>
                          <a:spcPts val="0"/>
                        </a:spcAft>
                        <a:buNone/>
                      </a:pPr>
                      <a:r>
                        <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No filtering</a:t>
                      </a:r>
                      <a:endParaRPr>
                        <a:solidFill>
                          <a:schemeClr val="lt1"/>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Phase matched</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Phase matched and single layer</a:t>
                      </a:r>
                      <a:endParaRPr>
                        <a:solidFill>
                          <a:schemeClr val="lt1"/>
                        </a:solidFill>
                      </a:endParaRPr>
                    </a:p>
                  </a:txBody>
                  <a:tcPr marT="91425" marB="91425" marR="91425" marL="91425"/>
                </a:tc>
              </a:tr>
              <a:tr h="396200">
                <a:tc>
                  <a:txBody>
                    <a:bodyPr/>
                    <a:lstStyle/>
                    <a:p>
                      <a:pPr indent="0" lvl="0" marL="0" rtl="0" algn="ctr">
                        <a:spcBef>
                          <a:spcPts val="0"/>
                        </a:spcBef>
                        <a:spcAft>
                          <a:spcPts val="0"/>
                        </a:spcAft>
                        <a:buNone/>
                      </a:pPr>
                      <a:r>
                        <a:rPr lang="en-US">
                          <a:solidFill>
                            <a:schemeClr val="lt1"/>
                          </a:solidFill>
                        </a:rPr>
                        <a:t>Layer1</a:t>
                      </a:r>
                      <a:endParaRPr>
                        <a:solidFill>
                          <a:schemeClr val="lt1"/>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US">
                          <a:solidFill>
                            <a:schemeClr val="lt1"/>
                          </a:solidFill>
                        </a:rPr>
                        <a:t>87.7</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89.6</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ctr">
                        <a:spcBef>
                          <a:spcPts val="0"/>
                        </a:spcBef>
                        <a:spcAft>
                          <a:spcPts val="0"/>
                        </a:spcAft>
                        <a:buNone/>
                      </a:pPr>
                      <a:r>
                        <a:rPr lang="en-US">
                          <a:solidFill>
                            <a:schemeClr val="lt1"/>
                          </a:solidFill>
                        </a:rPr>
                        <a:t>90.3</a:t>
                      </a:r>
                      <a:endParaRPr>
                        <a:solidFill>
                          <a:schemeClr val="lt1"/>
                        </a:solidFill>
                      </a:endParaRPr>
                    </a:p>
                  </a:txBody>
                  <a:tcPr marT="91425" marB="91425" marR="91425" marL="91425"/>
                </a:tc>
              </a:tr>
              <a:tr h="396200">
                <a:tc>
                  <a:txBody>
                    <a:bodyPr/>
                    <a:lstStyle/>
                    <a:p>
                      <a:pPr indent="0" lvl="0" marL="0" rtl="0" algn="ctr">
                        <a:spcBef>
                          <a:spcPts val="0"/>
                        </a:spcBef>
                        <a:spcAft>
                          <a:spcPts val="0"/>
                        </a:spcAft>
                        <a:buClr>
                          <a:schemeClr val="dk1"/>
                        </a:buClr>
                        <a:buSzPts val="1100"/>
                        <a:buFont typeface="Arial"/>
                        <a:buNone/>
                      </a:pPr>
                      <a:r>
                        <a:rPr lang="en-US">
                          <a:solidFill>
                            <a:schemeClr val="lt1"/>
                          </a:solidFill>
                        </a:rPr>
                        <a:t>Layer2</a:t>
                      </a:r>
                      <a:endParaRPr>
                        <a:solidFill>
                          <a:schemeClr val="lt1"/>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US">
                          <a:solidFill>
                            <a:schemeClr val="lt1"/>
                          </a:solidFill>
                        </a:rPr>
                        <a:t>65.0</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67.8</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ctr">
                        <a:spcBef>
                          <a:spcPts val="0"/>
                        </a:spcBef>
                        <a:spcAft>
                          <a:spcPts val="0"/>
                        </a:spcAft>
                        <a:buNone/>
                      </a:pPr>
                      <a:r>
                        <a:rPr lang="en-US">
                          <a:solidFill>
                            <a:schemeClr val="lt1"/>
                          </a:solidFill>
                        </a:rPr>
                        <a:t>69.8</a:t>
                      </a:r>
                      <a:endParaRPr>
                        <a:solidFill>
                          <a:schemeClr val="lt1"/>
                        </a:solidFill>
                      </a:endParaRPr>
                    </a:p>
                  </a:txBody>
                  <a:tcPr marT="91425" marB="91425" marR="91425" marL="91425"/>
                </a:tc>
              </a:tr>
              <a:tr h="396200">
                <a:tc>
                  <a:txBody>
                    <a:bodyPr/>
                    <a:lstStyle/>
                    <a:p>
                      <a:pPr indent="0" lvl="0" marL="0" rtl="0" algn="ctr">
                        <a:spcBef>
                          <a:spcPts val="0"/>
                        </a:spcBef>
                        <a:spcAft>
                          <a:spcPts val="0"/>
                        </a:spcAft>
                        <a:buClr>
                          <a:schemeClr val="dk1"/>
                        </a:buClr>
                        <a:buSzPts val="1100"/>
                        <a:buFont typeface="Arial"/>
                        <a:buNone/>
                      </a:pPr>
                      <a:r>
                        <a:rPr lang="en-US">
                          <a:solidFill>
                            <a:schemeClr val="lt1"/>
                          </a:solidFill>
                        </a:rPr>
                        <a:t>Layer3</a:t>
                      </a:r>
                      <a:endParaRPr>
                        <a:solidFill>
                          <a:schemeClr val="lt1"/>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US">
                          <a:solidFill>
                            <a:schemeClr val="lt1"/>
                          </a:solidFill>
                        </a:rPr>
                        <a:t>65.6</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73.9</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ctr">
                        <a:spcBef>
                          <a:spcPts val="0"/>
                        </a:spcBef>
                        <a:spcAft>
                          <a:spcPts val="0"/>
                        </a:spcAft>
                        <a:buNone/>
                      </a:pPr>
                      <a:r>
                        <a:rPr lang="en-US">
                          <a:solidFill>
                            <a:schemeClr val="lt1"/>
                          </a:solidFill>
                        </a:rPr>
                        <a:t>79.1</a:t>
                      </a:r>
                      <a:endParaRPr>
                        <a:solidFill>
                          <a:schemeClr val="lt1"/>
                        </a:solidFill>
                      </a:endParaRPr>
                    </a:p>
                  </a:txBody>
                  <a:tcPr marT="91425" marB="91425" marR="91425" marL="91425"/>
                </a:tc>
              </a:tr>
              <a:tr h="396200">
                <a:tc>
                  <a:txBody>
                    <a:bodyPr/>
                    <a:lstStyle/>
                    <a:p>
                      <a:pPr indent="0" lvl="0" marL="0" rtl="0" algn="ctr">
                        <a:spcBef>
                          <a:spcPts val="0"/>
                        </a:spcBef>
                        <a:spcAft>
                          <a:spcPts val="0"/>
                        </a:spcAft>
                        <a:buClr>
                          <a:schemeClr val="dk1"/>
                        </a:buClr>
                        <a:buSzPts val="1100"/>
                        <a:buFont typeface="Arial"/>
                        <a:buNone/>
                      </a:pPr>
                      <a:r>
                        <a:rPr lang="en-US">
                          <a:solidFill>
                            <a:schemeClr val="lt1"/>
                          </a:solidFill>
                        </a:rPr>
                        <a:t>Layer4</a:t>
                      </a:r>
                      <a:endParaRPr>
                        <a:solidFill>
                          <a:schemeClr val="lt1"/>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US">
                          <a:solidFill>
                            <a:schemeClr val="lt1"/>
                          </a:solidFill>
                        </a:rPr>
                        <a:t>57.4</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76.1</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ctr">
                        <a:spcBef>
                          <a:spcPts val="0"/>
                        </a:spcBef>
                        <a:spcAft>
                          <a:spcPts val="0"/>
                        </a:spcAft>
                        <a:buNone/>
                      </a:pPr>
                      <a:r>
                        <a:rPr lang="en-US">
                          <a:solidFill>
                            <a:schemeClr val="lt1"/>
                          </a:solidFill>
                        </a:rPr>
                        <a:t>83.8</a:t>
                      </a:r>
                      <a:endParaRPr>
                        <a:solidFill>
                          <a:schemeClr val="lt1"/>
                        </a:solidFill>
                      </a:endParaRPr>
                    </a:p>
                  </a:txBody>
                  <a:tcPr marT="91425" marB="91425" marR="91425" marL="91425"/>
                </a:tc>
              </a:tr>
              <a:tr h="396200">
                <a:tc>
                  <a:txBody>
                    <a:bodyPr/>
                    <a:lstStyle/>
                    <a:p>
                      <a:pPr indent="0" lvl="0" marL="0" rtl="0" algn="ctr">
                        <a:spcBef>
                          <a:spcPts val="0"/>
                        </a:spcBef>
                        <a:spcAft>
                          <a:spcPts val="0"/>
                        </a:spcAft>
                        <a:buClr>
                          <a:schemeClr val="dk1"/>
                        </a:buClr>
                        <a:buSzPts val="1100"/>
                        <a:buFont typeface="Arial"/>
                        <a:buNone/>
                      </a:pPr>
                      <a:r>
                        <a:rPr lang="en-US">
                          <a:solidFill>
                            <a:schemeClr val="lt1"/>
                          </a:solidFill>
                        </a:rPr>
                        <a:t>Layer5</a:t>
                      </a:r>
                      <a:endParaRPr>
                        <a:solidFill>
                          <a:schemeClr val="lt1"/>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US">
                          <a:solidFill>
                            <a:schemeClr val="lt1"/>
                          </a:solidFill>
                        </a:rPr>
                        <a:t>68.8</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81.8</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ctr">
                        <a:spcBef>
                          <a:spcPts val="0"/>
                        </a:spcBef>
                        <a:spcAft>
                          <a:spcPts val="0"/>
                        </a:spcAft>
                        <a:buNone/>
                      </a:pPr>
                      <a:r>
                        <a:rPr lang="en-US">
                          <a:solidFill>
                            <a:schemeClr val="lt1"/>
                          </a:solidFill>
                        </a:rPr>
                        <a:t>84.8</a:t>
                      </a:r>
                      <a:endParaRPr>
                        <a:solidFill>
                          <a:schemeClr val="lt1"/>
                        </a:solidFill>
                      </a:endParaRPr>
                    </a:p>
                  </a:txBody>
                  <a:tcPr marT="91425" marB="91425" marR="91425" marL="91425"/>
                </a:tc>
              </a:tr>
            </a:tbl>
          </a:graphicData>
        </a:graphic>
      </p:graphicFrame>
      <p:sp>
        <p:nvSpPr>
          <p:cNvPr id="668" name="Google Shape;668;p81"/>
          <p:cNvSpPr txBox="1"/>
          <p:nvPr/>
        </p:nvSpPr>
        <p:spPr>
          <a:xfrm>
            <a:off x="608050" y="3602975"/>
            <a:ext cx="81825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lt1"/>
              </a:buClr>
              <a:buSzPts val="1400"/>
              <a:buAutoNum type="arabicParenR"/>
            </a:pPr>
            <a:r>
              <a:rPr lang="en-US">
                <a:solidFill>
                  <a:schemeClr val="lt1"/>
                </a:solidFill>
              </a:rPr>
              <a:t>The total number of CALIPSO pixels within each FL range is considered as truth to compute the layered classification percentage</a:t>
            </a:r>
            <a:endParaRPr>
              <a:solidFill>
                <a:schemeClr val="lt1"/>
              </a:solidFill>
            </a:endParaRPr>
          </a:p>
          <a:p>
            <a:pPr indent="-317500" lvl="0" marL="457200" rtl="0" algn="l">
              <a:spcBef>
                <a:spcPts val="0"/>
              </a:spcBef>
              <a:spcAft>
                <a:spcPts val="0"/>
              </a:spcAft>
              <a:buClr>
                <a:schemeClr val="lt1"/>
              </a:buClr>
              <a:buSzPts val="1400"/>
              <a:buAutoNum type="arabicParenR"/>
            </a:pPr>
            <a:r>
              <a:rPr lang="en-US">
                <a:solidFill>
                  <a:schemeClr val="lt1"/>
                </a:solidFill>
              </a:rPr>
              <a:t>Nearly all layers meet the specs except for one layer when no filtering is applied</a:t>
            </a:r>
            <a:endParaRPr>
              <a:solidFill>
                <a:schemeClr val="lt1"/>
              </a:solidFill>
            </a:endParaRPr>
          </a:p>
          <a:p>
            <a:pPr indent="-317500" lvl="0" marL="457200" rtl="0" algn="l">
              <a:spcBef>
                <a:spcPts val="0"/>
              </a:spcBef>
              <a:spcAft>
                <a:spcPts val="0"/>
              </a:spcAft>
              <a:buClr>
                <a:schemeClr val="lt1"/>
              </a:buClr>
              <a:buSzPts val="1400"/>
              <a:buAutoNum type="arabicParenR"/>
            </a:pPr>
            <a:r>
              <a:rPr lang="en-US">
                <a:solidFill>
                  <a:schemeClr val="lt1"/>
                </a:solidFill>
              </a:rPr>
              <a:t>CCL is directly impacted by upstream algorithms, such as cloud height (ACHA). ACHA and hence CCL’s performances improve significantly as cloud phase matching and/or single layer filtering are applied</a:t>
            </a:r>
            <a:endParaRPr>
              <a:solidFill>
                <a:schemeClr val="lt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82"/>
          <p:cNvSpPr txBox="1"/>
          <p:nvPr>
            <p:ph type="title"/>
          </p:nvPr>
        </p:nvSpPr>
        <p:spPr>
          <a:xfrm>
            <a:off x="973183" y="48817"/>
            <a:ext cx="7014900" cy="5643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US"/>
              <a:t>G18 NRT</a:t>
            </a:r>
            <a:endParaRPr/>
          </a:p>
        </p:txBody>
      </p:sp>
      <p:sp>
        <p:nvSpPr>
          <p:cNvPr id="674" name="Google Shape;674;p82"/>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r>
              <a:rPr lang="en-US"/>
              <a:t> </a:t>
            </a:r>
            <a:fld id="{00000000-1234-1234-1234-123412341234}" type="slidenum">
              <a:rPr lang="en-US" sz="1200"/>
              <a:t>‹#›</a:t>
            </a:fld>
            <a:endParaRPr sz="1200"/>
          </a:p>
        </p:txBody>
      </p:sp>
      <p:sp>
        <p:nvSpPr>
          <p:cNvPr id="675" name="Google Shape;675;p82"/>
          <p:cNvSpPr txBox="1"/>
          <p:nvPr/>
        </p:nvSpPr>
        <p:spPr>
          <a:xfrm>
            <a:off x="978425" y="4220025"/>
            <a:ext cx="115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No filtering</a:t>
            </a:r>
            <a:endParaRPr>
              <a:solidFill>
                <a:schemeClr val="lt1"/>
              </a:solidFill>
            </a:endParaRPr>
          </a:p>
        </p:txBody>
      </p:sp>
      <p:sp>
        <p:nvSpPr>
          <p:cNvPr id="676" name="Google Shape;676;p82"/>
          <p:cNvSpPr txBox="1"/>
          <p:nvPr/>
        </p:nvSpPr>
        <p:spPr>
          <a:xfrm>
            <a:off x="4030088" y="4220025"/>
            <a:ext cx="152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Phase matched</a:t>
            </a:r>
            <a:endParaRPr>
              <a:solidFill>
                <a:schemeClr val="lt1"/>
              </a:solidFill>
            </a:endParaRPr>
          </a:p>
        </p:txBody>
      </p:sp>
      <p:sp>
        <p:nvSpPr>
          <p:cNvPr id="677" name="Google Shape;677;p82"/>
          <p:cNvSpPr txBox="1"/>
          <p:nvPr/>
        </p:nvSpPr>
        <p:spPr>
          <a:xfrm>
            <a:off x="6805375" y="4125825"/>
            <a:ext cx="1524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Phase matched and single layer</a:t>
            </a:r>
            <a:endParaRPr>
              <a:solidFill>
                <a:schemeClr val="lt1"/>
              </a:solidFill>
            </a:endParaRPr>
          </a:p>
        </p:txBody>
      </p:sp>
      <p:pic>
        <p:nvPicPr>
          <p:cNvPr id="678" name="Google Shape;678;p82"/>
          <p:cNvPicPr preferRelativeResize="0"/>
          <p:nvPr/>
        </p:nvPicPr>
        <p:blipFill>
          <a:blip r:embed="rId3">
            <a:alphaModFix/>
          </a:blip>
          <a:stretch>
            <a:fillRect/>
          </a:stretch>
        </p:blipFill>
        <p:spPr>
          <a:xfrm>
            <a:off x="0" y="1047750"/>
            <a:ext cx="9144000" cy="304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83"/>
          <p:cNvSpPr txBox="1"/>
          <p:nvPr>
            <p:ph idx="1" type="body"/>
          </p:nvPr>
        </p:nvSpPr>
        <p:spPr>
          <a:xfrm>
            <a:off x="457200" y="900125"/>
            <a:ext cx="8434200" cy="36945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US" sz="2400">
                <a:solidFill>
                  <a:srgbClr val="FFFF00"/>
                </a:solidFill>
                <a:latin typeface="Arial"/>
                <a:ea typeface="Arial"/>
                <a:cs typeface="Arial"/>
                <a:sym typeface="Arial"/>
              </a:rPr>
              <a:t>Total</a:t>
            </a:r>
            <a:r>
              <a:rPr lang="en-US" sz="2400">
                <a:solidFill>
                  <a:srgbClr val="00AE00"/>
                </a:solidFill>
                <a:latin typeface="Arial"/>
                <a:ea typeface="Arial"/>
                <a:cs typeface="Arial"/>
                <a:sym typeface="Arial"/>
              </a:rPr>
              <a:t> </a:t>
            </a:r>
            <a:r>
              <a:rPr lang="en-US" sz="2400">
                <a:solidFill>
                  <a:srgbClr val="F8F8F8"/>
                </a:solidFill>
                <a:latin typeface="Arial"/>
                <a:ea typeface="Arial"/>
                <a:cs typeface="Arial"/>
                <a:sym typeface="Arial"/>
              </a:rPr>
              <a:t>Correct classification percentage (Spec is 60% correct) </a:t>
            </a:r>
            <a:endParaRPr sz="2400">
              <a:solidFill>
                <a:srgbClr val="F8F8F8"/>
              </a:solidFill>
              <a:latin typeface="Arial"/>
              <a:ea typeface="Arial"/>
              <a:cs typeface="Arial"/>
              <a:sym typeface="Arial"/>
            </a:endParaRPr>
          </a:p>
          <a:p>
            <a:pPr indent="0" lvl="0" marL="0" rtl="0" algn="l">
              <a:spcBef>
                <a:spcPts val="600"/>
              </a:spcBef>
              <a:spcAft>
                <a:spcPts val="0"/>
              </a:spcAft>
              <a:buNone/>
            </a:pPr>
            <a:r>
              <a:t/>
            </a:r>
            <a:endParaRPr/>
          </a:p>
        </p:txBody>
      </p:sp>
      <p:sp>
        <p:nvSpPr>
          <p:cNvPr id="684" name="Google Shape;684;p83"/>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r>
              <a:rPr lang="en-US"/>
              <a:t> </a:t>
            </a:r>
            <a:fld id="{00000000-1234-1234-1234-123412341234}" type="slidenum">
              <a:rPr lang="en-US" sz="1200"/>
              <a:t>‹#›</a:t>
            </a:fld>
            <a:endParaRPr sz="1200"/>
          </a:p>
        </p:txBody>
      </p:sp>
      <p:graphicFrame>
        <p:nvGraphicFramePr>
          <p:cNvPr id="685" name="Google Shape;685;p83"/>
          <p:cNvGraphicFramePr/>
          <p:nvPr/>
        </p:nvGraphicFramePr>
        <p:xfrm>
          <a:off x="952500" y="2190750"/>
          <a:ext cx="3000000" cy="3000000"/>
        </p:xfrm>
        <a:graphic>
          <a:graphicData uri="http://schemas.openxmlformats.org/drawingml/2006/table">
            <a:tbl>
              <a:tblPr>
                <a:noFill/>
                <a:tableStyleId>{FAAEF53E-4358-430D-90C1-C691A1EDD74E}</a:tableStyleId>
              </a:tblPr>
              <a:tblGrid>
                <a:gridCol w="1022275"/>
                <a:gridCol w="1411025"/>
                <a:gridCol w="1769875"/>
                <a:gridCol w="3035825"/>
              </a:tblGrid>
              <a:tr h="381000">
                <a:tc>
                  <a:txBody>
                    <a:bodyPr/>
                    <a:lstStyle/>
                    <a:p>
                      <a:pPr indent="0" lvl="0" marL="0" rtl="0" algn="ctr">
                        <a:spcBef>
                          <a:spcPts val="0"/>
                        </a:spcBef>
                        <a:spcAft>
                          <a:spcPts val="0"/>
                        </a:spcAft>
                        <a:buNone/>
                      </a:pPr>
                      <a:r>
                        <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No filtering</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Phase matched</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Phase matched and single layer</a:t>
                      </a:r>
                      <a:endParaRPr>
                        <a:solidFill>
                          <a:schemeClr val="lt1"/>
                        </a:solidFill>
                      </a:endParaRPr>
                    </a:p>
                  </a:txBody>
                  <a:tcPr marT="91425" marB="91425" marR="91425" marL="91425"/>
                </a:tc>
              </a:tr>
              <a:tr h="381000">
                <a:tc>
                  <a:txBody>
                    <a:bodyPr/>
                    <a:lstStyle/>
                    <a:p>
                      <a:pPr indent="0" lvl="0" marL="0" rtl="0" algn="ctr">
                        <a:spcBef>
                          <a:spcPts val="0"/>
                        </a:spcBef>
                        <a:spcAft>
                          <a:spcPts val="0"/>
                        </a:spcAft>
                        <a:buNone/>
                      </a:pPr>
                      <a:r>
                        <a:rPr lang="en-US">
                          <a:solidFill>
                            <a:schemeClr val="lt1"/>
                          </a:solidFill>
                        </a:rPr>
                        <a:t>SAPF</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68.5</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78.8</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83.1</a:t>
                      </a:r>
                      <a:endParaRPr>
                        <a:solidFill>
                          <a:schemeClr val="lt1"/>
                        </a:solidFill>
                      </a:endParaRPr>
                    </a:p>
                  </a:txBody>
                  <a:tcPr marT="91425" marB="91425" marR="91425" marL="91425"/>
                </a:tc>
              </a:tr>
            </a:tbl>
          </a:graphicData>
        </a:graphic>
      </p:graphicFrame>
      <p:sp>
        <p:nvSpPr>
          <p:cNvPr id="686" name="Google Shape;686;p83"/>
          <p:cNvSpPr txBox="1"/>
          <p:nvPr>
            <p:ph type="title"/>
          </p:nvPr>
        </p:nvSpPr>
        <p:spPr>
          <a:xfrm>
            <a:off x="973183" y="48817"/>
            <a:ext cx="7014900" cy="5643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US"/>
              <a:t>G18 NRT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84"/>
          <p:cNvSpPr txBox="1"/>
          <p:nvPr>
            <p:ph type="title"/>
          </p:nvPr>
        </p:nvSpPr>
        <p:spPr>
          <a:xfrm>
            <a:off x="973183" y="48817"/>
            <a:ext cx="7014900" cy="5643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US"/>
              <a:t>G18 NRT</a:t>
            </a:r>
            <a:endParaRPr/>
          </a:p>
        </p:txBody>
      </p:sp>
      <p:sp>
        <p:nvSpPr>
          <p:cNvPr id="692" name="Google Shape;692;p84"/>
          <p:cNvSpPr txBox="1"/>
          <p:nvPr>
            <p:ph idx="1" type="body"/>
          </p:nvPr>
        </p:nvSpPr>
        <p:spPr>
          <a:xfrm>
            <a:off x="457200" y="900113"/>
            <a:ext cx="8229600" cy="36945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US" sz="2400">
                <a:solidFill>
                  <a:srgbClr val="FFFF00"/>
                </a:solidFill>
                <a:latin typeface="Arial"/>
                <a:ea typeface="Arial"/>
                <a:cs typeface="Arial"/>
                <a:sym typeface="Arial"/>
              </a:rPr>
              <a:t>Layered</a:t>
            </a:r>
            <a:r>
              <a:rPr lang="en-US" sz="2400">
                <a:solidFill>
                  <a:srgbClr val="00AE00"/>
                </a:solidFill>
                <a:latin typeface="Arial"/>
                <a:ea typeface="Arial"/>
                <a:cs typeface="Arial"/>
                <a:sym typeface="Arial"/>
              </a:rPr>
              <a:t> </a:t>
            </a:r>
            <a:r>
              <a:rPr lang="en-US" sz="2400">
                <a:solidFill>
                  <a:srgbClr val="F8F8F8"/>
                </a:solidFill>
                <a:latin typeface="Arial"/>
                <a:ea typeface="Arial"/>
                <a:cs typeface="Arial"/>
                <a:sym typeface="Arial"/>
              </a:rPr>
              <a:t>correct classification percentage </a:t>
            </a:r>
            <a:endParaRPr sz="2400">
              <a:solidFill>
                <a:srgbClr val="F8F8F8"/>
              </a:solidFill>
              <a:latin typeface="Arial"/>
              <a:ea typeface="Arial"/>
              <a:cs typeface="Arial"/>
              <a:sym typeface="Arial"/>
            </a:endParaRPr>
          </a:p>
          <a:p>
            <a:pPr indent="0" lvl="0" marL="0" rtl="0" algn="l">
              <a:spcBef>
                <a:spcPts val="600"/>
              </a:spcBef>
              <a:spcAft>
                <a:spcPts val="0"/>
              </a:spcAft>
              <a:buNone/>
            </a:pPr>
            <a:r>
              <a:t/>
            </a:r>
            <a:endParaRPr/>
          </a:p>
        </p:txBody>
      </p:sp>
      <p:sp>
        <p:nvSpPr>
          <p:cNvPr id="693" name="Google Shape;693;p84"/>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r>
              <a:rPr lang="en-US"/>
              <a:t> </a:t>
            </a:r>
            <a:fld id="{00000000-1234-1234-1234-123412341234}" type="slidenum">
              <a:rPr lang="en-US" sz="1200"/>
              <a:t>‹#›</a:t>
            </a:fld>
            <a:endParaRPr sz="1200"/>
          </a:p>
        </p:txBody>
      </p:sp>
      <p:graphicFrame>
        <p:nvGraphicFramePr>
          <p:cNvPr id="694" name="Google Shape;694;p84"/>
          <p:cNvGraphicFramePr/>
          <p:nvPr/>
        </p:nvGraphicFramePr>
        <p:xfrm>
          <a:off x="952500" y="1428750"/>
          <a:ext cx="3000000" cy="3000000"/>
        </p:xfrm>
        <a:graphic>
          <a:graphicData uri="http://schemas.openxmlformats.org/drawingml/2006/table">
            <a:tbl>
              <a:tblPr>
                <a:noFill/>
                <a:tableStyleId>{FAAEF53E-4358-430D-90C1-C691A1EDD74E}</a:tableStyleId>
              </a:tblPr>
              <a:tblGrid>
                <a:gridCol w="1419725"/>
                <a:gridCol w="1798550"/>
                <a:gridCol w="1778600"/>
                <a:gridCol w="1948025"/>
              </a:tblGrid>
              <a:tr h="609575">
                <a:tc>
                  <a:txBody>
                    <a:bodyPr/>
                    <a:lstStyle/>
                    <a:p>
                      <a:pPr indent="0" lvl="0" marL="0" rtl="0" algn="ctr">
                        <a:spcBef>
                          <a:spcPts val="0"/>
                        </a:spcBef>
                        <a:spcAft>
                          <a:spcPts val="0"/>
                        </a:spcAft>
                        <a:buNone/>
                      </a:pPr>
                      <a:r>
                        <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No filtering</a:t>
                      </a:r>
                      <a:endParaRPr>
                        <a:solidFill>
                          <a:schemeClr val="lt1"/>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Phase matched</a:t>
                      </a:r>
                      <a:endParaRPr>
                        <a:solidFill>
                          <a:schemeClr val="lt1"/>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Phase matched and single layer</a:t>
                      </a:r>
                      <a:endParaRPr>
                        <a:solidFill>
                          <a:schemeClr val="lt1"/>
                        </a:solidFill>
                      </a:endParaRPr>
                    </a:p>
                  </a:txBody>
                  <a:tcPr marT="91425" marB="91425" marR="91425" marL="91425">
                    <a:lnB cap="flat" cmpd="sng" w="9525">
                      <a:solidFill>
                        <a:srgbClr val="9E9E9E"/>
                      </a:solidFill>
                      <a:prstDash val="solid"/>
                      <a:round/>
                      <a:headEnd len="sm" w="sm" type="none"/>
                      <a:tailEnd len="sm" w="sm" type="none"/>
                    </a:lnB>
                  </a:tcPr>
                </a:tc>
              </a:tr>
              <a:tr h="396200">
                <a:tc>
                  <a:txBody>
                    <a:bodyPr/>
                    <a:lstStyle/>
                    <a:p>
                      <a:pPr indent="0" lvl="0" marL="0" rtl="0" algn="ctr">
                        <a:spcBef>
                          <a:spcPts val="0"/>
                        </a:spcBef>
                        <a:spcAft>
                          <a:spcPts val="0"/>
                        </a:spcAft>
                        <a:buNone/>
                      </a:pPr>
                      <a:r>
                        <a:rPr lang="en-US">
                          <a:solidFill>
                            <a:schemeClr val="lt1"/>
                          </a:solidFill>
                        </a:rPr>
                        <a:t>Layer1</a:t>
                      </a:r>
                      <a:endParaRPr>
                        <a:solidFill>
                          <a:schemeClr val="lt1"/>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US">
                          <a:solidFill>
                            <a:schemeClr val="lt1"/>
                          </a:solidFill>
                        </a:rPr>
                        <a:t>90.0</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92.6</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92.5</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ctr">
                        <a:spcBef>
                          <a:spcPts val="0"/>
                        </a:spcBef>
                        <a:spcAft>
                          <a:spcPts val="0"/>
                        </a:spcAft>
                        <a:buClr>
                          <a:schemeClr val="dk1"/>
                        </a:buClr>
                        <a:buSzPts val="1100"/>
                        <a:buFont typeface="Arial"/>
                        <a:buNone/>
                      </a:pPr>
                      <a:r>
                        <a:rPr lang="en-US">
                          <a:solidFill>
                            <a:schemeClr val="lt1"/>
                          </a:solidFill>
                        </a:rPr>
                        <a:t>Layer2</a:t>
                      </a:r>
                      <a:endParaRPr>
                        <a:solidFill>
                          <a:schemeClr val="lt1"/>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US">
                          <a:solidFill>
                            <a:schemeClr val="lt1"/>
                          </a:solidFill>
                        </a:rPr>
                        <a:t>62.9</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64.5</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66.3</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ctr">
                        <a:spcBef>
                          <a:spcPts val="0"/>
                        </a:spcBef>
                        <a:spcAft>
                          <a:spcPts val="0"/>
                        </a:spcAft>
                        <a:buClr>
                          <a:schemeClr val="dk1"/>
                        </a:buClr>
                        <a:buSzPts val="1100"/>
                        <a:buFont typeface="Arial"/>
                        <a:buNone/>
                      </a:pPr>
                      <a:r>
                        <a:rPr lang="en-US">
                          <a:solidFill>
                            <a:schemeClr val="lt1"/>
                          </a:solidFill>
                        </a:rPr>
                        <a:t>Layer3</a:t>
                      </a:r>
                      <a:endParaRPr>
                        <a:solidFill>
                          <a:schemeClr val="lt1"/>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US">
                          <a:solidFill>
                            <a:schemeClr val="lt1"/>
                          </a:solidFill>
                        </a:rPr>
                        <a:t>62.6</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69.0</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74.6</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ctr">
                        <a:spcBef>
                          <a:spcPts val="0"/>
                        </a:spcBef>
                        <a:spcAft>
                          <a:spcPts val="0"/>
                        </a:spcAft>
                        <a:buClr>
                          <a:schemeClr val="dk1"/>
                        </a:buClr>
                        <a:buSzPts val="1100"/>
                        <a:buFont typeface="Arial"/>
                        <a:buNone/>
                      </a:pPr>
                      <a:r>
                        <a:rPr lang="en-US">
                          <a:solidFill>
                            <a:schemeClr val="lt1"/>
                          </a:solidFill>
                        </a:rPr>
                        <a:t>Layer4</a:t>
                      </a:r>
                      <a:endParaRPr>
                        <a:solidFill>
                          <a:schemeClr val="lt1"/>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US">
                          <a:solidFill>
                            <a:schemeClr val="lt1"/>
                          </a:solidFill>
                        </a:rPr>
                        <a:t>57.9</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74.4</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82.8</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ctr">
                        <a:spcBef>
                          <a:spcPts val="0"/>
                        </a:spcBef>
                        <a:spcAft>
                          <a:spcPts val="0"/>
                        </a:spcAft>
                        <a:buClr>
                          <a:schemeClr val="dk1"/>
                        </a:buClr>
                        <a:buSzPts val="1100"/>
                        <a:buFont typeface="Arial"/>
                        <a:buNone/>
                      </a:pPr>
                      <a:r>
                        <a:rPr lang="en-US">
                          <a:solidFill>
                            <a:schemeClr val="lt1"/>
                          </a:solidFill>
                        </a:rPr>
                        <a:t>Layer5</a:t>
                      </a:r>
                      <a:endParaRPr>
                        <a:solidFill>
                          <a:schemeClr val="lt1"/>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US">
                          <a:solidFill>
                            <a:schemeClr val="lt1"/>
                          </a:solidFill>
                        </a:rPr>
                        <a:t>64.9</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78.3</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83.7</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695" name="Google Shape;695;p84"/>
          <p:cNvSpPr txBox="1"/>
          <p:nvPr/>
        </p:nvSpPr>
        <p:spPr>
          <a:xfrm>
            <a:off x="608050" y="4166625"/>
            <a:ext cx="7705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Note: The total number of CALIPSO pixels within each FL range is considered as truth to compute the layered classification percentage.</a:t>
            </a:r>
            <a:endParaRPr>
              <a:solidFill>
                <a:schemeClr val="lt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85"/>
          <p:cNvSpPr txBox="1"/>
          <p:nvPr>
            <p:ph type="title"/>
          </p:nvPr>
        </p:nvSpPr>
        <p:spPr>
          <a:xfrm>
            <a:off x="973183" y="48817"/>
            <a:ext cx="7014900" cy="5643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US"/>
              <a:t>G16 NRT</a:t>
            </a:r>
            <a:endParaRPr/>
          </a:p>
        </p:txBody>
      </p:sp>
      <p:sp>
        <p:nvSpPr>
          <p:cNvPr id="701" name="Google Shape;701;p85"/>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r>
              <a:rPr lang="en-US"/>
              <a:t> </a:t>
            </a:r>
            <a:fld id="{00000000-1234-1234-1234-123412341234}" type="slidenum">
              <a:rPr lang="en-US" sz="1200"/>
              <a:t>‹#›</a:t>
            </a:fld>
            <a:endParaRPr sz="1200"/>
          </a:p>
        </p:txBody>
      </p:sp>
      <p:sp>
        <p:nvSpPr>
          <p:cNvPr id="702" name="Google Shape;702;p85"/>
          <p:cNvSpPr txBox="1"/>
          <p:nvPr/>
        </p:nvSpPr>
        <p:spPr>
          <a:xfrm>
            <a:off x="978425" y="4220025"/>
            <a:ext cx="115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No filtering</a:t>
            </a:r>
            <a:endParaRPr>
              <a:solidFill>
                <a:schemeClr val="lt1"/>
              </a:solidFill>
            </a:endParaRPr>
          </a:p>
        </p:txBody>
      </p:sp>
      <p:sp>
        <p:nvSpPr>
          <p:cNvPr id="703" name="Google Shape;703;p85"/>
          <p:cNvSpPr txBox="1"/>
          <p:nvPr/>
        </p:nvSpPr>
        <p:spPr>
          <a:xfrm>
            <a:off x="4030088" y="4220025"/>
            <a:ext cx="152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Phase matched</a:t>
            </a:r>
            <a:endParaRPr>
              <a:solidFill>
                <a:schemeClr val="lt1"/>
              </a:solidFill>
            </a:endParaRPr>
          </a:p>
        </p:txBody>
      </p:sp>
      <p:sp>
        <p:nvSpPr>
          <p:cNvPr id="704" name="Google Shape;704;p85"/>
          <p:cNvSpPr txBox="1"/>
          <p:nvPr/>
        </p:nvSpPr>
        <p:spPr>
          <a:xfrm>
            <a:off x="6805375" y="4125825"/>
            <a:ext cx="1524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rPr>
              <a:t>Phase matched and single layer</a:t>
            </a:r>
            <a:endParaRPr>
              <a:solidFill>
                <a:schemeClr val="lt1"/>
              </a:solidFill>
            </a:endParaRPr>
          </a:p>
        </p:txBody>
      </p:sp>
      <p:pic>
        <p:nvPicPr>
          <p:cNvPr id="705" name="Google Shape;705;p85"/>
          <p:cNvPicPr preferRelativeResize="0"/>
          <p:nvPr/>
        </p:nvPicPr>
        <p:blipFill>
          <a:blip r:embed="rId3">
            <a:alphaModFix/>
          </a:blip>
          <a:stretch>
            <a:fillRect/>
          </a:stretch>
        </p:blipFill>
        <p:spPr>
          <a:xfrm>
            <a:off x="0" y="1047750"/>
            <a:ext cx="9144000" cy="304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86"/>
          <p:cNvSpPr txBox="1"/>
          <p:nvPr>
            <p:ph idx="1" type="body"/>
          </p:nvPr>
        </p:nvSpPr>
        <p:spPr>
          <a:xfrm>
            <a:off x="457200" y="900125"/>
            <a:ext cx="8434200" cy="36945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US" sz="2400">
                <a:solidFill>
                  <a:srgbClr val="FFFF00"/>
                </a:solidFill>
                <a:latin typeface="Arial"/>
                <a:ea typeface="Arial"/>
                <a:cs typeface="Arial"/>
                <a:sym typeface="Arial"/>
              </a:rPr>
              <a:t>Total</a:t>
            </a:r>
            <a:r>
              <a:rPr lang="en-US" sz="2400">
                <a:solidFill>
                  <a:srgbClr val="00AE00"/>
                </a:solidFill>
                <a:latin typeface="Arial"/>
                <a:ea typeface="Arial"/>
                <a:cs typeface="Arial"/>
                <a:sym typeface="Arial"/>
              </a:rPr>
              <a:t> </a:t>
            </a:r>
            <a:r>
              <a:rPr lang="en-US" sz="2400">
                <a:solidFill>
                  <a:srgbClr val="F8F8F8"/>
                </a:solidFill>
                <a:latin typeface="Arial"/>
                <a:ea typeface="Arial"/>
                <a:cs typeface="Arial"/>
                <a:sym typeface="Arial"/>
              </a:rPr>
              <a:t>Correct classification percentage (Spec is 60% correct) </a:t>
            </a:r>
            <a:endParaRPr sz="2400">
              <a:solidFill>
                <a:srgbClr val="F8F8F8"/>
              </a:solidFill>
              <a:latin typeface="Arial"/>
              <a:ea typeface="Arial"/>
              <a:cs typeface="Arial"/>
              <a:sym typeface="Arial"/>
            </a:endParaRPr>
          </a:p>
          <a:p>
            <a:pPr indent="0" lvl="0" marL="0" rtl="0" algn="l">
              <a:spcBef>
                <a:spcPts val="600"/>
              </a:spcBef>
              <a:spcAft>
                <a:spcPts val="0"/>
              </a:spcAft>
              <a:buNone/>
            </a:pPr>
            <a:r>
              <a:t/>
            </a:r>
            <a:endParaRPr/>
          </a:p>
        </p:txBody>
      </p:sp>
      <p:sp>
        <p:nvSpPr>
          <p:cNvPr id="711" name="Google Shape;711;p86"/>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r>
              <a:rPr lang="en-US"/>
              <a:t> </a:t>
            </a:r>
            <a:fld id="{00000000-1234-1234-1234-123412341234}" type="slidenum">
              <a:rPr lang="en-US" sz="1200"/>
              <a:t>‹#›</a:t>
            </a:fld>
            <a:endParaRPr sz="1200"/>
          </a:p>
        </p:txBody>
      </p:sp>
      <p:graphicFrame>
        <p:nvGraphicFramePr>
          <p:cNvPr id="712" name="Google Shape;712;p86"/>
          <p:cNvGraphicFramePr/>
          <p:nvPr/>
        </p:nvGraphicFramePr>
        <p:xfrm>
          <a:off x="952500" y="2190750"/>
          <a:ext cx="3000000" cy="3000000"/>
        </p:xfrm>
        <a:graphic>
          <a:graphicData uri="http://schemas.openxmlformats.org/drawingml/2006/table">
            <a:tbl>
              <a:tblPr>
                <a:noFill/>
                <a:tableStyleId>{FAAEF53E-4358-430D-90C1-C691A1EDD74E}</a:tableStyleId>
              </a:tblPr>
              <a:tblGrid>
                <a:gridCol w="1022275"/>
                <a:gridCol w="1411025"/>
                <a:gridCol w="1769875"/>
                <a:gridCol w="3035825"/>
              </a:tblGrid>
              <a:tr h="381000">
                <a:tc>
                  <a:txBody>
                    <a:bodyPr/>
                    <a:lstStyle/>
                    <a:p>
                      <a:pPr indent="0" lvl="0" marL="0" rtl="0" algn="ctr">
                        <a:spcBef>
                          <a:spcPts val="0"/>
                        </a:spcBef>
                        <a:spcAft>
                          <a:spcPts val="0"/>
                        </a:spcAft>
                        <a:buNone/>
                      </a:pPr>
                      <a:r>
                        <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No filtering</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Phase matched</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Phase matched and single layer</a:t>
                      </a:r>
                      <a:endParaRPr>
                        <a:solidFill>
                          <a:schemeClr val="lt1"/>
                        </a:solidFill>
                      </a:endParaRPr>
                    </a:p>
                  </a:txBody>
                  <a:tcPr marT="91425" marB="91425" marR="91425" marL="91425"/>
                </a:tc>
              </a:tr>
              <a:tr h="381000">
                <a:tc>
                  <a:txBody>
                    <a:bodyPr/>
                    <a:lstStyle/>
                    <a:p>
                      <a:pPr indent="0" lvl="0" marL="0" rtl="0" algn="ctr">
                        <a:spcBef>
                          <a:spcPts val="0"/>
                        </a:spcBef>
                        <a:spcAft>
                          <a:spcPts val="0"/>
                        </a:spcAft>
                        <a:buNone/>
                      </a:pPr>
                      <a:r>
                        <a:rPr lang="en-US">
                          <a:solidFill>
                            <a:schemeClr val="lt1"/>
                          </a:solidFill>
                        </a:rPr>
                        <a:t>SAPF</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63.1</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78.6</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79.2</a:t>
                      </a:r>
                      <a:endParaRPr>
                        <a:solidFill>
                          <a:schemeClr val="lt1"/>
                        </a:solidFill>
                      </a:endParaRPr>
                    </a:p>
                  </a:txBody>
                  <a:tcPr marT="91425" marB="91425" marR="91425" marL="91425"/>
                </a:tc>
              </a:tr>
            </a:tbl>
          </a:graphicData>
        </a:graphic>
      </p:graphicFrame>
      <p:sp>
        <p:nvSpPr>
          <p:cNvPr id="713" name="Google Shape;713;p86"/>
          <p:cNvSpPr txBox="1"/>
          <p:nvPr>
            <p:ph type="title"/>
          </p:nvPr>
        </p:nvSpPr>
        <p:spPr>
          <a:xfrm>
            <a:off x="973183" y="48817"/>
            <a:ext cx="7014900" cy="5643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US"/>
              <a:t>G16 NRT</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87"/>
          <p:cNvSpPr txBox="1"/>
          <p:nvPr>
            <p:ph type="title"/>
          </p:nvPr>
        </p:nvSpPr>
        <p:spPr>
          <a:xfrm>
            <a:off x="973183" y="48817"/>
            <a:ext cx="7014900" cy="5643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US"/>
              <a:t>G16 NRT</a:t>
            </a:r>
            <a:endParaRPr/>
          </a:p>
        </p:txBody>
      </p:sp>
      <p:sp>
        <p:nvSpPr>
          <p:cNvPr id="719" name="Google Shape;719;p87"/>
          <p:cNvSpPr txBox="1"/>
          <p:nvPr>
            <p:ph idx="1" type="body"/>
          </p:nvPr>
        </p:nvSpPr>
        <p:spPr>
          <a:xfrm>
            <a:off x="457200" y="595313"/>
            <a:ext cx="8229600" cy="36945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US" sz="2400">
                <a:solidFill>
                  <a:srgbClr val="FFFF00"/>
                </a:solidFill>
                <a:latin typeface="Arial"/>
                <a:ea typeface="Arial"/>
                <a:cs typeface="Arial"/>
                <a:sym typeface="Arial"/>
              </a:rPr>
              <a:t>Layered</a:t>
            </a:r>
            <a:r>
              <a:rPr lang="en-US" sz="2400">
                <a:solidFill>
                  <a:srgbClr val="00AE00"/>
                </a:solidFill>
                <a:latin typeface="Arial"/>
                <a:ea typeface="Arial"/>
                <a:cs typeface="Arial"/>
                <a:sym typeface="Arial"/>
              </a:rPr>
              <a:t> </a:t>
            </a:r>
            <a:r>
              <a:rPr lang="en-US" sz="2400">
                <a:solidFill>
                  <a:srgbClr val="F8F8F8"/>
                </a:solidFill>
                <a:latin typeface="Arial"/>
                <a:ea typeface="Arial"/>
                <a:cs typeface="Arial"/>
                <a:sym typeface="Arial"/>
              </a:rPr>
              <a:t>correct classification percentage </a:t>
            </a:r>
            <a:endParaRPr sz="2400">
              <a:solidFill>
                <a:srgbClr val="F8F8F8"/>
              </a:solidFill>
              <a:latin typeface="Arial"/>
              <a:ea typeface="Arial"/>
              <a:cs typeface="Arial"/>
              <a:sym typeface="Arial"/>
            </a:endParaRPr>
          </a:p>
          <a:p>
            <a:pPr indent="0" lvl="0" marL="0" rtl="0" algn="l">
              <a:spcBef>
                <a:spcPts val="600"/>
              </a:spcBef>
              <a:spcAft>
                <a:spcPts val="0"/>
              </a:spcAft>
              <a:buNone/>
            </a:pPr>
            <a:r>
              <a:t/>
            </a:r>
            <a:endParaRPr/>
          </a:p>
        </p:txBody>
      </p:sp>
      <p:sp>
        <p:nvSpPr>
          <p:cNvPr id="720" name="Google Shape;720;p87"/>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r>
              <a:rPr lang="en-US"/>
              <a:t> </a:t>
            </a:r>
            <a:fld id="{00000000-1234-1234-1234-123412341234}" type="slidenum">
              <a:rPr lang="en-US" sz="1200"/>
              <a:t>‹#›</a:t>
            </a:fld>
            <a:endParaRPr sz="1200"/>
          </a:p>
        </p:txBody>
      </p:sp>
      <p:graphicFrame>
        <p:nvGraphicFramePr>
          <p:cNvPr id="721" name="Google Shape;721;p87"/>
          <p:cNvGraphicFramePr/>
          <p:nvPr/>
        </p:nvGraphicFramePr>
        <p:xfrm>
          <a:off x="952500" y="1123950"/>
          <a:ext cx="3000000" cy="3000000"/>
        </p:xfrm>
        <a:graphic>
          <a:graphicData uri="http://schemas.openxmlformats.org/drawingml/2006/table">
            <a:tbl>
              <a:tblPr>
                <a:noFill/>
                <a:tableStyleId>{FAAEF53E-4358-430D-90C1-C691A1EDD74E}</a:tableStyleId>
              </a:tblPr>
              <a:tblGrid>
                <a:gridCol w="1419725"/>
                <a:gridCol w="1798550"/>
                <a:gridCol w="1778600"/>
                <a:gridCol w="1948025"/>
              </a:tblGrid>
              <a:tr h="609575">
                <a:tc>
                  <a:txBody>
                    <a:bodyPr/>
                    <a:lstStyle/>
                    <a:p>
                      <a:pPr indent="0" lvl="0" marL="0" rtl="0" algn="ctr">
                        <a:spcBef>
                          <a:spcPts val="0"/>
                        </a:spcBef>
                        <a:spcAft>
                          <a:spcPts val="0"/>
                        </a:spcAft>
                        <a:buNone/>
                      </a:pPr>
                      <a:r>
                        <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lang="en-US">
                          <a:solidFill>
                            <a:schemeClr val="lt1"/>
                          </a:solidFill>
                        </a:rPr>
                        <a:t>No filtering</a:t>
                      </a:r>
                      <a:endParaRPr>
                        <a:solidFill>
                          <a:schemeClr val="lt1"/>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Phase matched</a:t>
                      </a:r>
                      <a:endParaRPr>
                        <a:solidFill>
                          <a:schemeClr val="lt1"/>
                        </a:solidFill>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Phase matched and single layer</a:t>
                      </a:r>
                      <a:endParaRPr>
                        <a:solidFill>
                          <a:schemeClr val="lt1"/>
                        </a:solidFill>
                      </a:endParaRPr>
                    </a:p>
                  </a:txBody>
                  <a:tcPr marT="91425" marB="91425" marR="91425" marL="91425">
                    <a:lnB cap="flat" cmpd="sng" w="9525">
                      <a:solidFill>
                        <a:srgbClr val="9E9E9E"/>
                      </a:solidFill>
                      <a:prstDash val="solid"/>
                      <a:round/>
                      <a:headEnd len="sm" w="sm" type="none"/>
                      <a:tailEnd len="sm" w="sm" type="none"/>
                    </a:lnB>
                  </a:tcPr>
                </a:tc>
              </a:tr>
              <a:tr h="396200">
                <a:tc>
                  <a:txBody>
                    <a:bodyPr/>
                    <a:lstStyle/>
                    <a:p>
                      <a:pPr indent="0" lvl="0" marL="0" rtl="0" algn="ctr">
                        <a:spcBef>
                          <a:spcPts val="0"/>
                        </a:spcBef>
                        <a:spcAft>
                          <a:spcPts val="0"/>
                        </a:spcAft>
                        <a:buNone/>
                      </a:pPr>
                      <a:r>
                        <a:rPr lang="en-US">
                          <a:solidFill>
                            <a:schemeClr val="lt1"/>
                          </a:solidFill>
                        </a:rPr>
                        <a:t>Layer1</a:t>
                      </a:r>
                      <a:endParaRPr>
                        <a:solidFill>
                          <a:schemeClr val="lt1"/>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US">
                          <a:solidFill>
                            <a:schemeClr val="lt1"/>
                          </a:solidFill>
                        </a:rPr>
                        <a:t>76.3</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78.2</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78.6</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ctr">
                        <a:spcBef>
                          <a:spcPts val="0"/>
                        </a:spcBef>
                        <a:spcAft>
                          <a:spcPts val="0"/>
                        </a:spcAft>
                        <a:buClr>
                          <a:schemeClr val="dk1"/>
                        </a:buClr>
                        <a:buSzPts val="1100"/>
                        <a:buFont typeface="Arial"/>
                        <a:buNone/>
                      </a:pPr>
                      <a:r>
                        <a:rPr lang="en-US">
                          <a:solidFill>
                            <a:schemeClr val="lt1"/>
                          </a:solidFill>
                        </a:rPr>
                        <a:t>Layer2</a:t>
                      </a:r>
                      <a:endParaRPr>
                        <a:solidFill>
                          <a:schemeClr val="lt1"/>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US">
                          <a:solidFill>
                            <a:schemeClr val="lt1"/>
                          </a:solidFill>
                        </a:rPr>
                        <a:t>54.4</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59.7</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61.5</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ctr">
                        <a:spcBef>
                          <a:spcPts val="0"/>
                        </a:spcBef>
                        <a:spcAft>
                          <a:spcPts val="0"/>
                        </a:spcAft>
                        <a:buClr>
                          <a:schemeClr val="dk1"/>
                        </a:buClr>
                        <a:buSzPts val="1100"/>
                        <a:buFont typeface="Arial"/>
                        <a:buNone/>
                      </a:pPr>
                      <a:r>
                        <a:rPr lang="en-US">
                          <a:solidFill>
                            <a:schemeClr val="lt1"/>
                          </a:solidFill>
                        </a:rPr>
                        <a:t>Layer3</a:t>
                      </a:r>
                      <a:endParaRPr>
                        <a:solidFill>
                          <a:schemeClr val="lt1"/>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US">
                          <a:solidFill>
                            <a:schemeClr val="lt1"/>
                          </a:solidFill>
                        </a:rPr>
                        <a:t>56.7</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74.4</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78.0</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ctr">
                        <a:spcBef>
                          <a:spcPts val="0"/>
                        </a:spcBef>
                        <a:spcAft>
                          <a:spcPts val="0"/>
                        </a:spcAft>
                        <a:buClr>
                          <a:schemeClr val="dk1"/>
                        </a:buClr>
                        <a:buSzPts val="1100"/>
                        <a:buFont typeface="Arial"/>
                        <a:buNone/>
                      </a:pPr>
                      <a:r>
                        <a:rPr lang="en-US">
                          <a:solidFill>
                            <a:schemeClr val="lt1"/>
                          </a:solidFill>
                        </a:rPr>
                        <a:t>Layer4</a:t>
                      </a:r>
                      <a:endParaRPr>
                        <a:solidFill>
                          <a:schemeClr val="lt1"/>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US">
                          <a:solidFill>
                            <a:schemeClr val="lt1"/>
                          </a:solidFill>
                        </a:rPr>
                        <a:t>49.7</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72.3</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78.3</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96200">
                <a:tc>
                  <a:txBody>
                    <a:bodyPr/>
                    <a:lstStyle/>
                    <a:p>
                      <a:pPr indent="0" lvl="0" marL="0" rtl="0" algn="ctr">
                        <a:spcBef>
                          <a:spcPts val="0"/>
                        </a:spcBef>
                        <a:spcAft>
                          <a:spcPts val="0"/>
                        </a:spcAft>
                        <a:buClr>
                          <a:schemeClr val="dk1"/>
                        </a:buClr>
                        <a:buSzPts val="1100"/>
                        <a:buFont typeface="Arial"/>
                        <a:buNone/>
                      </a:pPr>
                      <a:r>
                        <a:rPr lang="en-US">
                          <a:solidFill>
                            <a:schemeClr val="lt1"/>
                          </a:solidFill>
                        </a:rPr>
                        <a:t>Layer5</a:t>
                      </a:r>
                      <a:endParaRPr>
                        <a:solidFill>
                          <a:schemeClr val="lt1"/>
                        </a:solidFill>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rPr lang="en-US">
                          <a:solidFill>
                            <a:schemeClr val="lt1"/>
                          </a:solidFill>
                        </a:rPr>
                        <a:t>63.9</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82.2</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rPr>
                        <a:t>85.7</a:t>
                      </a:r>
                      <a:endParaRPr>
                        <a:solidFill>
                          <a:schemeClr val="lt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722" name="Google Shape;722;p87"/>
          <p:cNvSpPr txBox="1"/>
          <p:nvPr/>
        </p:nvSpPr>
        <p:spPr>
          <a:xfrm>
            <a:off x="608050" y="3785625"/>
            <a:ext cx="77052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lt1"/>
              </a:buClr>
              <a:buSzPts val="1400"/>
              <a:buAutoNum type="arabicParenR"/>
            </a:pPr>
            <a:r>
              <a:rPr lang="en-US">
                <a:solidFill>
                  <a:schemeClr val="lt1"/>
                </a:solidFill>
              </a:rPr>
              <a:t>The total number of CALIPSO pixels within each FL range is considered as truth to compute the layered classification percentage.</a:t>
            </a:r>
            <a:endParaRPr>
              <a:solidFill>
                <a:schemeClr val="lt1"/>
              </a:solidFill>
            </a:endParaRPr>
          </a:p>
          <a:p>
            <a:pPr indent="-317500" lvl="0" marL="457200" rtl="0" algn="l">
              <a:spcBef>
                <a:spcPts val="0"/>
              </a:spcBef>
              <a:spcAft>
                <a:spcPts val="0"/>
              </a:spcAft>
              <a:buClr>
                <a:schemeClr val="lt1"/>
              </a:buClr>
              <a:buSzPts val="1400"/>
              <a:buAutoNum type="arabicParenR"/>
            </a:pPr>
            <a:r>
              <a:rPr lang="en-US">
                <a:solidFill>
                  <a:schemeClr val="lt1"/>
                </a:solidFill>
              </a:rPr>
              <a:t>The layered correct classification are worse here because G16 NRT data are much less (only two days after collocation)</a:t>
            </a:r>
            <a:endParaRPr>
              <a:solidFill>
                <a:schemeClr val="lt1"/>
              </a:solidFill>
            </a:endParaRPr>
          </a:p>
          <a:p>
            <a:pPr indent="0" lvl="0" marL="0" rtl="0" algn="l">
              <a:spcBef>
                <a:spcPts val="0"/>
              </a:spcBef>
              <a:spcAft>
                <a:spcPts val="0"/>
              </a:spcAft>
              <a:buNone/>
            </a:pPr>
            <a:r>
              <a:t/>
            </a: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43"/>
          <p:cNvSpPr txBox="1"/>
          <p:nvPr>
            <p:ph type="title"/>
          </p:nvPr>
        </p:nvSpPr>
        <p:spPr>
          <a:xfrm>
            <a:off x="973183" y="48817"/>
            <a:ext cx="7014900" cy="5643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US"/>
              <a:t>General Information</a:t>
            </a:r>
            <a:endParaRPr/>
          </a:p>
        </p:txBody>
      </p:sp>
      <p:sp>
        <p:nvSpPr>
          <p:cNvPr id="206" name="Google Shape;206;p43"/>
          <p:cNvSpPr txBox="1"/>
          <p:nvPr>
            <p:ph idx="1" type="body"/>
          </p:nvPr>
        </p:nvSpPr>
        <p:spPr>
          <a:xfrm>
            <a:off x="365825" y="892075"/>
            <a:ext cx="8380500" cy="4044600"/>
          </a:xfrm>
          <a:prstGeom prst="rect">
            <a:avLst/>
          </a:prstGeom>
        </p:spPr>
        <p:txBody>
          <a:bodyPr anchorCtr="0" anchor="t" bIns="34275" lIns="68575" spcFirstLastPara="1" rIns="68575" wrap="square" tIns="34275">
            <a:noAutofit/>
          </a:bodyPr>
          <a:lstStyle/>
          <a:p>
            <a:pPr indent="-381000" lvl="0" marL="457200" rtl="0" algn="l">
              <a:lnSpc>
                <a:spcPct val="90000"/>
              </a:lnSpc>
              <a:spcBef>
                <a:spcPts val="0"/>
              </a:spcBef>
              <a:spcAft>
                <a:spcPts val="0"/>
              </a:spcAft>
              <a:buClr>
                <a:srgbClr val="FFFFFF"/>
              </a:buClr>
              <a:buSzPts val="2400"/>
              <a:buFont typeface="Calibri"/>
              <a:buChar char="•"/>
            </a:pPr>
            <a:r>
              <a:rPr lang="en-US" sz="2400"/>
              <a:t>No formal GOES CCL reviews have been performed (new operational product)</a:t>
            </a:r>
            <a:endParaRPr sz="2400"/>
          </a:p>
          <a:p>
            <a:pPr indent="0" lvl="0" marL="0" rtl="0" algn="l">
              <a:lnSpc>
                <a:spcPct val="90000"/>
              </a:lnSpc>
              <a:spcBef>
                <a:spcPts val="0"/>
              </a:spcBef>
              <a:spcAft>
                <a:spcPts val="0"/>
              </a:spcAft>
              <a:buNone/>
            </a:pPr>
            <a:r>
              <a:t/>
            </a:r>
            <a:endParaRPr sz="2400"/>
          </a:p>
          <a:p>
            <a:pPr indent="-381000" lvl="0" marL="457200" rtl="0" algn="l">
              <a:lnSpc>
                <a:spcPct val="115000"/>
              </a:lnSpc>
              <a:spcBef>
                <a:spcPts val="0"/>
              </a:spcBef>
              <a:spcAft>
                <a:spcPts val="0"/>
              </a:spcAft>
              <a:buClr>
                <a:srgbClr val="FFFFFF"/>
              </a:buClr>
              <a:buSzPts val="2400"/>
              <a:buFont typeface="Calibri"/>
              <a:buChar char="•"/>
            </a:pPr>
            <a:r>
              <a:rPr lang="en-US" sz="2400"/>
              <a:t>No formal CCL Readiness, Implementation, and Maintenance Plan (RIMP)</a:t>
            </a:r>
            <a:endParaRPr sz="2400"/>
          </a:p>
          <a:p>
            <a:pPr indent="0" lvl="0" marL="457200" rtl="0" algn="l">
              <a:lnSpc>
                <a:spcPct val="115000"/>
              </a:lnSpc>
              <a:spcBef>
                <a:spcPts val="0"/>
              </a:spcBef>
              <a:spcAft>
                <a:spcPts val="0"/>
              </a:spcAft>
              <a:buNone/>
            </a:pPr>
            <a:r>
              <a:t/>
            </a:r>
            <a:endParaRPr sz="2400"/>
          </a:p>
          <a:p>
            <a:pPr indent="-381000" lvl="0" marL="457200" rtl="0" algn="l">
              <a:lnSpc>
                <a:spcPct val="115000"/>
              </a:lnSpc>
              <a:spcBef>
                <a:spcPts val="0"/>
              </a:spcBef>
              <a:spcAft>
                <a:spcPts val="0"/>
              </a:spcAft>
              <a:buClr>
                <a:srgbClr val="FFFFFF"/>
              </a:buClr>
              <a:buSzPts val="2400"/>
              <a:buFont typeface="Calibri"/>
              <a:buChar char="•"/>
            </a:pPr>
            <a:r>
              <a:rPr lang="en-US" sz="2400"/>
              <a:t>Enterprise Cloud Top Properties (CTP) RIMP is most applicable</a:t>
            </a:r>
            <a:endParaRPr sz="2400"/>
          </a:p>
          <a:p>
            <a:pPr indent="0" lvl="0" marL="914400" rtl="0" algn="l">
              <a:lnSpc>
                <a:spcPct val="115000"/>
              </a:lnSpc>
              <a:spcBef>
                <a:spcPts val="0"/>
              </a:spcBef>
              <a:spcAft>
                <a:spcPts val="0"/>
              </a:spcAft>
              <a:buNone/>
            </a:pPr>
            <a:r>
              <a:t/>
            </a:r>
            <a:endParaRPr sz="1000">
              <a:solidFill>
                <a:srgbClr val="FFFFFF"/>
              </a:solidFill>
            </a:endParaRPr>
          </a:p>
          <a:p>
            <a:pPr indent="0" lvl="0" marL="0" rtl="0" algn="l">
              <a:lnSpc>
                <a:spcPct val="115000"/>
              </a:lnSpc>
              <a:spcBef>
                <a:spcPts val="0"/>
              </a:spcBef>
              <a:spcAft>
                <a:spcPts val="0"/>
              </a:spcAft>
              <a:buNone/>
            </a:pPr>
            <a:r>
              <a:t/>
            </a:r>
            <a:endParaRPr sz="1000">
              <a:solidFill>
                <a:srgbClr val="FFFFFF"/>
              </a:solidFill>
            </a:endParaRPr>
          </a:p>
          <a:p>
            <a:pPr indent="0" lvl="0" marL="0" rtl="0" algn="l">
              <a:spcBef>
                <a:spcPts val="600"/>
              </a:spcBef>
              <a:spcAft>
                <a:spcPts val="0"/>
              </a:spcAft>
              <a:buNone/>
            </a:pPr>
            <a:r>
              <a:t/>
            </a:r>
            <a:endParaRPr/>
          </a:p>
        </p:txBody>
      </p:sp>
      <p:sp>
        <p:nvSpPr>
          <p:cNvPr id="207" name="Google Shape;207;p43"/>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r>
              <a:rPr lang="en-US"/>
              <a:t> </a:t>
            </a:r>
            <a:fld id="{00000000-1234-1234-1234-123412341234}" type="slidenum">
              <a:rPr lang="en-US" sz="1200"/>
              <a:t>‹#›</a:t>
            </a:fld>
            <a:endParaRPr sz="12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8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GOES-16 Retrospective Period</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US" sz="2466"/>
              <a:t>Evaluation against CloudSat/CALIPSO and ground-based active sensors</a:t>
            </a:r>
            <a:endParaRPr sz="2466"/>
          </a:p>
          <a:p>
            <a:pPr indent="0" lvl="0" marL="0" rtl="0" algn="l">
              <a:spcBef>
                <a:spcPts val="0"/>
              </a:spcBef>
              <a:spcAft>
                <a:spcPts val="0"/>
              </a:spcAft>
              <a:buNone/>
            </a:pPr>
            <a:r>
              <a:t/>
            </a:r>
            <a:endParaRPr sz="2466"/>
          </a:p>
          <a:p>
            <a:pPr indent="-344169" lvl="0" marL="457200" rtl="0" algn="l">
              <a:spcBef>
                <a:spcPts val="0"/>
              </a:spcBef>
              <a:spcAft>
                <a:spcPts val="0"/>
              </a:spcAft>
              <a:buSzPct val="100000"/>
              <a:buChar char="●"/>
            </a:pPr>
            <a:r>
              <a:rPr lang="en-US" sz="2022"/>
              <a:t>CloudSat radar / CALIPSO lidar are the gold standard for global vertical cloud structure studies</a:t>
            </a:r>
            <a:endParaRPr sz="2022"/>
          </a:p>
        </p:txBody>
      </p:sp>
      <p:pic>
        <p:nvPicPr>
          <p:cNvPr id="728" name="Google Shape;728;p88"/>
          <p:cNvPicPr preferRelativeResize="0"/>
          <p:nvPr/>
        </p:nvPicPr>
        <p:blipFill>
          <a:blip r:embed="rId3">
            <a:alphaModFix/>
          </a:blip>
          <a:stretch>
            <a:fillRect/>
          </a:stretch>
        </p:blipFill>
        <p:spPr>
          <a:xfrm>
            <a:off x="6593750" y="2662300"/>
            <a:ext cx="2203500" cy="1323325"/>
          </a:xfrm>
          <a:prstGeom prst="rect">
            <a:avLst/>
          </a:prstGeom>
          <a:noFill/>
          <a:ln>
            <a:noFill/>
          </a:ln>
        </p:spPr>
      </p:pic>
      <p:pic>
        <p:nvPicPr>
          <p:cNvPr id="729" name="Google Shape;729;p88"/>
          <p:cNvPicPr preferRelativeResize="0"/>
          <p:nvPr/>
        </p:nvPicPr>
        <p:blipFill rotWithShape="1">
          <a:blip r:embed="rId4">
            <a:alphaModFix/>
          </a:blip>
          <a:srcRect b="19878" l="50455" r="0" t="0"/>
          <a:stretch/>
        </p:blipFill>
        <p:spPr>
          <a:xfrm>
            <a:off x="4649150" y="4126364"/>
            <a:ext cx="4388250" cy="907875"/>
          </a:xfrm>
          <a:prstGeom prst="rect">
            <a:avLst/>
          </a:prstGeom>
          <a:noFill/>
          <a:ln>
            <a:noFill/>
          </a:ln>
        </p:spPr>
      </p:pic>
      <p:pic>
        <p:nvPicPr>
          <p:cNvPr id="730" name="Google Shape;730;p88"/>
          <p:cNvPicPr preferRelativeResize="0"/>
          <p:nvPr/>
        </p:nvPicPr>
        <p:blipFill rotWithShape="1">
          <a:blip r:embed="rId4">
            <a:alphaModFix/>
          </a:blip>
          <a:srcRect b="0" l="61559" r="12262" t="81569"/>
          <a:stretch/>
        </p:blipFill>
        <p:spPr>
          <a:xfrm>
            <a:off x="4649159" y="4159364"/>
            <a:ext cx="1959813" cy="176514"/>
          </a:xfrm>
          <a:prstGeom prst="rect">
            <a:avLst/>
          </a:prstGeom>
          <a:noFill/>
          <a:ln>
            <a:noFill/>
          </a:ln>
        </p:spPr>
      </p:pic>
      <p:sp>
        <p:nvSpPr>
          <p:cNvPr id="731" name="Google Shape;731;p88"/>
          <p:cNvSpPr txBox="1"/>
          <p:nvPr/>
        </p:nvSpPr>
        <p:spPr>
          <a:xfrm>
            <a:off x="4810975" y="2670325"/>
            <a:ext cx="1411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t>Vertical resolution:</a:t>
            </a:r>
            <a:r>
              <a:rPr lang="en-US" sz="1000"/>
              <a:t>   </a:t>
            </a:r>
            <a:endParaRPr sz="1000"/>
          </a:p>
          <a:p>
            <a:pPr indent="0" lvl="0" marL="0" rtl="0" algn="l">
              <a:spcBef>
                <a:spcPts val="0"/>
              </a:spcBef>
              <a:spcAft>
                <a:spcPts val="0"/>
              </a:spcAft>
              <a:buNone/>
            </a:pPr>
            <a:r>
              <a:rPr lang="en-US" sz="1000"/>
              <a:t>  240 m (CloudSat),</a:t>
            </a:r>
            <a:endParaRPr sz="1000"/>
          </a:p>
          <a:p>
            <a:pPr indent="0" lvl="0" marL="0" rtl="0" algn="l">
              <a:spcBef>
                <a:spcPts val="0"/>
              </a:spcBef>
              <a:spcAft>
                <a:spcPts val="0"/>
              </a:spcAft>
              <a:buNone/>
            </a:pPr>
            <a:r>
              <a:rPr lang="en-US" sz="1000"/>
              <a:t>  30 m (CALIPSO)</a:t>
            </a:r>
            <a:endParaRPr sz="1000"/>
          </a:p>
        </p:txBody>
      </p:sp>
      <p:sp>
        <p:nvSpPr>
          <p:cNvPr id="732" name="Google Shape;732;p88"/>
          <p:cNvSpPr txBox="1"/>
          <p:nvPr/>
        </p:nvSpPr>
        <p:spPr>
          <a:xfrm>
            <a:off x="311700" y="3185025"/>
            <a:ext cx="4128000" cy="12930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US" sz="1800"/>
              <a:t>Most recent available data is from 2019, so a retrospective analysis is required, using GOES-16 ABI as a proxy for GOES-18 ABI</a:t>
            </a:r>
            <a:endParaRPr sz="1800"/>
          </a:p>
        </p:txBody>
      </p:sp>
      <p:sp>
        <p:nvSpPr>
          <p:cNvPr id="733" name="Google Shape;733;p88"/>
          <p:cNvSpPr txBox="1"/>
          <p:nvPr/>
        </p:nvSpPr>
        <p:spPr>
          <a:xfrm>
            <a:off x="4810975" y="3229900"/>
            <a:ext cx="1502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t>Horizontal resolution:</a:t>
            </a:r>
            <a:r>
              <a:rPr lang="en-US" sz="1000"/>
              <a:t> </a:t>
            </a:r>
            <a:endParaRPr sz="1000"/>
          </a:p>
          <a:p>
            <a:pPr indent="0" lvl="0" marL="0" rtl="0" algn="l">
              <a:spcBef>
                <a:spcPts val="0"/>
              </a:spcBef>
              <a:spcAft>
                <a:spcPts val="0"/>
              </a:spcAft>
              <a:buNone/>
            </a:pPr>
            <a:r>
              <a:rPr lang="en-US" sz="1000"/>
              <a:t>  1.4 km (CloudSat),</a:t>
            </a:r>
            <a:endParaRPr sz="1000"/>
          </a:p>
          <a:p>
            <a:pPr indent="0" lvl="0" marL="0" rtl="0" algn="l">
              <a:spcBef>
                <a:spcPts val="0"/>
              </a:spcBef>
              <a:spcAft>
                <a:spcPts val="0"/>
              </a:spcAft>
              <a:buNone/>
            </a:pPr>
            <a:r>
              <a:rPr lang="en-US" sz="1000"/>
              <a:t>  70 m (CALIPSO)</a:t>
            </a:r>
            <a:endParaRPr sz="1000"/>
          </a:p>
        </p:txBody>
      </p:sp>
      <p:sp>
        <p:nvSpPr>
          <p:cNvPr id="734" name="Google Shape;734;p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8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GOES-16 (ASSISTT retrospect) vs. CloudSat </a:t>
            </a:r>
            <a:endParaRPr b="1"/>
          </a:p>
        </p:txBody>
      </p:sp>
      <p:sp>
        <p:nvSpPr>
          <p:cNvPr id="740" name="Google Shape;740;p89"/>
          <p:cNvSpPr txBox="1"/>
          <p:nvPr>
            <p:ph idx="1" type="body"/>
          </p:nvPr>
        </p:nvSpPr>
        <p:spPr>
          <a:xfrm>
            <a:off x="311700" y="1152475"/>
            <a:ext cx="8520600" cy="447000"/>
          </a:xfrm>
          <a:prstGeom prst="rect">
            <a:avLst/>
          </a:prstGeom>
        </p:spPr>
        <p:txBody>
          <a:bodyPr anchorCtr="0" anchor="t" bIns="91425" lIns="91425" spcFirstLastPara="1" rIns="91425" wrap="square" tIns="91425">
            <a:normAutofit fontScale="70000" lnSpcReduction="20000"/>
          </a:bodyPr>
          <a:lstStyle/>
          <a:p>
            <a:pPr indent="0" lvl="0" marL="0" rtl="0" algn="l">
              <a:lnSpc>
                <a:spcPct val="100000"/>
              </a:lnSpc>
              <a:spcBef>
                <a:spcPts val="0"/>
              </a:spcBef>
              <a:spcAft>
                <a:spcPts val="0"/>
              </a:spcAft>
              <a:buClr>
                <a:schemeClr val="dk1"/>
              </a:buClr>
              <a:buSzPct val="39285"/>
              <a:buFont typeface="Arial"/>
              <a:buNone/>
            </a:pPr>
            <a:r>
              <a:rPr lang="en-US" sz="2800">
                <a:solidFill>
                  <a:schemeClr val="dk1"/>
                </a:solidFill>
              </a:rPr>
              <a:t>(May 1-14, 2019)</a:t>
            </a:r>
            <a:endParaRPr/>
          </a:p>
        </p:txBody>
      </p:sp>
      <p:sp>
        <p:nvSpPr>
          <p:cNvPr id="741" name="Google Shape;741;p89"/>
          <p:cNvSpPr txBox="1"/>
          <p:nvPr>
            <p:ph idx="1" type="body"/>
          </p:nvPr>
        </p:nvSpPr>
        <p:spPr>
          <a:xfrm>
            <a:off x="3460147" y="1400873"/>
            <a:ext cx="2490000" cy="447000"/>
          </a:xfrm>
          <a:prstGeom prst="rect">
            <a:avLst/>
          </a:prstGeom>
        </p:spPr>
        <p:txBody>
          <a:bodyPr anchorCtr="0" anchor="t" bIns="91425" lIns="91425" spcFirstLastPara="1" rIns="91425" wrap="square" tIns="91425">
            <a:normAutofit fontScale="62500" lnSpcReduction="20000"/>
          </a:bodyPr>
          <a:lstStyle/>
          <a:p>
            <a:pPr indent="0" lvl="0" marL="0" rtl="0" algn="ctr">
              <a:lnSpc>
                <a:spcPct val="100000"/>
              </a:lnSpc>
              <a:spcBef>
                <a:spcPts val="0"/>
              </a:spcBef>
              <a:spcAft>
                <a:spcPts val="0"/>
              </a:spcAft>
              <a:buClr>
                <a:schemeClr val="dk1"/>
              </a:buClr>
              <a:buSzPct val="36538"/>
              <a:buFont typeface="Arial"/>
              <a:buNone/>
            </a:pPr>
            <a:r>
              <a:rPr lang="en-US" sz="3010">
                <a:solidFill>
                  <a:schemeClr val="dk1"/>
                </a:solidFill>
              </a:rPr>
              <a:t>Topmost Layer CBH</a:t>
            </a:r>
            <a:endParaRPr sz="3221"/>
          </a:p>
        </p:txBody>
      </p:sp>
      <p:pic>
        <p:nvPicPr>
          <p:cNvPr id="742" name="Google Shape;742;p89"/>
          <p:cNvPicPr preferRelativeResize="0"/>
          <p:nvPr/>
        </p:nvPicPr>
        <p:blipFill rotWithShape="1">
          <a:blip r:embed="rId3">
            <a:alphaModFix/>
          </a:blip>
          <a:srcRect b="0" l="0" r="0" t="5944"/>
          <a:stretch/>
        </p:blipFill>
        <p:spPr>
          <a:xfrm>
            <a:off x="3107800" y="1807975"/>
            <a:ext cx="2743199" cy="2820274"/>
          </a:xfrm>
          <a:prstGeom prst="rect">
            <a:avLst/>
          </a:prstGeom>
          <a:noFill/>
          <a:ln>
            <a:noFill/>
          </a:ln>
        </p:spPr>
      </p:pic>
      <p:pic>
        <p:nvPicPr>
          <p:cNvPr id="743" name="Google Shape;743;p89"/>
          <p:cNvPicPr preferRelativeResize="0"/>
          <p:nvPr/>
        </p:nvPicPr>
        <p:blipFill rotWithShape="1">
          <a:blip r:embed="rId4">
            <a:alphaModFix/>
          </a:blip>
          <a:srcRect b="0" l="0" r="0" t="5419"/>
          <a:stretch/>
        </p:blipFill>
        <p:spPr>
          <a:xfrm>
            <a:off x="6157100" y="1760849"/>
            <a:ext cx="2743200" cy="2820274"/>
          </a:xfrm>
          <a:prstGeom prst="rect">
            <a:avLst/>
          </a:prstGeom>
          <a:noFill/>
          <a:ln>
            <a:noFill/>
          </a:ln>
        </p:spPr>
      </p:pic>
      <p:sp>
        <p:nvSpPr>
          <p:cNvPr id="744" name="Google Shape;744;p89"/>
          <p:cNvSpPr txBox="1"/>
          <p:nvPr>
            <p:ph idx="1" type="body"/>
          </p:nvPr>
        </p:nvSpPr>
        <p:spPr>
          <a:xfrm>
            <a:off x="6410297" y="1400873"/>
            <a:ext cx="2490000" cy="447000"/>
          </a:xfrm>
          <a:prstGeom prst="rect">
            <a:avLst/>
          </a:prstGeom>
        </p:spPr>
        <p:txBody>
          <a:bodyPr anchorCtr="0" anchor="t" bIns="91425" lIns="91425" spcFirstLastPara="1" rIns="91425" wrap="square" tIns="91425">
            <a:normAutofit fontScale="85000"/>
          </a:bodyPr>
          <a:lstStyle/>
          <a:p>
            <a:pPr indent="0" lvl="0" marL="0" rtl="0" algn="ctr">
              <a:lnSpc>
                <a:spcPct val="80000"/>
              </a:lnSpc>
              <a:spcBef>
                <a:spcPts val="0"/>
              </a:spcBef>
              <a:spcAft>
                <a:spcPts val="0"/>
              </a:spcAft>
              <a:buClr>
                <a:schemeClr val="dk1"/>
              </a:buClr>
              <a:buSzPct val="37162"/>
              <a:buFont typeface="Arial"/>
              <a:buNone/>
            </a:pPr>
            <a:r>
              <a:rPr lang="en-US" sz="1850">
                <a:solidFill>
                  <a:schemeClr val="dk1"/>
                </a:solidFill>
              </a:rPr>
              <a:t>Lowest CBH (all clouds)</a:t>
            </a:r>
            <a:endParaRPr sz="1850"/>
          </a:p>
        </p:txBody>
      </p:sp>
      <p:sp>
        <p:nvSpPr>
          <p:cNvPr id="745" name="Google Shape;745;p89"/>
          <p:cNvSpPr/>
          <p:nvPr/>
        </p:nvSpPr>
        <p:spPr>
          <a:xfrm>
            <a:off x="3018503" y="1294312"/>
            <a:ext cx="3041400" cy="3502500"/>
          </a:xfrm>
          <a:prstGeom prst="rect">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6" name="Google Shape;746;p89"/>
          <p:cNvPicPr preferRelativeResize="0"/>
          <p:nvPr/>
        </p:nvPicPr>
        <p:blipFill>
          <a:blip r:embed="rId5">
            <a:alphaModFix/>
          </a:blip>
          <a:stretch>
            <a:fillRect/>
          </a:stretch>
        </p:blipFill>
        <p:spPr>
          <a:xfrm>
            <a:off x="314528" y="1852787"/>
            <a:ext cx="2487168" cy="2636398"/>
          </a:xfrm>
          <a:prstGeom prst="rect">
            <a:avLst/>
          </a:prstGeom>
          <a:noFill/>
          <a:ln>
            <a:noFill/>
          </a:ln>
        </p:spPr>
      </p:pic>
      <p:sp>
        <p:nvSpPr>
          <p:cNvPr id="747" name="Google Shape;747;p89"/>
          <p:cNvSpPr txBox="1"/>
          <p:nvPr/>
        </p:nvSpPr>
        <p:spPr>
          <a:xfrm>
            <a:off x="6181700" y="4712400"/>
            <a:ext cx="2630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800">
                <a:solidFill>
                  <a:srgbClr val="3D85C6"/>
                </a:solidFill>
              </a:rPr>
              <a:t>Measurement accuracy requirements for VIIIRS CBH: 2 km for COT ≥ 1 &amp; 3 km for COT &lt; 1</a:t>
            </a:r>
            <a:endParaRPr i="1" sz="800">
              <a:solidFill>
                <a:srgbClr val="3D85C6"/>
              </a:solidFill>
            </a:endParaRPr>
          </a:p>
        </p:txBody>
      </p:sp>
      <p:sp>
        <p:nvSpPr>
          <p:cNvPr id="748" name="Google Shape;748;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90"/>
          <p:cNvSpPr/>
          <p:nvPr/>
        </p:nvSpPr>
        <p:spPr>
          <a:xfrm>
            <a:off x="5670306" y="2003054"/>
            <a:ext cx="770700" cy="770700"/>
          </a:xfrm>
          <a:prstGeom prst="rect">
            <a:avLst/>
          </a:prstGeom>
          <a:solidFill>
            <a:srgbClr val="AEABAB"/>
          </a:solid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54" name="Google Shape;754;p90"/>
          <p:cNvSpPr/>
          <p:nvPr/>
        </p:nvSpPr>
        <p:spPr>
          <a:xfrm>
            <a:off x="5670306" y="837817"/>
            <a:ext cx="770700" cy="77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55" name="Google Shape;755;p90"/>
          <p:cNvSpPr/>
          <p:nvPr/>
        </p:nvSpPr>
        <p:spPr>
          <a:xfrm>
            <a:off x="5670306" y="1608380"/>
            <a:ext cx="770700" cy="77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56" name="Google Shape;756;p90"/>
          <p:cNvSpPr/>
          <p:nvPr/>
        </p:nvSpPr>
        <p:spPr>
          <a:xfrm>
            <a:off x="5670306" y="2378942"/>
            <a:ext cx="770700" cy="77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57" name="Google Shape;757;p90"/>
          <p:cNvSpPr/>
          <p:nvPr/>
        </p:nvSpPr>
        <p:spPr>
          <a:xfrm>
            <a:off x="5670306" y="3149504"/>
            <a:ext cx="770700" cy="770700"/>
          </a:xfrm>
          <a:prstGeom prst="rect">
            <a:avLst/>
          </a:prstGeom>
          <a:solidFill>
            <a:srgbClr val="AEABAB"/>
          </a:solid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58" name="Google Shape;758;p90"/>
          <p:cNvSpPr/>
          <p:nvPr/>
        </p:nvSpPr>
        <p:spPr>
          <a:xfrm>
            <a:off x="5670306" y="3920066"/>
            <a:ext cx="770700" cy="77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59" name="Google Shape;759;p90"/>
          <p:cNvSpPr/>
          <p:nvPr/>
        </p:nvSpPr>
        <p:spPr>
          <a:xfrm>
            <a:off x="6916187" y="837817"/>
            <a:ext cx="770700" cy="77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60" name="Google Shape;760;p90"/>
          <p:cNvSpPr/>
          <p:nvPr/>
        </p:nvSpPr>
        <p:spPr>
          <a:xfrm>
            <a:off x="6916187" y="1608380"/>
            <a:ext cx="770700" cy="77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61" name="Google Shape;761;p90"/>
          <p:cNvSpPr/>
          <p:nvPr/>
        </p:nvSpPr>
        <p:spPr>
          <a:xfrm>
            <a:off x="6916187" y="2378942"/>
            <a:ext cx="770700" cy="770700"/>
          </a:xfrm>
          <a:prstGeom prst="rect">
            <a:avLst/>
          </a:prstGeom>
          <a:solidFill>
            <a:srgbClr val="AEABAB"/>
          </a:solid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62" name="Google Shape;762;p90"/>
          <p:cNvSpPr/>
          <p:nvPr/>
        </p:nvSpPr>
        <p:spPr>
          <a:xfrm>
            <a:off x="6916187" y="3149504"/>
            <a:ext cx="770700" cy="770700"/>
          </a:xfrm>
          <a:prstGeom prst="rect">
            <a:avLst/>
          </a:prstGeom>
          <a:solidFill>
            <a:srgbClr val="AEABAB"/>
          </a:solid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cxnSp>
        <p:nvCxnSpPr>
          <p:cNvPr id="763" name="Google Shape;763;p90"/>
          <p:cNvCxnSpPr/>
          <p:nvPr/>
        </p:nvCxnSpPr>
        <p:spPr>
          <a:xfrm>
            <a:off x="5670306" y="2774234"/>
            <a:ext cx="770700" cy="0"/>
          </a:xfrm>
          <a:prstGeom prst="straightConnector1">
            <a:avLst/>
          </a:prstGeom>
          <a:noFill/>
          <a:ln cap="flat" cmpd="sng" w="12700">
            <a:solidFill>
              <a:schemeClr val="dk2"/>
            </a:solidFill>
            <a:prstDash val="dot"/>
            <a:miter lim="800000"/>
            <a:headEnd len="sm" w="sm" type="none"/>
            <a:tailEnd len="sm" w="sm" type="none"/>
          </a:ln>
        </p:spPr>
      </p:cxnSp>
      <p:sp>
        <p:nvSpPr>
          <p:cNvPr id="764" name="Google Shape;764;p90"/>
          <p:cNvSpPr txBox="1"/>
          <p:nvPr/>
        </p:nvSpPr>
        <p:spPr>
          <a:xfrm>
            <a:off x="4588335" y="3757632"/>
            <a:ext cx="7986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0" i="0" lang="en-US" sz="1400" u="none" cap="none" strike="noStrike">
                <a:solidFill>
                  <a:schemeClr val="dk1"/>
                </a:solidFill>
                <a:latin typeface="Calibri"/>
                <a:ea typeface="Calibri"/>
                <a:cs typeface="Calibri"/>
                <a:sym typeface="Calibri"/>
              </a:rPr>
              <a:t>5 kft</a:t>
            </a:r>
            <a:endParaRPr sz="1400">
              <a:solidFill>
                <a:schemeClr val="dk1"/>
              </a:solidFill>
              <a:latin typeface="Calibri"/>
              <a:ea typeface="Calibri"/>
              <a:cs typeface="Calibri"/>
              <a:sym typeface="Calibri"/>
            </a:endParaRPr>
          </a:p>
        </p:txBody>
      </p:sp>
      <p:sp>
        <p:nvSpPr>
          <p:cNvPr id="765" name="Google Shape;765;p90"/>
          <p:cNvSpPr txBox="1"/>
          <p:nvPr/>
        </p:nvSpPr>
        <p:spPr>
          <a:xfrm>
            <a:off x="4588335" y="4529038"/>
            <a:ext cx="7986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0 kft</a:t>
            </a:r>
            <a:endParaRPr sz="1400">
              <a:solidFill>
                <a:schemeClr val="dk1"/>
              </a:solidFill>
              <a:latin typeface="Calibri"/>
              <a:ea typeface="Calibri"/>
              <a:cs typeface="Calibri"/>
              <a:sym typeface="Calibri"/>
            </a:endParaRPr>
          </a:p>
        </p:txBody>
      </p:sp>
      <p:sp>
        <p:nvSpPr>
          <p:cNvPr id="766" name="Google Shape;766;p90"/>
          <p:cNvSpPr txBox="1"/>
          <p:nvPr/>
        </p:nvSpPr>
        <p:spPr>
          <a:xfrm>
            <a:off x="4588320" y="2994670"/>
            <a:ext cx="7986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10 kft</a:t>
            </a:r>
            <a:endParaRPr sz="1400">
              <a:solidFill>
                <a:schemeClr val="dk1"/>
              </a:solidFill>
              <a:latin typeface="Calibri"/>
              <a:ea typeface="Calibri"/>
              <a:cs typeface="Calibri"/>
              <a:sym typeface="Calibri"/>
            </a:endParaRPr>
          </a:p>
        </p:txBody>
      </p:sp>
      <p:sp>
        <p:nvSpPr>
          <p:cNvPr id="767" name="Google Shape;767;p90"/>
          <p:cNvSpPr txBox="1"/>
          <p:nvPr/>
        </p:nvSpPr>
        <p:spPr>
          <a:xfrm>
            <a:off x="4588720" y="2232668"/>
            <a:ext cx="7986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18 kft</a:t>
            </a:r>
            <a:endParaRPr sz="1400">
              <a:solidFill>
                <a:schemeClr val="dk1"/>
              </a:solidFill>
              <a:latin typeface="Calibri"/>
              <a:ea typeface="Calibri"/>
              <a:cs typeface="Calibri"/>
              <a:sym typeface="Calibri"/>
            </a:endParaRPr>
          </a:p>
        </p:txBody>
      </p:sp>
      <p:sp>
        <p:nvSpPr>
          <p:cNvPr id="768" name="Google Shape;768;p90"/>
          <p:cNvSpPr txBox="1"/>
          <p:nvPr/>
        </p:nvSpPr>
        <p:spPr>
          <a:xfrm>
            <a:off x="4588720" y="1461751"/>
            <a:ext cx="7986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24 kft</a:t>
            </a:r>
            <a:endParaRPr sz="1400">
              <a:solidFill>
                <a:schemeClr val="dk1"/>
              </a:solidFill>
              <a:latin typeface="Calibri"/>
              <a:ea typeface="Calibri"/>
              <a:cs typeface="Calibri"/>
              <a:sym typeface="Calibri"/>
            </a:endParaRPr>
          </a:p>
        </p:txBody>
      </p:sp>
      <p:sp>
        <p:nvSpPr>
          <p:cNvPr id="769" name="Google Shape;769;p90"/>
          <p:cNvSpPr txBox="1"/>
          <p:nvPr/>
        </p:nvSpPr>
        <p:spPr>
          <a:xfrm>
            <a:off x="4588717" y="689512"/>
            <a:ext cx="7986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TOA</a:t>
            </a:r>
            <a:endParaRPr sz="1100"/>
          </a:p>
        </p:txBody>
      </p:sp>
      <p:cxnSp>
        <p:nvCxnSpPr>
          <p:cNvPr id="770" name="Google Shape;770;p90"/>
          <p:cNvCxnSpPr/>
          <p:nvPr/>
        </p:nvCxnSpPr>
        <p:spPr>
          <a:xfrm>
            <a:off x="5298325" y="3920066"/>
            <a:ext cx="3363300" cy="0"/>
          </a:xfrm>
          <a:prstGeom prst="straightConnector1">
            <a:avLst/>
          </a:prstGeom>
          <a:noFill/>
          <a:ln cap="flat" cmpd="sng" w="9525">
            <a:solidFill>
              <a:schemeClr val="accent1"/>
            </a:solidFill>
            <a:prstDash val="dash"/>
            <a:miter lim="800000"/>
            <a:headEnd len="sm" w="sm" type="none"/>
            <a:tailEnd len="sm" w="sm" type="none"/>
          </a:ln>
        </p:spPr>
      </p:cxnSp>
      <p:cxnSp>
        <p:nvCxnSpPr>
          <p:cNvPr id="771" name="Google Shape;771;p90"/>
          <p:cNvCxnSpPr/>
          <p:nvPr/>
        </p:nvCxnSpPr>
        <p:spPr>
          <a:xfrm>
            <a:off x="5298324" y="3149504"/>
            <a:ext cx="3363300" cy="0"/>
          </a:xfrm>
          <a:prstGeom prst="straightConnector1">
            <a:avLst/>
          </a:prstGeom>
          <a:noFill/>
          <a:ln cap="flat" cmpd="sng" w="9525">
            <a:solidFill>
              <a:schemeClr val="accent1"/>
            </a:solidFill>
            <a:prstDash val="dash"/>
            <a:miter lim="800000"/>
            <a:headEnd len="sm" w="sm" type="none"/>
            <a:tailEnd len="sm" w="sm" type="none"/>
          </a:ln>
        </p:spPr>
      </p:cxnSp>
      <p:cxnSp>
        <p:nvCxnSpPr>
          <p:cNvPr id="772" name="Google Shape;772;p90"/>
          <p:cNvCxnSpPr/>
          <p:nvPr/>
        </p:nvCxnSpPr>
        <p:spPr>
          <a:xfrm>
            <a:off x="5298324" y="2376014"/>
            <a:ext cx="3363300" cy="12300"/>
          </a:xfrm>
          <a:prstGeom prst="straightConnector1">
            <a:avLst/>
          </a:prstGeom>
          <a:noFill/>
          <a:ln cap="flat" cmpd="sng" w="9525">
            <a:solidFill>
              <a:schemeClr val="accent1"/>
            </a:solidFill>
            <a:prstDash val="dash"/>
            <a:miter lim="800000"/>
            <a:headEnd len="sm" w="sm" type="none"/>
            <a:tailEnd len="sm" w="sm" type="none"/>
          </a:ln>
        </p:spPr>
      </p:cxnSp>
      <p:cxnSp>
        <p:nvCxnSpPr>
          <p:cNvPr id="773" name="Google Shape;773;p90"/>
          <p:cNvCxnSpPr/>
          <p:nvPr/>
        </p:nvCxnSpPr>
        <p:spPr>
          <a:xfrm>
            <a:off x="5298324" y="1608380"/>
            <a:ext cx="3363300" cy="0"/>
          </a:xfrm>
          <a:prstGeom prst="straightConnector1">
            <a:avLst/>
          </a:prstGeom>
          <a:noFill/>
          <a:ln cap="flat" cmpd="sng" w="9525">
            <a:solidFill>
              <a:schemeClr val="accent1"/>
            </a:solidFill>
            <a:prstDash val="dash"/>
            <a:miter lim="800000"/>
            <a:headEnd len="sm" w="sm" type="none"/>
            <a:tailEnd len="sm" w="sm" type="none"/>
          </a:ln>
        </p:spPr>
      </p:cxnSp>
      <p:cxnSp>
        <p:nvCxnSpPr>
          <p:cNvPr id="774" name="Google Shape;774;p90"/>
          <p:cNvCxnSpPr/>
          <p:nvPr/>
        </p:nvCxnSpPr>
        <p:spPr>
          <a:xfrm>
            <a:off x="5298324" y="4690628"/>
            <a:ext cx="3363300" cy="0"/>
          </a:xfrm>
          <a:prstGeom prst="straightConnector1">
            <a:avLst/>
          </a:prstGeom>
          <a:noFill/>
          <a:ln cap="flat" cmpd="sng" w="9525">
            <a:solidFill>
              <a:schemeClr val="accent1"/>
            </a:solidFill>
            <a:prstDash val="dash"/>
            <a:miter lim="800000"/>
            <a:headEnd len="sm" w="sm" type="none"/>
            <a:tailEnd len="sm" w="sm" type="none"/>
          </a:ln>
        </p:spPr>
      </p:cxnSp>
      <p:cxnSp>
        <p:nvCxnSpPr>
          <p:cNvPr id="775" name="Google Shape;775;p90"/>
          <p:cNvCxnSpPr/>
          <p:nvPr/>
        </p:nvCxnSpPr>
        <p:spPr>
          <a:xfrm>
            <a:off x="5298323" y="837817"/>
            <a:ext cx="3363300" cy="0"/>
          </a:xfrm>
          <a:prstGeom prst="straightConnector1">
            <a:avLst/>
          </a:prstGeom>
          <a:noFill/>
          <a:ln cap="flat" cmpd="sng" w="9525">
            <a:solidFill>
              <a:schemeClr val="accent1"/>
            </a:solidFill>
            <a:prstDash val="dash"/>
            <a:miter lim="800000"/>
            <a:headEnd len="sm" w="sm" type="none"/>
            <a:tailEnd len="sm" w="sm" type="none"/>
          </a:ln>
        </p:spPr>
      </p:cxnSp>
      <p:sp>
        <p:nvSpPr>
          <p:cNvPr id="776" name="Google Shape;776;p90"/>
          <p:cNvSpPr txBox="1"/>
          <p:nvPr/>
        </p:nvSpPr>
        <p:spPr>
          <a:xfrm>
            <a:off x="7971468" y="3334082"/>
            <a:ext cx="9864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2700">
                <a:solidFill>
                  <a:schemeClr val="dk1"/>
                </a:solidFill>
                <a:latin typeface="Calibri"/>
                <a:ea typeface="Calibri"/>
                <a:cs typeface="Calibri"/>
                <a:sym typeface="Calibri"/>
              </a:rPr>
              <a:t>✅</a:t>
            </a:r>
            <a:endParaRPr sz="1100"/>
          </a:p>
        </p:txBody>
      </p:sp>
      <p:sp>
        <p:nvSpPr>
          <p:cNvPr id="777" name="Google Shape;777;p90"/>
          <p:cNvSpPr txBox="1"/>
          <p:nvPr/>
        </p:nvSpPr>
        <p:spPr>
          <a:xfrm>
            <a:off x="7971467" y="2582255"/>
            <a:ext cx="9864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2700">
                <a:solidFill>
                  <a:schemeClr val="dk1"/>
                </a:solidFill>
                <a:latin typeface="Calibri"/>
                <a:ea typeface="Calibri"/>
                <a:cs typeface="Calibri"/>
                <a:sym typeface="Calibri"/>
              </a:rPr>
              <a:t>✅</a:t>
            </a:r>
            <a:endParaRPr sz="1100"/>
          </a:p>
        </p:txBody>
      </p:sp>
      <p:sp>
        <p:nvSpPr>
          <p:cNvPr id="778" name="Google Shape;778;p90"/>
          <p:cNvSpPr txBox="1"/>
          <p:nvPr/>
        </p:nvSpPr>
        <p:spPr>
          <a:xfrm>
            <a:off x="7960860" y="1756312"/>
            <a:ext cx="9864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2700">
                <a:solidFill>
                  <a:schemeClr val="dk1"/>
                </a:solidFill>
                <a:latin typeface="Calibri"/>
                <a:ea typeface="Calibri"/>
                <a:cs typeface="Calibri"/>
                <a:sym typeface="Calibri"/>
              </a:rPr>
              <a:t>❌</a:t>
            </a:r>
            <a:endParaRPr sz="1100"/>
          </a:p>
        </p:txBody>
      </p:sp>
      <p:sp>
        <p:nvSpPr>
          <p:cNvPr id="779" name="Google Shape;779;p90"/>
          <p:cNvSpPr txBox="1"/>
          <p:nvPr/>
        </p:nvSpPr>
        <p:spPr>
          <a:xfrm>
            <a:off x="5608662" y="412513"/>
            <a:ext cx="9222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Observed</a:t>
            </a:r>
            <a:endParaRPr sz="1100"/>
          </a:p>
        </p:txBody>
      </p:sp>
      <p:sp>
        <p:nvSpPr>
          <p:cNvPr id="780" name="Google Shape;780;p90"/>
          <p:cNvSpPr txBox="1"/>
          <p:nvPr/>
        </p:nvSpPr>
        <p:spPr>
          <a:xfrm>
            <a:off x="6839687" y="412427"/>
            <a:ext cx="9222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ABI</a:t>
            </a:r>
            <a:endParaRPr sz="1100"/>
          </a:p>
        </p:txBody>
      </p:sp>
      <p:sp>
        <p:nvSpPr>
          <p:cNvPr id="781" name="Google Shape;781;p90"/>
          <p:cNvSpPr txBox="1"/>
          <p:nvPr/>
        </p:nvSpPr>
        <p:spPr>
          <a:xfrm>
            <a:off x="326912" y="871981"/>
            <a:ext cx="39996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For each of 5 CCL layers (</a:t>
            </a:r>
            <a:r>
              <a:rPr i="1"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=1 to 5), create a </a:t>
            </a:r>
            <a:r>
              <a:rPr i="1" lang="en-US" sz="1400">
                <a:solidFill>
                  <a:schemeClr val="dk1"/>
                </a:solidFill>
                <a:latin typeface="Calibri"/>
                <a:ea typeface="Calibri"/>
                <a:cs typeface="Calibri"/>
                <a:sym typeface="Calibri"/>
              </a:rPr>
              <a:t>contingency table</a:t>
            </a:r>
            <a:r>
              <a:rPr lang="en-US" sz="1400">
                <a:solidFill>
                  <a:schemeClr val="dk1"/>
                </a:solidFill>
                <a:latin typeface="Calibri"/>
                <a:ea typeface="Calibri"/>
                <a:cs typeface="Calibri"/>
                <a:sym typeface="Calibri"/>
              </a:rPr>
              <a:t> with 4 counts (A</a:t>
            </a:r>
            <a:r>
              <a:rPr baseline="-25000"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 B</a:t>
            </a:r>
            <a:r>
              <a:rPr baseline="-25000"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 C</a:t>
            </a:r>
            <a:r>
              <a:rPr baseline="-25000"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 D</a:t>
            </a:r>
            <a:r>
              <a:rPr baseline="-25000"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a:t>
            </a:r>
            <a:endParaRPr b="1" sz="1400">
              <a:solidFill>
                <a:schemeClr val="dk1"/>
              </a:solidFill>
              <a:latin typeface="Calibri"/>
              <a:ea typeface="Calibri"/>
              <a:cs typeface="Calibri"/>
              <a:sym typeface="Calibri"/>
            </a:endParaRPr>
          </a:p>
        </p:txBody>
      </p:sp>
      <p:sp>
        <p:nvSpPr>
          <p:cNvPr id="782" name="Google Shape;782;p90"/>
          <p:cNvSpPr txBox="1"/>
          <p:nvPr/>
        </p:nvSpPr>
        <p:spPr>
          <a:xfrm>
            <a:off x="4862387" y="4166850"/>
            <a:ext cx="7077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i="1" lang="en-US">
                <a:solidFill>
                  <a:schemeClr val="dk1"/>
                </a:solidFill>
                <a:latin typeface="Bell MT"/>
                <a:ea typeface="Bell MT"/>
                <a:cs typeface="Bell MT"/>
                <a:sym typeface="Bell MT"/>
              </a:rPr>
              <a:t>Layer </a:t>
            </a:r>
            <a:r>
              <a:rPr i="1" lang="en-US" sz="1400">
                <a:solidFill>
                  <a:schemeClr val="dk1"/>
                </a:solidFill>
                <a:latin typeface="Bell MT"/>
                <a:ea typeface="Bell MT"/>
                <a:cs typeface="Bell MT"/>
                <a:sym typeface="Bell MT"/>
              </a:rPr>
              <a:t>1</a:t>
            </a:r>
            <a:endParaRPr i="1" sz="1100"/>
          </a:p>
        </p:txBody>
      </p:sp>
      <p:sp>
        <p:nvSpPr>
          <p:cNvPr id="783" name="Google Shape;783;p90"/>
          <p:cNvSpPr txBox="1"/>
          <p:nvPr/>
        </p:nvSpPr>
        <p:spPr>
          <a:xfrm>
            <a:off x="326912" y="2897675"/>
            <a:ext cx="3999600" cy="1793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For each matched set of obs/retrieval, </a:t>
            </a:r>
            <a:r>
              <a:rPr lang="en-US">
                <a:solidFill>
                  <a:schemeClr val="dk1"/>
                </a:solidFill>
                <a:latin typeface="Calibri"/>
                <a:ea typeface="Calibri"/>
                <a:cs typeface="Calibri"/>
                <a:sym typeface="Calibri"/>
              </a:rPr>
              <a:t>if </a:t>
            </a:r>
            <a:r>
              <a:rPr lang="en-US" sz="1400">
                <a:solidFill>
                  <a:schemeClr val="dk1"/>
                </a:solidFill>
                <a:latin typeface="Calibri"/>
                <a:ea typeface="Calibri"/>
                <a:cs typeface="Calibri"/>
                <a:sym typeface="Calibri"/>
              </a:rPr>
              <a:t>the observations show cloud </a:t>
            </a:r>
            <a:r>
              <a:rPr b="1" lang="en-US" sz="1400">
                <a:solidFill>
                  <a:schemeClr val="dk1"/>
                </a:solidFill>
                <a:latin typeface="Calibri"/>
                <a:ea typeface="Calibri"/>
                <a:cs typeface="Calibri"/>
                <a:sym typeface="Calibri"/>
              </a:rPr>
              <a:t>in any radar/lidar bin within the bounds of that layer</a:t>
            </a:r>
            <a:r>
              <a:rPr lang="en-US" sz="1400">
                <a:solidFill>
                  <a:schemeClr val="dk1"/>
                </a:solidFill>
                <a:latin typeface="Calibri"/>
                <a:ea typeface="Calibri"/>
                <a:cs typeface="Calibri"/>
                <a:sym typeface="Calibri"/>
              </a:rPr>
              <a:t>, then observed=Yes; else observed=No.</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a:solidFill>
                <a:schemeClr val="dk1"/>
              </a:solidFill>
              <a:latin typeface="Calibri"/>
              <a:ea typeface="Calibri"/>
              <a:cs typeface="Calibri"/>
              <a:sym typeface="Calibri"/>
            </a:endParaRPr>
          </a:p>
          <a:p>
            <a:pPr indent="0" lvl="0" marL="0" marR="0" rtl="0" algn="l">
              <a:spcBef>
                <a:spcPts val="0"/>
              </a:spcBef>
              <a:spcAft>
                <a:spcPts val="0"/>
              </a:spcAft>
              <a:buNone/>
            </a:pPr>
            <a:r>
              <a:rPr lang="en-US">
                <a:solidFill>
                  <a:schemeClr val="dk1"/>
                </a:solidFill>
                <a:latin typeface="Calibri"/>
                <a:ea typeface="Calibri"/>
                <a:cs typeface="Calibri"/>
                <a:sym typeface="Calibri"/>
              </a:rPr>
              <a:t>      Prob. of detection</a:t>
            </a:r>
            <a:r>
              <a:rPr lang="en-US" sz="1400">
                <a:solidFill>
                  <a:schemeClr val="dk1"/>
                </a:solidFill>
                <a:latin typeface="Calibri"/>
                <a:ea typeface="Calibri"/>
                <a:cs typeface="Calibri"/>
                <a:sym typeface="Calibri"/>
              </a:rPr>
              <a:t> for layer </a:t>
            </a:r>
            <a:r>
              <a:rPr i="1"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 = A</a:t>
            </a:r>
            <a:r>
              <a:rPr baseline="-25000"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 (A</a:t>
            </a:r>
            <a:r>
              <a:rPr baseline="-25000"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+C</a:t>
            </a:r>
            <a:r>
              <a:rPr baseline="-25000"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0" lvl="0" marL="0" marR="0" rtl="0" algn="l">
              <a:spcBef>
                <a:spcPts val="0"/>
              </a:spcBef>
              <a:spcAft>
                <a:spcPts val="0"/>
              </a:spcAft>
              <a:buNone/>
            </a:pPr>
            <a:r>
              <a:rPr lang="en-US">
                <a:solidFill>
                  <a:schemeClr val="dk1"/>
                </a:solidFill>
                <a:latin typeface="Calibri"/>
                <a:ea typeface="Calibri"/>
                <a:cs typeface="Calibri"/>
                <a:sym typeface="Calibri"/>
              </a:rPr>
              <a:t>      False alarm ratio for layer </a:t>
            </a:r>
            <a:r>
              <a:rPr i="1" lang="en-US">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 = B</a:t>
            </a:r>
            <a:r>
              <a:rPr baseline="-25000"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 (A</a:t>
            </a:r>
            <a:r>
              <a:rPr baseline="-25000"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+B</a:t>
            </a:r>
            <a:r>
              <a:rPr baseline="-25000"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800"/>
              <a:buFont typeface="Arial"/>
              <a:buNone/>
            </a:pPr>
            <a:r>
              <a:rPr lang="en-US">
                <a:solidFill>
                  <a:schemeClr val="dk1"/>
                </a:solidFill>
                <a:latin typeface="Calibri"/>
                <a:ea typeface="Calibri"/>
                <a:cs typeface="Calibri"/>
                <a:sym typeface="Calibri"/>
              </a:rPr>
              <a:t>      </a:t>
            </a:r>
            <a:r>
              <a:rPr lang="en-US" sz="1400">
                <a:solidFill>
                  <a:schemeClr val="dk1"/>
                </a:solidFill>
                <a:latin typeface="Calibri"/>
                <a:ea typeface="Calibri"/>
                <a:cs typeface="Calibri"/>
                <a:sym typeface="Calibri"/>
              </a:rPr>
              <a:t>Accuracy for layer </a:t>
            </a:r>
            <a:r>
              <a:rPr i="1"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 = (A</a:t>
            </a:r>
            <a:r>
              <a:rPr baseline="-25000"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+D</a:t>
            </a:r>
            <a:r>
              <a:rPr baseline="-25000"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 (A</a:t>
            </a:r>
            <a:r>
              <a:rPr baseline="-25000"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+B</a:t>
            </a:r>
            <a:r>
              <a:rPr baseline="-25000"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+C</a:t>
            </a:r>
            <a:r>
              <a:rPr baseline="-25000"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+D</a:t>
            </a:r>
            <a:r>
              <a:rPr baseline="-25000"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p:txBody>
      </p:sp>
      <p:grpSp>
        <p:nvGrpSpPr>
          <p:cNvPr id="784" name="Google Shape;784;p90"/>
          <p:cNvGrpSpPr/>
          <p:nvPr/>
        </p:nvGrpSpPr>
        <p:grpSpPr>
          <a:xfrm>
            <a:off x="529334" y="1453850"/>
            <a:ext cx="3099137" cy="1259443"/>
            <a:chOff x="6947296" y="1724800"/>
            <a:chExt cx="4132182" cy="1679258"/>
          </a:xfrm>
        </p:grpSpPr>
        <p:sp>
          <p:nvSpPr>
            <p:cNvPr id="785" name="Google Shape;785;p90"/>
            <p:cNvSpPr/>
            <p:nvPr/>
          </p:nvSpPr>
          <p:spPr>
            <a:xfrm>
              <a:off x="8617027" y="2348270"/>
              <a:ext cx="530700" cy="53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86" name="Google Shape;786;p90"/>
            <p:cNvSpPr/>
            <p:nvPr/>
          </p:nvSpPr>
          <p:spPr>
            <a:xfrm>
              <a:off x="9147727" y="2348270"/>
              <a:ext cx="530700" cy="53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87" name="Google Shape;787;p90"/>
            <p:cNvSpPr txBox="1"/>
            <p:nvPr/>
          </p:nvSpPr>
          <p:spPr>
            <a:xfrm>
              <a:off x="7330978" y="1724800"/>
              <a:ext cx="3748500" cy="379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Observed b</a:t>
              </a:r>
              <a:r>
                <a:rPr b="1" lang="en-US">
                  <a:solidFill>
                    <a:schemeClr val="dk1"/>
                  </a:solidFill>
                  <a:latin typeface="Calibri"/>
                  <a:ea typeface="Calibri"/>
                  <a:cs typeface="Calibri"/>
                  <a:sym typeface="Calibri"/>
                </a:rPr>
                <a:t>y CloudSat/CALIPSO</a:t>
              </a:r>
              <a:r>
                <a:rPr b="1" lang="en-US" sz="1400">
                  <a:solidFill>
                    <a:schemeClr val="dk1"/>
                  </a:solidFill>
                  <a:latin typeface="Calibri"/>
                  <a:ea typeface="Calibri"/>
                  <a:cs typeface="Calibri"/>
                  <a:sym typeface="Calibri"/>
                </a:rPr>
                <a:t>?</a:t>
              </a:r>
              <a:endParaRPr b="1" sz="1100"/>
            </a:p>
          </p:txBody>
        </p:sp>
        <p:sp>
          <p:nvSpPr>
            <p:cNvPr id="788" name="Google Shape;788;p90"/>
            <p:cNvSpPr/>
            <p:nvPr/>
          </p:nvSpPr>
          <p:spPr>
            <a:xfrm>
              <a:off x="8617027" y="2873358"/>
              <a:ext cx="530700" cy="53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89" name="Google Shape;789;p90"/>
            <p:cNvSpPr/>
            <p:nvPr/>
          </p:nvSpPr>
          <p:spPr>
            <a:xfrm>
              <a:off x="9147727" y="2873345"/>
              <a:ext cx="530700" cy="530700"/>
            </a:xfrm>
            <a:prstGeom prst="rect">
              <a:avLst/>
            </a:prstGeom>
            <a:no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90" name="Google Shape;790;p90"/>
            <p:cNvSpPr txBox="1"/>
            <p:nvPr/>
          </p:nvSpPr>
          <p:spPr>
            <a:xfrm>
              <a:off x="8536741" y="1993562"/>
              <a:ext cx="1229400" cy="379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Y       N</a:t>
              </a:r>
              <a:endParaRPr sz="1100"/>
            </a:p>
          </p:txBody>
        </p:sp>
        <p:sp>
          <p:nvSpPr>
            <p:cNvPr id="791" name="Google Shape;791;p90"/>
            <p:cNvSpPr txBox="1"/>
            <p:nvPr/>
          </p:nvSpPr>
          <p:spPr>
            <a:xfrm>
              <a:off x="6947296" y="2527278"/>
              <a:ext cx="1372500" cy="666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1400">
                  <a:solidFill>
                    <a:schemeClr val="dk1"/>
                  </a:solidFill>
                  <a:latin typeface="Calibri"/>
                  <a:ea typeface="Calibri"/>
                  <a:cs typeface="Calibri"/>
                  <a:sym typeface="Calibri"/>
                </a:rPr>
                <a:t>Retrieved by ABI?</a:t>
              </a:r>
              <a:endParaRPr b="1" sz="1100"/>
            </a:p>
          </p:txBody>
        </p:sp>
        <p:sp>
          <p:nvSpPr>
            <p:cNvPr id="792" name="Google Shape;792;p90"/>
            <p:cNvSpPr txBox="1"/>
            <p:nvPr/>
          </p:nvSpPr>
          <p:spPr>
            <a:xfrm>
              <a:off x="8310416" y="2433450"/>
              <a:ext cx="369300" cy="379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Y</a:t>
              </a:r>
              <a:endParaRPr sz="1100"/>
            </a:p>
          </p:txBody>
        </p:sp>
        <p:sp>
          <p:nvSpPr>
            <p:cNvPr id="793" name="Google Shape;793;p90"/>
            <p:cNvSpPr txBox="1"/>
            <p:nvPr/>
          </p:nvSpPr>
          <p:spPr>
            <a:xfrm>
              <a:off x="8733052" y="2420075"/>
              <a:ext cx="920400" cy="379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A</a:t>
              </a:r>
              <a:r>
                <a:rPr baseline="-25000"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      B</a:t>
              </a:r>
              <a:r>
                <a:rPr baseline="-25000" lang="en-US" sz="1400">
                  <a:solidFill>
                    <a:schemeClr val="dk1"/>
                  </a:solidFill>
                  <a:latin typeface="Calibri"/>
                  <a:ea typeface="Calibri"/>
                  <a:cs typeface="Calibri"/>
                  <a:sym typeface="Calibri"/>
                </a:rPr>
                <a:t>j</a:t>
              </a:r>
              <a:endParaRPr baseline="-25000" sz="1400">
                <a:solidFill>
                  <a:schemeClr val="dk1"/>
                </a:solidFill>
                <a:latin typeface="Calibri"/>
                <a:ea typeface="Calibri"/>
                <a:cs typeface="Calibri"/>
                <a:sym typeface="Calibri"/>
              </a:endParaRPr>
            </a:p>
          </p:txBody>
        </p:sp>
        <p:sp>
          <p:nvSpPr>
            <p:cNvPr id="794" name="Google Shape;794;p90"/>
            <p:cNvSpPr txBox="1"/>
            <p:nvPr/>
          </p:nvSpPr>
          <p:spPr>
            <a:xfrm>
              <a:off x="8736976" y="2940675"/>
              <a:ext cx="920400" cy="379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C</a:t>
              </a:r>
              <a:r>
                <a:rPr baseline="-25000" lang="en-US" sz="1400">
                  <a:solidFill>
                    <a:schemeClr val="dk1"/>
                  </a:solidFill>
                  <a:latin typeface="Calibri"/>
                  <a:ea typeface="Calibri"/>
                  <a:cs typeface="Calibri"/>
                  <a:sym typeface="Calibri"/>
                </a:rPr>
                <a:t>j</a:t>
              </a:r>
              <a:r>
                <a:rPr lang="en-US" sz="1400">
                  <a:solidFill>
                    <a:schemeClr val="dk1"/>
                  </a:solidFill>
                  <a:latin typeface="Calibri"/>
                  <a:ea typeface="Calibri"/>
                  <a:cs typeface="Calibri"/>
                  <a:sym typeface="Calibri"/>
                </a:rPr>
                <a:t>      D</a:t>
              </a:r>
              <a:r>
                <a:rPr baseline="-25000" lang="en-US" sz="1400">
                  <a:solidFill>
                    <a:schemeClr val="dk1"/>
                  </a:solidFill>
                  <a:latin typeface="Calibri"/>
                  <a:ea typeface="Calibri"/>
                  <a:cs typeface="Calibri"/>
                  <a:sym typeface="Calibri"/>
                </a:rPr>
                <a:t>j</a:t>
              </a:r>
              <a:endParaRPr baseline="-25000" sz="1400">
                <a:solidFill>
                  <a:schemeClr val="dk1"/>
                </a:solidFill>
                <a:latin typeface="Calibri"/>
                <a:ea typeface="Calibri"/>
                <a:cs typeface="Calibri"/>
                <a:sym typeface="Calibri"/>
              </a:endParaRPr>
            </a:p>
          </p:txBody>
        </p:sp>
        <p:sp>
          <p:nvSpPr>
            <p:cNvPr id="795" name="Google Shape;795;p90"/>
            <p:cNvSpPr txBox="1"/>
            <p:nvPr/>
          </p:nvSpPr>
          <p:spPr>
            <a:xfrm>
              <a:off x="8298854" y="2940675"/>
              <a:ext cx="369300" cy="379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N</a:t>
              </a:r>
              <a:endParaRPr sz="1100"/>
            </a:p>
          </p:txBody>
        </p:sp>
      </p:grpSp>
      <p:sp>
        <p:nvSpPr>
          <p:cNvPr id="796" name="Google Shape;796;p90"/>
          <p:cNvSpPr txBox="1"/>
          <p:nvPr/>
        </p:nvSpPr>
        <p:spPr>
          <a:xfrm>
            <a:off x="7754040" y="243227"/>
            <a:ext cx="922200" cy="500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dk1"/>
                </a:solidFill>
                <a:latin typeface="Calibri"/>
                <a:ea typeface="Calibri"/>
                <a:cs typeface="Calibri"/>
                <a:sym typeface="Calibri"/>
              </a:rPr>
              <a:t>Correct retrieval?</a:t>
            </a:r>
            <a:endParaRPr sz="1100"/>
          </a:p>
        </p:txBody>
      </p:sp>
      <p:sp>
        <p:nvSpPr>
          <p:cNvPr id="797" name="Google Shape;797;p90"/>
          <p:cNvSpPr txBox="1"/>
          <p:nvPr/>
        </p:nvSpPr>
        <p:spPr>
          <a:xfrm>
            <a:off x="7972949" y="967007"/>
            <a:ext cx="9864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2700">
                <a:solidFill>
                  <a:schemeClr val="dk1"/>
                </a:solidFill>
                <a:latin typeface="Calibri"/>
                <a:ea typeface="Calibri"/>
                <a:cs typeface="Calibri"/>
                <a:sym typeface="Calibri"/>
              </a:rPr>
              <a:t>✅</a:t>
            </a:r>
            <a:endParaRPr sz="1100"/>
          </a:p>
        </p:txBody>
      </p:sp>
      <p:sp>
        <p:nvSpPr>
          <p:cNvPr id="798" name="Google Shape;798;p90"/>
          <p:cNvSpPr/>
          <p:nvPr/>
        </p:nvSpPr>
        <p:spPr>
          <a:xfrm>
            <a:off x="6920228" y="3920054"/>
            <a:ext cx="770700" cy="770700"/>
          </a:xfrm>
          <a:prstGeom prst="rect">
            <a:avLst/>
          </a:prstGeom>
          <a:solidFill>
            <a:srgbClr val="AEABAB"/>
          </a:solidFill>
          <a:ln cap="flat" cmpd="sng" w="12700">
            <a:solidFill>
              <a:schemeClr val="dk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99" name="Google Shape;799;p90"/>
          <p:cNvSpPr txBox="1"/>
          <p:nvPr/>
        </p:nvSpPr>
        <p:spPr>
          <a:xfrm>
            <a:off x="7992341" y="4072312"/>
            <a:ext cx="9864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2700">
                <a:solidFill>
                  <a:schemeClr val="dk1"/>
                </a:solidFill>
                <a:latin typeface="Calibri"/>
                <a:ea typeface="Calibri"/>
                <a:cs typeface="Calibri"/>
                <a:sym typeface="Calibri"/>
              </a:rPr>
              <a:t>❌</a:t>
            </a:r>
            <a:endParaRPr sz="1100"/>
          </a:p>
        </p:txBody>
      </p:sp>
      <p:sp>
        <p:nvSpPr>
          <p:cNvPr id="800" name="Google Shape;800;p90"/>
          <p:cNvSpPr txBox="1"/>
          <p:nvPr/>
        </p:nvSpPr>
        <p:spPr>
          <a:xfrm>
            <a:off x="8315695" y="2844309"/>
            <a:ext cx="4077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dk1"/>
                </a:solidFill>
                <a:latin typeface="Bell MT"/>
                <a:ea typeface="Bell MT"/>
                <a:cs typeface="Bell MT"/>
                <a:sym typeface="Bell MT"/>
              </a:rPr>
              <a:t>A</a:t>
            </a:r>
            <a:endParaRPr sz="1100">
              <a:latin typeface="Bell MT"/>
              <a:ea typeface="Bell MT"/>
              <a:cs typeface="Bell MT"/>
              <a:sym typeface="Bell MT"/>
            </a:endParaRPr>
          </a:p>
        </p:txBody>
      </p:sp>
      <p:sp>
        <p:nvSpPr>
          <p:cNvPr id="801" name="Google Shape;801;p90"/>
          <p:cNvSpPr txBox="1"/>
          <p:nvPr/>
        </p:nvSpPr>
        <p:spPr>
          <a:xfrm>
            <a:off x="8320279" y="3586716"/>
            <a:ext cx="4077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dk1"/>
                </a:solidFill>
                <a:latin typeface="Bell MT"/>
                <a:ea typeface="Bell MT"/>
                <a:cs typeface="Bell MT"/>
                <a:sym typeface="Bell MT"/>
              </a:rPr>
              <a:t>A</a:t>
            </a:r>
            <a:endParaRPr sz="1100">
              <a:latin typeface="Bell MT"/>
              <a:ea typeface="Bell MT"/>
              <a:cs typeface="Bell MT"/>
              <a:sym typeface="Bell MT"/>
            </a:endParaRPr>
          </a:p>
        </p:txBody>
      </p:sp>
      <p:sp>
        <p:nvSpPr>
          <p:cNvPr id="802" name="Google Shape;802;p90"/>
          <p:cNvSpPr txBox="1"/>
          <p:nvPr/>
        </p:nvSpPr>
        <p:spPr>
          <a:xfrm>
            <a:off x="8310145" y="1271869"/>
            <a:ext cx="4077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dk1"/>
                </a:solidFill>
                <a:latin typeface="Bell MT"/>
                <a:ea typeface="Bell MT"/>
                <a:cs typeface="Bell MT"/>
                <a:sym typeface="Bell MT"/>
              </a:rPr>
              <a:t>D</a:t>
            </a:r>
            <a:endParaRPr sz="1100">
              <a:latin typeface="Bell MT"/>
              <a:ea typeface="Bell MT"/>
              <a:cs typeface="Bell MT"/>
              <a:sym typeface="Bell MT"/>
            </a:endParaRPr>
          </a:p>
        </p:txBody>
      </p:sp>
      <p:sp>
        <p:nvSpPr>
          <p:cNvPr id="803" name="Google Shape;803;p90"/>
          <p:cNvSpPr txBox="1"/>
          <p:nvPr/>
        </p:nvSpPr>
        <p:spPr>
          <a:xfrm>
            <a:off x="8315695" y="2032041"/>
            <a:ext cx="4077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dk1"/>
                </a:solidFill>
                <a:latin typeface="Bell MT"/>
                <a:ea typeface="Bell MT"/>
                <a:cs typeface="Bell MT"/>
                <a:sym typeface="Bell MT"/>
              </a:rPr>
              <a:t>C</a:t>
            </a:r>
            <a:endParaRPr sz="1100">
              <a:latin typeface="Bell MT"/>
              <a:ea typeface="Bell MT"/>
              <a:cs typeface="Bell MT"/>
              <a:sym typeface="Bell MT"/>
            </a:endParaRPr>
          </a:p>
        </p:txBody>
      </p:sp>
      <p:sp>
        <p:nvSpPr>
          <p:cNvPr id="804" name="Google Shape;804;p90"/>
          <p:cNvSpPr txBox="1"/>
          <p:nvPr/>
        </p:nvSpPr>
        <p:spPr>
          <a:xfrm>
            <a:off x="8328951" y="4316006"/>
            <a:ext cx="4077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400">
                <a:solidFill>
                  <a:schemeClr val="dk1"/>
                </a:solidFill>
                <a:latin typeface="Bell MT"/>
                <a:ea typeface="Bell MT"/>
                <a:cs typeface="Bell MT"/>
                <a:sym typeface="Bell MT"/>
              </a:rPr>
              <a:t>B</a:t>
            </a:r>
            <a:endParaRPr sz="1100">
              <a:latin typeface="Bell MT"/>
              <a:ea typeface="Bell MT"/>
              <a:cs typeface="Bell MT"/>
              <a:sym typeface="Bell MT"/>
            </a:endParaRPr>
          </a:p>
        </p:txBody>
      </p:sp>
      <p:sp>
        <p:nvSpPr>
          <p:cNvPr id="805" name="Google Shape;805;p90"/>
          <p:cNvSpPr txBox="1"/>
          <p:nvPr>
            <p:ph idx="4294967295" type="body"/>
          </p:nvPr>
        </p:nvSpPr>
        <p:spPr>
          <a:xfrm>
            <a:off x="254200" y="269775"/>
            <a:ext cx="5044200" cy="447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sz="2400">
                <a:solidFill>
                  <a:schemeClr val="dk1"/>
                </a:solidFill>
              </a:rPr>
              <a:t>Contingency Table Evaluation</a:t>
            </a:r>
            <a:endParaRPr b="1" sz="2400"/>
          </a:p>
        </p:txBody>
      </p:sp>
      <p:sp>
        <p:nvSpPr>
          <p:cNvPr id="806" name="Google Shape;806;p90"/>
          <p:cNvSpPr txBox="1"/>
          <p:nvPr/>
        </p:nvSpPr>
        <p:spPr>
          <a:xfrm>
            <a:off x="4862387" y="3404850"/>
            <a:ext cx="7077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i="1" lang="en-US">
                <a:solidFill>
                  <a:schemeClr val="dk1"/>
                </a:solidFill>
                <a:latin typeface="Bell MT"/>
                <a:ea typeface="Bell MT"/>
                <a:cs typeface="Bell MT"/>
                <a:sym typeface="Bell MT"/>
              </a:rPr>
              <a:t>Layer 2</a:t>
            </a:r>
            <a:endParaRPr i="1" sz="1100"/>
          </a:p>
        </p:txBody>
      </p:sp>
      <p:sp>
        <p:nvSpPr>
          <p:cNvPr id="807" name="Google Shape;807;p90"/>
          <p:cNvSpPr txBox="1"/>
          <p:nvPr/>
        </p:nvSpPr>
        <p:spPr>
          <a:xfrm>
            <a:off x="4862387" y="2642850"/>
            <a:ext cx="7077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i="1" lang="en-US">
                <a:solidFill>
                  <a:schemeClr val="dk1"/>
                </a:solidFill>
                <a:latin typeface="Bell MT"/>
                <a:ea typeface="Bell MT"/>
                <a:cs typeface="Bell MT"/>
                <a:sym typeface="Bell MT"/>
              </a:rPr>
              <a:t>Layer 3</a:t>
            </a:r>
            <a:endParaRPr i="1" sz="1100"/>
          </a:p>
        </p:txBody>
      </p:sp>
      <p:sp>
        <p:nvSpPr>
          <p:cNvPr id="808" name="Google Shape;808;p90"/>
          <p:cNvSpPr txBox="1"/>
          <p:nvPr/>
        </p:nvSpPr>
        <p:spPr>
          <a:xfrm>
            <a:off x="4862387" y="1880850"/>
            <a:ext cx="7077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i="1" lang="en-US">
                <a:solidFill>
                  <a:schemeClr val="dk1"/>
                </a:solidFill>
                <a:latin typeface="Bell MT"/>
                <a:ea typeface="Bell MT"/>
                <a:cs typeface="Bell MT"/>
                <a:sym typeface="Bell MT"/>
              </a:rPr>
              <a:t>Layer 4</a:t>
            </a:r>
            <a:endParaRPr i="1" sz="1100"/>
          </a:p>
        </p:txBody>
      </p:sp>
      <p:sp>
        <p:nvSpPr>
          <p:cNvPr id="809" name="Google Shape;809;p90"/>
          <p:cNvSpPr txBox="1"/>
          <p:nvPr/>
        </p:nvSpPr>
        <p:spPr>
          <a:xfrm>
            <a:off x="4862387" y="1042650"/>
            <a:ext cx="707700" cy="28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i="1" lang="en-US">
                <a:solidFill>
                  <a:schemeClr val="dk1"/>
                </a:solidFill>
                <a:latin typeface="Bell MT"/>
                <a:ea typeface="Bell MT"/>
                <a:cs typeface="Bell MT"/>
                <a:sym typeface="Bell MT"/>
              </a:rPr>
              <a:t>Layer 5</a:t>
            </a:r>
            <a:endParaRPr i="1" sz="1100"/>
          </a:p>
        </p:txBody>
      </p:sp>
      <p:sp>
        <p:nvSpPr>
          <p:cNvPr id="810" name="Google Shape;810;p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9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GOES-16 (ASSISTT retrospect) vs. CloudSat </a:t>
            </a:r>
            <a:endParaRPr b="1"/>
          </a:p>
        </p:txBody>
      </p:sp>
      <p:sp>
        <p:nvSpPr>
          <p:cNvPr id="816" name="Google Shape;816;p91"/>
          <p:cNvSpPr txBox="1"/>
          <p:nvPr>
            <p:ph idx="1" type="body"/>
          </p:nvPr>
        </p:nvSpPr>
        <p:spPr>
          <a:xfrm>
            <a:off x="311700" y="1152475"/>
            <a:ext cx="8520600" cy="447000"/>
          </a:xfrm>
          <a:prstGeom prst="rect">
            <a:avLst/>
          </a:prstGeom>
        </p:spPr>
        <p:txBody>
          <a:bodyPr anchorCtr="0" anchor="t" bIns="91425" lIns="91425" spcFirstLastPara="1" rIns="91425" wrap="square" tIns="91425">
            <a:normAutofit fontScale="70000" lnSpcReduction="20000"/>
          </a:bodyPr>
          <a:lstStyle/>
          <a:p>
            <a:pPr indent="0" lvl="0" marL="0" rtl="0" algn="l">
              <a:lnSpc>
                <a:spcPct val="100000"/>
              </a:lnSpc>
              <a:spcBef>
                <a:spcPts val="0"/>
              </a:spcBef>
              <a:spcAft>
                <a:spcPts val="0"/>
              </a:spcAft>
              <a:buClr>
                <a:schemeClr val="dk1"/>
              </a:buClr>
              <a:buSzPct val="39285"/>
              <a:buFont typeface="Arial"/>
              <a:buNone/>
            </a:pPr>
            <a:r>
              <a:rPr lang="en-US" sz="2800">
                <a:solidFill>
                  <a:schemeClr val="dk1"/>
                </a:solidFill>
              </a:rPr>
              <a:t>(May 1-14, 2019)</a:t>
            </a:r>
            <a:endParaRPr/>
          </a:p>
        </p:txBody>
      </p:sp>
      <p:sp>
        <p:nvSpPr>
          <p:cNvPr id="817" name="Google Shape;817;p91"/>
          <p:cNvSpPr txBox="1"/>
          <p:nvPr/>
        </p:nvSpPr>
        <p:spPr>
          <a:xfrm>
            <a:off x="391875" y="1907125"/>
            <a:ext cx="3198600" cy="226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t>Figure shows the following for each of the five levels evaluated:</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Char char="●"/>
            </a:pPr>
            <a:r>
              <a:rPr lang="en-US" sz="1500"/>
              <a:t>Probability of detection (PoD)</a:t>
            </a:r>
            <a:endParaRPr sz="1500"/>
          </a:p>
          <a:p>
            <a:pPr indent="0" lvl="0" marL="914400" rtl="0" algn="l">
              <a:spcBef>
                <a:spcPts val="0"/>
              </a:spcBef>
              <a:spcAft>
                <a:spcPts val="0"/>
              </a:spcAft>
              <a:buNone/>
            </a:pPr>
            <a:r>
              <a:rPr lang="en-US" sz="1500"/>
              <a:t>target=1</a:t>
            </a:r>
            <a:endParaRPr sz="1500"/>
          </a:p>
          <a:p>
            <a:pPr indent="-323850" lvl="0" marL="457200" rtl="0" algn="l">
              <a:spcBef>
                <a:spcPts val="0"/>
              </a:spcBef>
              <a:spcAft>
                <a:spcPts val="0"/>
              </a:spcAft>
              <a:buSzPts val="1500"/>
              <a:buChar char="●"/>
            </a:pPr>
            <a:r>
              <a:rPr lang="en-US" sz="1500"/>
              <a:t>False alarm ratio (FAR)</a:t>
            </a:r>
            <a:endParaRPr sz="1500"/>
          </a:p>
          <a:p>
            <a:pPr indent="0" lvl="0" marL="457200" rtl="0" algn="l">
              <a:spcBef>
                <a:spcPts val="0"/>
              </a:spcBef>
              <a:spcAft>
                <a:spcPts val="0"/>
              </a:spcAft>
              <a:buNone/>
            </a:pPr>
            <a:r>
              <a:rPr lang="en-US" sz="1500"/>
              <a:t>	target=0</a:t>
            </a:r>
            <a:endParaRPr sz="1500"/>
          </a:p>
          <a:p>
            <a:pPr indent="-323850" lvl="0" marL="457200" rtl="0" algn="l">
              <a:spcBef>
                <a:spcPts val="0"/>
              </a:spcBef>
              <a:spcAft>
                <a:spcPts val="0"/>
              </a:spcAft>
              <a:buSzPts val="1500"/>
              <a:buChar char="●"/>
            </a:pPr>
            <a:r>
              <a:rPr lang="en-US" sz="1500"/>
              <a:t>Accuracy (Acc)</a:t>
            </a:r>
            <a:endParaRPr sz="1500"/>
          </a:p>
          <a:p>
            <a:pPr indent="0" lvl="0" marL="914400" rtl="0" algn="l">
              <a:spcBef>
                <a:spcPts val="0"/>
              </a:spcBef>
              <a:spcAft>
                <a:spcPts val="0"/>
              </a:spcAft>
              <a:buNone/>
            </a:pPr>
            <a:r>
              <a:rPr lang="en-US" sz="1500"/>
              <a:t>target=1</a:t>
            </a:r>
            <a:endParaRPr sz="1500"/>
          </a:p>
        </p:txBody>
      </p:sp>
      <p:pic>
        <p:nvPicPr>
          <p:cNvPr id="818" name="Google Shape;818;p91"/>
          <p:cNvPicPr preferRelativeResize="0"/>
          <p:nvPr/>
        </p:nvPicPr>
        <p:blipFill>
          <a:blip r:embed="rId3">
            <a:alphaModFix/>
          </a:blip>
          <a:stretch>
            <a:fillRect/>
          </a:stretch>
        </p:blipFill>
        <p:spPr>
          <a:xfrm>
            <a:off x="3930950" y="1211875"/>
            <a:ext cx="4695399" cy="3348525"/>
          </a:xfrm>
          <a:prstGeom prst="rect">
            <a:avLst/>
          </a:prstGeom>
          <a:noFill/>
          <a:ln>
            <a:noFill/>
          </a:ln>
        </p:spPr>
      </p:pic>
      <p:sp>
        <p:nvSpPr>
          <p:cNvPr id="819" name="Google Shape;819;p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92"/>
          <p:cNvSpPr txBox="1"/>
          <p:nvPr>
            <p:ph type="title"/>
          </p:nvPr>
        </p:nvSpPr>
        <p:spPr>
          <a:xfrm>
            <a:off x="311700" y="192024"/>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GOES-16 (ASSISTT retrospect) vs. CloudSat </a:t>
            </a:r>
            <a:endParaRPr b="1"/>
          </a:p>
        </p:txBody>
      </p:sp>
      <p:sp>
        <p:nvSpPr>
          <p:cNvPr id="825" name="Google Shape;825;p92"/>
          <p:cNvSpPr txBox="1"/>
          <p:nvPr>
            <p:ph idx="1" type="body"/>
          </p:nvPr>
        </p:nvSpPr>
        <p:spPr>
          <a:xfrm>
            <a:off x="311700" y="1152475"/>
            <a:ext cx="8520600" cy="447000"/>
          </a:xfrm>
          <a:prstGeom prst="rect">
            <a:avLst/>
          </a:prstGeom>
        </p:spPr>
        <p:txBody>
          <a:bodyPr anchorCtr="0" anchor="t" bIns="91425" lIns="91425" spcFirstLastPara="1" rIns="91425" wrap="square" tIns="91425">
            <a:normAutofit fontScale="70000" lnSpcReduction="20000"/>
          </a:bodyPr>
          <a:lstStyle/>
          <a:p>
            <a:pPr indent="0" lvl="0" marL="0" rtl="0" algn="l">
              <a:lnSpc>
                <a:spcPct val="100000"/>
              </a:lnSpc>
              <a:spcBef>
                <a:spcPts val="0"/>
              </a:spcBef>
              <a:spcAft>
                <a:spcPts val="0"/>
              </a:spcAft>
              <a:buClr>
                <a:schemeClr val="dk1"/>
              </a:buClr>
              <a:buSzPct val="39285"/>
              <a:buFont typeface="Arial"/>
              <a:buNone/>
            </a:pPr>
            <a:r>
              <a:rPr lang="en-US" sz="2800">
                <a:solidFill>
                  <a:schemeClr val="dk1"/>
                </a:solidFill>
              </a:rPr>
              <a:t>(May 1-14, 2019)</a:t>
            </a:r>
            <a:endParaRPr/>
          </a:p>
        </p:txBody>
      </p:sp>
      <p:sp>
        <p:nvSpPr>
          <p:cNvPr id="826" name="Google Shape;826;p92"/>
          <p:cNvSpPr txBox="1"/>
          <p:nvPr/>
        </p:nvSpPr>
        <p:spPr>
          <a:xfrm>
            <a:off x="514100" y="1850700"/>
            <a:ext cx="3510300" cy="226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t>Figure shows fraction of retrievals in each ABI CCL category, given a matched observation that falls in the given CloudSat/CALIPSO category.</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US" sz="1500"/>
              <a:t>Columns therefore add to unity.</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US" sz="1500"/>
              <a:t>Perfect = 1.0 on lower-left to upper-right diagonal, 0 elsewhere</a:t>
            </a:r>
            <a:endParaRPr sz="1500"/>
          </a:p>
        </p:txBody>
      </p:sp>
      <p:pic>
        <p:nvPicPr>
          <p:cNvPr id="827" name="Google Shape;827;p92"/>
          <p:cNvPicPr preferRelativeResize="0"/>
          <p:nvPr/>
        </p:nvPicPr>
        <p:blipFill rotWithShape="1">
          <a:blip r:embed="rId3">
            <a:alphaModFix/>
          </a:blip>
          <a:srcRect b="0" l="139" r="149" t="0"/>
          <a:stretch/>
        </p:blipFill>
        <p:spPr>
          <a:xfrm>
            <a:off x="4223050" y="1024125"/>
            <a:ext cx="4721174" cy="3969651"/>
          </a:xfrm>
          <a:prstGeom prst="rect">
            <a:avLst/>
          </a:prstGeom>
          <a:noFill/>
          <a:ln>
            <a:noFill/>
          </a:ln>
        </p:spPr>
      </p:pic>
      <p:sp>
        <p:nvSpPr>
          <p:cNvPr id="828" name="Google Shape;828;p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93"/>
          <p:cNvSpPr txBox="1"/>
          <p:nvPr>
            <p:ph type="title"/>
          </p:nvPr>
        </p:nvSpPr>
        <p:spPr>
          <a:xfrm>
            <a:off x="311700" y="193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GOES-16 ABI CCL vs. ARM radar data (SGP, KAZR)</a:t>
            </a:r>
            <a:endParaRPr b="1"/>
          </a:p>
        </p:txBody>
      </p:sp>
      <p:pic>
        <p:nvPicPr>
          <p:cNvPr id="834" name="Google Shape;834;p93"/>
          <p:cNvPicPr preferRelativeResize="0"/>
          <p:nvPr/>
        </p:nvPicPr>
        <p:blipFill>
          <a:blip r:embed="rId3">
            <a:alphaModFix/>
          </a:blip>
          <a:stretch>
            <a:fillRect/>
          </a:stretch>
        </p:blipFill>
        <p:spPr>
          <a:xfrm>
            <a:off x="4343400" y="1051725"/>
            <a:ext cx="4697351" cy="3939376"/>
          </a:xfrm>
          <a:prstGeom prst="rect">
            <a:avLst/>
          </a:prstGeom>
          <a:noFill/>
          <a:ln>
            <a:noFill/>
          </a:ln>
        </p:spPr>
      </p:pic>
      <p:sp>
        <p:nvSpPr>
          <p:cNvPr id="835" name="Google Shape;835;p93"/>
          <p:cNvSpPr txBox="1"/>
          <p:nvPr/>
        </p:nvSpPr>
        <p:spPr>
          <a:xfrm>
            <a:off x="385925" y="1304875"/>
            <a:ext cx="36645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1"/>
                </a:solidFill>
              </a:rPr>
              <a:t>Figure shows fraction of retrievals in each ABI CCL category, given a matched observation that falls in the given SGP KAZR category.</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US" sz="1500">
                <a:solidFill>
                  <a:schemeClr val="dk1"/>
                </a:solidFill>
              </a:rPr>
              <a:t>Detection of multiple CBHs possible with KAZR</a:t>
            </a:r>
            <a:endParaRPr sz="1500">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Empty layers less than 480m between two cloud layers are merged to a singular cloud</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Clouds less than 240m in depth are ignored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As with CloudSat/CALIPSO, H+L valid for SGP KAZR category (unlike ABI)</a:t>
            </a:r>
            <a:endParaRPr>
              <a:solidFill>
                <a:schemeClr val="dk1"/>
              </a:solidFill>
              <a:highlight>
                <a:srgbClr val="FF0000"/>
              </a:highlight>
            </a:endParaRPr>
          </a:p>
          <a:p>
            <a:pPr indent="0" lvl="0" marL="0" rtl="0" algn="l">
              <a:spcBef>
                <a:spcPts val="0"/>
              </a:spcBef>
              <a:spcAft>
                <a:spcPts val="0"/>
              </a:spcAft>
              <a:buNone/>
            </a:pPr>
            <a:r>
              <a:t/>
            </a:r>
            <a:endParaRPr/>
          </a:p>
        </p:txBody>
      </p:sp>
      <p:sp>
        <p:nvSpPr>
          <p:cNvPr id="836" name="Google Shape;836;p93"/>
          <p:cNvSpPr txBox="1"/>
          <p:nvPr/>
        </p:nvSpPr>
        <p:spPr>
          <a:xfrm>
            <a:off x="385925" y="827550"/>
            <a:ext cx="2359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ASSIST </a:t>
            </a:r>
            <a:r>
              <a:rPr lang="en-US" sz="1500">
                <a:solidFill>
                  <a:schemeClr val="dk1"/>
                </a:solidFill>
              </a:rPr>
              <a:t>May 1-14, 2019</a:t>
            </a:r>
            <a:endParaRPr/>
          </a:p>
        </p:txBody>
      </p:sp>
      <p:sp>
        <p:nvSpPr>
          <p:cNvPr id="837" name="Google Shape;837;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94"/>
          <p:cNvSpPr txBox="1"/>
          <p:nvPr>
            <p:ph type="title"/>
          </p:nvPr>
        </p:nvSpPr>
        <p:spPr>
          <a:xfrm>
            <a:off x="311700" y="193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GOES-16 ABI CCL vs. ARM radar data (SGP, KAZR)</a:t>
            </a:r>
            <a:endParaRPr b="1"/>
          </a:p>
        </p:txBody>
      </p:sp>
      <p:pic>
        <p:nvPicPr>
          <p:cNvPr id="843" name="Google Shape;843;p94"/>
          <p:cNvPicPr preferRelativeResize="0"/>
          <p:nvPr/>
        </p:nvPicPr>
        <p:blipFill>
          <a:blip r:embed="rId3">
            <a:alphaModFix/>
          </a:blip>
          <a:stretch>
            <a:fillRect/>
          </a:stretch>
        </p:blipFill>
        <p:spPr>
          <a:xfrm>
            <a:off x="3968850" y="1214375"/>
            <a:ext cx="4642351" cy="3449125"/>
          </a:xfrm>
          <a:prstGeom prst="rect">
            <a:avLst/>
          </a:prstGeom>
          <a:noFill/>
          <a:ln>
            <a:noFill/>
          </a:ln>
        </p:spPr>
      </p:pic>
      <p:sp>
        <p:nvSpPr>
          <p:cNvPr id="844" name="Google Shape;844;p94"/>
          <p:cNvSpPr txBox="1"/>
          <p:nvPr/>
        </p:nvSpPr>
        <p:spPr>
          <a:xfrm>
            <a:off x="542150" y="1511325"/>
            <a:ext cx="3198600" cy="272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1"/>
                </a:solidFill>
              </a:rPr>
              <a:t>ASSIST May 1-14, 2019</a:t>
            </a:r>
            <a:endParaRPr sz="1500">
              <a:solidFill>
                <a:schemeClr val="dk1"/>
              </a:solidFill>
            </a:endParaRPr>
          </a:p>
          <a:p>
            <a:pPr indent="0" lvl="0" marL="0" rtl="0" algn="l">
              <a:spcBef>
                <a:spcPts val="0"/>
              </a:spcBef>
              <a:spcAft>
                <a:spcPts val="0"/>
              </a:spcAft>
              <a:buNone/>
            </a:pPr>
            <a:r>
              <a:t/>
            </a:r>
            <a:endParaRPr sz="1500"/>
          </a:p>
          <a:p>
            <a:pPr indent="0" lvl="0" marL="0" rtl="0" algn="l">
              <a:spcBef>
                <a:spcPts val="0"/>
              </a:spcBef>
              <a:spcAft>
                <a:spcPts val="0"/>
              </a:spcAft>
              <a:buNone/>
            </a:pPr>
            <a:r>
              <a:rPr lang="en-US" sz="1500"/>
              <a:t>Figure shows the following for each of the five levels evaluated:</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Char char="●"/>
            </a:pPr>
            <a:r>
              <a:rPr lang="en-US" sz="1500"/>
              <a:t>Probability of detection (PoD)</a:t>
            </a:r>
            <a:endParaRPr sz="1500"/>
          </a:p>
          <a:p>
            <a:pPr indent="0" lvl="0" marL="914400" rtl="0" algn="l">
              <a:spcBef>
                <a:spcPts val="0"/>
              </a:spcBef>
              <a:spcAft>
                <a:spcPts val="0"/>
              </a:spcAft>
              <a:buNone/>
            </a:pPr>
            <a:r>
              <a:rPr lang="en-US" sz="1500"/>
              <a:t>target=1</a:t>
            </a:r>
            <a:endParaRPr sz="1500"/>
          </a:p>
          <a:p>
            <a:pPr indent="-323850" lvl="0" marL="457200" rtl="0" algn="l">
              <a:spcBef>
                <a:spcPts val="0"/>
              </a:spcBef>
              <a:spcAft>
                <a:spcPts val="0"/>
              </a:spcAft>
              <a:buSzPts val="1500"/>
              <a:buChar char="●"/>
            </a:pPr>
            <a:r>
              <a:rPr lang="en-US" sz="1500"/>
              <a:t>False alarm ratio (FAR)</a:t>
            </a:r>
            <a:endParaRPr sz="1500"/>
          </a:p>
          <a:p>
            <a:pPr indent="0" lvl="0" marL="457200" rtl="0" algn="l">
              <a:spcBef>
                <a:spcPts val="0"/>
              </a:spcBef>
              <a:spcAft>
                <a:spcPts val="0"/>
              </a:spcAft>
              <a:buNone/>
            </a:pPr>
            <a:r>
              <a:rPr lang="en-US" sz="1500"/>
              <a:t>	target=0</a:t>
            </a:r>
            <a:endParaRPr sz="1500"/>
          </a:p>
          <a:p>
            <a:pPr indent="-323850" lvl="0" marL="457200" rtl="0" algn="l">
              <a:spcBef>
                <a:spcPts val="0"/>
              </a:spcBef>
              <a:spcAft>
                <a:spcPts val="0"/>
              </a:spcAft>
              <a:buSzPts val="1500"/>
              <a:buChar char="●"/>
            </a:pPr>
            <a:r>
              <a:rPr lang="en-US" sz="1500"/>
              <a:t>Accuracy (Acc)</a:t>
            </a:r>
            <a:endParaRPr sz="1500"/>
          </a:p>
          <a:p>
            <a:pPr indent="0" lvl="0" marL="914400" rtl="0" algn="l">
              <a:spcBef>
                <a:spcPts val="0"/>
              </a:spcBef>
              <a:spcAft>
                <a:spcPts val="0"/>
              </a:spcAft>
              <a:buNone/>
            </a:pPr>
            <a:r>
              <a:rPr lang="en-US" sz="1500"/>
              <a:t>target=1</a:t>
            </a:r>
            <a:endParaRPr sz="1500"/>
          </a:p>
        </p:txBody>
      </p:sp>
      <p:sp>
        <p:nvSpPr>
          <p:cNvPr id="845" name="Google Shape;845;p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grpSp>
        <p:nvGrpSpPr>
          <p:cNvPr id="850" name="Google Shape;850;p95"/>
          <p:cNvGrpSpPr/>
          <p:nvPr/>
        </p:nvGrpSpPr>
        <p:grpSpPr>
          <a:xfrm>
            <a:off x="457191" y="818050"/>
            <a:ext cx="3913632" cy="4163623"/>
            <a:chOff x="4571991" y="818050"/>
            <a:chExt cx="3913632" cy="4163623"/>
          </a:xfrm>
        </p:grpSpPr>
        <p:sp>
          <p:nvSpPr>
            <p:cNvPr id="851" name="Google Shape;851;p95"/>
            <p:cNvSpPr txBox="1"/>
            <p:nvPr/>
          </p:nvSpPr>
          <p:spPr>
            <a:xfrm>
              <a:off x="5029700" y="818050"/>
              <a:ext cx="3421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FF0000"/>
                  </a:solidFill>
                </a:rPr>
                <a:t>Single layer clouds</a:t>
              </a:r>
              <a:endParaRPr b="1">
                <a:solidFill>
                  <a:srgbClr val="FF0000"/>
                </a:solidFill>
              </a:endParaRPr>
            </a:p>
          </p:txBody>
        </p:sp>
        <p:pic>
          <p:nvPicPr>
            <p:cNvPr id="852" name="Google Shape;852;p95"/>
            <p:cNvPicPr preferRelativeResize="0"/>
            <p:nvPr/>
          </p:nvPicPr>
          <p:blipFill>
            <a:blip r:embed="rId3">
              <a:alphaModFix/>
            </a:blip>
            <a:stretch>
              <a:fillRect/>
            </a:stretch>
          </p:blipFill>
          <p:spPr>
            <a:xfrm>
              <a:off x="4571991" y="1123950"/>
              <a:ext cx="3913632" cy="3857723"/>
            </a:xfrm>
            <a:prstGeom prst="rect">
              <a:avLst/>
            </a:prstGeom>
            <a:noFill/>
            <a:ln>
              <a:noFill/>
            </a:ln>
          </p:spPr>
        </p:pic>
      </p:grpSp>
      <p:sp>
        <p:nvSpPr>
          <p:cNvPr id="853" name="Google Shape;853;p95"/>
          <p:cNvSpPr txBox="1"/>
          <p:nvPr>
            <p:ph type="title"/>
          </p:nvPr>
        </p:nvSpPr>
        <p:spPr>
          <a:xfrm>
            <a:off x="311700" y="193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GOES-16 ABI CBH vs. ARM radar data (SGP, KAZR)</a:t>
            </a:r>
            <a:endParaRPr b="1"/>
          </a:p>
        </p:txBody>
      </p:sp>
      <p:grpSp>
        <p:nvGrpSpPr>
          <p:cNvPr id="854" name="Google Shape;854;p95"/>
          <p:cNvGrpSpPr/>
          <p:nvPr/>
        </p:nvGrpSpPr>
        <p:grpSpPr>
          <a:xfrm>
            <a:off x="4570353" y="818050"/>
            <a:ext cx="3913632" cy="4163623"/>
            <a:chOff x="455553" y="818050"/>
            <a:chExt cx="3913632" cy="4163623"/>
          </a:xfrm>
        </p:grpSpPr>
        <p:sp>
          <p:nvSpPr>
            <p:cNvPr id="855" name="Google Shape;855;p95"/>
            <p:cNvSpPr txBox="1"/>
            <p:nvPr/>
          </p:nvSpPr>
          <p:spPr>
            <a:xfrm>
              <a:off x="910350" y="818050"/>
              <a:ext cx="3421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FF0000"/>
                  </a:solidFill>
                </a:rPr>
                <a:t>All clouds (including multilayers)</a:t>
              </a:r>
              <a:endParaRPr b="1">
                <a:solidFill>
                  <a:srgbClr val="FF0000"/>
                </a:solidFill>
              </a:endParaRPr>
            </a:p>
          </p:txBody>
        </p:sp>
        <p:pic>
          <p:nvPicPr>
            <p:cNvPr id="856" name="Google Shape;856;p95"/>
            <p:cNvPicPr preferRelativeResize="0"/>
            <p:nvPr/>
          </p:nvPicPr>
          <p:blipFill>
            <a:blip r:embed="rId4">
              <a:alphaModFix/>
            </a:blip>
            <a:stretch>
              <a:fillRect/>
            </a:stretch>
          </p:blipFill>
          <p:spPr>
            <a:xfrm>
              <a:off x="455553" y="1123950"/>
              <a:ext cx="3913632" cy="3857723"/>
            </a:xfrm>
            <a:prstGeom prst="rect">
              <a:avLst/>
            </a:prstGeom>
            <a:noFill/>
            <a:ln>
              <a:noFill/>
            </a:ln>
          </p:spPr>
        </p:pic>
      </p:grpSp>
      <p:sp>
        <p:nvSpPr>
          <p:cNvPr id="857" name="Google Shape;857;p95"/>
          <p:cNvSpPr/>
          <p:nvPr/>
        </p:nvSpPr>
        <p:spPr>
          <a:xfrm>
            <a:off x="371725" y="849675"/>
            <a:ext cx="4164900" cy="4207200"/>
          </a:xfrm>
          <a:prstGeom prst="rect">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95"/>
          <p:cNvSpPr txBox="1"/>
          <p:nvPr/>
        </p:nvSpPr>
        <p:spPr>
          <a:xfrm>
            <a:off x="39325" y="612525"/>
            <a:ext cx="230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700">
                <a:solidFill>
                  <a:srgbClr val="666666"/>
                </a:solidFill>
              </a:rPr>
              <a:t>Parallax-corrected, within spec comparisons</a:t>
            </a:r>
            <a:endParaRPr i="1" sz="700">
              <a:solidFill>
                <a:srgbClr val="666666"/>
              </a:solidFill>
            </a:endParaRPr>
          </a:p>
        </p:txBody>
      </p:sp>
      <p:sp>
        <p:nvSpPr>
          <p:cNvPr id="859" name="Google Shape;859;p95"/>
          <p:cNvSpPr txBox="1"/>
          <p:nvPr/>
        </p:nvSpPr>
        <p:spPr>
          <a:xfrm>
            <a:off x="6469075" y="612525"/>
            <a:ext cx="263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700">
                <a:solidFill>
                  <a:srgbClr val="3D85C6"/>
                </a:solidFill>
              </a:rPr>
              <a:t>Measurement accuracy requirements for VIIIRS CBH: 2 km for COT ≥ 1 &amp; 3 km for COT &lt; 1</a:t>
            </a:r>
            <a:endParaRPr i="1" sz="700">
              <a:solidFill>
                <a:srgbClr val="3D85C6"/>
              </a:solidFill>
            </a:endParaRPr>
          </a:p>
        </p:txBody>
      </p:sp>
      <p:sp>
        <p:nvSpPr>
          <p:cNvPr id="860" name="Google Shape;860;p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96"/>
          <p:cNvSpPr/>
          <p:nvPr/>
        </p:nvSpPr>
        <p:spPr>
          <a:xfrm>
            <a:off x="371725" y="849675"/>
            <a:ext cx="4164900" cy="4206300"/>
          </a:xfrm>
          <a:prstGeom prst="rect">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96"/>
          <p:cNvSpPr txBox="1"/>
          <p:nvPr/>
        </p:nvSpPr>
        <p:spPr>
          <a:xfrm>
            <a:off x="914900" y="818050"/>
            <a:ext cx="3421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FF0000"/>
                </a:solidFill>
              </a:rPr>
              <a:t>Single layer clouds</a:t>
            </a:r>
            <a:endParaRPr b="1">
              <a:solidFill>
                <a:srgbClr val="FF0000"/>
              </a:solidFill>
            </a:endParaRPr>
          </a:p>
        </p:txBody>
      </p:sp>
      <p:sp>
        <p:nvSpPr>
          <p:cNvPr id="867" name="Google Shape;867;p96"/>
          <p:cNvSpPr txBox="1"/>
          <p:nvPr>
            <p:ph type="title"/>
          </p:nvPr>
        </p:nvSpPr>
        <p:spPr>
          <a:xfrm>
            <a:off x="311700" y="193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GOES-16 ABI CBH vs. ARM lidar data (SGP, MPL)</a:t>
            </a:r>
            <a:endParaRPr b="1"/>
          </a:p>
        </p:txBody>
      </p:sp>
      <p:sp>
        <p:nvSpPr>
          <p:cNvPr id="868" name="Google Shape;868;p96"/>
          <p:cNvSpPr txBox="1"/>
          <p:nvPr/>
        </p:nvSpPr>
        <p:spPr>
          <a:xfrm>
            <a:off x="5025150" y="818050"/>
            <a:ext cx="3421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FF0000"/>
                </a:solidFill>
              </a:rPr>
              <a:t>All clouds (including multilayers)</a:t>
            </a:r>
            <a:endParaRPr b="1">
              <a:solidFill>
                <a:srgbClr val="FF0000"/>
              </a:solidFill>
            </a:endParaRPr>
          </a:p>
        </p:txBody>
      </p:sp>
      <p:pic>
        <p:nvPicPr>
          <p:cNvPr id="869" name="Google Shape;869;p96"/>
          <p:cNvPicPr preferRelativeResize="0"/>
          <p:nvPr/>
        </p:nvPicPr>
        <p:blipFill>
          <a:blip r:embed="rId3">
            <a:alphaModFix/>
          </a:blip>
          <a:stretch>
            <a:fillRect/>
          </a:stretch>
        </p:blipFill>
        <p:spPr>
          <a:xfrm>
            <a:off x="457200" y="1124700"/>
            <a:ext cx="3913632" cy="3858768"/>
          </a:xfrm>
          <a:prstGeom prst="rect">
            <a:avLst/>
          </a:prstGeom>
          <a:noFill/>
          <a:ln>
            <a:noFill/>
          </a:ln>
        </p:spPr>
      </p:pic>
      <p:sp>
        <p:nvSpPr>
          <p:cNvPr id="870" name="Google Shape;870;p96"/>
          <p:cNvSpPr txBox="1"/>
          <p:nvPr/>
        </p:nvSpPr>
        <p:spPr>
          <a:xfrm>
            <a:off x="39325" y="612525"/>
            <a:ext cx="230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700">
                <a:solidFill>
                  <a:srgbClr val="666666"/>
                </a:solidFill>
              </a:rPr>
              <a:t>Parallax-corrected, within spec comparisons</a:t>
            </a:r>
            <a:endParaRPr i="1" sz="700">
              <a:solidFill>
                <a:srgbClr val="666666"/>
              </a:solidFill>
            </a:endParaRPr>
          </a:p>
        </p:txBody>
      </p:sp>
      <p:pic>
        <p:nvPicPr>
          <p:cNvPr id="871" name="Google Shape;871;p96"/>
          <p:cNvPicPr preferRelativeResize="0"/>
          <p:nvPr/>
        </p:nvPicPr>
        <p:blipFill>
          <a:blip r:embed="rId4">
            <a:alphaModFix/>
          </a:blip>
          <a:stretch>
            <a:fillRect/>
          </a:stretch>
        </p:blipFill>
        <p:spPr>
          <a:xfrm>
            <a:off x="4571999" y="1124712"/>
            <a:ext cx="3913625" cy="3859265"/>
          </a:xfrm>
          <a:prstGeom prst="rect">
            <a:avLst/>
          </a:prstGeom>
          <a:noFill/>
          <a:ln>
            <a:noFill/>
          </a:ln>
        </p:spPr>
      </p:pic>
      <p:sp>
        <p:nvSpPr>
          <p:cNvPr id="872" name="Google Shape;872;p96"/>
          <p:cNvSpPr txBox="1"/>
          <p:nvPr/>
        </p:nvSpPr>
        <p:spPr>
          <a:xfrm>
            <a:off x="6231900" y="4835625"/>
            <a:ext cx="29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700">
                <a:solidFill>
                  <a:srgbClr val="4472C4"/>
                </a:solidFill>
              </a:rPr>
              <a:t>ARM CBHs for topmost layers (MPL clouds within spec here are likely single layered or multi-layered with relatively thin low layers)</a:t>
            </a:r>
            <a:endParaRPr i="1" sz="700">
              <a:solidFill>
                <a:srgbClr val="4472C4"/>
              </a:solidFill>
            </a:endParaRPr>
          </a:p>
        </p:txBody>
      </p:sp>
      <p:sp>
        <p:nvSpPr>
          <p:cNvPr id="873" name="Google Shape;873;p96"/>
          <p:cNvSpPr txBox="1"/>
          <p:nvPr/>
        </p:nvSpPr>
        <p:spPr>
          <a:xfrm>
            <a:off x="6469075" y="612525"/>
            <a:ext cx="263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700">
                <a:solidFill>
                  <a:srgbClr val="3D85C6"/>
                </a:solidFill>
              </a:rPr>
              <a:t>Measurement accuracy requirements for VIIIRS CBH: 2 km for COT ≥ 1 &amp; 3 km for COT &lt; 1</a:t>
            </a:r>
            <a:endParaRPr i="1" sz="700">
              <a:solidFill>
                <a:srgbClr val="3D85C6"/>
              </a:solidFill>
            </a:endParaRPr>
          </a:p>
        </p:txBody>
      </p:sp>
      <p:sp>
        <p:nvSpPr>
          <p:cNvPr id="874" name="Google Shape;874;p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9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GOES-16: Day vs. </a:t>
            </a:r>
            <a:r>
              <a:rPr b="1" lang="en-US"/>
              <a:t>Night</a:t>
            </a:r>
            <a:r>
              <a:rPr b="1" lang="en-US"/>
              <a:t> (Solar Zenith 82%)</a:t>
            </a:r>
            <a:endParaRPr b="1"/>
          </a:p>
        </p:txBody>
      </p:sp>
      <p:sp>
        <p:nvSpPr>
          <p:cNvPr id="880" name="Google Shape;880;p97"/>
          <p:cNvSpPr txBox="1"/>
          <p:nvPr/>
        </p:nvSpPr>
        <p:spPr>
          <a:xfrm>
            <a:off x="1063300" y="1408050"/>
            <a:ext cx="77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Day</a:t>
            </a:r>
            <a:endParaRPr/>
          </a:p>
        </p:txBody>
      </p:sp>
      <p:sp>
        <p:nvSpPr>
          <p:cNvPr id="881" name="Google Shape;881;p97"/>
          <p:cNvSpPr txBox="1"/>
          <p:nvPr/>
        </p:nvSpPr>
        <p:spPr>
          <a:xfrm>
            <a:off x="1063300" y="3545950"/>
            <a:ext cx="77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Night</a:t>
            </a:r>
            <a:endParaRPr/>
          </a:p>
        </p:txBody>
      </p:sp>
      <p:pic>
        <p:nvPicPr>
          <p:cNvPr id="882" name="Google Shape;882;p97"/>
          <p:cNvPicPr preferRelativeResize="0"/>
          <p:nvPr/>
        </p:nvPicPr>
        <p:blipFill>
          <a:blip r:embed="rId3">
            <a:alphaModFix/>
          </a:blip>
          <a:stretch>
            <a:fillRect/>
          </a:stretch>
        </p:blipFill>
        <p:spPr>
          <a:xfrm>
            <a:off x="1701276" y="712925"/>
            <a:ext cx="2834641" cy="1993697"/>
          </a:xfrm>
          <a:prstGeom prst="rect">
            <a:avLst/>
          </a:prstGeom>
          <a:noFill/>
          <a:ln>
            <a:noFill/>
          </a:ln>
        </p:spPr>
      </p:pic>
      <p:pic>
        <p:nvPicPr>
          <p:cNvPr id="883" name="Google Shape;883;p97"/>
          <p:cNvPicPr preferRelativeResize="0"/>
          <p:nvPr/>
        </p:nvPicPr>
        <p:blipFill>
          <a:blip r:embed="rId4">
            <a:alphaModFix/>
          </a:blip>
          <a:stretch>
            <a:fillRect/>
          </a:stretch>
        </p:blipFill>
        <p:spPr>
          <a:xfrm>
            <a:off x="1719325" y="2926825"/>
            <a:ext cx="2770050" cy="1948275"/>
          </a:xfrm>
          <a:prstGeom prst="rect">
            <a:avLst/>
          </a:prstGeom>
          <a:noFill/>
          <a:ln>
            <a:noFill/>
          </a:ln>
        </p:spPr>
      </p:pic>
      <p:pic>
        <p:nvPicPr>
          <p:cNvPr id="884" name="Google Shape;884;p97"/>
          <p:cNvPicPr preferRelativeResize="0"/>
          <p:nvPr/>
        </p:nvPicPr>
        <p:blipFill>
          <a:blip r:embed="rId5">
            <a:alphaModFix/>
          </a:blip>
          <a:stretch>
            <a:fillRect/>
          </a:stretch>
        </p:blipFill>
        <p:spPr>
          <a:xfrm>
            <a:off x="4831250" y="636713"/>
            <a:ext cx="2651760" cy="2262835"/>
          </a:xfrm>
          <a:prstGeom prst="rect">
            <a:avLst/>
          </a:prstGeom>
          <a:noFill/>
          <a:ln>
            <a:noFill/>
          </a:ln>
        </p:spPr>
      </p:pic>
      <p:pic>
        <p:nvPicPr>
          <p:cNvPr id="885" name="Google Shape;885;p97"/>
          <p:cNvPicPr preferRelativeResize="0"/>
          <p:nvPr/>
        </p:nvPicPr>
        <p:blipFill>
          <a:blip r:embed="rId6">
            <a:alphaModFix/>
          </a:blip>
          <a:stretch>
            <a:fillRect/>
          </a:stretch>
        </p:blipFill>
        <p:spPr>
          <a:xfrm>
            <a:off x="4854425" y="2880360"/>
            <a:ext cx="2596897" cy="2217077"/>
          </a:xfrm>
          <a:prstGeom prst="rect">
            <a:avLst/>
          </a:prstGeom>
          <a:noFill/>
          <a:ln>
            <a:noFill/>
          </a:ln>
        </p:spPr>
      </p:pic>
      <p:sp>
        <p:nvSpPr>
          <p:cNvPr id="886" name="Google Shape;886;p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44"/>
          <p:cNvSpPr txBox="1"/>
          <p:nvPr>
            <p:ph type="title"/>
          </p:nvPr>
        </p:nvSpPr>
        <p:spPr>
          <a:xfrm>
            <a:off x="973183" y="48817"/>
            <a:ext cx="7014900" cy="5643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US"/>
              <a:t>Provisional Review Requirements</a:t>
            </a:r>
            <a:endParaRPr/>
          </a:p>
        </p:txBody>
      </p:sp>
      <p:pic>
        <p:nvPicPr>
          <p:cNvPr id="213" name="Google Shape;213;p44"/>
          <p:cNvPicPr preferRelativeResize="0"/>
          <p:nvPr/>
        </p:nvPicPr>
        <p:blipFill rotWithShape="1">
          <a:blip r:embed="rId3">
            <a:alphaModFix/>
          </a:blip>
          <a:srcRect b="2462" l="1205" r="1555" t="2471"/>
          <a:stretch/>
        </p:blipFill>
        <p:spPr>
          <a:xfrm>
            <a:off x="408350" y="886200"/>
            <a:ext cx="8375576" cy="3679024"/>
          </a:xfrm>
          <a:prstGeom prst="rect">
            <a:avLst/>
          </a:prstGeom>
          <a:noFill/>
          <a:ln>
            <a:noFill/>
          </a:ln>
        </p:spPr>
      </p:pic>
      <p:sp>
        <p:nvSpPr>
          <p:cNvPr id="214" name="Google Shape;214;p44"/>
          <p:cNvSpPr txBox="1"/>
          <p:nvPr/>
        </p:nvSpPr>
        <p:spPr>
          <a:xfrm>
            <a:off x="2069700" y="4665625"/>
            <a:ext cx="5004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lt1"/>
                </a:solidFill>
              </a:rPr>
              <a:t>From ABI L2+ Cloud Top Parameters RIMP</a:t>
            </a:r>
            <a:endParaRPr>
              <a:solidFill>
                <a:schemeClr val="lt1"/>
              </a:solidFill>
            </a:endParaRPr>
          </a:p>
        </p:txBody>
      </p:sp>
      <p:sp>
        <p:nvSpPr>
          <p:cNvPr id="215" name="Google Shape;215;p44"/>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r>
              <a:rPr lang="en-US"/>
              <a:t> </a:t>
            </a:r>
            <a:fld id="{00000000-1234-1234-1234-123412341234}" type="slidenum">
              <a:rPr lang="en-US" sz="1200"/>
              <a:t>‹#›</a:t>
            </a:fld>
            <a:endParaRPr sz="12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9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GOES-18 Analysis</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US" sz="2466"/>
              <a:t>Evaluation against ground-based radar data</a:t>
            </a:r>
            <a:endParaRPr sz="2466"/>
          </a:p>
        </p:txBody>
      </p:sp>
      <p:sp>
        <p:nvSpPr>
          <p:cNvPr id="892" name="Google Shape;892;p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99"/>
          <p:cNvSpPr txBox="1"/>
          <p:nvPr>
            <p:ph type="title"/>
          </p:nvPr>
        </p:nvSpPr>
        <p:spPr>
          <a:xfrm>
            <a:off x="311700" y="193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GOES-18 ABI CCL vs. ARM radar data (SGP, KAZR)</a:t>
            </a:r>
            <a:endParaRPr b="1"/>
          </a:p>
        </p:txBody>
      </p:sp>
      <p:pic>
        <p:nvPicPr>
          <p:cNvPr id="898" name="Google Shape;898;p99"/>
          <p:cNvPicPr preferRelativeResize="0"/>
          <p:nvPr/>
        </p:nvPicPr>
        <p:blipFill>
          <a:blip r:embed="rId3">
            <a:alphaModFix/>
          </a:blip>
          <a:stretch>
            <a:fillRect/>
          </a:stretch>
        </p:blipFill>
        <p:spPr>
          <a:xfrm>
            <a:off x="4343400" y="1051560"/>
            <a:ext cx="4700015" cy="3941063"/>
          </a:xfrm>
          <a:prstGeom prst="rect">
            <a:avLst/>
          </a:prstGeom>
          <a:noFill/>
          <a:ln>
            <a:noFill/>
          </a:ln>
        </p:spPr>
      </p:pic>
      <p:sp>
        <p:nvSpPr>
          <p:cNvPr id="899" name="Google Shape;899;p99"/>
          <p:cNvSpPr txBox="1"/>
          <p:nvPr/>
        </p:nvSpPr>
        <p:spPr>
          <a:xfrm>
            <a:off x="468150" y="3459700"/>
            <a:ext cx="3745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a:solidFill>
                  <a:srgbClr val="38761D"/>
                </a:solidFill>
              </a:rPr>
              <a:t>Fewer samples for 2023 than 2019, and more clear days!</a:t>
            </a:r>
            <a:endParaRPr i="1">
              <a:solidFill>
                <a:srgbClr val="38761D"/>
              </a:solidFill>
            </a:endParaRPr>
          </a:p>
        </p:txBody>
      </p:sp>
      <p:sp>
        <p:nvSpPr>
          <p:cNvPr id="900" name="Google Shape;900;p99"/>
          <p:cNvSpPr txBox="1"/>
          <p:nvPr/>
        </p:nvSpPr>
        <p:spPr>
          <a:xfrm>
            <a:off x="385925" y="1304875"/>
            <a:ext cx="3664500" cy="170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1"/>
                </a:solidFill>
              </a:rPr>
              <a:t>Figure shows fraction of retrievals in each ABI CCL category, given a matched observation that falls in the given SGP KAZR category.</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US" sz="1200"/>
              <a:t>(Methodology details on earlier equivalent slide for GOES-16)</a:t>
            </a:r>
            <a:endParaRPr sz="1200"/>
          </a:p>
        </p:txBody>
      </p:sp>
      <p:sp>
        <p:nvSpPr>
          <p:cNvPr id="901" name="Google Shape;901;p99"/>
          <p:cNvSpPr txBox="1"/>
          <p:nvPr/>
        </p:nvSpPr>
        <p:spPr>
          <a:xfrm>
            <a:off x="385925" y="827550"/>
            <a:ext cx="2815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ASSIST M</a:t>
            </a:r>
            <a:r>
              <a:rPr lang="en-US" sz="1500">
                <a:solidFill>
                  <a:schemeClr val="dk1"/>
                </a:solidFill>
              </a:rPr>
              <a:t>ar 30 - Apr 9, 2023</a:t>
            </a:r>
            <a:endParaRPr sz="1500">
              <a:solidFill>
                <a:schemeClr val="dk1"/>
              </a:solidFill>
            </a:endParaRPr>
          </a:p>
          <a:p>
            <a:pPr indent="0" lvl="0" marL="0" rtl="0" algn="l">
              <a:spcBef>
                <a:spcPts val="0"/>
              </a:spcBef>
              <a:spcAft>
                <a:spcPts val="0"/>
              </a:spcAft>
              <a:buNone/>
            </a:pPr>
            <a:r>
              <a:t/>
            </a:r>
            <a:endParaRPr sz="1500">
              <a:solidFill>
                <a:schemeClr val="dk1"/>
              </a:solidFill>
            </a:endParaRPr>
          </a:p>
        </p:txBody>
      </p:sp>
      <p:sp>
        <p:nvSpPr>
          <p:cNvPr id="902" name="Google Shape;902;p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100"/>
          <p:cNvSpPr txBox="1"/>
          <p:nvPr>
            <p:ph type="title"/>
          </p:nvPr>
        </p:nvSpPr>
        <p:spPr>
          <a:xfrm>
            <a:off x="311700" y="193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GOES-18 ABI CCL vs. ARM radar data (SGP, KAZR)</a:t>
            </a:r>
            <a:endParaRPr b="1"/>
          </a:p>
        </p:txBody>
      </p:sp>
      <p:sp>
        <p:nvSpPr>
          <p:cNvPr id="908" name="Google Shape;908;p100"/>
          <p:cNvSpPr txBox="1"/>
          <p:nvPr/>
        </p:nvSpPr>
        <p:spPr>
          <a:xfrm>
            <a:off x="542150" y="977925"/>
            <a:ext cx="3198600" cy="272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1"/>
                </a:solidFill>
              </a:rPr>
              <a:t>ASSIST Mar 30 - Apr 9, 2023</a:t>
            </a:r>
            <a:endParaRPr sz="1500">
              <a:solidFill>
                <a:schemeClr val="dk1"/>
              </a:solidFill>
            </a:endParaRPr>
          </a:p>
          <a:p>
            <a:pPr indent="0" lvl="0" marL="0" rtl="0" algn="l">
              <a:spcBef>
                <a:spcPts val="0"/>
              </a:spcBef>
              <a:spcAft>
                <a:spcPts val="0"/>
              </a:spcAft>
              <a:buNone/>
            </a:pPr>
            <a:r>
              <a:t/>
            </a:r>
            <a:endParaRPr sz="1500"/>
          </a:p>
          <a:p>
            <a:pPr indent="0" lvl="0" marL="0" rtl="0" algn="l">
              <a:spcBef>
                <a:spcPts val="0"/>
              </a:spcBef>
              <a:spcAft>
                <a:spcPts val="0"/>
              </a:spcAft>
              <a:buNone/>
            </a:pPr>
            <a:r>
              <a:rPr lang="en-US" sz="1500"/>
              <a:t>Figure shows the following for each of the five levels evaluated:</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Char char="●"/>
            </a:pPr>
            <a:r>
              <a:rPr lang="en-US" sz="1500"/>
              <a:t>Probability of detection (PoD)</a:t>
            </a:r>
            <a:endParaRPr sz="1500"/>
          </a:p>
          <a:p>
            <a:pPr indent="0" lvl="0" marL="914400" rtl="0" algn="l">
              <a:spcBef>
                <a:spcPts val="0"/>
              </a:spcBef>
              <a:spcAft>
                <a:spcPts val="0"/>
              </a:spcAft>
              <a:buNone/>
            </a:pPr>
            <a:r>
              <a:rPr lang="en-US" sz="1500"/>
              <a:t>target=1</a:t>
            </a:r>
            <a:endParaRPr sz="1500"/>
          </a:p>
          <a:p>
            <a:pPr indent="-323850" lvl="0" marL="457200" rtl="0" algn="l">
              <a:spcBef>
                <a:spcPts val="0"/>
              </a:spcBef>
              <a:spcAft>
                <a:spcPts val="0"/>
              </a:spcAft>
              <a:buSzPts val="1500"/>
              <a:buChar char="●"/>
            </a:pPr>
            <a:r>
              <a:rPr lang="en-US" sz="1500"/>
              <a:t>False alarm ratio (FAR)</a:t>
            </a:r>
            <a:endParaRPr sz="1500"/>
          </a:p>
          <a:p>
            <a:pPr indent="0" lvl="0" marL="457200" rtl="0" algn="l">
              <a:spcBef>
                <a:spcPts val="0"/>
              </a:spcBef>
              <a:spcAft>
                <a:spcPts val="0"/>
              </a:spcAft>
              <a:buNone/>
            </a:pPr>
            <a:r>
              <a:rPr lang="en-US" sz="1500"/>
              <a:t>	target=0</a:t>
            </a:r>
            <a:endParaRPr sz="1500"/>
          </a:p>
          <a:p>
            <a:pPr indent="-323850" lvl="0" marL="457200" rtl="0" algn="l">
              <a:spcBef>
                <a:spcPts val="0"/>
              </a:spcBef>
              <a:spcAft>
                <a:spcPts val="0"/>
              </a:spcAft>
              <a:buSzPts val="1500"/>
              <a:buChar char="●"/>
            </a:pPr>
            <a:r>
              <a:rPr lang="en-US" sz="1500"/>
              <a:t>Accuracy (Acc)</a:t>
            </a:r>
            <a:endParaRPr sz="1500"/>
          </a:p>
          <a:p>
            <a:pPr indent="0" lvl="0" marL="914400" rtl="0" algn="l">
              <a:spcBef>
                <a:spcPts val="0"/>
              </a:spcBef>
              <a:spcAft>
                <a:spcPts val="0"/>
              </a:spcAft>
              <a:buNone/>
            </a:pPr>
            <a:r>
              <a:rPr lang="en-US" sz="1500"/>
              <a:t>target=1</a:t>
            </a:r>
            <a:endParaRPr sz="1500"/>
          </a:p>
        </p:txBody>
      </p:sp>
      <p:pic>
        <p:nvPicPr>
          <p:cNvPr id="909" name="Google Shape;909;p100"/>
          <p:cNvPicPr preferRelativeResize="0"/>
          <p:nvPr/>
        </p:nvPicPr>
        <p:blipFill>
          <a:blip r:embed="rId3">
            <a:alphaModFix/>
          </a:blip>
          <a:stretch>
            <a:fillRect/>
          </a:stretch>
        </p:blipFill>
        <p:spPr>
          <a:xfrm>
            <a:off x="3968496" y="1216152"/>
            <a:ext cx="4645152" cy="3446703"/>
          </a:xfrm>
          <a:prstGeom prst="rect">
            <a:avLst/>
          </a:prstGeom>
          <a:noFill/>
          <a:ln>
            <a:noFill/>
          </a:ln>
        </p:spPr>
      </p:pic>
      <p:sp>
        <p:nvSpPr>
          <p:cNvPr id="910" name="Google Shape;910;p100"/>
          <p:cNvSpPr txBox="1"/>
          <p:nvPr/>
        </p:nvSpPr>
        <p:spPr>
          <a:xfrm>
            <a:off x="234075" y="3916150"/>
            <a:ext cx="36126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38761D"/>
                </a:solidFill>
              </a:rPr>
              <a:t>Relatively small number of points − statistically less robust than GOES-16 analysis!</a:t>
            </a:r>
            <a:endParaRPr>
              <a:solidFill>
                <a:srgbClr val="38761D"/>
              </a:solidFill>
            </a:endParaRPr>
          </a:p>
          <a:p>
            <a:pPr indent="0" lvl="0" marL="0" rtl="0" algn="l">
              <a:spcBef>
                <a:spcPts val="0"/>
              </a:spcBef>
              <a:spcAft>
                <a:spcPts val="0"/>
              </a:spcAft>
              <a:buNone/>
            </a:pPr>
            <a:r>
              <a:rPr lang="en-US" sz="1200">
                <a:solidFill>
                  <a:srgbClr val="1155CC"/>
                </a:solidFill>
              </a:rPr>
              <a:t>(e.g. only 23 cloudy observations in the 10-18 kft layer, or 92% clear sky)</a:t>
            </a:r>
            <a:endParaRPr sz="1200">
              <a:solidFill>
                <a:srgbClr val="1155CC"/>
              </a:solidFill>
            </a:endParaRPr>
          </a:p>
        </p:txBody>
      </p:sp>
      <p:sp>
        <p:nvSpPr>
          <p:cNvPr id="911" name="Google Shape;911;p1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01"/>
          <p:cNvSpPr/>
          <p:nvPr/>
        </p:nvSpPr>
        <p:spPr>
          <a:xfrm>
            <a:off x="371725" y="849675"/>
            <a:ext cx="4164900" cy="4207200"/>
          </a:xfrm>
          <a:prstGeom prst="rect">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01"/>
          <p:cNvSpPr txBox="1"/>
          <p:nvPr/>
        </p:nvSpPr>
        <p:spPr>
          <a:xfrm>
            <a:off x="914900" y="818050"/>
            <a:ext cx="3421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FF0000"/>
                </a:solidFill>
              </a:rPr>
              <a:t>Single layer clouds</a:t>
            </a:r>
            <a:endParaRPr b="1">
              <a:solidFill>
                <a:srgbClr val="FF0000"/>
              </a:solidFill>
            </a:endParaRPr>
          </a:p>
        </p:txBody>
      </p:sp>
      <p:sp>
        <p:nvSpPr>
          <p:cNvPr id="918" name="Google Shape;918;p101"/>
          <p:cNvSpPr txBox="1"/>
          <p:nvPr>
            <p:ph type="title"/>
          </p:nvPr>
        </p:nvSpPr>
        <p:spPr>
          <a:xfrm>
            <a:off x="311700" y="193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GOES-18 ABI CBH vs. ARM radar data (SGP, KAZR)</a:t>
            </a:r>
            <a:endParaRPr b="1"/>
          </a:p>
        </p:txBody>
      </p:sp>
      <p:grpSp>
        <p:nvGrpSpPr>
          <p:cNvPr id="919" name="Google Shape;919;p101"/>
          <p:cNvGrpSpPr/>
          <p:nvPr/>
        </p:nvGrpSpPr>
        <p:grpSpPr>
          <a:xfrm>
            <a:off x="4572000" y="818050"/>
            <a:ext cx="3913632" cy="4165430"/>
            <a:chOff x="4572000" y="818050"/>
            <a:chExt cx="3913632" cy="4165430"/>
          </a:xfrm>
        </p:grpSpPr>
        <p:pic>
          <p:nvPicPr>
            <p:cNvPr id="920" name="Google Shape;920;p101"/>
            <p:cNvPicPr preferRelativeResize="0"/>
            <p:nvPr/>
          </p:nvPicPr>
          <p:blipFill>
            <a:blip r:embed="rId3">
              <a:alphaModFix/>
            </a:blip>
            <a:stretch>
              <a:fillRect/>
            </a:stretch>
          </p:blipFill>
          <p:spPr>
            <a:xfrm>
              <a:off x="4572000" y="1124712"/>
              <a:ext cx="3913632" cy="3858768"/>
            </a:xfrm>
            <a:prstGeom prst="rect">
              <a:avLst/>
            </a:prstGeom>
            <a:noFill/>
            <a:ln>
              <a:noFill/>
            </a:ln>
          </p:spPr>
        </p:pic>
        <p:sp>
          <p:nvSpPr>
            <p:cNvPr id="921" name="Google Shape;921;p101"/>
            <p:cNvSpPr txBox="1"/>
            <p:nvPr/>
          </p:nvSpPr>
          <p:spPr>
            <a:xfrm>
              <a:off x="5025150" y="818050"/>
              <a:ext cx="3421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FF0000"/>
                  </a:solidFill>
                </a:rPr>
                <a:t>All clouds (including multilayers)</a:t>
              </a:r>
              <a:endParaRPr b="1">
                <a:solidFill>
                  <a:srgbClr val="FF0000"/>
                </a:solidFill>
              </a:endParaRPr>
            </a:p>
          </p:txBody>
        </p:sp>
      </p:grpSp>
      <p:sp>
        <p:nvSpPr>
          <p:cNvPr id="922" name="Google Shape;922;p101"/>
          <p:cNvSpPr txBox="1"/>
          <p:nvPr/>
        </p:nvSpPr>
        <p:spPr>
          <a:xfrm>
            <a:off x="39325" y="612525"/>
            <a:ext cx="230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700">
                <a:solidFill>
                  <a:srgbClr val="666666"/>
                </a:solidFill>
              </a:rPr>
              <a:t>Parallax-corrected, within spec comparisons</a:t>
            </a:r>
            <a:endParaRPr i="1" sz="700">
              <a:solidFill>
                <a:srgbClr val="666666"/>
              </a:solidFill>
            </a:endParaRPr>
          </a:p>
        </p:txBody>
      </p:sp>
      <p:sp>
        <p:nvSpPr>
          <p:cNvPr id="923" name="Google Shape;923;p101"/>
          <p:cNvSpPr txBox="1"/>
          <p:nvPr/>
        </p:nvSpPr>
        <p:spPr>
          <a:xfrm>
            <a:off x="6469075" y="612525"/>
            <a:ext cx="263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700">
                <a:solidFill>
                  <a:srgbClr val="3D85C6"/>
                </a:solidFill>
              </a:rPr>
              <a:t>Measurement accuracy requirements for VIIIRS CBH: 2 km for COT ≥ 1 &amp; 3 km for COT &lt; 1</a:t>
            </a:r>
            <a:endParaRPr i="1" sz="700">
              <a:solidFill>
                <a:srgbClr val="3D85C6"/>
              </a:solidFill>
            </a:endParaRPr>
          </a:p>
        </p:txBody>
      </p:sp>
      <p:pic>
        <p:nvPicPr>
          <p:cNvPr id="924" name="Google Shape;924;p101"/>
          <p:cNvPicPr preferRelativeResize="0"/>
          <p:nvPr/>
        </p:nvPicPr>
        <p:blipFill>
          <a:blip r:embed="rId4">
            <a:alphaModFix/>
          </a:blip>
          <a:stretch>
            <a:fillRect/>
          </a:stretch>
        </p:blipFill>
        <p:spPr>
          <a:xfrm>
            <a:off x="457200" y="1124712"/>
            <a:ext cx="3913632" cy="3858768"/>
          </a:xfrm>
          <a:prstGeom prst="rect">
            <a:avLst/>
          </a:prstGeom>
          <a:noFill/>
          <a:ln>
            <a:noFill/>
          </a:ln>
        </p:spPr>
      </p:pic>
      <p:sp>
        <p:nvSpPr>
          <p:cNvPr id="925" name="Google Shape;925;p1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
        <p:nvSpPr>
          <p:cNvPr id="926" name="Google Shape;926;p101"/>
          <p:cNvSpPr txBox="1"/>
          <p:nvPr/>
        </p:nvSpPr>
        <p:spPr>
          <a:xfrm>
            <a:off x="6231900" y="4851000"/>
            <a:ext cx="2912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700">
                <a:solidFill>
                  <a:srgbClr val="4472C4"/>
                </a:solidFill>
              </a:rPr>
              <a:t>ARM CBHs for topmost layers were plotted here.</a:t>
            </a:r>
            <a:endParaRPr i="1" sz="700">
              <a:solidFill>
                <a:srgbClr val="4472C4"/>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pic>
        <p:nvPicPr>
          <p:cNvPr id="931" name="Google Shape;931;p102"/>
          <p:cNvPicPr preferRelativeResize="0"/>
          <p:nvPr/>
        </p:nvPicPr>
        <p:blipFill>
          <a:blip r:embed="rId3">
            <a:alphaModFix/>
          </a:blip>
          <a:stretch>
            <a:fillRect/>
          </a:stretch>
        </p:blipFill>
        <p:spPr>
          <a:xfrm>
            <a:off x="4572000" y="1124712"/>
            <a:ext cx="3913632" cy="3858768"/>
          </a:xfrm>
          <a:prstGeom prst="rect">
            <a:avLst/>
          </a:prstGeom>
          <a:noFill/>
          <a:ln>
            <a:noFill/>
          </a:ln>
        </p:spPr>
      </p:pic>
      <p:sp>
        <p:nvSpPr>
          <p:cNvPr id="932" name="Google Shape;932;p102"/>
          <p:cNvSpPr/>
          <p:nvPr/>
        </p:nvSpPr>
        <p:spPr>
          <a:xfrm>
            <a:off x="371725" y="849675"/>
            <a:ext cx="4164900" cy="4206300"/>
          </a:xfrm>
          <a:prstGeom prst="rect">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02"/>
          <p:cNvSpPr txBox="1"/>
          <p:nvPr/>
        </p:nvSpPr>
        <p:spPr>
          <a:xfrm>
            <a:off x="914900" y="818050"/>
            <a:ext cx="3421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FF0000"/>
                </a:solidFill>
              </a:rPr>
              <a:t>Single layer clouds</a:t>
            </a:r>
            <a:endParaRPr b="1">
              <a:solidFill>
                <a:srgbClr val="FF0000"/>
              </a:solidFill>
            </a:endParaRPr>
          </a:p>
        </p:txBody>
      </p:sp>
      <p:sp>
        <p:nvSpPr>
          <p:cNvPr id="934" name="Google Shape;934;p102"/>
          <p:cNvSpPr txBox="1"/>
          <p:nvPr>
            <p:ph type="title"/>
          </p:nvPr>
        </p:nvSpPr>
        <p:spPr>
          <a:xfrm>
            <a:off x="311700" y="193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GOES-18 ABI CBH vs. ARM lidar data (SGP, MPL)</a:t>
            </a:r>
            <a:endParaRPr b="1"/>
          </a:p>
        </p:txBody>
      </p:sp>
      <p:sp>
        <p:nvSpPr>
          <p:cNvPr id="935" name="Google Shape;935;p102"/>
          <p:cNvSpPr txBox="1"/>
          <p:nvPr/>
        </p:nvSpPr>
        <p:spPr>
          <a:xfrm>
            <a:off x="5025150" y="818050"/>
            <a:ext cx="3421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FF0000"/>
                </a:solidFill>
              </a:rPr>
              <a:t>All clouds (including multilayers)</a:t>
            </a:r>
            <a:endParaRPr b="1">
              <a:solidFill>
                <a:srgbClr val="FF0000"/>
              </a:solidFill>
            </a:endParaRPr>
          </a:p>
        </p:txBody>
      </p:sp>
      <p:sp>
        <p:nvSpPr>
          <p:cNvPr id="936" name="Google Shape;936;p102"/>
          <p:cNvSpPr txBox="1"/>
          <p:nvPr/>
        </p:nvSpPr>
        <p:spPr>
          <a:xfrm>
            <a:off x="39325" y="612525"/>
            <a:ext cx="230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700">
                <a:solidFill>
                  <a:srgbClr val="666666"/>
                </a:solidFill>
              </a:rPr>
              <a:t>Parallax-corrected, within spec comparisons</a:t>
            </a:r>
            <a:endParaRPr i="1" sz="700">
              <a:solidFill>
                <a:srgbClr val="666666"/>
              </a:solidFill>
            </a:endParaRPr>
          </a:p>
        </p:txBody>
      </p:sp>
      <p:sp>
        <p:nvSpPr>
          <p:cNvPr id="937" name="Google Shape;937;p102"/>
          <p:cNvSpPr txBox="1"/>
          <p:nvPr/>
        </p:nvSpPr>
        <p:spPr>
          <a:xfrm>
            <a:off x="6231900" y="4835625"/>
            <a:ext cx="291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700">
                <a:solidFill>
                  <a:srgbClr val="4472C4"/>
                </a:solidFill>
              </a:rPr>
              <a:t>ARM CBHs for topmost layers (MPL clouds within spec here are likely single layered or multi-layered with relatively thin low layers)</a:t>
            </a:r>
            <a:endParaRPr i="1" sz="700">
              <a:solidFill>
                <a:srgbClr val="4472C4"/>
              </a:solidFill>
            </a:endParaRPr>
          </a:p>
        </p:txBody>
      </p:sp>
      <p:sp>
        <p:nvSpPr>
          <p:cNvPr id="938" name="Google Shape;938;p102"/>
          <p:cNvSpPr txBox="1"/>
          <p:nvPr/>
        </p:nvSpPr>
        <p:spPr>
          <a:xfrm>
            <a:off x="6469075" y="612525"/>
            <a:ext cx="263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700">
                <a:solidFill>
                  <a:srgbClr val="3D85C6"/>
                </a:solidFill>
              </a:rPr>
              <a:t>Measurement accuracy requirements for VIIIRS CBH: 2 km for COT ≥ 1 &amp; 3 km for COT &lt; 1</a:t>
            </a:r>
            <a:endParaRPr i="1" sz="700">
              <a:solidFill>
                <a:srgbClr val="3D85C6"/>
              </a:solidFill>
            </a:endParaRPr>
          </a:p>
        </p:txBody>
      </p:sp>
      <p:pic>
        <p:nvPicPr>
          <p:cNvPr id="939" name="Google Shape;939;p102"/>
          <p:cNvPicPr preferRelativeResize="0"/>
          <p:nvPr/>
        </p:nvPicPr>
        <p:blipFill>
          <a:blip r:embed="rId4">
            <a:alphaModFix/>
          </a:blip>
          <a:stretch>
            <a:fillRect/>
          </a:stretch>
        </p:blipFill>
        <p:spPr>
          <a:xfrm>
            <a:off x="457200" y="1124712"/>
            <a:ext cx="3913632" cy="3858768"/>
          </a:xfrm>
          <a:prstGeom prst="rect">
            <a:avLst/>
          </a:prstGeom>
          <a:noFill/>
          <a:ln>
            <a:noFill/>
          </a:ln>
        </p:spPr>
      </p:pic>
      <p:sp>
        <p:nvSpPr>
          <p:cNvPr id="940" name="Google Shape;940;p1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pic>
        <p:nvPicPr>
          <p:cNvPr id="945" name="Google Shape;945;p103"/>
          <p:cNvPicPr preferRelativeResize="0"/>
          <p:nvPr/>
        </p:nvPicPr>
        <p:blipFill rotWithShape="1">
          <a:blip r:embed="rId3">
            <a:alphaModFix/>
          </a:blip>
          <a:srcRect b="0" l="29" r="29" t="0"/>
          <a:stretch/>
        </p:blipFill>
        <p:spPr>
          <a:xfrm>
            <a:off x="4572000" y="1124712"/>
            <a:ext cx="3913632" cy="3867042"/>
          </a:xfrm>
          <a:prstGeom prst="rect">
            <a:avLst/>
          </a:prstGeom>
          <a:noFill/>
          <a:ln>
            <a:noFill/>
          </a:ln>
        </p:spPr>
      </p:pic>
      <p:pic>
        <p:nvPicPr>
          <p:cNvPr id="946" name="Google Shape;946;p103"/>
          <p:cNvPicPr preferRelativeResize="0"/>
          <p:nvPr/>
        </p:nvPicPr>
        <p:blipFill rotWithShape="1">
          <a:blip r:embed="rId4">
            <a:alphaModFix/>
          </a:blip>
          <a:srcRect b="0" l="39" r="39" t="0"/>
          <a:stretch/>
        </p:blipFill>
        <p:spPr>
          <a:xfrm>
            <a:off x="457200" y="1124712"/>
            <a:ext cx="3913632" cy="3867911"/>
          </a:xfrm>
          <a:prstGeom prst="rect">
            <a:avLst/>
          </a:prstGeom>
          <a:noFill/>
          <a:ln>
            <a:noFill/>
          </a:ln>
        </p:spPr>
      </p:pic>
      <p:sp>
        <p:nvSpPr>
          <p:cNvPr id="947" name="Google Shape;947;p103"/>
          <p:cNvSpPr txBox="1"/>
          <p:nvPr>
            <p:ph type="title"/>
          </p:nvPr>
        </p:nvSpPr>
        <p:spPr>
          <a:xfrm>
            <a:off x="311700" y="193025"/>
            <a:ext cx="8739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GOES-16/18 ABI CBH vs. ARM Ceilometer data (</a:t>
            </a:r>
            <a:r>
              <a:rPr b="1" lang="en-US"/>
              <a:t>SGP</a:t>
            </a:r>
            <a:r>
              <a:rPr b="1" lang="en-US"/>
              <a:t>)</a:t>
            </a:r>
            <a:endParaRPr b="1"/>
          </a:p>
        </p:txBody>
      </p:sp>
      <p:sp>
        <p:nvSpPr>
          <p:cNvPr id="948" name="Google Shape;948;p103"/>
          <p:cNvSpPr txBox="1"/>
          <p:nvPr/>
        </p:nvSpPr>
        <p:spPr>
          <a:xfrm>
            <a:off x="39325" y="612525"/>
            <a:ext cx="2817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700">
                <a:solidFill>
                  <a:srgbClr val="666666"/>
                </a:solidFill>
              </a:rPr>
              <a:t>Parallax-corrected, within spec comparisons (</a:t>
            </a:r>
            <a:r>
              <a:rPr b="1" i="1" lang="en-US" sz="700">
                <a:solidFill>
                  <a:srgbClr val="666666"/>
                </a:solidFill>
              </a:rPr>
              <a:t>using MPL CTH</a:t>
            </a:r>
            <a:r>
              <a:rPr i="1" lang="en-US" sz="700">
                <a:solidFill>
                  <a:srgbClr val="666666"/>
                </a:solidFill>
              </a:rPr>
              <a:t>)</a:t>
            </a:r>
            <a:endParaRPr i="1" sz="700">
              <a:solidFill>
                <a:srgbClr val="666666"/>
              </a:solidFill>
            </a:endParaRPr>
          </a:p>
          <a:p>
            <a:pPr indent="0" lvl="0" marL="0" rtl="0" algn="l">
              <a:spcBef>
                <a:spcPts val="0"/>
              </a:spcBef>
              <a:spcAft>
                <a:spcPts val="0"/>
              </a:spcAft>
              <a:buClr>
                <a:schemeClr val="dk1"/>
              </a:buClr>
              <a:buSzPts val="1100"/>
              <a:buFont typeface="Arial"/>
              <a:buNone/>
            </a:pPr>
            <a:r>
              <a:rPr b="1" i="1" lang="en-US" sz="900">
                <a:solidFill>
                  <a:schemeClr val="dk1"/>
                </a:solidFill>
              </a:rPr>
              <a:t>Ceilometer measurements are limited to low levels only (</a:t>
            </a:r>
            <a:r>
              <a:rPr b="1" i="1" lang="en-US" sz="900">
                <a:solidFill>
                  <a:srgbClr val="FF0000"/>
                </a:solidFill>
              </a:rPr>
              <a:t>up to ~ 8 km</a:t>
            </a:r>
            <a:r>
              <a:rPr b="1" i="1" lang="en-US" sz="900">
                <a:solidFill>
                  <a:schemeClr val="dk1"/>
                </a:solidFill>
              </a:rPr>
              <a:t>)</a:t>
            </a:r>
            <a:endParaRPr i="1" sz="700">
              <a:solidFill>
                <a:srgbClr val="666666"/>
              </a:solidFill>
            </a:endParaRPr>
          </a:p>
        </p:txBody>
      </p:sp>
      <p:sp>
        <p:nvSpPr>
          <p:cNvPr id="949" name="Google Shape;949;p103"/>
          <p:cNvSpPr txBox="1"/>
          <p:nvPr/>
        </p:nvSpPr>
        <p:spPr>
          <a:xfrm>
            <a:off x="3254775" y="2746925"/>
            <a:ext cx="969900" cy="400200"/>
          </a:xfrm>
          <a:prstGeom prst="rect">
            <a:avLst/>
          </a:prstGeom>
          <a:noFill/>
          <a:ln cap="flat" cmpd="sng" w="19050">
            <a:solidFill>
              <a:srgbClr val="1155CC"/>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1155CC"/>
                </a:solidFill>
              </a:rPr>
              <a:t>GOES-16</a:t>
            </a:r>
            <a:endParaRPr b="1">
              <a:solidFill>
                <a:srgbClr val="1155CC"/>
              </a:solidFill>
            </a:endParaRPr>
          </a:p>
        </p:txBody>
      </p:sp>
      <p:sp>
        <p:nvSpPr>
          <p:cNvPr id="950" name="Google Shape;950;p103"/>
          <p:cNvSpPr txBox="1"/>
          <p:nvPr/>
        </p:nvSpPr>
        <p:spPr>
          <a:xfrm>
            <a:off x="7373700" y="2746925"/>
            <a:ext cx="969900" cy="400200"/>
          </a:xfrm>
          <a:prstGeom prst="rect">
            <a:avLst/>
          </a:prstGeom>
          <a:noFill/>
          <a:ln cap="flat" cmpd="sng" w="19050">
            <a:solidFill>
              <a:srgbClr val="1155CC"/>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1155CC"/>
                </a:solidFill>
              </a:rPr>
              <a:t>GOES-18</a:t>
            </a:r>
            <a:endParaRPr b="1">
              <a:solidFill>
                <a:srgbClr val="1155CC"/>
              </a:solidFill>
            </a:endParaRPr>
          </a:p>
        </p:txBody>
      </p:sp>
      <p:sp>
        <p:nvSpPr>
          <p:cNvPr id="951" name="Google Shape;951;p103"/>
          <p:cNvSpPr txBox="1"/>
          <p:nvPr/>
        </p:nvSpPr>
        <p:spPr>
          <a:xfrm>
            <a:off x="2891550" y="818050"/>
            <a:ext cx="3421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FF0000"/>
                </a:solidFill>
              </a:rPr>
              <a:t>All clouds (including multilayers)</a:t>
            </a:r>
            <a:endParaRPr b="1">
              <a:solidFill>
                <a:srgbClr val="FF0000"/>
              </a:solidFill>
            </a:endParaRPr>
          </a:p>
        </p:txBody>
      </p:sp>
      <p:sp>
        <p:nvSpPr>
          <p:cNvPr id="952" name="Google Shape;952;p103"/>
          <p:cNvSpPr txBox="1"/>
          <p:nvPr/>
        </p:nvSpPr>
        <p:spPr>
          <a:xfrm>
            <a:off x="6469075" y="612525"/>
            <a:ext cx="263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700">
                <a:solidFill>
                  <a:srgbClr val="3D85C6"/>
                </a:solidFill>
              </a:rPr>
              <a:t>Measurement accuracy requirements for VIIIRS CBH: 2 km for COT ≥ 1 &amp; 3 km for COT &lt; 1</a:t>
            </a:r>
            <a:endParaRPr i="1" sz="700">
              <a:solidFill>
                <a:srgbClr val="3D85C6"/>
              </a:solidFill>
            </a:endParaRPr>
          </a:p>
        </p:txBody>
      </p:sp>
      <p:sp>
        <p:nvSpPr>
          <p:cNvPr id="953" name="Google Shape;953;p10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10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SUMMARY</a:t>
            </a:r>
            <a:endParaRPr b="1"/>
          </a:p>
        </p:txBody>
      </p:sp>
      <p:sp>
        <p:nvSpPr>
          <p:cNvPr id="959" name="Google Shape;959;p104"/>
          <p:cNvSpPr txBox="1"/>
          <p:nvPr>
            <p:ph idx="1" type="body"/>
          </p:nvPr>
        </p:nvSpPr>
        <p:spPr>
          <a:xfrm>
            <a:off x="311700" y="1152475"/>
            <a:ext cx="8520600" cy="37950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US"/>
              <a:t>CCL passes visual inspection</a:t>
            </a:r>
            <a:endParaRPr/>
          </a:p>
          <a:p>
            <a:pPr indent="-317500" lvl="1" marL="914400" rtl="0" algn="l">
              <a:spcBef>
                <a:spcPts val="0"/>
              </a:spcBef>
              <a:spcAft>
                <a:spcPts val="0"/>
              </a:spcAft>
              <a:buSzPts val="1400"/>
              <a:buChar char="○"/>
            </a:pPr>
            <a:r>
              <a:rPr lang="en-US"/>
              <a:t>Good comparison between GOES-16 and GOES-18 ABIs products</a:t>
            </a:r>
            <a:endParaRPr/>
          </a:p>
          <a:p>
            <a:pPr indent="-317500" lvl="1" marL="914400" rtl="0" algn="l">
              <a:spcBef>
                <a:spcPts val="0"/>
              </a:spcBef>
              <a:spcAft>
                <a:spcPts val="0"/>
              </a:spcAft>
              <a:buSzPts val="1400"/>
              <a:buChar char="○"/>
            </a:pPr>
            <a:r>
              <a:rPr lang="en-US"/>
              <a:t>Good comparison between GOES-18 and JPSS VIIRS products</a:t>
            </a:r>
            <a:endParaRPr/>
          </a:p>
          <a:p>
            <a:pPr indent="-317500" lvl="1" marL="914400" rtl="0" algn="l">
              <a:spcBef>
                <a:spcPts val="0"/>
              </a:spcBef>
              <a:spcAft>
                <a:spcPts val="0"/>
              </a:spcAft>
              <a:buSzPts val="1400"/>
              <a:buChar char="○"/>
            </a:pPr>
            <a:r>
              <a:rPr lang="en-US"/>
              <a:t>Good comparison between 2 km and 10 km versions of DE products</a:t>
            </a:r>
            <a:endParaRPr/>
          </a:p>
          <a:p>
            <a:pPr indent="-317500" lvl="1" marL="914400" rtl="0" algn="l">
              <a:spcBef>
                <a:spcPts val="0"/>
              </a:spcBef>
              <a:spcAft>
                <a:spcPts val="0"/>
              </a:spcAft>
              <a:buSzPts val="1400"/>
              <a:buChar char="○"/>
            </a:pPr>
            <a:r>
              <a:rPr lang="en-US"/>
              <a:t>(Problems </a:t>
            </a:r>
            <a:r>
              <a:rPr i="1" lang="en-US"/>
              <a:t>unrelated to algorithm or upstream cloud inputs</a:t>
            </a:r>
            <a:r>
              <a:rPr lang="en-US"/>
              <a:t> are noted in DE products)</a:t>
            </a:r>
            <a:endParaRPr/>
          </a:p>
          <a:p>
            <a:pPr indent="0" lvl="0" marL="914400" rtl="0" algn="l">
              <a:spcBef>
                <a:spcPts val="1200"/>
              </a:spcBef>
              <a:spcAft>
                <a:spcPts val="0"/>
              </a:spcAft>
              <a:buNone/>
            </a:pPr>
            <a:r>
              <a:t/>
            </a:r>
            <a:endParaRPr/>
          </a:p>
          <a:p>
            <a:pPr indent="-342900" lvl="0" marL="457200" rtl="0" algn="l">
              <a:spcBef>
                <a:spcPts val="1200"/>
              </a:spcBef>
              <a:spcAft>
                <a:spcPts val="0"/>
              </a:spcAft>
              <a:buSzPts val="1800"/>
              <a:buChar char="●"/>
            </a:pPr>
            <a:r>
              <a:rPr lang="en-US"/>
              <a:t>CCL passes quantitative analysis</a:t>
            </a:r>
            <a:endParaRPr/>
          </a:p>
          <a:p>
            <a:pPr indent="-317500" lvl="1" marL="914400" rtl="0" algn="l">
              <a:spcBef>
                <a:spcPts val="0"/>
              </a:spcBef>
              <a:spcAft>
                <a:spcPts val="0"/>
              </a:spcAft>
              <a:buSzPts val="1400"/>
              <a:buChar char="○"/>
            </a:pPr>
            <a:r>
              <a:rPr lang="en-US"/>
              <a:t>60% accuracy requirement met at all five flight levels for both day and night</a:t>
            </a:r>
            <a:endParaRPr/>
          </a:p>
          <a:p>
            <a:pPr indent="-317500" lvl="2" marL="1371600" rtl="0" algn="l">
              <a:spcBef>
                <a:spcPts val="0"/>
              </a:spcBef>
              <a:spcAft>
                <a:spcPts val="0"/>
              </a:spcAft>
              <a:buSzPts val="1400"/>
              <a:buChar char="■"/>
            </a:pPr>
            <a:r>
              <a:rPr lang="en-US"/>
              <a:t>Passes for both CloudSat and ARM radar/lidar</a:t>
            </a:r>
            <a:endParaRPr/>
          </a:p>
          <a:p>
            <a:pPr indent="-317500" lvl="1" marL="914400" rtl="0" algn="l">
              <a:spcBef>
                <a:spcPts val="0"/>
              </a:spcBef>
              <a:spcAft>
                <a:spcPts val="0"/>
              </a:spcAft>
              <a:buSzPts val="1400"/>
              <a:buChar char="○"/>
            </a:pPr>
            <a:r>
              <a:rPr lang="en-US"/>
              <a:t>CBH “in spec” RMSE is 1.8 km for GOES-16 as compared to CloudSat (top layer)</a:t>
            </a:r>
            <a:endParaRPr/>
          </a:p>
          <a:p>
            <a:pPr indent="-317500" lvl="1" marL="914400" rtl="0" algn="l">
              <a:spcBef>
                <a:spcPts val="0"/>
              </a:spcBef>
              <a:spcAft>
                <a:spcPts val="0"/>
              </a:spcAft>
              <a:buSzPts val="1400"/>
              <a:buChar char="○"/>
            </a:pPr>
            <a:r>
              <a:rPr lang="en-US"/>
              <a:t>CBH “in spec” RMSE is 1.77 km for GOES-18 as compared to ARM radar (1.37 km to lidar) (single layer)</a:t>
            </a:r>
            <a:endParaRPr/>
          </a:p>
          <a:p>
            <a:pPr indent="-317500" lvl="2" marL="1371600" rtl="0" algn="l">
              <a:spcBef>
                <a:spcPts val="0"/>
              </a:spcBef>
              <a:spcAft>
                <a:spcPts val="0"/>
              </a:spcAft>
              <a:buSzPts val="1400"/>
              <a:buChar char="■"/>
            </a:pPr>
            <a:r>
              <a:rPr lang="en-US"/>
              <a:t>(There is no formal CBH requirement for ABI; is 2 km for VIIRS)</a:t>
            </a:r>
            <a:endParaRPr/>
          </a:p>
        </p:txBody>
      </p:sp>
      <p:sp>
        <p:nvSpPr>
          <p:cNvPr id="960" name="Google Shape;960;p1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105"/>
          <p:cNvSpPr txBox="1"/>
          <p:nvPr>
            <p:ph type="title"/>
          </p:nvPr>
        </p:nvSpPr>
        <p:spPr>
          <a:xfrm>
            <a:off x="914400" y="0"/>
            <a:ext cx="7014900" cy="564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Calibri"/>
              <a:buNone/>
            </a:pPr>
            <a:r>
              <a:rPr lang="en-US" sz="2800">
                <a:latin typeface="Arial"/>
                <a:ea typeface="Arial"/>
                <a:cs typeface="Arial"/>
                <a:sym typeface="Arial"/>
              </a:rPr>
              <a:t>SUMMARY (Part 2)</a:t>
            </a:r>
            <a:endParaRPr sz="2800">
              <a:latin typeface="Arial"/>
              <a:ea typeface="Arial"/>
              <a:cs typeface="Arial"/>
              <a:sym typeface="Arial"/>
            </a:endParaRPr>
          </a:p>
        </p:txBody>
      </p:sp>
      <p:sp>
        <p:nvSpPr>
          <p:cNvPr id="966" name="Google Shape;966;p105"/>
          <p:cNvSpPr txBox="1"/>
          <p:nvPr>
            <p:ph idx="1" type="body"/>
          </p:nvPr>
        </p:nvSpPr>
        <p:spPr>
          <a:xfrm>
            <a:off x="162275" y="587900"/>
            <a:ext cx="8689800" cy="4543500"/>
          </a:xfrm>
          <a:prstGeom prst="rect">
            <a:avLst/>
          </a:prstGeom>
          <a:noFill/>
          <a:ln>
            <a:noFill/>
          </a:ln>
        </p:spPr>
        <p:txBody>
          <a:bodyPr anchorCtr="0" anchor="t" bIns="34275" lIns="68575" spcFirstLastPara="1" rIns="68575" wrap="square" tIns="34275">
            <a:normAutofit/>
          </a:bodyPr>
          <a:lstStyle/>
          <a:p>
            <a:pPr indent="-375920" lvl="0" marL="342900" rtl="0" algn="l">
              <a:lnSpc>
                <a:spcPct val="70000"/>
              </a:lnSpc>
              <a:spcBef>
                <a:spcPts val="0"/>
              </a:spcBef>
              <a:spcAft>
                <a:spcPts val="0"/>
              </a:spcAft>
              <a:buSzPts val="2720"/>
              <a:buChar char="•"/>
            </a:pPr>
            <a:r>
              <a:rPr lang="en-US" sz="2220"/>
              <a:t>The Cloud Team will continue to work with downstream users to address any issues. </a:t>
            </a:r>
            <a:br>
              <a:rPr lang="en-US" sz="2120"/>
            </a:br>
            <a:endParaRPr sz="2120"/>
          </a:p>
          <a:p>
            <a:pPr indent="-344170" lvl="0" marL="342900" rtl="0" algn="l">
              <a:lnSpc>
                <a:spcPct val="70000"/>
              </a:lnSpc>
              <a:spcBef>
                <a:spcPts val="0"/>
              </a:spcBef>
              <a:spcAft>
                <a:spcPts val="0"/>
              </a:spcAft>
              <a:buSzPts val="2220"/>
              <a:buChar char="•"/>
            </a:pPr>
            <a:r>
              <a:rPr lang="en-US" sz="2220"/>
              <a:t>Based on the analysis shown, the cloud team recommends that the GOES-18 CCL is performing as expected aside from areas of striping observed in the DE product. An ADR has been </a:t>
            </a:r>
            <a:r>
              <a:rPr lang="en-US" sz="2220"/>
              <a:t>opened</a:t>
            </a:r>
            <a:r>
              <a:rPr lang="en-US" sz="2220"/>
              <a:t> to investigate this issue (number TBD)</a:t>
            </a:r>
            <a:endParaRPr sz="2220"/>
          </a:p>
          <a:p>
            <a:pPr indent="0" lvl="0" marL="342900" rtl="0" algn="l">
              <a:lnSpc>
                <a:spcPct val="70000"/>
              </a:lnSpc>
              <a:spcBef>
                <a:spcPts val="0"/>
              </a:spcBef>
              <a:spcAft>
                <a:spcPts val="0"/>
              </a:spcAft>
              <a:buNone/>
            </a:pPr>
            <a:r>
              <a:t/>
            </a:r>
            <a:endParaRPr b="1" sz="2620">
              <a:solidFill>
                <a:srgbClr val="00FF00"/>
              </a:solidFill>
            </a:endParaRPr>
          </a:p>
          <a:p>
            <a:pPr indent="0" lvl="0" marL="342900" rtl="0" algn="l">
              <a:lnSpc>
                <a:spcPct val="70000"/>
              </a:lnSpc>
              <a:spcBef>
                <a:spcPts val="0"/>
              </a:spcBef>
              <a:spcAft>
                <a:spcPts val="0"/>
              </a:spcAft>
              <a:buNone/>
            </a:pPr>
            <a:r>
              <a:rPr lang="en-US" sz="2220"/>
              <a:t>QUANTITATIVE ANALYSIS:</a:t>
            </a:r>
            <a:r>
              <a:rPr b="1" lang="en-US" sz="2220">
                <a:solidFill>
                  <a:srgbClr val="00FF00"/>
                </a:solidFill>
              </a:rPr>
              <a:t>               PASS</a:t>
            </a:r>
            <a:endParaRPr b="1" sz="2220">
              <a:solidFill>
                <a:srgbClr val="00FF00"/>
              </a:solidFill>
            </a:endParaRPr>
          </a:p>
          <a:p>
            <a:pPr indent="0" lvl="0" marL="342900" rtl="0" algn="l">
              <a:lnSpc>
                <a:spcPct val="70000"/>
              </a:lnSpc>
              <a:spcBef>
                <a:spcPts val="0"/>
              </a:spcBef>
              <a:spcAft>
                <a:spcPts val="0"/>
              </a:spcAft>
              <a:buNone/>
            </a:pPr>
            <a:r>
              <a:rPr lang="en-US" sz="2220"/>
              <a:t>QUALITATIVE (VISUAL) ANALYSIS:</a:t>
            </a:r>
            <a:r>
              <a:rPr b="1" lang="en-US" sz="2220">
                <a:solidFill>
                  <a:srgbClr val="00FF00"/>
                </a:solidFill>
              </a:rPr>
              <a:t>  </a:t>
            </a:r>
            <a:r>
              <a:rPr b="1" lang="en-US" sz="2220">
                <a:solidFill>
                  <a:srgbClr val="FFFF00"/>
                </a:solidFill>
              </a:rPr>
              <a:t>PASS</a:t>
            </a:r>
            <a:r>
              <a:rPr b="1" lang="en-US" sz="2220">
                <a:solidFill>
                  <a:srgbClr val="FFFF00"/>
                </a:solidFill>
              </a:rPr>
              <a:t> PENDING ADR RESOLUTION</a:t>
            </a:r>
            <a:endParaRPr b="1" sz="2220">
              <a:solidFill>
                <a:srgbClr val="FFFF00"/>
              </a:solidFill>
            </a:endParaRPr>
          </a:p>
        </p:txBody>
      </p:sp>
      <p:sp>
        <p:nvSpPr>
          <p:cNvPr id="967" name="Google Shape;967;p105"/>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r>
              <a:rPr lang="en-US"/>
              <a:t> </a:t>
            </a:r>
            <a:fld id="{00000000-1234-1234-1234-123412341234}" type="slidenum">
              <a:rPr lang="en-US" sz="1200"/>
              <a:t>‹#›</a:t>
            </a:fld>
            <a:endParaRPr sz="1200"/>
          </a:p>
        </p:txBody>
      </p:sp>
      <p:pic>
        <p:nvPicPr>
          <p:cNvPr id="968" name="Google Shape;968;p105"/>
          <p:cNvPicPr preferRelativeResize="0"/>
          <p:nvPr/>
        </p:nvPicPr>
        <p:blipFill>
          <a:blip r:embed="rId3">
            <a:alphaModFix/>
          </a:blip>
          <a:stretch>
            <a:fillRect/>
          </a:stretch>
        </p:blipFill>
        <p:spPr>
          <a:xfrm>
            <a:off x="3486988" y="3155346"/>
            <a:ext cx="1869727" cy="186972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106"/>
          <p:cNvSpPr txBox="1"/>
          <p:nvPr>
            <p:ph type="title"/>
          </p:nvPr>
        </p:nvSpPr>
        <p:spPr>
          <a:xfrm>
            <a:off x="1599862" y="-58778"/>
            <a:ext cx="5961300" cy="640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700"/>
              <a:buFont typeface="Arial"/>
              <a:buNone/>
            </a:pPr>
            <a:r>
              <a:rPr b="0" i="0" lang="en-US" sz="2800" u="none" cap="none" strike="noStrike">
                <a:solidFill>
                  <a:srgbClr val="FFFFFF"/>
                </a:solidFill>
                <a:latin typeface="Arial"/>
                <a:ea typeface="Arial"/>
                <a:cs typeface="Arial"/>
                <a:sym typeface="Arial"/>
              </a:rPr>
              <a:t>Provisional Validation</a:t>
            </a:r>
            <a:endParaRPr/>
          </a:p>
        </p:txBody>
      </p:sp>
      <p:sp>
        <p:nvSpPr>
          <p:cNvPr id="974" name="Google Shape;974;p106"/>
          <p:cNvSpPr txBox="1"/>
          <p:nvPr>
            <p:ph idx="12" type="sldNum"/>
          </p:nvPr>
        </p:nvSpPr>
        <p:spPr>
          <a:xfrm>
            <a:off x="8472458" y="3497413"/>
            <a:ext cx="548700" cy="295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graphicFrame>
        <p:nvGraphicFramePr>
          <p:cNvPr id="975" name="Google Shape;975;p106"/>
          <p:cNvGraphicFramePr/>
          <p:nvPr/>
        </p:nvGraphicFramePr>
        <p:xfrm>
          <a:off x="457200" y="640920"/>
          <a:ext cx="3000000" cy="3000000"/>
        </p:xfrm>
        <a:graphic>
          <a:graphicData uri="http://schemas.openxmlformats.org/drawingml/2006/table">
            <a:tbl>
              <a:tblPr>
                <a:noFill/>
                <a:tableStyleId>{4494ADAD-BF29-4B27-BAA1-5C3CF6719387}</a:tableStyleId>
              </a:tblPr>
              <a:tblGrid>
                <a:gridCol w="4114800"/>
                <a:gridCol w="4114800"/>
              </a:tblGrid>
              <a:tr h="278150">
                <a:tc>
                  <a:txBody>
                    <a:bodyPr/>
                    <a:lstStyle/>
                    <a:p>
                      <a:pPr indent="0" lvl="0" marL="0" marR="0" rtl="0" algn="l">
                        <a:lnSpc>
                          <a:spcPct val="100000"/>
                        </a:lnSpc>
                        <a:spcBef>
                          <a:spcPts val="0"/>
                        </a:spcBef>
                        <a:spcAft>
                          <a:spcPts val="0"/>
                        </a:spcAft>
                        <a:buClr>
                          <a:srgbClr val="000000"/>
                        </a:buClr>
                        <a:buSzPts val="300"/>
                        <a:buFont typeface="Arial"/>
                        <a:buNone/>
                      </a:pPr>
                      <a:r>
                        <a:rPr b="1" lang="en-US" sz="1100" u="none" cap="none" strike="noStrike">
                          <a:solidFill>
                            <a:srgbClr val="FFFFFF"/>
                          </a:solidFill>
                        </a:rPr>
                        <a:t>Preparation Activities</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c>
                  <a:txBody>
                    <a:bodyPr/>
                    <a:lstStyle/>
                    <a:p>
                      <a:pPr indent="0" lvl="0" marL="0" marR="0" rtl="0" algn="l">
                        <a:lnSpc>
                          <a:spcPct val="100000"/>
                        </a:lnSpc>
                        <a:spcBef>
                          <a:spcPts val="0"/>
                        </a:spcBef>
                        <a:spcAft>
                          <a:spcPts val="0"/>
                        </a:spcAft>
                        <a:buClr>
                          <a:srgbClr val="000000"/>
                        </a:buClr>
                        <a:buSzPts val="300"/>
                        <a:buFont typeface="Arial"/>
                        <a:buNone/>
                      </a:pPr>
                      <a:r>
                        <a:rPr b="1" lang="en-US" sz="1100" u="none" cap="none" strike="noStrike">
                          <a:solidFill>
                            <a:srgbClr val="FFFFFF"/>
                          </a:solidFill>
                        </a:rPr>
                        <a:t>Assessment</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4F81BD"/>
                    </a:solidFill>
                  </a:tcPr>
                </a:tc>
              </a:tr>
              <a:tr h="278150">
                <a:tc>
                  <a:txBody>
                    <a:bodyPr/>
                    <a:lstStyle/>
                    <a:p>
                      <a:pPr indent="0" lvl="0" marL="0" marR="0" rtl="0" algn="l">
                        <a:lnSpc>
                          <a:spcPct val="100000"/>
                        </a:lnSpc>
                        <a:spcBef>
                          <a:spcPts val="0"/>
                        </a:spcBef>
                        <a:spcAft>
                          <a:spcPts val="0"/>
                        </a:spcAft>
                        <a:buClr>
                          <a:srgbClr val="000000"/>
                        </a:buClr>
                        <a:buSzPts val="200"/>
                        <a:buFont typeface="Arial"/>
                        <a:buNone/>
                      </a:pPr>
                      <a:r>
                        <a:rPr b="0" i="0" lang="en-US" sz="800" u="none" cap="none" strike="noStrike">
                          <a:solidFill>
                            <a:schemeClr val="dk1"/>
                          </a:solidFill>
                          <a:latin typeface="Arial"/>
                          <a:ea typeface="Arial"/>
                          <a:cs typeface="Arial"/>
                          <a:sym typeface="Arial"/>
                        </a:rPr>
                        <a:t>Validation activities are ongoing and the general research community is now encouraged to participate.</a:t>
                      </a:r>
                      <a:endParaRPr sz="800" u="none" cap="none" strike="noStrike">
                        <a:solidFill>
                          <a:schemeClr val="dk1"/>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US" sz="800">
                          <a:solidFill>
                            <a:srgbClr val="0000FF"/>
                          </a:solidFill>
                        </a:rPr>
                        <a:t>Ongoing validation activities.  Feedback provided by both general research and user communities.</a:t>
                      </a:r>
                      <a:endParaRPr sz="800" u="none" cap="none" strike="noStrike">
                        <a:solidFill>
                          <a:srgbClr val="0000FF"/>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278150">
                <a:tc>
                  <a:txBody>
                    <a:bodyPr/>
                    <a:lstStyle/>
                    <a:p>
                      <a:pPr indent="0" lvl="0" marL="0" marR="0" rtl="0" algn="l">
                        <a:lnSpc>
                          <a:spcPct val="100000"/>
                        </a:lnSpc>
                        <a:spcBef>
                          <a:spcPts val="0"/>
                        </a:spcBef>
                        <a:spcAft>
                          <a:spcPts val="0"/>
                        </a:spcAft>
                        <a:buClr>
                          <a:srgbClr val="000000"/>
                        </a:buClr>
                        <a:buSzPts val="200"/>
                        <a:buFont typeface="Arial"/>
                        <a:buNone/>
                      </a:pPr>
                      <a:r>
                        <a:rPr b="0" i="0" lang="en-US" sz="800" u="none" cap="none" strike="noStrike">
                          <a:solidFill>
                            <a:schemeClr val="dk1"/>
                          </a:solidFill>
                          <a:latin typeface="Arial"/>
                          <a:ea typeface="Arial"/>
                          <a:cs typeface="Arial"/>
                          <a:sym typeface="Arial"/>
                        </a:rPr>
                        <a:t>Severe algorithm anomalies are identified and under analysis. Solutions to anomalies are in development and testing.</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US" sz="800">
                          <a:solidFill>
                            <a:srgbClr val="0000FF"/>
                          </a:solidFill>
                        </a:rPr>
                        <a:t>Data striping noted in DE CCL products. </a:t>
                      </a:r>
                      <a:r>
                        <a:rPr lang="en-US" sz="800">
                          <a:solidFill>
                            <a:schemeClr val="hlink"/>
                          </a:solidFill>
                        </a:rPr>
                        <a:t>PROPASS has </a:t>
                      </a:r>
                      <a:r>
                        <a:rPr lang="en-US" sz="800">
                          <a:solidFill>
                            <a:schemeClr val="hlink"/>
                          </a:solidFill>
                        </a:rPr>
                        <a:t>be</a:t>
                      </a:r>
                      <a:r>
                        <a:rPr lang="en-US" sz="800">
                          <a:solidFill>
                            <a:schemeClr val="hlink"/>
                          </a:solidFill>
                        </a:rPr>
                        <a:t>en informed of the issue  and source yet to be identified but no ADR has been attached to this issue. Missing block issue noted has ADR. Full remediation strategy for striping issue has yet to be determined.</a:t>
                      </a:r>
                      <a:endParaRPr sz="800">
                        <a:solidFill>
                          <a:srgbClr val="0000FF"/>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278150">
                <a:tc>
                  <a:txBody>
                    <a:bodyPr/>
                    <a:lstStyle/>
                    <a:p>
                      <a:pPr indent="0" lvl="0" marL="0" marR="0" rtl="0" algn="l">
                        <a:lnSpc>
                          <a:spcPct val="100000"/>
                        </a:lnSpc>
                        <a:spcBef>
                          <a:spcPts val="0"/>
                        </a:spcBef>
                        <a:spcAft>
                          <a:spcPts val="0"/>
                        </a:spcAft>
                        <a:buClr>
                          <a:srgbClr val="000000"/>
                        </a:buClr>
                        <a:buSzPts val="200"/>
                        <a:buFont typeface="Arial"/>
                        <a:buNone/>
                      </a:pPr>
                      <a:r>
                        <a:rPr b="0" i="0" lang="en-US" sz="800" u="none" cap="none" strike="noStrike">
                          <a:solidFill>
                            <a:schemeClr val="dk1"/>
                          </a:solidFill>
                          <a:latin typeface="Arial"/>
                          <a:ea typeface="Arial"/>
                          <a:cs typeface="Arial"/>
                          <a:sym typeface="Arial"/>
                        </a:rPr>
                        <a:t>Incremental product improvements may still be occurring.</a:t>
                      </a:r>
                      <a:endParaRPr sz="800" u="none" cap="none" strike="noStrike">
                        <a:solidFill>
                          <a:schemeClr val="dk1"/>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US" sz="800">
                          <a:solidFill>
                            <a:srgbClr val="0000FF"/>
                          </a:solidFill>
                        </a:rPr>
                        <a:t>Yes, based on continual algorithm development (e.g. improved training datasets, etc.).</a:t>
                      </a:r>
                      <a:endParaRPr sz="800" u="none" cap="none" strike="noStrike">
                        <a:solidFill>
                          <a:srgbClr val="0000FF"/>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278150">
                <a:tc>
                  <a:txBody>
                    <a:bodyPr/>
                    <a:lstStyle/>
                    <a:p>
                      <a:pPr indent="0" lvl="0" marL="0" marR="0" rtl="0" algn="l">
                        <a:lnSpc>
                          <a:spcPct val="100000"/>
                        </a:lnSpc>
                        <a:spcBef>
                          <a:spcPts val="0"/>
                        </a:spcBef>
                        <a:spcAft>
                          <a:spcPts val="0"/>
                        </a:spcAft>
                        <a:buClr>
                          <a:srgbClr val="000000"/>
                        </a:buClr>
                        <a:buSzPts val="200"/>
                        <a:buFont typeface="Arial"/>
                        <a:buNone/>
                      </a:pPr>
                      <a:r>
                        <a:rPr b="0" i="0" lang="en-US" sz="800" u="none" cap="none" strike="noStrike">
                          <a:solidFill>
                            <a:schemeClr val="dk1"/>
                          </a:solidFill>
                          <a:latin typeface="Arial"/>
                          <a:ea typeface="Arial"/>
                          <a:cs typeface="Arial"/>
                          <a:sym typeface="Arial"/>
                        </a:rPr>
                        <a:t>L2+ only: Users are engaged in the Product Feedback Forums and user feedback is assessed.</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US" sz="800">
                          <a:solidFill>
                            <a:srgbClr val="0000FF"/>
                          </a:solidFill>
                        </a:rPr>
                        <a:t>Yes.</a:t>
                      </a:r>
                      <a:endParaRPr sz="800" u="none" cap="none" strike="noStrike">
                        <a:solidFill>
                          <a:srgbClr val="0000FF"/>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278150">
                <a:tc>
                  <a:txBody>
                    <a:bodyPr/>
                    <a:lstStyle/>
                    <a:p>
                      <a:pPr indent="0" lvl="0" marL="0" marR="0" rtl="0" algn="l">
                        <a:lnSpc>
                          <a:spcPct val="100000"/>
                        </a:lnSpc>
                        <a:spcBef>
                          <a:spcPts val="0"/>
                        </a:spcBef>
                        <a:spcAft>
                          <a:spcPts val="0"/>
                        </a:spcAft>
                        <a:buClr>
                          <a:schemeClr val="lt1"/>
                        </a:buClr>
                        <a:buSzPts val="300"/>
                        <a:buFont typeface="Arial"/>
                        <a:buNone/>
                      </a:pPr>
                      <a:r>
                        <a:rPr b="1" lang="en-US" sz="1100" u="none" cap="none" strike="noStrike">
                          <a:solidFill>
                            <a:schemeClr val="lt1"/>
                          </a:solidFill>
                        </a:rPr>
                        <a:t>End State</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c>
                  <a:txBody>
                    <a:bodyPr/>
                    <a:lstStyle/>
                    <a:p>
                      <a:pPr indent="0" lvl="0" marL="0" marR="0" rtl="0" algn="l">
                        <a:lnSpc>
                          <a:spcPct val="100000"/>
                        </a:lnSpc>
                        <a:spcBef>
                          <a:spcPts val="0"/>
                        </a:spcBef>
                        <a:spcAft>
                          <a:spcPts val="0"/>
                        </a:spcAft>
                        <a:buClr>
                          <a:schemeClr val="lt1"/>
                        </a:buClr>
                        <a:buSzPts val="300"/>
                        <a:buFont typeface="Arial"/>
                        <a:buNone/>
                      </a:pPr>
                      <a:r>
                        <a:rPr b="1" lang="en-US" sz="1100" u="none" cap="none" strike="noStrike">
                          <a:solidFill>
                            <a:schemeClr val="lt1"/>
                          </a:solidFill>
                        </a:rPr>
                        <a:t>Assessment</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4F81BD"/>
                    </a:solidFill>
                  </a:tcPr>
                </a:tc>
              </a:tr>
              <a:tr h="278150">
                <a:tc>
                  <a:txBody>
                    <a:bodyPr/>
                    <a:lstStyle/>
                    <a:p>
                      <a:pPr indent="0" lvl="0" marL="0" marR="0" rtl="0" algn="l">
                        <a:lnSpc>
                          <a:spcPct val="100000"/>
                        </a:lnSpc>
                        <a:spcBef>
                          <a:spcPts val="0"/>
                        </a:spcBef>
                        <a:spcAft>
                          <a:spcPts val="0"/>
                        </a:spcAft>
                        <a:buClr>
                          <a:schemeClr val="lt1"/>
                        </a:buClr>
                        <a:buSzPts val="800"/>
                        <a:buFont typeface="Arial"/>
                        <a:buNone/>
                      </a:pPr>
                      <a:r>
                        <a:rPr b="0" i="0" lang="en-US" sz="800" u="none" cap="none" strike="noStrike">
                          <a:solidFill>
                            <a:schemeClr val="dk1"/>
                          </a:solidFill>
                          <a:latin typeface="Arial"/>
                          <a:ea typeface="Arial"/>
                          <a:cs typeface="Arial"/>
                          <a:sym typeface="Arial"/>
                        </a:rPr>
                        <a:t>Product performance has been demonstrated through analysis of a small number of independent measurements obtained from select locations, periods, and associated ground truth or field campaign efforts.</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US" sz="800">
                          <a:solidFill>
                            <a:srgbClr val="0000FF"/>
                          </a:solidFill>
                        </a:rPr>
                        <a:t>Yes.</a:t>
                      </a:r>
                      <a:endParaRPr sz="800" u="none" cap="none" strike="noStrike">
                        <a:solidFill>
                          <a:srgbClr val="0000FF"/>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278150">
                <a:tc>
                  <a:txBody>
                    <a:bodyPr/>
                    <a:lstStyle/>
                    <a:p>
                      <a:pPr indent="0" lvl="0" marL="0" marR="0" rtl="0" algn="l">
                        <a:lnSpc>
                          <a:spcPct val="100000"/>
                        </a:lnSpc>
                        <a:spcBef>
                          <a:spcPts val="0"/>
                        </a:spcBef>
                        <a:spcAft>
                          <a:spcPts val="0"/>
                        </a:spcAft>
                        <a:buClr>
                          <a:srgbClr val="000000"/>
                        </a:buClr>
                        <a:buSzPts val="200"/>
                        <a:buFont typeface="Arial"/>
                        <a:buNone/>
                      </a:pPr>
                      <a:r>
                        <a:rPr b="0" i="0" lang="en-US" sz="800" u="none" cap="none" strike="noStrike">
                          <a:solidFill>
                            <a:schemeClr val="dk1"/>
                          </a:solidFill>
                          <a:latin typeface="Arial"/>
                          <a:ea typeface="Arial"/>
                          <a:cs typeface="Arial"/>
                          <a:sym typeface="Arial"/>
                        </a:rPr>
                        <a:t>Product analysis is sufficient to communicate product performance to users relative to expectations (Performance Baseline).</a:t>
                      </a:r>
                      <a:endParaRPr sz="800" u="none" cap="none" strike="noStrike">
                        <a:solidFill>
                          <a:schemeClr val="dk1"/>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US" sz="800">
                          <a:solidFill>
                            <a:srgbClr val="0000FF"/>
                          </a:solidFill>
                        </a:rPr>
                        <a:t>Yes.</a:t>
                      </a:r>
                      <a:endParaRPr sz="800" u="none" cap="none" strike="noStrike">
                        <a:solidFill>
                          <a:srgbClr val="0000FF"/>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278150">
                <a:tc>
                  <a:txBody>
                    <a:bodyPr/>
                    <a:lstStyle/>
                    <a:p>
                      <a:pPr indent="0" lvl="0" marL="0" marR="0" rtl="0" algn="l">
                        <a:lnSpc>
                          <a:spcPct val="100000"/>
                        </a:lnSpc>
                        <a:spcBef>
                          <a:spcPts val="0"/>
                        </a:spcBef>
                        <a:spcAft>
                          <a:spcPts val="0"/>
                        </a:spcAft>
                        <a:buClr>
                          <a:srgbClr val="000000"/>
                        </a:buClr>
                        <a:buSzPts val="200"/>
                        <a:buFont typeface="Arial"/>
                        <a:buNone/>
                      </a:pPr>
                      <a:r>
                        <a:rPr b="0" i="0" lang="en-US" sz="800" u="none" cap="none" strike="noStrike">
                          <a:solidFill>
                            <a:schemeClr val="dk1"/>
                          </a:solidFill>
                          <a:latin typeface="Arial"/>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rtl="0" algn="l">
                        <a:spcBef>
                          <a:spcPts val="0"/>
                        </a:spcBef>
                        <a:spcAft>
                          <a:spcPts val="0"/>
                        </a:spcAft>
                        <a:buClr>
                          <a:schemeClr val="dk1"/>
                        </a:buClr>
                        <a:buSzPts val="300"/>
                        <a:buFont typeface="Arial"/>
                        <a:buNone/>
                      </a:pPr>
                      <a:r>
                        <a:rPr lang="en-US" sz="800">
                          <a:solidFill>
                            <a:schemeClr val="hlink"/>
                          </a:solidFill>
                        </a:rPr>
                        <a:t>Data striping noted in DE CCL products. PROPASS has be informed of the issue  and source yet to be identified but no ADR has been attached to this issue. Missing block issue noted has ADR. Full remediation strategy for striping issue has yet to be determined.</a:t>
                      </a:r>
                      <a:endParaRPr sz="800">
                        <a:solidFill>
                          <a:schemeClr val="hlink"/>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r h="278150">
                <a:tc>
                  <a:txBody>
                    <a:bodyPr/>
                    <a:lstStyle/>
                    <a:p>
                      <a:pPr indent="0" lvl="0" marL="0" marR="0" rtl="0" algn="l">
                        <a:lnSpc>
                          <a:spcPct val="100000"/>
                        </a:lnSpc>
                        <a:spcBef>
                          <a:spcPts val="0"/>
                        </a:spcBef>
                        <a:spcAft>
                          <a:spcPts val="0"/>
                        </a:spcAft>
                        <a:buClr>
                          <a:schemeClr val="lt1"/>
                        </a:buClr>
                        <a:buSzPts val="800"/>
                        <a:buFont typeface="Arial"/>
                        <a:buNone/>
                      </a:pPr>
                      <a:r>
                        <a:rPr b="0" i="0" lang="en-US" sz="800" u="none" cap="none" strike="noStrike">
                          <a:solidFill>
                            <a:schemeClr val="dk1"/>
                          </a:solidFill>
                          <a:latin typeface="Arial"/>
                          <a:ea typeface="Arial"/>
                          <a:cs typeface="Arial"/>
                          <a:sym typeface="Arial"/>
                        </a:rPr>
                        <a:t>Testing has been fully documented.</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US" sz="800">
                          <a:solidFill>
                            <a:srgbClr val="0000FF"/>
                          </a:solidFill>
                        </a:rPr>
                        <a:t>Yes.</a:t>
                      </a:r>
                      <a:endParaRPr sz="800" u="none" cap="none" strike="noStrike">
                        <a:solidFill>
                          <a:srgbClr val="0000FF"/>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CFD7E7"/>
                    </a:solidFill>
                  </a:tcPr>
                </a:tc>
              </a:tr>
              <a:tr h="415375">
                <a:tc>
                  <a:txBody>
                    <a:bodyPr/>
                    <a:lstStyle/>
                    <a:p>
                      <a:pPr indent="0" lvl="0" marL="0" marR="0" rtl="0" algn="l">
                        <a:lnSpc>
                          <a:spcPct val="100000"/>
                        </a:lnSpc>
                        <a:spcBef>
                          <a:spcPts val="0"/>
                        </a:spcBef>
                        <a:spcAft>
                          <a:spcPts val="0"/>
                        </a:spcAft>
                        <a:buClr>
                          <a:srgbClr val="000000"/>
                        </a:buClr>
                        <a:buSzPts val="200"/>
                        <a:buFont typeface="Arial"/>
                        <a:buNone/>
                      </a:pPr>
                      <a:r>
                        <a:rPr b="0" i="0" lang="en-US" sz="800" u="none" cap="none" strike="noStrike">
                          <a:solidFill>
                            <a:schemeClr val="dk1"/>
                          </a:solidFill>
                          <a:latin typeface="Arial"/>
                          <a:ea typeface="Arial"/>
                          <a:cs typeface="Arial"/>
                          <a:sym typeface="Arial"/>
                        </a:rPr>
                        <a:t>Product is ready for operational use and for use in comprehensive cal/val activities and product optimization.</a:t>
                      </a:r>
                      <a:endParaRPr sz="1100"/>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c>
                  <a:txBody>
                    <a:bodyPr/>
                    <a:lstStyle/>
                    <a:p>
                      <a:pPr indent="0" lvl="0" marL="0" marR="0" rtl="0" algn="l">
                        <a:lnSpc>
                          <a:spcPct val="100000"/>
                        </a:lnSpc>
                        <a:spcBef>
                          <a:spcPts val="0"/>
                        </a:spcBef>
                        <a:spcAft>
                          <a:spcPts val="0"/>
                        </a:spcAft>
                        <a:buClr>
                          <a:srgbClr val="000000"/>
                        </a:buClr>
                        <a:buSzPts val="300"/>
                        <a:buFont typeface="Arial"/>
                        <a:buNone/>
                      </a:pPr>
                      <a:r>
                        <a:rPr lang="en-US" sz="800">
                          <a:solidFill>
                            <a:srgbClr val="0000FF"/>
                          </a:solidFill>
                        </a:rPr>
                        <a:t>Yes, pending ADR resolution.</a:t>
                      </a:r>
                      <a:endParaRPr sz="800" u="none" cap="none" strike="noStrike">
                        <a:solidFill>
                          <a:srgbClr val="0000FF"/>
                        </a:solidFill>
                      </a:endParaRPr>
                    </a:p>
                  </a:txBody>
                  <a:tcPr marT="34300" marB="34300"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E8ECF4"/>
                    </a:solidFill>
                  </a:tcPr>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107"/>
          <p:cNvSpPr txBox="1"/>
          <p:nvPr>
            <p:ph type="title"/>
          </p:nvPr>
        </p:nvSpPr>
        <p:spPr>
          <a:xfrm>
            <a:off x="973183" y="48817"/>
            <a:ext cx="7014900" cy="564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700"/>
              <a:buFont typeface="Arial"/>
              <a:buNone/>
            </a:pPr>
            <a:r>
              <a:rPr lang="en-US" sz="2800">
                <a:solidFill>
                  <a:srgbClr val="FFFFFF"/>
                </a:solidFill>
              </a:rPr>
              <a:t>Path to Full Maturity</a:t>
            </a:r>
            <a:endParaRPr/>
          </a:p>
        </p:txBody>
      </p:sp>
      <p:sp>
        <p:nvSpPr>
          <p:cNvPr id="981" name="Google Shape;981;p107"/>
          <p:cNvSpPr txBox="1"/>
          <p:nvPr>
            <p:ph idx="12" type="sldNum"/>
          </p:nvPr>
        </p:nvSpPr>
        <p:spPr>
          <a:xfrm>
            <a:off x="7010400" y="4914900"/>
            <a:ext cx="2133600" cy="216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US" sz="800">
                <a:solidFill>
                  <a:schemeClr val="lt1"/>
                </a:solidFill>
              </a:rPr>
              <a:t> </a:t>
            </a:r>
            <a:fld id="{00000000-1234-1234-1234-123412341234}" type="slidenum">
              <a:rPr lang="en-US" sz="1200">
                <a:solidFill>
                  <a:schemeClr val="lt1"/>
                </a:solidFill>
              </a:rPr>
              <a:t>‹#›</a:t>
            </a:fld>
            <a:endParaRPr sz="1200">
              <a:solidFill>
                <a:schemeClr val="lt1"/>
              </a:solidFill>
            </a:endParaRPr>
          </a:p>
        </p:txBody>
      </p:sp>
      <p:sp>
        <p:nvSpPr>
          <p:cNvPr id="982" name="Google Shape;982;p107"/>
          <p:cNvSpPr txBox="1"/>
          <p:nvPr>
            <p:ph idx="1" type="body"/>
          </p:nvPr>
        </p:nvSpPr>
        <p:spPr>
          <a:xfrm>
            <a:off x="373950" y="742950"/>
            <a:ext cx="8396100" cy="2409300"/>
          </a:xfrm>
          <a:prstGeom prst="rect">
            <a:avLst/>
          </a:prstGeom>
        </p:spPr>
        <p:txBody>
          <a:bodyPr anchorCtr="0" anchor="t" bIns="34275" lIns="68575" spcFirstLastPara="1" rIns="68575" wrap="square" tIns="34275">
            <a:noAutofit/>
          </a:bodyPr>
          <a:lstStyle/>
          <a:p>
            <a:pPr indent="0" lvl="0" marL="0" rtl="0" algn="l">
              <a:spcBef>
                <a:spcPts val="600"/>
              </a:spcBef>
              <a:spcAft>
                <a:spcPts val="0"/>
              </a:spcAft>
              <a:buNone/>
            </a:pPr>
            <a:r>
              <a:rPr lang="en-US" sz="2400">
                <a:solidFill>
                  <a:srgbClr val="FFF2CC"/>
                </a:solidFill>
              </a:rPr>
              <a:t>All Products:  </a:t>
            </a:r>
            <a:endParaRPr sz="2400">
              <a:solidFill>
                <a:srgbClr val="FFF2CC"/>
              </a:solidFill>
            </a:endParaRPr>
          </a:p>
          <a:p>
            <a:pPr indent="-355600" lvl="0" marL="457200" rtl="0" algn="l">
              <a:spcBef>
                <a:spcPts val="600"/>
              </a:spcBef>
              <a:spcAft>
                <a:spcPts val="0"/>
              </a:spcAft>
              <a:buSzPts val="2000"/>
              <a:buChar char="•"/>
            </a:pPr>
            <a:r>
              <a:rPr lang="en-US" sz="2000"/>
              <a:t>Archive L1, L2, and Intermediate Products for more comprehensive analysis </a:t>
            </a:r>
            <a:endParaRPr sz="2000"/>
          </a:p>
          <a:p>
            <a:pPr indent="-355600" lvl="0" marL="457200" rtl="0" algn="l">
              <a:spcBef>
                <a:spcPts val="0"/>
              </a:spcBef>
              <a:spcAft>
                <a:spcPts val="0"/>
              </a:spcAft>
              <a:buSzPts val="2000"/>
              <a:buChar char="•"/>
            </a:pPr>
            <a:r>
              <a:rPr lang="en-US" sz="2000"/>
              <a:t>Seasonal analysis</a:t>
            </a:r>
            <a:endParaRPr sz="2000"/>
          </a:p>
          <a:p>
            <a:pPr indent="-355600" lvl="0" marL="457200" rtl="0" algn="l">
              <a:spcBef>
                <a:spcPts val="0"/>
              </a:spcBef>
              <a:spcAft>
                <a:spcPts val="0"/>
              </a:spcAft>
              <a:buSzPts val="2000"/>
              <a:buChar char="•"/>
            </a:pPr>
            <a:r>
              <a:rPr lang="en-US" sz="2000"/>
              <a:t>Opportunistic application-driven analyses from user interaction</a:t>
            </a:r>
            <a:endParaRPr sz="2000"/>
          </a:p>
          <a:p>
            <a:pPr indent="-368300" lvl="0" marL="457200" rtl="0" algn="l">
              <a:spcBef>
                <a:spcPts val="0"/>
              </a:spcBef>
              <a:spcAft>
                <a:spcPts val="0"/>
              </a:spcAft>
              <a:buSzPts val="2200"/>
              <a:buChar char="•"/>
            </a:pPr>
            <a:r>
              <a:rPr lang="en-US" sz="2000"/>
              <a:t>Entrain other datasets of opportunity</a:t>
            </a:r>
            <a:endParaRPr sz="2000"/>
          </a:p>
          <a:p>
            <a:pPr indent="0" lvl="0" marL="0" rtl="0" algn="l">
              <a:spcBef>
                <a:spcPts val="600"/>
              </a:spcBef>
              <a:spcAft>
                <a:spcPts val="0"/>
              </a:spcAft>
              <a:buNone/>
            </a:pPr>
            <a:r>
              <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45"/>
          <p:cNvSpPr txBox="1"/>
          <p:nvPr>
            <p:ph type="title"/>
          </p:nvPr>
        </p:nvSpPr>
        <p:spPr>
          <a:xfrm>
            <a:off x="973183" y="48817"/>
            <a:ext cx="7014900" cy="5643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US"/>
              <a:t>Validation Metrics</a:t>
            </a:r>
            <a:endParaRPr/>
          </a:p>
        </p:txBody>
      </p:sp>
      <p:sp>
        <p:nvSpPr>
          <p:cNvPr id="221" name="Google Shape;221;p45"/>
          <p:cNvSpPr txBox="1"/>
          <p:nvPr>
            <p:ph idx="1" type="body"/>
          </p:nvPr>
        </p:nvSpPr>
        <p:spPr>
          <a:xfrm>
            <a:off x="365825" y="718775"/>
            <a:ext cx="8229600" cy="4332300"/>
          </a:xfrm>
          <a:prstGeom prst="rect">
            <a:avLst/>
          </a:prstGeom>
        </p:spPr>
        <p:txBody>
          <a:bodyPr anchorCtr="0" anchor="t" bIns="34275" lIns="68575" spcFirstLastPara="1" rIns="68575" wrap="square" tIns="34275">
            <a:noAutofit/>
          </a:bodyPr>
          <a:lstStyle/>
          <a:p>
            <a:pPr indent="0" lvl="0" marL="457200" rtl="0" algn="l">
              <a:lnSpc>
                <a:spcPct val="115000"/>
              </a:lnSpc>
              <a:spcBef>
                <a:spcPts val="0"/>
              </a:spcBef>
              <a:spcAft>
                <a:spcPts val="0"/>
              </a:spcAft>
              <a:buNone/>
            </a:pPr>
            <a:r>
              <a:t/>
            </a:r>
            <a:endParaRPr sz="1400">
              <a:solidFill>
                <a:srgbClr val="FFFFFF"/>
              </a:solidFill>
            </a:endParaRPr>
          </a:p>
          <a:p>
            <a:pPr indent="-381000" lvl="0" marL="457200" rtl="0" algn="l">
              <a:lnSpc>
                <a:spcPct val="115000"/>
              </a:lnSpc>
              <a:spcBef>
                <a:spcPts val="0"/>
              </a:spcBef>
              <a:spcAft>
                <a:spcPts val="0"/>
              </a:spcAft>
              <a:buClr>
                <a:srgbClr val="FFFFFF"/>
              </a:buClr>
              <a:buSzPts val="2400"/>
              <a:buFont typeface="Calibri"/>
              <a:buChar char="•"/>
            </a:pPr>
            <a:r>
              <a:rPr lang="en-US" sz="2400"/>
              <a:t>CCL validation accuracy threshold:  </a:t>
            </a:r>
            <a:r>
              <a:rPr lang="en-US" sz="2400">
                <a:solidFill>
                  <a:srgbClr val="FFD966"/>
                </a:solidFill>
              </a:rPr>
              <a:t>60%</a:t>
            </a:r>
            <a:endParaRPr baseline="30000" sz="2400">
              <a:solidFill>
                <a:srgbClr val="FFE599"/>
              </a:solidFill>
            </a:endParaRPr>
          </a:p>
          <a:p>
            <a:pPr indent="-342900" lvl="1" marL="914400" rtl="0" algn="l">
              <a:lnSpc>
                <a:spcPct val="115000"/>
              </a:lnSpc>
              <a:spcBef>
                <a:spcPts val="0"/>
              </a:spcBef>
              <a:spcAft>
                <a:spcPts val="0"/>
              </a:spcAft>
              <a:buClr>
                <a:srgbClr val="FFFFFF"/>
              </a:buClr>
              <a:buSzPts val="1800"/>
              <a:buChar char="–"/>
            </a:pPr>
            <a:r>
              <a:rPr lang="en-US" sz="1800">
                <a:solidFill>
                  <a:srgbClr val="FFFFFF"/>
                </a:solidFill>
              </a:rPr>
              <a:t>CBH validation thresholds (</a:t>
            </a:r>
            <a:r>
              <a:rPr i="1" lang="en-US" sz="1800">
                <a:solidFill>
                  <a:srgbClr val="FFFFFF"/>
                </a:solidFill>
              </a:rPr>
              <a:t>intermediate input for CCL</a:t>
            </a:r>
            <a:r>
              <a:rPr lang="en-US" sz="1800">
                <a:solidFill>
                  <a:srgbClr val="FFFFFF"/>
                </a:solidFill>
              </a:rPr>
              <a:t>):  </a:t>
            </a:r>
            <a:endParaRPr sz="1800">
              <a:solidFill>
                <a:srgbClr val="FFD966"/>
              </a:solidFill>
            </a:endParaRPr>
          </a:p>
          <a:p>
            <a:pPr indent="-342900" lvl="2" marL="1371600" rtl="0" algn="l">
              <a:lnSpc>
                <a:spcPct val="115000"/>
              </a:lnSpc>
              <a:spcBef>
                <a:spcPts val="0"/>
              </a:spcBef>
              <a:spcAft>
                <a:spcPts val="0"/>
              </a:spcAft>
              <a:buClr>
                <a:schemeClr val="lt1"/>
              </a:buClr>
              <a:buSzPts val="1800"/>
              <a:buFont typeface="Calibri"/>
              <a:buChar char="•"/>
            </a:pPr>
            <a:r>
              <a:rPr lang="en-US" sz="1800"/>
              <a:t>Cloud Optical Thickness &lt; 1:  3 km</a:t>
            </a:r>
            <a:endParaRPr baseline="30000" sz="1800"/>
          </a:p>
          <a:p>
            <a:pPr indent="-342900" lvl="2" marL="1371600" rtl="0" algn="l">
              <a:lnSpc>
                <a:spcPct val="115000"/>
              </a:lnSpc>
              <a:spcBef>
                <a:spcPts val="0"/>
              </a:spcBef>
              <a:spcAft>
                <a:spcPts val="0"/>
              </a:spcAft>
              <a:buClr>
                <a:schemeClr val="lt1"/>
              </a:buClr>
              <a:buSzPts val="1800"/>
              <a:buFont typeface="Calibri"/>
              <a:buChar char="•"/>
            </a:pPr>
            <a:r>
              <a:rPr lang="en-US" sz="1800"/>
              <a:t>Cloud Optical Thickness &gt; 1:  2 km</a:t>
            </a:r>
            <a:endParaRPr sz="1800"/>
          </a:p>
          <a:p>
            <a:pPr indent="0" lvl="0" marL="1371600" rtl="0" algn="l">
              <a:lnSpc>
                <a:spcPct val="115000"/>
              </a:lnSpc>
              <a:spcBef>
                <a:spcPts val="0"/>
              </a:spcBef>
              <a:spcAft>
                <a:spcPts val="0"/>
              </a:spcAft>
              <a:buNone/>
            </a:pPr>
            <a:r>
              <a:t/>
            </a:r>
            <a:endParaRPr sz="1800"/>
          </a:p>
          <a:p>
            <a:pPr indent="-381000" lvl="0" marL="457200" rtl="0" algn="l">
              <a:lnSpc>
                <a:spcPct val="115000"/>
              </a:lnSpc>
              <a:spcBef>
                <a:spcPts val="0"/>
              </a:spcBef>
              <a:spcAft>
                <a:spcPts val="0"/>
              </a:spcAft>
              <a:buClr>
                <a:schemeClr val="lt1"/>
              </a:buClr>
              <a:buSzPts val="2400"/>
              <a:buFont typeface="Calibri"/>
              <a:buChar char="•"/>
            </a:pPr>
            <a:r>
              <a:rPr lang="en-US" sz="2400"/>
              <a:t>Validation specifications outlined in:</a:t>
            </a:r>
            <a:endParaRPr sz="2400"/>
          </a:p>
          <a:p>
            <a:pPr indent="-342900" lvl="1" marL="914400" rtl="0" algn="l">
              <a:lnSpc>
                <a:spcPct val="115000"/>
              </a:lnSpc>
              <a:spcBef>
                <a:spcPts val="0"/>
              </a:spcBef>
              <a:spcAft>
                <a:spcPts val="0"/>
              </a:spcAft>
              <a:buClr>
                <a:srgbClr val="FFFFFF"/>
              </a:buClr>
              <a:buSzPts val="1800"/>
              <a:buFont typeface="Calibri"/>
              <a:buChar char="–"/>
            </a:pPr>
            <a:r>
              <a:rPr lang="en-US" sz="1700"/>
              <a:t>GOES CCL Algorithm Theoretical Basis Document (ATBD).  </a:t>
            </a:r>
            <a:endParaRPr sz="1700"/>
          </a:p>
          <a:p>
            <a:pPr indent="-342900" lvl="1" marL="914400" rtl="0" algn="l">
              <a:lnSpc>
                <a:spcPct val="115000"/>
              </a:lnSpc>
              <a:spcBef>
                <a:spcPts val="0"/>
              </a:spcBef>
              <a:spcAft>
                <a:spcPts val="0"/>
              </a:spcAft>
              <a:buClr>
                <a:srgbClr val="FFFFFF"/>
              </a:buClr>
              <a:buSzPts val="1800"/>
              <a:buFont typeface="Calibri"/>
              <a:buChar char="–"/>
            </a:pPr>
            <a:r>
              <a:rPr lang="en-US" sz="1700"/>
              <a:t>Applied to JPSS Enterprise CCL operational product reviews.</a:t>
            </a:r>
            <a:endParaRPr sz="1800"/>
          </a:p>
          <a:p>
            <a:pPr indent="-342900" lvl="1" marL="914400" rtl="0" algn="l">
              <a:lnSpc>
                <a:spcPct val="115000"/>
              </a:lnSpc>
              <a:spcBef>
                <a:spcPts val="0"/>
              </a:spcBef>
              <a:spcAft>
                <a:spcPts val="0"/>
              </a:spcAft>
              <a:buClr>
                <a:srgbClr val="FFFFFF"/>
              </a:buClr>
              <a:buSzPts val="1800"/>
              <a:buChar char="–"/>
            </a:pPr>
            <a:r>
              <a:rPr lang="en-US" sz="1700"/>
              <a:t>Enterprise Algorithm Working Group (AWG) CCL and CBH algorithm system and external user manuals (SMM/EUM, Sept 2022 version, used for VIIRS reviews).  </a:t>
            </a:r>
            <a:r>
              <a:rPr i="1" lang="en-US" sz="1700"/>
              <a:t>CBH is an</a:t>
            </a:r>
            <a:r>
              <a:rPr lang="en-US" sz="1700"/>
              <a:t> </a:t>
            </a:r>
            <a:r>
              <a:rPr i="1" lang="en-US" sz="1700"/>
              <a:t>intermediate product for ABI.</a:t>
            </a:r>
            <a:endParaRPr i="1" sz="1700"/>
          </a:p>
          <a:p>
            <a:pPr indent="0" lvl="0" marL="0" rtl="0" algn="l">
              <a:lnSpc>
                <a:spcPct val="115000"/>
              </a:lnSpc>
              <a:spcBef>
                <a:spcPts val="0"/>
              </a:spcBef>
              <a:spcAft>
                <a:spcPts val="0"/>
              </a:spcAft>
              <a:buNone/>
            </a:pPr>
            <a:r>
              <a:t/>
            </a:r>
            <a:endParaRPr/>
          </a:p>
        </p:txBody>
      </p:sp>
      <p:sp>
        <p:nvSpPr>
          <p:cNvPr id="222" name="Google Shape;222;p45"/>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r>
              <a:rPr lang="en-US"/>
              <a:t> </a:t>
            </a:r>
            <a:fld id="{00000000-1234-1234-1234-123412341234}" type="slidenum">
              <a:rPr lang="en-US" sz="1200"/>
              <a:t>‹#›</a:t>
            </a:fld>
            <a:endParaRPr sz="12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108"/>
          <p:cNvSpPr txBox="1"/>
          <p:nvPr>
            <p:ph type="title"/>
          </p:nvPr>
        </p:nvSpPr>
        <p:spPr>
          <a:xfrm>
            <a:off x="1554480" y="2377440"/>
            <a:ext cx="6019800" cy="5643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lt1"/>
              </a:buClr>
              <a:buSzPts val="3400"/>
              <a:buFont typeface="Calibri"/>
              <a:buNone/>
            </a:pPr>
            <a:r>
              <a:rPr lang="en-US" sz="3000">
                <a:latin typeface="Arial"/>
                <a:ea typeface="Arial"/>
                <a:cs typeface="Arial"/>
                <a:sym typeface="Arial"/>
              </a:rPr>
              <a:t>Backup Slides</a:t>
            </a:r>
            <a:endParaRPr sz="3000">
              <a:latin typeface="Arial"/>
              <a:ea typeface="Arial"/>
              <a:cs typeface="Arial"/>
              <a:sym typeface="Arial"/>
            </a:endParaRPr>
          </a:p>
        </p:txBody>
      </p:sp>
      <p:sp>
        <p:nvSpPr>
          <p:cNvPr id="988" name="Google Shape;988;p108"/>
          <p:cNvSpPr txBox="1"/>
          <p:nvPr>
            <p:ph idx="12" type="sldNum"/>
          </p:nvPr>
        </p:nvSpPr>
        <p:spPr>
          <a:xfrm>
            <a:off x="7010400" y="4914900"/>
            <a:ext cx="2133600" cy="2166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None/>
            </a:pPr>
            <a:r>
              <a:rPr lang="en-US"/>
              <a:t> </a:t>
            </a:r>
            <a:fld id="{00000000-1234-1234-1234-123412341234}" type="slidenum">
              <a:rPr lang="en-US" sz="1200"/>
              <a:t>‹#›</a:t>
            </a:fld>
            <a:endParaRPr sz="12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10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BACKUP</a:t>
            </a:r>
            <a:endParaRPr b="1"/>
          </a:p>
        </p:txBody>
      </p:sp>
      <p:sp>
        <p:nvSpPr>
          <p:cNvPr id="994" name="Google Shape;994;p10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995" name="Google Shape;995;p10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110"/>
          <p:cNvSpPr txBox="1"/>
          <p:nvPr>
            <p:ph type="title"/>
          </p:nvPr>
        </p:nvSpPr>
        <p:spPr>
          <a:xfrm>
            <a:off x="545751" y="92964"/>
            <a:ext cx="7886700" cy="588300"/>
          </a:xfrm>
          <a:prstGeom prst="rect">
            <a:avLst/>
          </a:prstGeom>
          <a:noFill/>
          <a:ln>
            <a:noFill/>
          </a:ln>
        </p:spPr>
        <p:txBody>
          <a:bodyPr anchorCtr="0" anchor="ctr" bIns="34275" lIns="68575" spcFirstLastPara="1" rIns="68575" wrap="square" tIns="34275">
            <a:normAutofit/>
          </a:bodyPr>
          <a:lstStyle/>
          <a:p>
            <a:pPr indent="0" lvl="0" marL="0" rtl="0" algn="ctr">
              <a:lnSpc>
                <a:spcPct val="100000"/>
              </a:lnSpc>
              <a:spcBef>
                <a:spcPts val="0"/>
              </a:spcBef>
              <a:spcAft>
                <a:spcPts val="0"/>
              </a:spcAft>
              <a:buClr>
                <a:schemeClr val="dk1"/>
              </a:buClr>
              <a:buSzPts val="800"/>
              <a:buFont typeface="Calibri"/>
              <a:buNone/>
            </a:pPr>
            <a:r>
              <a:rPr b="1" lang="en-US" sz="2400">
                <a:latin typeface="Calibri"/>
                <a:ea typeface="Calibri"/>
                <a:cs typeface="Calibri"/>
                <a:sym typeface="Calibri"/>
              </a:rPr>
              <a:t>GOES-18 Cloud Layers (PRO DE vs. ASSISTT) </a:t>
            </a:r>
            <a:endParaRPr b="1" sz="2400">
              <a:latin typeface="Calibri"/>
              <a:ea typeface="Calibri"/>
              <a:cs typeface="Calibri"/>
              <a:sym typeface="Calibri"/>
            </a:endParaRPr>
          </a:p>
        </p:txBody>
      </p:sp>
      <p:grpSp>
        <p:nvGrpSpPr>
          <p:cNvPr id="1001" name="Google Shape;1001;p110"/>
          <p:cNvGrpSpPr/>
          <p:nvPr/>
        </p:nvGrpSpPr>
        <p:grpSpPr>
          <a:xfrm>
            <a:off x="2288631" y="850187"/>
            <a:ext cx="6499384" cy="4281282"/>
            <a:chOff x="3051508" y="1149625"/>
            <a:chExt cx="8665846" cy="5708376"/>
          </a:xfrm>
        </p:grpSpPr>
        <p:pic>
          <p:nvPicPr>
            <p:cNvPr id="1002" name="Google Shape;1002;p110"/>
            <p:cNvPicPr preferRelativeResize="0"/>
            <p:nvPr/>
          </p:nvPicPr>
          <p:blipFill rotWithShape="1">
            <a:blip r:embed="rId3">
              <a:alphaModFix/>
            </a:blip>
            <a:srcRect b="0" l="0" r="0" t="0"/>
            <a:stretch/>
          </p:blipFill>
          <p:spPr>
            <a:xfrm>
              <a:off x="3051508" y="6636026"/>
              <a:ext cx="2743199" cy="221975"/>
            </a:xfrm>
            <a:prstGeom prst="rect">
              <a:avLst/>
            </a:prstGeom>
            <a:noFill/>
            <a:ln>
              <a:noFill/>
            </a:ln>
          </p:spPr>
        </p:pic>
        <p:pic>
          <p:nvPicPr>
            <p:cNvPr id="1003" name="Google Shape;1003;p110"/>
            <p:cNvPicPr preferRelativeResize="0"/>
            <p:nvPr/>
          </p:nvPicPr>
          <p:blipFill rotWithShape="1">
            <a:blip r:embed="rId4">
              <a:alphaModFix/>
            </a:blip>
            <a:srcRect b="0" l="0" r="0" t="0"/>
            <a:stretch/>
          </p:blipFill>
          <p:spPr>
            <a:xfrm>
              <a:off x="3051509" y="3892825"/>
              <a:ext cx="2743199" cy="2743199"/>
            </a:xfrm>
            <a:prstGeom prst="rect">
              <a:avLst/>
            </a:prstGeom>
            <a:noFill/>
            <a:ln>
              <a:noFill/>
            </a:ln>
          </p:spPr>
        </p:pic>
        <p:pic>
          <p:nvPicPr>
            <p:cNvPr id="1004" name="Google Shape;1004;p110"/>
            <p:cNvPicPr preferRelativeResize="0"/>
            <p:nvPr/>
          </p:nvPicPr>
          <p:blipFill rotWithShape="1">
            <a:blip r:embed="rId5">
              <a:alphaModFix/>
            </a:blip>
            <a:srcRect b="0" l="0" r="0" t="0"/>
            <a:stretch/>
          </p:blipFill>
          <p:spPr>
            <a:xfrm>
              <a:off x="3051509" y="1149625"/>
              <a:ext cx="2743199" cy="2743199"/>
            </a:xfrm>
            <a:prstGeom prst="rect">
              <a:avLst/>
            </a:prstGeom>
            <a:noFill/>
            <a:ln>
              <a:noFill/>
            </a:ln>
          </p:spPr>
        </p:pic>
        <p:pic>
          <p:nvPicPr>
            <p:cNvPr id="1005" name="Google Shape;1005;p110"/>
            <p:cNvPicPr preferRelativeResize="0"/>
            <p:nvPr/>
          </p:nvPicPr>
          <p:blipFill rotWithShape="1">
            <a:blip r:embed="rId6">
              <a:alphaModFix/>
            </a:blip>
            <a:srcRect b="0" l="0" r="0" t="0"/>
            <a:stretch/>
          </p:blipFill>
          <p:spPr>
            <a:xfrm>
              <a:off x="5947109" y="1149625"/>
              <a:ext cx="2743199" cy="2743199"/>
            </a:xfrm>
            <a:prstGeom prst="rect">
              <a:avLst/>
            </a:prstGeom>
            <a:noFill/>
            <a:ln>
              <a:noFill/>
            </a:ln>
          </p:spPr>
        </p:pic>
        <p:pic>
          <p:nvPicPr>
            <p:cNvPr id="1006" name="Google Shape;1006;p110"/>
            <p:cNvPicPr preferRelativeResize="0"/>
            <p:nvPr/>
          </p:nvPicPr>
          <p:blipFill rotWithShape="1">
            <a:blip r:embed="rId7">
              <a:alphaModFix/>
            </a:blip>
            <a:srcRect b="0" l="0" r="0" t="0"/>
            <a:stretch/>
          </p:blipFill>
          <p:spPr>
            <a:xfrm>
              <a:off x="5947109" y="3892825"/>
              <a:ext cx="2743199" cy="2743199"/>
            </a:xfrm>
            <a:prstGeom prst="rect">
              <a:avLst/>
            </a:prstGeom>
            <a:noFill/>
            <a:ln>
              <a:noFill/>
            </a:ln>
          </p:spPr>
        </p:pic>
        <p:pic>
          <p:nvPicPr>
            <p:cNvPr id="1007" name="Google Shape;1007;p110"/>
            <p:cNvPicPr preferRelativeResize="0"/>
            <p:nvPr/>
          </p:nvPicPr>
          <p:blipFill rotWithShape="1">
            <a:blip r:embed="rId8">
              <a:alphaModFix/>
            </a:blip>
            <a:srcRect b="0" l="0" r="0" t="0"/>
            <a:stretch/>
          </p:blipFill>
          <p:spPr>
            <a:xfrm>
              <a:off x="8852234" y="1149625"/>
              <a:ext cx="2743199" cy="2743199"/>
            </a:xfrm>
            <a:prstGeom prst="rect">
              <a:avLst/>
            </a:prstGeom>
            <a:noFill/>
            <a:ln>
              <a:noFill/>
            </a:ln>
          </p:spPr>
        </p:pic>
        <p:pic>
          <p:nvPicPr>
            <p:cNvPr id="1008" name="Google Shape;1008;p110"/>
            <p:cNvPicPr preferRelativeResize="0"/>
            <p:nvPr/>
          </p:nvPicPr>
          <p:blipFill rotWithShape="1">
            <a:blip r:embed="rId9">
              <a:alphaModFix/>
            </a:blip>
            <a:srcRect b="0" l="0" r="0" t="0"/>
            <a:stretch/>
          </p:blipFill>
          <p:spPr>
            <a:xfrm>
              <a:off x="8852234" y="3892825"/>
              <a:ext cx="2743199" cy="2743199"/>
            </a:xfrm>
            <a:prstGeom prst="rect">
              <a:avLst/>
            </a:prstGeom>
            <a:noFill/>
            <a:ln>
              <a:noFill/>
            </a:ln>
          </p:spPr>
        </p:pic>
        <p:pic>
          <p:nvPicPr>
            <p:cNvPr id="1009" name="Google Shape;1009;p110"/>
            <p:cNvPicPr preferRelativeResize="0"/>
            <p:nvPr/>
          </p:nvPicPr>
          <p:blipFill rotWithShape="1">
            <a:blip r:embed="rId10">
              <a:alphaModFix/>
            </a:blip>
            <a:srcRect b="0" l="0" r="0" t="0"/>
            <a:stretch/>
          </p:blipFill>
          <p:spPr>
            <a:xfrm>
              <a:off x="5956635" y="6690635"/>
              <a:ext cx="5760719" cy="167365"/>
            </a:xfrm>
            <a:prstGeom prst="rect">
              <a:avLst/>
            </a:prstGeom>
            <a:noFill/>
            <a:ln>
              <a:noFill/>
            </a:ln>
          </p:spPr>
        </p:pic>
      </p:grpSp>
      <p:sp>
        <p:nvSpPr>
          <p:cNvPr id="1010" name="Google Shape;1010;p110"/>
          <p:cNvSpPr txBox="1"/>
          <p:nvPr/>
        </p:nvSpPr>
        <p:spPr>
          <a:xfrm>
            <a:off x="60815" y="380217"/>
            <a:ext cx="2318700" cy="5541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lang="en-US" sz="1200">
                <a:solidFill>
                  <a:srgbClr val="0B5394"/>
                </a:solidFill>
                <a:latin typeface="Calibri"/>
                <a:ea typeface="Calibri"/>
                <a:cs typeface="Calibri"/>
                <a:sym typeface="Calibri"/>
              </a:rPr>
              <a:t>20230331 2-km resolution animations (00-23 UTC per hour)</a:t>
            </a:r>
            <a:endParaRPr sz="1200">
              <a:solidFill>
                <a:srgbClr val="0B5394"/>
              </a:solidFill>
              <a:latin typeface="Calibri"/>
              <a:ea typeface="Calibri"/>
              <a:cs typeface="Calibri"/>
              <a:sym typeface="Calibri"/>
            </a:endParaRPr>
          </a:p>
        </p:txBody>
      </p:sp>
      <p:pic>
        <p:nvPicPr>
          <p:cNvPr id="1011" name="Google Shape;1011;p110"/>
          <p:cNvPicPr preferRelativeResize="0"/>
          <p:nvPr/>
        </p:nvPicPr>
        <p:blipFill rotWithShape="1">
          <a:blip r:embed="rId11">
            <a:alphaModFix/>
          </a:blip>
          <a:srcRect b="0" l="0" r="0" t="0"/>
          <a:stretch/>
        </p:blipFill>
        <p:spPr>
          <a:xfrm>
            <a:off x="150876" y="849857"/>
            <a:ext cx="2057400" cy="2057399"/>
          </a:xfrm>
          <a:prstGeom prst="rect">
            <a:avLst/>
          </a:prstGeom>
          <a:noFill/>
          <a:ln>
            <a:noFill/>
          </a:ln>
        </p:spPr>
      </p:pic>
      <p:grpSp>
        <p:nvGrpSpPr>
          <p:cNvPr id="1012" name="Google Shape;1012;p110"/>
          <p:cNvGrpSpPr/>
          <p:nvPr/>
        </p:nvGrpSpPr>
        <p:grpSpPr>
          <a:xfrm>
            <a:off x="5450306" y="723374"/>
            <a:ext cx="2216500" cy="2299738"/>
            <a:chOff x="7267075" y="964499"/>
            <a:chExt cx="2955333" cy="3066317"/>
          </a:xfrm>
        </p:grpSpPr>
        <p:sp>
          <p:nvSpPr>
            <p:cNvPr id="1013" name="Google Shape;1013;p110"/>
            <p:cNvSpPr txBox="1"/>
            <p:nvPr/>
          </p:nvSpPr>
          <p:spPr>
            <a:xfrm>
              <a:off x="7267075" y="964499"/>
              <a:ext cx="2903700" cy="338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1200" u="none" strike="noStrike">
                  <a:solidFill>
                    <a:srgbClr val="1155CC"/>
                  </a:solidFill>
                  <a:latin typeface="Calibri"/>
                  <a:ea typeface="Calibri"/>
                  <a:cs typeface="Calibri"/>
                  <a:sym typeface="Calibri"/>
                </a:rPr>
                <a:t>DE CTH and CBH</a:t>
              </a:r>
              <a:endParaRPr sz="1200">
                <a:solidFill>
                  <a:schemeClr val="dk1"/>
                </a:solidFill>
                <a:latin typeface="Calibri"/>
                <a:ea typeface="Calibri"/>
                <a:cs typeface="Calibri"/>
                <a:sym typeface="Calibri"/>
              </a:endParaRPr>
            </a:p>
          </p:txBody>
        </p:sp>
        <p:sp>
          <p:nvSpPr>
            <p:cNvPr id="1014" name="Google Shape;1014;p110"/>
            <p:cNvSpPr txBox="1"/>
            <p:nvPr/>
          </p:nvSpPr>
          <p:spPr>
            <a:xfrm>
              <a:off x="7318708" y="3692116"/>
              <a:ext cx="2903700" cy="338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1200" u="none" strike="noStrike">
                  <a:solidFill>
                    <a:srgbClr val="1155CC"/>
                  </a:solidFill>
                  <a:latin typeface="Calibri"/>
                  <a:ea typeface="Calibri"/>
                  <a:cs typeface="Calibri"/>
                  <a:sym typeface="Calibri"/>
                </a:rPr>
                <a:t>ASSISTT CTH and CBH</a:t>
              </a:r>
              <a:endParaRPr sz="1200">
                <a:solidFill>
                  <a:schemeClr val="dk1"/>
                </a:solidFill>
                <a:latin typeface="Calibri"/>
                <a:ea typeface="Calibri"/>
                <a:cs typeface="Calibri"/>
                <a:sym typeface="Calibri"/>
              </a:endParaRPr>
            </a:p>
          </p:txBody>
        </p:sp>
      </p:grpSp>
      <p:grpSp>
        <p:nvGrpSpPr>
          <p:cNvPr id="1015" name="Google Shape;1015;p110"/>
          <p:cNvGrpSpPr/>
          <p:nvPr/>
        </p:nvGrpSpPr>
        <p:grpSpPr>
          <a:xfrm>
            <a:off x="150876" y="2859102"/>
            <a:ext cx="2057400" cy="2094343"/>
            <a:chOff x="201168" y="3812136"/>
            <a:chExt cx="2743200" cy="2792457"/>
          </a:xfrm>
        </p:grpSpPr>
        <p:pic>
          <p:nvPicPr>
            <p:cNvPr descr="A picture containing planet, sphere, earth, astronomical object&#10;&#10;Description automatically generated" id="1016" name="Google Shape;1016;p110"/>
            <p:cNvPicPr preferRelativeResize="0"/>
            <p:nvPr/>
          </p:nvPicPr>
          <p:blipFill rotWithShape="1">
            <a:blip r:embed="rId12">
              <a:alphaModFix/>
            </a:blip>
            <a:srcRect b="0" l="0" r="0" t="0"/>
            <a:stretch/>
          </p:blipFill>
          <p:spPr>
            <a:xfrm>
              <a:off x="201168" y="3861393"/>
              <a:ext cx="2743200" cy="2743200"/>
            </a:xfrm>
            <a:prstGeom prst="rect">
              <a:avLst/>
            </a:prstGeom>
            <a:noFill/>
            <a:ln>
              <a:noFill/>
            </a:ln>
          </p:spPr>
        </p:pic>
        <p:sp>
          <p:nvSpPr>
            <p:cNvPr id="1017" name="Google Shape;1017;p110"/>
            <p:cNvSpPr txBox="1"/>
            <p:nvPr/>
          </p:nvSpPr>
          <p:spPr>
            <a:xfrm>
              <a:off x="2148928" y="3812136"/>
              <a:ext cx="784200" cy="276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US" sz="900">
                  <a:solidFill>
                    <a:srgbClr val="FFFF00"/>
                  </a:solidFill>
                  <a:latin typeface="Calibri"/>
                  <a:ea typeface="Calibri"/>
                  <a:cs typeface="Calibri"/>
                  <a:sym typeface="Calibri"/>
                </a:rPr>
                <a:t>DE 10 km</a:t>
              </a:r>
              <a:endParaRPr sz="1100"/>
            </a:p>
          </p:txBody>
        </p:sp>
      </p:grpSp>
      <p:sp>
        <p:nvSpPr>
          <p:cNvPr id="1018" name="Google Shape;1018;p110"/>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11"/>
          <p:cNvSpPr txBox="1"/>
          <p:nvPr>
            <p:ph type="title"/>
          </p:nvPr>
        </p:nvSpPr>
        <p:spPr>
          <a:xfrm>
            <a:off x="628650" y="273847"/>
            <a:ext cx="7886700" cy="562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400"/>
              <a:buFont typeface="Calibri"/>
              <a:buNone/>
            </a:pPr>
            <a:r>
              <a:rPr lang="en-US" sz="2400">
                <a:latin typeface="Calibri"/>
                <a:ea typeface="Calibri"/>
                <a:cs typeface="Calibri"/>
                <a:sym typeface="Calibri"/>
              </a:rPr>
              <a:t>COD animation (DE vs. ASSISTT, 0100-2000 UTC 20230416)</a:t>
            </a:r>
            <a:endParaRPr sz="2400">
              <a:latin typeface="Calibri"/>
              <a:ea typeface="Calibri"/>
              <a:cs typeface="Calibri"/>
              <a:sym typeface="Calibri"/>
            </a:endParaRPr>
          </a:p>
        </p:txBody>
      </p:sp>
      <p:sp>
        <p:nvSpPr>
          <p:cNvPr id="1024" name="Google Shape;1024;p111"/>
          <p:cNvSpPr txBox="1"/>
          <p:nvPr/>
        </p:nvSpPr>
        <p:spPr>
          <a:xfrm>
            <a:off x="312821" y="809579"/>
            <a:ext cx="87171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1" lang="en-US" sz="800" u="none" strike="noStrike">
                <a:solidFill>
                  <a:schemeClr val="accent1"/>
                </a:solidFill>
                <a:latin typeface="Arial"/>
                <a:ea typeface="Arial"/>
                <a:cs typeface="Arial"/>
                <a:sym typeface="Arial"/>
              </a:rPr>
              <a:t>YJ’s note: Those are supposedly daytime-only products. DE CODs show large values suddenly from 0700-1200 UTC, which would be solely NWP-based values and again back to DCOMP + IR-based NCOMP for night/terminator time frames). No good idea to show this, which may cause unnecessary debates. There is an intermediate IWP/LWP from DE (and ASSISTT as part of COMP output) but again DE outputs show odd values (order of magnitude difference compared </a:t>
            </a:r>
            <a:r>
              <a:rPr i="1" lang="en-US" sz="800">
                <a:solidFill>
                  <a:schemeClr val="accent1"/>
                </a:solidFill>
              </a:rPr>
              <a:t>to</a:t>
            </a:r>
            <a:r>
              <a:rPr b="0" i="1" lang="en-US" sz="800" u="none" strike="noStrike">
                <a:solidFill>
                  <a:schemeClr val="accent1"/>
                </a:solidFill>
                <a:latin typeface="Arial"/>
                <a:ea typeface="Arial"/>
                <a:cs typeface="Arial"/>
                <a:sym typeface="Arial"/>
              </a:rPr>
              <a:t> ASSISTT).</a:t>
            </a:r>
            <a:endParaRPr sz="1100"/>
          </a:p>
        </p:txBody>
      </p:sp>
      <p:pic>
        <p:nvPicPr>
          <p:cNvPr descr="A picture containing dark&#10;&#10;Description automatically generated" id="1025" name="Google Shape;1025;p111"/>
          <p:cNvPicPr preferRelativeResize="0"/>
          <p:nvPr/>
        </p:nvPicPr>
        <p:blipFill rotWithShape="1">
          <a:blip r:embed="rId3">
            <a:alphaModFix/>
          </a:blip>
          <a:srcRect b="0" l="0" r="0" t="0"/>
          <a:stretch/>
        </p:blipFill>
        <p:spPr>
          <a:xfrm>
            <a:off x="4512595" y="1357388"/>
            <a:ext cx="2743200" cy="2743200"/>
          </a:xfrm>
          <a:prstGeom prst="rect">
            <a:avLst/>
          </a:prstGeom>
          <a:noFill/>
          <a:ln>
            <a:noFill/>
          </a:ln>
        </p:spPr>
      </p:pic>
      <p:pic>
        <p:nvPicPr>
          <p:cNvPr descr="A picture containing dark, blue, plant&#10;&#10;Description automatically generated" id="1026" name="Google Shape;1026;p111"/>
          <p:cNvPicPr preferRelativeResize="0"/>
          <p:nvPr/>
        </p:nvPicPr>
        <p:blipFill rotWithShape="1">
          <a:blip r:embed="rId4">
            <a:alphaModFix/>
          </a:blip>
          <a:srcRect b="0" l="0" r="0" t="0"/>
          <a:stretch/>
        </p:blipFill>
        <p:spPr>
          <a:xfrm>
            <a:off x="1514286" y="1357388"/>
            <a:ext cx="2743200" cy="2743200"/>
          </a:xfrm>
          <a:prstGeom prst="rect">
            <a:avLst/>
          </a:prstGeom>
          <a:noFill/>
          <a:ln>
            <a:noFill/>
          </a:ln>
        </p:spPr>
      </p:pic>
      <p:grpSp>
        <p:nvGrpSpPr>
          <p:cNvPr id="1027" name="Google Shape;1027;p111"/>
          <p:cNvGrpSpPr/>
          <p:nvPr/>
        </p:nvGrpSpPr>
        <p:grpSpPr>
          <a:xfrm>
            <a:off x="1809442" y="3823600"/>
            <a:ext cx="5060591" cy="475360"/>
            <a:chOff x="2412589" y="5098133"/>
            <a:chExt cx="6747454" cy="633814"/>
          </a:xfrm>
        </p:grpSpPr>
        <p:pic>
          <p:nvPicPr>
            <p:cNvPr id="1028" name="Google Shape;1028;p111"/>
            <p:cNvPicPr preferRelativeResize="0"/>
            <p:nvPr/>
          </p:nvPicPr>
          <p:blipFill rotWithShape="1">
            <a:blip r:embed="rId5">
              <a:alphaModFix/>
            </a:blip>
            <a:srcRect b="0" l="0" r="0" t="0"/>
            <a:stretch/>
          </p:blipFill>
          <p:spPr>
            <a:xfrm>
              <a:off x="2412589" y="5563262"/>
              <a:ext cx="6747454" cy="168685"/>
            </a:xfrm>
            <a:prstGeom prst="rect">
              <a:avLst/>
            </a:prstGeom>
            <a:noFill/>
            <a:ln>
              <a:noFill/>
            </a:ln>
          </p:spPr>
        </p:pic>
        <p:sp>
          <p:nvSpPr>
            <p:cNvPr id="1029" name="Google Shape;1029;p111"/>
            <p:cNvSpPr txBox="1"/>
            <p:nvPr/>
          </p:nvSpPr>
          <p:spPr>
            <a:xfrm>
              <a:off x="4984064" y="5098133"/>
              <a:ext cx="692400" cy="379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400">
                  <a:solidFill>
                    <a:srgbClr val="FFFF00"/>
                  </a:solidFill>
                  <a:latin typeface="Calibri"/>
                  <a:ea typeface="Calibri"/>
                  <a:cs typeface="Calibri"/>
                  <a:sym typeface="Calibri"/>
                </a:rPr>
                <a:t>DE</a:t>
              </a:r>
              <a:endParaRPr sz="1100"/>
            </a:p>
          </p:txBody>
        </p:sp>
        <p:sp>
          <p:nvSpPr>
            <p:cNvPr id="1030" name="Google Shape;1030;p111"/>
            <p:cNvSpPr txBox="1"/>
            <p:nvPr/>
          </p:nvSpPr>
          <p:spPr>
            <a:xfrm>
              <a:off x="6008564" y="5098133"/>
              <a:ext cx="1196100" cy="379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US" sz="1400">
                  <a:solidFill>
                    <a:srgbClr val="FFFF00"/>
                  </a:solidFill>
                  <a:latin typeface="Calibri"/>
                  <a:ea typeface="Calibri"/>
                  <a:cs typeface="Calibri"/>
                  <a:sym typeface="Calibri"/>
                </a:rPr>
                <a:t>ASSISTT</a:t>
              </a:r>
              <a:endParaRPr sz="1100"/>
            </a:p>
          </p:txBody>
        </p:sp>
      </p:grpSp>
      <p:sp>
        <p:nvSpPr>
          <p:cNvPr id="1031" name="Google Shape;1031;p111"/>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112"/>
          <p:cNvSpPr txBox="1"/>
          <p:nvPr>
            <p:ph type="title"/>
          </p:nvPr>
        </p:nvSpPr>
        <p:spPr>
          <a:xfrm>
            <a:off x="311700" y="534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US"/>
              <a:t>SCP (DE vs. ASSISTT)</a:t>
            </a:r>
            <a:endParaRPr b="1"/>
          </a:p>
        </p:txBody>
      </p:sp>
      <p:pic>
        <p:nvPicPr>
          <p:cNvPr id="1037" name="Google Shape;1037;p112"/>
          <p:cNvPicPr preferRelativeResize="0"/>
          <p:nvPr/>
        </p:nvPicPr>
        <p:blipFill>
          <a:blip r:embed="rId3">
            <a:alphaModFix/>
          </a:blip>
          <a:stretch>
            <a:fillRect/>
          </a:stretch>
        </p:blipFill>
        <p:spPr>
          <a:xfrm>
            <a:off x="33750" y="579275"/>
            <a:ext cx="4538250" cy="4538250"/>
          </a:xfrm>
          <a:prstGeom prst="rect">
            <a:avLst/>
          </a:prstGeom>
          <a:noFill/>
          <a:ln>
            <a:noFill/>
          </a:ln>
        </p:spPr>
      </p:pic>
      <p:pic>
        <p:nvPicPr>
          <p:cNvPr id="1038" name="Google Shape;1038;p112"/>
          <p:cNvPicPr preferRelativeResize="0"/>
          <p:nvPr/>
        </p:nvPicPr>
        <p:blipFill>
          <a:blip r:embed="rId4">
            <a:alphaModFix/>
          </a:blip>
          <a:stretch>
            <a:fillRect/>
          </a:stretch>
        </p:blipFill>
        <p:spPr>
          <a:xfrm>
            <a:off x="4572000" y="579275"/>
            <a:ext cx="4538250" cy="4538250"/>
          </a:xfrm>
          <a:prstGeom prst="rect">
            <a:avLst/>
          </a:prstGeom>
          <a:noFill/>
          <a:ln>
            <a:noFill/>
          </a:ln>
        </p:spPr>
      </p:pic>
      <p:sp>
        <p:nvSpPr>
          <p:cNvPr id="1039" name="Google Shape;1039;p1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113"/>
          <p:cNvSpPr txBox="1"/>
          <p:nvPr>
            <p:ph type="title"/>
          </p:nvPr>
        </p:nvSpPr>
        <p:spPr>
          <a:xfrm>
            <a:off x="311700" y="26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US"/>
              <a:t>Global View of GOES-18 Cloud Cover Layers Products </a:t>
            </a:r>
            <a:endParaRPr/>
          </a:p>
        </p:txBody>
      </p:sp>
      <p:sp>
        <p:nvSpPr>
          <p:cNvPr id="1045" name="Google Shape;1045;p113"/>
          <p:cNvSpPr txBox="1"/>
          <p:nvPr/>
        </p:nvSpPr>
        <p:spPr>
          <a:xfrm>
            <a:off x="0" y="874800"/>
            <a:ext cx="2718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chemeClr val="dk1"/>
                </a:solidFill>
              </a:rPr>
              <a:t>20230412 0700 UTC (ASSISTT NRT) </a:t>
            </a:r>
            <a:endParaRPr b="1" sz="1000">
              <a:solidFill>
                <a:schemeClr val="dk1"/>
              </a:solidFill>
            </a:endParaRPr>
          </a:p>
        </p:txBody>
      </p:sp>
      <p:sp>
        <p:nvSpPr>
          <p:cNvPr id="1046" name="Google Shape;1046;p113"/>
          <p:cNvSpPr txBox="1"/>
          <p:nvPr/>
        </p:nvSpPr>
        <p:spPr>
          <a:xfrm>
            <a:off x="1723200" y="4649525"/>
            <a:ext cx="556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Cloud Layer Fractions (Lowest CLF1 ~ Highest CLF5)</a:t>
            </a:r>
            <a:endParaRPr/>
          </a:p>
        </p:txBody>
      </p:sp>
      <p:pic>
        <p:nvPicPr>
          <p:cNvPr id="1047" name="Google Shape;1047;p113"/>
          <p:cNvPicPr preferRelativeResize="0"/>
          <p:nvPr/>
        </p:nvPicPr>
        <p:blipFill>
          <a:blip r:embed="rId3">
            <a:alphaModFix/>
          </a:blip>
          <a:stretch>
            <a:fillRect/>
          </a:stretch>
        </p:blipFill>
        <p:spPr>
          <a:xfrm>
            <a:off x="0" y="1188720"/>
            <a:ext cx="9144003" cy="3383280"/>
          </a:xfrm>
          <a:prstGeom prst="rect">
            <a:avLst/>
          </a:prstGeom>
          <a:noFill/>
          <a:ln>
            <a:noFill/>
          </a:ln>
        </p:spPr>
      </p:pic>
      <p:sp>
        <p:nvSpPr>
          <p:cNvPr id="1048" name="Google Shape;1048;p1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11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US"/>
              <a:t>GOES-18 vs. JPSS VIIRS (Night)</a:t>
            </a:r>
            <a:endParaRPr/>
          </a:p>
        </p:txBody>
      </p:sp>
      <p:sp>
        <p:nvSpPr>
          <p:cNvPr id="1054" name="Google Shape;1054;p114"/>
          <p:cNvSpPr txBox="1"/>
          <p:nvPr/>
        </p:nvSpPr>
        <p:spPr>
          <a:xfrm>
            <a:off x="618975" y="899075"/>
            <a:ext cx="3417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G18 ABI 0900 UTC 20230412 (full disk)</a:t>
            </a:r>
            <a:endParaRPr/>
          </a:p>
        </p:txBody>
      </p:sp>
      <p:sp>
        <p:nvSpPr>
          <p:cNvPr id="1055" name="Google Shape;1055;p114"/>
          <p:cNvSpPr txBox="1"/>
          <p:nvPr/>
        </p:nvSpPr>
        <p:spPr>
          <a:xfrm>
            <a:off x="4829475" y="896112"/>
            <a:ext cx="4159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NOAA-20 VIIRS  0915-0917 UTC </a:t>
            </a:r>
            <a:r>
              <a:rPr lang="en-US">
                <a:solidFill>
                  <a:schemeClr val="dk1"/>
                </a:solidFill>
              </a:rPr>
              <a:t>(v3r2 with DNB)</a:t>
            </a:r>
            <a:endParaRPr/>
          </a:p>
        </p:txBody>
      </p:sp>
      <p:grpSp>
        <p:nvGrpSpPr>
          <p:cNvPr id="1056" name="Google Shape;1056;p114"/>
          <p:cNvGrpSpPr/>
          <p:nvPr/>
        </p:nvGrpSpPr>
        <p:grpSpPr>
          <a:xfrm>
            <a:off x="4572000" y="1254575"/>
            <a:ext cx="4572000" cy="3429000"/>
            <a:chOff x="4572000" y="1254575"/>
            <a:chExt cx="4572000" cy="3429000"/>
          </a:xfrm>
        </p:grpSpPr>
        <p:pic>
          <p:nvPicPr>
            <p:cNvPr id="1057" name="Google Shape;1057;p114"/>
            <p:cNvPicPr preferRelativeResize="0"/>
            <p:nvPr/>
          </p:nvPicPr>
          <p:blipFill rotWithShape="1">
            <a:blip r:embed="rId3">
              <a:alphaModFix/>
            </a:blip>
            <a:srcRect b="0" l="0" r="0" t="0"/>
            <a:stretch/>
          </p:blipFill>
          <p:spPr>
            <a:xfrm>
              <a:off x="4572000" y="1254575"/>
              <a:ext cx="4572000" cy="2286000"/>
            </a:xfrm>
            <a:prstGeom prst="rect">
              <a:avLst/>
            </a:prstGeom>
            <a:noFill/>
            <a:ln>
              <a:noFill/>
            </a:ln>
          </p:spPr>
        </p:pic>
        <p:pic>
          <p:nvPicPr>
            <p:cNvPr id="1058" name="Google Shape;1058;p114"/>
            <p:cNvPicPr preferRelativeResize="0"/>
            <p:nvPr/>
          </p:nvPicPr>
          <p:blipFill rotWithShape="1">
            <a:blip r:embed="rId4">
              <a:alphaModFix/>
            </a:blip>
            <a:srcRect b="50000" l="0" r="0" t="0"/>
            <a:stretch/>
          </p:blipFill>
          <p:spPr>
            <a:xfrm>
              <a:off x="4572000" y="3540575"/>
              <a:ext cx="4572000" cy="1143000"/>
            </a:xfrm>
            <a:prstGeom prst="rect">
              <a:avLst/>
            </a:prstGeom>
            <a:noFill/>
            <a:ln>
              <a:noFill/>
            </a:ln>
          </p:spPr>
        </p:pic>
      </p:grpSp>
      <p:grpSp>
        <p:nvGrpSpPr>
          <p:cNvPr id="1059" name="Google Shape;1059;p114"/>
          <p:cNvGrpSpPr/>
          <p:nvPr/>
        </p:nvGrpSpPr>
        <p:grpSpPr>
          <a:xfrm>
            <a:off x="0" y="1256538"/>
            <a:ext cx="4572000" cy="3427038"/>
            <a:chOff x="0" y="1256538"/>
            <a:chExt cx="4572000" cy="3427038"/>
          </a:xfrm>
        </p:grpSpPr>
        <p:pic>
          <p:nvPicPr>
            <p:cNvPr id="1060" name="Google Shape;1060;p114"/>
            <p:cNvPicPr preferRelativeResize="0"/>
            <p:nvPr/>
          </p:nvPicPr>
          <p:blipFill rotWithShape="1">
            <a:blip r:embed="rId5">
              <a:alphaModFix/>
            </a:blip>
            <a:srcRect b="79" l="0" r="0" t="89"/>
            <a:stretch/>
          </p:blipFill>
          <p:spPr>
            <a:xfrm>
              <a:off x="0" y="1256538"/>
              <a:ext cx="4572000" cy="2282078"/>
            </a:xfrm>
            <a:prstGeom prst="rect">
              <a:avLst/>
            </a:prstGeom>
            <a:noFill/>
            <a:ln>
              <a:noFill/>
            </a:ln>
          </p:spPr>
        </p:pic>
        <p:pic>
          <p:nvPicPr>
            <p:cNvPr id="1061" name="Google Shape;1061;p114"/>
            <p:cNvPicPr preferRelativeResize="0"/>
            <p:nvPr/>
          </p:nvPicPr>
          <p:blipFill rotWithShape="1">
            <a:blip r:embed="rId6">
              <a:alphaModFix/>
            </a:blip>
            <a:srcRect b="50000" l="0" r="0" t="0"/>
            <a:stretch/>
          </p:blipFill>
          <p:spPr>
            <a:xfrm>
              <a:off x="0" y="3540575"/>
              <a:ext cx="4572000" cy="1143000"/>
            </a:xfrm>
            <a:prstGeom prst="rect">
              <a:avLst/>
            </a:prstGeom>
            <a:noFill/>
            <a:ln>
              <a:noFill/>
            </a:ln>
          </p:spPr>
        </p:pic>
      </p:grpSp>
      <p:cxnSp>
        <p:nvCxnSpPr>
          <p:cNvPr id="1062" name="Google Shape;1062;p114"/>
          <p:cNvCxnSpPr/>
          <p:nvPr/>
        </p:nvCxnSpPr>
        <p:spPr>
          <a:xfrm>
            <a:off x="4526850" y="1119075"/>
            <a:ext cx="6000" cy="3684900"/>
          </a:xfrm>
          <a:prstGeom prst="straightConnector1">
            <a:avLst/>
          </a:prstGeom>
          <a:noFill/>
          <a:ln cap="flat" cmpd="sng" w="9525">
            <a:solidFill>
              <a:schemeClr val="dk2"/>
            </a:solidFill>
            <a:prstDash val="solid"/>
            <a:round/>
            <a:headEnd len="med" w="med" type="none"/>
            <a:tailEnd len="med" w="med" type="none"/>
          </a:ln>
        </p:spPr>
      </p:cxnSp>
      <p:sp>
        <p:nvSpPr>
          <p:cNvPr id="1063" name="Google Shape;1063;p114"/>
          <p:cNvSpPr txBox="1"/>
          <p:nvPr/>
        </p:nvSpPr>
        <p:spPr>
          <a:xfrm>
            <a:off x="6792575" y="417100"/>
            <a:ext cx="2351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100">
                <a:solidFill>
                  <a:srgbClr val="666666"/>
                </a:solidFill>
              </a:rPr>
              <a:t>Both ASSISTT outputs</a:t>
            </a:r>
            <a:endParaRPr i="1" sz="1100">
              <a:solidFill>
                <a:srgbClr val="666666"/>
              </a:solidFill>
            </a:endParaRPr>
          </a:p>
        </p:txBody>
      </p:sp>
      <p:sp>
        <p:nvSpPr>
          <p:cNvPr id="1064" name="Google Shape;1064;p1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grpSp>
        <p:nvGrpSpPr>
          <p:cNvPr id="1069" name="Google Shape;1069;p115"/>
          <p:cNvGrpSpPr/>
          <p:nvPr/>
        </p:nvGrpSpPr>
        <p:grpSpPr>
          <a:xfrm>
            <a:off x="0" y="1256538"/>
            <a:ext cx="4572000" cy="3428988"/>
            <a:chOff x="0" y="1256538"/>
            <a:chExt cx="4572000" cy="3428988"/>
          </a:xfrm>
        </p:grpSpPr>
        <p:pic>
          <p:nvPicPr>
            <p:cNvPr id="1070" name="Google Shape;1070;p115"/>
            <p:cNvPicPr preferRelativeResize="0"/>
            <p:nvPr/>
          </p:nvPicPr>
          <p:blipFill rotWithShape="1">
            <a:blip r:embed="rId3">
              <a:alphaModFix/>
            </a:blip>
            <a:srcRect b="79" l="0" r="0" t="89"/>
            <a:stretch/>
          </p:blipFill>
          <p:spPr>
            <a:xfrm>
              <a:off x="0" y="1256538"/>
              <a:ext cx="4572000" cy="2282078"/>
            </a:xfrm>
            <a:prstGeom prst="rect">
              <a:avLst/>
            </a:prstGeom>
            <a:noFill/>
            <a:ln>
              <a:noFill/>
            </a:ln>
          </p:spPr>
        </p:pic>
        <p:pic>
          <p:nvPicPr>
            <p:cNvPr id="1071" name="Google Shape;1071;p115"/>
            <p:cNvPicPr preferRelativeResize="0"/>
            <p:nvPr/>
          </p:nvPicPr>
          <p:blipFill rotWithShape="1">
            <a:blip r:embed="rId4">
              <a:alphaModFix/>
            </a:blip>
            <a:srcRect b="49914" l="0" r="0" t="0"/>
            <a:stretch/>
          </p:blipFill>
          <p:spPr>
            <a:xfrm>
              <a:off x="0" y="3540575"/>
              <a:ext cx="4572000" cy="1144950"/>
            </a:xfrm>
            <a:prstGeom prst="rect">
              <a:avLst/>
            </a:prstGeom>
            <a:noFill/>
            <a:ln>
              <a:noFill/>
            </a:ln>
          </p:spPr>
        </p:pic>
      </p:grpSp>
      <p:sp>
        <p:nvSpPr>
          <p:cNvPr id="1072" name="Google Shape;1072;p11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US"/>
              <a:t>GOES-18 vs. JPSS VIIRS (Night)</a:t>
            </a:r>
            <a:endParaRPr/>
          </a:p>
        </p:txBody>
      </p:sp>
      <p:sp>
        <p:nvSpPr>
          <p:cNvPr id="1073" name="Google Shape;1073;p115"/>
          <p:cNvSpPr txBox="1"/>
          <p:nvPr/>
        </p:nvSpPr>
        <p:spPr>
          <a:xfrm>
            <a:off x="618975" y="899075"/>
            <a:ext cx="3417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G18 ABI 1240 UTC 20230412 (full disk)</a:t>
            </a:r>
            <a:endParaRPr/>
          </a:p>
        </p:txBody>
      </p:sp>
      <p:sp>
        <p:nvSpPr>
          <p:cNvPr id="1074" name="Google Shape;1074;p115"/>
          <p:cNvSpPr txBox="1"/>
          <p:nvPr/>
        </p:nvSpPr>
        <p:spPr>
          <a:xfrm>
            <a:off x="4829475" y="896112"/>
            <a:ext cx="4159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NOAA-20 VIIRS  1243-1243 UTC </a:t>
            </a:r>
            <a:r>
              <a:rPr lang="en-US">
                <a:solidFill>
                  <a:schemeClr val="dk1"/>
                </a:solidFill>
              </a:rPr>
              <a:t>(v3r2 with DNB)</a:t>
            </a:r>
            <a:endParaRPr/>
          </a:p>
        </p:txBody>
      </p:sp>
      <p:cxnSp>
        <p:nvCxnSpPr>
          <p:cNvPr id="1075" name="Google Shape;1075;p115"/>
          <p:cNvCxnSpPr/>
          <p:nvPr/>
        </p:nvCxnSpPr>
        <p:spPr>
          <a:xfrm>
            <a:off x="4526850" y="1119075"/>
            <a:ext cx="6000" cy="3684900"/>
          </a:xfrm>
          <a:prstGeom prst="straightConnector1">
            <a:avLst/>
          </a:prstGeom>
          <a:noFill/>
          <a:ln cap="flat" cmpd="sng" w="9525">
            <a:solidFill>
              <a:schemeClr val="dk2"/>
            </a:solidFill>
            <a:prstDash val="solid"/>
            <a:round/>
            <a:headEnd len="med" w="med" type="none"/>
            <a:tailEnd len="med" w="med" type="none"/>
          </a:ln>
        </p:spPr>
      </p:cxnSp>
      <p:grpSp>
        <p:nvGrpSpPr>
          <p:cNvPr id="1076" name="Google Shape;1076;p115"/>
          <p:cNvGrpSpPr/>
          <p:nvPr/>
        </p:nvGrpSpPr>
        <p:grpSpPr>
          <a:xfrm>
            <a:off x="4572000" y="1254575"/>
            <a:ext cx="4572000" cy="3429000"/>
            <a:chOff x="4572000" y="1254575"/>
            <a:chExt cx="4572000" cy="3429000"/>
          </a:xfrm>
        </p:grpSpPr>
        <p:pic>
          <p:nvPicPr>
            <p:cNvPr id="1077" name="Google Shape;1077;p115"/>
            <p:cNvPicPr preferRelativeResize="0"/>
            <p:nvPr/>
          </p:nvPicPr>
          <p:blipFill rotWithShape="1">
            <a:blip r:embed="rId5">
              <a:alphaModFix/>
            </a:blip>
            <a:srcRect b="0" l="0" r="0" t="0"/>
            <a:stretch/>
          </p:blipFill>
          <p:spPr>
            <a:xfrm>
              <a:off x="4572000" y="1254575"/>
              <a:ext cx="4572000" cy="2286000"/>
            </a:xfrm>
            <a:prstGeom prst="rect">
              <a:avLst/>
            </a:prstGeom>
            <a:noFill/>
            <a:ln>
              <a:noFill/>
            </a:ln>
          </p:spPr>
        </p:pic>
        <p:pic>
          <p:nvPicPr>
            <p:cNvPr id="1078" name="Google Shape;1078;p115"/>
            <p:cNvPicPr preferRelativeResize="0"/>
            <p:nvPr/>
          </p:nvPicPr>
          <p:blipFill rotWithShape="1">
            <a:blip r:embed="rId6">
              <a:alphaModFix/>
            </a:blip>
            <a:srcRect b="49914" l="0" r="0" t="0"/>
            <a:stretch/>
          </p:blipFill>
          <p:spPr>
            <a:xfrm>
              <a:off x="4572000" y="3538625"/>
              <a:ext cx="4572000" cy="1144950"/>
            </a:xfrm>
            <a:prstGeom prst="rect">
              <a:avLst/>
            </a:prstGeom>
            <a:noFill/>
            <a:ln>
              <a:noFill/>
            </a:ln>
          </p:spPr>
        </p:pic>
      </p:grpSp>
      <p:sp>
        <p:nvSpPr>
          <p:cNvPr id="1079" name="Google Shape;1079;p115"/>
          <p:cNvSpPr txBox="1"/>
          <p:nvPr/>
        </p:nvSpPr>
        <p:spPr>
          <a:xfrm>
            <a:off x="6792575" y="417100"/>
            <a:ext cx="2351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100">
                <a:solidFill>
                  <a:srgbClr val="666666"/>
                </a:solidFill>
              </a:rPr>
              <a:t>Both ASSISTT outputs</a:t>
            </a:r>
            <a:endParaRPr i="1" sz="1100">
              <a:solidFill>
                <a:srgbClr val="666666"/>
              </a:solidFill>
            </a:endParaRPr>
          </a:p>
        </p:txBody>
      </p:sp>
      <p:sp>
        <p:nvSpPr>
          <p:cNvPr id="1080" name="Google Shape;1080;p1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p116"/>
          <p:cNvSpPr txBox="1"/>
          <p:nvPr>
            <p:ph type="title"/>
          </p:nvPr>
        </p:nvSpPr>
        <p:spPr>
          <a:xfrm>
            <a:off x="311700" y="26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US"/>
              <a:t>Global View of GOES-18 Cloud Cover Layers Products </a:t>
            </a:r>
            <a:endParaRPr/>
          </a:p>
        </p:txBody>
      </p:sp>
      <p:sp>
        <p:nvSpPr>
          <p:cNvPr id="1086" name="Google Shape;1086;p116"/>
          <p:cNvSpPr txBox="1"/>
          <p:nvPr/>
        </p:nvSpPr>
        <p:spPr>
          <a:xfrm>
            <a:off x="0" y="874800"/>
            <a:ext cx="9053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chemeClr val="dk1"/>
                </a:solidFill>
              </a:rPr>
              <a:t>20230412 0700 UTC (Ground System DE NRT: DR_I_ABI-L2-CCL2KM output) </a:t>
            </a:r>
            <a:endParaRPr b="1" sz="1000">
              <a:solidFill>
                <a:schemeClr val="dk1"/>
              </a:solidFill>
            </a:endParaRPr>
          </a:p>
        </p:txBody>
      </p:sp>
      <p:sp>
        <p:nvSpPr>
          <p:cNvPr id="1087" name="Google Shape;1087;p116"/>
          <p:cNvSpPr txBox="1"/>
          <p:nvPr/>
        </p:nvSpPr>
        <p:spPr>
          <a:xfrm>
            <a:off x="1723200" y="4649525"/>
            <a:ext cx="556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Cloud Layer Fractions (Lowest CLF1 ~ Highest CLF5)</a:t>
            </a:r>
            <a:endParaRPr/>
          </a:p>
        </p:txBody>
      </p:sp>
      <p:pic>
        <p:nvPicPr>
          <p:cNvPr id="1088" name="Google Shape;1088;p116"/>
          <p:cNvPicPr preferRelativeResize="0"/>
          <p:nvPr/>
        </p:nvPicPr>
        <p:blipFill>
          <a:blip r:embed="rId3">
            <a:alphaModFix/>
          </a:blip>
          <a:stretch>
            <a:fillRect/>
          </a:stretch>
        </p:blipFill>
        <p:spPr>
          <a:xfrm>
            <a:off x="0" y="1188720"/>
            <a:ext cx="9144003" cy="3383280"/>
          </a:xfrm>
          <a:prstGeom prst="rect">
            <a:avLst/>
          </a:prstGeom>
          <a:noFill/>
          <a:ln>
            <a:noFill/>
          </a:ln>
        </p:spPr>
      </p:pic>
      <p:sp>
        <p:nvSpPr>
          <p:cNvPr id="1089" name="Google Shape;1089;p116"/>
          <p:cNvSpPr/>
          <p:nvPr/>
        </p:nvSpPr>
        <p:spPr>
          <a:xfrm>
            <a:off x="106725" y="4110550"/>
            <a:ext cx="1296900" cy="161100"/>
          </a:xfrm>
          <a:prstGeom prst="rect">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1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117"/>
          <p:cNvSpPr txBox="1"/>
          <p:nvPr>
            <p:ph type="title"/>
          </p:nvPr>
        </p:nvSpPr>
        <p:spPr>
          <a:xfrm>
            <a:off x="311700" y="26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US"/>
              <a:t>Global View of GOES-18 Cloud Cover Layers Products </a:t>
            </a:r>
            <a:endParaRPr/>
          </a:p>
        </p:txBody>
      </p:sp>
      <p:sp>
        <p:nvSpPr>
          <p:cNvPr id="1096" name="Google Shape;1096;p117"/>
          <p:cNvSpPr txBox="1"/>
          <p:nvPr/>
        </p:nvSpPr>
        <p:spPr>
          <a:xfrm>
            <a:off x="0" y="874800"/>
            <a:ext cx="9053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chemeClr val="dk1"/>
                </a:solidFill>
              </a:rPr>
              <a:t>20230415 2000 UTC (Ground System DE NRT: DR_I_ABI-L2-CCL2KM output) - Another sample </a:t>
            </a:r>
            <a:endParaRPr b="1" sz="1000">
              <a:solidFill>
                <a:schemeClr val="dk1"/>
              </a:solidFill>
            </a:endParaRPr>
          </a:p>
        </p:txBody>
      </p:sp>
      <p:sp>
        <p:nvSpPr>
          <p:cNvPr id="1097" name="Google Shape;1097;p117"/>
          <p:cNvSpPr txBox="1"/>
          <p:nvPr/>
        </p:nvSpPr>
        <p:spPr>
          <a:xfrm>
            <a:off x="1723200" y="4649525"/>
            <a:ext cx="556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Cloud Layer Fractions (Lowest CLF1 ~ Highest CLF5)</a:t>
            </a:r>
            <a:endParaRPr/>
          </a:p>
        </p:txBody>
      </p:sp>
      <p:pic>
        <p:nvPicPr>
          <p:cNvPr id="1098" name="Google Shape;1098;p117"/>
          <p:cNvPicPr preferRelativeResize="0"/>
          <p:nvPr/>
        </p:nvPicPr>
        <p:blipFill>
          <a:blip r:embed="rId3">
            <a:alphaModFix/>
          </a:blip>
          <a:stretch>
            <a:fillRect/>
          </a:stretch>
        </p:blipFill>
        <p:spPr>
          <a:xfrm>
            <a:off x="0" y="1188720"/>
            <a:ext cx="9144003" cy="3383280"/>
          </a:xfrm>
          <a:prstGeom prst="rect">
            <a:avLst/>
          </a:prstGeom>
          <a:noFill/>
          <a:ln>
            <a:noFill/>
          </a:ln>
        </p:spPr>
      </p:pic>
      <p:sp>
        <p:nvSpPr>
          <p:cNvPr id="1099" name="Google Shape;1099;p117"/>
          <p:cNvSpPr/>
          <p:nvPr/>
        </p:nvSpPr>
        <p:spPr>
          <a:xfrm>
            <a:off x="3790825" y="2372350"/>
            <a:ext cx="1296900" cy="161100"/>
          </a:xfrm>
          <a:prstGeom prst="rect">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1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6"/>
          <p:cNvSpPr txBox="1"/>
          <p:nvPr>
            <p:ph type="title"/>
          </p:nvPr>
        </p:nvSpPr>
        <p:spPr>
          <a:xfrm>
            <a:off x="457200" y="67614"/>
            <a:ext cx="8229600" cy="77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Calibri"/>
              <a:buNone/>
            </a:pPr>
            <a:r>
              <a:rPr lang="en-US" sz="2700"/>
              <a:t>Post-Launch Product Tests (</a:t>
            </a:r>
            <a:r>
              <a:rPr b="0" i="0" lang="en-US" sz="2700" u="none" cap="none" strike="noStrike">
                <a:solidFill>
                  <a:schemeClr val="lt1"/>
                </a:solidFill>
                <a:latin typeface="Calibri"/>
                <a:ea typeface="Calibri"/>
                <a:cs typeface="Calibri"/>
                <a:sym typeface="Calibri"/>
              </a:rPr>
              <a:t>PLPT</a:t>
            </a:r>
            <a:r>
              <a:rPr lang="en-US" sz="2700"/>
              <a:t>)</a:t>
            </a:r>
            <a:r>
              <a:rPr b="0" baseline="30000" i="0" lang="en-US" sz="2700" u="none" cap="none" strike="noStrike">
                <a:solidFill>
                  <a:schemeClr val="lt1"/>
                </a:solidFill>
                <a:latin typeface="Calibri"/>
                <a:ea typeface="Calibri"/>
                <a:cs typeface="Calibri"/>
                <a:sym typeface="Calibri"/>
              </a:rPr>
              <a:t>#</a:t>
            </a:r>
            <a:r>
              <a:rPr b="0" i="0" lang="en-US" sz="2700" u="none" cap="none" strike="noStrike">
                <a:solidFill>
                  <a:schemeClr val="lt1"/>
                </a:solidFill>
                <a:latin typeface="Calibri"/>
                <a:ea typeface="Calibri"/>
                <a:cs typeface="Calibri"/>
                <a:sym typeface="Calibri"/>
              </a:rPr>
              <a:t> Under </a:t>
            </a:r>
            <a:r>
              <a:rPr b="0" i="0" lang="en-US" sz="2700" u="none" cap="none" strike="noStrike">
                <a:solidFill>
                  <a:schemeClr val="lt1"/>
                </a:solidFill>
                <a:latin typeface="Calibri"/>
                <a:ea typeface="Calibri"/>
                <a:cs typeface="Calibri"/>
                <a:sym typeface="Calibri"/>
              </a:rPr>
              <a:t>Review</a:t>
            </a:r>
            <a:endParaRPr sz="2700"/>
          </a:p>
        </p:txBody>
      </p:sp>
      <p:graphicFrame>
        <p:nvGraphicFramePr>
          <p:cNvPr id="229" name="Google Shape;229;p46"/>
          <p:cNvGraphicFramePr/>
          <p:nvPr/>
        </p:nvGraphicFramePr>
        <p:xfrm>
          <a:off x="738175" y="845513"/>
          <a:ext cx="3000000" cy="3000000"/>
        </p:xfrm>
        <a:graphic>
          <a:graphicData uri="http://schemas.openxmlformats.org/drawingml/2006/table">
            <a:tbl>
              <a:tblPr>
                <a:noFill/>
                <a:tableStyleId>{F7EA6E47-B950-4665-9569-79F3B657FB07}</a:tableStyleId>
              </a:tblPr>
              <a:tblGrid>
                <a:gridCol w="1628775"/>
                <a:gridCol w="2447925"/>
                <a:gridCol w="1304925"/>
                <a:gridCol w="1143000"/>
                <a:gridCol w="1143000"/>
              </a:tblGrid>
              <a:tr h="371475">
                <a:tc>
                  <a:txBody>
                    <a:bodyPr/>
                    <a:lstStyle/>
                    <a:p>
                      <a:pPr indent="0" lvl="0" marL="0" rtl="0" algn="ctr">
                        <a:lnSpc>
                          <a:spcPct val="115000"/>
                        </a:lnSpc>
                        <a:spcBef>
                          <a:spcPts val="0"/>
                        </a:spcBef>
                        <a:spcAft>
                          <a:spcPts val="0"/>
                        </a:spcAft>
                        <a:buNone/>
                      </a:pPr>
                      <a:r>
                        <a:rPr b="1" lang="en-US">
                          <a:solidFill>
                            <a:srgbClr val="FFFFFF"/>
                          </a:solidFill>
                          <a:latin typeface="Calibri"/>
                          <a:ea typeface="Calibri"/>
                          <a:cs typeface="Calibri"/>
                          <a:sym typeface="Calibri"/>
                        </a:rPr>
                        <a:t>PLPT ID</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rtl="0" algn="ctr">
                        <a:lnSpc>
                          <a:spcPct val="115000"/>
                        </a:lnSpc>
                        <a:spcBef>
                          <a:spcPts val="0"/>
                        </a:spcBef>
                        <a:spcAft>
                          <a:spcPts val="0"/>
                        </a:spcAft>
                        <a:buNone/>
                      </a:pPr>
                      <a:r>
                        <a:rPr b="1" lang="en-US">
                          <a:solidFill>
                            <a:srgbClr val="FFFFFF"/>
                          </a:solidFill>
                          <a:latin typeface="Calibri"/>
                          <a:ea typeface="Calibri"/>
                          <a:cs typeface="Calibri"/>
                          <a:sym typeface="Calibri"/>
                        </a:rPr>
                        <a:t>Descriptive Title</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rtl="0" algn="ctr">
                        <a:lnSpc>
                          <a:spcPct val="115000"/>
                        </a:lnSpc>
                        <a:spcBef>
                          <a:spcPts val="0"/>
                        </a:spcBef>
                        <a:spcAft>
                          <a:spcPts val="0"/>
                        </a:spcAft>
                        <a:buNone/>
                      </a:pPr>
                      <a:r>
                        <a:rPr b="1" lang="en-US">
                          <a:solidFill>
                            <a:srgbClr val="FFFFFF"/>
                          </a:solidFill>
                          <a:latin typeface="Calibri"/>
                          <a:ea typeface="Calibri"/>
                          <a:cs typeface="Calibri"/>
                          <a:sym typeface="Calibri"/>
                        </a:rPr>
                        <a:t>% Complete</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rtl="0" algn="ctr">
                        <a:lnSpc>
                          <a:spcPct val="115000"/>
                        </a:lnSpc>
                        <a:spcBef>
                          <a:spcPts val="0"/>
                        </a:spcBef>
                        <a:spcAft>
                          <a:spcPts val="0"/>
                        </a:spcAft>
                        <a:buNone/>
                      </a:pPr>
                      <a:r>
                        <a:rPr b="1" lang="en-US">
                          <a:solidFill>
                            <a:srgbClr val="FFFFFF"/>
                          </a:solidFill>
                          <a:latin typeface="Calibri"/>
                          <a:ea typeface="Calibri"/>
                          <a:cs typeface="Calibri"/>
                          <a:sym typeface="Calibri"/>
                        </a:rPr>
                        <a:t>Results</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rtl="0" algn="ctr">
                        <a:lnSpc>
                          <a:spcPct val="115000"/>
                        </a:lnSpc>
                        <a:spcBef>
                          <a:spcPts val="0"/>
                        </a:spcBef>
                        <a:spcAft>
                          <a:spcPts val="0"/>
                        </a:spcAft>
                        <a:buNone/>
                      </a:pPr>
                      <a:r>
                        <a:rPr b="1" lang="en-US">
                          <a:solidFill>
                            <a:srgbClr val="FFFFFF"/>
                          </a:solidFill>
                          <a:latin typeface="Calibri"/>
                          <a:ea typeface="Calibri"/>
                          <a:cs typeface="Calibri"/>
                          <a:sym typeface="Calibri"/>
                        </a:rPr>
                        <a:t>AWG POC</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r>
              <a:tr h="371475">
                <a:tc>
                  <a:txBody>
                    <a:bodyPr/>
                    <a:lstStyle/>
                    <a:p>
                      <a:pPr indent="0" lvl="0" marL="0" rtl="0" algn="ctr">
                        <a:lnSpc>
                          <a:spcPct val="115000"/>
                        </a:lnSpc>
                        <a:spcBef>
                          <a:spcPts val="0"/>
                        </a:spcBef>
                        <a:spcAft>
                          <a:spcPts val="0"/>
                        </a:spcAft>
                        <a:buNone/>
                      </a:pPr>
                      <a:r>
                        <a:rPr lang="en-US" sz="1000">
                          <a:solidFill>
                            <a:srgbClr val="000000"/>
                          </a:solidFill>
                          <a:latin typeface="Calibri"/>
                          <a:ea typeface="Calibri"/>
                          <a:cs typeface="Calibri"/>
                          <a:sym typeface="Calibri"/>
                        </a:rPr>
                        <a:t>ABI-FD_CTP0</a:t>
                      </a:r>
                      <a:r>
                        <a:rPr lang="en-US" sz="1000">
                          <a:latin typeface="Calibri"/>
                          <a:ea typeface="Calibri"/>
                          <a:cs typeface="Calibri"/>
                          <a:sym typeface="Calibri"/>
                        </a:rPr>
                        <a:t>1</a:t>
                      </a:r>
                      <a:endParaRPr sz="10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latin typeface="Calibri"/>
                          <a:ea typeface="Calibri"/>
                          <a:cs typeface="Calibri"/>
                          <a:sym typeface="Calibri"/>
                        </a:rPr>
                        <a:t>Verify that CCL product is generated at the required cadence for FD in ABI Mode 6</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000000"/>
                          </a:solidFill>
                          <a:latin typeface="Calibri"/>
                          <a:ea typeface="Calibri"/>
                          <a:cs typeface="Calibri"/>
                          <a:sym typeface="Calibri"/>
                        </a:rPr>
                        <a:t>100</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000000"/>
                          </a:solidFill>
                          <a:latin typeface="Calibri"/>
                          <a:ea typeface="Calibri"/>
                          <a:cs typeface="Calibri"/>
                          <a:sym typeface="Calibri"/>
                        </a:rPr>
                        <a:t>Complete</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000000"/>
                          </a:solidFill>
                          <a:latin typeface="Calibri"/>
                          <a:ea typeface="Calibri"/>
                          <a:cs typeface="Calibri"/>
                          <a:sym typeface="Calibri"/>
                        </a:rPr>
                        <a:t>AWG</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r h="457200">
                <a:tc>
                  <a:txBody>
                    <a:bodyPr/>
                    <a:lstStyle/>
                    <a:p>
                      <a:pPr indent="0" lvl="0" marL="0" rtl="0" algn="ctr">
                        <a:lnSpc>
                          <a:spcPct val="115000"/>
                        </a:lnSpc>
                        <a:spcBef>
                          <a:spcPts val="0"/>
                        </a:spcBef>
                        <a:spcAft>
                          <a:spcPts val="0"/>
                        </a:spcAft>
                        <a:buNone/>
                      </a:pPr>
                      <a:r>
                        <a:rPr lang="en-US" sz="1000">
                          <a:solidFill>
                            <a:srgbClr val="000000"/>
                          </a:solidFill>
                          <a:latin typeface="Calibri"/>
                          <a:ea typeface="Calibri"/>
                          <a:cs typeface="Calibri"/>
                          <a:sym typeface="Calibri"/>
                        </a:rPr>
                        <a:t>ABI-CONUS_CTP0</a:t>
                      </a:r>
                      <a:r>
                        <a:rPr lang="en-US" sz="1000">
                          <a:latin typeface="Calibri"/>
                          <a:ea typeface="Calibri"/>
                          <a:cs typeface="Calibri"/>
                          <a:sym typeface="Calibri"/>
                        </a:rPr>
                        <a:t>2</a:t>
                      </a:r>
                      <a:endParaRPr sz="10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chemeClr val="dk1"/>
                          </a:solidFill>
                          <a:latin typeface="Calibri"/>
                          <a:ea typeface="Calibri"/>
                          <a:cs typeface="Calibri"/>
                          <a:sym typeface="Calibri"/>
                        </a:rPr>
                        <a:t>Verify that CCL product is generated at the required cadence for CONUS in ABI Mode 6</a:t>
                      </a:r>
                      <a:endParaRPr sz="1200">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latin typeface="Calibri"/>
                          <a:ea typeface="Calibri"/>
                          <a:cs typeface="Calibri"/>
                          <a:sym typeface="Calibri"/>
                        </a:rPr>
                        <a:t>100</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latin typeface="Calibri"/>
                          <a:ea typeface="Calibri"/>
                          <a:cs typeface="Calibri"/>
                          <a:sym typeface="Calibri"/>
                        </a:rPr>
                        <a:t>Complete</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000000"/>
                          </a:solidFill>
                          <a:latin typeface="Calibri"/>
                          <a:ea typeface="Calibri"/>
                          <a:cs typeface="Calibri"/>
                          <a:sym typeface="Calibri"/>
                        </a:rPr>
                        <a:t>AWG</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r h="457200">
                <a:tc>
                  <a:txBody>
                    <a:bodyPr/>
                    <a:lstStyle/>
                    <a:p>
                      <a:pPr indent="0" lvl="0" marL="0" rtl="0" algn="ctr">
                        <a:lnSpc>
                          <a:spcPct val="115000"/>
                        </a:lnSpc>
                        <a:spcBef>
                          <a:spcPts val="0"/>
                        </a:spcBef>
                        <a:spcAft>
                          <a:spcPts val="0"/>
                        </a:spcAft>
                        <a:buNone/>
                      </a:pPr>
                      <a:r>
                        <a:rPr lang="en-US" sz="1000">
                          <a:solidFill>
                            <a:srgbClr val="000000"/>
                          </a:solidFill>
                          <a:latin typeface="Calibri"/>
                          <a:ea typeface="Calibri"/>
                          <a:cs typeface="Calibri"/>
                          <a:sym typeface="Calibri"/>
                        </a:rPr>
                        <a:t>ABI-MESO_CTP0</a:t>
                      </a:r>
                      <a:r>
                        <a:rPr lang="en-US" sz="1000">
                          <a:latin typeface="Calibri"/>
                          <a:ea typeface="Calibri"/>
                          <a:cs typeface="Calibri"/>
                          <a:sym typeface="Calibri"/>
                        </a:rPr>
                        <a:t>3</a:t>
                      </a:r>
                      <a:endParaRPr sz="10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chemeClr val="dk1"/>
                          </a:solidFill>
                          <a:latin typeface="Calibri"/>
                          <a:ea typeface="Calibri"/>
                          <a:cs typeface="Calibri"/>
                          <a:sym typeface="Calibri"/>
                        </a:rPr>
                        <a:t>Verify that CCL product is generated at the required cadence for MESO in ABI Mode 6</a:t>
                      </a:r>
                      <a:endParaRPr sz="1200">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latin typeface="Calibri"/>
                          <a:ea typeface="Calibri"/>
                          <a:cs typeface="Calibri"/>
                          <a:sym typeface="Calibri"/>
                        </a:rPr>
                        <a:t>100</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latin typeface="Calibri"/>
                          <a:ea typeface="Calibri"/>
                          <a:cs typeface="Calibri"/>
                          <a:sym typeface="Calibri"/>
                        </a:rPr>
                        <a:t>Complete</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000000"/>
                          </a:solidFill>
                          <a:latin typeface="Calibri"/>
                          <a:ea typeface="Calibri"/>
                          <a:cs typeface="Calibri"/>
                          <a:sym typeface="Calibri"/>
                        </a:rPr>
                        <a:t>AWG</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bl>
          </a:graphicData>
        </a:graphic>
      </p:graphicFrame>
      <p:sp>
        <p:nvSpPr>
          <p:cNvPr id="230" name="Google Shape;230;p46"/>
          <p:cNvSpPr txBox="1"/>
          <p:nvPr/>
        </p:nvSpPr>
        <p:spPr>
          <a:xfrm>
            <a:off x="1313250" y="4712400"/>
            <a:ext cx="65175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aseline="30000" lang="en-US" sz="1600">
                <a:solidFill>
                  <a:srgbClr val="FFF2CC"/>
                </a:solidFill>
                <a:latin typeface="Calibri"/>
                <a:ea typeface="Calibri"/>
                <a:cs typeface="Calibri"/>
                <a:sym typeface="Calibri"/>
              </a:rPr>
              <a:t>#</a:t>
            </a:r>
            <a:r>
              <a:rPr lang="en-US" sz="1600">
                <a:solidFill>
                  <a:srgbClr val="FFF2CC"/>
                </a:solidFill>
                <a:latin typeface="Calibri"/>
                <a:ea typeface="Calibri"/>
                <a:cs typeface="Calibri"/>
                <a:sym typeface="Calibri"/>
              </a:rPr>
              <a:t>Official PLPT tables can be found in the Cloud Top Parameters ABI L2+ RIMP</a:t>
            </a:r>
            <a:endParaRPr sz="300">
              <a:solidFill>
                <a:srgbClr val="FFF2CC"/>
              </a:solidFill>
            </a:endParaRPr>
          </a:p>
        </p:txBody>
      </p:sp>
      <p:sp>
        <p:nvSpPr>
          <p:cNvPr id="231" name="Google Shape;231;p46"/>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r>
              <a:rPr lang="en-US"/>
              <a:t> </a:t>
            </a:r>
            <a:fld id="{00000000-1234-1234-1234-123412341234}" type="slidenum">
              <a:rPr lang="en-US" sz="1200"/>
              <a:t>‹#›</a:t>
            </a:fld>
            <a:endParaRPr sz="1200"/>
          </a:p>
        </p:txBody>
      </p:sp>
      <p:sp>
        <p:nvSpPr>
          <p:cNvPr id="232" name="Google Shape;232;p46"/>
          <p:cNvSpPr txBox="1"/>
          <p:nvPr/>
        </p:nvSpPr>
        <p:spPr>
          <a:xfrm>
            <a:off x="1053750" y="3429100"/>
            <a:ext cx="7036500" cy="1308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rgbClr val="FFD966"/>
                </a:solidFill>
                <a:latin typeface="Calibri"/>
                <a:ea typeface="Calibri"/>
                <a:cs typeface="Calibri"/>
                <a:sym typeface="Calibri"/>
              </a:rPr>
              <a:t>Product Cadence</a:t>
            </a:r>
            <a:endParaRPr sz="2200">
              <a:solidFill>
                <a:srgbClr val="FFD966"/>
              </a:solidFill>
              <a:latin typeface="Calibri"/>
              <a:ea typeface="Calibri"/>
              <a:cs typeface="Calibri"/>
              <a:sym typeface="Calibri"/>
            </a:endParaRPr>
          </a:p>
          <a:p>
            <a:pPr indent="0" lvl="0" marL="0" rtl="0" algn="ctr">
              <a:spcBef>
                <a:spcPts val="0"/>
              </a:spcBef>
              <a:spcAft>
                <a:spcPts val="0"/>
              </a:spcAft>
              <a:buNone/>
            </a:pPr>
            <a:r>
              <a:rPr lang="en-US" sz="1700">
                <a:solidFill>
                  <a:schemeClr val="lt1"/>
                </a:solidFill>
                <a:latin typeface="Calibri"/>
                <a:ea typeface="Calibri"/>
                <a:cs typeface="Calibri"/>
                <a:sym typeface="Calibri"/>
              </a:rPr>
              <a:t>Full Disk (FD):  10 minutes</a:t>
            </a:r>
            <a:endParaRPr sz="1700">
              <a:solidFill>
                <a:schemeClr val="lt1"/>
              </a:solidFill>
              <a:latin typeface="Calibri"/>
              <a:ea typeface="Calibri"/>
              <a:cs typeface="Calibri"/>
              <a:sym typeface="Calibri"/>
            </a:endParaRPr>
          </a:p>
          <a:p>
            <a:pPr indent="0" lvl="0" marL="0" rtl="0" algn="ctr">
              <a:spcBef>
                <a:spcPts val="0"/>
              </a:spcBef>
              <a:spcAft>
                <a:spcPts val="0"/>
              </a:spcAft>
              <a:buNone/>
            </a:pPr>
            <a:r>
              <a:rPr lang="en-US" sz="1700">
                <a:solidFill>
                  <a:schemeClr val="lt1"/>
                </a:solidFill>
                <a:latin typeface="Calibri"/>
                <a:ea typeface="Calibri"/>
                <a:cs typeface="Calibri"/>
                <a:sym typeface="Calibri"/>
              </a:rPr>
              <a:t>CONUS: 5 minutes</a:t>
            </a:r>
            <a:endParaRPr sz="1700">
              <a:solidFill>
                <a:schemeClr val="lt1"/>
              </a:solidFill>
              <a:latin typeface="Calibri"/>
              <a:ea typeface="Calibri"/>
              <a:cs typeface="Calibri"/>
              <a:sym typeface="Calibri"/>
            </a:endParaRPr>
          </a:p>
          <a:p>
            <a:pPr indent="0" lvl="0" marL="0" rtl="0" algn="ctr">
              <a:spcBef>
                <a:spcPts val="0"/>
              </a:spcBef>
              <a:spcAft>
                <a:spcPts val="0"/>
              </a:spcAft>
              <a:buNone/>
            </a:pPr>
            <a:r>
              <a:rPr lang="en-US" sz="1700">
                <a:solidFill>
                  <a:schemeClr val="lt1"/>
                </a:solidFill>
                <a:latin typeface="Calibri"/>
                <a:ea typeface="Calibri"/>
                <a:cs typeface="Calibri"/>
                <a:sym typeface="Calibri"/>
              </a:rPr>
              <a:t>MESO:  1 minute</a:t>
            </a:r>
            <a:endParaRPr sz="1700">
              <a:solidFill>
                <a:schemeClr val="lt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pic>
        <p:nvPicPr>
          <p:cNvPr id="1105" name="Google Shape;1105;p118"/>
          <p:cNvPicPr preferRelativeResize="0"/>
          <p:nvPr/>
        </p:nvPicPr>
        <p:blipFill rotWithShape="1">
          <a:blip r:embed="rId3">
            <a:alphaModFix/>
          </a:blip>
          <a:srcRect b="0" l="19" r="29" t="0"/>
          <a:stretch/>
        </p:blipFill>
        <p:spPr>
          <a:xfrm>
            <a:off x="5432351" y="1384900"/>
            <a:ext cx="3657600" cy="2729948"/>
          </a:xfrm>
          <a:prstGeom prst="rect">
            <a:avLst/>
          </a:prstGeom>
          <a:noFill/>
          <a:ln>
            <a:noFill/>
          </a:ln>
        </p:spPr>
      </p:pic>
      <p:sp>
        <p:nvSpPr>
          <p:cNvPr id="1106" name="Google Shape;1106;p118"/>
          <p:cNvSpPr txBox="1"/>
          <p:nvPr/>
        </p:nvSpPr>
        <p:spPr>
          <a:xfrm>
            <a:off x="6364625" y="1562750"/>
            <a:ext cx="2025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chemeClr val="dk1"/>
                </a:solidFill>
              </a:rPr>
              <a:t>20230331 0700 UTC (Night) </a:t>
            </a:r>
            <a:endParaRPr/>
          </a:p>
        </p:txBody>
      </p:sp>
      <p:sp>
        <p:nvSpPr>
          <p:cNvPr id="1107" name="Google Shape;1107;p118"/>
          <p:cNvSpPr txBox="1"/>
          <p:nvPr>
            <p:ph type="title"/>
          </p:nvPr>
        </p:nvSpPr>
        <p:spPr>
          <a:xfrm>
            <a:off x="311700" y="26125"/>
            <a:ext cx="86751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US" sz="2420"/>
              <a:t>Comparisons of Cloud Cover Layers (PRO vs. ASSISTT) </a:t>
            </a:r>
            <a:endParaRPr b="1" sz="2420"/>
          </a:p>
        </p:txBody>
      </p:sp>
      <p:sp>
        <p:nvSpPr>
          <p:cNvPr id="1108" name="Google Shape;1108;p118"/>
          <p:cNvSpPr txBox="1"/>
          <p:nvPr/>
        </p:nvSpPr>
        <p:spPr>
          <a:xfrm>
            <a:off x="0" y="874800"/>
            <a:ext cx="641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chemeClr val="dk1"/>
                </a:solidFill>
              </a:rPr>
              <a:t>Comparisons of full-disk Cloud Layer Flags (0-31 for five flight-level based layers)  </a:t>
            </a:r>
            <a:endParaRPr b="1" sz="1000">
              <a:solidFill>
                <a:schemeClr val="dk1"/>
              </a:solidFill>
            </a:endParaRPr>
          </a:p>
        </p:txBody>
      </p:sp>
      <p:pic>
        <p:nvPicPr>
          <p:cNvPr id="1109" name="Google Shape;1109;p118"/>
          <p:cNvPicPr preferRelativeResize="0"/>
          <p:nvPr/>
        </p:nvPicPr>
        <p:blipFill rotWithShape="1">
          <a:blip r:embed="rId4">
            <a:alphaModFix/>
          </a:blip>
          <a:srcRect b="8592" l="0" r="56444" t="0"/>
          <a:stretch/>
        </p:blipFill>
        <p:spPr>
          <a:xfrm>
            <a:off x="39900" y="1384900"/>
            <a:ext cx="1854126" cy="2572601"/>
          </a:xfrm>
          <a:prstGeom prst="rect">
            <a:avLst/>
          </a:prstGeom>
          <a:noFill/>
          <a:ln cap="flat" cmpd="sng" w="9525">
            <a:solidFill>
              <a:schemeClr val="dk2"/>
            </a:solidFill>
            <a:prstDash val="solid"/>
            <a:round/>
            <a:headEnd len="sm" w="sm" type="none"/>
            <a:tailEnd len="sm" w="sm" type="none"/>
          </a:ln>
        </p:spPr>
      </p:pic>
      <p:pic>
        <p:nvPicPr>
          <p:cNvPr id="1110" name="Google Shape;1110;p118"/>
          <p:cNvPicPr preferRelativeResize="0"/>
          <p:nvPr/>
        </p:nvPicPr>
        <p:blipFill rotWithShape="1">
          <a:blip r:embed="rId5">
            <a:alphaModFix/>
          </a:blip>
          <a:srcRect b="0" l="19" r="29" t="0"/>
          <a:stretch/>
        </p:blipFill>
        <p:spPr>
          <a:xfrm>
            <a:off x="1933651" y="1384900"/>
            <a:ext cx="3657600" cy="2729948"/>
          </a:xfrm>
          <a:prstGeom prst="rect">
            <a:avLst/>
          </a:prstGeom>
          <a:noFill/>
          <a:ln>
            <a:noFill/>
          </a:ln>
        </p:spPr>
      </p:pic>
      <p:sp>
        <p:nvSpPr>
          <p:cNvPr id="1111" name="Google Shape;1111;p118"/>
          <p:cNvSpPr txBox="1"/>
          <p:nvPr/>
        </p:nvSpPr>
        <p:spPr>
          <a:xfrm>
            <a:off x="2865925" y="1562750"/>
            <a:ext cx="2025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chemeClr val="dk1"/>
                </a:solidFill>
              </a:rPr>
              <a:t>20230331 2200 UTC (Day) </a:t>
            </a:r>
            <a:endParaRPr/>
          </a:p>
        </p:txBody>
      </p:sp>
      <p:grpSp>
        <p:nvGrpSpPr>
          <p:cNvPr id="1112" name="Google Shape;1112;p118"/>
          <p:cNvGrpSpPr/>
          <p:nvPr/>
        </p:nvGrpSpPr>
        <p:grpSpPr>
          <a:xfrm>
            <a:off x="7261650" y="2394900"/>
            <a:ext cx="1648850" cy="1383375"/>
            <a:chOff x="7261650" y="2394900"/>
            <a:chExt cx="1648850" cy="1383375"/>
          </a:xfrm>
        </p:grpSpPr>
        <p:sp>
          <p:nvSpPr>
            <p:cNvPr id="1113" name="Google Shape;1113;p118"/>
            <p:cNvSpPr txBox="1"/>
            <p:nvPr/>
          </p:nvSpPr>
          <p:spPr>
            <a:xfrm>
              <a:off x="7261650" y="2394900"/>
              <a:ext cx="355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t>H</a:t>
              </a:r>
              <a:endParaRPr sz="1300"/>
            </a:p>
          </p:txBody>
        </p:sp>
        <p:sp>
          <p:nvSpPr>
            <p:cNvPr id="1114" name="Google Shape;1114;p118"/>
            <p:cNvSpPr txBox="1"/>
            <p:nvPr/>
          </p:nvSpPr>
          <p:spPr>
            <a:xfrm>
              <a:off x="7868650" y="2820475"/>
              <a:ext cx="658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t>M+H</a:t>
              </a:r>
              <a:endParaRPr sz="1300"/>
            </a:p>
            <a:p>
              <a:pPr indent="0" lvl="0" marL="0" rtl="0" algn="l">
                <a:spcBef>
                  <a:spcPts val="0"/>
                </a:spcBef>
                <a:spcAft>
                  <a:spcPts val="0"/>
                </a:spcAft>
                <a:buNone/>
              </a:pPr>
              <a:r>
                <a:rPr lang="en-US" sz="1300"/>
                <a:t>(4+5)</a:t>
              </a:r>
              <a:endParaRPr sz="1300"/>
            </a:p>
          </p:txBody>
        </p:sp>
        <p:sp>
          <p:nvSpPr>
            <p:cNvPr id="1115" name="Google Shape;1115;p118"/>
            <p:cNvSpPr txBox="1"/>
            <p:nvPr/>
          </p:nvSpPr>
          <p:spPr>
            <a:xfrm>
              <a:off x="8129300" y="3193275"/>
              <a:ext cx="781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300"/>
                <a:t>M+H</a:t>
              </a:r>
              <a:endParaRPr sz="1300"/>
            </a:p>
            <a:p>
              <a:pPr indent="0" lvl="0" marL="0" rtl="0" algn="ctr">
                <a:spcBef>
                  <a:spcPts val="0"/>
                </a:spcBef>
                <a:spcAft>
                  <a:spcPts val="0"/>
                </a:spcAft>
                <a:buNone/>
              </a:pPr>
              <a:r>
                <a:rPr lang="en-US" sz="1300"/>
                <a:t>(3+4+5)</a:t>
              </a:r>
              <a:endParaRPr sz="1300"/>
            </a:p>
          </p:txBody>
        </p:sp>
      </p:grpSp>
      <p:sp>
        <p:nvSpPr>
          <p:cNvPr id="1116" name="Google Shape;1116;p1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p119"/>
          <p:cNvSpPr txBox="1"/>
          <p:nvPr>
            <p:ph type="title"/>
          </p:nvPr>
        </p:nvSpPr>
        <p:spPr>
          <a:xfrm>
            <a:off x="311700" y="193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t>G18 2023 CBH Radar (Night vs Day, Solar Zenith 82%)</a:t>
            </a:r>
            <a:endParaRPr b="1"/>
          </a:p>
        </p:txBody>
      </p:sp>
      <p:sp>
        <p:nvSpPr>
          <p:cNvPr id="1122" name="Google Shape;1122;p119"/>
          <p:cNvSpPr txBox="1"/>
          <p:nvPr/>
        </p:nvSpPr>
        <p:spPr>
          <a:xfrm>
            <a:off x="2100425" y="617650"/>
            <a:ext cx="64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FF0000"/>
                </a:solidFill>
              </a:rPr>
              <a:t>Night</a:t>
            </a:r>
            <a:endParaRPr b="1">
              <a:solidFill>
                <a:srgbClr val="FF0000"/>
              </a:solidFill>
            </a:endParaRPr>
          </a:p>
        </p:txBody>
      </p:sp>
      <p:sp>
        <p:nvSpPr>
          <p:cNvPr id="1123" name="Google Shape;1123;p119"/>
          <p:cNvSpPr txBox="1"/>
          <p:nvPr/>
        </p:nvSpPr>
        <p:spPr>
          <a:xfrm>
            <a:off x="6524725" y="617650"/>
            <a:ext cx="64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FF0000"/>
                </a:solidFill>
              </a:rPr>
              <a:t>Day</a:t>
            </a:r>
            <a:endParaRPr b="1">
              <a:solidFill>
                <a:srgbClr val="FF0000"/>
              </a:solidFill>
            </a:endParaRPr>
          </a:p>
        </p:txBody>
      </p:sp>
      <p:pic>
        <p:nvPicPr>
          <p:cNvPr id="1124" name="Google Shape;1124;p119"/>
          <p:cNvPicPr preferRelativeResize="0"/>
          <p:nvPr/>
        </p:nvPicPr>
        <p:blipFill>
          <a:blip r:embed="rId3">
            <a:alphaModFix/>
          </a:blip>
          <a:stretch>
            <a:fillRect/>
          </a:stretch>
        </p:blipFill>
        <p:spPr>
          <a:xfrm>
            <a:off x="163000" y="953300"/>
            <a:ext cx="4133088" cy="4068796"/>
          </a:xfrm>
          <a:prstGeom prst="rect">
            <a:avLst/>
          </a:prstGeom>
          <a:noFill/>
          <a:ln>
            <a:noFill/>
          </a:ln>
        </p:spPr>
      </p:pic>
      <p:pic>
        <p:nvPicPr>
          <p:cNvPr id="1125" name="Google Shape;1125;p119"/>
          <p:cNvPicPr preferRelativeResize="0"/>
          <p:nvPr/>
        </p:nvPicPr>
        <p:blipFill>
          <a:blip r:embed="rId4">
            <a:alphaModFix/>
          </a:blip>
          <a:stretch>
            <a:fillRect/>
          </a:stretch>
        </p:blipFill>
        <p:spPr>
          <a:xfrm>
            <a:off x="4496677" y="953300"/>
            <a:ext cx="4133088" cy="4068796"/>
          </a:xfrm>
          <a:prstGeom prst="rect">
            <a:avLst/>
          </a:prstGeom>
          <a:noFill/>
          <a:ln>
            <a:noFill/>
          </a:ln>
        </p:spPr>
      </p:pic>
      <p:sp>
        <p:nvSpPr>
          <p:cNvPr id="1126" name="Google Shape;1126;p1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7"/>
          <p:cNvSpPr txBox="1"/>
          <p:nvPr>
            <p:ph type="title"/>
          </p:nvPr>
        </p:nvSpPr>
        <p:spPr>
          <a:xfrm>
            <a:off x="457200" y="67614"/>
            <a:ext cx="8229600" cy="777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Calibri"/>
              <a:buNone/>
            </a:pPr>
            <a:r>
              <a:rPr lang="en-US" sz="2700"/>
              <a:t>Post-Launch Product Tests (</a:t>
            </a:r>
            <a:r>
              <a:rPr b="0" i="0" lang="en-US" sz="2700" u="none" cap="none" strike="noStrike">
                <a:solidFill>
                  <a:schemeClr val="lt1"/>
                </a:solidFill>
                <a:latin typeface="Calibri"/>
                <a:ea typeface="Calibri"/>
                <a:cs typeface="Calibri"/>
                <a:sym typeface="Calibri"/>
              </a:rPr>
              <a:t>PLPT</a:t>
            </a:r>
            <a:r>
              <a:rPr lang="en-US" sz="2700"/>
              <a:t>)</a:t>
            </a:r>
            <a:r>
              <a:rPr b="0" baseline="30000" i="0" lang="en-US" sz="2700" u="none" cap="none" strike="noStrike">
                <a:solidFill>
                  <a:schemeClr val="lt1"/>
                </a:solidFill>
                <a:latin typeface="Calibri"/>
                <a:ea typeface="Calibri"/>
                <a:cs typeface="Calibri"/>
                <a:sym typeface="Calibri"/>
              </a:rPr>
              <a:t>#</a:t>
            </a:r>
            <a:r>
              <a:rPr b="0" i="0" lang="en-US" sz="2700" u="none" cap="none" strike="noStrike">
                <a:solidFill>
                  <a:schemeClr val="lt1"/>
                </a:solidFill>
                <a:latin typeface="Calibri"/>
                <a:ea typeface="Calibri"/>
                <a:cs typeface="Calibri"/>
                <a:sym typeface="Calibri"/>
              </a:rPr>
              <a:t> Under </a:t>
            </a:r>
            <a:r>
              <a:rPr b="0" i="0" lang="en-US" sz="2700" u="none" cap="none" strike="noStrike">
                <a:solidFill>
                  <a:schemeClr val="lt1"/>
                </a:solidFill>
                <a:latin typeface="Calibri"/>
                <a:ea typeface="Calibri"/>
                <a:cs typeface="Calibri"/>
                <a:sym typeface="Calibri"/>
              </a:rPr>
              <a:t>Review</a:t>
            </a:r>
            <a:endParaRPr sz="2700"/>
          </a:p>
        </p:txBody>
      </p:sp>
      <p:graphicFrame>
        <p:nvGraphicFramePr>
          <p:cNvPr id="239" name="Google Shape;239;p47"/>
          <p:cNvGraphicFramePr/>
          <p:nvPr/>
        </p:nvGraphicFramePr>
        <p:xfrm>
          <a:off x="629400" y="851525"/>
          <a:ext cx="3000000" cy="3000000"/>
        </p:xfrm>
        <a:graphic>
          <a:graphicData uri="http://schemas.openxmlformats.org/drawingml/2006/table">
            <a:tbl>
              <a:tblPr>
                <a:noFill/>
                <a:tableStyleId>{F7EA6E47-B950-4665-9569-79F3B657FB07}</a:tableStyleId>
              </a:tblPr>
              <a:tblGrid>
                <a:gridCol w="1628775"/>
                <a:gridCol w="2447925"/>
                <a:gridCol w="1304925"/>
                <a:gridCol w="1143000"/>
                <a:gridCol w="1143000"/>
              </a:tblGrid>
              <a:tr h="371475">
                <a:tc>
                  <a:txBody>
                    <a:bodyPr/>
                    <a:lstStyle/>
                    <a:p>
                      <a:pPr indent="0" lvl="0" marL="0" rtl="0" algn="ctr">
                        <a:lnSpc>
                          <a:spcPct val="115000"/>
                        </a:lnSpc>
                        <a:spcBef>
                          <a:spcPts val="0"/>
                        </a:spcBef>
                        <a:spcAft>
                          <a:spcPts val="0"/>
                        </a:spcAft>
                        <a:buNone/>
                      </a:pPr>
                      <a:r>
                        <a:rPr b="1" lang="en-US">
                          <a:solidFill>
                            <a:srgbClr val="FFFFFF"/>
                          </a:solidFill>
                          <a:latin typeface="Calibri"/>
                          <a:ea typeface="Calibri"/>
                          <a:cs typeface="Calibri"/>
                          <a:sym typeface="Calibri"/>
                        </a:rPr>
                        <a:t>PLPT ID</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rtl="0" algn="ctr">
                        <a:lnSpc>
                          <a:spcPct val="115000"/>
                        </a:lnSpc>
                        <a:spcBef>
                          <a:spcPts val="0"/>
                        </a:spcBef>
                        <a:spcAft>
                          <a:spcPts val="0"/>
                        </a:spcAft>
                        <a:buNone/>
                      </a:pPr>
                      <a:r>
                        <a:rPr b="1" lang="en-US">
                          <a:solidFill>
                            <a:srgbClr val="FFFFFF"/>
                          </a:solidFill>
                          <a:latin typeface="Calibri"/>
                          <a:ea typeface="Calibri"/>
                          <a:cs typeface="Calibri"/>
                          <a:sym typeface="Calibri"/>
                        </a:rPr>
                        <a:t>Descriptive Title</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rtl="0" algn="ctr">
                        <a:lnSpc>
                          <a:spcPct val="115000"/>
                        </a:lnSpc>
                        <a:spcBef>
                          <a:spcPts val="0"/>
                        </a:spcBef>
                        <a:spcAft>
                          <a:spcPts val="0"/>
                        </a:spcAft>
                        <a:buNone/>
                      </a:pPr>
                      <a:r>
                        <a:rPr b="1" lang="en-US">
                          <a:solidFill>
                            <a:srgbClr val="FFFFFF"/>
                          </a:solidFill>
                          <a:latin typeface="Calibri"/>
                          <a:ea typeface="Calibri"/>
                          <a:cs typeface="Calibri"/>
                          <a:sym typeface="Calibri"/>
                        </a:rPr>
                        <a:t>% Complete</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rtl="0" algn="ctr">
                        <a:lnSpc>
                          <a:spcPct val="115000"/>
                        </a:lnSpc>
                        <a:spcBef>
                          <a:spcPts val="0"/>
                        </a:spcBef>
                        <a:spcAft>
                          <a:spcPts val="0"/>
                        </a:spcAft>
                        <a:buNone/>
                      </a:pPr>
                      <a:r>
                        <a:rPr b="1" lang="en-US">
                          <a:solidFill>
                            <a:srgbClr val="FFFFFF"/>
                          </a:solidFill>
                          <a:latin typeface="Calibri"/>
                          <a:ea typeface="Calibri"/>
                          <a:cs typeface="Calibri"/>
                          <a:sym typeface="Calibri"/>
                        </a:rPr>
                        <a:t>Results</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rtl="0" algn="ctr">
                        <a:lnSpc>
                          <a:spcPct val="115000"/>
                        </a:lnSpc>
                        <a:spcBef>
                          <a:spcPts val="0"/>
                        </a:spcBef>
                        <a:spcAft>
                          <a:spcPts val="0"/>
                        </a:spcAft>
                        <a:buNone/>
                      </a:pPr>
                      <a:r>
                        <a:rPr b="1" lang="en-US">
                          <a:solidFill>
                            <a:srgbClr val="FFFFFF"/>
                          </a:solidFill>
                          <a:latin typeface="Calibri"/>
                          <a:ea typeface="Calibri"/>
                          <a:cs typeface="Calibri"/>
                          <a:sym typeface="Calibri"/>
                        </a:rPr>
                        <a:t>AWG POC</a:t>
                      </a:r>
                      <a:endParaRPr b="1">
                        <a:solidFill>
                          <a:srgbClr val="FFFFFF"/>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r>
              <a:tr h="371475">
                <a:tc>
                  <a:txBody>
                    <a:bodyPr/>
                    <a:lstStyle/>
                    <a:p>
                      <a:pPr indent="0" lvl="0" marL="0" rtl="0" algn="ctr">
                        <a:lnSpc>
                          <a:spcPct val="115000"/>
                        </a:lnSpc>
                        <a:spcBef>
                          <a:spcPts val="0"/>
                        </a:spcBef>
                        <a:spcAft>
                          <a:spcPts val="0"/>
                        </a:spcAft>
                        <a:buNone/>
                      </a:pPr>
                      <a:r>
                        <a:rPr lang="en-US" sz="1000">
                          <a:solidFill>
                            <a:srgbClr val="000000"/>
                          </a:solidFill>
                          <a:latin typeface="Calibri"/>
                          <a:ea typeface="Calibri"/>
                          <a:cs typeface="Calibri"/>
                          <a:sym typeface="Calibri"/>
                        </a:rPr>
                        <a:t>ABI-FD_CTP06</a:t>
                      </a:r>
                      <a:endParaRPr sz="10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000000"/>
                          </a:solidFill>
                          <a:latin typeface="Calibri"/>
                          <a:ea typeface="Calibri"/>
                          <a:cs typeface="Calibri"/>
                          <a:sym typeface="Calibri"/>
                        </a:rPr>
                        <a:t>Assess the accuracy and precision of </a:t>
                      </a:r>
                      <a:r>
                        <a:rPr lang="en-US" sz="1200">
                          <a:latin typeface="Calibri"/>
                          <a:ea typeface="Calibri"/>
                          <a:cs typeface="Calibri"/>
                          <a:sym typeface="Calibri"/>
                        </a:rPr>
                        <a:t>CCL</a:t>
                      </a:r>
                      <a:r>
                        <a:rPr lang="en-US" sz="1200">
                          <a:solidFill>
                            <a:srgbClr val="000000"/>
                          </a:solidFill>
                          <a:latin typeface="Calibri"/>
                          <a:ea typeface="Calibri"/>
                          <a:cs typeface="Calibri"/>
                          <a:sym typeface="Calibri"/>
                        </a:rPr>
                        <a:t> product generated for FD in ABI Mode 6</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000000"/>
                          </a:solidFill>
                          <a:latin typeface="Calibri"/>
                          <a:ea typeface="Calibri"/>
                          <a:cs typeface="Calibri"/>
                          <a:sym typeface="Calibri"/>
                        </a:rPr>
                        <a:t>100</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000000"/>
                          </a:solidFill>
                          <a:latin typeface="Calibri"/>
                          <a:ea typeface="Calibri"/>
                          <a:cs typeface="Calibri"/>
                          <a:sym typeface="Calibri"/>
                        </a:rPr>
                        <a:t>Complete</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000000"/>
                          </a:solidFill>
                          <a:latin typeface="Calibri"/>
                          <a:ea typeface="Calibri"/>
                          <a:cs typeface="Calibri"/>
                          <a:sym typeface="Calibri"/>
                        </a:rPr>
                        <a:t>AWG</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r h="457200">
                <a:tc>
                  <a:txBody>
                    <a:bodyPr/>
                    <a:lstStyle/>
                    <a:p>
                      <a:pPr indent="0" lvl="0" marL="0" rtl="0" algn="ctr">
                        <a:lnSpc>
                          <a:spcPct val="115000"/>
                        </a:lnSpc>
                        <a:spcBef>
                          <a:spcPts val="0"/>
                        </a:spcBef>
                        <a:spcAft>
                          <a:spcPts val="0"/>
                        </a:spcAft>
                        <a:buNone/>
                      </a:pPr>
                      <a:r>
                        <a:rPr lang="en-US" sz="1000">
                          <a:solidFill>
                            <a:srgbClr val="000000"/>
                          </a:solidFill>
                          <a:latin typeface="Calibri"/>
                          <a:ea typeface="Calibri"/>
                          <a:cs typeface="Calibri"/>
                          <a:sym typeface="Calibri"/>
                        </a:rPr>
                        <a:t>ABI-CONUS_CTP07</a:t>
                      </a:r>
                      <a:endParaRPr sz="10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000000"/>
                          </a:solidFill>
                          <a:latin typeface="Calibri"/>
                          <a:ea typeface="Calibri"/>
                          <a:cs typeface="Calibri"/>
                          <a:sym typeface="Calibri"/>
                        </a:rPr>
                        <a:t>Assess the accuracy and precision of C</a:t>
                      </a:r>
                      <a:r>
                        <a:rPr lang="en-US" sz="1200">
                          <a:latin typeface="Calibri"/>
                          <a:ea typeface="Calibri"/>
                          <a:cs typeface="Calibri"/>
                          <a:sym typeface="Calibri"/>
                        </a:rPr>
                        <a:t>CL</a:t>
                      </a:r>
                      <a:r>
                        <a:rPr lang="en-US" sz="1200">
                          <a:solidFill>
                            <a:srgbClr val="000000"/>
                          </a:solidFill>
                          <a:latin typeface="Calibri"/>
                          <a:ea typeface="Calibri"/>
                          <a:cs typeface="Calibri"/>
                          <a:sym typeface="Calibri"/>
                        </a:rPr>
                        <a:t> product generated for CONUS in ABI Mode 6</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latin typeface="Calibri"/>
                          <a:ea typeface="Calibri"/>
                          <a:cs typeface="Calibri"/>
                          <a:sym typeface="Calibri"/>
                        </a:rPr>
                        <a:t>100</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latin typeface="Calibri"/>
                          <a:ea typeface="Calibri"/>
                          <a:cs typeface="Calibri"/>
                          <a:sym typeface="Calibri"/>
                        </a:rPr>
                        <a:t>Complete</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000000"/>
                          </a:solidFill>
                          <a:latin typeface="Calibri"/>
                          <a:ea typeface="Calibri"/>
                          <a:cs typeface="Calibri"/>
                          <a:sym typeface="Calibri"/>
                        </a:rPr>
                        <a:t>AWG</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r h="457200">
                <a:tc>
                  <a:txBody>
                    <a:bodyPr/>
                    <a:lstStyle/>
                    <a:p>
                      <a:pPr indent="0" lvl="0" marL="0" rtl="0" algn="ctr">
                        <a:lnSpc>
                          <a:spcPct val="115000"/>
                        </a:lnSpc>
                        <a:spcBef>
                          <a:spcPts val="0"/>
                        </a:spcBef>
                        <a:spcAft>
                          <a:spcPts val="0"/>
                        </a:spcAft>
                        <a:buNone/>
                      </a:pPr>
                      <a:r>
                        <a:rPr lang="en-US" sz="1000">
                          <a:solidFill>
                            <a:srgbClr val="000000"/>
                          </a:solidFill>
                          <a:latin typeface="Calibri"/>
                          <a:ea typeface="Calibri"/>
                          <a:cs typeface="Calibri"/>
                          <a:sym typeface="Calibri"/>
                        </a:rPr>
                        <a:t>ABI-MESO_CTP08</a:t>
                      </a:r>
                      <a:endParaRPr sz="10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000000"/>
                          </a:solidFill>
                          <a:latin typeface="Calibri"/>
                          <a:ea typeface="Calibri"/>
                          <a:cs typeface="Calibri"/>
                          <a:sym typeface="Calibri"/>
                        </a:rPr>
                        <a:t>Assess the accuracy and precision of C</a:t>
                      </a:r>
                      <a:r>
                        <a:rPr lang="en-US" sz="1200">
                          <a:latin typeface="Calibri"/>
                          <a:ea typeface="Calibri"/>
                          <a:cs typeface="Calibri"/>
                          <a:sym typeface="Calibri"/>
                        </a:rPr>
                        <a:t>CL</a:t>
                      </a:r>
                      <a:r>
                        <a:rPr lang="en-US" sz="1200">
                          <a:solidFill>
                            <a:srgbClr val="000000"/>
                          </a:solidFill>
                          <a:latin typeface="Calibri"/>
                          <a:ea typeface="Calibri"/>
                          <a:cs typeface="Calibri"/>
                          <a:sym typeface="Calibri"/>
                        </a:rPr>
                        <a:t> product generated for mesoscale in ABI Mode 6</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latin typeface="Calibri"/>
                          <a:ea typeface="Calibri"/>
                          <a:cs typeface="Calibri"/>
                          <a:sym typeface="Calibri"/>
                        </a:rPr>
                        <a:t>Visual Only</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latin typeface="Calibri"/>
                          <a:ea typeface="Calibri"/>
                          <a:cs typeface="Calibri"/>
                          <a:sym typeface="Calibri"/>
                        </a:rPr>
                        <a:t>*</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solidFill>
                            <a:srgbClr val="000000"/>
                          </a:solidFill>
                          <a:latin typeface="Calibri"/>
                          <a:ea typeface="Calibri"/>
                          <a:cs typeface="Calibri"/>
                          <a:sym typeface="Calibri"/>
                        </a:rPr>
                        <a:t>AWG</a:t>
                      </a:r>
                      <a:endParaRPr sz="1200">
                        <a:solidFill>
                          <a:srgbClr val="000000"/>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bl>
          </a:graphicData>
        </a:graphic>
      </p:graphicFrame>
      <p:sp>
        <p:nvSpPr>
          <p:cNvPr id="240" name="Google Shape;240;p47"/>
          <p:cNvSpPr txBox="1"/>
          <p:nvPr/>
        </p:nvSpPr>
        <p:spPr>
          <a:xfrm>
            <a:off x="1313250" y="4712400"/>
            <a:ext cx="6517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aseline="30000" lang="en-US">
                <a:solidFill>
                  <a:srgbClr val="FFF2CC"/>
                </a:solidFill>
                <a:latin typeface="Calibri"/>
                <a:ea typeface="Calibri"/>
                <a:cs typeface="Calibri"/>
                <a:sym typeface="Calibri"/>
              </a:rPr>
              <a:t>#</a:t>
            </a:r>
            <a:r>
              <a:rPr lang="en-US">
                <a:solidFill>
                  <a:srgbClr val="FFF2CC"/>
                </a:solidFill>
                <a:latin typeface="Calibri"/>
                <a:ea typeface="Calibri"/>
                <a:cs typeface="Calibri"/>
                <a:sym typeface="Calibri"/>
              </a:rPr>
              <a:t>Official PLPT tables can be found in the Cloud Top Parameters ABI L2+ RIMP</a:t>
            </a:r>
            <a:endParaRPr sz="100">
              <a:solidFill>
                <a:srgbClr val="FFF2CC"/>
              </a:solidFill>
            </a:endParaRPr>
          </a:p>
        </p:txBody>
      </p:sp>
      <p:sp>
        <p:nvSpPr>
          <p:cNvPr id="241" name="Google Shape;241;p47"/>
          <p:cNvSpPr txBox="1"/>
          <p:nvPr/>
        </p:nvSpPr>
        <p:spPr>
          <a:xfrm>
            <a:off x="702900" y="3535700"/>
            <a:ext cx="7667700" cy="11697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lt1"/>
              </a:buClr>
              <a:buSzPts val="1600"/>
              <a:buFont typeface="Calibri"/>
              <a:buChar char="●"/>
            </a:pPr>
            <a:r>
              <a:rPr lang="en-US" sz="1600">
                <a:solidFill>
                  <a:schemeClr val="lt1"/>
                </a:solidFill>
                <a:latin typeface="Calibri"/>
                <a:ea typeface="Calibri"/>
                <a:cs typeface="Calibri"/>
                <a:sym typeface="Calibri"/>
              </a:rPr>
              <a:t>Full Disk (FD) sectors used in quantitative validation analyses are considered a proxy for CONUS and MESO sectors due to the nature of the validation datasets.</a:t>
            </a:r>
            <a:endParaRPr sz="1600">
              <a:solidFill>
                <a:schemeClr val="lt1"/>
              </a:solidFill>
              <a:latin typeface="Calibri"/>
              <a:ea typeface="Calibri"/>
              <a:cs typeface="Calibri"/>
              <a:sym typeface="Calibri"/>
            </a:endParaRPr>
          </a:p>
          <a:p>
            <a:pPr indent="-330200" lvl="0" marL="457200" rtl="0" algn="l">
              <a:spcBef>
                <a:spcPts val="0"/>
              </a:spcBef>
              <a:spcAft>
                <a:spcPts val="0"/>
              </a:spcAft>
              <a:buClr>
                <a:schemeClr val="lt1"/>
              </a:buClr>
              <a:buSzPts val="1600"/>
              <a:buFont typeface="Calibri"/>
              <a:buChar char="●"/>
            </a:pPr>
            <a:r>
              <a:rPr lang="en-US" sz="1600">
                <a:solidFill>
                  <a:schemeClr val="lt1"/>
                </a:solidFill>
                <a:latin typeface="Calibri"/>
                <a:ea typeface="Calibri"/>
                <a:cs typeface="Calibri"/>
                <a:sym typeface="Calibri"/>
              </a:rPr>
              <a:t>FD and CONUS are compared using a histogram analysis (see later slides).</a:t>
            </a:r>
            <a:endParaRPr sz="1600">
              <a:solidFill>
                <a:schemeClr val="lt1"/>
              </a:solidFill>
              <a:latin typeface="Calibri"/>
              <a:ea typeface="Calibri"/>
              <a:cs typeface="Calibri"/>
              <a:sym typeface="Calibri"/>
            </a:endParaRPr>
          </a:p>
          <a:p>
            <a:pPr indent="-330200" lvl="0" marL="457200" rtl="0" algn="l">
              <a:spcBef>
                <a:spcPts val="0"/>
              </a:spcBef>
              <a:spcAft>
                <a:spcPts val="0"/>
              </a:spcAft>
              <a:buClr>
                <a:schemeClr val="lt1"/>
              </a:buClr>
              <a:buSzPts val="1600"/>
              <a:buFont typeface="Calibri"/>
              <a:buChar char="●"/>
            </a:pPr>
            <a:r>
              <a:rPr lang="en-US" sz="1600">
                <a:solidFill>
                  <a:schemeClr val="lt1"/>
                </a:solidFill>
                <a:latin typeface="Calibri"/>
                <a:ea typeface="Calibri"/>
                <a:cs typeface="Calibri"/>
                <a:sym typeface="Calibri"/>
              </a:rPr>
              <a:t>MESO visual assessments were conducted</a:t>
            </a:r>
            <a:endParaRPr sz="1600">
              <a:solidFill>
                <a:schemeClr val="lt1"/>
              </a:solidFill>
              <a:latin typeface="Calibri"/>
              <a:ea typeface="Calibri"/>
              <a:cs typeface="Calibri"/>
              <a:sym typeface="Calibri"/>
            </a:endParaRPr>
          </a:p>
        </p:txBody>
      </p:sp>
      <p:sp>
        <p:nvSpPr>
          <p:cNvPr id="242" name="Google Shape;242;p47"/>
          <p:cNvSpPr txBox="1"/>
          <p:nvPr>
            <p:ph idx="12" type="sldNum"/>
          </p:nvPr>
        </p:nvSpPr>
        <p:spPr>
          <a:xfrm>
            <a:off x="7010400" y="4914900"/>
            <a:ext cx="2133600" cy="2166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r>
              <a:rPr lang="en-US"/>
              <a:t> </a:t>
            </a:r>
            <a:fld id="{00000000-1234-1234-1234-123412341234}" type="slidenum">
              <a:rPr lang="en-US" sz="1200"/>
              <a:t>‹#›</a:t>
            </a:fld>
            <a:endParaRPr sz="1200"/>
          </a:p>
        </p:txBody>
      </p:sp>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Normal_Launch_ShowTemp">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