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9" r:id="rId22"/>
    <p:sldId id="280" r:id="rId23"/>
    <p:sldId id="281" r:id="rId24"/>
    <p:sldId id="282"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5C1954-3CD9-48F2-A2E4-366E9F97BA06}">
  <a:tblStyle styleId="{C55C1954-3CD9-48F2-A2E4-366E9F97BA0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A707667-F435-431B-9455-CEC45DE8FA00}"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210A76E-A038-4308-A044-F271784174B3}"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2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624f3115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624f3115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624f3115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624f3115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62028d19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62028d19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9955e13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9955e13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624f3115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624f3115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62028d19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62028d19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9955e139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49955e139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4a6bd6c4e4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4a6bd6c4e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8adca7f3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8adca7f3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ab5c9679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ab5c9679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the erroneous CPS distribution in OE as compared to MODIS. While there is a slight bias in the DE (i.e. Fixed) data, this is likely due to the high 0.64𝞵m reflectance in ABI as compared to MODIS (~6%). This is the subject of a seperate ADR unrelated to CPS.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ab5c9679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ab5c9679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a8c55fb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a8c55fb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ab5c96795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4ab5c96795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Again note the erroeous distribution in CPS in OE as compared to DE when compared to MODIS.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ab5c96795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4ab5c96795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ab5c96795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4ab5c96795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8adca7f34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48adca7f34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49955e139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49955e139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9955e139e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49955e139e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a75987ed2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a75987ed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48adca7f34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48adca7f3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624f311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624f311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462028d19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462028d19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62028d19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62028d19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0440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rPr>
              <a:t>Daytime Cloud Particle Size Provisional Revisit</a:t>
            </a:r>
            <a:endParaRPr>
              <a:solidFill>
                <a:srgbClr val="FFFFFF"/>
              </a:solidFill>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Andi Walther (CIMSS), William Straka (CIMSS) and the AWG Cloud team</a:t>
            </a:r>
            <a:endParaRPr sz="1800">
              <a:solidFill>
                <a:srgbClr val="FFFFFF"/>
              </a:solidFill>
            </a:endParaRPr>
          </a:p>
          <a:p>
            <a:pPr marL="0" lvl="0" indent="0" algn="ctr" rtl="0">
              <a:spcBef>
                <a:spcPts val="0"/>
              </a:spcBef>
              <a:spcAft>
                <a:spcPts val="0"/>
              </a:spcAft>
              <a:buNone/>
            </a:pPr>
            <a:endParaRPr sz="1800">
              <a:solidFill>
                <a:srgbClr val="FFFFFF"/>
              </a:solidFill>
            </a:endParaRPr>
          </a:p>
          <a:p>
            <a:pPr marL="0" lvl="0" indent="0" algn="ctr" rtl="0">
              <a:spcBef>
                <a:spcPts val="0"/>
              </a:spcBef>
              <a:spcAft>
                <a:spcPts val="0"/>
              </a:spcAft>
              <a:buNone/>
            </a:pPr>
            <a:r>
              <a:rPr lang="en" sz="1800">
                <a:solidFill>
                  <a:srgbClr val="FFFFFF"/>
                </a:solidFill>
              </a:rPr>
              <a:t>With help from : Jon Wrotny (PRO), Kerrie Allen (ASSISTT) and Tianxu Yu (ASSISTT)</a:t>
            </a:r>
            <a:endParaRPr sz="1800">
              <a:solidFill>
                <a:srgbClr val="FFFFFF"/>
              </a:solidFill>
            </a:endParaRPr>
          </a:p>
          <a:p>
            <a:pPr marL="0" lvl="0" indent="0" algn="ctr" rtl="0">
              <a:spcBef>
                <a:spcPts val="0"/>
              </a:spcBef>
              <a:spcAft>
                <a:spcPts val="0"/>
              </a:spcAft>
              <a:buNone/>
            </a:pPr>
            <a:endParaRPr sz="1800">
              <a:solidFill>
                <a:srgbClr val="FFFFFF"/>
              </a:solidFill>
            </a:endParaRPr>
          </a:p>
          <a:p>
            <a:pPr marL="0" lvl="0" indent="0" algn="ctr" rtl="0">
              <a:spcBef>
                <a:spcPts val="0"/>
              </a:spcBef>
              <a:spcAft>
                <a:spcPts val="0"/>
              </a:spcAft>
              <a:buNone/>
            </a:pPr>
            <a:endParaRPr sz="1800">
              <a:solidFill>
                <a:srgbClr val="FFFFFF"/>
              </a:solidFill>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sp>
        <p:nvSpPr>
          <p:cNvPr id="130" name="Google Shape;130;p22"/>
          <p:cNvSpPr txBox="1"/>
          <p:nvPr/>
        </p:nvSpPr>
        <p:spPr>
          <a:xfrm>
            <a:off x="1851150" y="149300"/>
            <a:ext cx="5441700" cy="4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FFFFFF"/>
                </a:solidFill>
              </a:rPr>
              <a:t>Initial test of the 2 fixes in the GS DCOMP code</a:t>
            </a:r>
            <a:endParaRPr sz="1800" b="1" u="sng">
              <a:solidFill>
                <a:srgbClr val="FFFFFF"/>
              </a:solidFill>
            </a:endParaRPr>
          </a:p>
        </p:txBody>
      </p:sp>
      <p:sp>
        <p:nvSpPr>
          <p:cNvPr id="131" name="Google Shape;131;p22"/>
          <p:cNvSpPr txBox="1"/>
          <p:nvPr/>
        </p:nvSpPr>
        <p:spPr>
          <a:xfrm>
            <a:off x="285225" y="795150"/>
            <a:ext cx="8673600" cy="1776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a:solidFill>
                  <a:srgbClr val="FFFFFF"/>
                </a:solidFill>
              </a:rPr>
              <a:t>The GS DCOMP code within ATT was modified to fix the issue with the relative azimuth angle and the incorrect output from the OE module.</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The relative azimuth angle issue is calculated by the Auxiliary component of the GS.  The issue was fixed by taking the complement of the angle immediately after ingest by the DCOMP code.</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The OE issue was fixed by setting the COD and CPS value to a fill value if the OE retrieval did not meet its convergence criteria after the maximum number of retrieval loop iterations.</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The FW and GS (in ATT) codes were run on a test case from November 19th, 2018 at 19:15 UTC.</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Results of these test runs are shown on the next slide.</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Important note - the SAPF and ATT were run with product precedence. This means that there are expected differences in the cloud phase and height products between the SAPF and ATT.</a:t>
            </a:r>
            <a:endParaRPr>
              <a:solidFill>
                <a:srgbClr val="FFFFFF"/>
              </a:solidFill>
            </a:endParaRPr>
          </a:p>
          <a:p>
            <a:pPr marL="457200" lvl="0" indent="0" algn="l" rtl="0">
              <a:spcBef>
                <a:spcPts val="0"/>
              </a:spcBef>
              <a:spcAft>
                <a:spcPts val="0"/>
              </a:spcAft>
              <a:buNone/>
            </a:pPr>
            <a:r>
              <a:rPr lang="en">
                <a:solidFill>
                  <a:srgbClr val="FFFFFF"/>
                </a:solidFill>
              </a:rPr>
              <a:t> </a:t>
            </a:r>
            <a:endParaRPr>
              <a:solidFill>
                <a:srgbClr val="FFFFFF"/>
              </a:solidFill>
            </a:endParaRPr>
          </a:p>
        </p:txBody>
      </p:sp>
      <p:sp>
        <p:nvSpPr>
          <p:cNvPr id="132" name="Google Shape;13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6"/>
        <p:cNvGrpSpPr/>
        <p:nvPr/>
      </p:nvGrpSpPr>
      <p:grpSpPr>
        <a:xfrm>
          <a:off x="0" y="0"/>
          <a:ext cx="0" cy="0"/>
          <a:chOff x="0" y="0"/>
          <a:chExt cx="0" cy="0"/>
        </a:xfrm>
      </p:grpSpPr>
      <p:pic>
        <p:nvPicPr>
          <p:cNvPr id="137" name="Google Shape;137;p23"/>
          <p:cNvPicPr preferRelativeResize="0"/>
          <p:nvPr/>
        </p:nvPicPr>
        <p:blipFill rotWithShape="1">
          <a:blip r:embed="rId3">
            <a:alphaModFix/>
          </a:blip>
          <a:srcRect l="26493" t="9047" r="15998" b="5277"/>
          <a:stretch/>
        </p:blipFill>
        <p:spPr>
          <a:xfrm>
            <a:off x="84350" y="340975"/>
            <a:ext cx="2825502" cy="2230774"/>
          </a:xfrm>
          <a:prstGeom prst="rect">
            <a:avLst/>
          </a:prstGeom>
          <a:noFill/>
          <a:ln>
            <a:noFill/>
          </a:ln>
        </p:spPr>
      </p:pic>
      <p:pic>
        <p:nvPicPr>
          <p:cNvPr id="138" name="Google Shape;138;p23"/>
          <p:cNvPicPr preferRelativeResize="0"/>
          <p:nvPr/>
        </p:nvPicPr>
        <p:blipFill rotWithShape="1">
          <a:blip r:embed="rId4">
            <a:alphaModFix/>
          </a:blip>
          <a:srcRect l="26155" t="9034" r="16773" b="5246"/>
          <a:stretch/>
        </p:blipFill>
        <p:spPr>
          <a:xfrm>
            <a:off x="102650" y="2762675"/>
            <a:ext cx="2807202" cy="2380826"/>
          </a:xfrm>
          <a:prstGeom prst="rect">
            <a:avLst/>
          </a:prstGeom>
          <a:noFill/>
          <a:ln>
            <a:noFill/>
          </a:ln>
        </p:spPr>
      </p:pic>
      <p:pic>
        <p:nvPicPr>
          <p:cNvPr id="139" name="Google Shape;139;p23"/>
          <p:cNvPicPr preferRelativeResize="0"/>
          <p:nvPr/>
        </p:nvPicPr>
        <p:blipFill rotWithShape="1">
          <a:blip r:embed="rId5">
            <a:alphaModFix/>
          </a:blip>
          <a:srcRect l="26765" t="9191" r="17656" b="7252"/>
          <a:stretch/>
        </p:blipFill>
        <p:spPr>
          <a:xfrm>
            <a:off x="3057450" y="288700"/>
            <a:ext cx="2651748" cy="2230774"/>
          </a:xfrm>
          <a:prstGeom prst="rect">
            <a:avLst/>
          </a:prstGeom>
          <a:noFill/>
          <a:ln>
            <a:noFill/>
          </a:ln>
        </p:spPr>
      </p:pic>
      <p:pic>
        <p:nvPicPr>
          <p:cNvPr id="140" name="Google Shape;140;p23"/>
          <p:cNvPicPr preferRelativeResize="0"/>
          <p:nvPr/>
        </p:nvPicPr>
        <p:blipFill rotWithShape="1">
          <a:blip r:embed="rId6">
            <a:alphaModFix/>
          </a:blip>
          <a:srcRect l="26755" t="9228" r="16859" b="6879"/>
          <a:stretch/>
        </p:blipFill>
        <p:spPr>
          <a:xfrm>
            <a:off x="3043725" y="2804800"/>
            <a:ext cx="2679198" cy="2259551"/>
          </a:xfrm>
          <a:prstGeom prst="rect">
            <a:avLst/>
          </a:prstGeom>
          <a:noFill/>
          <a:ln>
            <a:noFill/>
          </a:ln>
        </p:spPr>
      </p:pic>
      <p:pic>
        <p:nvPicPr>
          <p:cNvPr id="141" name="Google Shape;141;p23"/>
          <p:cNvPicPr preferRelativeResize="0"/>
          <p:nvPr/>
        </p:nvPicPr>
        <p:blipFill rotWithShape="1">
          <a:blip r:embed="rId7">
            <a:alphaModFix/>
          </a:blip>
          <a:srcRect l="26189" t="9164" r="16289" b="6211"/>
          <a:stretch/>
        </p:blipFill>
        <p:spPr>
          <a:xfrm>
            <a:off x="6102300" y="288700"/>
            <a:ext cx="2715774" cy="2286925"/>
          </a:xfrm>
          <a:prstGeom prst="rect">
            <a:avLst/>
          </a:prstGeom>
          <a:noFill/>
          <a:ln>
            <a:noFill/>
          </a:ln>
        </p:spPr>
      </p:pic>
      <p:sp>
        <p:nvSpPr>
          <p:cNvPr id="142" name="Google Shape;142;p23"/>
          <p:cNvSpPr txBox="1"/>
          <p:nvPr/>
        </p:nvSpPr>
        <p:spPr>
          <a:xfrm>
            <a:off x="683750" y="41050"/>
            <a:ext cx="1300800" cy="2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CPS in SAPF</a:t>
            </a:r>
            <a:endParaRPr>
              <a:solidFill>
                <a:srgbClr val="FFFFFF"/>
              </a:solidFill>
            </a:endParaRPr>
          </a:p>
        </p:txBody>
      </p:sp>
      <p:sp>
        <p:nvSpPr>
          <p:cNvPr id="143" name="Google Shape;143;p23"/>
          <p:cNvSpPr txBox="1"/>
          <p:nvPr/>
        </p:nvSpPr>
        <p:spPr>
          <a:xfrm>
            <a:off x="3701800" y="0"/>
            <a:ext cx="1263300" cy="2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CPS in ATT</a:t>
            </a:r>
            <a:endParaRPr>
              <a:solidFill>
                <a:srgbClr val="FFFFFF"/>
              </a:solidFill>
            </a:endParaRPr>
          </a:p>
        </p:txBody>
      </p:sp>
      <p:sp>
        <p:nvSpPr>
          <p:cNvPr id="144" name="Google Shape;144;p23"/>
          <p:cNvSpPr txBox="1"/>
          <p:nvPr/>
        </p:nvSpPr>
        <p:spPr>
          <a:xfrm>
            <a:off x="6718225" y="-35150"/>
            <a:ext cx="1557900" cy="2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ATT - SAPF CPS</a:t>
            </a:r>
            <a:endParaRPr>
              <a:solidFill>
                <a:srgbClr val="FFFFFF"/>
              </a:solidFill>
            </a:endParaRPr>
          </a:p>
        </p:txBody>
      </p:sp>
      <p:sp>
        <p:nvSpPr>
          <p:cNvPr id="145" name="Google Shape;145;p23"/>
          <p:cNvSpPr txBox="1"/>
          <p:nvPr/>
        </p:nvSpPr>
        <p:spPr>
          <a:xfrm>
            <a:off x="753850" y="2493150"/>
            <a:ext cx="1431900" cy="2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COD in SA{F</a:t>
            </a:r>
            <a:endParaRPr>
              <a:solidFill>
                <a:srgbClr val="FFFFFF"/>
              </a:solidFill>
            </a:endParaRPr>
          </a:p>
        </p:txBody>
      </p:sp>
      <p:sp>
        <p:nvSpPr>
          <p:cNvPr id="146" name="Google Shape;146;p23"/>
          <p:cNvSpPr txBox="1"/>
          <p:nvPr/>
        </p:nvSpPr>
        <p:spPr>
          <a:xfrm>
            <a:off x="3749050" y="2519463"/>
            <a:ext cx="1168800" cy="2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COD in ATT</a:t>
            </a:r>
            <a:endParaRPr>
              <a:solidFill>
                <a:srgbClr val="FFFFFF"/>
              </a:solidFill>
            </a:endParaRPr>
          </a:p>
        </p:txBody>
      </p:sp>
      <p:sp>
        <p:nvSpPr>
          <p:cNvPr id="147" name="Google Shape;147;p23"/>
          <p:cNvSpPr txBox="1"/>
          <p:nvPr/>
        </p:nvSpPr>
        <p:spPr>
          <a:xfrm>
            <a:off x="6455025" y="2667925"/>
            <a:ext cx="1884600" cy="10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endParaRPr>
          </a:p>
        </p:txBody>
      </p:sp>
      <p:pic>
        <p:nvPicPr>
          <p:cNvPr id="148" name="Google Shape;148;p23"/>
          <p:cNvPicPr preferRelativeResize="0"/>
          <p:nvPr/>
        </p:nvPicPr>
        <p:blipFill rotWithShape="1">
          <a:blip r:embed="rId8">
            <a:alphaModFix/>
          </a:blip>
          <a:srcRect l="26983" t="9782" r="17253" b="7804"/>
          <a:stretch/>
        </p:blipFill>
        <p:spPr>
          <a:xfrm>
            <a:off x="6102300" y="2841500"/>
            <a:ext cx="2706624" cy="2201875"/>
          </a:xfrm>
          <a:prstGeom prst="rect">
            <a:avLst/>
          </a:prstGeom>
          <a:noFill/>
          <a:ln>
            <a:noFill/>
          </a:ln>
        </p:spPr>
      </p:pic>
      <p:sp>
        <p:nvSpPr>
          <p:cNvPr id="149" name="Google Shape;149;p23"/>
          <p:cNvSpPr txBox="1"/>
          <p:nvPr/>
        </p:nvSpPr>
        <p:spPr>
          <a:xfrm>
            <a:off x="6723500" y="2567900"/>
            <a:ext cx="1616100" cy="2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ATT - SAPF COD</a:t>
            </a:r>
            <a:endParaRPr>
              <a:solidFill>
                <a:srgbClr val="FFFFFF"/>
              </a:solidFill>
            </a:endParaRPr>
          </a:p>
        </p:txBody>
      </p:sp>
      <p:sp>
        <p:nvSpPr>
          <p:cNvPr id="150" name="Google Shape;15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4"/>
        <p:cNvGrpSpPr/>
        <p:nvPr/>
      </p:nvGrpSpPr>
      <p:grpSpPr>
        <a:xfrm>
          <a:off x="0" y="0"/>
          <a:ext cx="0" cy="0"/>
          <a:chOff x="0" y="0"/>
          <a:chExt cx="0" cy="0"/>
        </a:xfrm>
      </p:grpSpPr>
      <p:sp>
        <p:nvSpPr>
          <p:cNvPr id="155" name="Google Shape;155;p24"/>
          <p:cNvSpPr txBox="1"/>
          <p:nvPr/>
        </p:nvSpPr>
        <p:spPr>
          <a:xfrm>
            <a:off x="1404900" y="109800"/>
            <a:ext cx="6792600" cy="5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FFFFFF"/>
                </a:solidFill>
              </a:rPr>
              <a:t>Density plots (# of observations) of the ATT to SAPF results</a:t>
            </a:r>
            <a:endParaRPr sz="1800" b="1" u="sng">
              <a:solidFill>
                <a:srgbClr val="FFFFFF"/>
              </a:solidFill>
            </a:endParaRPr>
          </a:p>
        </p:txBody>
      </p:sp>
      <p:pic>
        <p:nvPicPr>
          <p:cNvPr id="156" name="Google Shape;156;p24"/>
          <p:cNvPicPr preferRelativeResize="0"/>
          <p:nvPr/>
        </p:nvPicPr>
        <p:blipFill rotWithShape="1">
          <a:blip r:embed="rId3">
            <a:alphaModFix/>
          </a:blip>
          <a:srcRect l="26182" t="9094" r="16349" b="5668"/>
          <a:stretch/>
        </p:blipFill>
        <p:spPr>
          <a:xfrm>
            <a:off x="391900" y="903950"/>
            <a:ext cx="3877050" cy="3232651"/>
          </a:xfrm>
          <a:prstGeom prst="rect">
            <a:avLst/>
          </a:prstGeom>
          <a:noFill/>
          <a:ln>
            <a:noFill/>
          </a:ln>
        </p:spPr>
      </p:pic>
      <p:pic>
        <p:nvPicPr>
          <p:cNvPr id="157" name="Google Shape;157;p24"/>
          <p:cNvPicPr preferRelativeResize="0"/>
          <p:nvPr/>
        </p:nvPicPr>
        <p:blipFill rotWithShape="1">
          <a:blip r:embed="rId4">
            <a:alphaModFix/>
          </a:blip>
          <a:srcRect l="26099" t="8707" r="16183" b="5329"/>
          <a:stretch/>
        </p:blipFill>
        <p:spPr>
          <a:xfrm>
            <a:off x="4853500" y="866100"/>
            <a:ext cx="3858768" cy="3193786"/>
          </a:xfrm>
          <a:prstGeom prst="rect">
            <a:avLst/>
          </a:prstGeom>
          <a:noFill/>
          <a:ln>
            <a:noFill/>
          </a:ln>
        </p:spPr>
      </p:pic>
      <p:sp>
        <p:nvSpPr>
          <p:cNvPr id="158" name="Google Shape;158;p24"/>
          <p:cNvSpPr txBox="1"/>
          <p:nvPr/>
        </p:nvSpPr>
        <p:spPr>
          <a:xfrm>
            <a:off x="628625" y="582450"/>
            <a:ext cx="3232200" cy="3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November 19th, 2018 at 19:15 UTC</a:t>
            </a:r>
            <a:endParaRPr>
              <a:solidFill>
                <a:srgbClr val="FFFFFF"/>
              </a:solidFill>
            </a:endParaRPr>
          </a:p>
        </p:txBody>
      </p:sp>
      <p:sp>
        <p:nvSpPr>
          <p:cNvPr id="159" name="Google Shape;159;p24"/>
          <p:cNvSpPr txBox="1"/>
          <p:nvPr/>
        </p:nvSpPr>
        <p:spPr>
          <a:xfrm>
            <a:off x="5125350" y="582450"/>
            <a:ext cx="3232200" cy="3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November 19th, 2018 at 19:15 UTC</a:t>
            </a:r>
            <a:endParaRPr>
              <a:solidFill>
                <a:srgbClr val="FFFFFF"/>
              </a:solidFill>
            </a:endParaRPr>
          </a:p>
        </p:txBody>
      </p:sp>
      <p:sp>
        <p:nvSpPr>
          <p:cNvPr id="160" name="Google Shape;160;p24"/>
          <p:cNvSpPr txBox="1"/>
          <p:nvPr/>
        </p:nvSpPr>
        <p:spPr>
          <a:xfrm>
            <a:off x="800275" y="4136600"/>
            <a:ext cx="30606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Correlation: 0.60516 (density plot)</a:t>
            </a:r>
            <a:endParaRPr>
              <a:solidFill>
                <a:srgbClr val="FFFFFF"/>
              </a:solidFill>
            </a:endParaRPr>
          </a:p>
          <a:p>
            <a:pPr marL="0" lvl="0" indent="0" algn="l" rtl="0">
              <a:spcBef>
                <a:spcPts val="0"/>
              </a:spcBef>
              <a:spcAft>
                <a:spcPts val="0"/>
              </a:spcAft>
              <a:buNone/>
            </a:pPr>
            <a:r>
              <a:rPr lang="en">
                <a:solidFill>
                  <a:srgbClr val="FFFFFF"/>
                </a:solidFill>
              </a:rPr>
              <a:t>Mean delta: -0.36606 (CPS data)</a:t>
            </a:r>
            <a:endParaRPr>
              <a:solidFill>
                <a:srgbClr val="FFFFFF"/>
              </a:solidFill>
            </a:endParaRPr>
          </a:p>
          <a:p>
            <a:pPr marL="0" lvl="0" indent="0" algn="l" rtl="0">
              <a:spcBef>
                <a:spcPts val="0"/>
              </a:spcBef>
              <a:spcAft>
                <a:spcPts val="0"/>
              </a:spcAft>
              <a:buNone/>
            </a:pPr>
            <a:r>
              <a:rPr lang="en">
                <a:solidFill>
                  <a:srgbClr val="FFFFFF"/>
                </a:solidFill>
              </a:rPr>
              <a:t>Median delta: 0.05120 (CPS data)</a:t>
            </a:r>
            <a:endParaRPr>
              <a:solidFill>
                <a:srgbClr val="FFFFFF"/>
              </a:solidFill>
            </a:endParaRPr>
          </a:p>
        </p:txBody>
      </p:sp>
      <p:sp>
        <p:nvSpPr>
          <p:cNvPr id="161" name="Google Shape;161;p24"/>
          <p:cNvSpPr txBox="1"/>
          <p:nvPr/>
        </p:nvSpPr>
        <p:spPr>
          <a:xfrm>
            <a:off x="5252225" y="4097200"/>
            <a:ext cx="33111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Correlation: 0.76530 (density plot)</a:t>
            </a:r>
            <a:endParaRPr>
              <a:solidFill>
                <a:srgbClr val="FFFFFF"/>
              </a:solidFill>
            </a:endParaRPr>
          </a:p>
          <a:p>
            <a:pPr marL="0" lvl="0" indent="0" algn="l" rtl="0">
              <a:spcBef>
                <a:spcPts val="0"/>
              </a:spcBef>
              <a:spcAft>
                <a:spcPts val="0"/>
              </a:spcAft>
              <a:buNone/>
            </a:pPr>
            <a:r>
              <a:rPr lang="en">
                <a:solidFill>
                  <a:srgbClr val="FFFFFF"/>
                </a:solidFill>
              </a:rPr>
              <a:t>Mean delta: -0.36678 (COD data)</a:t>
            </a:r>
            <a:endParaRPr>
              <a:solidFill>
                <a:srgbClr val="FFFFFF"/>
              </a:solidFill>
            </a:endParaRPr>
          </a:p>
          <a:p>
            <a:pPr marL="0" lvl="0" indent="0" algn="l" rtl="0">
              <a:spcBef>
                <a:spcPts val="0"/>
              </a:spcBef>
              <a:spcAft>
                <a:spcPts val="0"/>
              </a:spcAft>
              <a:buNone/>
            </a:pPr>
            <a:r>
              <a:rPr lang="en">
                <a:solidFill>
                  <a:srgbClr val="FFFFFF"/>
                </a:solidFill>
              </a:rPr>
              <a:t>Median delta: -0.00030 (COD data) </a:t>
            </a:r>
            <a:endParaRPr>
              <a:solidFill>
                <a:srgbClr val="FFFFFF"/>
              </a:solidFill>
            </a:endParaRPr>
          </a:p>
        </p:txBody>
      </p:sp>
      <p:sp>
        <p:nvSpPr>
          <p:cNvPr id="162" name="Google Shape;16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6"/>
        <p:cNvGrpSpPr/>
        <p:nvPr/>
      </p:nvGrpSpPr>
      <p:grpSpPr>
        <a:xfrm>
          <a:off x="0" y="0"/>
          <a:ext cx="0" cy="0"/>
          <a:chOff x="0" y="0"/>
          <a:chExt cx="0" cy="0"/>
        </a:xfrm>
      </p:grpSpPr>
      <p:sp>
        <p:nvSpPr>
          <p:cNvPr id="167" name="Google Shape;167;p25"/>
          <p:cNvSpPr txBox="1"/>
          <p:nvPr/>
        </p:nvSpPr>
        <p:spPr>
          <a:xfrm>
            <a:off x="1669825" y="149300"/>
            <a:ext cx="6027600" cy="4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FFFFFF"/>
                </a:solidFill>
              </a:rPr>
              <a:t>Test of the changes to DCOMP in the Ground System</a:t>
            </a:r>
            <a:endParaRPr sz="1800" b="1" u="sng">
              <a:solidFill>
                <a:srgbClr val="FFFFFF"/>
              </a:solidFill>
            </a:endParaRPr>
          </a:p>
        </p:txBody>
      </p:sp>
      <p:sp>
        <p:nvSpPr>
          <p:cNvPr id="168" name="Google Shape;168;p25"/>
          <p:cNvSpPr txBox="1"/>
          <p:nvPr/>
        </p:nvSpPr>
        <p:spPr>
          <a:xfrm>
            <a:off x="285225" y="795150"/>
            <a:ext cx="8673600" cy="1776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dirty="0">
                <a:solidFill>
                  <a:srgbClr val="FFFFFF"/>
                </a:solidFill>
              </a:rPr>
              <a:t>The 2 fixes to DCOMP were then added to the DCOMP code running in the DE on the Ground System.  The fixes were made in the same way as with the ATT updates.</a:t>
            </a:r>
            <a:endParaRPr dirty="0">
              <a:solidFill>
                <a:srgbClr val="FFFFFF"/>
              </a:solidFill>
            </a:endParaRPr>
          </a:p>
          <a:p>
            <a:pPr marL="457200" lvl="0" indent="0" algn="l" rtl="0">
              <a:spcBef>
                <a:spcPts val="0"/>
              </a:spcBef>
              <a:spcAft>
                <a:spcPts val="0"/>
              </a:spcAft>
              <a:buNone/>
            </a:pP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DCOMP output files for the November 19th, 2018 at 19:15 UTC were pulled off the GS and compared with the equivalent files generated from the SAPF run.</a:t>
            </a:r>
            <a:endParaRPr dirty="0">
              <a:solidFill>
                <a:srgbClr val="FFFFFF"/>
              </a:solidFill>
            </a:endParaRPr>
          </a:p>
          <a:p>
            <a:pPr marL="0" lvl="0" indent="0" algn="l" rtl="0">
              <a:spcBef>
                <a:spcPts val="0"/>
              </a:spcBef>
              <a:spcAft>
                <a:spcPts val="0"/>
              </a:spcAft>
              <a:buNone/>
            </a:pP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Results </a:t>
            </a:r>
            <a:r>
              <a:rPr lang="en" dirty="0" smtClean="0">
                <a:solidFill>
                  <a:srgbClr val="FFFFFF"/>
                </a:solidFill>
              </a:rPr>
              <a:t>are shown </a:t>
            </a:r>
            <a:r>
              <a:rPr lang="en" dirty="0">
                <a:solidFill>
                  <a:srgbClr val="FFFFFF"/>
                </a:solidFill>
              </a:rPr>
              <a:t>on the next slide.</a:t>
            </a:r>
            <a:endParaRPr dirty="0">
              <a:solidFill>
                <a:srgbClr val="FFFFFF"/>
              </a:solidFill>
            </a:endParaRPr>
          </a:p>
          <a:p>
            <a:pPr marL="457200" lvl="0" indent="0" algn="l" rtl="0">
              <a:spcBef>
                <a:spcPts val="0"/>
              </a:spcBef>
              <a:spcAft>
                <a:spcPts val="0"/>
              </a:spcAft>
              <a:buNone/>
            </a:pPr>
            <a:r>
              <a:rPr lang="en" dirty="0">
                <a:solidFill>
                  <a:srgbClr val="FFFFFF"/>
                </a:solidFill>
              </a:rPr>
              <a:t> </a:t>
            </a:r>
            <a:endParaRPr dirty="0">
              <a:solidFill>
                <a:srgbClr val="FFFFFF"/>
              </a:solidFill>
            </a:endParaRPr>
          </a:p>
        </p:txBody>
      </p:sp>
      <p:sp>
        <p:nvSpPr>
          <p:cNvPr id="169" name="Google Shape;16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3"/>
        <p:cNvGrpSpPr/>
        <p:nvPr/>
      </p:nvGrpSpPr>
      <p:grpSpPr>
        <a:xfrm>
          <a:off x="0" y="0"/>
          <a:ext cx="0" cy="0"/>
          <a:chOff x="0" y="0"/>
          <a:chExt cx="0" cy="0"/>
        </a:xfrm>
      </p:grpSpPr>
      <p:sp>
        <p:nvSpPr>
          <p:cNvPr id="174" name="Google Shape;174;p26"/>
          <p:cNvSpPr txBox="1"/>
          <p:nvPr/>
        </p:nvSpPr>
        <p:spPr>
          <a:xfrm>
            <a:off x="811750" y="2477934"/>
            <a:ext cx="1406100" cy="2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COD in SAPF</a:t>
            </a:r>
            <a:endParaRPr>
              <a:solidFill>
                <a:srgbClr val="FFFFFF"/>
              </a:solidFill>
            </a:endParaRPr>
          </a:p>
        </p:txBody>
      </p:sp>
      <p:pic>
        <p:nvPicPr>
          <p:cNvPr id="175" name="Google Shape;175;p26"/>
          <p:cNvPicPr preferRelativeResize="0"/>
          <p:nvPr/>
        </p:nvPicPr>
        <p:blipFill rotWithShape="1">
          <a:blip r:embed="rId3">
            <a:alphaModFix/>
          </a:blip>
          <a:srcRect l="26493" t="9047" r="15998" b="5277"/>
          <a:stretch/>
        </p:blipFill>
        <p:spPr>
          <a:xfrm>
            <a:off x="84350" y="340975"/>
            <a:ext cx="2825502" cy="2230774"/>
          </a:xfrm>
          <a:prstGeom prst="rect">
            <a:avLst/>
          </a:prstGeom>
          <a:noFill/>
          <a:ln>
            <a:noFill/>
          </a:ln>
        </p:spPr>
      </p:pic>
      <p:pic>
        <p:nvPicPr>
          <p:cNvPr id="176" name="Google Shape;176;p26"/>
          <p:cNvPicPr preferRelativeResize="0"/>
          <p:nvPr/>
        </p:nvPicPr>
        <p:blipFill rotWithShape="1">
          <a:blip r:embed="rId4">
            <a:alphaModFix/>
          </a:blip>
          <a:srcRect l="26155" t="9034" r="16773" b="5246"/>
          <a:stretch/>
        </p:blipFill>
        <p:spPr>
          <a:xfrm>
            <a:off x="102650" y="2762675"/>
            <a:ext cx="2807202" cy="2380826"/>
          </a:xfrm>
          <a:prstGeom prst="rect">
            <a:avLst/>
          </a:prstGeom>
          <a:noFill/>
          <a:ln>
            <a:noFill/>
          </a:ln>
        </p:spPr>
      </p:pic>
      <p:sp>
        <p:nvSpPr>
          <p:cNvPr id="177" name="Google Shape;177;p26"/>
          <p:cNvSpPr txBox="1"/>
          <p:nvPr/>
        </p:nvSpPr>
        <p:spPr>
          <a:xfrm>
            <a:off x="811750" y="67375"/>
            <a:ext cx="1279200" cy="2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CPS in SAPF</a:t>
            </a:r>
            <a:endParaRPr>
              <a:solidFill>
                <a:srgbClr val="FFFFFF"/>
              </a:solidFill>
            </a:endParaRPr>
          </a:p>
        </p:txBody>
      </p:sp>
      <p:pic>
        <p:nvPicPr>
          <p:cNvPr id="178" name="Google Shape;178;p26"/>
          <p:cNvPicPr preferRelativeResize="0"/>
          <p:nvPr/>
        </p:nvPicPr>
        <p:blipFill rotWithShape="1">
          <a:blip r:embed="rId5">
            <a:alphaModFix/>
          </a:blip>
          <a:srcRect l="26942" t="9411" r="16502" b="8032"/>
          <a:stretch/>
        </p:blipFill>
        <p:spPr>
          <a:xfrm>
            <a:off x="3191200" y="332900"/>
            <a:ext cx="2624328" cy="2173684"/>
          </a:xfrm>
          <a:prstGeom prst="rect">
            <a:avLst/>
          </a:prstGeom>
          <a:noFill/>
          <a:ln>
            <a:noFill/>
          </a:ln>
        </p:spPr>
      </p:pic>
      <p:sp>
        <p:nvSpPr>
          <p:cNvPr id="179" name="Google Shape;179;p26"/>
          <p:cNvSpPr txBox="1"/>
          <p:nvPr/>
        </p:nvSpPr>
        <p:spPr>
          <a:xfrm>
            <a:off x="3854475" y="33075"/>
            <a:ext cx="1095000" cy="26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CPS in DE</a:t>
            </a:r>
            <a:endParaRPr>
              <a:solidFill>
                <a:srgbClr val="FFFFFF"/>
              </a:solidFill>
            </a:endParaRPr>
          </a:p>
        </p:txBody>
      </p:sp>
      <p:pic>
        <p:nvPicPr>
          <p:cNvPr id="180" name="Google Shape;180;p26"/>
          <p:cNvPicPr preferRelativeResize="0"/>
          <p:nvPr/>
        </p:nvPicPr>
        <p:blipFill rotWithShape="1">
          <a:blip r:embed="rId6">
            <a:alphaModFix/>
          </a:blip>
          <a:srcRect l="26825" t="8737" r="17102" b="6846"/>
          <a:stretch/>
        </p:blipFill>
        <p:spPr>
          <a:xfrm>
            <a:off x="3163763" y="2762675"/>
            <a:ext cx="2679192" cy="2262640"/>
          </a:xfrm>
          <a:prstGeom prst="rect">
            <a:avLst/>
          </a:prstGeom>
          <a:noFill/>
          <a:ln>
            <a:noFill/>
          </a:ln>
        </p:spPr>
      </p:pic>
      <p:sp>
        <p:nvSpPr>
          <p:cNvPr id="181" name="Google Shape;181;p26"/>
          <p:cNvSpPr txBox="1"/>
          <p:nvPr/>
        </p:nvSpPr>
        <p:spPr>
          <a:xfrm>
            <a:off x="3854475" y="2451759"/>
            <a:ext cx="10950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COD in DE</a:t>
            </a:r>
            <a:endParaRPr>
              <a:solidFill>
                <a:srgbClr val="FFFFFF"/>
              </a:solidFill>
            </a:endParaRPr>
          </a:p>
        </p:txBody>
      </p:sp>
      <p:pic>
        <p:nvPicPr>
          <p:cNvPr id="182" name="Google Shape;182;p26"/>
          <p:cNvPicPr preferRelativeResize="0"/>
          <p:nvPr/>
        </p:nvPicPr>
        <p:blipFill rotWithShape="1">
          <a:blip r:embed="rId7">
            <a:alphaModFix/>
          </a:blip>
          <a:srcRect l="27094" t="9601" r="16854" b="7910"/>
          <a:stretch/>
        </p:blipFill>
        <p:spPr>
          <a:xfrm>
            <a:off x="6038950" y="301838"/>
            <a:ext cx="2633472" cy="2235801"/>
          </a:xfrm>
          <a:prstGeom prst="rect">
            <a:avLst/>
          </a:prstGeom>
          <a:noFill/>
          <a:ln>
            <a:noFill/>
          </a:ln>
        </p:spPr>
      </p:pic>
      <p:sp>
        <p:nvSpPr>
          <p:cNvPr id="183" name="Google Shape;183;p26"/>
          <p:cNvSpPr txBox="1"/>
          <p:nvPr/>
        </p:nvSpPr>
        <p:spPr>
          <a:xfrm>
            <a:off x="6623450" y="33075"/>
            <a:ext cx="1503000" cy="26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DE - SAPF CPS</a:t>
            </a:r>
            <a:endParaRPr>
              <a:solidFill>
                <a:srgbClr val="FFFFFF"/>
              </a:solidFill>
            </a:endParaRPr>
          </a:p>
        </p:txBody>
      </p:sp>
      <p:sp>
        <p:nvSpPr>
          <p:cNvPr id="184" name="Google Shape;184;p26"/>
          <p:cNvSpPr txBox="1"/>
          <p:nvPr/>
        </p:nvSpPr>
        <p:spPr>
          <a:xfrm>
            <a:off x="6644525" y="2508325"/>
            <a:ext cx="1503000" cy="2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DE - SAPF COD</a:t>
            </a:r>
            <a:endParaRPr>
              <a:solidFill>
                <a:srgbClr val="FFFFFF"/>
              </a:solidFill>
            </a:endParaRPr>
          </a:p>
        </p:txBody>
      </p:sp>
      <p:sp>
        <p:nvSpPr>
          <p:cNvPr id="185" name="Google Shape;185;p26"/>
          <p:cNvSpPr txBox="1"/>
          <p:nvPr/>
        </p:nvSpPr>
        <p:spPr>
          <a:xfrm>
            <a:off x="6460275" y="2862700"/>
            <a:ext cx="1810800" cy="14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COD in the GS is output on a 4 km grid.  </a:t>
            </a:r>
            <a:endParaRPr>
              <a:solidFill>
                <a:srgbClr val="FFFFFF"/>
              </a:solidFill>
            </a:endParaRPr>
          </a:p>
          <a:p>
            <a:pPr marL="0" lvl="0" indent="0" algn="l" rtl="0">
              <a:spcBef>
                <a:spcPts val="0"/>
              </a:spcBef>
              <a:spcAft>
                <a:spcPts val="0"/>
              </a:spcAft>
              <a:buNone/>
            </a:pPr>
            <a:r>
              <a:rPr lang="en">
                <a:solidFill>
                  <a:srgbClr val="FFFFFF"/>
                </a:solidFill>
              </a:rPr>
              <a:t>FW COD reported on a 2 km grid, so no comparison performed.</a:t>
            </a:r>
            <a:endParaRPr>
              <a:solidFill>
                <a:srgbClr val="FFFFFF"/>
              </a:solidFill>
            </a:endParaRPr>
          </a:p>
        </p:txBody>
      </p:sp>
      <p:sp>
        <p:nvSpPr>
          <p:cNvPr id="186" name="Google Shape;18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0"/>
        <p:cNvGrpSpPr/>
        <p:nvPr/>
      </p:nvGrpSpPr>
      <p:grpSpPr>
        <a:xfrm>
          <a:off x="0" y="0"/>
          <a:ext cx="0" cy="0"/>
          <a:chOff x="0" y="0"/>
          <a:chExt cx="0" cy="0"/>
        </a:xfrm>
      </p:grpSpPr>
      <p:sp>
        <p:nvSpPr>
          <p:cNvPr id="191" name="Google Shape;191;p27"/>
          <p:cNvSpPr txBox="1"/>
          <p:nvPr/>
        </p:nvSpPr>
        <p:spPr>
          <a:xfrm>
            <a:off x="1404900" y="109800"/>
            <a:ext cx="6792600" cy="5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FFFFFF"/>
                </a:solidFill>
              </a:rPr>
              <a:t>Density plots (# of observations) of the DE to SAPF results</a:t>
            </a:r>
            <a:endParaRPr sz="1800" b="1" u="sng">
              <a:solidFill>
                <a:srgbClr val="FFFFFF"/>
              </a:solidFill>
            </a:endParaRPr>
          </a:p>
        </p:txBody>
      </p:sp>
      <p:sp>
        <p:nvSpPr>
          <p:cNvPr id="192" name="Google Shape;192;p27"/>
          <p:cNvSpPr txBox="1"/>
          <p:nvPr/>
        </p:nvSpPr>
        <p:spPr>
          <a:xfrm>
            <a:off x="628625" y="582450"/>
            <a:ext cx="3232200" cy="3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November 19th, 2018 at 19:15 UTC</a:t>
            </a:r>
            <a:endParaRPr>
              <a:solidFill>
                <a:srgbClr val="FFFFFF"/>
              </a:solidFill>
            </a:endParaRPr>
          </a:p>
        </p:txBody>
      </p:sp>
      <p:sp>
        <p:nvSpPr>
          <p:cNvPr id="193" name="Google Shape;193;p27"/>
          <p:cNvSpPr txBox="1"/>
          <p:nvPr/>
        </p:nvSpPr>
        <p:spPr>
          <a:xfrm>
            <a:off x="800275" y="4136600"/>
            <a:ext cx="30606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Correlation: 0.80382 (density plot)</a:t>
            </a:r>
            <a:endParaRPr>
              <a:solidFill>
                <a:srgbClr val="FFFFFF"/>
              </a:solidFill>
            </a:endParaRPr>
          </a:p>
          <a:p>
            <a:pPr marL="0" lvl="0" indent="0" algn="l" rtl="0">
              <a:spcBef>
                <a:spcPts val="0"/>
              </a:spcBef>
              <a:spcAft>
                <a:spcPts val="0"/>
              </a:spcAft>
              <a:buNone/>
            </a:pPr>
            <a:r>
              <a:rPr lang="en">
                <a:solidFill>
                  <a:srgbClr val="FFFFFF"/>
                </a:solidFill>
              </a:rPr>
              <a:t>Mean delta: 0.90620 (CPS data)</a:t>
            </a:r>
            <a:endParaRPr>
              <a:solidFill>
                <a:srgbClr val="FFFFFF"/>
              </a:solidFill>
            </a:endParaRPr>
          </a:p>
          <a:p>
            <a:pPr marL="0" lvl="0" indent="0" algn="l" rtl="0">
              <a:spcBef>
                <a:spcPts val="0"/>
              </a:spcBef>
              <a:spcAft>
                <a:spcPts val="0"/>
              </a:spcAft>
              <a:buNone/>
            </a:pPr>
            <a:r>
              <a:rPr lang="en">
                <a:solidFill>
                  <a:srgbClr val="FFFFFF"/>
                </a:solidFill>
              </a:rPr>
              <a:t>Median delta: 0.01148 (CPS data)</a:t>
            </a:r>
            <a:endParaRPr>
              <a:solidFill>
                <a:srgbClr val="FFFFFF"/>
              </a:solidFill>
            </a:endParaRPr>
          </a:p>
        </p:txBody>
      </p:sp>
      <p:sp>
        <p:nvSpPr>
          <p:cNvPr id="194" name="Google Shape;194;p27"/>
          <p:cNvSpPr txBox="1"/>
          <p:nvPr/>
        </p:nvSpPr>
        <p:spPr>
          <a:xfrm>
            <a:off x="5214900" y="2043325"/>
            <a:ext cx="33111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Not created due to different spatial resolution of ATT (2 km) and DE (4 km) COD data.</a:t>
            </a:r>
            <a:endParaRPr>
              <a:solidFill>
                <a:srgbClr val="FFFFFF"/>
              </a:solidFill>
            </a:endParaRPr>
          </a:p>
        </p:txBody>
      </p:sp>
      <p:pic>
        <p:nvPicPr>
          <p:cNvPr id="195" name="Google Shape;195;p27"/>
          <p:cNvPicPr preferRelativeResize="0"/>
          <p:nvPr/>
        </p:nvPicPr>
        <p:blipFill rotWithShape="1">
          <a:blip r:embed="rId3">
            <a:alphaModFix/>
          </a:blip>
          <a:srcRect l="25508" t="6946" r="15225" b="5234"/>
          <a:stretch/>
        </p:blipFill>
        <p:spPr>
          <a:xfrm>
            <a:off x="292132" y="869300"/>
            <a:ext cx="3905184" cy="3267301"/>
          </a:xfrm>
          <a:prstGeom prst="rect">
            <a:avLst/>
          </a:prstGeom>
          <a:noFill/>
          <a:ln>
            <a:noFill/>
          </a:ln>
        </p:spPr>
      </p:pic>
      <p:sp>
        <p:nvSpPr>
          <p:cNvPr id="196" name="Google Shape;19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0"/>
        <p:cNvGrpSpPr/>
        <p:nvPr/>
      </p:nvGrpSpPr>
      <p:grpSpPr>
        <a:xfrm>
          <a:off x="0" y="0"/>
          <a:ext cx="0" cy="0"/>
          <a:chOff x="0" y="0"/>
          <a:chExt cx="0" cy="0"/>
        </a:xfrm>
      </p:grpSpPr>
      <p:sp>
        <p:nvSpPr>
          <p:cNvPr id="201" name="Google Shape;201;p28"/>
          <p:cNvSpPr txBox="1">
            <a:spLocks noGrp="1"/>
          </p:cNvSpPr>
          <p:nvPr>
            <p:ph type="title" idx="4294967295"/>
          </p:nvPr>
        </p:nvSpPr>
        <p:spPr>
          <a:xfrm>
            <a:off x="609600" y="117872"/>
            <a:ext cx="8229600" cy="85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 sz="3600" b="0" i="0" u="none" strike="noStrike" cap="none">
                <a:solidFill>
                  <a:schemeClr val="lt1"/>
                </a:solidFill>
                <a:latin typeface="Calibri"/>
                <a:ea typeface="Calibri"/>
                <a:cs typeface="Calibri"/>
                <a:sym typeface="Calibri"/>
              </a:rPr>
              <a:t>Product Overview</a:t>
            </a:r>
            <a:endParaRPr/>
          </a:p>
        </p:txBody>
      </p:sp>
      <p:sp>
        <p:nvSpPr>
          <p:cNvPr id="202" name="Google Shape;202;p28"/>
          <p:cNvSpPr txBox="1">
            <a:spLocks noGrp="1"/>
          </p:cNvSpPr>
          <p:nvPr>
            <p:ph type="body" idx="4294967295"/>
          </p:nvPr>
        </p:nvSpPr>
        <p:spPr>
          <a:xfrm>
            <a:off x="609600" y="965597"/>
            <a:ext cx="8229600" cy="33945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2000"/>
              </a:lnSpc>
              <a:spcBef>
                <a:spcPts val="0"/>
              </a:spcBef>
              <a:spcAft>
                <a:spcPts val="0"/>
              </a:spcAft>
              <a:buClr>
                <a:schemeClr val="lt1"/>
              </a:buClr>
              <a:buSzPts val="1800"/>
              <a:buFont typeface="Arial"/>
              <a:buChar char="•"/>
            </a:pPr>
            <a:r>
              <a:rPr lang="en" sz="1800" b="0" i="0" u="none" strike="noStrike" cap="none">
                <a:solidFill>
                  <a:schemeClr val="lt1"/>
                </a:solidFill>
                <a:latin typeface="Arial"/>
                <a:ea typeface="Arial"/>
                <a:cs typeface="Arial"/>
                <a:sym typeface="Arial"/>
              </a:rPr>
              <a:t>Baseline Products : </a:t>
            </a:r>
            <a:r>
              <a:rPr lang="en" sz="1800" b="0" i="0" u="none" strike="noStrike" cap="none">
                <a:solidFill>
                  <a:srgbClr val="E36C09"/>
                </a:solidFill>
                <a:latin typeface="Arial"/>
                <a:ea typeface="Arial"/>
                <a:cs typeface="Arial"/>
                <a:sym typeface="Arial"/>
              </a:rPr>
              <a:t>Cloud Optical Thickness </a:t>
            </a:r>
            <a:r>
              <a:rPr lang="en" sz="1800" b="0" i="0" u="none" strike="noStrike" cap="none">
                <a:solidFill>
                  <a:schemeClr val="lt1"/>
                </a:solidFill>
                <a:latin typeface="Arial"/>
                <a:ea typeface="Arial"/>
                <a:cs typeface="Arial"/>
                <a:sym typeface="Arial"/>
              </a:rPr>
              <a:t>(COD) and </a:t>
            </a:r>
            <a:r>
              <a:rPr lang="en" sz="1800" b="0" i="0" u="none" strike="noStrike" cap="none">
                <a:solidFill>
                  <a:srgbClr val="E36C09"/>
                </a:solidFill>
                <a:latin typeface="Arial"/>
                <a:ea typeface="Arial"/>
                <a:cs typeface="Arial"/>
                <a:sym typeface="Arial"/>
              </a:rPr>
              <a:t>Cloud Particle Size</a:t>
            </a:r>
            <a:r>
              <a:rPr lang="en" sz="1800" b="0" i="0" u="none" strike="noStrike" cap="none">
                <a:solidFill>
                  <a:schemeClr val="lt1"/>
                </a:solidFill>
                <a:latin typeface="Arial"/>
                <a:ea typeface="Arial"/>
                <a:cs typeface="Arial"/>
                <a:sym typeface="Arial"/>
              </a:rPr>
              <a:t> (CPS)</a:t>
            </a:r>
            <a:endParaRPr/>
          </a:p>
          <a:p>
            <a:pPr marL="0" marR="0" lvl="0" indent="0" algn="l" rtl="0">
              <a:lnSpc>
                <a:spcPct val="102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a:p>
            <a:pPr marL="457200" marR="0" lvl="0" indent="-342900" algn="l" rtl="0">
              <a:lnSpc>
                <a:spcPct val="102000"/>
              </a:lnSpc>
              <a:spcBef>
                <a:spcPts val="0"/>
              </a:spcBef>
              <a:spcAft>
                <a:spcPts val="0"/>
              </a:spcAft>
              <a:buClr>
                <a:schemeClr val="lt1"/>
              </a:buClr>
              <a:buSzPts val="1800"/>
              <a:buFont typeface="Arial"/>
              <a:buChar char="•"/>
            </a:pPr>
            <a:r>
              <a:rPr lang="en" sz="1800" b="0" i="0" u="none" strike="noStrike" cap="none">
                <a:solidFill>
                  <a:schemeClr val="lt1"/>
                </a:solidFill>
                <a:latin typeface="Arial"/>
                <a:ea typeface="Arial"/>
                <a:cs typeface="Arial"/>
                <a:sym typeface="Arial"/>
              </a:rPr>
              <a:t>CPS is represented by Cloud Effective Radius which is a measure of cloud droplet distribution.</a:t>
            </a:r>
            <a:endParaRPr/>
          </a:p>
          <a:p>
            <a:pPr marL="0" marR="0" lvl="0" indent="0" algn="l" rtl="0">
              <a:lnSpc>
                <a:spcPct val="102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457200" marR="0" lvl="0" indent="-342900" algn="l" rtl="0">
              <a:lnSpc>
                <a:spcPct val="102000"/>
              </a:lnSpc>
              <a:spcBef>
                <a:spcPts val="0"/>
              </a:spcBef>
              <a:spcAft>
                <a:spcPts val="0"/>
              </a:spcAft>
              <a:buClr>
                <a:schemeClr val="lt1"/>
              </a:buClr>
              <a:buSzPts val="1800"/>
              <a:buFont typeface="Arial"/>
              <a:buChar char="•"/>
            </a:pPr>
            <a:r>
              <a:rPr lang="en" sz="1800" b="0" i="0" u="none" strike="noStrike" cap="none">
                <a:solidFill>
                  <a:schemeClr val="lt1"/>
                </a:solidFill>
                <a:latin typeface="Arial"/>
                <a:ea typeface="Arial"/>
                <a:cs typeface="Arial"/>
                <a:sym typeface="Arial"/>
              </a:rPr>
              <a:t>Liquid water path (LWP) and Ice Water Path (IWP) are future capabilities. They are calculated from COD and CPS and help to evaluate the provisional products above.</a:t>
            </a:r>
            <a:endParaRPr sz="1800" b="0" i="0" u="none" strike="noStrike" cap="none">
              <a:solidFill>
                <a:schemeClr val="lt1"/>
              </a:solidFill>
              <a:latin typeface="Arial"/>
              <a:ea typeface="Arial"/>
              <a:cs typeface="Arial"/>
              <a:sym typeface="Arial"/>
            </a:endParaRPr>
          </a:p>
          <a:p>
            <a:pPr marL="0" marR="0" lvl="0" indent="0" algn="l" rtl="0">
              <a:lnSpc>
                <a:spcPct val="102000"/>
              </a:lnSpc>
              <a:spcBef>
                <a:spcPts val="0"/>
              </a:spcBef>
              <a:spcAft>
                <a:spcPts val="0"/>
              </a:spcAft>
              <a:buSzPts val="3200"/>
              <a:buNone/>
            </a:pPr>
            <a:endParaRPr sz="1800">
              <a:latin typeface="Arial"/>
              <a:ea typeface="Arial"/>
              <a:cs typeface="Arial"/>
              <a:sym typeface="Arial"/>
            </a:endParaRPr>
          </a:p>
        </p:txBody>
      </p:sp>
      <p:graphicFrame>
        <p:nvGraphicFramePr>
          <p:cNvPr id="203" name="Google Shape;203;p28"/>
          <p:cNvGraphicFramePr/>
          <p:nvPr/>
        </p:nvGraphicFramePr>
        <p:xfrm>
          <a:off x="402869" y="3541363"/>
          <a:ext cx="8643050" cy="1364060"/>
        </p:xfrm>
        <a:graphic>
          <a:graphicData uri="http://schemas.openxmlformats.org/drawingml/2006/table">
            <a:tbl>
              <a:tblPr firstRow="1" bandRow="1">
                <a:noFill/>
                <a:tableStyleId>{0A707667-F435-431B-9455-CEC45DE8FA00}</a:tableStyleId>
              </a:tblPr>
              <a:tblGrid>
                <a:gridCol w="1018375">
                  <a:extLst>
                    <a:ext uri="{9D8B030D-6E8A-4147-A177-3AD203B41FA5}">
                      <a16:colId xmlns:a16="http://schemas.microsoft.com/office/drawing/2014/main" val="20000"/>
                    </a:ext>
                  </a:extLst>
                </a:gridCol>
                <a:gridCol w="1340325">
                  <a:extLst>
                    <a:ext uri="{9D8B030D-6E8A-4147-A177-3AD203B41FA5}">
                      <a16:colId xmlns:a16="http://schemas.microsoft.com/office/drawing/2014/main" val="20001"/>
                    </a:ext>
                  </a:extLst>
                </a:gridCol>
                <a:gridCol w="1971050">
                  <a:extLst>
                    <a:ext uri="{9D8B030D-6E8A-4147-A177-3AD203B41FA5}">
                      <a16:colId xmlns:a16="http://schemas.microsoft.com/office/drawing/2014/main" val="20002"/>
                    </a:ext>
                  </a:extLst>
                </a:gridCol>
                <a:gridCol w="1898775">
                  <a:extLst>
                    <a:ext uri="{9D8B030D-6E8A-4147-A177-3AD203B41FA5}">
                      <a16:colId xmlns:a16="http://schemas.microsoft.com/office/drawing/2014/main" val="20003"/>
                    </a:ext>
                  </a:extLst>
                </a:gridCol>
                <a:gridCol w="2414525">
                  <a:extLst>
                    <a:ext uri="{9D8B030D-6E8A-4147-A177-3AD203B41FA5}">
                      <a16:colId xmlns:a16="http://schemas.microsoft.com/office/drawing/2014/main" val="20004"/>
                    </a:ext>
                  </a:extLst>
                </a:gridCol>
              </a:tblGrid>
              <a:tr h="278150">
                <a:tc>
                  <a:txBody>
                    <a:bodyPr/>
                    <a:lstStyle/>
                    <a:p>
                      <a:pPr marL="0" marR="0" lvl="0" indent="0" algn="l" rtl="0">
                        <a:lnSpc>
                          <a:spcPct val="100000"/>
                        </a:lnSpc>
                        <a:spcBef>
                          <a:spcPts val="0"/>
                        </a:spcBef>
                        <a:spcAft>
                          <a:spcPts val="0"/>
                        </a:spcAft>
                        <a:buClr>
                          <a:srgbClr val="000000"/>
                        </a:buClr>
                        <a:buSzPts val="300"/>
                        <a:buFont typeface="Arial"/>
                        <a:buNone/>
                      </a:pPr>
                      <a:endParaRPr sz="1100" u="none" strike="noStrike" cap="none"/>
                    </a:p>
                  </a:txBody>
                  <a:tcPr marL="91450" marR="91450" marT="34300" marB="34300">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rgbClr val="F3F3F3"/>
                      </a:solidFill>
                      <a:prstDash val="solid"/>
                      <a:round/>
                      <a:headEnd type="none" w="sm" len="sm"/>
                      <a:tailEnd type="none" w="sm" len="sm"/>
                    </a:lnB>
                    <a:solidFill>
                      <a:srgbClr val="8E7CC3"/>
                    </a:solidFill>
                  </a:tcPr>
                </a:tc>
                <a:tc gridSpan="2">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solidFill>
                            <a:srgbClr val="FFFFFF"/>
                          </a:solidFill>
                          <a:latin typeface="Arial"/>
                          <a:ea typeface="Arial"/>
                          <a:cs typeface="Arial"/>
                          <a:sym typeface="Arial"/>
                        </a:rPr>
                        <a:t>Requirements for Full Validation</a:t>
                      </a:r>
                      <a:endParaRPr sz="1100" u="none" strike="noStrike" cap="none"/>
                    </a:p>
                  </a:txBody>
                  <a:tcPr marL="91450" marR="91450" marT="34300" marB="34300">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rgbClr val="F3F3F3"/>
                      </a:solidFill>
                      <a:prstDash val="solid"/>
                      <a:round/>
                      <a:headEnd type="none" w="sm" len="sm"/>
                      <a:tailEnd type="none" w="sm" len="sm"/>
                    </a:lnB>
                    <a:solidFill>
                      <a:srgbClr val="8E7CC3"/>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300"/>
                        <a:buFont typeface="Arial"/>
                        <a:buNone/>
                      </a:pPr>
                      <a:endParaRPr sz="1100" u="none" strike="noStrike" cap="none"/>
                    </a:p>
                  </a:txBody>
                  <a:tcPr marL="91450" marR="91450" marT="34300" marB="34300">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rgbClr val="F3F3F3"/>
                      </a:solidFill>
                      <a:prstDash val="solid"/>
                      <a:round/>
                      <a:headEnd type="none" w="sm" len="sm"/>
                      <a:tailEnd type="none" w="sm" len="sm"/>
                    </a:lnB>
                    <a:solidFill>
                      <a:srgbClr val="8E7CC3"/>
                    </a:solidFill>
                  </a:tcPr>
                </a:tc>
                <a:tc hMerge="1">
                  <a:txBody>
                    <a:bodyPr/>
                    <a:lstStyle/>
                    <a:p>
                      <a:endParaRPr lang="en-US"/>
                    </a:p>
                  </a:txBody>
                  <a:tcPr/>
                </a:tc>
                <a:extLst>
                  <a:ext uri="{0D108BD9-81ED-4DB2-BD59-A6C34878D82A}">
                    <a16:rowId xmlns:a16="http://schemas.microsoft.com/office/drawing/2014/main" val="10000"/>
                  </a:ext>
                </a:extLst>
              </a:tr>
              <a:tr h="278150">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Product</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F4F3EC"/>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Range</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F4F3EC"/>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Accuracy</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F4F3EC"/>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Precision</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F4F3EC"/>
                    </a:solidFill>
                  </a:tcPr>
                </a:tc>
                <a:tc>
                  <a:txBody>
                    <a:bodyPr/>
                    <a:lstStyle/>
                    <a:p>
                      <a:pPr marL="0" marR="0" lvl="0" indent="0" algn="l" rtl="0">
                        <a:lnSpc>
                          <a:spcPct val="100000"/>
                        </a:lnSpc>
                        <a:spcBef>
                          <a:spcPts val="0"/>
                        </a:spcBef>
                        <a:spcAft>
                          <a:spcPts val="0"/>
                        </a:spcAft>
                        <a:buClr>
                          <a:srgbClr val="000000"/>
                        </a:buClr>
                        <a:buSzPts val="300"/>
                        <a:buFont typeface="Arial"/>
                        <a:buNone/>
                      </a:pP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F4F3EC"/>
                    </a:solidFill>
                  </a:tcPr>
                </a:tc>
                <a:extLst>
                  <a:ext uri="{0D108BD9-81ED-4DB2-BD59-A6C34878D82A}">
                    <a16:rowId xmlns:a16="http://schemas.microsoft.com/office/drawing/2014/main" val="10001"/>
                  </a:ext>
                </a:extLst>
              </a:tr>
              <a:tr h="278150">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COD</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0.5-50</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2 or 20% (liquid)</a:t>
                      </a:r>
                      <a:endParaRPr sz="1100" u="none" strike="noStrike" cap="none"/>
                    </a:p>
                    <a:p>
                      <a:pPr marL="0" marR="0" lvl="0" indent="0" algn="l" rtl="0">
                        <a:lnSpc>
                          <a:spcPct val="100000"/>
                        </a:lnSpc>
                        <a:spcBef>
                          <a:spcPts val="0"/>
                        </a:spcBef>
                        <a:spcAft>
                          <a:spcPts val="0"/>
                        </a:spcAft>
                        <a:buClr>
                          <a:srgbClr val="000000"/>
                        </a:buClr>
                        <a:buSzPts val="300"/>
                        <a:buFont typeface="Arial"/>
                        <a:buNone/>
                      </a:pPr>
                      <a:r>
                        <a:rPr lang="en" sz="1100" u="none" strike="noStrike" cap="none"/>
                        <a:t>3 or 30% (ice)</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2 or 20% (liquid)</a:t>
                      </a:r>
                      <a:endParaRPr sz="1100" u="none" strike="noStrike" cap="none"/>
                    </a:p>
                    <a:p>
                      <a:pPr marL="0" marR="0" lvl="0" indent="0" algn="l" rtl="0">
                        <a:lnSpc>
                          <a:spcPct val="100000"/>
                        </a:lnSpc>
                        <a:spcBef>
                          <a:spcPts val="0"/>
                        </a:spcBef>
                        <a:spcAft>
                          <a:spcPts val="0"/>
                        </a:spcAft>
                        <a:buClr>
                          <a:srgbClr val="000000"/>
                        </a:buClr>
                        <a:buSzPts val="300"/>
                        <a:buFont typeface="Arial"/>
                        <a:buNone/>
                      </a:pPr>
                      <a:r>
                        <a:rPr lang="en" sz="1100" u="none" strike="noStrike" cap="none"/>
                        <a:t>3 or 30% (ice)</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chemeClr val="lt1"/>
                    </a:solidFill>
                  </a:tcPr>
                </a:tc>
                <a:tc>
                  <a:txBody>
                    <a:bodyPr/>
                    <a:lstStyle/>
                    <a:p>
                      <a:pPr marL="215900" marR="0" lvl="0" indent="-222250" algn="l" rtl="0">
                        <a:lnSpc>
                          <a:spcPct val="100000"/>
                        </a:lnSpc>
                        <a:spcBef>
                          <a:spcPts val="0"/>
                        </a:spcBef>
                        <a:spcAft>
                          <a:spcPts val="0"/>
                        </a:spcAft>
                        <a:buClr>
                          <a:srgbClr val="000000"/>
                        </a:buClr>
                        <a:buSzPts val="1100"/>
                        <a:buFont typeface="Noto Sans Symbols"/>
                        <a:buChar char="➢"/>
                      </a:pPr>
                      <a:r>
                        <a:rPr lang="en" sz="1100" u="none" strike="noStrike" cap="none"/>
                        <a:t>65 degree solar zenith</a:t>
                      </a:r>
                      <a:endParaRPr sz="1100" u="none" strike="noStrike" cap="none"/>
                    </a:p>
                    <a:p>
                      <a:pPr marL="215900" marR="0" lvl="0" indent="-222250" algn="l" rtl="0">
                        <a:lnSpc>
                          <a:spcPct val="100000"/>
                        </a:lnSpc>
                        <a:spcBef>
                          <a:spcPts val="0"/>
                        </a:spcBef>
                        <a:spcAft>
                          <a:spcPts val="0"/>
                        </a:spcAft>
                        <a:buClr>
                          <a:srgbClr val="000000"/>
                        </a:buClr>
                        <a:buSzPts val="1100"/>
                        <a:buFont typeface="Noto Sans Symbols"/>
                        <a:buChar char="➢"/>
                      </a:pPr>
                      <a:r>
                        <a:rPr lang="en" sz="1100" u="none" strike="noStrike" cap="none"/>
                        <a:t>FD 4km resolution  CONUS 2km</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8150">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CPS</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0-50 μm</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4μm /10μm (liquid/ice)</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100" u="none" strike="noStrike" cap="none"/>
                        <a:t>4μm /10μm </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D9D2E9"/>
                    </a:solidFill>
                  </a:tcPr>
                </a:tc>
                <a:tc>
                  <a:txBody>
                    <a:bodyPr/>
                    <a:lstStyle/>
                    <a:p>
                      <a:pPr marL="215900" marR="0" lvl="0" indent="-222250" algn="l" rtl="0">
                        <a:lnSpc>
                          <a:spcPct val="100000"/>
                        </a:lnSpc>
                        <a:spcBef>
                          <a:spcPts val="0"/>
                        </a:spcBef>
                        <a:spcAft>
                          <a:spcPts val="0"/>
                        </a:spcAft>
                        <a:buClr>
                          <a:srgbClr val="000000"/>
                        </a:buClr>
                        <a:buSzPts val="1100"/>
                        <a:buFont typeface="Noto Sans Symbols"/>
                        <a:buChar char="➢"/>
                      </a:pPr>
                      <a:r>
                        <a:rPr lang="en" sz="1100" u="none" strike="noStrike" cap="none"/>
                        <a:t>65 degree solar zenith</a:t>
                      </a:r>
                      <a:endParaRPr sz="1100" u="none" strike="noStrike" cap="none"/>
                    </a:p>
                    <a:p>
                      <a:pPr marL="215900" marR="0" lvl="0" indent="-222250" algn="l" rtl="0">
                        <a:lnSpc>
                          <a:spcPct val="100000"/>
                        </a:lnSpc>
                        <a:spcBef>
                          <a:spcPts val="0"/>
                        </a:spcBef>
                        <a:spcAft>
                          <a:spcPts val="0"/>
                        </a:spcAft>
                        <a:buClr>
                          <a:srgbClr val="000000"/>
                        </a:buClr>
                        <a:buSzPts val="1100"/>
                        <a:buFont typeface="Noto Sans Symbols"/>
                        <a:buChar char="➢"/>
                      </a:pPr>
                      <a:r>
                        <a:rPr lang="en" sz="1100" u="none" strike="noStrike" cap="none"/>
                        <a:t>FD and CONUS 2km </a:t>
                      </a:r>
                      <a:endParaRPr sz="1100" u="none" strike="noStrike" cap="none"/>
                    </a:p>
                  </a:txBody>
                  <a:tcPr marL="91450" marR="91450" marT="34300" marB="34300">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bl>
          </a:graphicData>
        </a:graphic>
      </p:graphicFrame>
      <p:sp>
        <p:nvSpPr>
          <p:cNvPr id="204" name="Google Shape;20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8"/>
        <p:cNvGrpSpPr/>
        <p:nvPr/>
      </p:nvGrpSpPr>
      <p:grpSpPr>
        <a:xfrm>
          <a:off x="0" y="0"/>
          <a:ext cx="0" cy="0"/>
          <a:chOff x="0" y="0"/>
          <a:chExt cx="0" cy="0"/>
        </a:xfrm>
      </p:grpSpPr>
      <p:sp>
        <p:nvSpPr>
          <p:cNvPr id="209" name="Google Shape;209;p29"/>
          <p:cNvSpPr txBox="1"/>
          <p:nvPr/>
        </p:nvSpPr>
        <p:spPr>
          <a:xfrm>
            <a:off x="1493275" y="149300"/>
            <a:ext cx="6204000" cy="4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u="sng">
                <a:solidFill>
                  <a:srgbClr val="FFFFFF"/>
                </a:solidFill>
              </a:rPr>
              <a:t>Evaluation of DCOMP from Development Environment</a:t>
            </a:r>
            <a:endParaRPr sz="1800" b="1" u="sng">
              <a:solidFill>
                <a:srgbClr val="FFFFFF"/>
              </a:solidFill>
            </a:endParaRPr>
          </a:p>
        </p:txBody>
      </p:sp>
      <p:sp>
        <p:nvSpPr>
          <p:cNvPr id="210" name="Google Shape;210;p29"/>
          <p:cNvSpPr txBox="1"/>
          <p:nvPr/>
        </p:nvSpPr>
        <p:spPr>
          <a:xfrm>
            <a:off x="285225" y="795150"/>
            <a:ext cx="8673600" cy="1776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dirty="0">
                <a:solidFill>
                  <a:srgbClr val="FFFFFF"/>
                </a:solidFill>
              </a:rPr>
              <a:t>As mentioned on the previous slide, the fix has only recently been implemented in the Development environment (26 November), so no routine data is was available. </a:t>
            </a:r>
            <a:endParaRPr dirty="0">
              <a:solidFill>
                <a:srgbClr val="FFFFFF"/>
              </a:solidFill>
            </a:endParaRPr>
          </a:p>
          <a:p>
            <a:pPr marL="457200" lvl="0" indent="0" algn="l" rtl="0">
              <a:spcBef>
                <a:spcPts val="0"/>
              </a:spcBef>
              <a:spcAft>
                <a:spcPts val="0"/>
              </a:spcAft>
              <a:buNone/>
            </a:pP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Two cases were pulled from the DE for offline evaluation with MODIS</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27 November 2018 for GOES-16</a:t>
            </a:r>
            <a:endParaRPr dirty="0">
              <a:solidFill>
                <a:srgbClr val="FFFFFF"/>
              </a:solidFill>
            </a:endParaRPr>
          </a:p>
          <a:p>
            <a:pPr marL="0" lvl="0" indent="0" algn="l" rtl="0">
              <a:spcBef>
                <a:spcPts val="0"/>
              </a:spcBef>
              <a:spcAft>
                <a:spcPts val="0"/>
              </a:spcAft>
              <a:buNone/>
            </a:pPr>
            <a:endParaRPr dirty="0">
              <a:solidFill>
                <a:srgbClr val="FFFFFF"/>
              </a:solidFill>
            </a:endParaRPr>
          </a:p>
          <a:p>
            <a:pPr marL="0" lvl="0" indent="0" algn="l" rtl="0">
              <a:spcBef>
                <a:spcPts val="0"/>
              </a:spcBef>
              <a:spcAft>
                <a:spcPts val="0"/>
              </a:spcAft>
              <a:buClr>
                <a:srgbClr val="000000"/>
              </a:buClr>
              <a:buSzPts val="1100"/>
              <a:buFont typeface="Arial"/>
              <a:buNone/>
            </a:pPr>
            <a:r>
              <a:rPr lang="en" dirty="0">
                <a:solidFill>
                  <a:srgbClr val="FFFFFF"/>
                </a:solidFill>
              </a:rPr>
              <a:t>Evaluation with MODIS:</a:t>
            </a:r>
            <a:endParaRPr dirty="0">
              <a:solidFill>
                <a:srgbClr val="FFFFFF"/>
              </a:solidFill>
            </a:endParaRPr>
          </a:p>
          <a:p>
            <a:pPr marL="0" lvl="0" indent="0" algn="l" rtl="0">
              <a:spcBef>
                <a:spcPts val="0"/>
              </a:spcBef>
              <a:spcAft>
                <a:spcPts val="0"/>
              </a:spcAft>
              <a:buClr>
                <a:srgbClr val="000000"/>
              </a:buClr>
              <a:buSzPts val="1100"/>
              <a:buFont typeface="Arial"/>
              <a:buNone/>
            </a:pP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We evaluated with four case studies:  ( shown here 2)</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G16 DOY 331 around 18:30 UTC</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G16 DOY 331 around 16:30 </a:t>
            </a:r>
            <a:r>
              <a:rPr lang="en" dirty="0" smtClean="0">
                <a:solidFill>
                  <a:srgbClr val="FFFFFF"/>
                </a:solidFill>
              </a:rPr>
              <a:t>UTC</a:t>
            </a:r>
            <a:br>
              <a:rPr lang="en" dirty="0" smtClean="0">
                <a:solidFill>
                  <a:srgbClr val="FFFFFF"/>
                </a:solidFill>
              </a:rPr>
            </a:br>
            <a:endParaRPr dirty="0">
              <a:solidFill>
                <a:srgbClr val="FFFFFF"/>
              </a:solidFill>
            </a:endParaRPr>
          </a:p>
          <a:p>
            <a:pPr marL="457200" lvl="0" indent="-317500" algn="l" rtl="0">
              <a:spcBef>
                <a:spcPts val="0"/>
              </a:spcBef>
              <a:spcAft>
                <a:spcPts val="0"/>
              </a:spcAft>
              <a:buClr>
                <a:srgbClr val="FFFFFF"/>
              </a:buClr>
              <a:buSzPts val="1400"/>
              <a:buChar char="●"/>
            </a:pPr>
            <a:r>
              <a:rPr lang="en" dirty="0" smtClean="0">
                <a:solidFill>
                  <a:srgbClr val="FFFFFF"/>
                </a:solidFill>
              </a:rPr>
              <a:t>All-day </a:t>
            </a:r>
            <a:r>
              <a:rPr lang="en" dirty="0">
                <a:solidFill>
                  <a:srgbClr val="FFFFFF"/>
                </a:solidFill>
              </a:rPr>
              <a:t>comparisons  with more strict filtering of 10 minutes window.</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Challenges: temporal and spatial colocation differences ( here we use spatial and temporal window of 5km and maximal 20 minutes)</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MODIS approach is similar to DCOMP. It is not an independent validation source.</a:t>
            </a:r>
            <a:endParaRPr dirty="0">
              <a:solidFill>
                <a:srgbClr val="FFFFFF"/>
              </a:solidFill>
            </a:endParaRPr>
          </a:p>
          <a:p>
            <a:pPr marL="457200" lvl="0" indent="-317500" algn="l" rtl="0">
              <a:spcBef>
                <a:spcPts val="0"/>
              </a:spcBef>
              <a:spcAft>
                <a:spcPts val="0"/>
              </a:spcAft>
              <a:buClr>
                <a:srgbClr val="FFFFFF"/>
              </a:buClr>
              <a:buSzPts val="1400"/>
              <a:buChar char="●"/>
            </a:pPr>
            <a:r>
              <a:rPr lang="en" dirty="0">
                <a:solidFill>
                  <a:srgbClr val="FFFFFF"/>
                </a:solidFill>
              </a:rPr>
              <a:t>Perfect match cannot be expected. </a:t>
            </a:r>
            <a:endParaRPr dirty="0">
              <a:solidFill>
                <a:srgbClr val="FFFFFF"/>
              </a:solidFill>
            </a:endParaRPr>
          </a:p>
          <a:p>
            <a:pPr marL="457200" lvl="0" indent="0" algn="l" rtl="0">
              <a:spcBef>
                <a:spcPts val="0"/>
              </a:spcBef>
              <a:spcAft>
                <a:spcPts val="0"/>
              </a:spcAft>
              <a:buNone/>
            </a:pPr>
            <a:r>
              <a:rPr lang="en" dirty="0">
                <a:solidFill>
                  <a:srgbClr val="FFFFFF"/>
                </a:solidFill>
              </a:rPr>
              <a:t> </a:t>
            </a:r>
            <a:endParaRPr dirty="0">
              <a:solidFill>
                <a:srgbClr val="FFFFFF"/>
              </a:solidFill>
            </a:endParaRPr>
          </a:p>
        </p:txBody>
      </p:sp>
      <p:sp>
        <p:nvSpPr>
          <p:cNvPr id="211" name="Google Shape;21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5"/>
        <p:cNvGrpSpPr/>
        <p:nvPr/>
      </p:nvGrpSpPr>
      <p:grpSpPr>
        <a:xfrm>
          <a:off x="0" y="0"/>
          <a:ext cx="0" cy="0"/>
          <a:chOff x="0" y="0"/>
          <a:chExt cx="0" cy="0"/>
        </a:xfrm>
      </p:grpSpPr>
      <p:sp>
        <p:nvSpPr>
          <p:cNvPr id="216" name="Google Shape;216;p30"/>
          <p:cNvSpPr txBox="1"/>
          <p:nvPr/>
        </p:nvSpPr>
        <p:spPr>
          <a:xfrm>
            <a:off x="574150" y="139150"/>
            <a:ext cx="8089500" cy="4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u="sng">
                <a:solidFill>
                  <a:srgbClr val="FFFFFF"/>
                </a:solidFill>
              </a:rPr>
              <a:t>Evaluation of DCOMP from Development Environment Case 1</a:t>
            </a:r>
            <a:endParaRPr sz="1800" b="1" u="sng">
              <a:solidFill>
                <a:srgbClr val="FFFFFF"/>
              </a:solidFill>
            </a:endParaRPr>
          </a:p>
        </p:txBody>
      </p:sp>
      <p:pic>
        <p:nvPicPr>
          <p:cNvPr id="217" name="Google Shape;217;p30"/>
          <p:cNvPicPr preferRelativeResize="0"/>
          <p:nvPr/>
        </p:nvPicPr>
        <p:blipFill>
          <a:blip r:embed="rId3">
            <a:alphaModFix/>
          </a:blip>
          <a:stretch>
            <a:fillRect/>
          </a:stretch>
        </p:blipFill>
        <p:spPr>
          <a:xfrm>
            <a:off x="5343550" y="505150"/>
            <a:ext cx="2878620" cy="2302904"/>
          </a:xfrm>
          <a:prstGeom prst="rect">
            <a:avLst/>
          </a:prstGeom>
          <a:noFill/>
          <a:ln>
            <a:noFill/>
          </a:ln>
        </p:spPr>
      </p:pic>
      <p:pic>
        <p:nvPicPr>
          <p:cNvPr id="218" name="Google Shape;218;p30"/>
          <p:cNvPicPr preferRelativeResize="0"/>
          <p:nvPr/>
        </p:nvPicPr>
        <p:blipFill>
          <a:blip r:embed="rId4">
            <a:alphaModFix/>
          </a:blip>
          <a:stretch>
            <a:fillRect/>
          </a:stretch>
        </p:blipFill>
        <p:spPr>
          <a:xfrm>
            <a:off x="5343550" y="2808038"/>
            <a:ext cx="2878630" cy="2302912"/>
          </a:xfrm>
          <a:prstGeom prst="rect">
            <a:avLst/>
          </a:prstGeom>
          <a:noFill/>
          <a:ln>
            <a:noFill/>
          </a:ln>
        </p:spPr>
      </p:pic>
      <p:sp>
        <p:nvSpPr>
          <p:cNvPr id="219" name="Google Shape;219;p30"/>
          <p:cNvSpPr txBox="1"/>
          <p:nvPr/>
        </p:nvSpPr>
        <p:spPr>
          <a:xfrm>
            <a:off x="284050" y="4098575"/>
            <a:ext cx="4666800" cy="10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Main erroneous artifact with many pixels with extreme value at the edge of valid range disappeared!</a:t>
            </a:r>
            <a:endParaRPr>
              <a:solidFill>
                <a:srgbClr val="FFFFFF"/>
              </a:solidFill>
            </a:endParaRPr>
          </a:p>
        </p:txBody>
      </p:sp>
      <p:pic>
        <p:nvPicPr>
          <p:cNvPr id="220" name="Google Shape;220;p30"/>
          <p:cNvPicPr preferRelativeResize="0"/>
          <p:nvPr/>
        </p:nvPicPr>
        <p:blipFill>
          <a:blip r:embed="rId5">
            <a:alphaModFix/>
          </a:blip>
          <a:stretch>
            <a:fillRect/>
          </a:stretch>
        </p:blipFill>
        <p:spPr>
          <a:xfrm>
            <a:off x="152400" y="769150"/>
            <a:ext cx="2382769" cy="3177025"/>
          </a:xfrm>
          <a:prstGeom prst="rect">
            <a:avLst/>
          </a:prstGeom>
          <a:noFill/>
          <a:ln>
            <a:noFill/>
          </a:ln>
        </p:spPr>
      </p:pic>
      <p:pic>
        <p:nvPicPr>
          <p:cNvPr id="221" name="Google Shape;221;p30"/>
          <p:cNvPicPr preferRelativeResize="0"/>
          <p:nvPr/>
        </p:nvPicPr>
        <p:blipFill>
          <a:blip r:embed="rId6">
            <a:alphaModFix/>
          </a:blip>
          <a:stretch>
            <a:fillRect/>
          </a:stretch>
        </p:blipFill>
        <p:spPr>
          <a:xfrm>
            <a:off x="2687569" y="769150"/>
            <a:ext cx="2382769" cy="3177025"/>
          </a:xfrm>
          <a:prstGeom prst="rect">
            <a:avLst/>
          </a:prstGeom>
          <a:noFill/>
          <a:ln>
            <a:noFill/>
          </a:ln>
        </p:spPr>
      </p:pic>
      <p:sp>
        <p:nvSpPr>
          <p:cNvPr id="222" name="Google Shape;22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18</a:t>
            </a:fld>
            <a:endParaRPr/>
          </a:p>
        </p:txBody>
      </p:sp>
      <p:sp>
        <p:nvSpPr>
          <p:cNvPr id="223" name="Google Shape;223;p30"/>
          <p:cNvSpPr txBox="1"/>
          <p:nvPr/>
        </p:nvSpPr>
        <p:spPr>
          <a:xfrm>
            <a:off x="691575" y="3558675"/>
            <a:ext cx="1095000" cy="21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GOES-16</a:t>
            </a:r>
            <a:endParaRPr/>
          </a:p>
        </p:txBody>
      </p:sp>
      <p:sp>
        <p:nvSpPr>
          <p:cNvPr id="224" name="Google Shape;224;p30"/>
          <p:cNvSpPr txBox="1"/>
          <p:nvPr/>
        </p:nvSpPr>
        <p:spPr>
          <a:xfrm>
            <a:off x="3400175" y="3601900"/>
            <a:ext cx="947100" cy="21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MODIS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8"/>
        <p:cNvGrpSpPr/>
        <p:nvPr/>
      </p:nvGrpSpPr>
      <p:grpSpPr>
        <a:xfrm>
          <a:off x="0" y="0"/>
          <a:ext cx="0" cy="0"/>
          <a:chOff x="0" y="0"/>
          <a:chExt cx="0" cy="0"/>
        </a:xfrm>
      </p:grpSpPr>
      <p:sp>
        <p:nvSpPr>
          <p:cNvPr id="229" name="Google Shape;229;p31"/>
          <p:cNvSpPr txBox="1"/>
          <p:nvPr/>
        </p:nvSpPr>
        <p:spPr>
          <a:xfrm>
            <a:off x="787200" y="139150"/>
            <a:ext cx="7724400" cy="4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u="sng">
                <a:solidFill>
                  <a:srgbClr val="FFFFFF"/>
                </a:solidFill>
              </a:rPr>
              <a:t>Evaluation of DCOMP from Development Environment Case 1</a:t>
            </a:r>
            <a:endParaRPr sz="1800" b="1" u="sng">
              <a:solidFill>
                <a:srgbClr val="FFFFFF"/>
              </a:solidFill>
            </a:endParaRPr>
          </a:p>
        </p:txBody>
      </p:sp>
      <p:pic>
        <p:nvPicPr>
          <p:cNvPr id="230" name="Google Shape;230;p31"/>
          <p:cNvPicPr preferRelativeResize="0"/>
          <p:nvPr/>
        </p:nvPicPr>
        <p:blipFill>
          <a:blip r:embed="rId3">
            <a:alphaModFix/>
          </a:blip>
          <a:stretch>
            <a:fillRect/>
          </a:stretch>
        </p:blipFill>
        <p:spPr>
          <a:xfrm>
            <a:off x="182825" y="769150"/>
            <a:ext cx="2775200" cy="2220160"/>
          </a:xfrm>
          <a:prstGeom prst="rect">
            <a:avLst/>
          </a:prstGeom>
          <a:noFill/>
          <a:ln>
            <a:noFill/>
          </a:ln>
        </p:spPr>
      </p:pic>
      <p:pic>
        <p:nvPicPr>
          <p:cNvPr id="231" name="Google Shape;231;p31"/>
          <p:cNvPicPr preferRelativeResize="0"/>
          <p:nvPr/>
        </p:nvPicPr>
        <p:blipFill>
          <a:blip r:embed="rId4">
            <a:alphaModFix/>
          </a:blip>
          <a:stretch>
            <a:fillRect/>
          </a:stretch>
        </p:blipFill>
        <p:spPr>
          <a:xfrm>
            <a:off x="3218950" y="769150"/>
            <a:ext cx="2775200" cy="2220160"/>
          </a:xfrm>
          <a:prstGeom prst="rect">
            <a:avLst/>
          </a:prstGeom>
          <a:noFill/>
          <a:ln>
            <a:noFill/>
          </a:ln>
        </p:spPr>
      </p:pic>
      <p:pic>
        <p:nvPicPr>
          <p:cNvPr id="232" name="Google Shape;232;p31"/>
          <p:cNvPicPr preferRelativeResize="0"/>
          <p:nvPr/>
        </p:nvPicPr>
        <p:blipFill>
          <a:blip r:embed="rId5">
            <a:alphaModFix/>
          </a:blip>
          <a:stretch>
            <a:fillRect/>
          </a:stretch>
        </p:blipFill>
        <p:spPr>
          <a:xfrm>
            <a:off x="6143463" y="768775"/>
            <a:ext cx="2775200" cy="2220160"/>
          </a:xfrm>
          <a:prstGeom prst="rect">
            <a:avLst/>
          </a:prstGeom>
          <a:noFill/>
          <a:ln>
            <a:noFill/>
          </a:ln>
        </p:spPr>
      </p:pic>
      <p:pic>
        <p:nvPicPr>
          <p:cNvPr id="233" name="Google Shape;233;p31"/>
          <p:cNvPicPr preferRelativeResize="0"/>
          <p:nvPr/>
        </p:nvPicPr>
        <p:blipFill>
          <a:blip r:embed="rId6">
            <a:alphaModFix/>
          </a:blip>
          <a:stretch>
            <a:fillRect/>
          </a:stretch>
        </p:blipFill>
        <p:spPr>
          <a:xfrm>
            <a:off x="152400" y="3141710"/>
            <a:ext cx="2765859" cy="1843906"/>
          </a:xfrm>
          <a:prstGeom prst="rect">
            <a:avLst/>
          </a:prstGeom>
          <a:noFill/>
          <a:ln>
            <a:noFill/>
          </a:ln>
        </p:spPr>
      </p:pic>
      <p:pic>
        <p:nvPicPr>
          <p:cNvPr id="234" name="Google Shape;234;p31"/>
          <p:cNvPicPr preferRelativeResize="0"/>
          <p:nvPr/>
        </p:nvPicPr>
        <p:blipFill>
          <a:blip r:embed="rId7">
            <a:alphaModFix/>
          </a:blip>
          <a:stretch>
            <a:fillRect/>
          </a:stretch>
        </p:blipFill>
        <p:spPr>
          <a:xfrm>
            <a:off x="3070659" y="3141710"/>
            <a:ext cx="2774081" cy="1849388"/>
          </a:xfrm>
          <a:prstGeom prst="rect">
            <a:avLst/>
          </a:prstGeom>
          <a:noFill/>
          <a:ln>
            <a:noFill/>
          </a:ln>
        </p:spPr>
      </p:pic>
      <p:pic>
        <p:nvPicPr>
          <p:cNvPr id="235" name="Google Shape;235;p31"/>
          <p:cNvPicPr preferRelativeResize="0"/>
          <p:nvPr/>
        </p:nvPicPr>
        <p:blipFill>
          <a:blip r:embed="rId8">
            <a:alphaModFix/>
          </a:blip>
          <a:stretch>
            <a:fillRect/>
          </a:stretch>
        </p:blipFill>
        <p:spPr>
          <a:xfrm>
            <a:off x="5997141" y="3141710"/>
            <a:ext cx="2774081" cy="1849388"/>
          </a:xfrm>
          <a:prstGeom prst="rect">
            <a:avLst/>
          </a:prstGeom>
          <a:noFill/>
          <a:ln>
            <a:noFill/>
          </a:ln>
        </p:spPr>
      </p:pic>
      <p:sp>
        <p:nvSpPr>
          <p:cNvPr id="236" name="Google Shape;236;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Acronym List </a:t>
            </a:r>
            <a:endParaRPr>
              <a:solidFill>
                <a:srgbClr val="FFFFFF"/>
              </a:solidFill>
            </a:endParaRPr>
          </a:p>
        </p:txBody>
      </p:sp>
      <p:sp>
        <p:nvSpPr>
          <p:cNvPr id="62" name="Google Shape;62;p14"/>
          <p:cNvSpPr txBox="1">
            <a:spLocks noGrp="1"/>
          </p:cNvSpPr>
          <p:nvPr>
            <p:ph type="body" idx="1"/>
          </p:nvPr>
        </p:nvSpPr>
        <p:spPr>
          <a:xfrm>
            <a:off x="311700" y="6952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sz="1400">
                <a:solidFill>
                  <a:srgbClr val="FFFFFF"/>
                </a:solidFill>
              </a:rPr>
              <a:t>DCOMP - Daytime Cloud Optical Properties</a:t>
            </a:r>
            <a:br>
              <a:rPr lang="en" sz="1400">
                <a:solidFill>
                  <a:srgbClr val="FFFFFF"/>
                </a:solidFill>
              </a:rPr>
            </a:br>
            <a:endParaRPr sz="1400">
              <a:solidFill>
                <a:srgbClr val="FFFFFF"/>
              </a:solidFill>
            </a:endParaRPr>
          </a:p>
          <a:p>
            <a:pPr marL="457200" lvl="0" indent="-317500" algn="l" rtl="0">
              <a:spcBef>
                <a:spcPts val="0"/>
              </a:spcBef>
              <a:spcAft>
                <a:spcPts val="0"/>
              </a:spcAft>
              <a:buClr>
                <a:srgbClr val="FFFFFF"/>
              </a:buClr>
              <a:buSzPts val="1400"/>
              <a:buChar char="●"/>
            </a:pPr>
            <a:r>
              <a:rPr lang="en" sz="1400">
                <a:solidFill>
                  <a:srgbClr val="FFFFFF"/>
                </a:solidFill>
              </a:rPr>
              <a:t>CPS - Cloud Particle Size (also referred to as REF, or Cloud Effective Radius)</a:t>
            </a:r>
            <a:br>
              <a:rPr lang="en" sz="1400">
                <a:solidFill>
                  <a:srgbClr val="FFFFFF"/>
                </a:solidFill>
              </a:rPr>
            </a:br>
            <a:endParaRPr sz="1400">
              <a:solidFill>
                <a:srgbClr val="FFFFFF"/>
              </a:solidFill>
            </a:endParaRPr>
          </a:p>
          <a:p>
            <a:pPr marL="457200" lvl="0" indent="-317500" algn="l" rtl="0">
              <a:spcBef>
                <a:spcPts val="0"/>
              </a:spcBef>
              <a:spcAft>
                <a:spcPts val="0"/>
              </a:spcAft>
              <a:buClr>
                <a:srgbClr val="FFFFFF"/>
              </a:buClr>
              <a:buSzPts val="1400"/>
              <a:buChar char="●"/>
            </a:pPr>
            <a:r>
              <a:rPr lang="en" sz="1400">
                <a:solidFill>
                  <a:srgbClr val="FFFFFF"/>
                </a:solidFill>
              </a:rPr>
              <a:t>COD - Cloud Optical Depth</a:t>
            </a:r>
            <a:br>
              <a:rPr lang="en" sz="1400">
                <a:solidFill>
                  <a:srgbClr val="FFFFFF"/>
                </a:solidFill>
              </a:rPr>
            </a:br>
            <a:endParaRPr sz="1400">
              <a:solidFill>
                <a:srgbClr val="FFFFFF"/>
              </a:solidFill>
            </a:endParaRPr>
          </a:p>
          <a:p>
            <a:pPr marL="457200" lvl="0" indent="-317500" algn="l" rtl="0">
              <a:spcBef>
                <a:spcPts val="0"/>
              </a:spcBef>
              <a:spcAft>
                <a:spcPts val="0"/>
              </a:spcAft>
              <a:buClr>
                <a:srgbClr val="FFFFFF"/>
              </a:buClr>
              <a:buSzPts val="1400"/>
              <a:buChar char="●"/>
            </a:pPr>
            <a:r>
              <a:rPr lang="en" sz="1400">
                <a:solidFill>
                  <a:srgbClr val="FFFFFF"/>
                </a:solidFill>
              </a:rPr>
              <a:t>GS - GOES-R Ground System</a:t>
            </a:r>
            <a:endParaRPr sz="1400">
              <a:solidFill>
                <a:srgbClr val="FFFFFF"/>
              </a:solidFill>
            </a:endParaRPr>
          </a:p>
        </p:txBody>
      </p:sp>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5"/>
        <p:cNvGrpSpPr/>
        <p:nvPr/>
      </p:nvGrpSpPr>
      <p:grpSpPr>
        <a:xfrm>
          <a:off x="0" y="0"/>
          <a:ext cx="0" cy="0"/>
          <a:chOff x="0" y="0"/>
          <a:chExt cx="0" cy="0"/>
        </a:xfrm>
      </p:grpSpPr>
      <p:sp>
        <p:nvSpPr>
          <p:cNvPr id="266" name="Google Shape;266;p34"/>
          <p:cNvSpPr txBox="1"/>
          <p:nvPr/>
        </p:nvSpPr>
        <p:spPr>
          <a:xfrm>
            <a:off x="230525" y="139150"/>
            <a:ext cx="8529300" cy="4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u="sng">
                <a:solidFill>
                  <a:srgbClr val="FFFFFF"/>
                </a:solidFill>
              </a:rPr>
              <a:t>Evaluation of DCOMP from Development Environment- All Day 331 (G16)</a:t>
            </a:r>
            <a:endParaRPr sz="1800" b="1" u="sng">
              <a:solidFill>
                <a:srgbClr val="FFFFFF"/>
              </a:solidFill>
            </a:endParaRPr>
          </a:p>
        </p:txBody>
      </p:sp>
      <p:sp>
        <p:nvSpPr>
          <p:cNvPr id="267" name="Google Shape;26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20</a:t>
            </a:fld>
            <a:endParaRPr/>
          </a:p>
        </p:txBody>
      </p:sp>
      <p:sp>
        <p:nvSpPr>
          <p:cNvPr id="268" name="Google Shape;268;p34"/>
          <p:cNvSpPr txBox="1"/>
          <p:nvPr/>
        </p:nvSpPr>
        <p:spPr>
          <a:xfrm>
            <a:off x="7203775" y="1224650"/>
            <a:ext cx="1368600" cy="6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MODIS-AQUA</a:t>
            </a:r>
            <a:endParaRPr>
              <a:solidFill>
                <a:srgbClr val="FFFFFF"/>
              </a:solidFill>
            </a:endParaRPr>
          </a:p>
        </p:txBody>
      </p:sp>
      <p:sp>
        <p:nvSpPr>
          <p:cNvPr id="269" name="Google Shape;269;p34"/>
          <p:cNvSpPr txBox="1"/>
          <p:nvPr/>
        </p:nvSpPr>
        <p:spPr>
          <a:xfrm>
            <a:off x="7304625" y="3149175"/>
            <a:ext cx="1549800" cy="6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MODIS-TERRA</a:t>
            </a:r>
            <a:endParaRPr>
              <a:solidFill>
                <a:srgbClr val="FFFFFF"/>
              </a:solidFill>
            </a:endParaRPr>
          </a:p>
        </p:txBody>
      </p:sp>
      <p:pic>
        <p:nvPicPr>
          <p:cNvPr id="270" name="Google Shape;270;p34"/>
          <p:cNvPicPr preferRelativeResize="0"/>
          <p:nvPr/>
        </p:nvPicPr>
        <p:blipFill>
          <a:blip r:embed="rId3">
            <a:alphaModFix/>
          </a:blip>
          <a:stretch>
            <a:fillRect/>
          </a:stretch>
        </p:blipFill>
        <p:spPr>
          <a:xfrm>
            <a:off x="519250" y="616750"/>
            <a:ext cx="3064772" cy="2208025"/>
          </a:xfrm>
          <a:prstGeom prst="rect">
            <a:avLst/>
          </a:prstGeom>
          <a:noFill/>
          <a:ln>
            <a:noFill/>
          </a:ln>
        </p:spPr>
      </p:pic>
      <p:pic>
        <p:nvPicPr>
          <p:cNvPr id="271" name="Google Shape;271;p34"/>
          <p:cNvPicPr preferRelativeResize="0"/>
          <p:nvPr/>
        </p:nvPicPr>
        <p:blipFill>
          <a:blip r:embed="rId4">
            <a:alphaModFix/>
          </a:blip>
          <a:stretch>
            <a:fillRect/>
          </a:stretch>
        </p:blipFill>
        <p:spPr>
          <a:xfrm>
            <a:off x="4045050" y="616750"/>
            <a:ext cx="3064772" cy="2208025"/>
          </a:xfrm>
          <a:prstGeom prst="rect">
            <a:avLst/>
          </a:prstGeom>
          <a:noFill/>
          <a:ln>
            <a:noFill/>
          </a:ln>
        </p:spPr>
      </p:pic>
      <p:pic>
        <p:nvPicPr>
          <p:cNvPr id="272" name="Google Shape;272;p34"/>
          <p:cNvPicPr preferRelativeResize="0"/>
          <p:nvPr/>
        </p:nvPicPr>
        <p:blipFill>
          <a:blip r:embed="rId5">
            <a:alphaModFix/>
          </a:blip>
          <a:stretch>
            <a:fillRect/>
          </a:stretch>
        </p:blipFill>
        <p:spPr>
          <a:xfrm>
            <a:off x="563125" y="2977175"/>
            <a:ext cx="3020888" cy="2013925"/>
          </a:xfrm>
          <a:prstGeom prst="rect">
            <a:avLst/>
          </a:prstGeom>
          <a:noFill/>
          <a:ln>
            <a:noFill/>
          </a:ln>
        </p:spPr>
      </p:pic>
      <p:pic>
        <p:nvPicPr>
          <p:cNvPr id="273" name="Google Shape;273;p34"/>
          <p:cNvPicPr preferRelativeResize="0"/>
          <p:nvPr/>
        </p:nvPicPr>
        <p:blipFill>
          <a:blip r:embed="rId6">
            <a:alphaModFix/>
          </a:blip>
          <a:stretch>
            <a:fillRect/>
          </a:stretch>
        </p:blipFill>
        <p:spPr>
          <a:xfrm>
            <a:off x="4066988" y="2977175"/>
            <a:ext cx="3020888" cy="2013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9"/>
        <p:cNvGrpSpPr/>
        <p:nvPr/>
      </p:nvGrpSpPr>
      <p:grpSpPr>
        <a:xfrm>
          <a:off x="0" y="0"/>
          <a:ext cx="0" cy="0"/>
          <a:chOff x="0" y="0"/>
          <a:chExt cx="0" cy="0"/>
        </a:xfrm>
      </p:grpSpPr>
      <p:sp>
        <p:nvSpPr>
          <p:cNvPr id="290" name="Google Shape;290;p36"/>
          <p:cNvSpPr txBox="1"/>
          <p:nvPr/>
        </p:nvSpPr>
        <p:spPr>
          <a:xfrm>
            <a:off x="787200" y="139150"/>
            <a:ext cx="7724400" cy="4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u="sng">
                <a:solidFill>
                  <a:srgbClr val="FFFFFF"/>
                </a:solidFill>
              </a:rPr>
              <a:t>Evaluation of DCOMP with MODIS: Summary</a:t>
            </a:r>
            <a:endParaRPr sz="1800" b="1" u="sng">
              <a:solidFill>
                <a:srgbClr val="FFFFFF"/>
              </a:solidFill>
            </a:endParaRPr>
          </a:p>
        </p:txBody>
      </p:sp>
      <p:graphicFrame>
        <p:nvGraphicFramePr>
          <p:cNvPr id="291" name="Google Shape;291;p36"/>
          <p:cNvGraphicFramePr/>
          <p:nvPr>
            <p:extLst>
              <p:ext uri="{D42A27DB-BD31-4B8C-83A1-F6EECF244321}">
                <p14:modId xmlns:p14="http://schemas.microsoft.com/office/powerpoint/2010/main" val="3077837971"/>
              </p:ext>
            </p:extLst>
          </p:nvPr>
        </p:nvGraphicFramePr>
        <p:xfrm>
          <a:off x="196725" y="1181200"/>
          <a:ext cx="8694800" cy="1643820"/>
        </p:xfrm>
        <a:graphic>
          <a:graphicData uri="http://schemas.openxmlformats.org/drawingml/2006/table">
            <a:tbl>
              <a:tblPr>
                <a:noFill/>
                <a:tableStyleId>{0210A76E-A038-4308-A044-F271784174B3}</a:tableStyleId>
              </a:tblPr>
              <a:tblGrid>
                <a:gridCol w="1575150">
                  <a:extLst>
                    <a:ext uri="{9D8B030D-6E8A-4147-A177-3AD203B41FA5}">
                      <a16:colId xmlns:a16="http://schemas.microsoft.com/office/drawing/2014/main" val="20000"/>
                    </a:ext>
                  </a:extLst>
                </a:gridCol>
                <a:gridCol w="1110125">
                  <a:extLst>
                    <a:ext uri="{9D8B030D-6E8A-4147-A177-3AD203B41FA5}">
                      <a16:colId xmlns:a16="http://schemas.microsoft.com/office/drawing/2014/main" val="20001"/>
                    </a:ext>
                  </a:extLst>
                </a:gridCol>
                <a:gridCol w="2681400">
                  <a:extLst>
                    <a:ext uri="{9D8B030D-6E8A-4147-A177-3AD203B41FA5}">
                      <a16:colId xmlns:a16="http://schemas.microsoft.com/office/drawing/2014/main" val="20002"/>
                    </a:ext>
                  </a:extLst>
                </a:gridCol>
                <a:gridCol w="3328125">
                  <a:extLst>
                    <a:ext uri="{9D8B030D-6E8A-4147-A177-3AD203B41FA5}">
                      <a16:colId xmlns:a16="http://schemas.microsoft.com/office/drawing/2014/main" val="20003"/>
                    </a:ext>
                  </a:extLst>
                </a:gridCol>
              </a:tblGrid>
              <a:tr h="412100">
                <a:tc>
                  <a:txBody>
                    <a:bodyPr/>
                    <a:lstStyle/>
                    <a:p>
                      <a:pPr marL="0" lvl="0" indent="0" algn="l" rtl="0">
                        <a:spcBef>
                          <a:spcPts val="0"/>
                        </a:spcBef>
                        <a:spcAft>
                          <a:spcPts val="0"/>
                        </a:spcAft>
                        <a:buNone/>
                      </a:pPr>
                      <a:r>
                        <a:rPr lang="en">
                          <a:solidFill>
                            <a:srgbClr val="E69138"/>
                          </a:solidFill>
                        </a:rPr>
                        <a:t>Parameter/ Case</a:t>
                      </a:r>
                      <a:endParaRPr>
                        <a:solidFill>
                          <a:srgbClr val="E69138"/>
                        </a:solidFill>
                      </a:endParaRPr>
                    </a:p>
                  </a:txBody>
                  <a:tcPr marL="91425" marR="91425" marT="91425" marB="91425"/>
                </a:tc>
                <a:tc>
                  <a:txBody>
                    <a:bodyPr/>
                    <a:lstStyle/>
                    <a:p>
                      <a:pPr marL="0" lvl="0" indent="0" algn="l" rtl="0">
                        <a:spcBef>
                          <a:spcPts val="0"/>
                        </a:spcBef>
                        <a:spcAft>
                          <a:spcPts val="0"/>
                        </a:spcAft>
                        <a:buNone/>
                      </a:pPr>
                      <a:r>
                        <a:rPr lang="en">
                          <a:solidFill>
                            <a:srgbClr val="B45F06"/>
                          </a:solidFill>
                        </a:rPr>
                        <a:t>Specs accuracy</a:t>
                      </a:r>
                      <a:endParaRPr>
                        <a:solidFill>
                          <a:srgbClr val="B45F06"/>
                        </a:solidFill>
                      </a:endParaRPr>
                    </a:p>
                  </a:txBody>
                  <a:tcPr marL="91425" marR="91425" marT="91425" marB="91425"/>
                </a:tc>
                <a:tc>
                  <a:txBody>
                    <a:bodyPr/>
                    <a:lstStyle/>
                    <a:p>
                      <a:pPr marL="0" lvl="0" indent="0" algn="l" rtl="0">
                        <a:spcBef>
                          <a:spcPts val="0"/>
                        </a:spcBef>
                        <a:spcAft>
                          <a:spcPts val="0"/>
                        </a:spcAft>
                        <a:buNone/>
                      </a:pPr>
                      <a:r>
                        <a:rPr lang="en">
                          <a:solidFill>
                            <a:srgbClr val="B45F06"/>
                          </a:solidFill>
                        </a:rPr>
                        <a:t>Accuracy ( AQUA / TERRA )</a:t>
                      </a:r>
                      <a:endParaRPr>
                        <a:solidFill>
                          <a:srgbClr val="B45F06"/>
                        </a:solidFill>
                      </a:endParaRPr>
                    </a:p>
                  </a:txBody>
                  <a:tcPr marL="91425" marR="91425" marT="91425" marB="91425"/>
                </a:tc>
                <a:tc>
                  <a:txBody>
                    <a:bodyPr/>
                    <a:lstStyle/>
                    <a:p>
                      <a:pPr marL="0" lvl="0" indent="0" algn="l" rtl="0">
                        <a:spcBef>
                          <a:spcPts val="0"/>
                        </a:spcBef>
                        <a:spcAft>
                          <a:spcPts val="0"/>
                        </a:spcAft>
                        <a:buNone/>
                      </a:pPr>
                      <a:r>
                        <a:rPr lang="en">
                          <a:solidFill>
                            <a:srgbClr val="B45F06"/>
                          </a:solidFill>
                        </a:rPr>
                        <a:t>Pixels inside specs ( AQUA / TERRA )</a:t>
                      </a:r>
                      <a:endParaRPr>
                        <a:solidFill>
                          <a:srgbClr val="B45F06"/>
                        </a:solidFill>
                      </a:endParaRPr>
                    </a:p>
                    <a:p>
                      <a:pPr marL="0" lvl="0" indent="0" algn="l" rtl="0">
                        <a:spcBef>
                          <a:spcPts val="0"/>
                        </a:spcBef>
                        <a:spcAft>
                          <a:spcPts val="0"/>
                        </a:spcAft>
                        <a:buNone/>
                      </a:pPr>
                      <a:endParaRPr>
                        <a:solidFill>
                          <a:srgbClr val="B45F06"/>
                        </a:solidFill>
                      </a:endParaRPr>
                    </a:p>
                  </a:txBody>
                  <a:tcPr marL="91425" marR="91425" marT="91425" marB="91425"/>
                </a:tc>
                <a:extLst>
                  <a:ext uri="{0D108BD9-81ED-4DB2-BD59-A6C34878D82A}">
                    <a16:rowId xmlns:a16="http://schemas.microsoft.com/office/drawing/2014/main" val="10000"/>
                  </a:ext>
                </a:extLst>
              </a:tr>
              <a:tr h="626100">
                <a:tc>
                  <a:txBody>
                    <a:bodyPr/>
                    <a:lstStyle/>
                    <a:p>
                      <a:pPr marL="0" lvl="0" indent="0" algn="l" rtl="0">
                        <a:spcBef>
                          <a:spcPts val="0"/>
                        </a:spcBef>
                        <a:spcAft>
                          <a:spcPts val="0"/>
                        </a:spcAft>
                        <a:buNone/>
                      </a:pPr>
                      <a:r>
                        <a:rPr lang="en">
                          <a:solidFill>
                            <a:srgbClr val="FFFFFF"/>
                          </a:solidFill>
                        </a:rPr>
                        <a:t>CPS water G16</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n">
                          <a:solidFill>
                            <a:srgbClr val="FFFFFF"/>
                          </a:solidFill>
                        </a:rPr>
                        <a:t>4𝞵m</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n">
                          <a:solidFill>
                            <a:srgbClr val="FFFFFF"/>
                          </a:solidFill>
                        </a:rPr>
                        <a:t>3.52𝞵m / 3.16𝞵m</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n">
                          <a:solidFill>
                            <a:srgbClr val="FFFFFF"/>
                          </a:solidFill>
                        </a:rPr>
                        <a:t>68.0% / 72.3%</a:t>
                      </a:r>
                      <a:endParaRPr>
                        <a:solidFill>
                          <a:srgbClr val="FFFFFF"/>
                        </a:solidFill>
                      </a:endParaRPr>
                    </a:p>
                  </a:txBody>
                  <a:tcPr marL="91425" marR="91425" marT="91425" marB="91425"/>
                </a:tc>
                <a:extLst>
                  <a:ext uri="{0D108BD9-81ED-4DB2-BD59-A6C34878D82A}">
                    <a16:rowId xmlns:a16="http://schemas.microsoft.com/office/drawing/2014/main" val="10001"/>
                  </a:ext>
                </a:extLst>
              </a:tr>
              <a:tr h="408150">
                <a:tc>
                  <a:txBody>
                    <a:bodyPr/>
                    <a:lstStyle/>
                    <a:p>
                      <a:pPr marL="0" lvl="0" indent="0" algn="l" rtl="0">
                        <a:spcBef>
                          <a:spcPts val="0"/>
                        </a:spcBef>
                        <a:spcAft>
                          <a:spcPts val="0"/>
                        </a:spcAft>
                        <a:buNone/>
                      </a:pPr>
                      <a:r>
                        <a:rPr lang="en" dirty="0">
                          <a:solidFill>
                            <a:srgbClr val="FFFFFF"/>
                          </a:solidFill>
                        </a:rPr>
                        <a:t>CPS ice G16</a:t>
                      </a:r>
                      <a:endParaRPr dirty="0">
                        <a:solidFill>
                          <a:srgbClr val="FFFFF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rgbClr val="FFFFFF"/>
                          </a:solidFill>
                        </a:rPr>
                        <a:t>10𝞵m</a:t>
                      </a:r>
                      <a:endParaRPr>
                        <a:solidFill>
                          <a:srgbClr val="FFFFF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FFFFFF"/>
                          </a:solidFill>
                        </a:rPr>
                        <a:t>2.72𝞵m / 1.07𝞵m</a:t>
                      </a:r>
                      <a:endParaRPr>
                        <a:solidFill>
                          <a:srgbClr val="FFFFF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dirty="0">
                          <a:solidFill>
                            <a:srgbClr val="FFFFFF"/>
                          </a:solidFill>
                        </a:rPr>
                        <a:t>71.0% / 70.7%</a:t>
                      </a:r>
                      <a:endParaRPr dirty="0">
                        <a:solidFill>
                          <a:srgbClr val="FFFFFF"/>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93" name="Google Shape;29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7"/>
        <p:cNvGrpSpPr/>
        <p:nvPr/>
      </p:nvGrpSpPr>
      <p:grpSpPr>
        <a:xfrm>
          <a:off x="0" y="0"/>
          <a:ext cx="0" cy="0"/>
          <a:chOff x="0" y="0"/>
          <a:chExt cx="0" cy="0"/>
        </a:xfrm>
      </p:grpSpPr>
      <p:sp>
        <p:nvSpPr>
          <p:cNvPr id="298" name="Google Shape;298;p37"/>
          <p:cNvSpPr txBox="1"/>
          <p:nvPr/>
        </p:nvSpPr>
        <p:spPr>
          <a:xfrm>
            <a:off x="787200" y="139150"/>
            <a:ext cx="7724400" cy="4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u="sng">
                <a:solidFill>
                  <a:srgbClr val="FFFFFF"/>
                </a:solidFill>
              </a:rPr>
              <a:t>Evaluation of DCOMP </a:t>
            </a:r>
            <a:endParaRPr sz="1800" b="1" u="sng">
              <a:solidFill>
                <a:srgbClr val="FFFFFF"/>
              </a:solidFill>
            </a:endParaRPr>
          </a:p>
        </p:txBody>
      </p:sp>
      <p:sp>
        <p:nvSpPr>
          <p:cNvPr id="299" name="Google Shape;299;p37"/>
          <p:cNvSpPr txBox="1"/>
          <p:nvPr/>
        </p:nvSpPr>
        <p:spPr>
          <a:xfrm>
            <a:off x="6695675" y="720300"/>
            <a:ext cx="2323200" cy="3084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rgbClr val="FFFFFF"/>
                </a:solidFill>
              </a:rPr>
              <a:t>The February Review also stated that the OE- CPS results  show </a:t>
            </a:r>
            <a:r>
              <a:rPr lang="en">
                <a:solidFill>
                  <a:srgbClr val="FF0000"/>
                </a:solidFill>
              </a:rPr>
              <a:t>erroneous pattern in and around glint area</a:t>
            </a:r>
            <a:r>
              <a:rPr lang="en">
                <a:solidFill>
                  <a:srgbClr val="FFFFFF"/>
                </a:solidFill>
              </a:rPr>
              <a:t> in CPS.</a:t>
            </a:r>
            <a:endParaRPr>
              <a:solidFill>
                <a:srgbClr val="FFFFFF"/>
              </a:solidFill>
            </a:endParaRPr>
          </a:p>
          <a:p>
            <a:pPr marL="0" lvl="0" indent="0" algn="l" rtl="0">
              <a:lnSpc>
                <a:spcPct val="115000"/>
              </a:lnSpc>
              <a:spcBef>
                <a:spcPts val="0"/>
              </a:spcBef>
              <a:spcAft>
                <a:spcPts val="0"/>
              </a:spcAft>
              <a:buNone/>
            </a:pPr>
            <a:endParaRPr>
              <a:solidFill>
                <a:srgbClr val="FFFFFF"/>
              </a:solidFill>
            </a:endParaRPr>
          </a:p>
          <a:p>
            <a:pPr marL="0" lvl="0" indent="0" algn="l" rtl="0">
              <a:lnSpc>
                <a:spcPct val="115000"/>
              </a:lnSpc>
              <a:spcBef>
                <a:spcPts val="0"/>
              </a:spcBef>
              <a:spcAft>
                <a:spcPts val="0"/>
              </a:spcAft>
              <a:buNone/>
            </a:pPr>
            <a:r>
              <a:rPr lang="en">
                <a:solidFill>
                  <a:srgbClr val="FFFFFF"/>
                </a:solidFill>
              </a:rPr>
              <a:t>Images show that this</a:t>
            </a:r>
            <a:endParaRPr>
              <a:solidFill>
                <a:srgbClr val="FFFFFF"/>
              </a:solidFill>
            </a:endParaRPr>
          </a:p>
          <a:p>
            <a:pPr marL="0" lvl="0" indent="0" algn="l" rtl="0">
              <a:lnSpc>
                <a:spcPct val="115000"/>
              </a:lnSpc>
              <a:spcBef>
                <a:spcPts val="0"/>
              </a:spcBef>
              <a:spcAft>
                <a:spcPts val="0"/>
              </a:spcAft>
              <a:buNone/>
            </a:pPr>
            <a:r>
              <a:rPr lang="en">
                <a:solidFill>
                  <a:srgbClr val="FFFFFF"/>
                </a:solidFill>
              </a:rPr>
              <a:t>also disappeared in DE.</a:t>
            </a:r>
            <a:endParaRPr>
              <a:solidFill>
                <a:srgbClr val="FFFFFF"/>
              </a:solidFill>
            </a:endParaRPr>
          </a:p>
          <a:p>
            <a:pPr marL="0" lvl="0" indent="0" algn="l" rtl="0">
              <a:lnSpc>
                <a:spcPct val="115000"/>
              </a:lnSpc>
              <a:spcBef>
                <a:spcPts val="0"/>
              </a:spcBef>
              <a:spcAft>
                <a:spcPts val="0"/>
              </a:spcAft>
              <a:buNone/>
            </a:pPr>
            <a:endParaRPr>
              <a:solidFill>
                <a:srgbClr val="FFFFFF"/>
              </a:solidFill>
            </a:endParaRPr>
          </a:p>
          <a:p>
            <a:pPr marL="0" lvl="0" indent="0" algn="l" rtl="0">
              <a:lnSpc>
                <a:spcPct val="115000"/>
              </a:lnSpc>
              <a:spcBef>
                <a:spcPts val="0"/>
              </a:spcBef>
              <a:spcAft>
                <a:spcPts val="0"/>
              </a:spcAft>
              <a:buNone/>
            </a:pPr>
            <a:endParaRPr>
              <a:solidFill>
                <a:srgbClr val="FFFFFF"/>
              </a:solidFill>
            </a:endParaRPr>
          </a:p>
        </p:txBody>
      </p:sp>
      <p:pic>
        <p:nvPicPr>
          <p:cNvPr id="300" name="Google Shape;300;p37"/>
          <p:cNvPicPr preferRelativeResize="0"/>
          <p:nvPr/>
        </p:nvPicPr>
        <p:blipFill>
          <a:blip r:embed="rId3">
            <a:alphaModFix/>
          </a:blip>
          <a:stretch>
            <a:fillRect/>
          </a:stretch>
        </p:blipFill>
        <p:spPr>
          <a:xfrm>
            <a:off x="152400" y="769150"/>
            <a:ext cx="3166472" cy="4096000"/>
          </a:xfrm>
          <a:prstGeom prst="rect">
            <a:avLst/>
          </a:prstGeom>
          <a:noFill/>
          <a:ln>
            <a:noFill/>
          </a:ln>
        </p:spPr>
      </p:pic>
      <p:pic>
        <p:nvPicPr>
          <p:cNvPr id="301" name="Google Shape;301;p37"/>
          <p:cNvPicPr preferRelativeResize="0"/>
          <p:nvPr/>
        </p:nvPicPr>
        <p:blipFill>
          <a:blip r:embed="rId4">
            <a:alphaModFix/>
          </a:blip>
          <a:stretch>
            <a:fillRect/>
          </a:stretch>
        </p:blipFill>
        <p:spPr>
          <a:xfrm>
            <a:off x="3471263" y="769150"/>
            <a:ext cx="3072009" cy="4096012"/>
          </a:xfrm>
          <a:prstGeom prst="rect">
            <a:avLst/>
          </a:prstGeom>
          <a:noFill/>
          <a:ln>
            <a:noFill/>
          </a:ln>
        </p:spPr>
      </p:pic>
      <p:sp>
        <p:nvSpPr>
          <p:cNvPr id="302" name="Google Shape;302;p37"/>
          <p:cNvSpPr txBox="1"/>
          <p:nvPr/>
        </p:nvSpPr>
        <p:spPr>
          <a:xfrm>
            <a:off x="1077150" y="4372700"/>
            <a:ext cx="1166700" cy="3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OE</a:t>
            </a:r>
            <a:endParaRPr/>
          </a:p>
        </p:txBody>
      </p:sp>
      <p:sp>
        <p:nvSpPr>
          <p:cNvPr id="303" name="Google Shape;303;p37"/>
          <p:cNvSpPr txBox="1"/>
          <p:nvPr/>
        </p:nvSpPr>
        <p:spPr>
          <a:xfrm>
            <a:off x="4423925" y="4372700"/>
            <a:ext cx="1166700" cy="3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a:t>
            </a:r>
            <a:endParaRPr/>
          </a:p>
        </p:txBody>
      </p:sp>
      <p:cxnSp>
        <p:nvCxnSpPr>
          <p:cNvPr id="304" name="Google Shape;304;p37"/>
          <p:cNvCxnSpPr/>
          <p:nvPr/>
        </p:nvCxnSpPr>
        <p:spPr>
          <a:xfrm flipH="1">
            <a:off x="1889600" y="2036075"/>
            <a:ext cx="4828200" cy="865500"/>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FFFFFF">
                <a:alpha val="50000"/>
              </a:srgbClr>
            </a:outerShdw>
            <a:reflection endPos="30000" dist="38100" dir="5400000" fadeDir="5400012" sy="-100000" algn="bl" rotWithShape="0"/>
          </a:effectLst>
        </p:spPr>
      </p:cxnSp>
      <p:sp>
        <p:nvSpPr>
          <p:cNvPr id="305" name="Google Shape;30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9"/>
        <p:cNvGrpSpPr/>
        <p:nvPr/>
      </p:nvGrpSpPr>
      <p:grpSpPr>
        <a:xfrm>
          <a:off x="0" y="0"/>
          <a:ext cx="0" cy="0"/>
          <a:chOff x="0" y="0"/>
          <a:chExt cx="0" cy="0"/>
        </a:xfrm>
      </p:grpSpPr>
      <p:sp>
        <p:nvSpPr>
          <p:cNvPr id="310" name="Google Shape;310;p38"/>
          <p:cNvSpPr txBox="1"/>
          <p:nvPr/>
        </p:nvSpPr>
        <p:spPr>
          <a:xfrm>
            <a:off x="3903900" y="141825"/>
            <a:ext cx="1643700" cy="4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FFFFFF"/>
                </a:solidFill>
              </a:rPr>
              <a:t>Conclusions</a:t>
            </a:r>
            <a:endParaRPr sz="1800" b="1" u="sng">
              <a:solidFill>
                <a:srgbClr val="FFFFFF"/>
              </a:solidFill>
            </a:endParaRPr>
          </a:p>
        </p:txBody>
      </p:sp>
      <p:sp>
        <p:nvSpPr>
          <p:cNvPr id="311" name="Google Shape;311;p38"/>
          <p:cNvSpPr txBox="1"/>
          <p:nvPr/>
        </p:nvSpPr>
        <p:spPr>
          <a:xfrm>
            <a:off x="285225" y="795150"/>
            <a:ext cx="8673600" cy="3394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a:solidFill>
                  <a:srgbClr val="FFFFFF"/>
                </a:solidFill>
              </a:rPr>
              <a:t>The application of the 2 fixes (relative azimuth angle and optimal estimation fill data issue) were made to the GS code within ATT and to the GS code within the DE on the GOES-R Ground System.</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Comparison images of the ATT and GS data to the expected images for COD/CPS from the Framework show good general agreement, suggesting that the 2 fixes have removed most of the previous differences in CPS and COD.</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Again, it is important to note that DCOMP was run in the ATT and GS with </a:t>
            </a:r>
            <a:r>
              <a:rPr lang="en" b="1">
                <a:solidFill>
                  <a:srgbClr val="FFFFFF"/>
                </a:solidFill>
              </a:rPr>
              <a:t>full product precedence</a:t>
            </a:r>
            <a:r>
              <a:rPr lang="en">
                <a:solidFill>
                  <a:srgbClr val="FFFFFF"/>
                </a:solidFill>
              </a:rPr>
              <a:t>. This means that Type and Height will be different, which can result in different a priori assumptions for DCOMP.</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Some FW/ATT/DE differences in COD/CPS are noted near the edges of clouds.  Some of these differences are expected due differences in the processing systems and a few unresolved ADRs for upstream algorithms.</a:t>
            </a:r>
            <a:br>
              <a:rPr lang="en">
                <a:solidFill>
                  <a:srgbClr val="FFFFFF"/>
                </a:solidFill>
              </a:rPr>
            </a:br>
            <a:endParaRPr>
              <a:solidFill>
                <a:srgbClr val="FFFFFF"/>
              </a:solidFill>
            </a:endParaRPr>
          </a:p>
        </p:txBody>
      </p:sp>
      <p:sp>
        <p:nvSpPr>
          <p:cNvPr id="312" name="Google Shape;31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6"/>
        <p:cNvGrpSpPr/>
        <p:nvPr/>
      </p:nvGrpSpPr>
      <p:grpSpPr>
        <a:xfrm>
          <a:off x="0" y="0"/>
          <a:ext cx="0" cy="0"/>
          <a:chOff x="0" y="0"/>
          <a:chExt cx="0" cy="0"/>
        </a:xfrm>
      </p:grpSpPr>
      <p:sp>
        <p:nvSpPr>
          <p:cNvPr id="317" name="Google Shape;317;p39"/>
          <p:cNvSpPr txBox="1"/>
          <p:nvPr/>
        </p:nvSpPr>
        <p:spPr>
          <a:xfrm>
            <a:off x="3903900" y="141825"/>
            <a:ext cx="1643700" cy="4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FFFFFF"/>
                </a:solidFill>
              </a:rPr>
              <a:t>Conclusions</a:t>
            </a:r>
            <a:endParaRPr sz="1800" b="1" u="sng">
              <a:solidFill>
                <a:srgbClr val="FFFFFF"/>
              </a:solidFill>
            </a:endParaRPr>
          </a:p>
        </p:txBody>
      </p:sp>
      <p:sp>
        <p:nvSpPr>
          <p:cNvPr id="318" name="Google Shape;318;p39"/>
          <p:cNvSpPr txBox="1"/>
          <p:nvPr/>
        </p:nvSpPr>
        <p:spPr>
          <a:xfrm>
            <a:off x="285225" y="795150"/>
            <a:ext cx="8673600" cy="1776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a:solidFill>
                  <a:srgbClr val="FFFFFF"/>
                </a:solidFill>
              </a:rPr>
              <a:t>A limited dataset was evaluated for GOES-16 and GOES-17 due to the fact the fixes were only implemented in the DE (expected OE implementation on 24 December, 2018)</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Analysis shows improvement over operational environment for the same time periods.</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Based on the fixes implemented in the COMP science code, the team believes that Cloud Particle Size go </a:t>
            </a:r>
            <a:r>
              <a:rPr lang="en" b="1">
                <a:solidFill>
                  <a:srgbClr val="FFFFFF"/>
                </a:solidFill>
              </a:rPr>
              <a:t>Provisional once ADR 609 is moved into the OE.</a:t>
            </a:r>
            <a:endParaRPr b="1">
              <a:solidFill>
                <a:srgbClr val="FFFFFF"/>
              </a:solidFill>
            </a:endParaRPr>
          </a:p>
          <a:p>
            <a:pPr marL="457200" lvl="0" indent="0" algn="l" rtl="0">
              <a:spcBef>
                <a:spcPts val="0"/>
              </a:spcBef>
              <a:spcAft>
                <a:spcPts val="0"/>
              </a:spcAft>
              <a:buNone/>
            </a:pPr>
            <a:r>
              <a:rPr lang="en">
                <a:solidFill>
                  <a:srgbClr val="FFFFFF"/>
                </a:solidFill>
              </a:rPr>
              <a:t> </a:t>
            </a:r>
            <a:endParaRPr>
              <a:solidFill>
                <a:srgbClr val="FFFFFF"/>
              </a:solidFill>
            </a:endParaRPr>
          </a:p>
        </p:txBody>
      </p:sp>
      <p:sp>
        <p:nvSpPr>
          <p:cNvPr id="319" name="Google Shape;31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24</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Acronym List </a:t>
            </a:r>
            <a:endParaRPr>
              <a:solidFill>
                <a:srgbClr val="FFFFFF"/>
              </a:solidFill>
            </a:endParaRPr>
          </a:p>
        </p:txBody>
      </p:sp>
      <p:sp>
        <p:nvSpPr>
          <p:cNvPr id="69" name="Google Shape;69;p15"/>
          <p:cNvSpPr txBox="1">
            <a:spLocks noGrp="1"/>
          </p:cNvSpPr>
          <p:nvPr>
            <p:ph type="body" idx="1"/>
          </p:nvPr>
        </p:nvSpPr>
        <p:spPr>
          <a:xfrm>
            <a:off x="311700" y="6952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sz="1400">
                <a:solidFill>
                  <a:srgbClr val="FFFFFF"/>
                </a:solidFill>
              </a:rPr>
              <a:t>SAPF - Satellite Algorithm Processing Framework, also referred to as “Framework”.</a:t>
            </a:r>
            <a:endParaRPr sz="1400">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Used development and initial integration of science code from the Algorithm Working Group</a:t>
            </a:r>
            <a:br>
              <a:rPr lang="en">
                <a:solidFill>
                  <a:srgbClr val="FFFFFF"/>
                </a:solidFill>
              </a:rPr>
            </a:br>
            <a:endParaRPr>
              <a:solidFill>
                <a:srgbClr val="FFFFFF"/>
              </a:solidFill>
            </a:endParaRPr>
          </a:p>
          <a:p>
            <a:pPr marL="457200" lvl="0" indent="-317500" algn="l" rtl="0">
              <a:spcBef>
                <a:spcPts val="0"/>
              </a:spcBef>
              <a:spcAft>
                <a:spcPts val="0"/>
              </a:spcAft>
              <a:buClr>
                <a:srgbClr val="FFFFFF"/>
              </a:buClr>
              <a:buSzPts val="1400"/>
              <a:buChar char="●"/>
            </a:pPr>
            <a:r>
              <a:rPr lang="en" sz="1400">
                <a:solidFill>
                  <a:srgbClr val="FFFFFF"/>
                </a:solidFill>
              </a:rPr>
              <a:t>ATT - Algorithm Test Tools </a:t>
            </a:r>
            <a:endParaRPr sz="1400">
              <a:solidFill>
                <a:srgbClr val="FFFFFF"/>
              </a:solidFill>
            </a:endParaRPr>
          </a:p>
          <a:p>
            <a:pPr marL="914400" lvl="1" indent="-317500" algn="l" rtl="0">
              <a:spcBef>
                <a:spcPts val="0"/>
              </a:spcBef>
              <a:spcAft>
                <a:spcPts val="0"/>
              </a:spcAft>
              <a:buClr>
                <a:schemeClr val="lt1"/>
              </a:buClr>
              <a:buSzPts val="1400"/>
              <a:buChar char="○"/>
            </a:pPr>
            <a:r>
              <a:rPr lang="en">
                <a:solidFill>
                  <a:schemeClr val="lt1"/>
                </a:solidFill>
              </a:rPr>
              <a:t>Used to integrate any changes to the science algorithm as translated into the GOES-R Ground System code</a:t>
            </a:r>
            <a:endParaRPr>
              <a:solidFill>
                <a:schemeClr val="lt1"/>
              </a:solidFill>
            </a:endParaRPr>
          </a:p>
          <a:p>
            <a:pPr marL="914400" lvl="1" indent="-317500" algn="l" rtl="0">
              <a:spcBef>
                <a:spcPts val="0"/>
              </a:spcBef>
              <a:spcAft>
                <a:spcPts val="0"/>
              </a:spcAft>
              <a:buClr>
                <a:srgbClr val="FFFFFF"/>
              </a:buClr>
              <a:buSzPts val="1400"/>
              <a:buChar char="○"/>
            </a:pPr>
            <a:r>
              <a:rPr lang="en">
                <a:solidFill>
                  <a:srgbClr val="FFFFFF"/>
                </a:solidFill>
              </a:rPr>
              <a:t>Offline test bed which runs the GOES-R Ground System code.</a:t>
            </a:r>
            <a:br>
              <a:rPr lang="en">
                <a:solidFill>
                  <a:srgbClr val="FFFFFF"/>
                </a:solidFill>
              </a:rPr>
            </a:br>
            <a:endParaRPr>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 sz="1400">
                <a:solidFill>
                  <a:schemeClr val="lt1"/>
                </a:solidFill>
              </a:rPr>
              <a:t>DE - Development Environment</a:t>
            </a:r>
            <a:endParaRPr sz="1400">
              <a:solidFill>
                <a:schemeClr val="lt1"/>
              </a:solidFill>
            </a:endParaRPr>
          </a:p>
          <a:p>
            <a:pPr marL="914400" marR="0" lvl="1" indent="-317500" algn="l" rtl="0">
              <a:lnSpc>
                <a:spcPct val="115000"/>
              </a:lnSpc>
              <a:spcBef>
                <a:spcPts val="0"/>
              </a:spcBef>
              <a:spcAft>
                <a:spcPts val="0"/>
              </a:spcAft>
              <a:buClr>
                <a:srgbClr val="FFFFFF"/>
              </a:buClr>
              <a:buSzPts val="1400"/>
              <a:buFont typeface="Arial"/>
              <a:buChar char="○"/>
            </a:pPr>
            <a:r>
              <a:rPr lang="en">
                <a:solidFill>
                  <a:schemeClr val="lt1"/>
                </a:solidFill>
              </a:rPr>
              <a:t>Part of the GOES-R Ground system. Used for realtime processing of any changes to the GS code before being transitioned into operations</a:t>
            </a:r>
            <a:r>
              <a:rPr lang="en" sz="1400">
                <a:solidFill>
                  <a:schemeClr val="lt1"/>
                </a:solidFill>
              </a:rPr>
              <a:t/>
            </a:r>
            <a:br>
              <a:rPr lang="en" sz="1400">
                <a:solidFill>
                  <a:schemeClr val="lt1"/>
                </a:solidFill>
              </a:rPr>
            </a:b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OE - Operational Environment</a:t>
            </a:r>
            <a:endParaRPr sz="1400">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The operational system for the GOES-R Ground system</a:t>
            </a:r>
            <a:r>
              <a:rPr lang="en" sz="1400">
                <a:solidFill>
                  <a:schemeClr val="lt1"/>
                </a:solidFill>
              </a:rPr>
              <a:t/>
            </a:r>
            <a:br>
              <a:rPr lang="en" sz="1400">
                <a:solidFill>
                  <a:schemeClr val="lt1"/>
                </a:solidFill>
              </a:rPr>
            </a:br>
            <a:endParaRPr sz="1400">
              <a:solidFill>
                <a:schemeClr val="lt1"/>
              </a:solidFill>
            </a:endParaRPr>
          </a:p>
          <a:p>
            <a:pPr marL="0" lvl="0" indent="0" algn="l" rtl="0">
              <a:spcBef>
                <a:spcPts val="1600"/>
              </a:spcBef>
              <a:spcAft>
                <a:spcPts val="1600"/>
              </a:spcAft>
              <a:buNone/>
            </a:pPr>
            <a:endParaRPr sz="1400">
              <a:solidFill>
                <a:srgbClr val="FFFFFF"/>
              </a:solidFill>
            </a:endParaRPr>
          </a:p>
        </p:txBody>
      </p:sp>
      <p:sp>
        <p:nvSpPr>
          <p:cNvPr id="70" name="Google Shape;7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Overview</a:t>
            </a:r>
            <a:endParaRPr>
              <a:solidFill>
                <a:srgbClr val="FFFFFF"/>
              </a:solidFill>
            </a:endParaRPr>
          </a:p>
        </p:txBody>
      </p:sp>
      <p:sp>
        <p:nvSpPr>
          <p:cNvPr id="76" name="Google Shape;76;p16"/>
          <p:cNvSpPr txBox="1">
            <a:spLocks noGrp="1"/>
          </p:cNvSpPr>
          <p:nvPr>
            <p:ph type="body" idx="1"/>
          </p:nvPr>
        </p:nvSpPr>
        <p:spPr>
          <a:xfrm>
            <a:off x="311700" y="6952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sz="1400">
                <a:solidFill>
                  <a:srgbClr val="FFFFFF"/>
                </a:solidFill>
              </a:rPr>
              <a:t>At the GOES-R Daytime Cloud Optical Depth (DCOMP) Provisional review on 22 February, 2018, it was noted that there was a drastic issue with the daytime cloud particle size, as can be seen on the figure on the below. This caused ADR 609 to be created.</a:t>
            </a:r>
            <a:br>
              <a:rPr lang="en" sz="1400">
                <a:solidFill>
                  <a:srgbClr val="FFFFFF"/>
                </a:solidFill>
              </a:rPr>
            </a:br>
            <a:endParaRPr sz="1400">
              <a:solidFill>
                <a:srgbClr val="FFFFFF"/>
              </a:solidFill>
            </a:endParaRPr>
          </a:p>
          <a:p>
            <a:pPr marL="457200" lvl="0" indent="-317500" algn="l" rtl="0">
              <a:spcBef>
                <a:spcPts val="0"/>
              </a:spcBef>
              <a:spcAft>
                <a:spcPts val="0"/>
              </a:spcAft>
              <a:buClr>
                <a:srgbClr val="FFFFFF"/>
              </a:buClr>
              <a:buSzPts val="1400"/>
              <a:buChar char="●"/>
            </a:pPr>
            <a:r>
              <a:rPr lang="en" sz="1400">
                <a:solidFill>
                  <a:srgbClr val="FFFFFF"/>
                </a:solidFill>
              </a:rPr>
              <a:t>This document provides a description of the issue as well as the fix and the resulting analysis </a:t>
            </a:r>
            <a:endParaRPr sz="1400">
              <a:solidFill>
                <a:srgbClr val="FFFFFF"/>
              </a:solidFill>
            </a:endParaRPr>
          </a:p>
        </p:txBody>
      </p:sp>
      <p:pic>
        <p:nvPicPr>
          <p:cNvPr id="77" name="Google Shape;77;p16"/>
          <p:cNvPicPr preferRelativeResize="0"/>
          <p:nvPr/>
        </p:nvPicPr>
        <p:blipFill>
          <a:blip r:embed="rId3">
            <a:alphaModFix/>
          </a:blip>
          <a:stretch>
            <a:fillRect/>
          </a:stretch>
        </p:blipFill>
        <p:spPr>
          <a:xfrm>
            <a:off x="2707850" y="2356200"/>
            <a:ext cx="3728299" cy="2794100"/>
          </a:xfrm>
          <a:prstGeom prst="rect">
            <a:avLst/>
          </a:prstGeom>
          <a:noFill/>
          <a:ln>
            <a:noFill/>
          </a:ln>
        </p:spPr>
      </p:pic>
      <p:sp>
        <p:nvSpPr>
          <p:cNvPr id="78" name="Google Shape;7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160975" y="-34525"/>
            <a:ext cx="8525700" cy="85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 sz="2400">
                <a:solidFill>
                  <a:srgbClr val="FFFFFF"/>
                </a:solidFill>
                <a:latin typeface="Calibri"/>
                <a:ea typeface="Calibri"/>
                <a:cs typeface="Calibri"/>
                <a:sym typeface="Calibri"/>
              </a:rPr>
              <a:t>Results of Review in February 2018:</a:t>
            </a:r>
            <a:endParaRPr sz="240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3600"/>
              <a:buFont typeface="Calibri"/>
              <a:buNone/>
            </a:pPr>
            <a:r>
              <a:rPr lang="en" sz="2400" b="0" i="0" u="none" strike="noStrike" cap="none">
                <a:solidFill>
                  <a:srgbClr val="FFFFFF"/>
                </a:solidFill>
                <a:latin typeface="Calibri"/>
                <a:ea typeface="Calibri"/>
                <a:cs typeface="Calibri"/>
                <a:sym typeface="Calibri"/>
              </a:rPr>
              <a:t>Summary of Metrics From Provisional </a:t>
            </a:r>
            <a:endParaRPr sz="2400" b="0" i="0" u="none" strike="noStrike" cap="none">
              <a:solidFill>
                <a:srgbClr val="FFFFFF"/>
              </a:solidFill>
              <a:latin typeface="Calibri"/>
              <a:ea typeface="Calibri"/>
              <a:cs typeface="Calibri"/>
              <a:sym typeface="Calibri"/>
            </a:endParaRPr>
          </a:p>
        </p:txBody>
      </p:sp>
      <p:graphicFrame>
        <p:nvGraphicFramePr>
          <p:cNvPr id="84" name="Google Shape;84;p17"/>
          <p:cNvGraphicFramePr/>
          <p:nvPr/>
        </p:nvGraphicFramePr>
        <p:xfrm>
          <a:off x="205225" y="2365575"/>
          <a:ext cx="3000000" cy="3000000"/>
        </p:xfrm>
        <a:graphic>
          <a:graphicData uri="http://schemas.openxmlformats.org/drawingml/2006/table">
            <a:tbl>
              <a:tblPr>
                <a:noFill/>
                <a:tableStyleId>{C55C1954-3CD9-48F2-A2E4-366E9F97BA06}</a:tableStyleId>
              </a:tblPr>
              <a:tblGrid>
                <a:gridCol w="1789050">
                  <a:extLst>
                    <a:ext uri="{9D8B030D-6E8A-4147-A177-3AD203B41FA5}">
                      <a16:colId xmlns:a16="http://schemas.microsoft.com/office/drawing/2014/main" val="20000"/>
                    </a:ext>
                  </a:extLst>
                </a:gridCol>
                <a:gridCol w="1789050">
                  <a:extLst>
                    <a:ext uri="{9D8B030D-6E8A-4147-A177-3AD203B41FA5}">
                      <a16:colId xmlns:a16="http://schemas.microsoft.com/office/drawing/2014/main" val="20001"/>
                    </a:ext>
                  </a:extLst>
                </a:gridCol>
                <a:gridCol w="1789050">
                  <a:extLst>
                    <a:ext uri="{9D8B030D-6E8A-4147-A177-3AD203B41FA5}">
                      <a16:colId xmlns:a16="http://schemas.microsoft.com/office/drawing/2014/main" val="20002"/>
                    </a:ext>
                  </a:extLst>
                </a:gridCol>
                <a:gridCol w="1789050">
                  <a:extLst>
                    <a:ext uri="{9D8B030D-6E8A-4147-A177-3AD203B41FA5}">
                      <a16:colId xmlns:a16="http://schemas.microsoft.com/office/drawing/2014/main" val="20003"/>
                    </a:ext>
                  </a:extLst>
                </a:gridCol>
              </a:tblGrid>
              <a:tr h="645900">
                <a:tc>
                  <a:txBody>
                    <a:bodyPr/>
                    <a:lstStyle/>
                    <a:p>
                      <a:pPr marL="0" marR="0" lvl="0" indent="0" algn="l" rtl="0">
                        <a:lnSpc>
                          <a:spcPct val="100000"/>
                        </a:lnSpc>
                        <a:spcBef>
                          <a:spcPts val="0"/>
                        </a:spcBef>
                        <a:spcAft>
                          <a:spcPts val="0"/>
                        </a:spcAft>
                        <a:buClr>
                          <a:srgbClr val="FF9900"/>
                        </a:buClr>
                        <a:buSzPts val="1100"/>
                        <a:buFont typeface="Arial"/>
                        <a:buNone/>
                      </a:pPr>
                      <a:r>
                        <a:rPr lang="en" sz="1100" u="none" strike="noStrike" cap="none">
                          <a:solidFill>
                            <a:srgbClr val="F6B26B"/>
                          </a:solidFill>
                        </a:rPr>
                        <a:t>Parameter</a:t>
                      </a:r>
                      <a:endParaRPr sz="1100" u="none" strike="noStrike" cap="none">
                        <a:solidFill>
                          <a:srgbClr val="F6B26B"/>
                        </a:solidFill>
                      </a:endParaRPr>
                    </a:p>
                  </a:txBody>
                  <a:tcPr marL="91425" marR="91425" marT="68575" marB="68575"/>
                </a:tc>
                <a:tc>
                  <a:txBody>
                    <a:bodyPr/>
                    <a:lstStyle/>
                    <a:p>
                      <a:pPr marL="0" marR="0" lvl="0" indent="0" algn="l" rtl="0">
                        <a:lnSpc>
                          <a:spcPct val="100000"/>
                        </a:lnSpc>
                        <a:spcBef>
                          <a:spcPts val="0"/>
                        </a:spcBef>
                        <a:spcAft>
                          <a:spcPts val="0"/>
                        </a:spcAft>
                        <a:buClr>
                          <a:srgbClr val="FF9900"/>
                        </a:buClr>
                        <a:buSzPts val="1100"/>
                        <a:buFont typeface="Arial"/>
                        <a:buNone/>
                      </a:pPr>
                      <a:r>
                        <a:rPr lang="en" sz="1100" u="none" strike="noStrike" cap="none">
                          <a:solidFill>
                            <a:srgbClr val="F6B26B"/>
                          </a:solidFill>
                        </a:rPr>
                        <a:t>Specified Measurement Accuracy</a:t>
                      </a:r>
                      <a:endParaRPr sz="1100" u="none" strike="noStrike" cap="none">
                        <a:solidFill>
                          <a:srgbClr val="F6B26B"/>
                        </a:solidFill>
                      </a:endParaRPr>
                    </a:p>
                  </a:txBody>
                  <a:tcPr marL="91425" marR="91425" marT="68575" marB="68575"/>
                </a:tc>
                <a:tc>
                  <a:txBody>
                    <a:bodyPr/>
                    <a:lstStyle/>
                    <a:p>
                      <a:pPr marL="0" marR="0" lvl="0" indent="0" algn="l" rtl="0">
                        <a:lnSpc>
                          <a:spcPct val="100000"/>
                        </a:lnSpc>
                        <a:spcBef>
                          <a:spcPts val="0"/>
                        </a:spcBef>
                        <a:spcAft>
                          <a:spcPts val="0"/>
                        </a:spcAft>
                        <a:buClr>
                          <a:srgbClr val="FF9900"/>
                        </a:buClr>
                        <a:buSzPts val="1100"/>
                        <a:buFont typeface="Arial"/>
                        <a:buNone/>
                      </a:pPr>
                      <a:r>
                        <a:rPr lang="en" sz="1100" u="none" strike="noStrike" cap="none">
                          <a:solidFill>
                            <a:srgbClr val="F6B26B"/>
                          </a:solidFill>
                        </a:rPr>
                        <a:t>Mean Accuracy</a:t>
                      </a:r>
                      <a:endParaRPr sz="1100" u="none" strike="noStrike" cap="none">
                        <a:solidFill>
                          <a:srgbClr val="F6B26B"/>
                        </a:solidFill>
                      </a:endParaRPr>
                    </a:p>
                  </a:txBody>
                  <a:tcPr marL="91425" marR="91425" marT="68575" marB="68575"/>
                </a:tc>
                <a:tc>
                  <a:txBody>
                    <a:bodyPr/>
                    <a:lstStyle/>
                    <a:p>
                      <a:pPr marL="0" marR="0" lvl="0" indent="0" algn="l" rtl="0">
                        <a:lnSpc>
                          <a:spcPct val="100000"/>
                        </a:lnSpc>
                        <a:spcBef>
                          <a:spcPts val="0"/>
                        </a:spcBef>
                        <a:spcAft>
                          <a:spcPts val="0"/>
                        </a:spcAft>
                        <a:buClr>
                          <a:srgbClr val="FF9900"/>
                        </a:buClr>
                        <a:buSzPts val="1100"/>
                        <a:buFont typeface="Arial"/>
                        <a:buNone/>
                      </a:pPr>
                      <a:r>
                        <a:rPr lang="en" sz="1100" u="none" strike="noStrike" cap="none">
                          <a:solidFill>
                            <a:srgbClr val="F6B26B"/>
                          </a:solidFill>
                        </a:rPr>
                        <a:t>% in Spec</a:t>
                      </a:r>
                      <a:endParaRPr sz="1100" u="none" strike="noStrike" cap="none">
                        <a:solidFill>
                          <a:srgbClr val="F6B26B"/>
                        </a:solidFill>
                      </a:endParaRPr>
                    </a:p>
                  </a:txBody>
                  <a:tcPr marL="91425" marR="91425" marT="68575" marB="68575"/>
                </a:tc>
                <a:extLst>
                  <a:ext uri="{0D108BD9-81ED-4DB2-BD59-A6C34878D82A}">
                    <a16:rowId xmlns:a16="http://schemas.microsoft.com/office/drawing/2014/main" val="10000"/>
                  </a:ext>
                </a:extLst>
              </a:tr>
              <a:tr h="285750">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COD Water</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20%</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8.1</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43.3</a:t>
                      </a:r>
                      <a:endParaRPr sz="1100" u="none" strike="noStrike" cap="none">
                        <a:solidFill>
                          <a:srgbClr val="FFFFFF"/>
                        </a:solidFill>
                      </a:endParaRPr>
                    </a:p>
                  </a:txBody>
                  <a:tcPr marL="91425" marR="91425" marT="68575" marB="68575"/>
                </a:tc>
                <a:extLst>
                  <a:ext uri="{0D108BD9-81ED-4DB2-BD59-A6C34878D82A}">
                    <a16:rowId xmlns:a16="http://schemas.microsoft.com/office/drawing/2014/main" val="10001"/>
                  </a:ext>
                </a:extLst>
              </a:tr>
              <a:tr h="285750">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COD Water</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30%</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8.3</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54.6</a:t>
                      </a:r>
                      <a:endParaRPr sz="1100" u="none" strike="noStrike" cap="none">
                        <a:solidFill>
                          <a:srgbClr val="FFFFFF"/>
                        </a:solidFill>
                      </a:endParaRPr>
                    </a:p>
                  </a:txBody>
                  <a:tcPr marL="91425" marR="91425" marT="68575" marB="68575"/>
                </a:tc>
                <a:extLst>
                  <a:ext uri="{0D108BD9-81ED-4DB2-BD59-A6C34878D82A}">
                    <a16:rowId xmlns:a16="http://schemas.microsoft.com/office/drawing/2014/main" val="10002"/>
                  </a:ext>
                </a:extLst>
              </a:tr>
              <a:tr h="285750">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CPS Water</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4 micron</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9.4 micron</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33.5</a:t>
                      </a:r>
                      <a:endParaRPr sz="1100" u="none" strike="noStrike" cap="none">
                        <a:solidFill>
                          <a:srgbClr val="FFFFFF"/>
                        </a:solidFill>
                      </a:endParaRPr>
                    </a:p>
                  </a:txBody>
                  <a:tcPr marL="91425" marR="91425" marT="68575" marB="68575"/>
                </a:tc>
                <a:extLst>
                  <a:ext uri="{0D108BD9-81ED-4DB2-BD59-A6C34878D82A}">
                    <a16:rowId xmlns:a16="http://schemas.microsoft.com/office/drawing/2014/main" val="10003"/>
                  </a:ext>
                </a:extLst>
              </a:tr>
              <a:tr h="285750">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CPS Ice</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10 micron</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18.5 micron</a:t>
                      </a:r>
                      <a:endParaRPr sz="1100" u="none" strike="noStrike" cap="none">
                        <a:solidFill>
                          <a:srgbClr val="FFFFFF"/>
                        </a:solidFill>
                      </a:endParaRPr>
                    </a:p>
                  </a:txBody>
                  <a:tcPr marL="91425" marR="91425" marT="68575" marB="68575"/>
                </a:tc>
                <a:tc>
                  <a:txBody>
                    <a:bodyPr/>
                    <a:lstStyle/>
                    <a:p>
                      <a:pPr marL="0" marR="0" lvl="0" indent="0" algn="l" rtl="0">
                        <a:lnSpc>
                          <a:spcPct val="100000"/>
                        </a:lnSpc>
                        <a:spcBef>
                          <a:spcPts val="0"/>
                        </a:spcBef>
                        <a:spcAft>
                          <a:spcPts val="0"/>
                        </a:spcAft>
                        <a:buClr>
                          <a:srgbClr val="FFFFFF"/>
                        </a:buClr>
                        <a:buSzPts val="1100"/>
                        <a:buFont typeface="Arial"/>
                        <a:buNone/>
                      </a:pPr>
                      <a:r>
                        <a:rPr lang="en" sz="1100" u="none" strike="noStrike" cap="none">
                          <a:solidFill>
                            <a:srgbClr val="FFFFFF"/>
                          </a:solidFill>
                        </a:rPr>
                        <a:t>38.0</a:t>
                      </a:r>
                      <a:endParaRPr sz="1100" u="none" strike="noStrike" cap="none">
                        <a:solidFill>
                          <a:srgbClr val="FFFFFF"/>
                        </a:solidFill>
                      </a:endParaRPr>
                    </a:p>
                  </a:txBody>
                  <a:tcPr marL="91425" marR="91425" marT="68575" marB="68575"/>
                </a:tc>
                <a:extLst>
                  <a:ext uri="{0D108BD9-81ED-4DB2-BD59-A6C34878D82A}">
                    <a16:rowId xmlns:a16="http://schemas.microsoft.com/office/drawing/2014/main" val="10004"/>
                  </a:ext>
                </a:extLst>
              </a:tr>
            </a:tbl>
          </a:graphicData>
        </a:graphic>
      </p:graphicFrame>
      <p:sp>
        <p:nvSpPr>
          <p:cNvPr id="85" name="Google Shape;85;p17"/>
          <p:cNvSpPr txBox="1"/>
          <p:nvPr/>
        </p:nvSpPr>
        <p:spPr>
          <a:xfrm>
            <a:off x="1068450" y="822713"/>
            <a:ext cx="7156200" cy="1118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FFFFFF"/>
              </a:buClr>
              <a:buSzPts val="1400"/>
              <a:buFont typeface="Arial"/>
              <a:buChar char="●"/>
            </a:pPr>
            <a:r>
              <a:rPr lang="en" sz="1400" b="0" i="0" u="none" strike="noStrike" cap="none">
                <a:solidFill>
                  <a:srgbClr val="FFFFFF"/>
                </a:solidFill>
                <a:latin typeface="Arial"/>
                <a:ea typeface="Arial"/>
                <a:cs typeface="Arial"/>
                <a:sym typeface="Arial"/>
              </a:rPr>
              <a:t>Optical Depth</a:t>
            </a:r>
            <a:endParaRPr sz="1400" b="0" i="0" u="none" strike="noStrike" cap="none">
              <a:solidFill>
                <a:srgbClr val="FFFFFF"/>
              </a:solidFill>
              <a:latin typeface="Arial"/>
              <a:ea typeface="Arial"/>
              <a:cs typeface="Arial"/>
              <a:sym typeface="Arial"/>
            </a:endParaRPr>
          </a:p>
          <a:p>
            <a:pPr marL="914400" marR="0" lvl="1" indent="-317500" algn="l" rtl="0">
              <a:lnSpc>
                <a:spcPct val="100000"/>
              </a:lnSpc>
              <a:spcBef>
                <a:spcPts val="0"/>
              </a:spcBef>
              <a:spcAft>
                <a:spcPts val="0"/>
              </a:spcAft>
              <a:buClr>
                <a:srgbClr val="FFFFFF"/>
              </a:buClr>
              <a:buSzPts val="1400"/>
              <a:buFont typeface="Arial"/>
              <a:buChar char="○"/>
            </a:pPr>
            <a:r>
              <a:rPr lang="en" sz="1400" b="0" i="0" u="none" strike="noStrike" cap="none">
                <a:solidFill>
                  <a:srgbClr val="FFFFFF"/>
                </a:solidFill>
                <a:latin typeface="Arial"/>
                <a:ea typeface="Arial"/>
                <a:cs typeface="Arial"/>
                <a:sym typeface="Arial"/>
              </a:rPr>
              <a:t>mean accuracy = 100.0 * mean ( (g16-modis)/g16))</a:t>
            </a:r>
            <a:endParaRPr sz="1400" b="0" i="0" u="none" strike="noStrike" cap="none">
              <a:solidFill>
                <a:srgbClr val="FFFFFF"/>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457200" marR="0" lvl="0" indent="-317500" algn="l" rtl="0">
              <a:lnSpc>
                <a:spcPct val="100000"/>
              </a:lnSpc>
              <a:spcBef>
                <a:spcPts val="0"/>
              </a:spcBef>
              <a:spcAft>
                <a:spcPts val="0"/>
              </a:spcAft>
              <a:buClr>
                <a:srgbClr val="FFFFFF"/>
              </a:buClr>
              <a:buSzPts val="1400"/>
              <a:buFont typeface="Arial"/>
              <a:buChar char="●"/>
            </a:pPr>
            <a:r>
              <a:rPr lang="en" sz="1400" b="0" i="0" u="none" strike="noStrike" cap="none">
                <a:solidFill>
                  <a:srgbClr val="FFFFFF"/>
                </a:solidFill>
                <a:latin typeface="Arial"/>
                <a:ea typeface="Arial"/>
                <a:cs typeface="Arial"/>
                <a:sym typeface="Arial"/>
              </a:rPr>
              <a:t>Cloud Particle Size</a:t>
            </a:r>
            <a:endParaRPr sz="1400" b="0" i="0" u="none" strike="noStrike" cap="none">
              <a:solidFill>
                <a:srgbClr val="FFFFFF"/>
              </a:solidFill>
              <a:latin typeface="Arial"/>
              <a:ea typeface="Arial"/>
              <a:cs typeface="Arial"/>
              <a:sym typeface="Arial"/>
            </a:endParaRPr>
          </a:p>
          <a:p>
            <a:pPr marL="914400" marR="0" lvl="1" indent="-317500" algn="l" rtl="0">
              <a:lnSpc>
                <a:spcPct val="100000"/>
              </a:lnSpc>
              <a:spcBef>
                <a:spcPts val="0"/>
              </a:spcBef>
              <a:spcAft>
                <a:spcPts val="0"/>
              </a:spcAft>
              <a:buClr>
                <a:srgbClr val="FFFFFF"/>
              </a:buClr>
              <a:buSzPts val="1400"/>
              <a:buFont typeface="Arial"/>
              <a:buChar char="○"/>
            </a:pPr>
            <a:r>
              <a:rPr lang="en" sz="1400" b="0" i="0" u="none" strike="noStrike" cap="none">
                <a:solidFill>
                  <a:srgbClr val="FFFFFF"/>
                </a:solidFill>
                <a:latin typeface="Arial"/>
                <a:ea typeface="Arial"/>
                <a:cs typeface="Arial"/>
                <a:sym typeface="Arial"/>
              </a:rPr>
              <a:t>mean accuracy = mean (g16-modis)</a:t>
            </a:r>
            <a:endParaRPr sz="1400" b="0" i="0" u="none" strike="noStrike" cap="none">
              <a:solidFill>
                <a:srgbClr val="FFFFFF"/>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457200" marR="0" lvl="0" indent="-317500" algn="l" rtl="0">
              <a:lnSpc>
                <a:spcPct val="100000"/>
              </a:lnSpc>
              <a:spcBef>
                <a:spcPts val="0"/>
              </a:spcBef>
              <a:spcAft>
                <a:spcPts val="0"/>
              </a:spcAft>
              <a:buClr>
                <a:srgbClr val="FFFFFF"/>
              </a:buClr>
              <a:buSzPts val="1400"/>
              <a:buFont typeface="Arial"/>
              <a:buChar char="●"/>
            </a:pPr>
            <a:r>
              <a:rPr lang="en" sz="1400" b="0" i="0" u="none" strike="noStrike" cap="none">
                <a:solidFill>
                  <a:srgbClr val="FFFFFF"/>
                </a:solidFill>
                <a:latin typeface="Arial"/>
                <a:ea typeface="Arial"/>
                <a:cs typeface="Arial"/>
                <a:sym typeface="Arial"/>
              </a:rPr>
              <a:t>% in spec = percentage of pixels falling with spec lines (previous figures) </a:t>
            </a:r>
            <a:endParaRPr sz="1400" b="0" i="0" u="none" strike="noStrike" cap="none">
              <a:solidFill>
                <a:srgbClr val="FFFFFF"/>
              </a:solidFill>
              <a:latin typeface="Arial"/>
              <a:ea typeface="Arial"/>
              <a:cs typeface="Arial"/>
              <a:sym typeface="Arial"/>
            </a:endParaRPr>
          </a:p>
        </p:txBody>
      </p:sp>
      <p:sp>
        <p:nvSpPr>
          <p:cNvPr id="86" name="Google Shape;86;p17"/>
          <p:cNvSpPr txBox="1"/>
          <p:nvPr/>
        </p:nvSpPr>
        <p:spPr>
          <a:xfrm>
            <a:off x="7702202" y="2933595"/>
            <a:ext cx="984600" cy="3003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87" name="Google Shape;87;p17"/>
          <p:cNvSpPr txBox="1"/>
          <p:nvPr/>
        </p:nvSpPr>
        <p:spPr>
          <a:xfrm>
            <a:off x="7702202" y="3280245"/>
            <a:ext cx="984600" cy="3003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88" name="Google Shape;88;p17"/>
          <p:cNvSpPr txBox="1"/>
          <p:nvPr/>
        </p:nvSpPr>
        <p:spPr>
          <a:xfrm>
            <a:off x="7702202" y="3888533"/>
            <a:ext cx="984600" cy="3003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 sz="2000" b="0" i="0" u="none" strike="noStrike" cap="none">
                <a:solidFill>
                  <a:srgbClr val="FFFFFF"/>
                </a:solidFill>
                <a:latin typeface="Calibri"/>
                <a:ea typeface="Calibri"/>
                <a:cs typeface="Calibri"/>
                <a:sym typeface="Calibri"/>
              </a:rPr>
              <a:t>FAILED</a:t>
            </a:r>
            <a:endParaRPr sz="1400" b="0" i="0" u="none" strike="noStrike" cap="none">
              <a:solidFill>
                <a:srgbClr val="FFFFFF"/>
              </a:solidFill>
              <a:latin typeface="Arial"/>
              <a:ea typeface="Arial"/>
              <a:cs typeface="Arial"/>
              <a:sym typeface="Arial"/>
            </a:endParaRPr>
          </a:p>
        </p:txBody>
      </p:sp>
      <p:sp>
        <p:nvSpPr>
          <p:cNvPr id="89" name="Google Shape;89;p17"/>
          <p:cNvSpPr txBox="1"/>
          <p:nvPr/>
        </p:nvSpPr>
        <p:spPr>
          <a:xfrm>
            <a:off x="7702199" y="3584381"/>
            <a:ext cx="1441800" cy="300300"/>
          </a:xfrm>
          <a:prstGeom prst="rect">
            <a:avLst/>
          </a:prstGeom>
          <a:solidFill>
            <a:srgbClr val="BF9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 sz="2000" b="0" i="0" u="none" strike="noStrike" cap="none">
                <a:solidFill>
                  <a:schemeClr val="lt1"/>
                </a:solidFill>
                <a:latin typeface="Calibri"/>
                <a:ea typeface="Calibri"/>
                <a:cs typeface="Calibri"/>
                <a:sym typeface="Calibri"/>
              </a:rPr>
              <a:t>PART. PASS</a:t>
            </a:r>
            <a:endParaRPr sz="1400" b="0" i="0" u="none" strike="noStrike" cap="none">
              <a:solidFill>
                <a:srgbClr val="000000"/>
              </a:solidFill>
              <a:latin typeface="Arial"/>
              <a:ea typeface="Arial"/>
              <a:cs typeface="Arial"/>
              <a:sym typeface="Arial"/>
            </a:endParaRPr>
          </a:p>
        </p:txBody>
      </p:sp>
      <p:sp>
        <p:nvSpPr>
          <p:cNvPr id="90" name="Google Shape;90;p17"/>
          <p:cNvSpPr txBox="1"/>
          <p:nvPr/>
        </p:nvSpPr>
        <p:spPr>
          <a:xfrm>
            <a:off x="205225" y="4306550"/>
            <a:ext cx="8711100" cy="62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9900"/>
              </a:buClr>
              <a:buSzPts val="1800"/>
              <a:buFont typeface="Arial"/>
              <a:buNone/>
            </a:pPr>
            <a:r>
              <a:rPr lang="en" sz="1800">
                <a:solidFill>
                  <a:srgbClr val="FFFFFF"/>
                </a:solidFill>
              </a:rPr>
              <a:t>Note the specs from CPS failed, likely due to the anomalous high CPS values</a:t>
            </a:r>
            <a:endParaRPr sz="1800" b="0" i="0" u="none" strike="noStrike" cap="none">
              <a:solidFill>
                <a:srgbClr val="FFFFFF"/>
              </a:solidFill>
              <a:latin typeface="Arial"/>
              <a:ea typeface="Arial"/>
              <a:cs typeface="Arial"/>
              <a:sym typeface="Arial"/>
            </a:endParaRPr>
          </a:p>
        </p:txBody>
      </p:sp>
      <p:sp>
        <p:nvSpPr>
          <p:cNvPr id="91" name="Google Shape;9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5"/>
        <p:cNvGrpSpPr/>
        <p:nvPr/>
      </p:nvGrpSpPr>
      <p:grpSpPr>
        <a:xfrm>
          <a:off x="0" y="0"/>
          <a:ext cx="0" cy="0"/>
          <a:chOff x="0" y="0"/>
          <a:chExt cx="0" cy="0"/>
        </a:xfrm>
      </p:grpSpPr>
      <p:sp>
        <p:nvSpPr>
          <p:cNvPr id="96" name="Google Shape;96;p18"/>
          <p:cNvSpPr txBox="1"/>
          <p:nvPr/>
        </p:nvSpPr>
        <p:spPr>
          <a:xfrm>
            <a:off x="3047050" y="112225"/>
            <a:ext cx="2903700" cy="4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FFFFFF"/>
                </a:solidFill>
              </a:rPr>
              <a:t>Description of the issue</a:t>
            </a:r>
            <a:endParaRPr sz="1800" b="1" u="sng">
              <a:solidFill>
                <a:srgbClr val="FFFFFF"/>
              </a:solidFill>
            </a:endParaRPr>
          </a:p>
        </p:txBody>
      </p:sp>
      <p:sp>
        <p:nvSpPr>
          <p:cNvPr id="97" name="Google Shape;97;p18"/>
          <p:cNvSpPr txBox="1"/>
          <p:nvPr/>
        </p:nvSpPr>
        <p:spPr>
          <a:xfrm>
            <a:off x="322550" y="664625"/>
            <a:ext cx="8673600" cy="37845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FFFFFF"/>
              </a:buClr>
              <a:buSzPts val="1300"/>
              <a:buChar char="●"/>
            </a:pPr>
            <a:r>
              <a:rPr lang="en" sz="1300">
                <a:solidFill>
                  <a:srgbClr val="FFFFFF"/>
                </a:solidFill>
              </a:rPr>
              <a:t>The COD and CPS products from the Ground System (GS) exhibit large differences with their expected output, particularly for CPS.</a:t>
            </a:r>
            <a:endParaRPr sz="1300">
              <a:solidFill>
                <a:srgbClr val="FFFFFF"/>
              </a:solidFill>
            </a:endParaRPr>
          </a:p>
          <a:p>
            <a:pPr marL="0" lvl="0" indent="0" algn="l" rtl="0">
              <a:spcBef>
                <a:spcPts val="0"/>
              </a:spcBef>
              <a:spcAft>
                <a:spcPts val="0"/>
              </a:spcAft>
              <a:buNone/>
            </a:pPr>
            <a:endParaRPr sz="1300">
              <a:solidFill>
                <a:srgbClr val="FFFFFF"/>
              </a:solidFill>
            </a:endParaRPr>
          </a:p>
          <a:p>
            <a:pPr marL="457200" lvl="0" indent="-311150" algn="l" rtl="0">
              <a:spcBef>
                <a:spcPts val="0"/>
              </a:spcBef>
              <a:spcAft>
                <a:spcPts val="0"/>
              </a:spcAft>
              <a:buClr>
                <a:srgbClr val="FFFFFF"/>
              </a:buClr>
              <a:buSzPts val="1300"/>
              <a:buChar char="●"/>
            </a:pPr>
            <a:r>
              <a:rPr lang="en" sz="1300">
                <a:solidFill>
                  <a:srgbClr val="FFFFFF"/>
                </a:solidFill>
              </a:rPr>
              <a:t>The largest differences for CPS occur near the day/night/terminator boundaries, while the largest differences for COD occur near the terminator boundary.</a:t>
            </a:r>
            <a:endParaRPr sz="1300">
              <a:solidFill>
                <a:srgbClr val="FFFFFF"/>
              </a:solidFill>
            </a:endParaRPr>
          </a:p>
          <a:p>
            <a:pPr marL="0" lvl="0" indent="0" algn="l" rtl="0">
              <a:spcBef>
                <a:spcPts val="0"/>
              </a:spcBef>
              <a:spcAft>
                <a:spcPts val="0"/>
              </a:spcAft>
              <a:buNone/>
            </a:pPr>
            <a:endParaRPr sz="1300">
              <a:solidFill>
                <a:srgbClr val="FFFFFF"/>
              </a:solidFill>
            </a:endParaRPr>
          </a:p>
          <a:p>
            <a:pPr marL="457200" lvl="0" indent="-311150" algn="l" rtl="0">
              <a:spcBef>
                <a:spcPts val="0"/>
              </a:spcBef>
              <a:spcAft>
                <a:spcPts val="0"/>
              </a:spcAft>
              <a:buClr>
                <a:srgbClr val="FFFFFF"/>
              </a:buClr>
              <a:buSzPts val="1300"/>
              <a:buChar char="●"/>
            </a:pPr>
            <a:r>
              <a:rPr lang="en" sz="1300">
                <a:solidFill>
                  <a:srgbClr val="FFFFFF"/>
                </a:solidFill>
              </a:rPr>
              <a:t>The issue has been documented in ADR 609:</a:t>
            </a:r>
            <a:endParaRPr sz="1300">
              <a:solidFill>
                <a:srgbClr val="FFFFFF"/>
              </a:solidFill>
            </a:endParaRPr>
          </a:p>
          <a:p>
            <a:pPr marL="457200" lvl="0" indent="0" algn="l" rtl="0">
              <a:spcBef>
                <a:spcPts val="0"/>
              </a:spcBef>
              <a:spcAft>
                <a:spcPts val="0"/>
              </a:spcAft>
              <a:buNone/>
            </a:pPr>
            <a:endParaRPr sz="1300">
              <a:solidFill>
                <a:srgbClr val="FFFFFF"/>
              </a:solidFill>
            </a:endParaRPr>
          </a:p>
          <a:p>
            <a:pPr marL="457200" lvl="0" indent="0" algn="l" rtl="0">
              <a:spcBef>
                <a:spcPts val="0"/>
              </a:spcBef>
              <a:spcAft>
                <a:spcPts val="0"/>
              </a:spcAft>
              <a:buClr>
                <a:schemeClr val="dk1"/>
              </a:buClr>
              <a:buSzPts val="1100"/>
              <a:buFont typeface="Arial"/>
              <a:buNone/>
            </a:pPr>
            <a:r>
              <a:rPr lang="en" sz="1300">
                <a:solidFill>
                  <a:srgbClr val="FFFFFF"/>
                </a:solidFill>
              </a:rPr>
              <a:t>“After the installation of ADR 466 on 1/9/18, the COD and CPS from the DCOMP algorithm had a significant jump in size.  This seems to occur primarily for ice clouds.  The cause is unknown and currently under investigation by the AWG Cloud team.  This issue is preventing the COMP product from reaching provisional status.</a:t>
            </a:r>
            <a:endParaRPr sz="1300">
              <a:solidFill>
                <a:srgbClr val="FFFFFF"/>
              </a:solidFill>
            </a:endParaRPr>
          </a:p>
          <a:p>
            <a:pPr marL="457200" lvl="0" indent="0" algn="l" rtl="0">
              <a:spcBef>
                <a:spcPts val="0"/>
              </a:spcBef>
              <a:spcAft>
                <a:spcPts val="0"/>
              </a:spcAft>
              <a:buClr>
                <a:schemeClr val="dk1"/>
              </a:buClr>
              <a:buSzPts val="1100"/>
              <a:buFont typeface="Arial"/>
              <a:buNone/>
            </a:pPr>
            <a:endParaRPr sz="1300">
              <a:solidFill>
                <a:srgbClr val="FFFFFF"/>
              </a:solidFill>
            </a:endParaRPr>
          </a:p>
          <a:p>
            <a:pPr marL="457200" lvl="0" indent="0" algn="l" rtl="0">
              <a:spcBef>
                <a:spcPts val="0"/>
              </a:spcBef>
              <a:spcAft>
                <a:spcPts val="0"/>
              </a:spcAft>
              <a:buNone/>
            </a:pPr>
            <a:r>
              <a:rPr lang="en" sz="1300">
                <a:solidFill>
                  <a:srgbClr val="FFFFFF"/>
                </a:solidFill>
              </a:rPr>
              <a:t>For reference, ADR 466 updated the LUTs input for DCOMP and NCOMP, and a scaling to the TPW input for DCOMP.”</a:t>
            </a:r>
            <a:endParaRPr sz="1300">
              <a:solidFill>
                <a:srgbClr val="FFFFFF"/>
              </a:solidFill>
            </a:endParaRPr>
          </a:p>
          <a:p>
            <a:pPr marL="457200" lvl="0" indent="0" algn="l" rtl="0">
              <a:spcBef>
                <a:spcPts val="0"/>
              </a:spcBef>
              <a:spcAft>
                <a:spcPts val="0"/>
              </a:spcAft>
              <a:buNone/>
            </a:pPr>
            <a:endParaRPr sz="1300">
              <a:solidFill>
                <a:srgbClr val="FFFFFF"/>
              </a:solidFill>
            </a:endParaRPr>
          </a:p>
          <a:p>
            <a:pPr marL="457200" lvl="0" indent="-311150" algn="l" rtl="0">
              <a:spcBef>
                <a:spcPts val="0"/>
              </a:spcBef>
              <a:spcAft>
                <a:spcPts val="0"/>
              </a:spcAft>
              <a:buClr>
                <a:srgbClr val="FFFFFF"/>
              </a:buClr>
              <a:buSzPts val="1300"/>
              <a:buChar char="●"/>
            </a:pPr>
            <a:r>
              <a:rPr lang="en" sz="1300">
                <a:solidFill>
                  <a:srgbClr val="FFFFFF"/>
                </a:solidFill>
              </a:rPr>
              <a:t>All comparisons shown in this presentation use data from November 19th, 2018 at 19:15 UTC. This scene also includes some nighttime pixels along the eastern edge of the scene. The GS and ATT have only one output for DCOMP and NCOMP while the SAPF produces separate files for each algorithm.</a:t>
            </a:r>
            <a:endParaRPr sz="1300">
              <a:solidFill>
                <a:srgbClr val="FFFFFF"/>
              </a:solidFill>
            </a:endParaRPr>
          </a:p>
          <a:p>
            <a:pPr marL="914400" lvl="1" indent="-311150" algn="l" rtl="0">
              <a:spcBef>
                <a:spcPts val="0"/>
              </a:spcBef>
              <a:spcAft>
                <a:spcPts val="0"/>
              </a:spcAft>
              <a:buClr>
                <a:srgbClr val="FFFFFF"/>
              </a:buClr>
              <a:buSzPts val="1300"/>
              <a:buChar char="○"/>
            </a:pPr>
            <a:r>
              <a:rPr lang="en" sz="1300">
                <a:solidFill>
                  <a:srgbClr val="FFFFFF"/>
                </a:solidFill>
              </a:rPr>
              <a:t>ADR 609 only affects DCOMP</a:t>
            </a:r>
            <a:endParaRPr sz="1300">
              <a:solidFill>
                <a:srgbClr val="FFFFFF"/>
              </a:solidFill>
            </a:endParaRPr>
          </a:p>
          <a:p>
            <a:pPr marL="914400" lvl="1" indent="-311150" algn="l" rtl="0">
              <a:spcBef>
                <a:spcPts val="0"/>
              </a:spcBef>
              <a:spcAft>
                <a:spcPts val="0"/>
              </a:spcAft>
              <a:buClr>
                <a:srgbClr val="FFFFFF"/>
              </a:buClr>
              <a:buSzPts val="1300"/>
              <a:buChar char="○"/>
            </a:pPr>
            <a:r>
              <a:rPr lang="en" sz="1300">
                <a:solidFill>
                  <a:srgbClr val="FFFFFF"/>
                </a:solidFill>
              </a:rPr>
              <a:t>SAPF is considered “truth” as it does not exhibit the issues mentioned in ADR 609.</a:t>
            </a:r>
            <a:endParaRPr sz="1300">
              <a:solidFill>
                <a:srgbClr val="FFFFFF"/>
              </a:solidFill>
            </a:endParaRPr>
          </a:p>
        </p:txBody>
      </p:sp>
      <p:sp>
        <p:nvSpPr>
          <p:cNvPr id="98" name="Google Shape;9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2"/>
        <p:cNvGrpSpPr/>
        <p:nvPr/>
      </p:nvGrpSpPr>
      <p:grpSpPr>
        <a:xfrm>
          <a:off x="0" y="0"/>
          <a:ext cx="0" cy="0"/>
          <a:chOff x="0" y="0"/>
          <a:chExt cx="0" cy="0"/>
        </a:xfrm>
      </p:grpSpPr>
      <p:sp>
        <p:nvSpPr>
          <p:cNvPr id="103" name="Google Shape;103;p19"/>
          <p:cNvSpPr txBox="1"/>
          <p:nvPr/>
        </p:nvSpPr>
        <p:spPr>
          <a:xfrm>
            <a:off x="1306300" y="-17557"/>
            <a:ext cx="6774600" cy="563400"/>
          </a:xfrm>
          <a:prstGeom prst="rect">
            <a:avLst/>
          </a:prstGeom>
          <a:noFill/>
          <a:ln>
            <a:noFill/>
          </a:ln>
        </p:spPr>
        <p:txBody>
          <a:bodyPr spcFirstLastPara="1" wrap="square" lIns="91425" tIns="91425" rIns="91425" bIns="91425" anchor="t" anchorCtr="0">
            <a:noAutofit/>
          </a:bodyPr>
          <a:lstStyle/>
          <a:p>
            <a:pPr lvl="0" algn="ctr"/>
            <a:r>
              <a:rPr lang="en" sz="1800" b="1" u="sng" dirty="0" smtClean="0">
                <a:solidFill>
                  <a:srgbClr val="FFFFFF"/>
                </a:solidFill>
              </a:rPr>
              <a:t>Differences in DCOMP </a:t>
            </a:r>
            <a:r>
              <a:rPr lang="en" sz="1800" b="1" u="sng" dirty="0">
                <a:solidFill>
                  <a:srgbClr val="FFFFFF"/>
                </a:solidFill>
              </a:rPr>
              <a:t>Cloud Particle Size (CPS) </a:t>
            </a:r>
            <a:r>
              <a:rPr lang="en" sz="1800" b="1" u="sng" dirty="0">
                <a:solidFill>
                  <a:srgbClr val="FFFFFF"/>
                </a:solidFill>
              </a:rPr>
              <a:t>Product </a:t>
            </a:r>
            <a:r>
              <a:rPr lang="en" sz="1800" b="1" u="sng" dirty="0" smtClean="0">
                <a:solidFill>
                  <a:srgbClr val="FFFFFF"/>
                </a:solidFill>
              </a:rPr>
              <a:t>prior to 17 </a:t>
            </a:r>
            <a:r>
              <a:rPr lang="en" sz="1800" b="1" u="sng" dirty="0">
                <a:solidFill>
                  <a:srgbClr val="FFFFFF"/>
                </a:solidFill>
              </a:rPr>
              <a:t>Dec </a:t>
            </a:r>
            <a:r>
              <a:rPr lang="en" sz="1800" b="1" u="sng" dirty="0" smtClean="0">
                <a:solidFill>
                  <a:srgbClr val="FFFFFF"/>
                </a:solidFill>
              </a:rPr>
              <a:t>2018</a:t>
            </a:r>
            <a:endParaRPr sz="1800" b="1" u="sng" dirty="0">
              <a:solidFill>
                <a:srgbClr val="FFFFFF"/>
              </a:solidFill>
            </a:endParaRPr>
          </a:p>
        </p:txBody>
      </p:sp>
      <p:pic>
        <p:nvPicPr>
          <p:cNvPr id="104" name="Google Shape;104;p19"/>
          <p:cNvPicPr preferRelativeResize="0"/>
          <p:nvPr/>
        </p:nvPicPr>
        <p:blipFill rotWithShape="1">
          <a:blip r:embed="rId3">
            <a:alphaModFix/>
          </a:blip>
          <a:srcRect l="26493" t="6959" r="15998" b="5274"/>
          <a:stretch/>
        </p:blipFill>
        <p:spPr>
          <a:xfrm>
            <a:off x="281750" y="1005680"/>
            <a:ext cx="4200600" cy="3393774"/>
          </a:xfrm>
          <a:prstGeom prst="rect">
            <a:avLst/>
          </a:prstGeom>
          <a:noFill/>
          <a:ln>
            <a:noFill/>
          </a:ln>
        </p:spPr>
      </p:pic>
      <p:pic>
        <p:nvPicPr>
          <p:cNvPr id="105" name="Google Shape;105;p19"/>
          <p:cNvPicPr preferRelativeResize="0"/>
          <p:nvPr/>
        </p:nvPicPr>
        <p:blipFill rotWithShape="1">
          <a:blip r:embed="rId4">
            <a:alphaModFix/>
          </a:blip>
          <a:srcRect l="25602" t="5764" r="15608" b="-2485"/>
          <a:stretch/>
        </p:blipFill>
        <p:spPr>
          <a:xfrm>
            <a:off x="4892175" y="954380"/>
            <a:ext cx="4114800" cy="3665912"/>
          </a:xfrm>
          <a:prstGeom prst="rect">
            <a:avLst/>
          </a:prstGeom>
          <a:noFill/>
          <a:ln>
            <a:noFill/>
          </a:ln>
        </p:spPr>
      </p:pic>
      <p:sp>
        <p:nvSpPr>
          <p:cNvPr id="106" name="Google Shape;106;p19"/>
          <p:cNvSpPr txBox="1"/>
          <p:nvPr/>
        </p:nvSpPr>
        <p:spPr>
          <a:xfrm>
            <a:off x="4892175" y="4533284"/>
            <a:ext cx="4059900" cy="44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CPS from Operational Environment</a:t>
            </a:r>
            <a:endParaRPr>
              <a:solidFill>
                <a:srgbClr val="FFFFFF"/>
              </a:solidFill>
            </a:endParaRPr>
          </a:p>
        </p:txBody>
      </p:sp>
      <p:sp>
        <p:nvSpPr>
          <p:cNvPr id="107" name="Google Shape;107;p19"/>
          <p:cNvSpPr txBox="1"/>
          <p:nvPr/>
        </p:nvSpPr>
        <p:spPr>
          <a:xfrm>
            <a:off x="199700" y="4533280"/>
            <a:ext cx="4059900" cy="44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CPS from SAPF</a:t>
            </a:r>
            <a:endParaRPr>
              <a:solidFill>
                <a:srgbClr val="FFFFFF"/>
              </a:solidFill>
            </a:endParaRPr>
          </a:p>
        </p:txBody>
      </p:sp>
      <p:sp>
        <p:nvSpPr>
          <p:cNvPr id="108" name="Google Shape;10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2"/>
        <p:cNvGrpSpPr/>
        <p:nvPr/>
      </p:nvGrpSpPr>
      <p:grpSpPr>
        <a:xfrm>
          <a:off x="0" y="0"/>
          <a:ext cx="0" cy="0"/>
          <a:chOff x="0" y="0"/>
          <a:chExt cx="0" cy="0"/>
        </a:xfrm>
      </p:grpSpPr>
      <p:sp>
        <p:nvSpPr>
          <p:cNvPr id="113" name="Google Shape;113;p20"/>
          <p:cNvSpPr txBox="1"/>
          <p:nvPr/>
        </p:nvSpPr>
        <p:spPr>
          <a:xfrm>
            <a:off x="4851025" y="4462305"/>
            <a:ext cx="4059900" cy="44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COD from Operational Environment</a:t>
            </a:r>
            <a:endParaRPr>
              <a:solidFill>
                <a:srgbClr val="FFFFFF"/>
              </a:solidFill>
            </a:endParaRPr>
          </a:p>
        </p:txBody>
      </p:sp>
      <p:sp>
        <p:nvSpPr>
          <p:cNvPr id="115" name="Google Shape;115;p20"/>
          <p:cNvSpPr txBox="1"/>
          <p:nvPr/>
        </p:nvSpPr>
        <p:spPr>
          <a:xfrm>
            <a:off x="199700" y="4477476"/>
            <a:ext cx="4059900" cy="44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COD from SAPF</a:t>
            </a:r>
            <a:endParaRPr>
              <a:solidFill>
                <a:srgbClr val="FFFFFF"/>
              </a:solidFill>
            </a:endParaRPr>
          </a:p>
        </p:txBody>
      </p:sp>
      <p:pic>
        <p:nvPicPr>
          <p:cNvPr id="116" name="Google Shape;116;p20"/>
          <p:cNvPicPr preferRelativeResize="0"/>
          <p:nvPr/>
        </p:nvPicPr>
        <p:blipFill rotWithShape="1">
          <a:blip r:embed="rId3">
            <a:alphaModFix/>
          </a:blip>
          <a:srcRect l="26155" t="4520" r="16773" b="5251"/>
          <a:stretch/>
        </p:blipFill>
        <p:spPr>
          <a:xfrm>
            <a:off x="292649" y="1025051"/>
            <a:ext cx="3904488" cy="3493488"/>
          </a:xfrm>
          <a:prstGeom prst="rect">
            <a:avLst/>
          </a:prstGeom>
          <a:noFill/>
          <a:ln>
            <a:noFill/>
          </a:ln>
        </p:spPr>
      </p:pic>
      <p:pic>
        <p:nvPicPr>
          <p:cNvPr id="117" name="Google Shape;117;p20"/>
          <p:cNvPicPr preferRelativeResize="0"/>
          <p:nvPr/>
        </p:nvPicPr>
        <p:blipFill rotWithShape="1">
          <a:blip r:embed="rId4">
            <a:alphaModFix/>
          </a:blip>
          <a:srcRect l="26134" t="5102" r="16940" b="5371"/>
          <a:stretch/>
        </p:blipFill>
        <p:spPr>
          <a:xfrm>
            <a:off x="4851025" y="1041213"/>
            <a:ext cx="4197096" cy="3477326"/>
          </a:xfrm>
          <a:prstGeom prst="rect">
            <a:avLst/>
          </a:prstGeom>
          <a:noFill/>
          <a:ln>
            <a:noFill/>
          </a:ln>
        </p:spPr>
      </p:pic>
      <p:sp>
        <p:nvSpPr>
          <p:cNvPr id="118" name="Google Shape;11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8</a:t>
            </a:fld>
            <a:endParaRPr/>
          </a:p>
        </p:txBody>
      </p:sp>
      <p:sp>
        <p:nvSpPr>
          <p:cNvPr id="8" name="Google Shape;103;p19"/>
          <p:cNvSpPr txBox="1"/>
          <p:nvPr/>
        </p:nvSpPr>
        <p:spPr>
          <a:xfrm>
            <a:off x="1306300" y="-17557"/>
            <a:ext cx="6774600" cy="563400"/>
          </a:xfrm>
          <a:prstGeom prst="rect">
            <a:avLst/>
          </a:prstGeom>
          <a:noFill/>
          <a:ln>
            <a:noFill/>
          </a:ln>
        </p:spPr>
        <p:txBody>
          <a:bodyPr spcFirstLastPara="1" wrap="square" lIns="91425" tIns="91425" rIns="91425" bIns="91425" anchor="t" anchorCtr="0">
            <a:noAutofit/>
          </a:bodyPr>
          <a:lstStyle/>
          <a:p>
            <a:pPr lvl="0" algn="ctr"/>
            <a:r>
              <a:rPr lang="en" sz="1800" b="1" u="sng" dirty="0" smtClean="0">
                <a:solidFill>
                  <a:srgbClr val="FFFFFF"/>
                </a:solidFill>
              </a:rPr>
              <a:t>Differences in DCOMP </a:t>
            </a:r>
            <a:r>
              <a:rPr lang="en" sz="1800" b="1" u="sng" dirty="0">
                <a:solidFill>
                  <a:srgbClr val="FFFFFF"/>
                </a:solidFill>
              </a:rPr>
              <a:t>Cloud </a:t>
            </a:r>
            <a:r>
              <a:rPr lang="en" sz="1800" b="1" u="sng" dirty="0" smtClean="0">
                <a:solidFill>
                  <a:srgbClr val="FFFFFF"/>
                </a:solidFill>
              </a:rPr>
              <a:t>Optical Depth (COD) </a:t>
            </a:r>
            <a:r>
              <a:rPr lang="en" sz="1800" b="1" u="sng" dirty="0">
                <a:solidFill>
                  <a:srgbClr val="FFFFFF"/>
                </a:solidFill>
              </a:rPr>
              <a:t>Product </a:t>
            </a:r>
            <a:r>
              <a:rPr lang="en" sz="1800" b="1" u="sng" dirty="0" smtClean="0">
                <a:solidFill>
                  <a:srgbClr val="FFFFFF"/>
                </a:solidFill>
              </a:rPr>
              <a:t>prior to 17 </a:t>
            </a:r>
            <a:r>
              <a:rPr lang="en" sz="1800" b="1" u="sng" dirty="0">
                <a:solidFill>
                  <a:srgbClr val="FFFFFF"/>
                </a:solidFill>
              </a:rPr>
              <a:t>Dec </a:t>
            </a:r>
            <a:r>
              <a:rPr lang="en" sz="1800" b="1" u="sng" dirty="0" smtClean="0">
                <a:solidFill>
                  <a:srgbClr val="FFFFFF"/>
                </a:solidFill>
              </a:rPr>
              <a:t>2018</a:t>
            </a:r>
            <a:endParaRPr sz="1800" b="1" u="sng" dirty="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2"/>
        <p:cNvGrpSpPr/>
        <p:nvPr/>
      </p:nvGrpSpPr>
      <p:grpSpPr>
        <a:xfrm>
          <a:off x="0" y="0"/>
          <a:ext cx="0" cy="0"/>
          <a:chOff x="0" y="0"/>
          <a:chExt cx="0" cy="0"/>
        </a:xfrm>
      </p:grpSpPr>
      <p:sp>
        <p:nvSpPr>
          <p:cNvPr id="123" name="Google Shape;123;p21"/>
          <p:cNvSpPr txBox="1"/>
          <p:nvPr/>
        </p:nvSpPr>
        <p:spPr>
          <a:xfrm>
            <a:off x="2755950" y="-32725"/>
            <a:ext cx="3463500" cy="4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FFFFFF"/>
                </a:solidFill>
              </a:rPr>
              <a:t>Analysis findings for ADR 609</a:t>
            </a:r>
            <a:endParaRPr sz="1800" b="1" u="sng">
              <a:solidFill>
                <a:srgbClr val="FFFFFF"/>
              </a:solidFill>
            </a:endParaRPr>
          </a:p>
        </p:txBody>
      </p:sp>
      <p:sp>
        <p:nvSpPr>
          <p:cNvPr id="124" name="Google Shape;124;p21"/>
          <p:cNvSpPr txBox="1"/>
          <p:nvPr/>
        </p:nvSpPr>
        <p:spPr>
          <a:xfrm>
            <a:off x="322550" y="512225"/>
            <a:ext cx="8673600" cy="4232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a:solidFill>
                  <a:srgbClr val="FFFFFF"/>
                </a:solidFill>
              </a:rPr>
              <a:t>ASSISTT and PRO performed a side by side comparison of the inputs, intermediate variables, and outputs from the DCOMP in the SAPF and Ground System (GS) codes.</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The GS code was run in Algorithm Tests Tools (ATT) by ASSISTT with all precedent algorithms run within ATT.</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An initial test case was from September 27th, 2018 at 11:30 UTC (not shown).  4 pixels with large SAPF/GS differences were selected for detailed analysis.</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A total of 70 variables were printed out for the 4 pixels.</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Two notable differences were discovered in the course of looking at the SAPF and GS printouts </a:t>
            </a:r>
            <a:endParaRPr>
              <a:solidFill>
                <a:srgbClr val="FFFFFF"/>
              </a:solidFill>
            </a:endParaRPr>
          </a:p>
          <a:p>
            <a:pPr marL="0" lvl="0" indent="0" algn="l" rtl="0">
              <a:spcBef>
                <a:spcPts val="0"/>
              </a:spcBef>
              <a:spcAft>
                <a:spcPts val="0"/>
              </a:spcAft>
              <a:buNone/>
            </a:pPr>
            <a:endParaRPr>
              <a:solidFill>
                <a:srgbClr val="FFFFFF"/>
              </a:solidFill>
            </a:endParaRPr>
          </a:p>
          <a:p>
            <a:pPr marL="914400" lvl="0" indent="-298450" algn="l" rtl="0">
              <a:spcBef>
                <a:spcPts val="0"/>
              </a:spcBef>
              <a:spcAft>
                <a:spcPts val="0"/>
              </a:spcAft>
              <a:buClr>
                <a:srgbClr val="FFFFFF"/>
              </a:buClr>
              <a:buSzPts val="1100"/>
              <a:buAutoNum type="arabicParenR"/>
            </a:pPr>
            <a:r>
              <a:rPr lang="en" sz="1100">
                <a:solidFill>
                  <a:srgbClr val="FFFFFF"/>
                </a:solidFill>
              </a:rPr>
              <a:t>The DCOMP algorithm in the GS is using the incorrect convention for the relative azimuth angle.  The complement of the angle must be taken to match the convention used in the SAPF.</a:t>
            </a:r>
            <a:endParaRPr sz="1100">
              <a:solidFill>
                <a:srgbClr val="FFFFFF"/>
              </a:solidFill>
            </a:endParaRPr>
          </a:p>
          <a:p>
            <a:pPr marL="457200" lvl="0" indent="0" algn="l" rtl="0">
              <a:spcBef>
                <a:spcPts val="0"/>
              </a:spcBef>
              <a:spcAft>
                <a:spcPts val="0"/>
              </a:spcAft>
              <a:buNone/>
            </a:pPr>
            <a:endParaRPr sz="1100">
              <a:solidFill>
                <a:srgbClr val="FFFFFF"/>
              </a:solidFill>
            </a:endParaRPr>
          </a:p>
          <a:p>
            <a:pPr marL="914400" lvl="0" indent="-298450" algn="l" rtl="0">
              <a:spcBef>
                <a:spcPts val="0"/>
              </a:spcBef>
              <a:spcAft>
                <a:spcPts val="0"/>
              </a:spcAft>
              <a:buClr>
                <a:srgbClr val="FFFFFF"/>
              </a:buClr>
              <a:buSzPts val="1100"/>
              <a:buAutoNum type="arabicParenR"/>
            </a:pPr>
            <a:r>
              <a:rPr lang="en" sz="1100">
                <a:solidFill>
                  <a:srgbClr val="FFFFFF"/>
                </a:solidFill>
              </a:rPr>
              <a:t>The DCOMP algorithm in the GS incorrectly outputs the retrieved COD and CPS values from the Optimal Estimation module when the </a:t>
            </a:r>
            <a:r>
              <a:rPr lang="en" sz="1100">
                <a:solidFill>
                  <a:schemeClr val="lt1"/>
                </a:solidFill>
              </a:rPr>
              <a:t>Optimal Estimation </a:t>
            </a:r>
            <a:r>
              <a:rPr lang="en" sz="1100">
                <a:solidFill>
                  <a:srgbClr val="FFFFFF"/>
                </a:solidFill>
              </a:rPr>
              <a:t>retrieval loop does not converge.  The correct design is to output fill values for the COD/CPS when the </a:t>
            </a:r>
            <a:r>
              <a:rPr lang="en" sz="1100">
                <a:solidFill>
                  <a:schemeClr val="lt1"/>
                </a:solidFill>
              </a:rPr>
              <a:t>Optimal Estimation </a:t>
            </a:r>
            <a:r>
              <a:rPr lang="en" sz="1100">
                <a:solidFill>
                  <a:srgbClr val="FFFFFF"/>
                </a:solidFill>
              </a:rPr>
              <a:t>does not converge.</a:t>
            </a:r>
            <a:endParaRPr sz="1100">
              <a:solidFill>
                <a:srgbClr val="FFFFFF"/>
              </a:solidFill>
            </a:endParaRPr>
          </a:p>
          <a:p>
            <a:pPr marL="0" lvl="0" indent="0" algn="l" rtl="0">
              <a:spcBef>
                <a:spcPts val="0"/>
              </a:spcBef>
              <a:spcAft>
                <a:spcPts val="0"/>
              </a:spcAft>
              <a:buNone/>
            </a:pPr>
            <a:endParaRPr sz="1200">
              <a:solidFill>
                <a:srgbClr val="FFFFFF"/>
              </a:solidFill>
            </a:endParaRPr>
          </a:p>
          <a:p>
            <a:pPr marL="457200" lvl="0" indent="-304800" algn="l" rtl="0">
              <a:spcBef>
                <a:spcPts val="0"/>
              </a:spcBef>
              <a:spcAft>
                <a:spcPts val="0"/>
              </a:spcAft>
              <a:buClr>
                <a:srgbClr val="FFFFFF"/>
              </a:buClr>
              <a:buSzPts val="1200"/>
              <a:buChar char="●"/>
            </a:pPr>
            <a:r>
              <a:rPr lang="en" sz="1200">
                <a:solidFill>
                  <a:srgbClr val="FFFFFF"/>
                </a:solidFill>
              </a:rPr>
              <a:t>These issues were present even before being noticed during the Provisional analysis. It is likely that they were not seen due to the satellite location. </a:t>
            </a:r>
            <a:endParaRPr sz="1200">
              <a:solidFill>
                <a:srgbClr val="FFFFFF"/>
              </a:solidFill>
            </a:endParaRPr>
          </a:p>
        </p:txBody>
      </p:sp>
      <p:sp>
        <p:nvSpPr>
          <p:cNvPr id="125" name="Google Shape;12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1886</Words>
  <Application>Microsoft Office PowerPoint</Application>
  <PresentationFormat>On-screen Show (16:9)</PresentationFormat>
  <Paragraphs>248</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Noto Sans Symbols</vt:lpstr>
      <vt:lpstr>Simple Light</vt:lpstr>
      <vt:lpstr>Daytime Cloud Particle Size Provisional Revisit</vt:lpstr>
      <vt:lpstr>Acronym List </vt:lpstr>
      <vt:lpstr>Acronym List </vt:lpstr>
      <vt:lpstr>Overview</vt:lpstr>
      <vt:lpstr>Results of Review in February 2018: Summary of Metrics From Provisional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Daytime Cloud Particle Size Provisional Revisit</dc:title>
  <cp:lastModifiedBy>William Straka</cp:lastModifiedBy>
  <cp:revision>2</cp:revision>
  <dcterms:modified xsi:type="dcterms:W3CDTF">2018-12-21T15:24:41Z</dcterms:modified>
</cp:coreProperties>
</file>