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comment1.xml" ContentType="application/vnd.openxmlformats-officedocument.presentationml.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comment2.xml" ContentType="application/vnd.openxmlformats-officedocument.presentationml.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omments/comment3.xml" ContentType="application/vnd.openxmlformats-officedocument.presentationml.comments+xml"/>
  <Override PartName="/ppt/notesSlides/notesSlide48.xml" ContentType="application/vnd.openxmlformats-officedocument.presentationml.notesSlide+xml"/>
  <Override PartName="/ppt/comments/comment4.xml" ContentType="application/vnd.openxmlformats-officedocument.presentationml.comment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93" r:id="rId1"/>
    <p:sldMasterId id="2147483694" r:id="rId2"/>
    <p:sldMasterId id="2147483695" r:id="rId3"/>
    <p:sldMasterId id="2147483696" r:id="rId4"/>
  </p:sldMasterIdLst>
  <p:notesMasterIdLst>
    <p:notesMasterId r:id="rId9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351"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8" r:id="rId55"/>
    <p:sldId id="309" r:id="rId56"/>
    <p:sldId id="310" r:id="rId57"/>
    <p:sldId id="307" r:id="rId58"/>
    <p:sldId id="311" r:id="rId59"/>
    <p:sldId id="350" r:id="rId60"/>
    <p:sldId id="312"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368" r:id="rId78"/>
    <p:sldId id="369" r:id="rId79"/>
    <p:sldId id="370" r:id="rId80"/>
    <p:sldId id="371" r:id="rId81"/>
    <p:sldId id="372" r:id="rId82"/>
    <p:sldId id="373" r:id="rId83"/>
    <p:sldId id="374" r:id="rId84"/>
    <p:sldId id="343" r:id="rId85"/>
    <p:sldId id="349" r:id="rId86"/>
    <p:sldId id="340" r:id="rId87"/>
    <p:sldId id="344" r:id="rId88"/>
    <p:sldId id="345" r:id="rId89"/>
    <p:sldId id="346" r:id="rId9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ndrew Heidinger" initials="" lastIdx="4" clrIdx="0"/>
  <p:cmAuthor id="1" name="A Walther" initials="" lastIdx="2" clrIdx="1"/>
  <p:cmAuthor id="2" name="WILLIAM STRAKA" initials=""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4F5A407-3AA8-41C0-AEDB-46DB015572EC}">
  <a:tblStyle styleId="{D4F5A407-3AA8-41C0-AEDB-46DB015572EC}"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95078F1-2DE8-4A0F-A55E-8DB6379518A4}" styleName="Table_1">
    <a:wholeTbl>
      <a:tcTxStyle>
        <a:font>
          <a:latin typeface="Arial"/>
          <a:ea typeface="Arial"/>
          <a:cs typeface="Arial"/>
        </a:font>
        <a:schemeClr val="tx1"/>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CC786B2-27F2-42BD-ADC3-8787A042FBB5}" styleName="Table_2">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1" d="100"/>
          <a:sy n="121" d="100"/>
        </p:scale>
        <p:origin x="123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02-21T16:07:58.364" idx="1">
    <p:pos x="6000" y="100"/>
    <p:text>to the ABI/GS code? It is on slide 10</p:text>
  </p:cm>
  <p:cm authorId="0" dt="2018-02-21T16:08:02.430" idx="1">
    <p:pos x="6000" y="0"/>
    <p:text>Can you get a list of what changes happened to the code?</p:text>
  </p:cm>
</p:cmLst>
</file>

<file path=ppt/comments/comment2.xml><?xml version="1.0" encoding="utf-8"?>
<p:cmLst xmlns:a="http://schemas.openxmlformats.org/drawingml/2006/main" xmlns:r="http://schemas.openxmlformats.org/officeDocument/2006/relationships" xmlns:p="http://schemas.openxmlformats.org/presentationml/2006/main">
  <p:cm authorId="0" dt="2018-02-21T16:12:02.279" idx="2">
    <p:pos x="6000" y="0"/>
    <p:text>This might be better before the slide  41 (the cloud cartoon)
And maybe the arrow show be sloped?</p:text>
  </p:cm>
  <p:cm authorId="0" dt="2018-02-21T16:12:02.279" idx="3">
    <p:pos x="6000" y="100"/>
    <p:text>I did this, ok?</p:text>
  </p:cm>
</p:cmLst>
</file>

<file path=ppt/comments/comment3.xml><?xml version="1.0" encoding="utf-8"?>
<p:cmLst xmlns:a="http://schemas.openxmlformats.org/drawingml/2006/main" xmlns:r="http://schemas.openxmlformats.org/officeDocument/2006/relationships" xmlns:p="http://schemas.openxmlformats.org/presentationml/2006/main">
  <p:cm authorId="0" dt="2018-02-21T16:01:42.374" idx="4">
    <p:pos x="6000" y="0"/>
    <p:text>I guess is there an answer why you are showing data from before the Beta review in your Provisional Review?</p:text>
  </p:cm>
</p:cmLst>
</file>

<file path=ppt/comments/comment4.xml><?xml version="1.0" encoding="utf-8"?>
<p:cmLst xmlns:a="http://schemas.openxmlformats.org/drawingml/2006/main" xmlns:r="http://schemas.openxmlformats.org/officeDocument/2006/relationships" xmlns:p="http://schemas.openxmlformats.org/presentationml/2006/main">
  <p:cm authorId="2" dt="2018-02-21T16:42:16.204" idx="1">
    <p:pos x="6000" y="0"/>
    <p:text>No analysis from provisional time period???</p:text>
  </p:cm>
  <p:cm authorId="1" dt="2018-02-21T16:42:16.204" idx="2">
    <p:pos x="6000" y="100"/>
    <p:text>I have wait.. it looks similar</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371600" y="1143000"/>
            <a:ext cx="4114800" cy="3086098"/>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5"/>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Shape 32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Shape 32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22" name="Shape 322"/>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Shape 39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Shape 4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Shape 40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SurfRad LST data is only over CONUS, we found no reason to repeat with FD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We used tight-time constraints for MODIS comparisons and no MESOS or CONUSs were found.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MESO images that are in-sync with CALIPSO are rare.</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MESO domains over ocean where not found.</a:t>
            </a:r>
            <a:endParaRPr/>
          </a:p>
          <a:p>
            <a:pPr marL="457200" marR="0" lvl="0" indent="-292100" algn="l" rtl="0">
              <a:spcBef>
                <a:spcPts val="0"/>
              </a:spcBef>
              <a:spcAft>
                <a:spcPts val="0"/>
              </a:spcAft>
              <a:buClr>
                <a:srgbClr val="000000"/>
              </a:buClr>
              <a:buSzPts val="1000"/>
              <a:buFont typeface="Arial"/>
              <a:buChar char="●"/>
            </a:pPr>
            <a:r>
              <a:rPr lang="en-US" sz="1000" b="0" i="0" u="none" strike="noStrike" cap="none">
                <a:solidFill>
                  <a:srgbClr val="000000"/>
                </a:solidFill>
                <a:latin typeface="Arial"/>
                <a:ea typeface="Arial"/>
                <a:cs typeface="Arial"/>
                <a:sym typeface="Arial"/>
              </a:rPr>
              <a:t>No reason to repeat CALIPSO FD analysis on CONUS.</a:t>
            </a:r>
            <a:endParaRPr/>
          </a:p>
        </p:txBody>
      </p:sp>
      <p:sp>
        <p:nvSpPr>
          <p:cNvPr id="403" name="Shape 403"/>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Shape 41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Shape 41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412" name="Shape 412"/>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Shape 42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25" name="Shape 42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Shape 43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38" name="Shape 43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Shape 44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48" name="Shape 44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Shape 45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55" name="Shape 45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Shape 46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64" name="Shape 464"/>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Shape 47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75" name="Shape 47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Shape 48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Shape 48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488" name="Shape 48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Shape 330"/>
          <p:cNvSpPr txBox="1">
            <a:spLocks noGrp="1"/>
          </p:cNvSpPr>
          <p:nvPr>
            <p:ph type="body" idx="1"/>
          </p:nvPr>
        </p:nvSpPr>
        <p:spPr>
          <a:xfrm>
            <a:off x="685800" y="4400550"/>
            <a:ext cx="5486399"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31" name="Shape 331"/>
          <p:cNvSpPr txBox="1">
            <a:spLocks noGrp="1"/>
          </p:cNvSpPr>
          <p:nvPr>
            <p:ph type="sldNum" idx="12"/>
          </p:nvPr>
        </p:nvSpPr>
        <p:spPr>
          <a:xfrm>
            <a:off x="3884612" y="8685213"/>
            <a:ext cx="2971799" cy="45878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Shape 4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Shape 49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00" name="Shape 500"/>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0" name="Shape 51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11" name="Shape 511"/>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Shape 52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27" name="Shape 527"/>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Shape 54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48" name="Shape 54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18057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7" name="Shape 54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48" name="Shape 54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Shape 56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Shape 56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65" name="Shape 56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Shape 5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80" name="Shape 580"/>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Shape 59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591" name="Shape 591"/>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Shape 60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Shape 60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603" name="Shape 603"/>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Shape 6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3" name="Shape 61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614" name="Shape 614"/>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Shape 33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8" name="Shape 33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PLPT=Post Launch Product Tests</a:t>
            </a:r>
            <a:endParaRPr/>
          </a:p>
        </p:txBody>
      </p:sp>
      <p:sp>
        <p:nvSpPr>
          <p:cNvPr id="339" name="Shape 339"/>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Shape 624"/>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Shape 625"/>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626" name="Shape 626"/>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txBox="1">
            <a:spLocks noGrp="1"/>
          </p:cNvSpPr>
          <p:nvPr>
            <p:ph type="body" idx="1"/>
          </p:nvPr>
        </p:nvSpPr>
        <p:spPr>
          <a:xfrm>
            <a:off x="685800" y="4400550"/>
            <a:ext cx="5486399" cy="360045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635" name="Shape 63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Shape 6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Shape 64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44" name="Shape 64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Shape 6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Shape 65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652" name="Shape 652"/>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Shape 66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Shape 66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62" name="Shape 66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Shape 68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Shape 68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683" name="Shape 683"/>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Shape 6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Shape 69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00" name="Shape 70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Shape 70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9" name="Shape 70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10" name="Shape 71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Shape 71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Shape 71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20" name="Shape 72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Shape 73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Shape 731"/>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32" name="Shape 732"/>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 name="Shape 346"/>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PLPT=Post Launch Product Tests</a:t>
            </a:r>
            <a:endParaRPr/>
          </a:p>
        </p:txBody>
      </p:sp>
      <p:sp>
        <p:nvSpPr>
          <p:cNvPr id="347" name="Shape 347"/>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Shape 7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Shape 74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44" name="Shape 74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Shape 75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Shape 75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r>
              <a:rPr lang="en-US" sz="1200" b="0" i="0" u="none" strike="noStrike" cap="none">
                <a:solidFill>
                  <a:schemeClr val="dk1"/>
                </a:solidFill>
                <a:latin typeface="Calibri"/>
                <a:ea typeface="Calibri"/>
                <a:cs typeface="Calibri"/>
                <a:sym typeface="Calibri"/>
              </a:rPr>
              <a:t>If you can explain why DCOMP has so many high values of ICE REFF, not a failure.  </a:t>
            </a:r>
            <a:endParaRPr sz="1200" b="0" i="0" u="none" strike="noStrike" cap="none">
              <a:solidFill>
                <a:schemeClr val="dk1"/>
              </a:solidFill>
              <a:latin typeface="Calibri"/>
              <a:ea typeface="Calibri"/>
              <a:cs typeface="Calibri"/>
              <a:sym typeface="Calibri"/>
            </a:endParaRPr>
          </a:p>
        </p:txBody>
      </p:sp>
      <p:sp>
        <p:nvSpPr>
          <p:cNvPr id="754" name="Shape 754"/>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Shape 76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7" name="Shape 76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68" name="Shape 768"/>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Shape 77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Shape 77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80" name="Shape 78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Shape 78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9" name="Shape 78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790" name="Shape 790"/>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5"/>
        <p:cNvGrpSpPr/>
        <p:nvPr/>
      </p:nvGrpSpPr>
      <p:grpSpPr>
        <a:xfrm>
          <a:off x="0" y="0"/>
          <a:ext cx="0" cy="0"/>
          <a:chOff x="0" y="0"/>
          <a:chExt cx="0" cy="0"/>
        </a:xfrm>
      </p:grpSpPr>
      <p:sp>
        <p:nvSpPr>
          <p:cNvPr id="816" name="Shape 81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7" name="Shape 81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18" name="Shape 81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Shape 8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4" name="Shape 82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25" name="Shape 82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Shape 8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Shape 833"/>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34" name="Shape 834"/>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Shape 84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Shape 84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45" name="Shape 84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Shape 8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Shape 85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r>
              <a:rPr lang="en-US"/>
              <a:t>This is in the specs for VIIRS project..</a:t>
            </a:r>
            <a:endParaRPr sz="1200" b="0" i="0" u="none" strike="noStrike" cap="none">
              <a:solidFill>
                <a:schemeClr val="dk1"/>
              </a:solidFill>
              <a:latin typeface="Calibri"/>
              <a:ea typeface="Calibri"/>
              <a:cs typeface="Calibri"/>
              <a:sym typeface="Calibri"/>
            </a:endParaRPr>
          </a:p>
        </p:txBody>
      </p:sp>
      <p:sp>
        <p:nvSpPr>
          <p:cNvPr id="858" name="Shape 85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Shape 35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55" name="Shape 35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Shape 87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Shape 880"/>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81" name="Shape 881"/>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4" name="Shape 1184"/>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51</a:t>
            </a:fld>
            <a:endParaRPr/>
          </a:p>
        </p:txBody>
      </p:sp>
    </p:spTree>
    <p:extLst>
      <p:ext uri="{BB962C8B-B14F-4D97-AF65-F5344CB8AC3E}">
        <p14:creationId xmlns:p14="http://schemas.microsoft.com/office/powerpoint/2010/main" val="20488874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Shape 8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0" name="Shape 890"/>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891" name="Shape 891"/>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47176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Shape 89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Shape 899"/>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900" name="Shape 900"/>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51021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70" name="Shape 3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91408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Shape 93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3" name="Shape 933"/>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934" name="Shape 934"/>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4854794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Shape 394"/>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95" name="Shape 395"/>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94605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Shape 9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42" name="Shape 942"/>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SurfRad LST data is only over CONUS, we found no reason to repeat with FD</a:t>
            </a:r>
          </a:p>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We used tight-time constraints for MODIS comparisons and no MESOS or CONUSs were found.</a:t>
            </a:r>
          </a:p>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MESO images that are in-sync with CALIPSO are rare.</a:t>
            </a:r>
          </a:p>
          <a:p>
            <a:pPr marL="457200" marR="0" lvl="0" indent="-292100" algn="l" rtl="0">
              <a:spcBef>
                <a:spcPts val="0"/>
              </a:spcBef>
              <a:spcAft>
                <a:spcPts val="0"/>
              </a:spcAft>
              <a:buClr>
                <a:srgbClr val="000000"/>
              </a:buClr>
              <a:buSzPct val="100000"/>
              <a:buFont typeface="Arial"/>
              <a:buChar char="●"/>
            </a:pPr>
            <a:r>
              <a:rPr lang="en-US" sz="1000" b="0" i="0" u="none" strike="noStrike" cap="none">
                <a:solidFill>
                  <a:srgbClr val="000000"/>
                </a:solidFill>
                <a:latin typeface="Arial"/>
                <a:ea typeface="Arial"/>
                <a:cs typeface="Arial"/>
                <a:sym typeface="Arial"/>
              </a:rPr>
              <a:t>MESO domains over ocean where not found.</a:t>
            </a:r>
          </a:p>
          <a:p>
            <a:pPr marL="457200" marR="0" lvl="0" indent="-292100" algn="l" rtl="0">
              <a:spcBef>
                <a:spcPts val="0"/>
              </a:spcBef>
              <a:buClr>
                <a:srgbClr val="000000"/>
              </a:buClr>
              <a:buSzPct val="100000"/>
              <a:buFont typeface="Arial"/>
              <a:buChar char="●"/>
            </a:pPr>
            <a:r>
              <a:rPr lang="en-US" sz="1000" b="0" i="0" u="none" strike="noStrike" cap="none">
                <a:solidFill>
                  <a:srgbClr val="000000"/>
                </a:solidFill>
                <a:latin typeface="Arial"/>
                <a:ea typeface="Arial"/>
                <a:cs typeface="Arial"/>
                <a:sym typeface="Arial"/>
              </a:rPr>
              <a:t>No reason to repeat CALIPSO FD analysis on CONUS.</a:t>
            </a:r>
          </a:p>
        </p:txBody>
      </p:sp>
      <p:sp>
        <p:nvSpPr>
          <p:cNvPr id="943" name="Shape 94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9332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9"/>
        <p:cNvGrpSpPr/>
        <p:nvPr/>
      </p:nvGrpSpPr>
      <p:grpSpPr>
        <a:xfrm>
          <a:off x="0" y="0"/>
          <a:ext cx="0" cy="0"/>
          <a:chOff x="0" y="0"/>
          <a:chExt cx="0" cy="0"/>
        </a:xfrm>
      </p:grpSpPr>
      <p:sp>
        <p:nvSpPr>
          <p:cNvPr id="1000" name="Shape 100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01" name="Shape 1001"/>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02" name="Shape 1002"/>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94739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2"/>
        <p:cNvGrpSpPr/>
        <p:nvPr/>
      </p:nvGrpSpPr>
      <p:grpSpPr>
        <a:xfrm>
          <a:off x="0" y="0"/>
          <a:ext cx="0" cy="0"/>
          <a:chOff x="0" y="0"/>
          <a:chExt cx="0" cy="0"/>
        </a:xfrm>
      </p:grpSpPr>
      <p:sp>
        <p:nvSpPr>
          <p:cNvPr id="1013" name="Shape 10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14" name="Shape 101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15" name="Shape 101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736903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Shape 362"/>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63" name="Shape 363"/>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7" name="Shape 102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28" name="Shape 102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404942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7" name="Shape 102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28" name="Shape 102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648218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Shape 102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27" name="Shape 102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28" name="Shape 102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38560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6"/>
        <p:cNvGrpSpPr/>
        <p:nvPr/>
      </p:nvGrpSpPr>
      <p:grpSpPr>
        <a:xfrm>
          <a:off x="0" y="0"/>
          <a:ext cx="0" cy="0"/>
          <a:chOff x="0" y="0"/>
          <a:chExt cx="0" cy="0"/>
        </a:xfrm>
      </p:grpSpPr>
      <p:sp>
        <p:nvSpPr>
          <p:cNvPr id="1067" name="Shape 10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68" name="Shape 1068"/>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Beta: the product is minimally validated and may still contain significant errors; based on product quick</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looks using the initial calibration parameters.</a:t>
            </a:r>
          </a:p>
        </p:txBody>
      </p:sp>
      <p:sp>
        <p:nvSpPr>
          <p:cNvPr id="1069" name="Shape 106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4381885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Shape 10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77" name="Shape 107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78" name="Shape 107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6177487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Shape 10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84" name="Shape 108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85" name="Shape 108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61498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Shape 10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097" name="Shape 109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098" name="Shape 109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378433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Shape 1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14" name="Shape 111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Beta: the product is minimally validated and may still contain significant errors; based on product quick</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looks using the initial calibration parameters.</a:t>
            </a:r>
          </a:p>
        </p:txBody>
      </p:sp>
      <p:sp>
        <p:nvSpPr>
          <p:cNvPr id="1115" name="Shape 111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249234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Shape 112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2" name="Shape 1122"/>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23" name="Shape 112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6985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7"/>
        <p:cNvGrpSpPr/>
        <p:nvPr/>
      </p:nvGrpSpPr>
      <p:grpSpPr>
        <a:xfrm>
          <a:off x="0" y="0"/>
          <a:ext cx="0" cy="0"/>
          <a:chOff x="0" y="0"/>
          <a:chExt cx="0" cy="0"/>
        </a:xfrm>
      </p:grpSpPr>
      <p:sp>
        <p:nvSpPr>
          <p:cNvPr id="1128" name="Shape 112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29" name="Shape 1129"/>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30" name="Shape 1130"/>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637066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Shape 36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
        <p:nvSpPr>
          <p:cNvPr id="370" name="Shape 37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Shape 11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9" name="Shape 1139"/>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40" name="Shape 1140"/>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306597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Shape 1138"/>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39" name="Shape 1139"/>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40" name="Shape 1140"/>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816423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Shape 114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8" name="Shape 1148"/>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49" name="Shape 114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4336764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5"/>
        <p:cNvGrpSpPr/>
        <p:nvPr/>
      </p:nvGrpSpPr>
      <p:grpSpPr>
        <a:xfrm>
          <a:off x="0" y="0"/>
          <a:ext cx="0" cy="0"/>
          <a:chOff x="0" y="0"/>
          <a:chExt cx="0" cy="0"/>
        </a:xfrm>
      </p:grpSpPr>
      <p:sp>
        <p:nvSpPr>
          <p:cNvPr id="1156" name="Shape 115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57" name="Shape 115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58" name="Shape 115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73</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1720767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Shape 117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73" name="Shape 1173"/>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74" name="Shape 1174"/>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737813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Shape 118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88" name="Shape 1188"/>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Beta: the product is minimally validated and may still contain significant errors; based on product quick</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looks using the initial calibration parameters.</a:t>
            </a:r>
          </a:p>
        </p:txBody>
      </p:sp>
      <p:sp>
        <p:nvSpPr>
          <p:cNvPr id="1189" name="Shape 1189"/>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2396236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Shape 119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7" name="Shape 1197"/>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198" name="Shape 1198"/>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4915436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Shape 120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04" name="Shape 120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05" name="Shape 120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9725714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Shape 12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4" name="Shape 121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15" name="Shape 121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8003536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Shape 122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24" name="Shape 1224"/>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25" name="Shape 122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61863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Shape 37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Shape 377"/>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78" name="Shape 378"/>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chemeClr val="dk1"/>
              </a:buClr>
              <a:buSzPts val="350"/>
              <a:buFont typeface="Calibri"/>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Shape 123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32" name="Shape 1232"/>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33" name="Shape 123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4745362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Shape 118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83" name="Shape 1183"/>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84" name="Shape 1184"/>
          <p:cNvSpPr txBox="1">
            <a:spLocks noGrp="1"/>
          </p:cNvSpPr>
          <p:nvPr>
            <p:ph type="sldNum" idx="12"/>
          </p:nvPr>
        </p:nvSpPr>
        <p:spPr>
          <a:xfrm>
            <a:off x="3884612" y="8685213"/>
            <a:ext cx="2971800"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chemeClr val="dk1"/>
              </a:buClr>
              <a:buSzPts val="300"/>
              <a:buFont typeface="Calibri"/>
              <a:buNone/>
            </a:pPr>
            <a:fld id="{00000000-1234-1234-1234-123412341234}" type="slidenum">
              <a:rPr lang="en-US"/>
              <a:t>81</a:t>
            </a:fld>
            <a:endParaRPr/>
          </a:p>
        </p:txBody>
      </p:sp>
    </p:spTree>
    <p:extLst>
      <p:ext uri="{BB962C8B-B14F-4D97-AF65-F5344CB8AC3E}">
        <p14:creationId xmlns:p14="http://schemas.microsoft.com/office/powerpoint/2010/main" val="974863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Shape 126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6" name="Shape 126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67" name="Shape 1267"/>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604819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Shape 12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42" name="Shape 1242"/>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1243" name="Shape 1243"/>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244975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Shape 1189"/>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190" name="Shape 119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32603244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6"/>
        <p:cNvGrpSpPr/>
        <p:nvPr/>
      </p:nvGrpSpPr>
      <p:grpSpPr>
        <a:xfrm>
          <a:off x="0" y="0"/>
          <a:ext cx="0" cy="0"/>
          <a:chOff x="0" y="0"/>
          <a:chExt cx="0" cy="0"/>
        </a:xfrm>
      </p:grpSpPr>
      <p:sp>
        <p:nvSpPr>
          <p:cNvPr id="1197" name="Shape 119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98" name="Shape 1198"/>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300"/>
              <a:buFont typeface="Calibri"/>
              <a:buNone/>
            </a:pPr>
            <a:r>
              <a:rPr lang="en-US" sz="1200" b="0" i="0" u="none" strike="noStrike" cap="none">
                <a:solidFill>
                  <a:schemeClr val="dk1"/>
                </a:solidFill>
                <a:latin typeface="Calibri"/>
                <a:ea typeface="Calibri"/>
                <a:cs typeface="Calibri"/>
                <a:sym typeface="Calibri"/>
              </a:rPr>
              <a:t>can add as many slides as needed. Large importance</a:t>
            </a:r>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1199" name="Shape 1199"/>
          <p:cNvSpPr txBox="1">
            <a:spLocks noGrp="1"/>
          </p:cNvSpPr>
          <p:nvPr>
            <p:ph type="sldNum" idx="12"/>
          </p:nvPr>
        </p:nvSpPr>
        <p:spPr>
          <a:xfrm>
            <a:off x="3884612"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798032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Shape 1205"/>
          <p:cNvSpPr txBox="1">
            <a:spLocks noGrp="1"/>
          </p:cNvSpPr>
          <p:nvPr>
            <p:ph type="body" idx="1"/>
          </p:nvPr>
        </p:nvSpPr>
        <p:spPr>
          <a:xfrm>
            <a:off x="685800" y="4400550"/>
            <a:ext cx="5486399" cy="360045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a:p>
        </p:txBody>
      </p:sp>
      <p:sp>
        <p:nvSpPr>
          <p:cNvPr id="1206" name="Shape 1206"/>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414315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Shape 38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Shape 386"/>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300"/>
              <a:buFont typeface="Calibri"/>
              <a:buNone/>
            </a:pPr>
            <a:endParaRPr sz="1200" b="0" i="0" u="none" strike="noStrike" cap="none">
              <a:solidFill>
                <a:schemeClr val="dk1"/>
              </a:solidFill>
              <a:latin typeface="Calibri"/>
              <a:ea typeface="Calibri"/>
              <a:cs typeface="Calibri"/>
              <a:sym typeface="Calibri"/>
            </a:endParaRPr>
          </a:p>
        </p:txBody>
      </p:sp>
      <p:sp>
        <p:nvSpPr>
          <p:cNvPr id="387" name="Shape 387"/>
          <p:cNvSpPr txBox="1">
            <a:spLocks noGrp="1"/>
          </p:cNvSpPr>
          <p:nvPr>
            <p:ph type="sldNum" idx="12"/>
          </p:nvPr>
        </p:nvSpPr>
        <p:spPr>
          <a:xfrm>
            <a:off x="3884612" y="8685213"/>
            <a:ext cx="2971799" cy="458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rotWithShape="1">
          <a:blip r:embed="rId2">
            <a:alphaModFix/>
          </a:blip>
          <a:stretch>
            <a:fillRect/>
          </a:stretch>
        </a:blipFill>
        <a:effectLst/>
      </p:bgPr>
    </p:bg>
    <p:spTree>
      <p:nvGrpSpPr>
        <p:cNvPr id="1" name="Shape 16"/>
        <p:cNvGrpSpPr/>
        <p:nvPr/>
      </p:nvGrpSpPr>
      <p:grpSpPr>
        <a:xfrm>
          <a:off x="0" y="0"/>
          <a:ext cx="0" cy="0"/>
          <a:chOff x="0" y="0"/>
          <a:chExt cx="0" cy="0"/>
        </a:xfrm>
      </p:grpSpPr>
      <p:sp>
        <p:nvSpPr>
          <p:cNvPr id="17" name="Shape 17"/>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 name="Shape 18"/>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9" name="Shape 1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Shape 7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75" name="Shape 75"/>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Shape 80"/>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1" name="Shape 81"/>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2" name="Shape 8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94" name="Shape 94"/>
          <p:cNvSpPr txBox="1">
            <a:spLocks noGrp="1"/>
          </p:cNvSpPr>
          <p:nvPr>
            <p:ph type="body" idx="1"/>
          </p:nvPr>
        </p:nvSpPr>
        <p:spPr>
          <a:xfrm>
            <a:off x="457200" y="1465262"/>
            <a:ext cx="8229600" cy="45259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722312" y="4406900"/>
            <a:ext cx="7772400" cy="1362075"/>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0" name="Shape 100"/>
          <p:cNvSpPr txBox="1">
            <a:spLocks noGrp="1"/>
          </p:cNvSpPr>
          <p:nvPr>
            <p:ph type="body" idx="1"/>
          </p:nvPr>
        </p:nvSpPr>
        <p:spPr>
          <a:xfrm>
            <a:off x="722312" y="2906713"/>
            <a:ext cx="7772400" cy="1500187"/>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Shape 105"/>
          <p:cNvSpPr txBox="1">
            <a:spLocks noGrp="1"/>
          </p:cNvSpPr>
          <p:nvPr>
            <p:ph type="ctrTitle"/>
          </p:nvPr>
        </p:nvSpPr>
        <p:spPr>
          <a:xfrm>
            <a:off x="685800" y="2130425"/>
            <a:ext cx="7772400" cy="1470023"/>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06" name="Shape 106"/>
          <p:cNvSpPr txBox="1">
            <a:spLocks noGrp="1"/>
          </p:cNvSpPr>
          <p:nvPr>
            <p:ph type="subTitle" idx="1"/>
          </p:nvPr>
        </p:nvSpPr>
        <p:spPr>
          <a:xfrm>
            <a:off x="1371600" y="3886200"/>
            <a:ext cx="6400799"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2" name="Shape 112"/>
          <p:cNvSpPr txBox="1">
            <a:spLocks noGrp="1"/>
          </p:cNvSpPr>
          <p:nvPr>
            <p:ph type="body" idx="1"/>
          </p:nvPr>
        </p:nvSpPr>
        <p:spPr>
          <a:xfrm>
            <a:off x="457200" y="1600200"/>
            <a:ext cx="4038598"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body" idx="2"/>
          </p:nvPr>
        </p:nvSpPr>
        <p:spPr>
          <a:xfrm>
            <a:off x="4648200" y="1600200"/>
            <a:ext cx="4038598" cy="4525963"/>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19" name="Shape 119"/>
          <p:cNvSpPr txBox="1">
            <a:spLocks noGrp="1"/>
          </p:cNvSpPr>
          <p:nvPr>
            <p:ph type="body" idx="1"/>
          </p:nvPr>
        </p:nvSpPr>
        <p:spPr>
          <a:xfrm>
            <a:off x="457200" y="1535112"/>
            <a:ext cx="4040187"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2"/>
          </p:nvPr>
        </p:nvSpPr>
        <p:spPr>
          <a:xfrm>
            <a:off x="457200" y="2174875"/>
            <a:ext cx="4040187" cy="3951286"/>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3"/>
          </p:nvPr>
        </p:nvSpPr>
        <p:spPr>
          <a:xfrm>
            <a:off x="4645025" y="1535112"/>
            <a:ext cx="4041773" cy="639762"/>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body" idx="4"/>
          </p:nvPr>
        </p:nvSpPr>
        <p:spPr>
          <a:xfrm>
            <a:off x="4645025" y="2174875"/>
            <a:ext cx="4041773" cy="3951286"/>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3" name="Shape 123"/>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8" name="Shape 128"/>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0" name="Shape 130"/>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1"/>
        <p:cNvGrpSpPr/>
        <p:nvPr/>
      </p:nvGrpSpPr>
      <p:grpSpPr>
        <a:xfrm>
          <a:off x="0" y="0"/>
          <a:ext cx="0" cy="0"/>
          <a:chOff x="0" y="0"/>
          <a:chExt cx="0" cy="0"/>
        </a:xfrm>
      </p:grpSpPr>
      <p:sp>
        <p:nvSpPr>
          <p:cNvPr id="132" name="Shape 132"/>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3" name="Shape 13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4" name="Shape 134"/>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457200" y="273050"/>
            <a:ext cx="3008313" cy="1162048"/>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37" name="Shape 137"/>
          <p:cNvSpPr txBox="1">
            <a:spLocks noGrp="1"/>
          </p:cNvSpPr>
          <p:nvPr>
            <p:ph type="body" idx="1"/>
          </p:nvPr>
        </p:nvSpPr>
        <p:spPr>
          <a:xfrm>
            <a:off x="3575050" y="273050"/>
            <a:ext cx="5111750" cy="5853111"/>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0" name="Shape 14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 name="Shape 24"/>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 name="Shape 2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1" name="Shape 151"/>
          <p:cNvSpPr txBox="1">
            <a:spLocks noGrp="1"/>
          </p:cNvSpPr>
          <p:nvPr>
            <p:ph type="body" idx="1"/>
          </p:nvPr>
        </p:nvSpPr>
        <p:spPr>
          <a:xfrm rot="5400000">
            <a:off x="2309017" y="-386556"/>
            <a:ext cx="452596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3" name="Shape 15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4" name="Shape 154"/>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rot="5400000">
            <a:off x="4732336" y="2171700"/>
            <a:ext cx="5851525"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57" name="Shape 157"/>
          <p:cNvSpPr txBox="1">
            <a:spLocks noGrp="1"/>
          </p:cNvSpPr>
          <p:nvPr>
            <p:ph type="body" idx="1"/>
          </p:nvPr>
        </p:nvSpPr>
        <p:spPr>
          <a:xfrm rot="5400000">
            <a:off x="541336" y="190500"/>
            <a:ext cx="5851525" cy="6019798"/>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0" name="Shape 160"/>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8"/>
        <p:cNvGrpSpPr/>
        <p:nvPr/>
      </p:nvGrpSpPr>
      <p:grpSpPr>
        <a:xfrm>
          <a:off x="0" y="0"/>
          <a:ext cx="0" cy="0"/>
          <a:chOff x="0" y="0"/>
          <a:chExt cx="0" cy="0"/>
        </a:xfrm>
      </p:grpSpPr>
      <p:sp>
        <p:nvSpPr>
          <p:cNvPr id="169" name="Shape 16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0" name="Shape 170"/>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Title Slide" type="title">
  <p:cSld name="TITLE">
    <p:bg>
      <p:bgPr>
        <a:blipFill rotWithShape="1">
          <a:blip r:embed="rId2">
            <a:alphaModFix/>
          </a:blip>
          <a:stretch>
            <a:fillRect/>
          </a:stretch>
        </a:blipFill>
        <a:effectLst/>
      </p:bgPr>
    </p:bg>
    <p:spTree>
      <p:nvGrpSpPr>
        <p:cNvPr id="1" name="Shape 174"/>
        <p:cNvGrpSpPr/>
        <p:nvPr/>
      </p:nvGrpSpPr>
      <p:grpSpPr>
        <a:xfrm>
          <a:off x="0" y="0"/>
          <a:ext cx="0" cy="0"/>
          <a:chOff x="0" y="0"/>
          <a:chExt cx="0" cy="0"/>
        </a:xfrm>
      </p:grpSpPr>
      <p:sp>
        <p:nvSpPr>
          <p:cNvPr id="175" name="Shape 175"/>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76" name="Shape 176"/>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77" name="Shape 17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79" name="Shape 1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180"/>
        <p:cNvGrpSpPr/>
        <p:nvPr/>
      </p:nvGrpSpPr>
      <p:grpSpPr>
        <a:xfrm>
          <a:off x="0" y="0"/>
          <a:ext cx="0" cy="0"/>
          <a:chOff x="0" y="0"/>
          <a:chExt cx="0" cy="0"/>
        </a:xfrm>
      </p:grpSpPr>
      <p:sp>
        <p:nvSpPr>
          <p:cNvPr id="181" name="Shape 181"/>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2" name="Shape 182"/>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183" name="Shape 18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4" name="Shape 18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85" name="Shape 18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88" name="Shape 188"/>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89" name="Shape 18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0" name="Shape 19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1" name="Shape 1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2"/>
        <p:cNvGrpSpPr/>
        <p:nvPr/>
      </p:nvGrpSpPr>
      <p:grpSpPr>
        <a:xfrm>
          <a:off x="0" y="0"/>
          <a:ext cx="0" cy="0"/>
          <a:chOff x="0" y="0"/>
          <a:chExt cx="0" cy="0"/>
        </a:xfrm>
      </p:grpSpPr>
      <p:sp>
        <p:nvSpPr>
          <p:cNvPr id="193" name="Shape 19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94" name="Shape 194"/>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5" name="Shape 195"/>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6" name="Shape 19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7" name="Shape 19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98" name="Shape 19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9"/>
        <p:cNvGrpSpPr/>
        <p:nvPr/>
      </p:nvGrpSpPr>
      <p:grpSpPr>
        <a:xfrm>
          <a:off x="0" y="0"/>
          <a:ext cx="0" cy="0"/>
          <a:chOff x="0" y="0"/>
          <a:chExt cx="0" cy="0"/>
        </a:xfrm>
      </p:grpSpPr>
      <p:sp>
        <p:nvSpPr>
          <p:cNvPr id="200" name="Shape 20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01" name="Shape 201"/>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2" name="Shape 202"/>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3" name="Shape 203"/>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04" name="Shape 204"/>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05" name="Shape 20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6" name="Shape 20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07" name="Shape 20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Shape 20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0" name="Shape 21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1" name="Shape 21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2" name="Shape 2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 Slide 1">
    <p:spTree>
      <p:nvGrpSpPr>
        <p:cNvPr id="1" name="Shape 28"/>
        <p:cNvGrpSpPr/>
        <p:nvPr/>
      </p:nvGrpSpPr>
      <p:grpSpPr>
        <a:xfrm>
          <a:off x="0" y="0"/>
          <a:ext cx="0" cy="0"/>
          <a:chOff x="0" y="0"/>
          <a:chExt cx="0" cy="0"/>
        </a:xfrm>
      </p:grpSpPr>
      <p:sp>
        <p:nvSpPr>
          <p:cNvPr id="29" name="Shape 29"/>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 name="Shape 30"/>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31" name="Shape 3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3"/>
        <p:cNvGrpSpPr/>
        <p:nvPr/>
      </p:nvGrpSpPr>
      <p:grpSpPr>
        <a:xfrm>
          <a:off x="0" y="0"/>
          <a:ext cx="0" cy="0"/>
          <a:chOff x="0" y="0"/>
          <a:chExt cx="0" cy="0"/>
        </a:xfrm>
      </p:grpSpPr>
      <p:sp>
        <p:nvSpPr>
          <p:cNvPr id="214" name="Shape 21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5" name="Shape 21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16" name="Shape 21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19" name="Shape 219"/>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20" name="Shape 220"/>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1" name="Shape 22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2" name="Shape 22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3" name="Shape 2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4"/>
        <p:cNvGrpSpPr/>
        <p:nvPr/>
      </p:nvGrpSpPr>
      <p:grpSpPr>
        <a:xfrm>
          <a:off x="0" y="0"/>
          <a:ext cx="0" cy="0"/>
          <a:chOff x="0" y="0"/>
          <a:chExt cx="0" cy="0"/>
        </a:xfrm>
      </p:grpSpPr>
      <p:sp>
        <p:nvSpPr>
          <p:cNvPr id="225" name="Shape 225"/>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26" name="Shape 226"/>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27" name="Shape 227"/>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28" name="Shape 22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29" name="Shape 22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1"/>
        <p:cNvGrpSpPr/>
        <p:nvPr/>
      </p:nvGrpSpPr>
      <p:grpSpPr>
        <a:xfrm>
          <a:off x="0" y="0"/>
          <a:ext cx="0" cy="0"/>
          <a:chOff x="0" y="0"/>
          <a:chExt cx="0" cy="0"/>
        </a:xfrm>
      </p:grpSpPr>
      <p:sp>
        <p:nvSpPr>
          <p:cNvPr id="232" name="Shape 23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3" name="Shape 233"/>
          <p:cNvSpPr txBox="1">
            <a:spLocks noGrp="1"/>
          </p:cNvSpPr>
          <p:nvPr>
            <p:ph type="body" idx="1"/>
          </p:nvPr>
        </p:nvSpPr>
        <p:spPr>
          <a:xfrm rot="5400000">
            <a:off x="2308950" y="-386487"/>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34" name="Shape 23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5" name="Shape 23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7"/>
        <p:cNvGrpSpPr/>
        <p:nvPr/>
      </p:nvGrpSpPr>
      <p:grpSpPr>
        <a:xfrm>
          <a:off x="0" y="0"/>
          <a:ext cx="0" cy="0"/>
          <a:chOff x="0" y="0"/>
          <a:chExt cx="0" cy="0"/>
        </a:xfrm>
      </p:grpSpPr>
      <p:sp>
        <p:nvSpPr>
          <p:cNvPr id="238" name="Shape 238"/>
          <p:cNvSpPr txBox="1">
            <a:spLocks noGrp="1"/>
          </p:cNvSpPr>
          <p:nvPr>
            <p:ph type="title"/>
          </p:nvPr>
        </p:nvSpPr>
        <p:spPr>
          <a:xfrm rot="5400000">
            <a:off x="4732350" y="2171687"/>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39" name="Shape 239"/>
          <p:cNvSpPr txBox="1">
            <a:spLocks noGrp="1"/>
          </p:cNvSpPr>
          <p:nvPr>
            <p:ph type="body" idx="1"/>
          </p:nvPr>
        </p:nvSpPr>
        <p:spPr>
          <a:xfrm rot="5400000">
            <a:off x="541350" y="190487"/>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0" name="Shape 24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1" name="Shape 24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0"/>
        <p:cNvGrpSpPr/>
        <p:nvPr/>
      </p:nvGrpSpPr>
      <p:grpSpPr>
        <a:xfrm>
          <a:off x="0" y="0"/>
          <a:ext cx="0" cy="0"/>
          <a:chOff x="0" y="0"/>
          <a:chExt cx="0" cy="0"/>
        </a:xfrm>
      </p:grpSpPr>
      <p:sp>
        <p:nvSpPr>
          <p:cNvPr id="251" name="Shape 25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2" name="Shape 252"/>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53" name="Shape 25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56"/>
        <p:cNvGrpSpPr/>
        <p:nvPr/>
      </p:nvGrpSpPr>
      <p:grpSpPr>
        <a:xfrm>
          <a:off x="0" y="0"/>
          <a:ext cx="0" cy="0"/>
          <a:chOff x="0" y="0"/>
          <a:chExt cx="0" cy="0"/>
        </a:xfrm>
      </p:grpSpPr>
      <p:sp>
        <p:nvSpPr>
          <p:cNvPr id="257" name="Shape 257"/>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lt1"/>
              </a:buClr>
              <a:buSzPts val="4000"/>
              <a:buFont typeface="Calibri"/>
              <a:buNone/>
              <a:defRPr sz="4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58" name="Shape 258"/>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lnSpc>
                <a:spcPct val="100000"/>
              </a:lnSpc>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59" name="Shape 259"/>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0" name="Shape 260"/>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62"/>
        <p:cNvGrpSpPr/>
        <p:nvPr/>
      </p:nvGrpSpPr>
      <p:grpSpPr>
        <a:xfrm>
          <a:off x="0" y="0"/>
          <a:ext cx="0" cy="0"/>
          <a:chOff x="0" y="0"/>
          <a:chExt cx="0" cy="0"/>
        </a:xfrm>
      </p:grpSpPr>
      <p:sp>
        <p:nvSpPr>
          <p:cNvPr id="263" name="Shape 263"/>
          <p:cNvSpPr txBox="1">
            <a:spLocks noGrp="1"/>
          </p:cNvSpPr>
          <p:nvPr>
            <p:ph type="ctrTitle"/>
          </p:nvPr>
        </p:nvSpPr>
        <p:spPr>
          <a:xfrm>
            <a:off x="685800" y="2130425"/>
            <a:ext cx="7772400" cy="1470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64" name="Shape 264"/>
          <p:cNvSpPr txBox="1">
            <a:spLocks noGrp="1"/>
          </p:cNvSpPr>
          <p:nvPr>
            <p:ph type="subTitle" idx="1"/>
          </p:nvPr>
        </p:nvSpPr>
        <p:spPr>
          <a:xfrm>
            <a:off x="1371600" y="3886200"/>
            <a:ext cx="6400800" cy="1752600"/>
          </a:xfrm>
          <a:prstGeom prst="rect">
            <a:avLst/>
          </a:prstGeom>
          <a:noFill/>
          <a:ln>
            <a:noFill/>
          </a:ln>
        </p:spPr>
        <p:txBody>
          <a:bodyPr spcFirstLastPara="1" wrap="square" lIns="91425" tIns="91425" rIns="91425" bIns="91425" anchor="t" anchorCtr="0"/>
          <a:lstStyle>
            <a:lvl1pPr marR="0" lvl="0" algn="ctr" rtl="0">
              <a:lnSpc>
                <a:spcPct val="100000"/>
              </a:lnSpc>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lnSpc>
                <a:spcPct val="100000"/>
              </a:lnSpc>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lnSpc>
                <a:spcPct val="100000"/>
              </a:lnSpc>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65" name="Shape 26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67" name="Shape 2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8"/>
        <p:cNvGrpSpPr/>
        <p:nvPr/>
      </p:nvGrpSpPr>
      <p:grpSpPr>
        <a:xfrm>
          <a:off x="0" y="0"/>
          <a:ext cx="0" cy="0"/>
          <a:chOff x="0" y="0"/>
          <a:chExt cx="0" cy="0"/>
        </a:xfrm>
      </p:grpSpPr>
      <p:sp>
        <p:nvSpPr>
          <p:cNvPr id="269" name="Shape 26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0" name="Shape 270"/>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72" name="Shape 27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3" name="Shape 27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5"/>
        <p:cNvGrpSpPr/>
        <p:nvPr/>
      </p:nvGrpSpPr>
      <p:grpSpPr>
        <a:xfrm>
          <a:off x="0" y="0"/>
          <a:ext cx="0" cy="0"/>
          <a:chOff x="0" y="0"/>
          <a:chExt cx="0" cy="0"/>
        </a:xfrm>
      </p:grpSpPr>
      <p:sp>
        <p:nvSpPr>
          <p:cNvPr id="276" name="Shape 27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77" name="Shape 277"/>
          <p:cNvSpPr txBox="1">
            <a:spLocks noGrp="1"/>
          </p:cNvSpPr>
          <p:nvPr>
            <p:ph type="body" idx="1"/>
          </p:nvPr>
        </p:nvSpPr>
        <p:spPr>
          <a:xfrm>
            <a:off x="457200" y="1535112"/>
            <a:ext cx="40401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78" name="Shape 278"/>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body" idx="3"/>
          </p:nvPr>
        </p:nvSpPr>
        <p:spPr>
          <a:xfrm>
            <a:off x="4645025" y="1535112"/>
            <a:ext cx="4041900" cy="639900"/>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3" name="Shape 2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6" name="Shape 36"/>
          <p:cNvSpPr txBox="1">
            <a:spLocks noGrp="1"/>
          </p:cNvSpPr>
          <p:nvPr>
            <p:ph type="body" idx="1"/>
          </p:nvPr>
        </p:nvSpPr>
        <p:spPr>
          <a:xfrm>
            <a:off x="457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2"/>
          </p:nvPr>
        </p:nvSpPr>
        <p:spPr>
          <a:xfrm>
            <a:off x="4648200" y="1600200"/>
            <a:ext cx="4038600" cy="4526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2pPr>
            <a:lvl3pPr marL="1371600" marR="0" lvl="2"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3pPr>
            <a:lvl4pPr marL="1828800" marR="0" lvl="3"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4pPr>
            <a:lvl5pPr marL="2286000" marR="0" lvl="4"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4"/>
        <p:cNvGrpSpPr/>
        <p:nvPr/>
      </p:nvGrpSpPr>
      <p:grpSpPr>
        <a:xfrm>
          <a:off x="0" y="0"/>
          <a:ext cx="0" cy="0"/>
          <a:chOff x="0" y="0"/>
          <a:chExt cx="0" cy="0"/>
        </a:xfrm>
      </p:grpSpPr>
      <p:sp>
        <p:nvSpPr>
          <p:cNvPr id="285" name="Shape 28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86" name="Shape 28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9"/>
        <p:cNvGrpSpPr/>
        <p:nvPr/>
      </p:nvGrpSpPr>
      <p:grpSpPr>
        <a:xfrm>
          <a:off x="0" y="0"/>
          <a:ext cx="0" cy="0"/>
          <a:chOff x="0" y="0"/>
          <a:chExt cx="0" cy="0"/>
        </a:xfrm>
      </p:grpSpPr>
      <p:sp>
        <p:nvSpPr>
          <p:cNvPr id="290" name="Shape 29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1" name="Shape 29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2" name="Shape 29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95" name="Shape 295"/>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96" name="Shape 296"/>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297" name="Shape 29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8" name="Shape 29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2" name="Shape 302"/>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03" name="Shape 303"/>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304" name="Shape 304"/>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5" name="Shape 305"/>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06" name="Shape 3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09" name="Shape 309"/>
          <p:cNvSpPr txBox="1">
            <a:spLocks noGrp="1"/>
          </p:cNvSpPr>
          <p:nvPr>
            <p:ph type="body" idx="1"/>
          </p:nvPr>
        </p:nvSpPr>
        <p:spPr>
          <a:xfrm rot="5400000">
            <a:off x="2308946" y="-386486"/>
            <a:ext cx="4526100" cy="82296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0" name="Shape 31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1" name="Shape 31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2" name="Shape 31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rot="5400000">
            <a:off x="4732348" y="2171687"/>
            <a:ext cx="5851500" cy="20574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315" name="Shape 315"/>
          <p:cNvSpPr txBox="1">
            <a:spLocks noGrp="1"/>
          </p:cNvSpPr>
          <p:nvPr>
            <p:ph type="body" idx="1"/>
          </p:nvPr>
        </p:nvSpPr>
        <p:spPr>
          <a:xfrm rot="5400000">
            <a:off x="541347" y="190486"/>
            <a:ext cx="5851500" cy="60198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316" name="Shape 31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7" name="Shape 31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318" name="Shape 3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43" name="Shape 43"/>
          <p:cNvSpPr txBox="1">
            <a:spLocks noGrp="1"/>
          </p:cNvSpPr>
          <p:nvPr>
            <p:ph type="body" idx="1"/>
          </p:nvPr>
        </p:nvSpPr>
        <p:spPr>
          <a:xfrm>
            <a:off x="457200" y="1535112"/>
            <a:ext cx="4040100" cy="639899"/>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body" idx="2"/>
          </p:nvPr>
        </p:nvSpPr>
        <p:spPr>
          <a:xfrm>
            <a:off x="457200" y="2174875"/>
            <a:ext cx="40401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body" idx="3"/>
          </p:nvPr>
        </p:nvSpPr>
        <p:spPr>
          <a:xfrm>
            <a:off x="4645025" y="1535112"/>
            <a:ext cx="4041900" cy="639899"/>
          </a:xfrm>
          <a:prstGeom prst="rect">
            <a:avLst/>
          </a:prstGeom>
          <a:noFill/>
          <a:ln>
            <a:noFill/>
          </a:ln>
        </p:spPr>
        <p:txBody>
          <a:bodyPr spcFirstLastPara="1" wrap="square" lIns="91425" tIns="91425" rIns="91425" bIns="91425" anchor="b" anchorCtr="0"/>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4"/>
          </p:nvPr>
        </p:nvSpPr>
        <p:spPr>
          <a:xfrm>
            <a:off x="4645025" y="2174875"/>
            <a:ext cx="4041900" cy="3951300"/>
          </a:xfrm>
          <a:prstGeom prst="rect">
            <a:avLst/>
          </a:prstGeom>
          <a:noFill/>
          <a:ln>
            <a:noFill/>
          </a:ln>
        </p:spPr>
        <p:txBody>
          <a:bodyPr spcFirstLastPara="1" wrap="square" lIns="91425" tIns="91425" rIns="91425" bIns="91425" anchor="t" anchorCtr="0"/>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1pPr>
            <a:lvl2pPr marL="914400" marR="0" lvl="1"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4pPr>
            <a:lvl5pPr marL="2286000" marR="0" lvl="4" indent="-330200" algn="l" rtl="0">
              <a:lnSpc>
                <a:spcPct val="100000"/>
              </a:lnSpc>
              <a:spcBef>
                <a:spcPts val="320"/>
              </a:spcBef>
              <a:spcAft>
                <a:spcPts val="0"/>
              </a:spcAft>
              <a:buClr>
                <a:schemeClr val="lt1"/>
              </a:buClr>
              <a:buSzPts val="1600"/>
              <a:buFont typeface="Arial"/>
              <a:buChar char="»"/>
              <a:defRPr sz="1600" b="0" i="0" u="none" strike="noStrike" cap="none">
                <a:solidFill>
                  <a:schemeClr val="lt1"/>
                </a:solidFill>
                <a:latin typeface="Calibri"/>
                <a:ea typeface="Calibri"/>
                <a:cs typeface="Calibri"/>
                <a:sym typeface="Calibri"/>
              </a:defRPr>
            </a:lvl5pPr>
            <a:lvl6pPr marL="2743200" marR="0" lvl="5"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Shape 56"/>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273050"/>
            <a:ext cx="3008400" cy="11619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1" name="Shape 61"/>
          <p:cNvSpPr txBox="1">
            <a:spLocks noGrp="1"/>
          </p:cNvSpPr>
          <p:nvPr>
            <p:ph type="body" idx="1"/>
          </p:nvPr>
        </p:nvSpPr>
        <p:spPr>
          <a:xfrm>
            <a:off x="3575050" y="273050"/>
            <a:ext cx="5111700" cy="58530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Shape 62"/>
          <p:cNvSpPr txBox="1">
            <a:spLocks noGrp="1"/>
          </p:cNvSpPr>
          <p:nvPr>
            <p:ph type="body" idx="2"/>
          </p:nvPr>
        </p:nvSpPr>
        <p:spPr>
          <a:xfrm>
            <a:off x="457200" y="1435100"/>
            <a:ext cx="3008400" cy="46911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Shape 67"/>
          <p:cNvSpPr txBox="1">
            <a:spLocks noGrp="1"/>
          </p:cNvSpPr>
          <p:nvPr>
            <p:ph type="title"/>
          </p:nvPr>
        </p:nvSpPr>
        <p:spPr>
          <a:xfrm>
            <a:off x="1792288" y="4800600"/>
            <a:ext cx="5486400" cy="5667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lt1"/>
              </a:buClr>
              <a:buSzPts val="2000"/>
              <a:buFont typeface="Calibri"/>
              <a:buNone/>
              <a:defRPr sz="2000" b="1"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68" name="Shape 68"/>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body" idx="1"/>
          </p:nvPr>
        </p:nvSpPr>
        <p:spPr>
          <a:xfrm>
            <a:off x="1792288" y="5367337"/>
            <a:ext cx="5486400" cy="8049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Calibri"/>
                <a:ea typeface="Calibri"/>
                <a:cs typeface="Calibri"/>
                <a:sym typeface="Calibri"/>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Calibri"/>
                <a:ea typeface="Calibri"/>
                <a:cs typeface="Calibri"/>
                <a:sym typeface="Calibri"/>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Calibri"/>
                <a:ea typeface="Calibri"/>
                <a:cs typeface="Calibri"/>
                <a:sym typeface="Calibri"/>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Calibri"/>
                <a:ea typeface="Calibri"/>
                <a:cs typeface="Calibri"/>
                <a:sym typeface="Calibri"/>
              </a:defRPr>
            </a:lvl5pPr>
            <a:lvl6pPr marL="2743200" marR="0" lvl="5"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2.jp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9"/>
        <p:cNvGrpSpPr/>
        <p:nvPr/>
      </p:nvGrpSpPr>
      <p:grpSpPr>
        <a:xfrm>
          <a:off x="0" y="0"/>
          <a:ext cx="0" cy="0"/>
          <a:chOff x="0" y="0"/>
          <a:chExt cx="0" cy="0"/>
        </a:xfrm>
      </p:grpSpPr>
      <p:pic>
        <p:nvPicPr>
          <p:cNvPr id="10" name="Shape 10" descr="Mandt_SOO-DOH-Presentation_NO-TEXT_5.jpg"/>
          <p:cNvPicPr preferRelativeResize="0"/>
          <p:nvPr/>
        </p:nvPicPr>
        <p:blipFill rotWithShape="1">
          <a:blip r:embed="rId14">
            <a:alphaModFix/>
          </a:blip>
          <a:srcRect/>
          <a:stretch/>
        </p:blipFill>
        <p:spPr>
          <a:xfrm>
            <a:off x="0" y="0"/>
            <a:ext cx="9144000" cy="6858000"/>
          </a:xfrm>
          <a:prstGeom prst="rect">
            <a:avLst/>
          </a:prstGeom>
          <a:noFill/>
          <a:ln>
            <a:noFill/>
          </a:ln>
        </p:spPr>
      </p:pic>
      <p:sp>
        <p:nvSpPr>
          <p:cNvPr id="11" name="Shape 11"/>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2" name="Shape 12"/>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pic>
        <p:nvPicPr>
          <p:cNvPr id="86" name="Shape 86"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87" name="Shape 87"/>
          <p:cNvSpPr txBox="1">
            <a:spLocks noGrp="1"/>
          </p:cNvSpPr>
          <p:nvPr>
            <p:ph type="title"/>
          </p:nvPr>
        </p:nvSpPr>
        <p:spPr>
          <a:xfrm>
            <a:off x="457200" y="-46038"/>
            <a:ext cx="8229600" cy="1143001"/>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88" name="Shape 88"/>
          <p:cNvSpPr txBox="1">
            <a:spLocks noGrp="1"/>
          </p:cNvSpPr>
          <p:nvPr>
            <p:ph type="body" idx="1"/>
          </p:nvPr>
        </p:nvSpPr>
        <p:spPr>
          <a:xfrm>
            <a:off x="457200" y="1465262"/>
            <a:ext cx="8229600" cy="452596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6356350"/>
            <a:ext cx="2133598" cy="365125"/>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stretch>
            <a:fillRect/>
          </a:stretch>
        </a:blipFill>
        <a:effectLst/>
      </p:bgPr>
    </p:bg>
    <p:spTree>
      <p:nvGrpSpPr>
        <p:cNvPr id="1" name="Shape 161"/>
        <p:cNvGrpSpPr/>
        <p:nvPr/>
      </p:nvGrpSpPr>
      <p:grpSpPr>
        <a:xfrm>
          <a:off x="0" y="0"/>
          <a:ext cx="0" cy="0"/>
          <a:chOff x="0" y="0"/>
          <a:chExt cx="0" cy="0"/>
        </a:xfrm>
      </p:grpSpPr>
      <p:pic>
        <p:nvPicPr>
          <p:cNvPr id="162" name="Shape 162" descr="Mandt_SOO-DOH-Presentation_NO-TEXT_5.jpg"/>
          <p:cNvPicPr preferRelativeResize="0"/>
          <p:nvPr/>
        </p:nvPicPr>
        <p:blipFill rotWithShape="1">
          <a:blip r:embed="rId15">
            <a:alphaModFix/>
          </a:blip>
          <a:srcRect/>
          <a:stretch/>
        </p:blipFill>
        <p:spPr>
          <a:xfrm>
            <a:off x="0" y="0"/>
            <a:ext cx="9144000" cy="6858000"/>
          </a:xfrm>
          <a:prstGeom prst="rect">
            <a:avLst/>
          </a:prstGeom>
          <a:noFill/>
          <a:ln>
            <a:noFill/>
          </a:ln>
        </p:spPr>
      </p:pic>
      <p:sp>
        <p:nvSpPr>
          <p:cNvPr id="163" name="Shape 163"/>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164" name="Shape 164"/>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67" name="Shape 1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3"/>
        <p:cNvGrpSpPr/>
        <p:nvPr/>
      </p:nvGrpSpPr>
      <p:grpSpPr>
        <a:xfrm>
          <a:off x="0" y="0"/>
          <a:ext cx="0" cy="0"/>
          <a:chOff x="0" y="0"/>
          <a:chExt cx="0" cy="0"/>
        </a:xfrm>
      </p:grpSpPr>
      <p:pic>
        <p:nvPicPr>
          <p:cNvPr id="244" name="Shape 244" descr="Mandt_SOO-DOH-Presentation_NO-TEXT_5.jpg"/>
          <p:cNvPicPr preferRelativeResize="0"/>
          <p:nvPr/>
        </p:nvPicPr>
        <p:blipFill rotWithShape="1">
          <a:blip r:embed="rId13">
            <a:alphaModFix/>
          </a:blip>
          <a:srcRect/>
          <a:stretch/>
        </p:blipFill>
        <p:spPr>
          <a:xfrm>
            <a:off x="0" y="0"/>
            <a:ext cx="9144000" cy="6858000"/>
          </a:xfrm>
          <a:prstGeom prst="rect">
            <a:avLst/>
          </a:prstGeom>
          <a:noFill/>
          <a:ln>
            <a:noFill/>
          </a:ln>
        </p:spPr>
      </p:pic>
      <p:sp>
        <p:nvSpPr>
          <p:cNvPr id="245" name="Shape 24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1pPr>
            <a:lvl2pPr marR="0" lvl="1"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2pPr>
            <a:lvl3pPr marR="0" lvl="2"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3pPr>
            <a:lvl4pPr marR="0" lvl="3"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4pPr>
            <a:lvl5pPr marR="0" lvl="4" algn="ctr" rtl="0">
              <a:spcBef>
                <a:spcPts val="0"/>
              </a:spcBef>
              <a:spcAft>
                <a:spcPts val="0"/>
              </a:spcAft>
              <a:buClr>
                <a:schemeClr val="lt1"/>
              </a:buClr>
              <a:buSzPts val="3600"/>
              <a:buFont typeface="Calibri"/>
              <a:buNone/>
              <a:defRPr sz="3600" b="0" i="0" u="none" strike="noStrike" cap="none">
                <a:solidFill>
                  <a:schemeClr val="lt1"/>
                </a:solidFill>
                <a:latin typeface="Calibri"/>
                <a:ea typeface="Calibri"/>
                <a:cs typeface="Calibri"/>
                <a:sym typeface="Calibri"/>
              </a:defRPr>
            </a:lvl5pPr>
            <a:lvl6pPr marR="0" lvl="5"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6pPr>
            <a:lvl7pPr marR="0" lvl="6"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7pPr>
            <a:lvl8pPr marR="0" lvl="7"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8pPr>
            <a:lvl9pPr marR="0" lvl="8" algn="ctr" rtl="0">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9pPr>
          </a:lstStyle>
          <a:p>
            <a:endParaRPr/>
          </a:p>
        </p:txBody>
      </p:sp>
      <p:sp>
        <p:nvSpPr>
          <p:cNvPr id="246" name="Shape 246"/>
          <p:cNvSpPr txBox="1">
            <a:spLocks noGrp="1"/>
          </p:cNvSpPr>
          <p:nvPr>
            <p:ph type="body" idx="1"/>
          </p:nvPr>
        </p:nvSpPr>
        <p:spPr>
          <a:xfrm>
            <a:off x="457200" y="1465262"/>
            <a:ext cx="8229600" cy="4526100"/>
          </a:xfrm>
          <a:prstGeom prst="rect">
            <a:avLst/>
          </a:prstGeom>
          <a:noFill/>
          <a:ln>
            <a:noFill/>
          </a:ln>
        </p:spPr>
        <p:txBody>
          <a:bodyPr spcFirstLastPara="1" wrap="square" lIns="91425" tIns="91425" rIns="91425" bIns="91425" anchor="t" anchorCtr="0"/>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7" name="Shape 247"/>
          <p:cNvSpPr txBox="1">
            <a:spLocks noGrp="1"/>
          </p:cNvSpPr>
          <p:nvPr>
            <p:ph type="dt" idx="10"/>
          </p:nvPr>
        </p:nvSpPr>
        <p:spPr>
          <a:xfrm>
            <a:off x="457200" y="6356350"/>
            <a:ext cx="21336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8" name="Shape 248"/>
          <p:cNvSpPr txBox="1">
            <a:spLocks noGrp="1"/>
          </p:cNvSpPr>
          <p:nvPr>
            <p:ph type="ftr" idx="11"/>
          </p:nvPr>
        </p:nvSpPr>
        <p:spPr>
          <a:xfrm>
            <a:off x="3124200" y="6356350"/>
            <a:ext cx="28956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chemeClr val="lt1"/>
              </a:buClr>
              <a:buSzPts val="1200"/>
              <a:buFont typeface="Calibri"/>
              <a:buNone/>
              <a:defRPr sz="12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chemeClr val="lt1"/>
              </a:buClr>
              <a:buSzPts val="300"/>
              <a:buFont typeface="Calibri"/>
              <a:buNone/>
              <a:defRPr sz="1200" b="0" i="0" u="none" strike="noStrike" cap="none">
                <a:solidFill>
                  <a:schemeClr val="lt1"/>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5.xml"/><Relationship Id="rId5" Type="http://schemas.openxmlformats.org/officeDocument/2006/relationships/image" Target="../media/image10.jp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jpg"/></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5.xml"/><Relationship Id="rId1" Type="http://schemas.openxmlformats.org/officeDocument/2006/relationships/slideLayout" Target="../slideLayouts/slideLayout35.xml"/><Relationship Id="rId5" Type="http://schemas.openxmlformats.org/officeDocument/2006/relationships/image" Target="../media/image22.gif"/><Relationship Id="rId4" Type="http://schemas.openxmlformats.org/officeDocument/2006/relationships/image" Target="../media/image21.gif"/></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comments" Target="../comments/commen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9.xml"/><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36.xml"/><Relationship Id="rId1" Type="http://schemas.openxmlformats.org/officeDocument/2006/relationships/slideLayout" Target="../slideLayouts/slideLayout35.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37.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35.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5.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5.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3.xml"/><Relationship Id="rId1" Type="http://schemas.openxmlformats.org/officeDocument/2006/relationships/slideLayout" Target="../slideLayouts/slideLayout35.xml"/><Relationship Id="rId4" Type="http://schemas.openxmlformats.org/officeDocument/2006/relationships/comments" Target="../comments/commen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7.xml"/><Relationship Id="rId1" Type="http://schemas.openxmlformats.org/officeDocument/2006/relationships/slideLayout" Target="../slideLayouts/slideLayout35.xml"/><Relationship Id="rId5" Type="http://schemas.openxmlformats.org/officeDocument/2006/relationships/comments" Target="../comments/comment3.xml"/><Relationship Id="rId4" Type="http://schemas.openxmlformats.org/officeDocument/2006/relationships/image" Target="../media/image43.jpg"/></Relationships>
</file>

<file path=ppt/slides/_rels/slide4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8.xml"/><Relationship Id="rId1" Type="http://schemas.openxmlformats.org/officeDocument/2006/relationships/slideLayout" Target="../slideLayouts/slideLayout35.xml"/><Relationship Id="rId5" Type="http://schemas.openxmlformats.org/officeDocument/2006/relationships/comments" Target="../comments/comment4.xml"/><Relationship Id="rId4" Type="http://schemas.openxmlformats.org/officeDocument/2006/relationships/image" Target="../media/image45.jpg"/></Relationships>
</file>

<file path=ppt/slides/_rels/slide49.xml.rels><?xml version="1.0" encoding="UTF-8" standalone="yes"?>
<Relationships xmlns="http://schemas.openxmlformats.org/package/2006/relationships"><Relationship Id="rId8" Type="http://schemas.openxmlformats.org/officeDocument/2006/relationships/image" Target="../media/image51.jpg"/><Relationship Id="rId3" Type="http://schemas.openxmlformats.org/officeDocument/2006/relationships/image" Target="../media/image46.jpg"/><Relationship Id="rId7" Type="http://schemas.openxmlformats.org/officeDocument/2006/relationships/image" Target="../media/image50.jpg"/><Relationship Id="rId2" Type="http://schemas.openxmlformats.org/officeDocument/2006/relationships/notesSlide" Target="../notesSlides/notesSlide49.xml"/><Relationship Id="rId1" Type="http://schemas.openxmlformats.org/officeDocument/2006/relationships/slideLayout" Target="../slideLayouts/slideLayout35.xml"/><Relationship Id="rId6" Type="http://schemas.openxmlformats.org/officeDocument/2006/relationships/image" Target="../media/image49.jpg"/><Relationship Id="rId5" Type="http://schemas.openxmlformats.org/officeDocument/2006/relationships/image" Target="../media/image48.jpg"/><Relationship Id="rId10" Type="http://schemas.openxmlformats.org/officeDocument/2006/relationships/image" Target="../media/image53.jpg"/><Relationship Id="rId4" Type="http://schemas.openxmlformats.org/officeDocument/2006/relationships/image" Target="../media/image47.jpg"/><Relationship Id="rId9" Type="http://schemas.openxmlformats.org/officeDocument/2006/relationships/image" Target="../media/image5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8.xml"/><Relationship Id="rId1" Type="http://schemas.openxmlformats.org/officeDocument/2006/relationships/slideLayout" Target="../slideLayouts/slideLayout35.xml"/><Relationship Id="rId5" Type="http://schemas.openxmlformats.org/officeDocument/2006/relationships/image" Target="../media/image56.png"/><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9.xml"/><Relationship Id="rId1" Type="http://schemas.openxmlformats.org/officeDocument/2006/relationships/slideLayout" Target="../slideLayouts/slideLayout35.xml"/><Relationship Id="rId5" Type="http://schemas.openxmlformats.org/officeDocument/2006/relationships/image" Target="../media/image59.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35.xml"/><Relationship Id="rId5" Type="http://schemas.openxmlformats.org/officeDocument/2006/relationships/image" Target="../media/image62.png"/><Relationship Id="rId4" Type="http://schemas.openxmlformats.org/officeDocument/2006/relationships/image" Target="../media/image61.png"/></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png"/></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2.xml"/><Relationship Id="rId1" Type="http://schemas.openxmlformats.org/officeDocument/2006/relationships/slideLayout" Target="../slideLayouts/slideLayout35.xml"/><Relationship Id="rId5" Type="http://schemas.openxmlformats.org/officeDocument/2006/relationships/image" Target="../media/image66.pn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5.xml"/><Relationship Id="rId1" Type="http://schemas.openxmlformats.org/officeDocument/2006/relationships/slideLayout" Target="../slideLayouts/slideLayout35.xml"/><Relationship Id="rId5" Type="http://schemas.openxmlformats.org/officeDocument/2006/relationships/image" Target="../media/image69.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35.xml"/><Relationship Id="rId5" Type="http://schemas.openxmlformats.org/officeDocument/2006/relationships/image" Target="../media/image72.png"/><Relationship Id="rId4" Type="http://schemas.openxmlformats.org/officeDocument/2006/relationships/image" Target="../media/image7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9.xml"/><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0.xml"/><Relationship Id="rId1" Type="http://schemas.openxmlformats.org/officeDocument/2006/relationships/slideLayout" Target="../slideLayouts/slideLayout35.xml"/></Relationships>
</file>

<file path=ppt/slides/_rels/slide7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1.xml"/><Relationship Id="rId1" Type="http://schemas.openxmlformats.org/officeDocument/2006/relationships/slideLayout" Target="../slideLayouts/slideLayout35.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2.xml"/><Relationship Id="rId1" Type="http://schemas.openxmlformats.org/officeDocument/2006/relationships/slideLayout" Target="../slideLayouts/slideLayout35.xml"/></Relationships>
</file>

<file path=ppt/slides/_rels/slide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3.xml"/><Relationship Id="rId1" Type="http://schemas.openxmlformats.org/officeDocument/2006/relationships/slideLayout" Target="../slideLayouts/slideLayout35.xml"/><Relationship Id="rId5" Type="http://schemas.openxmlformats.org/officeDocument/2006/relationships/image" Target="../media/image79.gif"/><Relationship Id="rId4" Type="http://schemas.openxmlformats.org/officeDocument/2006/relationships/image" Target="../media/image78.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7.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78.xml"/><Relationship Id="rId1" Type="http://schemas.openxmlformats.org/officeDocument/2006/relationships/slideLayout" Target="../slideLayouts/slideLayout3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5.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5.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323"/>
        <p:cNvGrpSpPr/>
        <p:nvPr/>
      </p:nvGrpSpPr>
      <p:grpSpPr>
        <a:xfrm>
          <a:off x="0" y="0"/>
          <a:ext cx="0" cy="0"/>
          <a:chOff x="0" y="0"/>
          <a:chExt cx="0" cy="0"/>
        </a:xfrm>
      </p:grpSpPr>
      <p:sp>
        <p:nvSpPr>
          <p:cNvPr id="324" name="Shape 3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pic>
        <p:nvPicPr>
          <p:cNvPr id="325" name="Shape 325" descr="Picture1.jpg"/>
          <p:cNvPicPr preferRelativeResize="0"/>
          <p:nvPr/>
        </p:nvPicPr>
        <p:blipFill rotWithShape="1">
          <a:blip r:embed="rId3">
            <a:alphaModFix/>
          </a:blip>
          <a:srcRect/>
          <a:stretch/>
        </p:blipFill>
        <p:spPr>
          <a:xfrm>
            <a:off x="12" y="15850"/>
            <a:ext cx="9143984" cy="6858000"/>
          </a:xfrm>
          <a:prstGeom prst="rect">
            <a:avLst/>
          </a:prstGeom>
          <a:noFill/>
          <a:ln>
            <a:noFill/>
          </a:ln>
        </p:spPr>
      </p:pic>
      <p:sp>
        <p:nvSpPr>
          <p:cNvPr id="326" name="Shape 326"/>
          <p:cNvSpPr txBox="1"/>
          <p:nvPr/>
        </p:nvSpPr>
        <p:spPr>
          <a:xfrm>
            <a:off x="5878275" y="1672950"/>
            <a:ext cx="2706600" cy="2280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lt1"/>
              </a:buClr>
              <a:buSzPts val="2000"/>
              <a:buFont typeface="Calibri"/>
              <a:buNone/>
            </a:pPr>
            <a:r>
              <a:rPr lang="en-US" sz="2000" b="0" i="0" u="none" strike="noStrike" cap="none">
                <a:solidFill>
                  <a:schemeClr val="lt1"/>
                </a:solidFill>
                <a:latin typeface="Calibri"/>
                <a:ea typeface="Calibri"/>
                <a:cs typeface="Calibri"/>
                <a:sym typeface="Calibri"/>
              </a:rPr>
              <a:t>GOES-16 ABI L2+ Cloud Top Parameters Day/Night Cloud Optical and microphysical properties</a:t>
            </a:r>
            <a:br>
              <a:rPr lang="en-US" sz="2000" b="0" i="0" u="none" strike="noStrike" cap="none">
                <a:solidFill>
                  <a:schemeClr val="lt1"/>
                </a:solidFill>
                <a:latin typeface="Calibri"/>
                <a:ea typeface="Calibri"/>
                <a:cs typeface="Calibri"/>
                <a:sym typeface="Calibri"/>
              </a:rPr>
            </a:br>
            <a:r>
              <a:rPr lang="en-US" sz="2000" b="0" i="0" u="none" strike="noStrike" cap="none">
                <a:solidFill>
                  <a:schemeClr val="lt1"/>
                </a:solidFill>
                <a:latin typeface="Calibri"/>
                <a:ea typeface="Calibri"/>
                <a:cs typeface="Calibri"/>
                <a:sym typeface="Calibri"/>
              </a:rPr>
              <a:t>Provisional PS-PVR</a:t>
            </a:r>
            <a:endParaRPr/>
          </a:p>
        </p:txBody>
      </p:sp>
      <p:sp>
        <p:nvSpPr>
          <p:cNvPr id="327" name="Shape 327"/>
          <p:cNvSpPr txBox="1"/>
          <p:nvPr/>
        </p:nvSpPr>
        <p:spPr>
          <a:xfrm>
            <a:off x="5969925" y="3634350"/>
            <a:ext cx="2523300" cy="2429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888888"/>
              </a:buClr>
              <a:buSzPts val="450"/>
              <a:buFont typeface="Arial"/>
              <a:buNone/>
            </a:pPr>
            <a:r>
              <a:rPr lang="en-US" sz="1800" b="0" i="0" u="none" strike="noStrike" cap="none">
                <a:solidFill>
                  <a:srgbClr val="888888"/>
                </a:solidFill>
                <a:latin typeface="Calibri"/>
                <a:ea typeface="Calibri"/>
                <a:cs typeface="Calibri"/>
                <a:sym typeface="Calibri"/>
              </a:rPr>
              <a:t>February 22, 2018</a:t>
            </a:r>
            <a:endParaRPr sz="1800" b="0" i="0" u="none" strike="noStrike" cap="none">
              <a:solidFill>
                <a:srgbClr val="888888"/>
              </a:solidFill>
              <a:latin typeface="Calibri"/>
              <a:ea typeface="Calibri"/>
              <a:cs typeface="Calibri"/>
              <a:sym typeface="Calibri"/>
            </a:endParaRPr>
          </a:p>
          <a:p>
            <a:pPr marL="0" marR="0" lvl="0" indent="0" algn="ctr" rtl="0">
              <a:lnSpc>
                <a:spcPct val="100000"/>
              </a:lnSpc>
              <a:spcBef>
                <a:spcPts val="640"/>
              </a:spcBef>
              <a:spcAft>
                <a:spcPts val="0"/>
              </a:spcAft>
              <a:buClr>
                <a:srgbClr val="888888"/>
              </a:buClr>
              <a:buSzPts val="450"/>
              <a:buFont typeface="Arial"/>
              <a:buNone/>
            </a:pPr>
            <a:r>
              <a:rPr lang="en-US" sz="1800" b="0" i="0" u="none" strike="noStrike" cap="none">
                <a:solidFill>
                  <a:srgbClr val="888888"/>
                </a:solidFill>
                <a:latin typeface="Calibri"/>
                <a:ea typeface="Calibri"/>
                <a:cs typeface="Calibri"/>
                <a:sym typeface="Calibri"/>
              </a:rPr>
              <a:t>Andi Walther, Patrick Heck, Steve Wanzong, William Straka III</a:t>
            </a:r>
            <a:endParaRPr/>
          </a:p>
          <a:p>
            <a:pPr marL="0" marR="0" lvl="0" indent="0" algn="ctr" rtl="0">
              <a:lnSpc>
                <a:spcPct val="100000"/>
              </a:lnSpc>
              <a:spcBef>
                <a:spcPts val="640"/>
              </a:spcBef>
              <a:spcAft>
                <a:spcPts val="0"/>
              </a:spcAft>
              <a:buClr>
                <a:srgbClr val="888888"/>
              </a:buClr>
              <a:buSzPts val="450"/>
              <a:buFont typeface="Arial"/>
              <a:buNone/>
            </a:pPr>
            <a:r>
              <a:rPr lang="en-US" sz="1800" b="0" i="0" u="none" strike="noStrike" cap="none">
                <a:solidFill>
                  <a:srgbClr val="888888"/>
                </a:solidFill>
                <a:latin typeface="Calibri"/>
                <a:ea typeface="Calibri"/>
                <a:cs typeface="Calibri"/>
                <a:sym typeface="Calibri"/>
              </a:rPr>
              <a:t>(CIMSS)</a:t>
            </a:r>
            <a:endParaRPr/>
          </a:p>
          <a:p>
            <a:pPr marL="0" marR="0" lvl="0" indent="0" algn="ctr" rtl="0">
              <a:lnSpc>
                <a:spcPct val="100000"/>
              </a:lnSpc>
              <a:spcBef>
                <a:spcPts val="640"/>
              </a:spcBef>
              <a:spcAft>
                <a:spcPts val="0"/>
              </a:spcAft>
              <a:buClr>
                <a:srgbClr val="888888"/>
              </a:buClr>
              <a:buSzPts val="450"/>
              <a:buFont typeface="Arial"/>
              <a:buNone/>
            </a:pPr>
            <a:r>
              <a:rPr lang="en-US" sz="1800" b="0" i="0" u="none" strike="noStrike" cap="none">
                <a:solidFill>
                  <a:srgbClr val="888888"/>
                </a:solidFill>
                <a:latin typeface="Calibri"/>
                <a:ea typeface="Calibri"/>
                <a:cs typeface="Calibri"/>
                <a:sym typeface="Calibri"/>
              </a:rPr>
              <a:t>Team Lead: Andrew Heidinger (NOAA/NESDIS/STAR)</a:t>
            </a:r>
            <a:endParaRPr/>
          </a:p>
          <a:p>
            <a:pPr marL="0" marR="0" lvl="0" indent="0" algn="ctr" rtl="0">
              <a:lnSpc>
                <a:spcPct val="100000"/>
              </a:lnSpc>
              <a:spcBef>
                <a:spcPts val="640"/>
              </a:spcBef>
              <a:spcAft>
                <a:spcPts val="0"/>
              </a:spcAft>
              <a:buClr>
                <a:srgbClr val="888888"/>
              </a:buClr>
              <a:buSzPts val="450"/>
              <a:buFont typeface="Arial"/>
              <a:buNone/>
            </a:pPr>
            <a:r>
              <a:rPr lang="en-US" sz="1800" b="0" i="0" u="none" strike="noStrike" cap="none">
                <a:solidFill>
                  <a:srgbClr val="888888"/>
                </a:solidFill>
                <a:latin typeface="Calibri"/>
                <a:ea typeface="Calibri"/>
                <a:cs typeface="Calibri"/>
                <a:sym typeface="Calibri"/>
              </a:rPr>
              <a:t>GOES-R AWG </a:t>
            </a:r>
            <a:endParaRPr/>
          </a:p>
          <a:p>
            <a:pPr marL="0" marR="0" lvl="0" indent="0" algn="ctr" rtl="0">
              <a:lnSpc>
                <a:spcPct val="100000"/>
              </a:lnSpc>
              <a:spcBef>
                <a:spcPts val="640"/>
              </a:spcBef>
              <a:spcAft>
                <a:spcPts val="0"/>
              </a:spcAft>
              <a:buClr>
                <a:srgbClr val="888888"/>
              </a:buClr>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a:t>Recent Algorithm Discrepancy reports </a:t>
            </a:r>
            <a:endParaRPr sz="3000"/>
          </a:p>
          <a:p>
            <a:pPr marL="0" marR="0" lvl="0" indent="0" algn="ctr" rtl="0">
              <a:lnSpc>
                <a:spcPct val="100000"/>
              </a:lnSpc>
              <a:spcBef>
                <a:spcPts val="0"/>
              </a:spcBef>
              <a:spcAft>
                <a:spcPts val="0"/>
              </a:spcAft>
              <a:buClr>
                <a:schemeClr val="lt1"/>
              </a:buClr>
              <a:buSzPts val="750"/>
              <a:buFont typeface="Calibri"/>
              <a:buNone/>
            </a:pPr>
            <a:r>
              <a:rPr lang="en-US" sz="3000"/>
              <a:t>which may impact DCOMP</a:t>
            </a:r>
            <a:endParaRPr/>
          </a:p>
        </p:txBody>
      </p:sp>
      <p:sp>
        <p:nvSpPr>
          <p:cNvPr id="398" name="Shape 398"/>
          <p:cNvSpPr txBox="1">
            <a:spLocks noGrp="1"/>
          </p:cNvSpPr>
          <p:nvPr>
            <p:ph type="body" idx="1"/>
          </p:nvPr>
        </p:nvSpPr>
        <p:spPr>
          <a:xfrm>
            <a:off x="457200" y="1693861"/>
            <a:ext cx="8229600" cy="4526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2400"/>
              <a:buFont typeface="Arial"/>
              <a:buChar char="•"/>
            </a:pPr>
            <a:r>
              <a:rPr lang="en-US" sz="2400" b="0" u="none" strike="noStrike" cap="none">
                <a:solidFill>
                  <a:schemeClr val="lt1"/>
                </a:solidFill>
                <a:latin typeface="Calibri"/>
                <a:ea typeface="Calibri"/>
                <a:cs typeface="Calibri"/>
                <a:sym typeface="Calibri"/>
              </a:rPr>
              <a:t> ADR </a:t>
            </a:r>
            <a:r>
              <a:rPr lang="en-US" sz="2400"/>
              <a:t> COMP - 466</a:t>
            </a:r>
            <a:endParaRPr sz="2400"/>
          </a:p>
          <a:p>
            <a:pPr marL="857250" marR="0" lvl="1" indent="-254000" algn="l" rtl="0">
              <a:lnSpc>
                <a:spcPct val="100000"/>
              </a:lnSpc>
              <a:spcBef>
                <a:spcPts val="0"/>
              </a:spcBef>
              <a:spcAft>
                <a:spcPts val="0"/>
              </a:spcAft>
              <a:buClr>
                <a:schemeClr val="lt1"/>
              </a:buClr>
              <a:buSzPts val="2400"/>
              <a:buFont typeface="Arial"/>
              <a:buChar char="•"/>
            </a:pPr>
            <a:r>
              <a:rPr lang="en-US" sz="2000" b="0" i="1" u="none" strike="noStrike" cap="none">
                <a:solidFill>
                  <a:schemeClr val="lt1"/>
                </a:solidFill>
                <a:latin typeface="Calibri"/>
                <a:ea typeface="Calibri"/>
                <a:cs typeface="Calibri"/>
                <a:sym typeface="Calibri"/>
              </a:rPr>
              <a:t> Updated Look-Up</a:t>
            </a:r>
            <a:r>
              <a:rPr lang="en-US" sz="2000" i="1"/>
              <a:t>-T</a:t>
            </a:r>
            <a:r>
              <a:rPr lang="en-US" sz="2000" b="0" i="1" u="none" strike="noStrike" cap="none">
                <a:solidFill>
                  <a:schemeClr val="lt1"/>
                </a:solidFill>
                <a:latin typeface="Calibri"/>
                <a:ea typeface="Calibri"/>
                <a:cs typeface="Calibri"/>
                <a:sym typeface="Calibri"/>
              </a:rPr>
              <a:t>ables ( updated Spectral Response Functions)</a:t>
            </a:r>
            <a:endParaRPr sz="2000" b="0" i="1" u="none" strike="noStrike" cap="none">
              <a:solidFill>
                <a:schemeClr val="lt1"/>
              </a:solidFill>
              <a:latin typeface="Calibri"/>
              <a:ea typeface="Calibri"/>
              <a:cs typeface="Calibri"/>
              <a:sym typeface="Calibri"/>
            </a:endParaRPr>
          </a:p>
          <a:p>
            <a:pPr marL="857250" marR="0" lvl="1" indent="-228600" algn="l" rtl="0">
              <a:lnSpc>
                <a:spcPct val="100000"/>
              </a:lnSpc>
              <a:spcBef>
                <a:spcPts val="0"/>
              </a:spcBef>
              <a:spcAft>
                <a:spcPts val="0"/>
              </a:spcAft>
              <a:buClr>
                <a:schemeClr val="lt1"/>
              </a:buClr>
              <a:buSzPts val="2000"/>
              <a:buFont typeface="Arial"/>
              <a:buChar char="•"/>
            </a:pPr>
            <a:r>
              <a:rPr lang="en-US" sz="2000" i="1"/>
              <a:t>Correction of Total Water Vapor input ( impacts atmospheric correction)</a:t>
            </a:r>
            <a:endParaRPr sz="2000" i="1"/>
          </a:p>
          <a:p>
            <a:pPr marL="457200" marR="0" lvl="0" indent="-203200" algn="l" rtl="0">
              <a:lnSpc>
                <a:spcPct val="100000"/>
              </a:lnSpc>
              <a:spcBef>
                <a:spcPts val="0"/>
              </a:spcBef>
              <a:spcAft>
                <a:spcPts val="0"/>
              </a:spcAft>
              <a:buClr>
                <a:schemeClr val="lt1"/>
              </a:buClr>
              <a:buSzPts val="2000"/>
              <a:buFont typeface="Arial"/>
              <a:buChar char="•"/>
            </a:pPr>
            <a:r>
              <a:rPr lang="en-US" sz="2400"/>
              <a:t>ADR Height - 333, 334 (PQI fix)</a:t>
            </a:r>
            <a:endParaRPr sz="2400"/>
          </a:p>
          <a:p>
            <a:pPr marL="857250" marR="0" lvl="1" indent="-228600" algn="l" rtl="0">
              <a:lnSpc>
                <a:spcPct val="100000"/>
              </a:lnSpc>
              <a:spcBef>
                <a:spcPts val="0"/>
              </a:spcBef>
              <a:spcAft>
                <a:spcPts val="0"/>
              </a:spcAft>
              <a:buClr>
                <a:schemeClr val="lt1"/>
              </a:buClr>
              <a:buSzPts val="2000"/>
              <a:buFont typeface="Arial"/>
              <a:buChar char="•"/>
            </a:pPr>
            <a:r>
              <a:rPr lang="en-US" sz="2000"/>
              <a:t>We don’t assume any impact to DCOMP results.</a:t>
            </a:r>
            <a:r>
              <a:rPr lang="en-US" sz="2000" b="0" u="none" strike="noStrike" cap="none">
                <a:solidFill>
                  <a:schemeClr val="lt1"/>
                </a:solidFill>
                <a:latin typeface="Calibri"/>
                <a:ea typeface="Calibri"/>
                <a:cs typeface="Calibri"/>
                <a:sym typeface="Calibri"/>
              </a:rPr>
              <a:t> </a:t>
            </a:r>
            <a:endParaRPr sz="2000" b="0" u="none" strike="noStrike" cap="none">
              <a:solidFill>
                <a:schemeClr val="lt1"/>
              </a:solidFill>
              <a:latin typeface="Calibri"/>
              <a:ea typeface="Calibri"/>
              <a:cs typeface="Calibri"/>
              <a:sym typeface="Calibri"/>
            </a:endParaRPr>
          </a:p>
          <a:p>
            <a:pPr marL="457200" marR="0" lvl="0" indent="-228600" algn="l" rtl="0">
              <a:lnSpc>
                <a:spcPct val="100000"/>
              </a:lnSpc>
              <a:spcBef>
                <a:spcPts val="0"/>
              </a:spcBef>
              <a:spcAft>
                <a:spcPts val="0"/>
              </a:spcAft>
              <a:buClr>
                <a:schemeClr val="lt1"/>
              </a:buClr>
              <a:buSzPts val="2400"/>
              <a:buFont typeface="Arial"/>
              <a:buChar char="•"/>
            </a:pPr>
            <a:r>
              <a:rPr lang="en-US" sz="2400"/>
              <a:t>No ADR for Cloud Phase</a:t>
            </a:r>
            <a:endParaRPr sz="2400"/>
          </a:p>
        </p:txBody>
      </p:sp>
      <p:sp>
        <p:nvSpPr>
          <p:cNvPr id="399" name="Shape 3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Shape 405"/>
          <p:cNvSpPr txBox="1">
            <a:spLocks noGrp="1"/>
          </p:cNvSpPr>
          <p:nvPr>
            <p:ph type="title"/>
          </p:nvPr>
        </p:nvSpPr>
        <p:spPr>
          <a:xfrm>
            <a:off x="1618975" y="-46050"/>
            <a:ext cx="5892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Application of PLPT Quantitative Analysis Tests to each Domain</a:t>
            </a:r>
            <a:endParaRPr/>
          </a:p>
        </p:txBody>
      </p:sp>
      <p:sp>
        <p:nvSpPr>
          <p:cNvPr id="406" name="Shape 4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graphicFrame>
        <p:nvGraphicFramePr>
          <p:cNvPr id="407" name="Shape 407"/>
          <p:cNvGraphicFramePr/>
          <p:nvPr/>
        </p:nvGraphicFramePr>
        <p:xfrm>
          <a:off x="553875" y="2685275"/>
          <a:ext cx="7780025" cy="3978600"/>
        </p:xfrm>
        <a:graphic>
          <a:graphicData uri="http://schemas.openxmlformats.org/drawingml/2006/table">
            <a:tbl>
              <a:tblPr>
                <a:noFill/>
                <a:tableStyleId>{295078F1-2DE8-4A0F-A55E-8DB6379518A4}</a:tableStyleId>
              </a:tblPr>
              <a:tblGrid>
                <a:gridCol w="2350775">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76350">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a:solidFill>
                            <a:srgbClr val="FFFFFF"/>
                          </a:solidFill>
                        </a:rPr>
                        <a:t>Analysis Method</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a:solidFill>
                            <a:srgbClr val="FFFFFF"/>
                          </a:solidFill>
                        </a:rPr>
                        <a:t>FD</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a:solidFill>
                            <a:srgbClr val="FFFFFF"/>
                          </a:solidFill>
                        </a:rPr>
                        <a:t>CONUS</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FFFF"/>
                        </a:buClr>
                        <a:buSzPts val="450"/>
                        <a:buFont typeface="Arial"/>
                        <a:buNone/>
                      </a:pPr>
                      <a:r>
                        <a:rPr lang="en-US" sz="1800" i="1" u="none" strike="noStrike" cap="none">
                          <a:solidFill>
                            <a:srgbClr val="FFFFFF"/>
                          </a:solidFill>
                        </a:rPr>
                        <a:t>MESO (CPS only)</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a:solidFill>
                            <a:srgbClr val="FFFFFF"/>
                          </a:solidFill>
                        </a:rPr>
                        <a:t>Visual Inspection</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extLst>
                  <a:ext uri="{0D108BD9-81ED-4DB2-BD59-A6C34878D82A}">
                    <a16:rowId xmlns:a16="http://schemas.microsoft.com/office/drawing/2014/main" val="10001"/>
                  </a:ext>
                </a:extLst>
              </a:tr>
              <a:tr h="76570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a:solidFill>
                            <a:srgbClr val="FFFFFF"/>
                          </a:solidFill>
                        </a:rPr>
                        <a:t>Comparison to  MODIS MYD06  (all Products)</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chemeClr val="lt1"/>
                        </a:buClr>
                        <a:buSzPts val="450"/>
                        <a:buFont typeface="Arial"/>
                        <a:buNone/>
                      </a:pPr>
                      <a:r>
                        <a:rPr lang="en-US" sz="1800" u="none" strike="noStrike" cap="none">
                          <a:solidFill>
                            <a:schemeClr val="lt1"/>
                          </a:solidFill>
                        </a:rPr>
                        <a:t>Comparison to  VIIRS/PATMOS  (all Products)</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3"/>
                  </a:ext>
                </a:extLst>
              </a:tr>
              <a:tr h="499150">
                <a:tc>
                  <a:txBody>
                    <a:bodyPr/>
                    <a:lstStyle/>
                    <a:p>
                      <a:pPr marL="0" marR="0" lvl="0" indent="0" algn="l" rtl="0">
                        <a:lnSpc>
                          <a:spcPct val="100000"/>
                        </a:lnSpc>
                        <a:spcBef>
                          <a:spcPts val="0"/>
                        </a:spcBef>
                        <a:spcAft>
                          <a:spcPts val="0"/>
                        </a:spcAft>
                        <a:buClr>
                          <a:srgbClr val="FFFFFF"/>
                        </a:buClr>
                        <a:buSzPts val="450"/>
                        <a:buFont typeface="Arial"/>
                        <a:buNone/>
                      </a:pPr>
                      <a:r>
                        <a:rPr lang="en-US" sz="1800" u="none" strike="noStrike" cap="none">
                          <a:solidFill>
                            <a:srgbClr val="FFFFFF"/>
                          </a:solidFill>
                        </a:rPr>
                        <a:t>AMSR-E (REF and COD via LWP)</a:t>
                      </a:r>
                      <a:endParaRPr/>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solidFill>
                      <a:srgbClr val="00B050"/>
                    </a:solidFill>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450"/>
                        <a:buFont typeface="Arial"/>
                        <a:buNone/>
                      </a:pPr>
                      <a:endParaRPr sz="1800" u="none" strike="noStrike" cap="none"/>
                    </a:p>
                  </a:txBody>
                  <a:tcPr marL="91425" marR="91425" marT="91425" marB="91425">
                    <a:lnL w="76200" cap="flat" cmpd="sng">
                      <a:solidFill>
                        <a:srgbClr val="BFBFBF"/>
                      </a:solidFill>
                      <a:prstDash val="solid"/>
                      <a:round/>
                      <a:headEnd type="none" w="sm" len="sm"/>
                      <a:tailEnd type="none" w="sm" len="sm"/>
                    </a:lnL>
                    <a:lnR w="76200" cap="flat" cmpd="sng">
                      <a:solidFill>
                        <a:srgbClr val="BFBFBF"/>
                      </a:solidFill>
                      <a:prstDash val="solid"/>
                      <a:round/>
                      <a:headEnd type="none" w="sm" len="sm"/>
                      <a:tailEnd type="none" w="sm" len="sm"/>
                    </a:lnR>
                    <a:lnT w="76200" cap="flat" cmpd="sng">
                      <a:solidFill>
                        <a:srgbClr val="BFBFBF"/>
                      </a:solidFill>
                      <a:prstDash val="solid"/>
                      <a:round/>
                      <a:headEnd type="none" w="sm" len="sm"/>
                      <a:tailEnd type="none" w="sm" len="sm"/>
                    </a:lnT>
                    <a:lnB w="76200" cap="flat" cmpd="sng">
                      <a:solidFill>
                        <a:srgbClr val="BFBFBF"/>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408" name="Shape 408"/>
          <p:cNvSpPr txBox="1"/>
          <p:nvPr/>
        </p:nvSpPr>
        <p:spPr>
          <a:xfrm>
            <a:off x="553875" y="1096950"/>
            <a:ext cx="8229600" cy="14220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Our 3 PLPTs dealing with analysis are comprised of the same 4 methods.</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Each contains the applications of these methods on the FD, CONUS and MESO domains. </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endParaRPr/>
          </a:p>
          <a:p>
            <a:pPr marL="457200" marR="0" lvl="0" indent="-342900" algn="l" rtl="0">
              <a:lnSpc>
                <a:spcPct val="100000"/>
              </a:lnSpc>
              <a:spcBef>
                <a:spcPts val="0"/>
              </a:spcBef>
              <a:spcAft>
                <a:spcPts val="0"/>
              </a:spcAft>
              <a:buClr>
                <a:srgbClr val="FFFFFF"/>
              </a:buClr>
              <a:buSzPts val="1800"/>
              <a:buFont typeface="Arial"/>
              <a:buChar char="●"/>
            </a:pPr>
            <a:r>
              <a:rPr lang="en-US" sz="1800" b="0" i="0" u="none" strike="noStrike" cap="none">
                <a:solidFill>
                  <a:srgbClr val="FFFFFF"/>
                </a:solidFill>
                <a:latin typeface="Arial"/>
                <a:ea typeface="Arial"/>
                <a:cs typeface="Arial"/>
                <a:sym typeface="Arial"/>
              </a:rPr>
              <a:t>Some methods were redundant or not possible for some domains.</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Shape 414"/>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9900"/>
              </a:buClr>
              <a:buSzPts val="3600"/>
              <a:buFont typeface="Calibri"/>
              <a:buNone/>
            </a:pPr>
            <a:r>
              <a:rPr lang="en-US" sz="3600" b="0" i="0" u="none" strike="noStrike" cap="none">
                <a:solidFill>
                  <a:srgbClr val="FF9900"/>
                </a:solidFill>
                <a:latin typeface="Calibri"/>
                <a:ea typeface="Calibri"/>
                <a:cs typeface="Calibri"/>
                <a:sym typeface="Calibri"/>
              </a:rPr>
              <a:t>Qualitative Success Definitions</a:t>
            </a:r>
            <a:endParaRPr/>
          </a:p>
        </p:txBody>
      </p:sp>
      <p:sp>
        <p:nvSpPr>
          <p:cNvPr id="415" name="Shape 41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
        <p:nvSpPr>
          <p:cNvPr id="416" name="Shape 416"/>
          <p:cNvSpPr txBox="1"/>
          <p:nvPr/>
        </p:nvSpPr>
        <p:spPr>
          <a:xfrm>
            <a:off x="969225" y="1818050"/>
            <a:ext cx="1905900"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PASSED</a:t>
            </a:r>
            <a:endParaRPr/>
          </a:p>
        </p:txBody>
      </p:sp>
      <p:sp>
        <p:nvSpPr>
          <p:cNvPr id="417" name="Shape 417"/>
          <p:cNvSpPr txBox="1"/>
          <p:nvPr/>
        </p:nvSpPr>
        <p:spPr>
          <a:xfrm>
            <a:off x="969225" y="495667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a:p>
        </p:txBody>
      </p:sp>
      <p:sp>
        <p:nvSpPr>
          <p:cNvPr id="418" name="Shape 418"/>
          <p:cNvSpPr txBox="1"/>
          <p:nvPr/>
        </p:nvSpPr>
        <p:spPr>
          <a:xfrm>
            <a:off x="969225" y="3398937"/>
            <a:ext cx="2941500" cy="558300"/>
          </a:xfrm>
          <a:prstGeom prst="rect">
            <a:avLst/>
          </a:prstGeom>
          <a:solidFill>
            <a:srgbClr val="F1C23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PARTIAL-PASSED</a:t>
            </a:r>
            <a:endParaRPr/>
          </a:p>
        </p:txBody>
      </p:sp>
      <p:sp>
        <p:nvSpPr>
          <p:cNvPr id="419" name="Shape 419"/>
          <p:cNvSpPr txBox="1"/>
          <p:nvPr/>
        </p:nvSpPr>
        <p:spPr>
          <a:xfrm>
            <a:off x="3062900" y="1717400"/>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product cadence and creation (No Visual artifacts).</a:t>
            </a:r>
            <a:endParaRPr/>
          </a:p>
        </p:txBody>
      </p:sp>
      <p:sp>
        <p:nvSpPr>
          <p:cNvPr id="420" name="Shape 420"/>
          <p:cNvSpPr txBox="1"/>
          <p:nvPr/>
        </p:nvSpPr>
        <p:spPr>
          <a:xfrm>
            <a:off x="2937000" y="4874175"/>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a:t>
            </a:r>
            <a:r>
              <a:rPr lang="en-US" sz="1800" b="0" i="0" u="none" strike="noStrike" cap="none">
                <a:solidFill>
                  <a:schemeClr val="lt1"/>
                </a:solidFill>
                <a:latin typeface="Arial"/>
                <a:ea typeface="Arial"/>
                <a:cs typeface="Arial"/>
                <a:sym typeface="Arial"/>
              </a:rPr>
              <a:t>for product cadence and creation and cause of performance degradation is unknown</a:t>
            </a:r>
            <a:endParaRPr/>
          </a:p>
        </p:txBody>
      </p:sp>
      <p:sp>
        <p:nvSpPr>
          <p:cNvPr id="421" name="Shape 421"/>
          <p:cNvSpPr txBox="1"/>
          <p:nvPr/>
        </p:nvSpPr>
        <p:spPr>
          <a:xfrm>
            <a:off x="3999200" y="3337037"/>
            <a:ext cx="5004000" cy="8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1800"/>
              <a:buFont typeface="Arial"/>
              <a:buNone/>
            </a:pPr>
            <a:r>
              <a:rPr lang="en-US" sz="1800" b="0" i="0" u="sng" strike="noStrike" cap="none">
                <a:solidFill>
                  <a:srgbClr val="FFFFFF"/>
                </a:solidFill>
                <a:latin typeface="Arial"/>
                <a:ea typeface="Arial"/>
                <a:cs typeface="Arial"/>
                <a:sym typeface="Arial"/>
              </a:rPr>
              <a:t>Specifications are close to being met </a:t>
            </a:r>
            <a:r>
              <a:rPr lang="en-US" sz="1800" b="0" i="0" u="none" strike="noStrike" cap="none">
                <a:solidFill>
                  <a:schemeClr val="lt1"/>
                </a:solidFill>
                <a:latin typeface="Arial"/>
                <a:ea typeface="Arial"/>
                <a:cs typeface="Arial"/>
                <a:sym typeface="Arial"/>
              </a:rPr>
              <a:t>for product cadence and creation.</a:t>
            </a:r>
            <a:r>
              <a:rPr lang="en-US" sz="1800" b="0" i="0" u="none" strike="noStrike" cap="none">
                <a:solidFill>
                  <a:srgbClr val="FFFFFF"/>
                </a:solidFill>
                <a:latin typeface="Arial"/>
                <a:ea typeface="Arial"/>
                <a:cs typeface="Arial"/>
                <a:sym typeface="Arial"/>
              </a:rPr>
              <a:t> Example:  Products created with missing blocks or striping.</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Quantitative Success Definitions</a:t>
            </a:r>
            <a:br>
              <a:rPr lang="en-US" sz="3600" b="0" i="0" u="none" strike="noStrike" cap="none">
                <a:solidFill>
                  <a:srgbClr val="FF9900"/>
                </a:solidFill>
                <a:latin typeface="Calibri"/>
                <a:ea typeface="Calibri"/>
                <a:cs typeface="Calibri"/>
                <a:sym typeface="Calibri"/>
              </a:rPr>
            </a:br>
            <a:r>
              <a:rPr lang="en-US" sz="3600" b="0" i="0" u="none" strike="noStrike" cap="none">
                <a:solidFill>
                  <a:srgbClr val="FF9900"/>
                </a:solidFill>
                <a:latin typeface="Calibri"/>
                <a:ea typeface="Calibri"/>
                <a:cs typeface="Calibri"/>
                <a:sym typeface="Calibri"/>
              </a:rPr>
              <a:t>DCOMP </a:t>
            </a:r>
            <a:endParaRPr/>
          </a:p>
        </p:txBody>
      </p:sp>
      <p:sp>
        <p:nvSpPr>
          <p:cNvPr id="428" name="Shape 4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
        <p:nvSpPr>
          <p:cNvPr id="429" name="Shape 429"/>
          <p:cNvSpPr txBox="1"/>
          <p:nvPr/>
        </p:nvSpPr>
        <p:spPr>
          <a:xfrm>
            <a:off x="969225" y="1818050"/>
            <a:ext cx="1905900" cy="5583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PASSED</a:t>
            </a:r>
            <a:endParaRPr/>
          </a:p>
        </p:txBody>
      </p:sp>
      <p:sp>
        <p:nvSpPr>
          <p:cNvPr id="430" name="Shape 430"/>
          <p:cNvSpPr txBox="1"/>
          <p:nvPr/>
        </p:nvSpPr>
        <p:spPr>
          <a:xfrm>
            <a:off x="969225" y="495667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a:p>
        </p:txBody>
      </p:sp>
      <p:sp>
        <p:nvSpPr>
          <p:cNvPr id="431" name="Shape 431"/>
          <p:cNvSpPr txBox="1"/>
          <p:nvPr/>
        </p:nvSpPr>
        <p:spPr>
          <a:xfrm>
            <a:off x="969225" y="3398937"/>
            <a:ext cx="2941500" cy="558300"/>
          </a:xfrm>
          <a:prstGeom prst="rect">
            <a:avLst/>
          </a:prstGeom>
          <a:solidFill>
            <a:srgbClr val="F1C232"/>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PARTIAL-PASSED</a:t>
            </a:r>
            <a:endParaRPr/>
          </a:p>
        </p:txBody>
      </p:sp>
      <p:sp>
        <p:nvSpPr>
          <p:cNvPr id="432" name="Shape 432"/>
          <p:cNvSpPr txBox="1"/>
          <p:nvPr/>
        </p:nvSpPr>
        <p:spPr>
          <a:xfrm>
            <a:off x="3062900" y="1717400"/>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0" i="0" u="sng" strike="noStrike" cap="none">
                <a:solidFill>
                  <a:srgbClr val="FFFFFF"/>
                </a:solidFill>
                <a:latin typeface="Arial"/>
                <a:ea typeface="Arial"/>
                <a:cs typeface="Arial"/>
                <a:sym typeface="Arial"/>
              </a:rPr>
              <a:t>Specifications are met</a:t>
            </a:r>
            <a:r>
              <a:rPr lang="en-US" sz="1800" b="0" i="0" u="none" strike="noStrike" cap="none">
                <a:solidFill>
                  <a:srgbClr val="FFFFFF"/>
                </a:solidFill>
                <a:latin typeface="Arial"/>
                <a:ea typeface="Arial"/>
                <a:cs typeface="Arial"/>
                <a:sym typeface="Arial"/>
              </a:rPr>
              <a:t> for clouds with COD between 1 and 50. and where the phase matches that of the “truth” data and over non-snow or sea-ice surfaces  </a:t>
            </a:r>
            <a:endParaRPr/>
          </a:p>
        </p:txBody>
      </p:sp>
      <p:sp>
        <p:nvSpPr>
          <p:cNvPr id="433" name="Shape 433"/>
          <p:cNvSpPr txBox="1"/>
          <p:nvPr/>
        </p:nvSpPr>
        <p:spPr>
          <a:xfrm>
            <a:off x="2937000" y="4874175"/>
            <a:ext cx="5940300" cy="894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0" i="0" u="sng" strike="noStrike" cap="none">
                <a:solidFill>
                  <a:srgbClr val="FFFFFF"/>
                </a:solidFill>
                <a:latin typeface="Arial"/>
                <a:ea typeface="Arial"/>
                <a:cs typeface="Arial"/>
                <a:sym typeface="Arial"/>
              </a:rPr>
              <a:t>Specifications are far from being met</a:t>
            </a:r>
            <a:r>
              <a:rPr lang="en-US" sz="1800" b="0" i="0" u="none" strike="noStrike" cap="none">
                <a:solidFill>
                  <a:srgbClr val="FFFFFF"/>
                </a:solidFill>
                <a:latin typeface="Arial"/>
                <a:ea typeface="Arial"/>
                <a:cs typeface="Arial"/>
                <a:sym typeface="Arial"/>
              </a:rPr>
              <a:t> for clouds with COD between 1 and 50 and where the phase matches that of the “truth” data and over non-snow or sea-ice surfaces </a:t>
            </a:r>
            <a:endParaRPr/>
          </a:p>
        </p:txBody>
      </p:sp>
      <p:sp>
        <p:nvSpPr>
          <p:cNvPr id="434" name="Shape 434"/>
          <p:cNvSpPr txBox="1"/>
          <p:nvPr/>
        </p:nvSpPr>
        <p:spPr>
          <a:xfrm>
            <a:off x="3999200" y="3337037"/>
            <a:ext cx="5004000" cy="894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FF"/>
              </a:buClr>
              <a:buSzPts val="450"/>
              <a:buFont typeface="Arial"/>
              <a:buNone/>
            </a:pPr>
            <a:r>
              <a:rPr lang="en-US" sz="1800" b="0" i="0" u="sng" strike="noStrike" cap="none">
                <a:solidFill>
                  <a:srgbClr val="FFFFFF"/>
                </a:solidFill>
                <a:latin typeface="Arial"/>
                <a:ea typeface="Arial"/>
                <a:cs typeface="Arial"/>
                <a:sym typeface="Arial"/>
              </a:rPr>
              <a:t>Specifications are close to being met</a:t>
            </a:r>
            <a:r>
              <a:rPr lang="en-US" sz="1800" b="0" i="0" u="none" strike="noStrike" cap="none">
                <a:solidFill>
                  <a:srgbClr val="FFFFFF"/>
                </a:solidFill>
                <a:latin typeface="Arial"/>
                <a:ea typeface="Arial"/>
                <a:cs typeface="Arial"/>
                <a:sym typeface="Arial"/>
              </a:rPr>
              <a:t> for with COD between 1 and 50 and where the phase matches that of the “truth” data and over non-snow or sea-ice surfaces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
        <p:nvSpPr>
          <p:cNvPr id="441" name="Shape 441"/>
          <p:cNvSpPr txBox="1"/>
          <p:nvPr/>
        </p:nvSpPr>
        <p:spPr>
          <a:xfrm>
            <a:off x="1735675" y="256250"/>
            <a:ext cx="58629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600"/>
              <a:buFont typeface="Arial"/>
              <a:buNone/>
            </a:pPr>
            <a:r>
              <a:rPr lang="en-US" sz="2400" b="0" i="0" u="none" strike="noStrike" cap="none">
                <a:solidFill>
                  <a:srgbClr val="FFFFFF"/>
                </a:solidFill>
                <a:latin typeface="Arial"/>
                <a:ea typeface="Arial"/>
                <a:cs typeface="Arial"/>
                <a:sym typeface="Arial"/>
              </a:rPr>
              <a:t>Evaluation of DCOMP</a:t>
            </a:r>
            <a:endParaRPr/>
          </a:p>
        </p:txBody>
      </p:sp>
      <p:sp>
        <p:nvSpPr>
          <p:cNvPr id="442" name="Shape 442"/>
          <p:cNvSpPr txBox="1"/>
          <p:nvPr/>
        </p:nvSpPr>
        <p:spPr>
          <a:xfrm>
            <a:off x="954725" y="1331275"/>
            <a:ext cx="25011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a:solidFill>
                  <a:srgbClr val="000000"/>
                </a:solidFill>
                <a:latin typeface="Arial"/>
                <a:ea typeface="Arial"/>
                <a:cs typeface="Arial"/>
                <a:sym typeface="Arial"/>
              </a:rPr>
              <a:t>MODIS-AQUA MYD06 </a:t>
            </a:r>
            <a:endParaRPr/>
          </a:p>
        </p:txBody>
      </p:sp>
      <p:sp>
        <p:nvSpPr>
          <p:cNvPr id="443" name="Shape 443"/>
          <p:cNvSpPr txBox="1"/>
          <p:nvPr/>
        </p:nvSpPr>
        <p:spPr>
          <a:xfrm>
            <a:off x="622300" y="1331275"/>
            <a:ext cx="7734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4" name="Shape 444"/>
          <p:cNvSpPr txBox="1"/>
          <p:nvPr/>
        </p:nvSpPr>
        <p:spPr>
          <a:xfrm>
            <a:off x="0" y="990600"/>
            <a:ext cx="8810700" cy="5524500"/>
          </a:xfrm>
          <a:prstGeom prst="rect">
            <a:avLst/>
          </a:prstGeom>
          <a:noFill/>
          <a:ln>
            <a:noFill/>
          </a:ln>
        </p:spPr>
        <p:txBody>
          <a:bodyPr spcFirstLastPara="1" wrap="square" lIns="91425" tIns="91425" rIns="91425" bIns="91425" anchor="t" anchorCtr="0">
            <a:noAutofit/>
          </a:bodyPr>
          <a:lstStyle/>
          <a:p>
            <a:pPr marL="342900" marR="0" lvl="0" indent="0" algn="l" rtl="0">
              <a:lnSpc>
                <a:spcPct val="100000"/>
              </a:lnSpc>
              <a:spcBef>
                <a:spcPts val="0"/>
              </a:spcBef>
              <a:spcAft>
                <a:spcPts val="0"/>
              </a:spcAft>
              <a:buClr>
                <a:schemeClr val="lt1"/>
              </a:buClr>
              <a:buSzPts val="500"/>
              <a:buFont typeface="Arial"/>
              <a:buNone/>
            </a:pPr>
            <a:r>
              <a:rPr lang="en-US" sz="2000" b="1" i="0" u="none" strike="noStrike" cap="none">
                <a:solidFill>
                  <a:schemeClr val="lt1"/>
                </a:solidFill>
                <a:latin typeface="Arial"/>
                <a:ea typeface="Arial"/>
                <a:cs typeface="Arial"/>
                <a:sym typeface="Arial"/>
              </a:rPr>
              <a:t>Cloud Optical parameters are difficult to validate! </a:t>
            </a:r>
            <a:r>
              <a:rPr lang="en-US" sz="2000" b="0" i="0" u="none" strike="noStrike" cap="none">
                <a:solidFill>
                  <a:schemeClr val="lt1"/>
                </a:solidFill>
                <a:latin typeface="Arial"/>
                <a:ea typeface="Arial"/>
                <a:cs typeface="Arial"/>
                <a:sym typeface="Arial"/>
              </a:rPr>
              <a:t>Optical properties are radiative parameters. Thus, it is not possible to validate COD directly from in-situ observations without making assumptions about the scattering properties of cloud particles. ➔ </a:t>
            </a:r>
            <a:r>
              <a:rPr lang="en-US" sz="2000" b="1" i="0" u="none" strike="noStrike" cap="none">
                <a:solidFill>
                  <a:srgbClr val="FFC000"/>
                </a:solidFill>
                <a:latin typeface="Arial"/>
                <a:ea typeface="Arial"/>
                <a:cs typeface="Arial"/>
                <a:sym typeface="Arial"/>
              </a:rPr>
              <a:t>Validation sources are rare!</a:t>
            </a:r>
            <a:endParaRPr/>
          </a:p>
          <a:p>
            <a:pPr marL="342900" marR="0" lvl="0" indent="0" algn="l" rtl="0">
              <a:lnSpc>
                <a:spcPct val="100000"/>
              </a:lnSpc>
              <a:spcBef>
                <a:spcPts val="640"/>
              </a:spcBef>
              <a:spcAft>
                <a:spcPts val="0"/>
              </a:spcAft>
              <a:buClr>
                <a:schemeClr val="lt1"/>
              </a:buClr>
              <a:buSzPts val="500"/>
              <a:buFont typeface="Arial"/>
              <a:buNone/>
            </a:pPr>
            <a:r>
              <a:rPr lang="en-US" sz="2000" b="0" i="0" u="none" strike="noStrike" cap="none">
                <a:solidFill>
                  <a:schemeClr val="lt1"/>
                </a:solidFill>
                <a:latin typeface="Arial"/>
                <a:ea typeface="Arial"/>
                <a:cs typeface="Arial"/>
                <a:sym typeface="Arial"/>
              </a:rPr>
              <a:t>Retrieval uncertainties of other parameters (e.g. Cloud mask, phase, height, snow mask) will heavily affect uncertainty in DCOMP retrievals. As an example, in the event of false classification of cloud phase, COD can be wrong by 50% [Wolters et al. 2008].</a:t>
            </a:r>
            <a:endParaRPr/>
          </a:p>
          <a:p>
            <a:pPr marL="342900" marR="0" lvl="0" indent="0" algn="l" rtl="0">
              <a:lnSpc>
                <a:spcPct val="100000"/>
              </a:lnSpc>
              <a:spcBef>
                <a:spcPts val="640"/>
              </a:spcBef>
              <a:spcAft>
                <a:spcPts val="0"/>
              </a:spcAft>
              <a:buClr>
                <a:schemeClr val="lt1"/>
              </a:buClr>
              <a:buSzPts val="500"/>
              <a:buFont typeface="Arial"/>
              <a:buNone/>
            </a:pPr>
            <a:r>
              <a:rPr lang="en-US" sz="2000" b="1" i="0" u="sng" strike="noStrike" cap="none">
                <a:solidFill>
                  <a:schemeClr val="lt1"/>
                </a:solidFill>
                <a:latin typeface="Arial"/>
                <a:ea typeface="Arial"/>
                <a:cs typeface="Arial"/>
                <a:sym typeface="Arial"/>
              </a:rPr>
              <a:t>Beta and Provisional evaluation strategy:</a:t>
            </a:r>
            <a:endParaRPr/>
          </a:p>
          <a:p>
            <a:pPr marL="742950" marR="0" lvl="1" indent="-6350" algn="l" rtl="0">
              <a:lnSpc>
                <a:spcPct val="100000"/>
              </a:lnSpc>
              <a:spcBef>
                <a:spcPts val="560"/>
              </a:spcBef>
              <a:spcAft>
                <a:spcPts val="0"/>
              </a:spcAft>
              <a:buClr>
                <a:schemeClr val="lt1"/>
              </a:buClr>
              <a:buSzPts val="400"/>
              <a:buFont typeface="Arial"/>
              <a:buNone/>
            </a:pPr>
            <a:r>
              <a:rPr lang="en-US" sz="1600" b="1" i="1" u="none" strike="noStrike" cap="none">
                <a:solidFill>
                  <a:schemeClr val="lt1"/>
                </a:solidFill>
                <a:latin typeface="Arial"/>
                <a:ea typeface="Arial"/>
                <a:cs typeface="Arial"/>
                <a:sym typeface="Arial"/>
              </a:rPr>
              <a:t>Visual inspection </a:t>
            </a:r>
            <a:r>
              <a:rPr lang="en-US" sz="1600" b="0" i="0" u="none" strike="noStrike" cap="none">
                <a:solidFill>
                  <a:schemeClr val="lt1"/>
                </a:solidFill>
                <a:latin typeface="Arial"/>
                <a:ea typeface="Arial"/>
                <a:cs typeface="Arial"/>
                <a:sym typeface="Arial"/>
              </a:rPr>
              <a:t>of mapped images, animations and joint  histograms to detect obvious artifacts.</a:t>
            </a:r>
            <a:endParaRPr/>
          </a:p>
          <a:p>
            <a:pPr marL="742950" marR="0" lvl="1" indent="-6350" algn="l" rtl="0">
              <a:lnSpc>
                <a:spcPct val="100000"/>
              </a:lnSpc>
              <a:spcBef>
                <a:spcPts val="560"/>
              </a:spcBef>
              <a:spcAft>
                <a:spcPts val="0"/>
              </a:spcAft>
              <a:buClr>
                <a:schemeClr val="lt1"/>
              </a:buClr>
              <a:buSzPts val="400"/>
              <a:buFont typeface="Arial"/>
              <a:buNone/>
            </a:pPr>
            <a:r>
              <a:rPr lang="en-US" sz="1600" b="1" i="1" u="none" strike="noStrike" cap="none">
                <a:solidFill>
                  <a:schemeClr val="lt1"/>
                </a:solidFill>
                <a:latin typeface="Arial"/>
                <a:ea typeface="Arial"/>
                <a:cs typeface="Arial"/>
                <a:sym typeface="Arial"/>
              </a:rPr>
              <a:t>MODIS</a:t>
            </a:r>
            <a:r>
              <a:rPr lang="en-US" sz="1600" b="0" i="0" u="none" strike="noStrike" cap="none">
                <a:solidFill>
                  <a:schemeClr val="lt1"/>
                </a:solidFill>
                <a:latin typeface="Arial"/>
                <a:ea typeface="Arial"/>
                <a:cs typeface="Arial"/>
                <a:sym typeface="Arial"/>
              </a:rPr>
              <a:t> Science team provides  COD and CPS in </a:t>
            </a:r>
            <a:r>
              <a:rPr lang="en-US" sz="1600" b="1" i="1" u="none" strike="noStrike" cap="none">
                <a:solidFill>
                  <a:schemeClr val="lt1"/>
                </a:solidFill>
                <a:latin typeface="Arial"/>
                <a:ea typeface="Arial"/>
                <a:cs typeface="Arial"/>
                <a:sym typeface="Arial"/>
              </a:rPr>
              <a:t>collection 6</a:t>
            </a:r>
            <a:r>
              <a:rPr lang="en-US" sz="1600" b="0" i="0" u="none" strike="noStrike" cap="none">
                <a:solidFill>
                  <a:schemeClr val="lt1"/>
                </a:solidFill>
                <a:latin typeface="Arial"/>
                <a:ea typeface="Arial"/>
                <a:cs typeface="Arial"/>
                <a:sym typeface="Arial"/>
              </a:rPr>
              <a:t>. </a:t>
            </a:r>
            <a:endParaRPr/>
          </a:p>
          <a:p>
            <a:pPr marL="742950" marR="0" lvl="1" indent="-6350" algn="l" rtl="0">
              <a:lnSpc>
                <a:spcPct val="100000"/>
              </a:lnSpc>
              <a:spcBef>
                <a:spcPts val="56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Data from other algorithms applied to polar orbiting satellites. (For provisional).</a:t>
            </a:r>
            <a:endParaRPr/>
          </a:p>
          <a:p>
            <a:pPr marL="742950" marR="0" lvl="1" indent="-6350" algn="l" rtl="0">
              <a:lnSpc>
                <a:spcPct val="100000"/>
              </a:lnSpc>
              <a:spcBef>
                <a:spcPts val="56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Only for liquid clouds, the use of </a:t>
            </a:r>
            <a:r>
              <a:rPr lang="en-US" sz="1600" b="1" i="1" u="none" strike="noStrike" cap="none">
                <a:solidFill>
                  <a:schemeClr val="lt1"/>
                </a:solidFill>
                <a:latin typeface="Arial"/>
                <a:ea typeface="Arial"/>
                <a:cs typeface="Arial"/>
                <a:sym typeface="Arial"/>
              </a:rPr>
              <a:t>passive microwave retrievals </a:t>
            </a:r>
            <a:r>
              <a:rPr lang="en-US" sz="1600" b="0" i="0" u="none" strike="noStrike" cap="none">
                <a:solidFill>
                  <a:schemeClr val="lt1"/>
                </a:solidFill>
                <a:latin typeface="Arial"/>
                <a:ea typeface="Arial"/>
                <a:cs typeface="Arial"/>
                <a:sym typeface="Arial"/>
              </a:rPr>
              <a:t>constrain the possible solutions for COD and CPS. Validation of LWP is therefore an indirect validation of COD and CPS.</a:t>
            </a:r>
            <a:endParaRPr/>
          </a:p>
          <a:p>
            <a:pPr marL="742950" marR="0" lvl="1" indent="69850" algn="l" rtl="0">
              <a:lnSpc>
                <a:spcPct val="100000"/>
              </a:lnSpc>
              <a:spcBef>
                <a:spcPts val="56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a:p>
            <a:pPr marL="12700" marR="0" lvl="1" indent="0" algn="l" rtl="0">
              <a:lnSpc>
                <a:spcPct val="100000"/>
              </a:lnSpc>
              <a:spcBef>
                <a:spcPts val="560"/>
              </a:spcBef>
              <a:spcAft>
                <a:spcPts val="0"/>
              </a:spcAft>
              <a:buClr>
                <a:schemeClr val="lt1"/>
              </a:buClr>
              <a:buSzPts val="2800"/>
              <a:buFont typeface="Arial"/>
              <a:buNone/>
            </a:pPr>
            <a:endParaRPr sz="2800" b="0" i="0" u="none" strike="noStrike" cap="none">
              <a:solidFill>
                <a:schemeClr val="lt1"/>
              </a:solidFill>
              <a:latin typeface="Calibri"/>
              <a:ea typeface="Calibri"/>
              <a:cs typeface="Calibri"/>
              <a:sym typeface="Calibri"/>
            </a:endParaRPr>
          </a:p>
          <a:p>
            <a:pPr marL="742950" marR="0" lvl="1" indent="69850" algn="l" rtl="0">
              <a:lnSpc>
                <a:spcPct val="100000"/>
              </a:lnSpc>
              <a:spcBef>
                <a:spcPts val="560"/>
              </a:spcBef>
              <a:spcAft>
                <a:spcPts val="0"/>
              </a:spcAft>
              <a:buClr>
                <a:schemeClr val="lt1"/>
              </a:buClr>
              <a:buSzPts val="2800"/>
              <a:buFont typeface="Arial"/>
              <a:buNone/>
            </a:pPr>
            <a:endParaRPr sz="2800" b="0" i="0" u="none" strike="noStrike" cap="none">
              <a:solidFill>
                <a:schemeClr val="l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Visual Inspection of All Domains</a:t>
            </a:r>
            <a:endParaRPr/>
          </a:p>
        </p:txBody>
      </p:sp>
      <p:sp>
        <p:nvSpPr>
          <p:cNvPr id="451" name="Shape 4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body" idx="1"/>
          </p:nvPr>
        </p:nvSpPr>
        <p:spPr>
          <a:xfrm>
            <a:off x="114875" y="1641274"/>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 January 24 2018, </a:t>
            </a: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17:00 UTC</a:t>
            </a:r>
            <a:endParaRPr/>
          </a:p>
          <a:p>
            <a:pPr marL="342900" marR="0" lvl="0" indent="-1397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RGB- Daytime Microphysical Composite (006/039r/108) </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458" name="Shape 45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
        <p:nvSpPr>
          <p:cNvPr id="459" name="Shape 45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ABI-FD-COD-03:</a:t>
            </a:r>
            <a:endParaRPr/>
          </a:p>
        </p:txBody>
      </p:sp>
      <p:pic>
        <p:nvPicPr>
          <p:cNvPr id="460" name="Shape 460"/>
          <p:cNvPicPr preferRelativeResize="0"/>
          <p:nvPr/>
        </p:nvPicPr>
        <p:blipFill rotWithShape="1">
          <a:blip r:embed="rId3">
            <a:alphaModFix/>
          </a:blip>
          <a:srcRect/>
          <a:stretch/>
        </p:blipFill>
        <p:spPr>
          <a:xfrm>
            <a:off x="4206937" y="1374742"/>
            <a:ext cx="4692526" cy="46925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body" idx="1"/>
          </p:nvPr>
        </p:nvSpPr>
        <p:spPr>
          <a:xfrm>
            <a:off x="410700" y="1634312"/>
            <a:ext cx="46185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January 24, 2018, </a:t>
            </a: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17:00 UTC</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Cloud Optical Thickness </a:t>
            </a:r>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Only valid geometry for DCOMP (solar zenith &lt; 65 and satellite zenith &lt; 65 ).</a:t>
            </a:r>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accent3"/>
                </a:solidFill>
                <a:latin typeface="Calibri"/>
                <a:ea typeface="Calibri"/>
                <a:cs typeface="Calibri"/>
                <a:sym typeface="Calibri"/>
              </a:rPr>
              <a:t> Images show no obvious erroneous pattern</a:t>
            </a:r>
            <a:endParaRPr/>
          </a:p>
          <a:p>
            <a:pPr marL="342900" marR="0" lvl="0" indent="2032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a:p>
            <a:pPr marL="342900" marR="0" lvl="0" indent="2032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p:txBody>
      </p:sp>
      <p:sp>
        <p:nvSpPr>
          <p:cNvPr id="467" name="Shape 4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
        <p:nvSpPr>
          <p:cNvPr id="468" name="Shape 46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ABI-FD-COD-03:</a:t>
            </a:r>
            <a:endParaRPr/>
          </a:p>
        </p:txBody>
      </p:sp>
      <p:sp>
        <p:nvSpPr>
          <p:cNvPr id="469" name="Shape 469"/>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470" name="Shape 470"/>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471" name="Shape 471"/>
          <p:cNvPicPr preferRelativeResize="0"/>
          <p:nvPr/>
        </p:nvPicPr>
        <p:blipFill rotWithShape="1">
          <a:blip r:embed="rId3">
            <a:alphaModFix/>
          </a:blip>
          <a:srcRect/>
          <a:stretch/>
        </p:blipFill>
        <p:spPr>
          <a:xfrm>
            <a:off x="4994674" y="1081602"/>
            <a:ext cx="4025735" cy="46008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Shape 477"/>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April 18th, 2017, </a:t>
            </a:r>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20:00 UTC</a:t>
            </a:r>
            <a:endParaRPr/>
          </a:p>
          <a:p>
            <a:pPr marL="342900" marR="0" lvl="0" indent="-1397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Cloud Particle Size</a:t>
            </a:r>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 All pixels </a:t>
            </a:r>
            <a:r>
              <a:rPr lang="en-US" sz="2400" b="0" i="0" u="none" strike="noStrike" cap="none">
                <a:solidFill>
                  <a:srgbClr val="FFC000"/>
                </a:solidFill>
                <a:latin typeface="Calibri"/>
                <a:ea typeface="Calibri"/>
                <a:cs typeface="Calibri"/>
                <a:sym typeface="Calibri"/>
              </a:rPr>
              <a:t>including NCOMP </a:t>
            </a:r>
            <a:r>
              <a:rPr lang="en-US" sz="2400" b="0" i="0" u="none" strike="noStrike" cap="none">
                <a:solidFill>
                  <a:schemeClr val="lt1"/>
                </a:solidFill>
                <a:latin typeface="Calibri"/>
                <a:ea typeface="Calibri"/>
                <a:cs typeface="Calibri"/>
                <a:sym typeface="Calibri"/>
              </a:rPr>
              <a:t>and outside valid solar zenith (terminator)  and satellite zenith</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478" name="Shape 47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
        <p:nvSpPr>
          <p:cNvPr id="479" name="Shape 479"/>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ABI-FD-COD/CPS03:</a:t>
            </a:r>
            <a:endParaRPr/>
          </a:p>
        </p:txBody>
      </p:sp>
      <p:sp>
        <p:nvSpPr>
          <p:cNvPr id="480" name="Shape 480"/>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481" name="Shape 481" descr="OR_ABI-L2-CPSF-M3_G16_s20171082000411_e20171082011178_c20171082012347_dcomp_plus_ncomp.jpg"/>
          <p:cNvPicPr preferRelativeResize="0"/>
          <p:nvPr/>
        </p:nvPicPr>
        <p:blipFill rotWithShape="1">
          <a:blip r:embed="rId3">
            <a:alphaModFix/>
          </a:blip>
          <a:srcRect/>
          <a:stretch/>
        </p:blipFill>
        <p:spPr>
          <a:xfrm>
            <a:off x="4715100" y="1336913"/>
            <a:ext cx="3748800" cy="4284300"/>
          </a:xfrm>
          <a:prstGeom prst="rect">
            <a:avLst/>
          </a:prstGeom>
          <a:noFill/>
          <a:ln>
            <a:noFill/>
          </a:ln>
        </p:spPr>
      </p:pic>
      <p:cxnSp>
        <p:nvCxnSpPr>
          <p:cNvPr id="482" name="Shape 482"/>
          <p:cNvCxnSpPr/>
          <p:nvPr/>
        </p:nvCxnSpPr>
        <p:spPr>
          <a:xfrm rot="10800000">
            <a:off x="7647628" y="3503275"/>
            <a:ext cx="665100" cy="1080600"/>
          </a:xfrm>
          <a:prstGeom prst="straightConnector1">
            <a:avLst/>
          </a:prstGeom>
          <a:noFill/>
          <a:ln w="53975" cap="flat" cmpd="sng">
            <a:solidFill>
              <a:srgbClr val="FFC000"/>
            </a:solidFill>
            <a:prstDash val="solid"/>
            <a:round/>
            <a:headEnd type="none" w="sm" len="sm"/>
            <a:tailEnd type="triangle" w="lg" len="lg"/>
          </a:ln>
        </p:spPr>
      </p:cxnSp>
      <p:sp>
        <p:nvSpPr>
          <p:cNvPr id="483" name="Shape 483"/>
          <p:cNvSpPr txBox="1"/>
          <p:nvPr/>
        </p:nvSpPr>
        <p:spPr>
          <a:xfrm>
            <a:off x="1448790" y="1068779"/>
            <a:ext cx="2256311" cy="5847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BETA</a:t>
            </a:r>
            <a:endParaRPr sz="1400" b="0" i="0" u="none" strike="noStrike" cap="none">
              <a:solidFill>
                <a:schemeClr val="lt1"/>
              </a:solidFill>
              <a:latin typeface="Arial"/>
              <a:ea typeface="Arial"/>
              <a:cs typeface="Arial"/>
              <a:sym typeface="Arial"/>
            </a:endParaRPr>
          </a:p>
        </p:txBody>
      </p:sp>
      <p:sp>
        <p:nvSpPr>
          <p:cNvPr id="484" name="Shape 484"/>
          <p:cNvSpPr txBox="1"/>
          <p:nvPr/>
        </p:nvSpPr>
        <p:spPr>
          <a:xfrm>
            <a:off x="304800" y="5181600"/>
            <a:ext cx="4257900" cy="76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00"/>
              <a:buFont typeface="Arial"/>
              <a:buNone/>
            </a:pPr>
            <a:r>
              <a:rPr lang="en-US" sz="1600" b="0" i="0" u="none" strike="noStrike" cap="none">
                <a:solidFill>
                  <a:schemeClr val="lt1"/>
                </a:solidFill>
                <a:latin typeface="Arial"/>
                <a:ea typeface="Arial"/>
                <a:cs typeface="Arial"/>
                <a:sym typeface="Arial"/>
              </a:rPr>
              <a:t>Concern</a:t>
            </a:r>
            <a:r>
              <a:rPr lang="en-US" sz="1400" b="0" i="0" u="none" strike="noStrike" cap="none">
                <a:solidFill>
                  <a:schemeClr val="lt1"/>
                </a:solidFill>
                <a:latin typeface="Arial"/>
                <a:ea typeface="Arial"/>
                <a:cs typeface="Arial"/>
                <a:sym typeface="Arial"/>
              </a:rPr>
              <a:t>: It is not straightforward to filter valid DCOMP from NCOMP and terminator areas from the GOES-R files.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Shape 490"/>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April 9th, 2017, </a:t>
            </a:r>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20:00 UTC</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Cloud Particle Size </a:t>
            </a:r>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Only valid geometry for DCOMP (solar zenith &lt; 65 and satellite zenith &lt; 65 )</a:t>
            </a:r>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accent3"/>
                </a:solidFill>
                <a:latin typeface="Calibri"/>
                <a:ea typeface="Calibri"/>
                <a:cs typeface="Calibri"/>
                <a:sym typeface="Calibri"/>
              </a:rPr>
              <a:t>Images show no obvious erroneous pattern</a:t>
            </a:r>
            <a:endParaRPr/>
          </a:p>
          <a:p>
            <a:pPr marL="342900" marR="0" lvl="0" indent="2032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p:txBody>
      </p:sp>
      <p:sp>
        <p:nvSpPr>
          <p:cNvPr id="491" name="Shape 4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19</a:t>
            </a:fld>
            <a:endParaRPr sz="1400" b="0" i="0" u="none" strike="noStrike" cap="none">
              <a:solidFill>
                <a:srgbClr val="000000"/>
              </a:solidFill>
              <a:latin typeface="Arial"/>
              <a:ea typeface="Arial"/>
              <a:cs typeface="Arial"/>
              <a:sym typeface="Arial"/>
            </a:endParaRPr>
          </a:p>
        </p:txBody>
      </p:sp>
      <p:sp>
        <p:nvSpPr>
          <p:cNvPr id="492" name="Shape 492"/>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ABI-FD-COD/CPS03:</a:t>
            </a:r>
            <a:endParaRPr/>
          </a:p>
        </p:txBody>
      </p:sp>
      <p:sp>
        <p:nvSpPr>
          <p:cNvPr id="493" name="Shape 493"/>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494" name="Shape 494"/>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495" name="Shape 495" descr="OR_ABI-L2-CPSF-M3_G16_s20171082000411_e20171082011178_c20171082012347.jpg"/>
          <p:cNvPicPr preferRelativeResize="0"/>
          <p:nvPr/>
        </p:nvPicPr>
        <p:blipFill rotWithShape="1">
          <a:blip r:embed="rId3">
            <a:alphaModFix/>
          </a:blip>
          <a:srcRect/>
          <a:stretch/>
        </p:blipFill>
        <p:spPr>
          <a:xfrm>
            <a:off x="4715100" y="1336913"/>
            <a:ext cx="3748800" cy="4284300"/>
          </a:xfrm>
          <a:prstGeom prst="rect">
            <a:avLst/>
          </a:prstGeom>
          <a:noFill/>
          <a:ln>
            <a:noFill/>
          </a:ln>
        </p:spPr>
      </p:pic>
      <p:sp>
        <p:nvSpPr>
          <p:cNvPr id="496" name="Shape 496"/>
          <p:cNvSpPr txBox="1"/>
          <p:nvPr/>
        </p:nvSpPr>
        <p:spPr>
          <a:xfrm>
            <a:off x="1448790" y="1068779"/>
            <a:ext cx="2256311" cy="5847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BETA</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457200" y="41514"/>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Agenda</a:t>
            </a:r>
            <a:endParaRPr/>
          </a:p>
        </p:txBody>
      </p:sp>
      <p:sp>
        <p:nvSpPr>
          <p:cNvPr id="334" name="Shape 334"/>
          <p:cNvSpPr txBox="1">
            <a:spLocks noGrp="1"/>
          </p:cNvSpPr>
          <p:nvPr>
            <p:ph type="body" idx="1"/>
          </p:nvPr>
        </p:nvSpPr>
        <p:spPr>
          <a:xfrm>
            <a:off x="457200" y="1184515"/>
            <a:ext cx="8229600" cy="452596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Daytime Products Overview</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Daytime PLPT Tests</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Daytime PLPT Results</a:t>
            </a:r>
            <a:endParaRPr/>
          </a:p>
          <a:p>
            <a:pPr marL="0" marR="0" lvl="0" indent="0" algn="l" rtl="0">
              <a:lnSpc>
                <a:spcPct val="100000"/>
              </a:lnSpc>
              <a:spcBef>
                <a:spcPts val="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Nighttime Products Overview</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Nighttime PLPT Tests</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Nighttime PLPT Results</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Product-related WRs and other issues</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Beta Validation Product Maturity Assessment</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Path to Provisional</a:t>
            </a:r>
            <a:endParaRPr/>
          </a:p>
          <a:p>
            <a:pPr marL="0" marR="0" lvl="0" indent="0" algn="l" rtl="0">
              <a:lnSpc>
                <a:spcPct val="100000"/>
              </a:lnSpc>
              <a:spcBef>
                <a:spcPts val="640"/>
              </a:spcBef>
              <a:spcAft>
                <a:spcPts val="0"/>
              </a:spcAft>
              <a:buClr>
                <a:schemeClr val="lt1"/>
              </a:buClr>
              <a:buSzPts val="750"/>
              <a:buFont typeface="Arial"/>
              <a:buNone/>
            </a:pPr>
            <a:r>
              <a:rPr lang="en-US" sz="3000" b="0" i="0" u="none" strike="noStrike" cap="none">
                <a:solidFill>
                  <a:schemeClr val="lt1"/>
                </a:solidFill>
                <a:latin typeface="Calibri"/>
                <a:ea typeface="Calibri"/>
                <a:cs typeface="Calibri"/>
                <a:sym typeface="Calibri"/>
              </a:rPr>
              <a:t>Summary and Recommendations</a:t>
            </a:r>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342900" algn="l" rtl="0">
              <a:lnSpc>
                <a:spcPct val="100000"/>
              </a:lnSpc>
              <a:spcBef>
                <a:spcPts val="64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335" name="Shape 335"/>
          <p:cNvSpPr txBox="1">
            <a:spLocks noGrp="1"/>
          </p:cNvSpPr>
          <p:nvPr>
            <p:ph type="sldNum" idx="12"/>
          </p:nvPr>
        </p:nvSpPr>
        <p:spPr>
          <a:xfrm>
            <a:off x="6553200" y="6356350"/>
            <a:ext cx="2133598"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2</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Shape 502"/>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January 24, 2018, </a:t>
            </a: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17:00 UTC</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Cloud Particle Size </a:t>
            </a:r>
            <a:endParaRPr/>
          </a:p>
          <a:p>
            <a:pPr marL="342900" marR="0" lvl="0" indent="2032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Only valid geometry for DCOMP:</a:t>
            </a:r>
            <a:endParaRPr sz="2400" b="0" i="0" u="none" strike="noStrike" cap="none">
              <a:solidFill>
                <a:schemeClr val="lt1"/>
              </a:solidFill>
              <a:latin typeface="Calibri"/>
              <a:ea typeface="Calibri"/>
              <a:cs typeface="Calibri"/>
              <a:sym typeface="Calibri"/>
            </a:endParaRPr>
          </a:p>
          <a:p>
            <a:pPr marL="342900" marR="0" lvl="0" indent="203200" algn="l" rtl="0">
              <a:lnSpc>
                <a:spcPct val="100000"/>
              </a:lnSpc>
              <a:spcBef>
                <a:spcPts val="0"/>
              </a:spcBef>
              <a:spcAft>
                <a:spcPts val="0"/>
              </a:spcAft>
              <a:buClr>
                <a:schemeClr val="lt1"/>
              </a:buClr>
              <a:buSzPts val="600"/>
              <a:buFont typeface="Arial"/>
              <a:buNone/>
            </a:pPr>
            <a:r>
              <a:rPr lang="en-US" sz="2400" b="0" i="0" u="none" strike="noStrike" cap="none">
                <a:solidFill>
                  <a:srgbClr val="FF0000"/>
                </a:solidFill>
                <a:latin typeface="Calibri"/>
                <a:ea typeface="Calibri"/>
                <a:cs typeface="Calibri"/>
                <a:sym typeface="Calibri"/>
              </a:rPr>
              <a:t>New issues:</a:t>
            </a:r>
            <a:endParaRPr/>
          </a:p>
          <a:p>
            <a:pPr marL="609600" marR="0" lvl="0" indent="-266700" algn="l" rtl="0">
              <a:lnSpc>
                <a:spcPct val="100000"/>
              </a:lnSpc>
              <a:spcBef>
                <a:spcPts val="0"/>
              </a:spcBef>
              <a:spcAft>
                <a:spcPts val="0"/>
              </a:spcAft>
              <a:buClr>
                <a:schemeClr val="lt1"/>
              </a:buClr>
              <a:buSzPts val="600"/>
              <a:buFont typeface="Arial"/>
              <a:buChar char="•"/>
            </a:pPr>
            <a:r>
              <a:rPr lang="en-US" sz="2400" b="0" i="0" u="none" strike="noStrike" cap="none">
                <a:solidFill>
                  <a:schemeClr val="lt1"/>
                </a:solidFill>
                <a:latin typeface="Calibri"/>
                <a:ea typeface="Calibri"/>
                <a:cs typeface="Calibri"/>
                <a:sym typeface="Calibri"/>
              </a:rPr>
              <a:t> Very high values for high viewing angles</a:t>
            </a:r>
            <a:endParaRPr/>
          </a:p>
          <a:p>
            <a:pPr marL="609600" marR="0" lvl="0" indent="-266700" algn="l" rtl="0">
              <a:lnSpc>
                <a:spcPct val="100000"/>
              </a:lnSpc>
              <a:spcBef>
                <a:spcPts val="0"/>
              </a:spcBef>
              <a:spcAft>
                <a:spcPts val="0"/>
              </a:spcAft>
              <a:buClr>
                <a:schemeClr val="lt1"/>
              </a:buClr>
              <a:buSzPts val="600"/>
              <a:buFont typeface="Arial"/>
              <a:buChar char="•"/>
            </a:pPr>
            <a:r>
              <a:rPr lang="en-US" sz="2400" b="0" i="0" u="none" strike="noStrike" cap="none">
                <a:solidFill>
                  <a:schemeClr val="lt1"/>
                </a:solidFill>
                <a:latin typeface="Calibri"/>
                <a:ea typeface="Calibri"/>
                <a:cs typeface="Calibri"/>
                <a:sym typeface="Calibri"/>
              </a:rPr>
              <a:t>Erroneous glint pattern </a:t>
            </a:r>
            <a:endParaRPr sz="2400" b="0" i="0" u="none" strike="noStrike" cap="none">
              <a:solidFill>
                <a:schemeClr val="lt1"/>
              </a:solidFill>
              <a:latin typeface="Calibri"/>
              <a:ea typeface="Calibri"/>
              <a:cs typeface="Calibri"/>
              <a:sym typeface="Calibri"/>
            </a:endParaRPr>
          </a:p>
        </p:txBody>
      </p:sp>
      <p:sp>
        <p:nvSpPr>
          <p:cNvPr id="503" name="Shape 5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
        <p:nvSpPr>
          <p:cNvPr id="504" name="Shape 50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ABI-FD-COD/CPS03:</a:t>
            </a:r>
            <a:endParaRPr/>
          </a:p>
        </p:txBody>
      </p:sp>
      <p:sp>
        <p:nvSpPr>
          <p:cNvPr id="505" name="Shape 505"/>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506" name="Shape 506"/>
          <p:cNvSpPr txBox="1"/>
          <p:nvPr/>
        </p:nvSpPr>
        <p:spPr>
          <a:xfrm>
            <a:off x="961902" y="1068779"/>
            <a:ext cx="2743200" cy="523220"/>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800"/>
              <a:buFont typeface="Arial"/>
              <a:buNone/>
            </a:pPr>
            <a:r>
              <a:rPr lang="en-US" sz="2800" b="0" i="0" u="none" strike="noStrike" cap="none">
                <a:solidFill>
                  <a:schemeClr val="lt1"/>
                </a:solidFill>
                <a:latin typeface="Arial"/>
                <a:ea typeface="Arial"/>
                <a:cs typeface="Arial"/>
                <a:sym typeface="Arial"/>
              </a:rPr>
              <a:t>PROVISIONAL</a:t>
            </a:r>
            <a:endParaRPr sz="2800" b="0" i="0" u="none" strike="noStrike" cap="none">
              <a:solidFill>
                <a:schemeClr val="lt1"/>
              </a:solidFill>
              <a:latin typeface="Arial"/>
              <a:ea typeface="Arial"/>
              <a:cs typeface="Arial"/>
              <a:sym typeface="Arial"/>
            </a:endParaRPr>
          </a:p>
        </p:txBody>
      </p:sp>
      <p:pic>
        <p:nvPicPr>
          <p:cNvPr id="507" name="Shape 507"/>
          <p:cNvPicPr preferRelativeResize="0"/>
          <p:nvPr/>
        </p:nvPicPr>
        <p:blipFill rotWithShape="1">
          <a:blip r:embed="rId3">
            <a:alphaModFix/>
          </a:blip>
          <a:srcRect/>
          <a:stretch/>
        </p:blipFill>
        <p:spPr>
          <a:xfrm>
            <a:off x="4340431" y="1068779"/>
            <a:ext cx="3990109" cy="4560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body" idx="1"/>
          </p:nvPr>
        </p:nvSpPr>
        <p:spPr>
          <a:xfrm>
            <a:off x="173194" y="1068780"/>
            <a:ext cx="4152000" cy="3063834"/>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January 24, 2018, </a:t>
            </a:r>
            <a:endParaRPr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17:00 UTC</a:t>
            </a:r>
            <a:endParaRPr dirty="0"/>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dirty="0">
              <a:solidFill>
                <a:schemeClr val="lt1"/>
              </a:solidFill>
              <a:latin typeface="Calibri"/>
              <a:ea typeface="Calibri"/>
              <a:cs typeface="Calibri"/>
              <a:sym typeface="Calibri"/>
            </a:endParaRPr>
          </a:p>
          <a:p>
            <a:pPr marL="342900" marR="0" lvl="0" indent="203200" algn="l" rtl="0">
              <a:lnSpc>
                <a:spcPct val="100000"/>
              </a:lnSpc>
              <a:spcBef>
                <a:spcPts val="0"/>
              </a:spcBef>
              <a:spcAft>
                <a:spcPts val="0"/>
              </a:spcAft>
              <a:buClr>
                <a:schemeClr val="lt1"/>
              </a:buClr>
              <a:buSzPts val="500"/>
              <a:buFont typeface="Arial"/>
              <a:buNone/>
            </a:pPr>
            <a:r>
              <a:rPr lang="en-US" sz="2000" b="0" i="0" u="none" strike="noStrike" cap="none" dirty="0">
                <a:solidFill>
                  <a:schemeClr val="lt1"/>
                </a:solidFill>
                <a:latin typeface="Calibri"/>
                <a:ea typeface="Calibri"/>
                <a:cs typeface="Calibri"/>
                <a:sym typeface="Calibri"/>
              </a:rPr>
              <a:t>Cloud Particle Size </a:t>
            </a:r>
            <a:endParaRPr dirty="0"/>
          </a:p>
          <a:p>
            <a:pPr marL="342900" marR="0" lvl="0" indent="203200" algn="l" rtl="0">
              <a:lnSpc>
                <a:spcPct val="100000"/>
              </a:lnSpc>
              <a:spcBef>
                <a:spcPts val="0"/>
              </a:spcBef>
              <a:spcAft>
                <a:spcPts val="0"/>
              </a:spcAft>
              <a:buClr>
                <a:schemeClr val="lt1"/>
              </a:buClr>
              <a:buSzPts val="500"/>
              <a:buFont typeface="Arial"/>
              <a:buNone/>
            </a:pPr>
            <a:endParaRPr sz="2000" b="0" i="0" u="none" strike="noStrike" cap="none" dirty="0">
              <a:solidFill>
                <a:schemeClr val="lt1"/>
              </a:solidFill>
              <a:latin typeface="Calibri"/>
              <a:ea typeface="Calibri"/>
              <a:cs typeface="Calibri"/>
              <a:sym typeface="Calibri"/>
            </a:endParaRPr>
          </a:p>
          <a:p>
            <a:pPr marL="342900" marR="0" lvl="0" indent="203200" algn="l" rtl="0">
              <a:lnSpc>
                <a:spcPct val="100000"/>
              </a:lnSpc>
              <a:spcBef>
                <a:spcPts val="0"/>
              </a:spcBef>
              <a:spcAft>
                <a:spcPts val="0"/>
              </a:spcAft>
              <a:buClr>
                <a:schemeClr val="lt1"/>
              </a:buClr>
              <a:buSzPts val="500"/>
              <a:buFont typeface="Arial"/>
              <a:buNone/>
            </a:pPr>
            <a:r>
              <a:rPr lang="en-US" sz="2000" b="0" i="0" u="none" strike="noStrike" cap="none" dirty="0">
                <a:solidFill>
                  <a:schemeClr val="lt1"/>
                </a:solidFill>
                <a:latin typeface="Calibri"/>
                <a:ea typeface="Calibri"/>
                <a:cs typeface="Calibri"/>
                <a:sym typeface="Calibri"/>
              </a:rPr>
              <a:t>Current Version of CLAVR-x Retrieval does not show those pattern.</a:t>
            </a:r>
            <a:endParaRPr sz="2000" b="0" i="0" u="none" strike="noStrike" cap="none" dirty="0">
              <a:solidFill>
                <a:schemeClr val="lt1"/>
              </a:solidFill>
              <a:latin typeface="Calibri"/>
              <a:ea typeface="Calibri"/>
              <a:cs typeface="Calibri"/>
              <a:sym typeface="Calibri"/>
            </a:endParaRPr>
          </a:p>
        </p:txBody>
      </p:sp>
      <p:sp>
        <p:nvSpPr>
          <p:cNvPr id="514" name="Shape 51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
        <p:nvSpPr>
          <p:cNvPr id="515" name="Shape 51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Test- Run: Current CLAVR-x</a:t>
            </a:r>
            <a:endParaRPr sz="3600" b="0" i="0" u="none" strike="noStrike" cap="none">
              <a:solidFill>
                <a:schemeClr val="lt1"/>
              </a:solidFill>
              <a:latin typeface="Calibri"/>
              <a:ea typeface="Calibri"/>
              <a:cs typeface="Calibri"/>
              <a:sym typeface="Calibri"/>
            </a:endParaRPr>
          </a:p>
        </p:txBody>
      </p:sp>
      <p:sp>
        <p:nvSpPr>
          <p:cNvPr id="516" name="Shape 516"/>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517" name="Shape 517"/>
          <p:cNvPicPr preferRelativeResize="0"/>
          <p:nvPr/>
        </p:nvPicPr>
        <p:blipFill rotWithShape="1">
          <a:blip r:embed="rId3">
            <a:alphaModFix/>
          </a:blip>
          <a:srcRect/>
          <a:stretch/>
        </p:blipFill>
        <p:spPr>
          <a:xfrm>
            <a:off x="473833" y="4231469"/>
            <a:ext cx="3550722" cy="1991108"/>
          </a:xfrm>
          <a:prstGeom prst="rect">
            <a:avLst/>
          </a:prstGeom>
          <a:noFill/>
          <a:ln>
            <a:noFill/>
          </a:ln>
        </p:spPr>
      </p:pic>
      <p:sp>
        <p:nvSpPr>
          <p:cNvPr id="518" name="Shape 518"/>
          <p:cNvSpPr txBox="1"/>
          <p:nvPr/>
        </p:nvSpPr>
        <p:spPr>
          <a:xfrm>
            <a:off x="2719449" y="4476997"/>
            <a:ext cx="950026" cy="52322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50"/>
              </a:buClr>
              <a:buSzPts val="1400"/>
              <a:buFont typeface="Arial"/>
              <a:buNone/>
            </a:pPr>
            <a:r>
              <a:rPr lang="en-US" sz="1400" b="0" i="0" u="none" strike="noStrike" cap="none">
                <a:solidFill>
                  <a:srgbClr val="00B050"/>
                </a:solidFill>
                <a:latin typeface="Arial"/>
                <a:ea typeface="Arial"/>
                <a:cs typeface="Arial"/>
                <a:sym typeface="Arial"/>
              </a:rPr>
              <a:t>CLAVR-x</a:t>
            </a:r>
            <a:endParaRPr/>
          </a:p>
          <a:p>
            <a:pPr marL="0" marR="0" lvl="0" indent="0" algn="l"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PROV</a:t>
            </a:r>
            <a:endParaRPr sz="1400" b="0" i="0" u="none" strike="noStrike" cap="none">
              <a:solidFill>
                <a:schemeClr val="dk2"/>
              </a:solidFill>
              <a:latin typeface="Arial"/>
              <a:ea typeface="Arial"/>
              <a:cs typeface="Arial"/>
              <a:sym typeface="Arial"/>
            </a:endParaRPr>
          </a:p>
        </p:txBody>
      </p:sp>
      <p:pic>
        <p:nvPicPr>
          <p:cNvPr id="519" name="Shape 519"/>
          <p:cNvPicPr preferRelativeResize="0"/>
          <p:nvPr/>
        </p:nvPicPr>
        <p:blipFill rotWithShape="1">
          <a:blip r:embed="rId4">
            <a:alphaModFix/>
          </a:blip>
          <a:srcRect/>
          <a:stretch/>
        </p:blipFill>
        <p:spPr>
          <a:xfrm>
            <a:off x="4857008" y="977182"/>
            <a:ext cx="3829792" cy="5361709"/>
          </a:xfrm>
          <a:prstGeom prst="rect">
            <a:avLst/>
          </a:prstGeom>
          <a:noFill/>
          <a:ln>
            <a:noFill/>
          </a:ln>
        </p:spPr>
      </p:pic>
      <p:sp>
        <p:nvSpPr>
          <p:cNvPr id="520" name="Shape 520"/>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US"/>
              <a:t>!p.color=cgcolor('black')</a:t>
            </a:r>
            <a:endParaRPr/>
          </a:p>
        </p:txBody>
      </p:sp>
      <p:grpSp>
        <p:nvGrpSpPr>
          <p:cNvPr id="521" name="Shape 521"/>
          <p:cNvGrpSpPr/>
          <p:nvPr/>
        </p:nvGrpSpPr>
        <p:grpSpPr>
          <a:xfrm>
            <a:off x="457200" y="4231475"/>
            <a:ext cx="3676399" cy="1991100"/>
            <a:chOff x="457200" y="4231475"/>
            <a:chExt cx="3676399" cy="1991100"/>
          </a:xfrm>
        </p:grpSpPr>
        <p:pic>
          <p:nvPicPr>
            <p:cNvPr id="522" name="Shape 522"/>
            <p:cNvPicPr preferRelativeResize="0"/>
            <p:nvPr/>
          </p:nvPicPr>
          <p:blipFill>
            <a:blip r:embed="rId5">
              <a:alphaModFix/>
            </a:blip>
            <a:stretch>
              <a:fillRect/>
            </a:stretch>
          </p:blipFill>
          <p:spPr>
            <a:xfrm>
              <a:off x="457200" y="4231475"/>
              <a:ext cx="3676399" cy="1991100"/>
            </a:xfrm>
            <a:prstGeom prst="rect">
              <a:avLst/>
            </a:prstGeom>
            <a:noFill/>
            <a:ln>
              <a:noFill/>
            </a:ln>
          </p:spPr>
        </p:pic>
        <p:sp>
          <p:nvSpPr>
            <p:cNvPr id="523" name="Shape 523"/>
            <p:cNvSpPr txBox="1"/>
            <p:nvPr/>
          </p:nvSpPr>
          <p:spPr>
            <a:xfrm>
              <a:off x="2885274" y="4609109"/>
              <a:ext cx="9501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B050"/>
                </a:buClr>
                <a:buSzPts val="1400"/>
                <a:buFont typeface="Arial"/>
                <a:buNone/>
              </a:pPr>
              <a:r>
                <a:rPr lang="en-US" sz="1400" b="0" i="0" u="none" strike="noStrike" cap="none">
                  <a:solidFill>
                    <a:srgbClr val="00B050"/>
                  </a:solidFill>
                  <a:latin typeface="Arial"/>
                  <a:ea typeface="Arial"/>
                  <a:cs typeface="Arial"/>
                  <a:sym typeface="Arial"/>
                </a:rPr>
                <a:t>CLAVR-x</a:t>
              </a:r>
              <a:endParaRPr/>
            </a:p>
            <a:p>
              <a:pPr marL="0" marR="0" lvl="0" indent="0" algn="l" rtl="0">
                <a:lnSpc>
                  <a:spcPct val="100000"/>
                </a:lnSpc>
                <a:spcBef>
                  <a:spcPts val="0"/>
                </a:spcBef>
                <a:spcAft>
                  <a:spcPts val="0"/>
                </a:spcAft>
                <a:buClr>
                  <a:schemeClr val="dk2"/>
                </a:buClr>
                <a:buSzPts val="1400"/>
                <a:buFont typeface="Arial"/>
                <a:buNone/>
              </a:pPr>
              <a:r>
                <a:rPr lang="en-US" sz="1400" b="0" i="0" u="none" strike="noStrike" cap="none">
                  <a:solidFill>
                    <a:schemeClr val="dk2"/>
                  </a:solidFill>
                  <a:latin typeface="Arial"/>
                  <a:ea typeface="Arial"/>
                  <a:cs typeface="Arial"/>
                  <a:sym typeface="Arial"/>
                </a:rPr>
                <a:t>PROV</a:t>
              </a:r>
              <a:endParaRPr sz="1400" b="0" i="0" u="none" strike="noStrike" cap="none">
                <a:solidFill>
                  <a:schemeClr val="dk2"/>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5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Shape 5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
        <p:nvSpPr>
          <p:cNvPr id="530" name="Shape 53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Current CLAVR-X Test-Run</a:t>
            </a:r>
            <a:endParaRPr sz="3600" b="0" i="0" u="none" strike="noStrike" cap="none">
              <a:solidFill>
                <a:schemeClr val="lt1"/>
              </a:solidFill>
              <a:latin typeface="Calibri"/>
              <a:ea typeface="Calibri"/>
              <a:cs typeface="Calibri"/>
              <a:sym typeface="Calibri"/>
            </a:endParaRPr>
          </a:p>
        </p:txBody>
      </p:sp>
      <p:sp>
        <p:nvSpPr>
          <p:cNvPr id="531" name="Shape 531"/>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532" name="Shape 532"/>
          <p:cNvPicPr preferRelativeResize="0"/>
          <p:nvPr/>
        </p:nvPicPr>
        <p:blipFill rotWithShape="1">
          <a:blip r:embed="rId3">
            <a:alphaModFix/>
          </a:blip>
          <a:srcRect/>
          <a:stretch/>
        </p:blipFill>
        <p:spPr>
          <a:xfrm>
            <a:off x="13192" y="6795"/>
            <a:ext cx="2810741" cy="3212275"/>
          </a:xfrm>
          <a:prstGeom prst="rect">
            <a:avLst/>
          </a:prstGeom>
          <a:noFill/>
          <a:ln>
            <a:noFill/>
          </a:ln>
        </p:spPr>
      </p:pic>
      <p:pic>
        <p:nvPicPr>
          <p:cNvPr id="533" name="Shape 533"/>
          <p:cNvPicPr preferRelativeResize="0"/>
          <p:nvPr/>
        </p:nvPicPr>
        <p:blipFill rotWithShape="1">
          <a:blip r:embed="rId4">
            <a:alphaModFix/>
          </a:blip>
          <a:srcRect/>
          <a:stretch/>
        </p:blipFill>
        <p:spPr>
          <a:xfrm>
            <a:off x="2826159" y="6795"/>
            <a:ext cx="2806288" cy="3207186"/>
          </a:xfrm>
          <a:prstGeom prst="rect">
            <a:avLst/>
          </a:prstGeom>
          <a:noFill/>
          <a:ln>
            <a:noFill/>
          </a:ln>
        </p:spPr>
      </p:pic>
      <p:pic>
        <p:nvPicPr>
          <p:cNvPr id="534" name="Shape 534"/>
          <p:cNvPicPr preferRelativeResize="0"/>
          <p:nvPr/>
        </p:nvPicPr>
        <p:blipFill rotWithShape="1">
          <a:blip r:embed="rId5">
            <a:alphaModFix/>
          </a:blip>
          <a:srcRect/>
          <a:stretch/>
        </p:blipFill>
        <p:spPr>
          <a:xfrm>
            <a:off x="5632447" y="18944"/>
            <a:ext cx="2844140" cy="3207186"/>
          </a:xfrm>
          <a:prstGeom prst="rect">
            <a:avLst/>
          </a:prstGeom>
          <a:noFill/>
          <a:ln>
            <a:noFill/>
          </a:ln>
        </p:spPr>
      </p:pic>
      <p:sp>
        <p:nvSpPr>
          <p:cNvPr id="535" name="Shape 535"/>
          <p:cNvSpPr txBox="1"/>
          <p:nvPr/>
        </p:nvSpPr>
        <p:spPr>
          <a:xfrm>
            <a:off x="3405447" y="2873618"/>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26 Jan 17:00</a:t>
            </a:r>
            <a:endParaRPr sz="1400" b="0" i="0" u="none" strike="noStrike" cap="none">
              <a:solidFill>
                <a:srgbClr val="000000"/>
              </a:solidFill>
              <a:latin typeface="Arial"/>
              <a:ea typeface="Arial"/>
              <a:cs typeface="Arial"/>
              <a:sym typeface="Arial"/>
            </a:endParaRPr>
          </a:p>
        </p:txBody>
      </p:sp>
      <p:sp>
        <p:nvSpPr>
          <p:cNvPr id="536" name="Shape 536"/>
          <p:cNvSpPr txBox="1"/>
          <p:nvPr/>
        </p:nvSpPr>
        <p:spPr>
          <a:xfrm>
            <a:off x="6338652" y="2906204"/>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27 Jan 17:00</a:t>
            </a:r>
            <a:endParaRPr sz="1400" b="0" i="0" u="none" strike="noStrike" cap="none">
              <a:solidFill>
                <a:srgbClr val="000000"/>
              </a:solidFill>
              <a:latin typeface="Arial"/>
              <a:ea typeface="Arial"/>
              <a:cs typeface="Arial"/>
              <a:sym typeface="Arial"/>
            </a:endParaRPr>
          </a:p>
        </p:txBody>
      </p:sp>
      <p:sp>
        <p:nvSpPr>
          <p:cNvPr id="537" name="Shape 537"/>
          <p:cNvSpPr txBox="1"/>
          <p:nvPr/>
        </p:nvSpPr>
        <p:spPr>
          <a:xfrm>
            <a:off x="955587" y="3226130"/>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25 Jan 1700</a:t>
            </a:r>
            <a:endParaRPr sz="1400" b="0" i="0" u="none" strike="noStrike" cap="none">
              <a:solidFill>
                <a:srgbClr val="000000"/>
              </a:solidFill>
              <a:latin typeface="Arial"/>
              <a:ea typeface="Arial"/>
              <a:cs typeface="Arial"/>
              <a:sym typeface="Arial"/>
            </a:endParaRPr>
          </a:p>
        </p:txBody>
      </p:sp>
      <p:sp>
        <p:nvSpPr>
          <p:cNvPr id="538" name="Shape 538"/>
          <p:cNvSpPr txBox="1"/>
          <p:nvPr/>
        </p:nvSpPr>
        <p:spPr>
          <a:xfrm>
            <a:off x="751925" y="2868925"/>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25 Jan 17:00</a:t>
            </a:r>
            <a:endParaRPr sz="1400" b="0" i="0" u="none" strike="noStrike" cap="none">
              <a:solidFill>
                <a:srgbClr val="000000"/>
              </a:solidFill>
              <a:latin typeface="Arial"/>
              <a:ea typeface="Arial"/>
              <a:cs typeface="Arial"/>
              <a:sym typeface="Arial"/>
            </a:endParaRPr>
          </a:p>
        </p:txBody>
      </p:sp>
      <p:pic>
        <p:nvPicPr>
          <p:cNvPr id="539" name="Shape 539"/>
          <p:cNvPicPr preferRelativeResize="0"/>
          <p:nvPr/>
        </p:nvPicPr>
        <p:blipFill rotWithShape="1">
          <a:blip r:embed="rId6">
            <a:alphaModFix/>
          </a:blip>
          <a:srcRect/>
          <a:stretch/>
        </p:blipFill>
        <p:spPr>
          <a:xfrm>
            <a:off x="13192" y="3236551"/>
            <a:ext cx="2820775" cy="3119799"/>
          </a:xfrm>
          <a:prstGeom prst="rect">
            <a:avLst/>
          </a:prstGeom>
          <a:noFill/>
          <a:ln>
            <a:noFill/>
          </a:ln>
        </p:spPr>
      </p:pic>
      <p:pic>
        <p:nvPicPr>
          <p:cNvPr id="540" name="Shape 540"/>
          <p:cNvPicPr preferRelativeResize="0"/>
          <p:nvPr/>
        </p:nvPicPr>
        <p:blipFill rotWithShape="1">
          <a:blip r:embed="rId7">
            <a:alphaModFix/>
          </a:blip>
          <a:srcRect/>
          <a:stretch/>
        </p:blipFill>
        <p:spPr>
          <a:xfrm>
            <a:off x="2842447" y="3226131"/>
            <a:ext cx="2908581" cy="3130219"/>
          </a:xfrm>
          <a:prstGeom prst="rect">
            <a:avLst/>
          </a:prstGeom>
          <a:noFill/>
          <a:ln>
            <a:noFill/>
          </a:ln>
        </p:spPr>
      </p:pic>
      <p:pic>
        <p:nvPicPr>
          <p:cNvPr id="541" name="Shape 541"/>
          <p:cNvPicPr preferRelativeResize="0"/>
          <p:nvPr/>
        </p:nvPicPr>
        <p:blipFill rotWithShape="1">
          <a:blip r:embed="rId8">
            <a:alphaModFix/>
          </a:blip>
          <a:srcRect/>
          <a:stretch/>
        </p:blipFill>
        <p:spPr>
          <a:xfrm>
            <a:off x="5737645" y="3236551"/>
            <a:ext cx="2738942" cy="3130220"/>
          </a:xfrm>
          <a:prstGeom prst="rect">
            <a:avLst/>
          </a:prstGeom>
          <a:noFill/>
          <a:ln>
            <a:noFill/>
          </a:ln>
        </p:spPr>
      </p:pic>
      <p:sp>
        <p:nvSpPr>
          <p:cNvPr id="542" name="Shape 542"/>
          <p:cNvSpPr txBox="1"/>
          <p:nvPr/>
        </p:nvSpPr>
        <p:spPr>
          <a:xfrm>
            <a:off x="637461" y="5944112"/>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29 Jan 17:00</a:t>
            </a:r>
            <a:endParaRPr sz="1400" b="0" i="0" u="none" strike="noStrike" cap="none">
              <a:solidFill>
                <a:srgbClr val="000000"/>
              </a:solidFill>
              <a:latin typeface="Arial"/>
              <a:ea typeface="Arial"/>
              <a:cs typeface="Arial"/>
              <a:sym typeface="Arial"/>
            </a:endParaRPr>
          </a:p>
        </p:txBody>
      </p:sp>
      <p:sp>
        <p:nvSpPr>
          <p:cNvPr id="543" name="Shape 543"/>
          <p:cNvSpPr txBox="1"/>
          <p:nvPr/>
        </p:nvSpPr>
        <p:spPr>
          <a:xfrm>
            <a:off x="3604670" y="5974343"/>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30 Jan 17:00</a:t>
            </a:r>
            <a:endParaRPr sz="1400" b="0" i="0" u="none" strike="noStrike" cap="none">
              <a:solidFill>
                <a:srgbClr val="000000"/>
              </a:solidFill>
              <a:latin typeface="Arial"/>
              <a:ea typeface="Arial"/>
              <a:cs typeface="Arial"/>
              <a:sym typeface="Arial"/>
            </a:endParaRPr>
          </a:p>
        </p:txBody>
      </p:sp>
      <p:sp>
        <p:nvSpPr>
          <p:cNvPr id="544" name="Shape 544"/>
          <p:cNvSpPr txBox="1"/>
          <p:nvPr/>
        </p:nvSpPr>
        <p:spPr>
          <a:xfrm>
            <a:off x="6535079" y="6032484"/>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31 Jan 17:00</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
        <p:nvSpPr>
          <p:cNvPr id="551" name="Shape 55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CPS High Value Issue </a:t>
            </a:r>
            <a:endParaRPr sz="3600" b="0" i="0" u="none" strike="noStrike" cap="none">
              <a:solidFill>
                <a:schemeClr val="lt1"/>
              </a:solidFill>
              <a:latin typeface="Calibri"/>
              <a:ea typeface="Calibri"/>
              <a:cs typeface="Calibri"/>
              <a:sym typeface="Calibri"/>
            </a:endParaRPr>
          </a:p>
        </p:txBody>
      </p:sp>
      <p:sp>
        <p:nvSpPr>
          <p:cNvPr id="552" name="Shape 552"/>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553" name="Shape 553"/>
          <p:cNvSpPr txBox="1"/>
          <p:nvPr/>
        </p:nvSpPr>
        <p:spPr>
          <a:xfrm>
            <a:off x="955587" y="3226130"/>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25 Jan 1700</a:t>
            </a:r>
            <a:endParaRPr sz="1400" b="0" i="0" u="none" strike="noStrike" cap="none">
              <a:solidFill>
                <a:srgbClr val="000000"/>
              </a:solidFill>
              <a:latin typeface="Arial"/>
              <a:ea typeface="Arial"/>
              <a:cs typeface="Arial"/>
              <a:sym typeface="Arial"/>
            </a:endParaRPr>
          </a:p>
        </p:txBody>
      </p:sp>
      <p:sp>
        <p:nvSpPr>
          <p:cNvPr id="554" name="Shape 554"/>
          <p:cNvSpPr txBox="1"/>
          <p:nvPr/>
        </p:nvSpPr>
        <p:spPr>
          <a:xfrm>
            <a:off x="457200" y="1520042"/>
            <a:ext cx="8229600" cy="3139321"/>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The CPS Full Disk results show persistently </a:t>
            </a:r>
            <a:r>
              <a:rPr lang="en-US" sz="1800" b="0" i="0" u="none" strike="noStrike" cap="none" dirty="0">
                <a:solidFill>
                  <a:srgbClr val="FF0000"/>
                </a:solidFill>
                <a:latin typeface="Arial"/>
                <a:ea typeface="Arial"/>
                <a:cs typeface="Arial"/>
                <a:sym typeface="Arial"/>
              </a:rPr>
              <a:t>erroneous high values</a:t>
            </a:r>
            <a:r>
              <a:rPr lang="en-US" sz="1800" b="0" i="0" u="none" strike="noStrike" cap="none" dirty="0">
                <a:solidFill>
                  <a:schemeClr val="lt1"/>
                </a:solidFill>
                <a:latin typeface="Arial"/>
                <a:ea typeface="Arial"/>
                <a:cs typeface="Arial"/>
                <a:sym typeface="Arial"/>
              </a:rPr>
              <a:t>.</a:t>
            </a:r>
            <a:endParaRPr dirty="0"/>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This is found  for large parts of observation area, but mostly close for high viewing and solar zenith angles.</a:t>
            </a:r>
            <a:endParaRPr dirty="0"/>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Values are identical to edge value of look-up-table range (CPS =100 micron)</a:t>
            </a:r>
            <a:endParaRPr dirty="0"/>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dirty="0">
                <a:solidFill>
                  <a:schemeClr val="lt1"/>
                </a:solidFill>
                <a:latin typeface="Arial"/>
                <a:ea typeface="Arial"/>
                <a:cs typeface="Arial"/>
                <a:sym typeface="Arial"/>
              </a:rPr>
              <a:t>It seems that something fundamental is wrong in processing. (Th</a:t>
            </a:r>
            <a:r>
              <a:rPr lang="en-US" sz="1800" dirty="0">
                <a:solidFill>
                  <a:schemeClr val="lt1"/>
                </a:solidFill>
              </a:rPr>
              <a:t>ese</a:t>
            </a:r>
            <a:r>
              <a:rPr lang="en-US" sz="1800" b="0" i="0" u="none" strike="noStrike" cap="none" dirty="0">
                <a:solidFill>
                  <a:schemeClr val="lt1"/>
                </a:solidFill>
                <a:latin typeface="Arial"/>
                <a:ea typeface="Arial"/>
                <a:cs typeface="Arial"/>
                <a:sym typeface="Arial"/>
              </a:rPr>
              <a:t> art</a:t>
            </a:r>
            <a:r>
              <a:rPr lang="en-US" sz="1800" dirty="0">
                <a:solidFill>
                  <a:schemeClr val="lt1"/>
                </a:solidFill>
              </a:rPr>
              <a:t>i</a:t>
            </a:r>
            <a:r>
              <a:rPr lang="en-US" sz="1800" b="0" i="0" u="none" strike="noStrike" cap="none" dirty="0">
                <a:solidFill>
                  <a:schemeClr val="lt1"/>
                </a:solidFill>
                <a:latin typeface="Arial"/>
                <a:ea typeface="Arial"/>
                <a:cs typeface="Arial"/>
                <a:sym typeface="Arial"/>
              </a:rPr>
              <a:t>facts were not seen to the same amount in Beta review)</a:t>
            </a:r>
            <a:endParaRPr dirty="0"/>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4" indent="-171450" algn="just"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a:p>
            <a:pPr marL="285750" marR="0" lvl="2" indent="-171450" algn="l"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a:ea typeface="Arial"/>
              <a:cs typeface="Arial"/>
              <a:sym typeface="Arial"/>
            </a:endParaRPr>
          </a:p>
        </p:txBody>
      </p:sp>
      <p:sp>
        <p:nvSpPr>
          <p:cNvPr id="555" name="Shape 555"/>
          <p:cNvSpPr txBox="1"/>
          <p:nvPr/>
        </p:nvSpPr>
        <p:spPr>
          <a:xfrm>
            <a:off x="6553200" y="5433895"/>
            <a:ext cx="1905900" cy="5583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2F2F2"/>
              </a:buClr>
              <a:buSzPts val="750"/>
              <a:buFont typeface="Calibri"/>
              <a:buNone/>
            </a:pPr>
            <a:r>
              <a:rPr lang="en-US" sz="3000" b="0" i="0" u="none" strike="noStrike" cap="none">
                <a:solidFill>
                  <a:srgbClr val="F2F2F2"/>
                </a:solidFill>
                <a:latin typeface="Calibri"/>
                <a:ea typeface="Calibri"/>
                <a:cs typeface="Calibri"/>
                <a:sym typeface="Calibri"/>
              </a:rPr>
              <a:t>FAILED</a:t>
            </a:r>
            <a:endParaRPr/>
          </a:p>
        </p:txBody>
      </p:sp>
      <p:grpSp>
        <p:nvGrpSpPr>
          <p:cNvPr id="556" name="Shape 556"/>
          <p:cNvGrpSpPr/>
          <p:nvPr/>
        </p:nvGrpSpPr>
        <p:grpSpPr>
          <a:xfrm>
            <a:off x="457199" y="3465818"/>
            <a:ext cx="4690754" cy="2892577"/>
            <a:chOff x="457199" y="3465818"/>
            <a:chExt cx="4690754" cy="2892577"/>
          </a:xfrm>
        </p:grpSpPr>
        <p:pic>
          <p:nvPicPr>
            <p:cNvPr id="557" name="Shape 557"/>
            <p:cNvPicPr preferRelativeResize="0"/>
            <p:nvPr/>
          </p:nvPicPr>
          <p:blipFill rotWithShape="1">
            <a:blip r:embed="rId3">
              <a:alphaModFix/>
            </a:blip>
            <a:srcRect/>
            <a:stretch/>
          </p:blipFill>
          <p:spPr>
            <a:xfrm>
              <a:off x="457200" y="3465818"/>
              <a:ext cx="4690753" cy="2584800"/>
            </a:xfrm>
            <a:prstGeom prst="rect">
              <a:avLst/>
            </a:prstGeom>
            <a:noFill/>
            <a:ln>
              <a:noFill/>
            </a:ln>
          </p:spPr>
        </p:pic>
        <p:sp>
          <p:nvSpPr>
            <p:cNvPr id="558" name="Shape 558"/>
            <p:cNvSpPr txBox="1"/>
            <p:nvPr/>
          </p:nvSpPr>
          <p:spPr>
            <a:xfrm>
              <a:off x="457199" y="6050618"/>
              <a:ext cx="4690753" cy="307777"/>
            </a:xfrm>
            <a:prstGeom prst="rect">
              <a:avLst/>
            </a:prstGeom>
            <a:solidFill>
              <a:schemeClr val="lt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Percentage of pixels with CPS&gt;100.µm out of all clouds</a:t>
              </a:r>
              <a:endParaRPr sz="1400" b="0" i="0" u="none" strike="noStrike" cap="none">
                <a:solidFill>
                  <a:srgbClr val="000000"/>
                </a:solidFill>
                <a:latin typeface="Arial"/>
                <a:ea typeface="Arial"/>
                <a:cs typeface="Arial"/>
                <a:sym typeface="Arial"/>
              </a:endParaRPr>
            </a:p>
          </p:txBody>
        </p:sp>
        <p:cxnSp>
          <p:nvCxnSpPr>
            <p:cNvPr id="559" name="Shape 559"/>
            <p:cNvCxnSpPr/>
            <p:nvPr/>
          </p:nvCxnSpPr>
          <p:spPr>
            <a:xfrm flipH="1">
              <a:off x="4263242" y="3533907"/>
              <a:ext cx="1" cy="2213750"/>
            </a:xfrm>
            <a:prstGeom prst="straightConnector1">
              <a:avLst/>
            </a:prstGeom>
            <a:noFill/>
            <a:ln w="9525" cap="flat" cmpd="sng">
              <a:solidFill>
                <a:srgbClr val="C00000"/>
              </a:solidFill>
              <a:prstDash val="solid"/>
              <a:round/>
              <a:headEnd type="none" w="sm" len="sm"/>
              <a:tailEnd type="none" w="sm" len="sm"/>
            </a:ln>
          </p:spPr>
        </p:cxnSp>
        <p:sp>
          <p:nvSpPr>
            <p:cNvPr id="560" name="Shape 560"/>
            <p:cNvSpPr txBox="1"/>
            <p:nvPr/>
          </p:nvSpPr>
          <p:spPr>
            <a:xfrm>
              <a:off x="3261756" y="3769314"/>
              <a:ext cx="1143989" cy="27699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C00000"/>
                </a:buClr>
                <a:buSzPts val="1200"/>
                <a:buFont typeface="Arial"/>
                <a:buNone/>
              </a:pPr>
              <a:r>
                <a:rPr lang="en-US" sz="1200" b="0" i="0" u="none" strike="noStrike" cap="none">
                  <a:solidFill>
                    <a:srgbClr val="C00000"/>
                  </a:solidFill>
                  <a:latin typeface="Arial"/>
                  <a:ea typeface="Arial"/>
                  <a:cs typeface="Arial"/>
                  <a:sym typeface="Arial"/>
                </a:rPr>
                <a:t>Jan 9 2018</a:t>
              </a:r>
              <a:endParaRPr sz="1200" b="0" i="0" u="none" strike="noStrike" cap="none">
                <a:solidFill>
                  <a:srgbClr val="C00000"/>
                </a:solidFill>
                <a:latin typeface="Arial"/>
                <a:ea typeface="Arial"/>
                <a:cs typeface="Arial"/>
                <a:sym typeface="Arial"/>
              </a:endParaRPr>
            </a:p>
          </p:txBody>
        </p:sp>
      </p:grpSp>
      <p:sp>
        <p:nvSpPr>
          <p:cNvPr id="14" name="Shape 561"/>
          <p:cNvSpPr txBox="1"/>
          <p:nvPr/>
        </p:nvSpPr>
        <p:spPr>
          <a:xfrm>
            <a:off x="5581403" y="3465818"/>
            <a:ext cx="2980706" cy="73866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400"/>
              <a:buFont typeface="Arial"/>
              <a:buNone/>
            </a:pPr>
            <a:r>
              <a:rPr lang="en-US" sz="1400" b="0" i="0" u="none" strike="noStrike" cap="none" dirty="0">
                <a:solidFill>
                  <a:schemeClr val="lt1"/>
                </a:solidFill>
                <a:latin typeface="Arial"/>
                <a:ea typeface="Arial"/>
                <a:cs typeface="Arial"/>
                <a:sym typeface="Arial"/>
              </a:rPr>
              <a:t> A distinct jump in the  time series of the number of this pattern occurred on January 9 2018</a:t>
            </a:r>
            <a:endParaRPr sz="1400" b="0" i="0" u="none" strike="noStrike" cap="none"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2866602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Shape 5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
        <p:nvSpPr>
          <p:cNvPr id="551" name="Shape 551"/>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dirty="0">
                <a:solidFill>
                  <a:schemeClr val="lt1"/>
                </a:solidFill>
                <a:latin typeface="Calibri"/>
                <a:ea typeface="Calibri"/>
                <a:cs typeface="Calibri"/>
                <a:sym typeface="Calibri"/>
              </a:rPr>
              <a:t>CPS High Value </a:t>
            </a:r>
            <a:r>
              <a:rPr lang="en-US" sz="3600" b="0" i="0" u="none" strike="noStrike" cap="none" dirty="0" smtClean="0">
                <a:solidFill>
                  <a:schemeClr val="lt1"/>
                </a:solidFill>
                <a:latin typeface="Calibri"/>
                <a:ea typeface="Calibri"/>
                <a:cs typeface="Calibri"/>
                <a:sym typeface="Calibri"/>
              </a:rPr>
              <a:t>Issue</a:t>
            </a:r>
            <a:br>
              <a:rPr lang="en-US" sz="3600" b="0" i="0" u="none" strike="noStrike" cap="none" dirty="0" smtClean="0">
                <a:solidFill>
                  <a:schemeClr val="lt1"/>
                </a:solidFill>
                <a:latin typeface="Calibri"/>
                <a:ea typeface="Calibri"/>
                <a:cs typeface="Calibri"/>
                <a:sym typeface="Calibri"/>
              </a:rPr>
            </a:br>
            <a:r>
              <a:rPr lang="en-US" dirty="0" smtClean="0"/>
              <a:t>SAPF vs GS</a:t>
            </a:r>
            <a:r>
              <a:rPr lang="en-US" sz="3600" b="0" i="0" u="none" strike="noStrike" cap="none" dirty="0" smtClean="0">
                <a:solidFill>
                  <a:schemeClr val="lt1"/>
                </a:solidFill>
                <a:latin typeface="Calibri"/>
                <a:ea typeface="Calibri"/>
                <a:cs typeface="Calibri"/>
                <a:sym typeface="Calibri"/>
              </a:rPr>
              <a:t> </a:t>
            </a:r>
            <a:endParaRPr sz="3600" b="0" i="0" u="none" strike="noStrike" cap="none" dirty="0">
              <a:solidFill>
                <a:schemeClr val="lt1"/>
              </a:solidFill>
              <a:latin typeface="Calibri"/>
              <a:ea typeface="Calibri"/>
              <a:cs typeface="Calibri"/>
              <a:sym typeface="Calibri"/>
            </a:endParaRPr>
          </a:p>
        </p:txBody>
      </p:sp>
      <p:sp>
        <p:nvSpPr>
          <p:cNvPr id="552" name="Shape 552"/>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553" name="Shape 553"/>
          <p:cNvSpPr txBox="1"/>
          <p:nvPr/>
        </p:nvSpPr>
        <p:spPr>
          <a:xfrm>
            <a:off x="955587" y="3226130"/>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25 Jan 1700</a:t>
            </a:r>
            <a:endParaRPr sz="1400" b="0" i="0" u="none" strike="noStrike" cap="none">
              <a:solidFill>
                <a:srgbClr val="00000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787" y="1413472"/>
            <a:ext cx="3925614" cy="271602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786" y="1414293"/>
            <a:ext cx="3923242" cy="2714384"/>
          </a:xfrm>
          <a:prstGeom prst="rect">
            <a:avLst/>
          </a:prstGeom>
        </p:spPr>
      </p:pic>
      <p:sp>
        <p:nvSpPr>
          <p:cNvPr id="16" name="Shape 513"/>
          <p:cNvSpPr txBox="1">
            <a:spLocks noGrp="1"/>
          </p:cNvSpPr>
          <p:nvPr>
            <p:ph type="body" idx="1"/>
          </p:nvPr>
        </p:nvSpPr>
        <p:spPr>
          <a:xfrm>
            <a:off x="2496000" y="942983"/>
            <a:ext cx="4152000" cy="421061"/>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dirty="0">
                <a:solidFill>
                  <a:schemeClr val="lt1"/>
                </a:solidFill>
                <a:latin typeface="Calibri"/>
                <a:ea typeface="Calibri"/>
                <a:cs typeface="Calibri"/>
                <a:sym typeface="Calibri"/>
              </a:rPr>
              <a:t>January 24, 2018, </a:t>
            </a:r>
            <a:r>
              <a:rPr lang="en-US" sz="2400" b="0" i="0" u="none" strike="noStrike" cap="none" dirty="0" smtClean="0">
                <a:solidFill>
                  <a:schemeClr val="lt1"/>
                </a:solidFill>
                <a:latin typeface="Calibri"/>
                <a:ea typeface="Calibri"/>
                <a:cs typeface="Calibri"/>
                <a:sym typeface="Calibri"/>
              </a:rPr>
              <a:t>17:00 UTC</a:t>
            </a:r>
            <a:endParaRPr sz="2000" b="0" i="0" u="none" strike="noStrike" cap="none" dirty="0">
              <a:solidFill>
                <a:schemeClr val="lt1"/>
              </a:solidFill>
              <a:latin typeface="Calibri"/>
              <a:ea typeface="Calibri"/>
              <a:cs typeface="Calibri"/>
              <a:sym typeface="Calibri"/>
            </a:endParaRPr>
          </a:p>
        </p:txBody>
      </p:sp>
      <p:sp>
        <p:nvSpPr>
          <p:cNvPr id="18" name="Shape 561"/>
          <p:cNvSpPr txBox="1"/>
          <p:nvPr/>
        </p:nvSpPr>
        <p:spPr>
          <a:xfrm>
            <a:off x="2183526" y="4128677"/>
            <a:ext cx="719544" cy="2784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dirty="0" smtClean="0">
                <a:solidFill>
                  <a:schemeClr val="lt1"/>
                </a:solidFill>
                <a:latin typeface="Arial"/>
                <a:ea typeface="Arial"/>
                <a:cs typeface="Arial"/>
                <a:sym typeface="Arial"/>
              </a:rPr>
              <a:t>SAPF</a:t>
            </a:r>
            <a:endParaRPr sz="1400" b="0" i="0" u="none" strike="noStrike" cap="none" dirty="0">
              <a:solidFill>
                <a:schemeClr val="lt1"/>
              </a:solidFill>
              <a:latin typeface="Arial"/>
              <a:ea typeface="Arial"/>
              <a:cs typeface="Arial"/>
              <a:sym typeface="Arial"/>
            </a:endParaRPr>
          </a:p>
        </p:txBody>
      </p:sp>
      <p:sp>
        <p:nvSpPr>
          <p:cNvPr id="19" name="Shape 561"/>
          <p:cNvSpPr txBox="1"/>
          <p:nvPr/>
        </p:nvSpPr>
        <p:spPr>
          <a:xfrm>
            <a:off x="6109140" y="4124145"/>
            <a:ext cx="1640534" cy="278493"/>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1400"/>
              <a:buFont typeface="Arial"/>
              <a:buNone/>
            </a:pPr>
            <a:r>
              <a:rPr lang="en-US" sz="1400" b="0" i="0" u="none" strike="noStrike" cap="none" dirty="0" smtClean="0">
                <a:solidFill>
                  <a:schemeClr val="lt1"/>
                </a:solidFill>
                <a:latin typeface="Arial"/>
                <a:ea typeface="Arial"/>
                <a:cs typeface="Arial"/>
                <a:sym typeface="Arial"/>
              </a:rPr>
              <a:t>Ground System</a:t>
            </a:r>
            <a:endParaRPr sz="1400" b="0" i="0" u="none" strike="noStrike" cap="none" dirty="0">
              <a:solidFill>
                <a:schemeClr val="lt1"/>
              </a:solidFill>
              <a:latin typeface="Arial"/>
              <a:ea typeface="Arial"/>
              <a:cs typeface="Arial"/>
              <a:sym typeface="Arial"/>
            </a:endParaRPr>
          </a:p>
        </p:txBody>
      </p:sp>
      <p:sp>
        <p:nvSpPr>
          <p:cNvPr id="23" name="Shape 408"/>
          <p:cNvSpPr txBox="1">
            <a:spLocks/>
          </p:cNvSpPr>
          <p:nvPr/>
        </p:nvSpPr>
        <p:spPr>
          <a:xfrm>
            <a:off x="2459" y="4299923"/>
            <a:ext cx="8905055" cy="1957572"/>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indent="-330200">
              <a:buSzPts val="1600"/>
            </a:pPr>
            <a:r>
              <a:rPr lang="en-US" sz="1600" dirty="0" smtClean="0"/>
              <a:t>As expected, the SAPF shows an increase of CPS in ice clouds, likely due to calibration issues.</a:t>
            </a:r>
          </a:p>
          <a:p>
            <a:pPr indent="-330200">
              <a:buSzPts val="1600"/>
            </a:pPr>
            <a:endParaRPr lang="en-US" sz="1600" dirty="0" smtClean="0"/>
          </a:p>
          <a:p>
            <a:pPr indent="-330200">
              <a:buSzPts val="1600"/>
            </a:pPr>
            <a:r>
              <a:rPr lang="en-US" sz="1600" dirty="0" smtClean="0"/>
              <a:t>However, note that the SAPF (right) does </a:t>
            </a:r>
            <a:r>
              <a:rPr lang="en-US" sz="1600" b="1" dirty="0" smtClean="0"/>
              <a:t>not</a:t>
            </a:r>
            <a:r>
              <a:rPr lang="en-US" sz="1600" dirty="0" smtClean="0"/>
              <a:t> show the same large </a:t>
            </a:r>
            <a:r>
              <a:rPr lang="en-US" sz="1600" dirty="0" smtClean="0"/>
              <a:t>jump in CPS </a:t>
            </a:r>
            <a:r>
              <a:rPr lang="en-US" sz="1600" dirty="0" smtClean="0"/>
              <a:t>as the GS </a:t>
            </a:r>
            <a:r>
              <a:rPr lang="en-US" sz="1600" dirty="0" smtClean="0"/>
              <a:t>does.</a:t>
            </a:r>
            <a:endParaRPr lang="en-US" sz="1600" dirty="0" smtClean="0"/>
          </a:p>
          <a:p>
            <a:pPr indent="-330200">
              <a:buSzPts val="1600"/>
            </a:pPr>
            <a:endParaRPr lang="en-US" sz="1600" dirty="0"/>
          </a:p>
          <a:p>
            <a:pPr indent="-330200">
              <a:buSzPts val="1600"/>
            </a:pPr>
            <a:r>
              <a:rPr lang="en-US" sz="1600" dirty="0" smtClean="0"/>
              <a:t>This indicates the likely source of error is occurring with the GS code.</a:t>
            </a:r>
            <a:endParaRPr lang="en-US" sz="1200" dirty="0" smtClean="0"/>
          </a:p>
          <a:p>
            <a:pPr indent="-330200">
              <a:buSzPts val="1600"/>
            </a:pPr>
            <a:endParaRPr lang="en-US" sz="1600" dirty="0" smtClean="0"/>
          </a:p>
          <a:p>
            <a:pPr indent="-330200">
              <a:buSzPts val="1600"/>
            </a:pPr>
            <a:endParaRPr lang="en-US" sz="1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Shape 5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
        <p:nvSpPr>
          <p:cNvPr id="568" name="Shape 56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CPS Glint Area Issue</a:t>
            </a:r>
            <a:endParaRPr sz="3600" b="0" i="0" u="none" strike="noStrike" cap="none">
              <a:solidFill>
                <a:schemeClr val="lt1"/>
              </a:solidFill>
              <a:latin typeface="Calibri"/>
              <a:ea typeface="Calibri"/>
              <a:cs typeface="Calibri"/>
              <a:sym typeface="Calibri"/>
            </a:endParaRPr>
          </a:p>
        </p:txBody>
      </p:sp>
      <p:sp>
        <p:nvSpPr>
          <p:cNvPr id="569" name="Shape 569"/>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570" name="Shape 570"/>
          <p:cNvSpPr txBox="1"/>
          <p:nvPr/>
        </p:nvSpPr>
        <p:spPr>
          <a:xfrm>
            <a:off x="955587" y="3226130"/>
            <a:ext cx="1249265" cy="307777"/>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25 Jan 1700</a:t>
            </a:r>
            <a:endParaRPr sz="1400" b="0" i="0" u="none" strike="noStrike" cap="none">
              <a:solidFill>
                <a:srgbClr val="000000"/>
              </a:solidFill>
              <a:latin typeface="Arial"/>
              <a:ea typeface="Arial"/>
              <a:cs typeface="Arial"/>
              <a:sym typeface="Arial"/>
            </a:endParaRPr>
          </a:p>
        </p:txBody>
      </p:sp>
      <p:sp>
        <p:nvSpPr>
          <p:cNvPr id="571" name="Shape 571"/>
          <p:cNvSpPr txBox="1"/>
          <p:nvPr/>
        </p:nvSpPr>
        <p:spPr>
          <a:xfrm>
            <a:off x="4678878" y="1520042"/>
            <a:ext cx="4007922" cy="2862322"/>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The CPS Full Disk results show </a:t>
            </a:r>
            <a:r>
              <a:rPr lang="en-US" sz="1800" b="0" i="0" u="none" strike="noStrike" cap="none">
                <a:solidFill>
                  <a:srgbClr val="FF0000"/>
                </a:solidFill>
                <a:latin typeface="Arial"/>
                <a:ea typeface="Arial"/>
                <a:cs typeface="Arial"/>
                <a:sym typeface="Arial"/>
              </a:rPr>
              <a:t>erroneous pattern in and around glint area</a:t>
            </a:r>
            <a:r>
              <a:rPr lang="en-US" sz="1800" b="0" i="0" u="none" strike="noStrike" cap="none">
                <a:solidFill>
                  <a:schemeClr val="lt1"/>
                </a:solidFill>
                <a:latin typeface="Arial"/>
                <a:ea typeface="Arial"/>
                <a:cs typeface="Arial"/>
                <a:sym typeface="Arial"/>
              </a:rPr>
              <a:t>.</a:t>
            </a:r>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This was not seen in BETA review.</a:t>
            </a:r>
            <a:endParaRPr/>
          </a:p>
          <a:p>
            <a:pPr marL="285750" marR="0" lvl="0" indent="-28575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 </a:t>
            </a:r>
            <a:endParaRPr sz="1800" b="0" i="0" u="none" strike="noStrike" cap="none">
              <a:solidFill>
                <a:schemeClr val="lt1"/>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0" marR="0" lvl="8"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285750" marR="0" lvl="4" indent="-171450" algn="just"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285750" marR="0" lvl="0"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a:p>
            <a:pPr marL="285750" marR="0" lvl="2" indent="-17145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72" name="Shape 572"/>
          <p:cNvPicPr preferRelativeResize="0"/>
          <p:nvPr/>
        </p:nvPicPr>
        <p:blipFill rotWithShape="1">
          <a:blip r:embed="rId3">
            <a:alphaModFix/>
          </a:blip>
          <a:srcRect/>
          <a:stretch/>
        </p:blipFill>
        <p:spPr>
          <a:xfrm>
            <a:off x="257029" y="1184514"/>
            <a:ext cx="4194149" cy="4613564"/>
          </a:xfrm>
          <a:prstGeom prst="rect">
            <a:avLst/>
          </a:prstGeom>
          <a:noFill/>
          <a:ln>
            <a:noFill/>
          </a:ln>
        </p:spPr>
      </p:pic>
      <p:pic>
        <p:nvPicPr>
          <p:cNvPr id="573" name="Shape 573"/>
          <p:cNvPicPr preferRelativeResize="0"/>
          <p:nvPr/>
        </p:nvPicPr>
        <p:blipFill rotWithShape="1">
          <a:blip r:embed="rId4">
            <a:alphaModFix/>
          </a:blip>
          <a:srcRect/>
          <a:stretch/>
        </p:blipFill>
        <p:spPr>
          <a:xfrm>
            <a:off x="4572000" y="2724480"/>
            <a:ext cx="3631870" cy="3631870"/>
          </a:xfrm>
          <a:prstGeom prst="rect">
            <a:avLst/>
          </a:prstGeom>
          <a:noFill/>
          <a:ln>
            <a:noFill/>
          </a:ln>
        </p:spPr>
      </p:pic>
      <p:grpSp>
        <p:nvGrpSpPr>
          <p:cNvPr id="574" name="Shape 574"/>
          <p:cNvGrpSpPr/>
          <p:nvPr/>
        </p:nvGrpSpPr>
        <p:grpSpPr>
          <a:xfrm>
            <a:off x="257029" y="1184514"/>
            <a:ext cx="4194149" cy="5112529"/>
            <a:chOff x="257029" y="1184514"/>
            <a:chExt cx="4194149" cy="5112529"/>
          </a:xfrm>
        </p:grpSpPr>
        <p:pic>
          <p:nvPicPr>
            <p:cNvPr id="575" name="Shape 575"/>
            <p:cNvPicPr preferRelativeResize="0"/>
            <p:nvPr/>
          </p:nvPicPr>
          <p:blipFill rotWithShape="1">
            <a:blip r:embed="rId5">
              <a:alphaModFix/>
            </a:blip>
            <a:srcRect/>
            <a:stretch/>
          </p:blipFill>
          <p:spPr>
            <a:xfrm>
              <a:off x="257029" y="1184514"/>
              <a:ext cx="4194149" cy="4613564"/>
            </a:xfrm>
            <a:prstGeom prst="rect">
              <a:avLst/>
            </a:prstGeom>
            <a:noFill/>
            <a:ln>
              <a:noFill/>
            </a:ln>
          </p:spPr>
        </p:pic>
        <p:sp>
          <p:nvSpPr>
            <p:cNvPr id="576" name="Shape 576"/>
            <p:cNvSpPr txBox="1"/>
            <p:nvPr/>
          </p:nvSpPr>
          <p:spPr>
            <a:xfrm>
              <a:off x="257029" y="5896933"/>
              <a:ext cx="4194149"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Arial"/>
                  <a:ea typeface="Arial"/>
                  <a:cs typeface="Arial"/>
                  <a:sym typeface="Arial"/>
                </a:rPr>
                <a:t>NOT SEE</a:t>
              </a:r>
              <a:r>
                <a:rPr lang="en-US" sz="2000">
                  <a:solidFill>
                    <a:schemeClr val="lt1"/>
                  </a:solidFill>
                </a:rPr>
                <a:t>N</a:t>
              </a:r>
              <a:r>
                <a:rPr lang="en-US" sz="2000" b="0" i="0" u="none" strike="noStrike" cap="none">
                  <a:solidFill>
                    <a:schemeClr val="lt1"/>
                  </a:solidFill>
                  <a:latin typeface="Arial"/>
                  <a:ea typeface="Arial"/>
                  <a:cs typeface="Arial"/>
                  <a:sym typeface="Arial"/>
                </a:rPr>
                <a:t> IN CODF Images</a:t>
              </a:r>
              <a:endParaRPr sz="2000" b="0" i="0" u="none" strike="noStrike" cap="none">
                <a:solidFill>
                  <a:schemeClr val="lt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Shape 582"/>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January 24th, 2018, </a:t>
            </a: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17:02 UTC</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CONUS Cloud Optical Thickness</a:t>
            </a:r>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accent3"/>
                </a:solidFill>
                <a:latin typeface="Calibri"/>
                <a:ea typeface="Calibri"/>
                <a:cs typeface="Calibri"/>
                <a:sym typeface="Calibri"/>
              </a:rPr>
              <a:t>Images show no obvious erroneous pattern</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583" name="Shape 58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26</a:t>
            </a:fld>
            <a:endParaRPr sz="1400" b="0" i="0" u="none" strike="noStrike" cap="none">
              <a:solidFill>
                <a:srgbClr val="000000"/>
              </a:solidFill>
              <a:latin typeface="Arial"/>
              <a:ea typeface="Arial"/>
              <a:cs typeface="Arial"/>
              <a:sym typeface="Arial"/>
            </a:endParaRPr>
          </a:p>
        </p:txBody>
      </p:sp>
      <p:sp>
        <p:nvSpPr>
          <p:cNvPr id="584" name="Shape 584"/>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ABI-CONUS-COD-03:</a:t>
            </a:r>
            <a:endParaRPr/>
          </a:p>
        </p:txBody>
      </p:sp>
      <p:sp>
        <p:nvSpPr>
          <p:cNvPr id="585" name="Shape 585"/>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586" name="Shape 586"/>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587" name="Shape 587"/>
          <p:cNvPicPr preferRelativeResize="0"/>
          <p:nvPr/>
        </p:nvPicPr>
        <p:blipFill rotWithShape="1">
          <a:blip r:embed="rId3">
            <a:alphaModFix/>
          </a:blip>
          <a:srcRect/>
          <a:stretch/>
        </p:blipFill>
        <p:spPr>
          <a:xfrm>
            <a:off x="4951021" y="975981"/>
            <a:ext cx="3870613" cy="4423558"/>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Shape 593"/>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April 18th, 2017, </a:t>
            </a:r>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2002 UTC</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Cloud Particle Size</a:t>
            </a:r>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accent3"/>
                </a:solidFill>
                <a:latin typeface="Calibri"/>
                <a:ea typeface="Calibri"/>
                <a:cs typeface="Calibri"/>
                <a:sym typeface="Calibri"/>
              </a:rPr>
              <a:t>Images show no obvious erroneous pattern</a:t>
            </a:r>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 </a:t>
            </a:r>
            <a:endParaRPr/>
          </a:p>
        </p:txBody>
      </p:sp>
      <p:sp>
        <p:nvSpPr>
          <p:cNvPr id="594" name="Shape 5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
        <p:nvSpPr>
          <p:cNvPr id="595" name="Shape 595"/>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ABI-CONUS-CPS-03:</a:t>
            </a:r>
            <a:endParaRPr/>
          </a:p>
        </p:txBody>
      </p:sp>
      <p:sp>
        <p:nvSpPr>
          <p:cNvPr id="596" name="Shape 596"/>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597" name="Shape 597"/>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598" name="Shape 598" descr="OR_ABI-L2-CPSC-M3_G16_s20171082002221_e20171082004594_c20171082006287.jpg"/>
          <p:cNvPicPr preferRelativeResize="0"/>
          <p:nvPr/>
        </p:nvPicPr>
        <p:blipFill rotWithShape="1">
          <a:blip r:embed="rId3">
            <a:alphaModFix/>
          </a:blip>
          <a:srcRect/>
          <a:stretch/>
        </p:blipFill>
        <p:spPr>
          <a:xfrm>
            <a:off x="4715100" y="1336913"/>
            <a:ext cx="3748800" cy="4284300"/>
          </a:xfrm>
          <a:prstGeom prst="rect">
            <a:avLst/>
          </a:prstGeom>
          <a:noFill/>
          <a:ln>
            <a:noFill/>
          </a:ln>
        </p:spPr>
      </p:pic>
      <p:sp>
        <p:nvSpPr>
          <p:cNvPr id="599" name="Shape 599"/>
          <p:cNvSpPr txBox="1"/>
          <p:nvPr/>
        </p:nvSpPr>
        <p:spPr>
          <a:xfrm>
            <a:off x="1448790" y="1068779"/>
            <a:ext cx="2256311" cy="5847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BETA</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Shape 605"/>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January 24th, 2018, </a:t>
            </a: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17:02 UTC</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Cloud Particle Size</a:t>
            </a:r>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rgbClr val="FF0000"/>
                </a:solidFill>
                <a:latin typeface="Calibri"/>
                <a:ea typeface="Calibri"/>
                <a:cs typeface="Calibri"/>
                <a:sym typeface="Calibri"/>
              </a:rPr>
              <a:t>Images show  obviously erroneous pattern</a:t>
            </a:r>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Calibri"/>
                <a:ea typeface="Calibri"/>
                <a:cs typeface="Calibri"/>
                <a:sym typeface="Calibri"/>
              </a:rPr>
              <a:t> </a:t>
            </a:r>
            <a:endParaRPr/>
          </a:p>
        </p:txBody>
      </p:sp>
      <p:sp>
        <p:nvSpPr>
          <p:cNvPr id="606" name="Shape 60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
        <p:nvSpPr>
          <p:cNvPr id="607" name="Shape 607"/>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ABI-CONUS-CPS-03:</a:t>
            </a:r>
            <a:endParaRPr/>
          </a:p>
        </p:txBody>
      </p:sp>
      <p:sp>
        <p:nvSpPr>
          <p:cNvPr id="608" name="Shape 608"/>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609" name="Shape 609"/>
          <p:cNvPicPr preferRelativeResize="0"/>
          <p:nvPr/>
        </p:nvPicPr>
        <p:blipFill rotWithShape="1">
          <a:blip r:embed="rId3">
            <a:alphaModFix/>
          </a:blip>
          <a:srcRect/>
          <a:stretch/>
        </p:blipFill>
        <p:spPr>
          <a:xfrm>
            <a:off x="4829241" y="1307137"/>
            <a:ext cx="4098828" cy="4684375"/>
          </a:xfrm>
          <a:prstGeom prst="rect">
            <a:avLst/>
          </a:prstGeom>
          <a:noFill/>
          <a:ln>
            <a:noFill/>
          </a:ln>
        </p:spPr>
      </p:pic>
      <p:sp>
        <p:nvSpPr>
          <p:cNvPr id="610" name="Shape 610"/>
          <p:cNvSpPr txBox="1"/>
          <p:nvPr/>
        </p:nvSpPr>
        <p:spPr>
          <a:xfrm>
            <a:off x="1448790" y="1068779"/>
            <a:ext cx="2256311" cy="5847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PROV</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April 18th, 2017, </a:t>
            </a:r>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2000 UTC</a:t>
            </a:r>
            <a:endParaRPr/>
          </a:p>
          <a:p>
            <a:pPr marL="342900" marR="0" lvl="0" indent="-1397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MESO Cloud Particle Size</a:t>
            </a:r>
            <a:endParaRPr/>
          </a:p>
          <a:p>
            <a:pPr marL="342900" marR="0" lvl="0" indent="-139700" algn="ctr" rtl="0">
              <a:lnSpc>
                <a:spcPct val="100000"/>
              </a:lnSpc>
              <a:spcBef>
                <a:spcPts val="0"/>
              </a:spcBef>
              <a:spcAft>
                <a:spcPts val="0"/>
              </a:spcAft>
              <a:buClr>
                <a:schemeClr val="lt1"/>
              </a:buClr>
              <a:buSzPts val="800"/>
              <a:buFont typeface="Arial"/>
              <a:buNone/>
            </a:pPr>
            <a:r>
              <a:rPr lang="en-US" sz="3200" b="0" i="0" u="none" strike="noStrike" cap="none">
                <a:solidFill>
                  <a:schemeClr val="accent3"/>
                </a:solidFill>
                <a:latin typeface="Calibri"/>
                <a:ea typeface="Calibri"/>
                <a:cs typeface="Calibri"/>
                <a:sym typeface="Calibri"/>
              </a:rPr>
              <a:t>Images show no obvious erroneous pattern</a:t>
            </a: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617" name="Shape 6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29</a:t>
            </a:fld>
            <a:endParaRPr sz="1400" b="0" i="0" u="none" strike="noStrike" cap="none">
              <a:solidFill>
                <a:srgbClr val="000000"/>
              </a:solidFill>
              <a:latin typeface="Arial"/>
              <a:ea typeface="Arial"/>
              <a:cs typeface="Arial"/>
              <a:sym typeface="Arial"/>
            </a:endParaRPr>
          </a:p>
        </p:txBody>
      </p:sp>
      <p:sp>
        <p:nvSpPr>
          <p:cNvPr id="618" name="Shape 618"/>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ABI-MESO-CSM-03:</a:t>
            </a:r>
            <a:endParaRPr/>
          </a:p>
        </p:txBody>
      </p:sp>
      <p:sp>
        <p:nvSpPr>
          <p:cNvPr id="619" name="Shape 619"/>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sp>
        <p:nvSpPr>
          <p:cNvPr id="620" name="Shape 620"/>
          <p:cNvSpPr txBox="1"/>
          <p:nvPr/>
        </p:nvSpPr>
        <p:spPr>
          <a:xfrm>
            <a:off x="8035809" y="5773678"/>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pic>
        <p:nvPicPr>
          <p:cNvPr id="621" name="Shape 621" descr="OR_ABI-L2-CPSM1-M3_G16_s20171082000000_e20171082000059_c20171082000575.jpg"/>
          <p:cNvPicPr preferRelativeResize="0"/>
          <p:nvPr/>
        </p:nvPicPr>
        <p:blipFill rotWithShape="1">
          <a:blip r:embed="rId3">
            <a:alphaModFix/>
          </a:blip>
          <a:srcRect/>
          <a:stretch/>
        </p:blipFill>
        <p:spPr>
          <a:xfrm>
            <a:off x="4715098" y="1336913"/>
            <a:ext cx="3748800" cy="4284300"/>
          </a:xfrm>
          <a:prstGeom prst="rect">
            <a:avLst/>
          </a:prstGeom>
          <a:noFill/>
          <a:ln>
            <a:noFill/>
          </a:ln>
        </p:spPr>
      </p:pic>
      <p:sp>
        <p:nvSpPr>
          <p:cNvPr id="622" name="Shape 622"/>
          <p:cNvSpPr txBox="1"/>
          <p:nvPr/>
        </p:nvSpPr>
        <p:spPr>
          <a:xfrm>
            <a:off x="1448790" y="1068779"/>
            <a:ext cx="2256311" cy="584775"/>
          </a:xfrm>
          <a:prstGeom prst="rect">
            <a:avLst/>
          </a:prstGeom>
          <a:solidFill>
            <a:schemeClr val="accent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200"/>
              <a:buFont typeface="Arial"/>
              <a:buNone/>
            </a:pPr>
            <a:r>
              <a:rPr lang="en-US" sz="3200" b="0" i="0" u="none" strike="noStrike" cap="none">
                <a:solidFill>
                  <a:schemeClr val="lt1"/>
                </a:solidFill>
                <a:latin typeface="Arial"/>
                <a:ea typeface="Arial"/>
                <a:cs typeface="Arial"/>
                <a:sym typeface="Arial"/>
              </a:rPr>
              <a:t>BETA</a:t>
            </a: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340"/>
        <p:cNvGrpSpPr/>
        <p:nvPr/>
      </p:nvGrpSpPr>
      <p:grpSpPr>
        <a:xfrm>
          <a:off x="0" y="0"/>
          <a:ext cx="0" cy="0"/>
          <a:chOff x="0" y="0"/>
          <a:chExt cx="0" cy="0"/>
        </a:xfrm>
      </p:grpSpPr>
      <p:sp>
        <p:nvSpPr>
          <p:cNvPr id="341" name="Shape 341"/>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Cloud Optical Properties</a:t>
            </a:r>
            <a:endParaRPr/>
          </a:p>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PLPTs Under Review (</a:t>
            </a:r>
            <a:r>
              <a:rPr lang="en-US">
                <a:solidFill>
                  <a:srgbClr val="FF0000"/>
                </a:solidFill>
              </a:rPr>
              <a:t>Beta</a:t>
            </a:r>
            <a:r>
              <a:rPr lang="en-US"/>
              <a:t>)</a:t>
            </a:r>
            <a:endParaRPr/>
          </a:p>
        </p:txBody>
      </p:sp>
      <p:graphicFrame>
        <p:nvGraphicFramePr>
          <p:cNvPr id="342" name="Shape 342"/>
          <p:cNvGraphicFramePr/>
          <p:nvPr/>
        </p:nvGraphicFramePr>
        <p:xfrm>
          <a:off x="730860" y="1553795"/>
          <a:ext cx="7666825" cy="3942170"/>
        </p:xfrm>
        <a:graphic>
          <a:graphicData uri="http://schemas.openxmlformats.org/drawingml/2006/table">
            <a:tbl>
              <a:tblPr firstRow="1" bandRow="1">
                <a:noFill/>
                <a:tableStyleId>{D4F5A407-3AA8-41C0-AEDB-46DB015572EC}</a:tableStyleId>
              </a:tblPr>
              <a:tblGrid>
                <a:gridCol w="1527000">
                  <a:extLst>
                    <a:ext uri="{9D8B030D-6E8A-4147-A177-3AD203B41FA5}">
                      <a16:colId xmlns:a16="http://schemas.microsoft.com/office/drawing/2014/main" val="20000"/>
                    </a:ext>
                  </a:extLst>
                </a:gridCol>
                <a:gridCol w="2721350">
                  <a:extLst>
                    <a:ext uri="{9D8B030D-6E8A-4147-A177-3AD203B41FA5}">
                      <a16:colId xmlns:a16="http://schemas.microsoft.com/office/drawing/2014/main" val="20001"/>
                    </a:ext>
                  </a:extLst>
                </a:gridCol>
                <a:gridCol w="1237675">
                  <a:extLst>
                    <a:ext uri="{9D8B030D-6E8A-4147-A177-3AD203B41FA5}">
                      <a16:colId xmlns:a16="http://schemas.microsoft.com/office/drawing/2014/main" val="20002"/>
                    </a:ext>
                  </a:extLst>
                </a:gridCol>
                <a:gridCol w="1068750">
                  <a:extLst>
                    <a:ext uri="{9D8B030D-6E8A-4147-A177-3AD203B41FA5}">
                      <a16:colId xmlns:a16="http://schemas.microsoft.com/office/drawing/2014/main" val="20003"/>
                    </a:ext>
                  </a:extLst>
                </a:gridCol>
                <a:gridCol w="1112050">
                  <a:extLst>
                    <a:ext uri="{9D8B030D-6E8A-4147-A177-3AD203B41FA5}">
                      <a16:colId xmlns:a16="http://schemas.microsoft.com/office/drawing/2014/main" val="20004"/>
                    </a:ext>
                  </a:extLst>
                </a:gridCol>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ABI-FD_CPS/COD01</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15 min for FD for M3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PRO</a:t>
                      </a:r>
                      <a:endParaRPr/>
                    </a:p>
                  </a:txBody>
                  <a:tcPr marL="91450" marR="91450" marT="45725" marB="45725" anchor="ctr">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ABI-CONUS_CPS/COD01</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CONUS for M3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PRO</a:t>
                      </a:r>
                      <a:endParaRPr/>
                    </a:p>
                  </a:txBody>
                  <a:tcPr marL="91450" marR="91450" marT="45725" marB="45725" anchor="ctr">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ABI-MESO_CPS/COD01</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Meso for M3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PRO</a:t>
                      </a:r>
                      <a:endParaRPr/>
                    </a:p>
                  </a:txBody>
                  <a:tcPr marL="91450" marR="91450" marT="45725" marB="45725" anchor="ctr">
                    <a:solidFill>
                      <a:schemeClr val="lt1"/>
                    </a:solidFill>
                  </a:tcPr>
                </a:tc>
                <a:extLst>
                  <a:ext uri="{0D108BD9-81ED-4DB2-BD59-A6C34878D82A}">
                    <a16:rowId xmlns:a16="http://schemas.microsoft.com/office/drawing/2014/main" val="10003"/>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ABI-FD_CPS/COD02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FD for M4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PRO</a:t>
                      </a:r>
                      <a:endParaRPr/>
                    </a:p>
                  </a:txBody>
                  <a:tcPr marL="91450" marR="91450" marT="45725" marB="45725" anchor="ctr">
                    <a:solidFill>
                      <a:schemeClr val="lt1"/>
                    </a:solidFill>
                  </a:tcPr>
                </a:tc>
                <a:extLst>
                  <a:ext uri="{0D108BD9-81ED-4DB2-BD59-A6C34878D82A}">
                    <a16:rowId xmlns:a16="http://schemas.microsoft.com/office/drawing/2014/main" val="10004"/>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ABI-CONUS_CPS/COD02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b="0" u="none" strike="noStrike" cap="none">
                          <a:solidFill>
                            <a:schemeClr val="dk1"/>
                          </a:solidFill>
                        </a:rPr>
                        <a:t>Verify Product is generated every 5 min for CONUS for M4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PRO</a:t>
                      </a:r>
                      <a:endParaRPr/>
                    </a:p>
                  </a:txBody>
                  <a:tcPr marL="91450" marR="91450" marT="45725" marB="45725" anchor="ctr">
                    <a:solidFill>
                      <a:schemeClr val="lt1"/>
                    </a:solidFill>
                  </a:tcPr>
                </a:tc>
                <a:extLst>
                  <a:ext uri="{0D108BD9-81ED-4DB2-BD59-A6C34878D82A}">
                    <a16:rowId xmlns:a16="http://schemas.microsoft.com/office/drawing/2014/main" val="10005"/>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ABI-FD_CPS/COD03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FD CPS/COD</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AWG</a:t>
                      </a:r>
                      <a:endParaRPr/>
                    </a:p>
                  </a:txBody>
                  <a:tcPr marL="91450" marR="91450" marT="45725" marB="45725" anchor="ctr">
                    <a:solidFill>
                      <a:schemeClr val="lt1"/>
                    </a:solidFill>
                  </a:tcPr>
                </a:tc>
                <a:extLst>
                  <a:ext uri="{0D108BD9-81ED-4DB2-BD59-A6C34878D82A}">
                    <a16:rowId xmlns:a16="http://schemas.microsoft.com/office/drawing/2014/main" val="10006"/>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ABI-CONUS_CPS/COD03</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CONUS CPS/COD</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extLst>
                  <a:ext uri="{0D108BD9-81ED-4DB2-BD59-A6C34878D82A}">
                    <a16:rowId xmlns:a16="http://schemas.microsoft.com/office/drawing/2014/main" val="10007"/>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ABI-MESO_CPS02</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Quantitative analysis of M3 Meso CPS/COD</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AWG</a:t>
                      </a:r>
                      <a:endParaRPr/>
                    </a:p>
                  </a:txBody>
                  <a:tcPr marL="91450" marR="91450" marT="45725" marB="45725" anchor="ctr">
                    <a:solidFill>
                      <a:schemeClr val="lt1"/>
                    </a:solidFill>
                  </a:tcPr>
                </a:tc>
                <a:extLst>
                  <a:ext uri="{0D108BD9-81ED-4DB2-BD59-A6C34878D82A}">
                    <a16:rowId xmlns:a16="http://schemas.microsoft.com/office/drawing/2014/main" val="10008"/>
                  </a:ext>
                </a:extLst>
              </a:tr>
            </a:tbl>
          </a:graphicData>
        </a:graphic>
      </p:graphicFrame>
      <p:sp>
        <p:nvSpPr>
          <p:cNvPr id="343" name="Shape 34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a:t>
            </a:fld>
            <a:endParaRPr sz="1200" b="0" i="0" u="none" strike="noStrike" cap="none">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body" idx="1"/>
          </p:nvPr>
        </p:nvSpPr>
        <p:spPr>
          <a:xfrm>
            <a:off x="410700" y="1634312"/>
            <a:ext cx="4152000" cy="4357200"/>
          </a:xfrm>
          <a:prstGeom prst="rect">
            <a:avLst/>
          </a:prstGeom>
          <a:noFill/>
          <a:ln>
            <a:noFill/>
          </a:ln>
        </p:spPr>
        <p:txBody>
          <a:bodyPr spcFirstLastPara="1" wrap="square" lIns="91425" tIns="91425" rIns="91425" bIns="91425" anchor="t" anchorCtr="0">
            <a:noAutofit/>
          </a:bodyPr>
          <a:lstStyle/>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January 24, 2018, </a:t>
            </a: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17:00 UTC</a:t>
            </a:r>
            <a:endParaRPr/>
          </a:p>
          <a:p>
            <a:pPr marL="342900" marR="0" lvl="0" indent="-139700" algn="ctr" rtl="0">
              <a:lnSpc>
                <a:spcPct val="100000"/>
              </a:lnSpc>
              <a:spcBef>
                <a:spcPts val="0"/>
              </a:spcBef>
              <a:spcAft>
                <a:spcPts val="0"/>
              </a:spcAft>
              <a:buClr>
                <a:schemeClr val="lt1"/>
              </a:buClr>
              <a:buSzPts val="600"/>
              <a:buFont typeface="Arial"/>
              <a:buNone/>
            </a:pPr>
            <a:endParaRPr sz="24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600"/>
              <a:buFont typeface="Arial"/>
              <a:buNone/>
            </a:pPr>
            <a:r>
              <a:rPr lang="en-US" sz="2400" b="0" i="0" u="none" strike="noStrike" cap="none">
                <a:solidFill>
                  <a:schemeClr val="lt1"/>
                </a:solidFill>
                <a:latin typeface="Calibri"/>
                <a:ea typeface="Calibri"/>
                <a:cs typeface="Calibri"/>
                <a:sym typeface="Calibri"/>
              </a:rPr>
              <a:t>MESO Cloud Particle Size</a:t>
            </a:r>
            <a:endParaRPr/>
          </a:p>
          <a:p>
            <a:pPr marL="342900" marR="0" lvl="0" indent="-139700" algn="ctr" rtl="0">
              <a:lnSpc>
                <a:spcPct val="100000"/>
              </a:lnSpc>
              <a:spcBef>
                <a:spcPts val="0"/>
              </a:spcBef>
              <a:spcAft>
                <a:spcPts val="0"/>
              </a:spcAft>
              <a:buClr>
                <a:schemeClr val="lt1"/>
              </a:buClr>
              <a:buSzPts val="800"/>
              <a:buFont typeface="Arial"/>
              <a:buNone/>
            </a:pPr>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ts val="800"/>
              <a:buFont typeface="Arial"/>
              <a:buNone/>
            </a:pPr>
            <a:endParaRPr sz="3200" b="0" i="0" u="none" strike="noStrike" cap="none">
              <a:solidFill>
                <a:schemeClr val="lt1"/>
              </a:solidFill>
              <a:latin typeface="Calibri"/>
              <a:ea typeface="Calibri"/>
              <a:cs typeface="Calibri"/>
              <a:sym typeface="Calibri"/>
            </a:endParaRPr>
          </a:p>
        </p:txBody>
      </p:sp>
      <p:sp>
        <p:nvSpPr>
          <p:cNvPr id="629" name="Shape 6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
        <p:nvSpPr>
          <p:cNvPr id="630" name="Shape 630"/>
          <p:cNvSpPr txBox="1">
            <a:spLocks noGrp="1"/>
          </p:cNvSpPr>
          <p:nvPr>
            <p:ph type="title"/>
          </p:nvPr>
        </p:nvSpPr>
        <p:spPr>
          <a:xfrm>
            <a:off x="457200" y="4151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PLPT ABI-MESO-C</a:t>
            </a:r>
            <a:r>
              <a:rPr lang="en-US"/>
              <a:t>PSM1</a:t>
            </a:r>
            <a:r>
              <a:rPr lang="en-US" sz="3600" b="0" i="0" u="none" strike="noStrike" cap="none">
                <a:solidFill>
                  <a:schemeClr val="lt1"/>
                </a:solidFill>
                <a:latin typeface="Calibri"/>
                <a:ea typeface="Calibri"/>
                <a:cs typeface="Calibri"/>
                <a:sym typeface="Calibri"/>
              </a:rPr>
              <a:t>-03:</a:t>
            </a:r>
            <a:endParaRPr/>
          </a:p>
        </p:txBody>
      </p:sp>
      <p:sp>
        <p:nvSpPr>
          <p:cNvPr id="631" name="Shape 631"/>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632" name="Shape 632"/>
          <p:cNvPicPr preferRelativeResize="0"/>
          <p:nvPr/>
        </p:nvPicPr>
        <p:blipFill rotWithShape="1">
          <a:blip r:embed="rId3">
            <a:alphaModFix/>
          </a:blip>
          <a:srcRect/>
          <a:stretch/>
        </p:blipFill>
        <p:spPr>
          <a:xfrm>
            <a:off x="4845133" y="1283368"/>
            <a:ext cx="3957626" cy="45230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Shape 63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4000"/>
              <a:buFont typeface="Calibri"/>
              <a:buNone/>
            </a:pPr>
            <a:r>
              <a:rPr lang="en-US" sz="4000" b="0" i="0" u="none" strike="noStrike" cap="none">
                <a:solidFill>
                  <a:srgbClr val="FFFFFF"/>
                </a:solidFill>
                <a:latin typeface="Calibri"/>
                <a:ea typeface="Calibri"/>
                <a:cs typeface="Calibri"/>
                <a:sym typeface="Calibri"/>
              </a:rPr>
              <a:t>Visual Inspection</a:t>
            </a:r>
            <a:r>
              <a:rPr lang="en-US" sz="4000" b="0" i="0" u="none" strike="noStrike" cap="none">
                <a:solidFill>
                  <a:schemeClr val="lt1"/>
                </a:solidFill>
                <a:latin typeface="Calibri"/>
                <a:ea typeface="Calibri"/>
                <a:cs typeface="Calibri"/>
                <a:sym typeface="Calibri"/>
              </a:rPr>
              <a:t> Summary</a:t>
            </a:r>
            <a:endParaRPr sz="4000" b="0" i="0" u="none" strike="noStrike" cap="none">
              <a:solidFill>
                <a:schemeClr val="lt1"/>
              </a:solidFill>
              <a:latin typeface="Calibri"/>
              <a:ea typeface="Calibri"/>
              <a:cs typeface="Calibri"/>
              <a:sym typeface="Calibri"/>
            </a:endParaRPr>
          </a:p>
        </p:txBody>
      </p:sp>
      <p:sp>
        <p:nvSpPr>
          <p:cNvPr id="638" name="Shape 638"/>
          <p:cNvSpPr txBox="1">
            <a:spLocks noGrp="1"/>
          </p:cNvSpPr>
          <p:nvPr>
            <p:ph type="body" idx="1"/>
          </p:nvPr>
        </p:nvSpPr>
        <p:spPr>
          <a:xfrm>
            <a:off x="457200" y="1465262"/>
            <a:ext cx="7879278" cy="4526100"/>
          </a:xfrm>
          <a:prstGeom prst="rect">
            <a:avLst/>
          </a:prstGeom>
          <a:noFill/>
          <a:ln>
            <a:noFill/>
          </a:ln>
        </p:spPr>
        <p:txBody>
          <a:bodyPr spcFirstLastPara="1" wrap="square" lIns="91425" tIns="91425" rIns="91425" bIns="91425" anchor="t" anchorCtr="0">
            <a:noAutofit/>
          </a:bodyPr>
          <a:lstStyle/>
          <a:p>
            <a:pPr marL="609600" marR="0" lvl="0" indent="-266700" algn="l" rtl="0">
              <a:lnSpc>
                <a:spcPct val="100000"/>
              </a:lnSpc>
              <a:spcBef>
                <a:spcPts val="0"/>
              </a:spcBef>
              <a:spcAft>
                <a:spcPts val="0"/>
              </a:spcAft>
              <a:buClr>
                <a:schemeClr val="lt1"/>
              </a:buClr>
              <a:buSzPts val="2000"/>
              <a:buFont typeface="Arial"/>
              <a:buChar char="•"/>
            </a:pPr>
            <a:r>
              <a:rPr lang="en-US" sz="2000" b="0" i="0" u="none" strike="noStrike" cap="none">
                <a:solidFill>
                  <a:srgbClr val="00B050"/>
                </a:solidFill>
                <a:latin typeface="Calibri"/>
                <a:ea typeface="Calibri"/>
                <a:cs typeface="Calibri"/>
                <a:sym typeface="Calibri"/>
              </a:rPr>
              <a:t>COD Products </a:t>
            </a:r>
            <a:r>
              <a:rPr lang="en-US" sz="2000" b="0" i="0" u="none" strike="noStrike" cap="none">
                <a:solidFill>
                  <a:schemeClr val="lt1"/>
                </a:solidFill>
                <a:latin typeface="Calibri"/>
                <a:ea typeface="Calibri"/>
                <a:cs typeface="Calibri"/>
                <a:sym typeface="Calibri"/>
              </a:rPr>
              <a:t>don’t show bad pattern.</a:t>
            </a:r>
            <a:endParaRPr/>
          </a:p>
          <a:p>
            <a:pPr marL="609600" marR="0" lvl="0" indent="-266700" algn="l" rtl="0">
              <a:lnSpc>
                <a:spcPct val="100000"/>
              </a:lnSpc>
              <a:spcBef>
                <a:spcPts val="640"/>
              </a:spcBef>
              <a:spcAft>
                <a:spcPts val="0"/>
              </a:spcAft>
              <a:buClr>
                <a:schemeClr val="lt1"/>
              </a:buClr>
              <a:buSzPts val="2000"/>
              <a:buFont typeface="Arial"/>
              <a:buChar char="•"/>
            </a:pPr>
            <a:r>
              <a:rPr lang="en-US" sz="2000" b="0" i="0" u="none" strike="noStrike" cap="none">
                <a:solidFill>
                  <a:srgbClr val="FF0000"/>
                </a:solidFill>
                <a:latin typeface="Calibri"/>
                <a:ea typeface="Calibri"/>
                <a:cs typeface="Calibri"/>
                <a:sym typeface="Calibri"/>
              </a:rPr>
              <a:t>CPS Products </a:t>
            </a:r>
            <a:r>
              <a:rPr lang="en-US" sz="2000" b="0" i="0" u="none" strike="noStrike" cap="none">
                <a:solidFill>
                  <a:schemeClr val="lt1"/>
                </a:solidFill>
                <a:latin typeface="Calibri"/>
                <a:ea typeface="Calibri"/>
                <a:cs typeface="Calibri"/>
                <a:sym typeface="Calibri"/>
              </a:rPr>
              <a:t>show high percentage of pixels with the value of the upper LUT edge. </a:t>
            </a:r>
            <a:endParaRPr/>
          </a:p>
          <a:p>
            <a:pPr marL="609600" marR="0" lvl="0" indent="-266700" algn="l" rtl="0">
              <a:lnSpc>
                <a:spcPct val="100000"/>
              </a:lnSpc>
              <a:spcBef>
                <a:spcPts val="64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CPS Products show erroneous glint-related pattern.</a:t>
            </a:r>
            <a:endParaRPr/>
          </a:p>
          <a:p>
            <a:pPr marL="609600" marR="0" lvl="0" indent="-266700" algn="l" rtl="0">
              <a:lnSpc>
                <a:spcPct val="100000"/>
              </a:lnSpc>
              <a:spcBef>
                <a:spcPts val="64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CPS  issues were not seen in Beta review data (and also not in former reviews).</a:t>
            </a:r>
            <a:endParaRPr/>
          </a:p>
          <a:p>
            <a:pPr marL="609600" marR="0" lvl="0" indent="-266700" algn="l" rtl="0">
              <a:lnSpc>
                <a:spcPct val="100000"/>
              </a:lnSpc>
              <a:spcBef>
                <a:spcPts val="64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What caused this bad results: We assume that it could be related to the software change on 9 January 2018. This included using new </a:t>
            </a:r>
            <a:r>
              <a:rPr lang="en-US" sz="2000" b="0" i="0" u="none" strike="noStrike" cap="none">
                <a:solidFill>
                  <a:srgbClr val="FABF8E"/>
                </a:solidFill>
                <a:latin typeface="Calibri"/>
                <a:ea typeface="Calibri"/>
                <a:cs typeface="Calibri"/>
                <a:sym typeface="Calibri"/>
              </a:rPr>
              <a:t>DCOMP LUTs</a:t>
            </a:r>
            <a:r>
              <a:rPr lang="en-US" sz="2000" b="0" i="0" u="none" strike="noStrike" cap="none">
                <a:solidFill>
                  <a:schemeClr val="lt1"/>
                </a:solidFill>
                <a:latin typeface="Calibri"/>
                <a:ea typeface="Calibri"/>
                <a:cs typeface="Calibri"/>
                <a:sym typeface="Calibri"/>
              </a:rPr>
              <a:t>, and a correction of </a:t>
            </a:r>
            <a:r>
              <a:rPr lang="en-US" sz="2000" b="0" i="0" u="none" strike="noStrike" cap="none">
                <a:solidFill>
                  <a:srgbClr val="FABF8E"/>
                </a:solidFill>
                <a:latin typeface="Calibri"/>
                <a:ea typeface="Calibri"/>
                <a:cs typeface="Calibri"/>
                <a:sym typeface="Calibri"/>
              </a:rPr>
              <a:t>Total Water Vapor</a:t>
            </a:r>
            <a:r>
              <a:rPr lang="en-US" sz="2000" b="0" i="0" u="none" strike="noStrike" cap="none">
                <a:solidFill>
                  <a:schemeClr val="lt1"/>
                </a:solidFill>
                <a:latin typeface="Calibri"/>
                <a:ea typeface="Calibri"/>
                <a:cs typeface="Calibri"/>
                <a:sym typeface="Calibri"/>
              </a:rPr>
              <a:t>, which is used in DCOMP for atmospheric correction.  Other possible reasons are </a:t>
            </a:r>
            <a:r>
              <a:rPr lang="en-US" sz="2000" b="0" i="0" u="none" strike="noStrike" cap="none">
                <a:solidFill>
                  <a:srgbClr val="FABF8E"/>
                </a:solidFill>
                <a:latin typeface="Calibri"/>
                <a:ea typeface="Calibri"/>
                <a:cs typeface="Calibri"/>
                <a:sym typeface="Calibri"/>
              </a:rPr>
              <a:t>visible</a:t>
            </a:r>
            <a:r>
              <a:rPr lang="en-US" sz="2000" b="0" i="0" u="none" strike="noStrike" cap="none">
                <a:solidFill>
                  <a:schemeClr val="lt1"/>
                </a:solidFill>
                <a:latin typeface="Calibri"/>
                <a:ea typeface="Calibri"/>
                <a:cs typeface="Calibri"/>
                <a:sym typeface="Calibri"/>
              </a:rPr>
              <a:t> channel </a:t>
            </a:r>
            <a:r>
              <a:rPr lang="en-US" sz="2000" b="0" i="0" u="none" strike="noStrike" cap="none">
                <a:solidFill>
                  <a:srgbClr val="FABF8E"/>
                </a:solidFill>
                <a:latin typeface="Calibri"/>
                <a:ea typeface="Calibri"/>
                <a:cs typeface="Calibri"/>
                <a:sym typeface="Calibri"/>
              </a:rPr>
              <a:t>calibration</a:t>
            </a:r>
            <a:r>
              <a:rPr lang="en-US" sz="2000" b="0" i="0" u="none" strike="noStrike" cap="none">
                <a:solidFill>
                  <a:schemeClr val="lt1"/>
                </a:solidFill>
                <a:latin typeface="Calibri"/>
                <a:ea typeface="Calibri"/>
                <a:cs typeface="Calibri"/>
                <a:sym typeface="Calibri"/>
              </a:rPr>
              <a:t> (explanation some slides later). </a:t>
            </a:r>
            <a:r>
              <a:rPr lang="en-US" sz="2000" b="0" i="0" u="none" strike="noStrike" cap="none">
                <a:solidFill>
                  <a:srgbClr val="FABF8E"/>
                </a:solidFill>
                <a:latin typeface="Calibri"/>
                <a:ea typeface="Calibri"/>
                <a:cs typeface="Calibri"/>
                <a:sym typeface="Calibri"/>
              </a:rPr>
              <a:t>Cloud phase input </a:t>
            </a:r>
            <a:r>
              <a:rPr lang="en-US" sz="2000" b="0" i="0" u="none" strike="noStrike" cap="none">
                <a:solidFill>
                  <a:schemeClr val="lt1"/>
                </a:solidFill>
                <a:latin typeface="Calibri"/>
                <a:ea typeface="Calibri"/>
                <a:cs typeface="Calibri"/>
                <a:sym typeface="Calibri"/>
              </a:rPr>
              <a:t>could be another reason.</a:t>
            </a:r>
            <a:endParaRPr/>
          </a:p>
          <a:p>
            <a:pPr marL="609600" marR="0" lvl="0" indent="-266700" algn="l" rtl="0">
              <a:lnSpc>
                <a:spcPct val="100000"/>
              </a:lnSpc>
              <a:spcBef>
                <a:spcPts val="64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Mitigation will be discussed in further slide at the end of this presentation. </a:t>
            </a:r>
            <a:endParaRPr sz="2000" b="0" i="0" u="none" strike="noStrike" cap="none">
              <a:solidFill>
                <a:schemeClr val="lt1"/>
              </a:solidFill>
              <a:latin typeface="Calibri"/>
              <a:ea typeface="Calibri"/>
              <a:cs typeface="Calibri"/>
              <a:sym typeface="Calibri"/>
            </a:endParaRPr>
          </a:p>
        </p:txBody>
      </p:sp>
      <p:sp>
        <p:nvSpPr>
          <p:cNvPr id="639" name="Shape 63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31</a:t>
            </a:fld>
            <a:endParaRPr sz="1200" b="0" i="0" u="none" strike="noStrike" cap="none">
              <a:solidFill>
                <a:schemeClr val="lt1"/>
              </a:solidFill>
              <a:latin typeface="Calibri"/>
              <a:ea typeface="Calibri"/>
              <a:cs typeface="Calibri"/>
              <a:sym typeface="Calibri"/>
            </a:endParaRPr>
          </a:p>
        </p:txBody>
      </p:sp>
      <p:sp>
        <p:nvSpPr>
          <p:cNvPr id="640" name="Shape 640"/>
          <p:cNvSpPr txBox="1"/>
          <p:nvPr/>
        </p:nvSpPr>
        <p:spPr>
          <a:xfrm>
            <a:off x="7127700" y="146195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Shape 646"/>
          <p:cNvSpPr txBox="1">
            <a:spLocks noGrp="1"/>
          </p:cNvSpPr>
          <p:nvPr>
            <p:ph type="title"/>
          </p:nvPr>
        </p:nvSpPr>
        <p:spPr>
          <a:xfrm>
            <a:off x="722313"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4000"/>
              <a:buFont typeface="Calibri"/>
              <a:buNone/>
            </a:pPr>
            <a:r>
              <a:rPr lang="en-US" sz="4000" b="1" i="0" u="none" strike="noStrike" cap="none">
                <a:solidFill>
                  <a:schemeClr val="lt1"/>
                </a:solidFill>
                <a:latin typeface="Calibri"/>
                <a:ea typeface="Calibri"/>
                <a:cs typeface="Calibri"/>
                <a:sym typeface="Calibri"/>
              </a:rPr>
              <a:t>Comparison with the NASA MODIS Daytime Cloud Optical and Microphysical Products</a:t>
            </a:r>
            <a:endParaRPr sz="4000" b="1" i="0" u="none" strike="noStrike" cap="none">
              <a:solidFill>
                <a:schemeClr val="lt1"/>
              </a:solidFill>
              <a:latin typeface="Calibri"/>
              <a:ea typeface="Calibri"/>
              <a:cs typeface="Calibri"/>
              <a:sym typeface="Calibri"/>
            </a:endParaRPr>
          </a:p>
        </p:txBody>
      </p:sp>
      <p:sp>
        <p:nvSpPr>
          <p:cNvPr id="647" name="Shape 6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32</a:t>
            </a:fld>
            <a:endParaRPr sz="1200" b="0" i="0" u="none" strike="noStrike" cap="none">
              <a:solidFill>
                <a:schemeClr val="lt1"/>
              </a:solidFill>
              <a:latin typeface="Calibri"/>
              <a:ea typeface="Calibri"/>
              <a:cs typeface="Calibri"/>
              <a:sym typeface="Calibri"/>
            </a:endParaRPr>
          </a:p>
        </p:txBody>
      </p:sp>
      <p:sp>
        <p:nvSpPr>
          <p:cNvPr id="648" name="Shape 648"/>
          <p:cNvSpPr txBox="1">
            <a:spLocks noGrp="1"/>
          </p:cNvSpPr>
          <p:nvPr>
            <p:ph type="body" idx="1"/>
          </p:nvPr>
        </p:nvSpPr>
        <p:spPr>
          <a:xfrm>
            <a:off x="722313"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2000"/>
              <a:buFont typeface="Arial"/>
              <a:buNone/>
            </a:pPr>
            <a:r>
              <a:rPr lang="en-US" sz="2000" b="0" i="0" u="none" strike="noStrike" cap="none">
                <a:solidFill>
                  <a:srgbClr val="888888"/>
                </a:solidFill>
                <a:latin typeface="Calibri"/>
                <a:ea typeface="Calibri"/>
                <a:cs typeface="Calibri"/>
                <a:sym typeface="Calibri"/>
              </a:rPr>
              <a:t>GOES-16 Day Cloud Opt/Micro Products  L2 Product Provisional PS-PVR</a:t>
            </a:r>
            <a:endParaRPr sz="2000" b="0" i="0" u="none" strike="noStrike" cap="none">
              <a:solidFill>
                <a:srgbClr val="888888"/>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Shape 6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
        <p:nvSpPr>
          <p:cNvPr id="655" name="Shape 655"/>
          <p:cNvSpPr txBox="1"/>
          <p:nvPr/>
        </p:nvSpPr>
        <p:spPr>
          <a:xfrm>
            <a:off x="1735675" y="256250"/>
            <a:ext cx="58629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600"/>
              <a:buFont typeface="Arial"/>
              <a:buNone/>
            </a:pPr>
            <a:r>
              <a:rPr lang="en-US" sz="2400" b="0" i="0" u="none" strike="noStrike" cap="none">
                <a:solidFill>
                  <a:schemeClr val="accent6"/>
                </a:solidFill>
                <a:latin typeface="Arial"/>
                <a:ea typeface="Arial"/>
                <a:cs typeface="Arial"/>
                <a:sym typeface="Arial"/>
              </a:rPr>
              <a:t>ABI/DCOMP Evaluation </a:t>
            </a:r>
            <a:r>
              <a:rPr lang="en-US" sz="2400" b="0" i="0" u="none" strike="noStrike" cap="none">
                <a:solidFill>
                  <a:schemeClr val="accent6"/>
                </a:solidFill>
                <a:latin typeface="Calibri"/>
                <a:ea typeface="Calibri"/>
                <a:cs typeface="Calibri"/>
                <a:sym typeface="Calibri"/>
              </a:rPr>
              <a:t>from</a:t>
            </a:r>
            <a:r>
              <a:rPr lang="en-US" sz="2400" b="0" i="0" u="none" strike="noStrike" cap="none">
                <a:solidFill>
                  <a:schemeClr val="accent6"/>
                </a:solidFill>
                <a:latin typeface="Arial"/>
                <a:ea typeface="Arial"/>
                <a:cs typeface="Arial"/>
                <a:sym typeface="Arial"/>
              </a:rPr>
              <a:t> MODIS</a:t>
            </a:r>
            <a:endParaRPr/>
          </a:p>
        </p:txBody>
      </p:sp>
      <p:sp>
        <p:nvSpPr>
          <p:cNvPr id="656" name="Shape 656"/>
          <p:cNvSpPr txBox="1"/>
          <p:nvPr/>
        </p:nvSpPr>
        <p:spPr>
          <a:xfrm>
            <a:off x="954725" y="1331275"/>
            <a:ext cx="2501100" cy="295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50"/>
              <a:buFont typeface="Arial"/>
              <a:buNone/>
            </a:pPr>
            <a:r>
              <a:rPr lang="en-US" sz="1400" b="0" i="0" u="none" strike="noStrike" cap="none">
                <a:solidFill>
                  <a:srgbClr val="000000"/>
                </a:solidFill>
                <a:latin typeface="Arial"/>
                <a:ea typeface="Arial"/>
                <a:cs typeface="Arial"/>
                <a:sym typeface="Arial"/>
              </a:rPr>
              <a:t>MODIS-AQUA MYD06 </a:t>
            </a:r>
            <a:endParaRPr/>
          </a:p>
        </p:txBody>
      </p:sp>
      <p:sp>
        <p:nvSpPr>
          <p:cNvPr id="657" name="Shape 657"/>
          <p:cNvSpPr txBox="1"/>
          <p:nvPr/>
        </p:nvSpPr>
        <p:spPr>
          <a:xfrm>
            <a:off x="622300" y="1331275"/>
            <a:ext cx="77343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58" name="Shape 658"/>
          <p:cNvSpPr txBox="1"/>
          <p:nvPr/>
        </p:nvSpPr>
        <p:spPr>
          <a:xfrm>
            <a:off x="514350" y="1241963"/>
            <a:ext cx="7950300" cy="5847900"/>
          </a:xfrm>
          <a:prstGeom prst="rect">
            <a:avLst/>
          </a:prstGeom>
          <a:noFill/>
          <a:ln>
            <a:noFill/>
          </a:ln>
        </p:spPr>
        <p:txBody>
          <a:bodyPr spcFirstLastPara="1" wrap="square" lIns="91425" tIns="45700" rIns="91425" bIns="45700" anchor="t" anchorCtr="0">
            <a:noAutofit/>
          </a:bodyPr>
          <a:lstStyle/>
          <a:p>
            <a:pPr marL="457200" marR="0" lvl="1" indent="0" algn="l" rtl="0">
              <a:lnSpc>
                <a:spcPct val="100000"/>
              </a:lnSpc>
              <a:spcBef>
                <a:spcPts val="0"/>
              </a:spcBef>
              <a:spcAft>
                <a:spcPts val="0"/>
              </a:spcAft>
              <a:buClr>
                <a:schemeClr val="lt1"/>
              </a:buClr>
              <a:buSzPts val="600"/>
              <a:buFont typeface="Arial"/>
              <a:buNone/>
            </a:pPr>
            <a:r>
              <a:rPr lang="en-US" sz="2400" b="0" i="0" u="sng" strike="noStrike" cap="none">
                <a:solidFill>
                  <a:schemeClr val="lt1"/>
                </a:solidFill>
                <a:latin typeface="Arial"/>
                <a:ea typeface="Arial"/>
                <a:cs typeface="Arial"/>
                <a:sym typeface="Arial"/>
              </a:rPr>
              <a:t>Tasks and Challenges:</a:t>
            </a:r>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457200" marR="0" lvl="1" indent="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 Spatial and temporal co-location differences ( spatial and temporal windows are 5km and 600 sec)</a:t>
            </a:r>
            <a:endParaRPr/>
          </a:p>
          <a:p>
            <a:pPr marL="457200" marR="0" lvl="1" indent="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 MODIS approach is similar to DCOMP approach. The MODIS products are therefore not an independent validation source.</a:t>
            </a:r>
            <a:endParaRPr/>
          </a:p>
          <a:p>
            <a:pPr marL="457200" marR="0" lvl="1" indent="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 Basic assumptions may be different ( cloud phase, cloud height, surface conditions). These assumptions are beyond control of DCOMP and have to be tested/validated. </a:t>
            </a:r>
            <a:endParaRPr/>
          </a:p>
          <a:p>
            <a:pPr marL="457200" marR="0" lvl="1" indent="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Arial"/>
                <a:ea typeface="Arial"/>
                <a:cs typeface="Arial"/>
                <a:sym typeface="Arial"/>
              </a:rPr>
              <a:t> Thus, perfect match cannot be  expected. The one-to-one comparisons shouldn’t be seen as validation/performance truth.</a:t>
            </a:r>
            <a:endParaRPr/>
          </a:p>
          <a:p>
            <a:pPr marL="457200" marR="0" lvl="1"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Shape 66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12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34</a:t>
            </a:fld>
            <a:endParaRPr sz="1200" b="0" i="0" u="none" strike="noStrike" cap="none">
              <a:solidFill>
                <a:schemeClr val="lt1"/>
              </a:solidFill>
              <a:latin typeface="Calibri"/>
              <a:ea typeface="Calibri"/>
              <a:cs typeface="Calibri"/>
              <a:sym typeface="Calibri"/>
            </a:endParaRPr>
          </a:p>
        </p:txBody>
      </p:sp>
      <p:sp>
        <p:nvSpPr>
          <p:cNvPr id="665" name="Shape 665"/>
          <p:cNvSpPr txBox="1"/>
          <p:nvPr/>
        </p:nvSpPr>
        <p:spPr>
          <a:xfrm>
            <a:off x="179925" y="1192175"/>
            <a:ext cx="2699400" cy="53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We looked for AQUA/MODIS Scenes within 2 minutes of GOES-16.</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We used CGMS navigation tools to map GOES-16 into the MODIS swath.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We don’t expect perfect agreement at the pixel scale (parallax) so these results are more qualitative.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1800"/>
              <a:buFont typeface="Calibri"/>
              <a:buNone/>
            </a:pPr>
            <a:r>
              <a:rPr lang="en-US" sz="1800" b="0" i="0" u="none" strike="noStrike" cap="none">
                <a:solidFill>
                  <a:schemeClr val="lt1"/>
                </a:solidFill>
                <a:latin typeface="Calibri"/>
                <a:ea typeface="Calibri"/>
                <a:cs typeface="Calibri"/>
                <a:sym typeface="Calibri"/>
              </a:rPr>
              <a:t>Phase image shown for reference.  GOES-16 Phase has large impact on GOES-16 Opt/Micro EDRs.</a:t>
            </a:r>
            <a:endParaRPr sz="1400" b="0" i="0" u="none" strike="noStrike" cap="none">
              <a:solidFill>
                <a:srgbClr val="000000"/>
              </a:solidFill>
              <a:latin typeface="Arial"/>
              <a:ea typeface="Arial"/>
              <a:cs typeface="Arial"/>
              <a:sym typeface="Arial"/>
            </a:endParaRPr>
          </a:p>
        </p:txBody>
      </p:sp>
      <p:sp>
        <p:nvSpPr>
          <p:cNvPr id="666" name="Shape 666"/>
          <p:cNvSpPr/>
          <p:nvPr/>
        </p:nvSpPr>
        <p:spPr>
          <a:xfrm>
            <a:off x="2979175" y="1348700"/>
            <a:ext cx="1968900" cy="24396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 name="Shape 667"/>
          <p:cNvSpPr txBox="1"/>
          <p:nvPr/>
        </p:nvSpPr>
        <p:spPr>
          <a:xfrm>
            <a:off x="1735675" y="256250"/>
            <a:ext cx="5862900" cy="43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2400"/>
              <a:buFont typeface="Calibri"/>
              <a:buNone/>
            </a:pPr>
            <a:r>
              <a:rPr lang="en-US" sz="2400" b="0" i="0" u="none" strike="noStrike" cap="none">
                <a:solidFill>
                  <a:srgbClr val="FF9900"/>
                </a:solidFill>
                <a:latin typeface="Calibri"/>
                <a:ea typeface="Calibri"/>
                <a:cs typeface="Calibri"/>
                <a:sym typeface="Calibri"/>
              </a:rPr>
              <a:t>MODIS Cloud Height Comparison Format</a:t>
            </a:r>
            <a:endParaRPr sz="1400" b="0" i="0" u="none" strike="noStrike" cap="none">
              <a:solidFill>
                <a:srgbClr val="FF9900"/>
              </a:solidFill>
              <a:latin typeface="Arial"/>
              <a:ea typeface="Arial"/>
              <a:cs typeface="Arial"/>
              <a:sym typeface="Arial"/>
            </a:endParaRPr>
          </a:p>
        </p:txBody>
      </p:sp>
      <p:sp>
        <p:nvSpPr>
          <p:cNvPr id="668" name="Shape 668"/>
          <p:cNvSpPr/>
          <p:nvPr/>
        </p:nvSpPr>
        <p:spPr>
          <a:xfrm>
            <a:off x="5047925" y="1348700"/>
            <a:ext cx="1968900" cy="24396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9" name="Shape 669"/>
          <p:cNvSpPr/>
          <p:nvPr/>
        </p:nvSpPr>
        <p:spPr>
          <a:xfrm>
            <a:off x="7093025" y="1348700"/>
            <a:ext cx="1968900" cy="24396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0" name="Shape 670"/>
          <p:cNvSpPr/>
          <p:nvPr/>
        </p:nvSpPr>
        <p:spPr>
          <a:xfrm>
            <a:off x="2979175" y="3916750"/>
            <a:ext cx="1968900" cy="24396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1" name="Shape 671"/>
          <p:cNvSpPr/>
          <p:nvPr/>
        </p:nvSpPr>
        <p:spPr>
          <a:xfrm>
            <a:off x="5036100" y="3916750"/>
            <a:ext cx="1968900" cy="24396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2" name="Shape 672"/>
          <p:cNvSpPr/>
          <p:nvPr/>
        </p:nvSpPr>
        <p:spPr>
          <a:xfrm>
            <a:off x="7093025" y="3916750"/>
            <a:ext cx="1968900" cy="2439600"/>
          </a:xfrm>
          <a:prstGeom prst="rect">
            <a:avLst/>
          </a:prstGeom>
          <a:solidFill>
            <a:srgbClr val="99999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3" name="Shape 673"/>
          <p:cNvSpPr txBox="1"/>
          <p:nvPr/>
        </p:nvSpPr>
        <p:spPr>
          <a:xfrm>
            <a:off x="3272425" y="1655775"/>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NASA MODIS C6 MYD35 Cloud Phase</a:t>
            </a:r>
            <a:endParaRPr sz="1400" b="0" i="0" u="none" strike="noStrike" cap="none">
              <a:solidFill>
                <a:srgbClr val="000000"/>
              </a:solidFill>
              <a:latin typeface="Arial"/>
              <a:ea typeface="Arial"/>
              <a:cs typeface="Arial"/>
              <a:sym typeface="Arial"/>
            </a:endParaRPr>
          </a:p>
        </p:txBody>
      </p:sp>
      <p:sp>
        <p:nvSpPr>
          <p:cNvPr id="674" name="Shape 674"/>
          <p:cNvSpPr txBox="1"/>
          <p:nvPr/>
        </p:nvSpPr>
        <p:spPr>
          <a:xfrm>
            <a:off x="3272425" y="4253400"/>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GOES16 Cloud Phase</a:t>
            </a:r>
            <a:endParaRPr sz="1400" b="0" i="0" u="none" strike="noStrike" cap="none">
              <a:solidFill>
                <a:srgbClr val="000000"/>
              </a:solidFill>
              <a:latin typeface="Arial"/>
              <a:ea typeface="Arial"/>
              <a:cs typeface="Arial"/>
              <a:sym typeface="Arial"/>
            </a:endParaRPr>
          </a:p>
        </p:txBody>
      </p:sp>
      <p:sp>
        <p:nvSpPr>
          <p:cNvPr id="675" name="Shape 675"/>
          <p:cNvSpPr txBox="1"/>
          <p:nvPr/>
        </p:nvSpPr>
        <p:spPr>
          <a:xfrm>
            <a:off x="7227125" y="1655775"/>
            <a:ext cx="1700700" cy="837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GOES-16 False Color Mapped to MODIS Swath</a:t>
            </a:r>
            <a:endParaRPr sz="1400" b="0" i="0" u="none" strike="noStrike" cap="none">
              <a:solidFill>
                <a:srgbClr val="000000"/>
              </a:solidFill>
              <a:latin typeface="Arial"/>
              <a:ea typeface="Arial"/>
              <a:cs typeface="Arial"/>
              <a:sym typeface="Arial"/>
            </a:endParaRPr>
          </a:p>
        </p:txBody>
      </p:sp>
      <p:sp>
        <p:nvSpPr>
          <p:cNvPr id="676" name="Shape 676"/>
          <p:cNvSpPr txBox="1"/>
          <p:nvPr/>
        </p:nvSpPr>
        <p:spPr>
          <a:xfrm>
            <a:off x="5325975" y="1655775"/>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NASA MODIS C6 MYD35 EDR (using 2.1 micron for NIR)</a:t>
            </a:r>
            <a:endParaRPr sz="1400" b="0" i="0" u="none" strike="noStrike" cap="none">
              <a:solidFill>
                <a:srgbClr val="000000"/>
              </a:solidFill>
              <a:latin typeface="Arial"/>
              <a:ea typeface="Arial"/>
              <a:cs typeface="Arial"/>
              <a:sym typeface="Arial"/>
            </a:endParaRPr>
          </a:p>
        </p:txBody>
      </p:sp>
      <p:sp>
        <p:nvSpPr>
          <p:cNvPr id="677" name="Shape 677"/>
          <p:cNvSpPr txBox="1"/>
          <p:nvPr/>
        </p:nvSpPr>
        <p:spPr>
          <a:xfrm>
            <a:off x="5315100" y="4253400"/>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GOES-16 EDR (using 2.2 micron for NIR)</a:t>
            </a:r>
            <a:endParaRPr sz="1400" b="0" i="0" u="none" strike="noStrike" cap="none">
              <a:solidFill>
                <a:srgbClr val="000000"/>
              </a:solidFill>
              <a:latin typeface="Arial"/>
              <a:ea typeface="Arial"/>
              <a:cs typeface="Arial"/>
              <a:sym typeface="Arial"/>
            </a:endParaRPr>
          </a:p>
        </p:txBody>
      </p:sp>
      <p:sp>
        <p:nvSpPr>
          <p:cNvPr id="678" name="Shape 678"/>
          <p:cNvSpPr txBox="1"/>
          <p:nvPr/>
        </p:nvSpPr>
        <p:spPr>
          <a:xfrm>
            <a:off x="7386000" y="4253400"/>
            <a:ext cx="1382400" cy="1099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Scatter plot of GOES-16 EDR versus NASA EDR (in log/log space)</a:t>
            </a:r>
            <a:endParaRPr sz="1400" b="0" i="0" u="none" strike="noStrike" cap="none">
              <a:solidFill>
                <a:srgbClr val="000000"/>
              </a:solidFill>
              <a:latin typeface="Arial"/>
              <a:ea typeface="Arial"/>
              <a:cs typeface="Arial"/>
              <a:sym typeface="Arial"/>
            </a:endParaRPr>
          </a:p>
        </p:txBody>
      </p:sp>
      <p:sp>
        <p:nvSpPr>
          <p:cNvPr id="679" name="Shape 679"/>
          <p:cNvSpPr txBox="1"/>
          <p:nvPr/>
        </p:nvSpPr>
        <p:spPr>
          <a:xfrm>
            <a:off x="3355725" y="6408275"/>
            <a:ext cx="5635200" cy="449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Roughly 512 colocated MODIS granules were analyzed</a:t>
            </a:r>
            <a:endParaRPr sz="1400" b="0" i="0" u="none" strike="noStrike" cap="none">
              <a:solidFill>
                <a:srgbClr val="FF99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Shape 685"/>
          <p:cNvSpPr txBox="1">
            <a:spLocks noGrp="1"/>
          </p:cNvSpPr>
          <p:nvPr>
            <p:ph type="title"/>
          </p:nvPr>
        </p:nvSpPr>
        <p:spPr>
          <a:xfrm>
            <a:off x="457200" y="-46046"/>
            <a:ext cx="8229600" cy="73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000"/>
              <a:buFont typeface="Calibri"/>
              <a:buNone/>
            </a:pPr>
            <a:r>
              <a:rPr lang="en-US" sz="3000" b="0" i="0" u="none" strike="noStrike" cap="none">
                <a:solidFill>
                  <a:srgbClr val="FF9900"/>
                </a:solidFill>
                <a:latin typeface="Calibri"/>
                <a:ea typeface="Calibri"/>
                <a:cs typeface="Calibri"/>
                <a:sym typeface="Calibri"/>
              </a:rPr>
              <a:t>Explanation of False Color Image</a:t>
            </a:r>
            <a:endParaRPr sz="3000" b="0" i="0" u="none" strike="noStrike" cap="none">
              <a:solidFill>
                <a:srgbClr val="FF9900"/>
              </a:solidFill>
              <a:latin typeface="Calibri"/>
              <a:ea typeface="Calibri"/>
              <a:cs typeface="Calibri"/>
              <a:sym typeface="Calibri"/>
            </a:endParaRPr>
          </a:p>
        </p:txBody>
      </p:sp>
      <p:sp>
        <p:nvSpPr>
          <p:cNvPr id="686" name="Shape 686"/>
          <p:cNvSpPr txBox="1">
            <a:spLocks noGrp="1"/>
          </p:cNvSpPr>
          <p:nvPr>
            <p:ph type="body" idx="1"/>
          </p:nvPr>
        </p:nvSpPr>
        <p:spPr>
          <a:xfrm>
            <a:off x="88150" y="1181550"/>
            <a:ext cx="3218700" cy="52563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64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A non-standard false color image is displayed here.</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Red = 1.38, Green = 0.65, Blue = 1.60 micron.</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This combination separates clouds by water, thick ice and thin ice (cirrus).</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Errors in cloud phase can often lead to failed or erroneous DCOMP retrievals.</a:t>
            </a:r>
            <a:endParaRPr sz="1800" b="0" i="0" u="none" strike="noStrike" cap="none">
              <a:solidFill>
                <a:schemeClr val="lt1"/>
              </a:solidFill>
              <a:latin typeface="Calibri"/>
              <a:ea typeface="Calibri"/>
              <a:cs typeface="Calibri"/>
              <a:sym typeface="Calibri"/>
            </a:endParaRPr>
          </a:p>
          <a:p>
            <a:pPr marL="457200" marR="0" lvl="0" indent="-342900" algn="l" rtl="0">
              <a:lnSpc>
                <a:spcPct val="100000"/>
              </a:lnSpc>
              <a:spcBef>
                <a:spcPts val="0"/>
              </a:spcBef>
              <a:spcAft>
                <a:spcPts val="0"/>
              </a:spcAft>
              <a:buClr>
                <a:schemeClr val="lt1"/>
              </a:buClr>
              <a:buSzPts val="1800"/>
              <a:buFont typeface="Arial"/>
              <a:buChar char="•"/>
            </a:pPr>
            <a:r>
              <a:rPr lang="en-US" sz="1800" b="0" i="0" u="none" strike="noStrike" cap="none">
                <a:solidFill>
                  <a:schemeClr val="lt1"/>
                </a:solidFill>
                <a:latin typeface="Calibri"/>
                <a:ea typeface="Calibri"/>
                <a:cs typeface="Calibri"/>
                <a:sym typeface="Calibri"/>
              </a:rPr>
              <a:t>For example: thin cirrus over water cloud are often classified as ice-phase but most DCOMP signal comes from the lower water clouds.</a:t>
            </a:r>
            <a:endParaRPr sz="1800" b="0" i="0" u="none" strike="noStrike" cap="none">
              <a:solidFill>
                <a:schemeClr val="lt1"/>
              </a:solidFill>
              <a:latin typeface="Calibri"/>
              <a:ea typeface="Calibri"/>
              <a:cs typeface="Calibri"/>
              <a:sym typeface="Calibri"/>
            </a:endParaRPr>
          </a:p>
        </p:txBody>
      </p:sp>
      <p:sp>
        <p:nvSpPr>
          <p:cNvPr id="687" name="Shape 68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pic>
        <p:nvPicPr>
          <p:cNvPr id="688" name="Shape 688"/>
          <p:cNvPicPr preferRelativeResize="0"/>
          <p:nvPr/>
        </p:nvPicPr>
        <p:blipFill rotWithShape="1">
          <a:blip r:embed="rId3">
            <a:alphaModFix/>
          </a:blip>
          <a:srcRect/>
          <a:stretch/>
        </p:blipFill>
        <p:spPr>
          <a:xfrm>
            <a:off x="4324275" y="3789900"/>
            <a:ext cx="4539375" cy="3026250"/>
          </a:xfrm>
          <a:prstGeom prst="rect">
            <a:avLst/>
          </a:prstGeom>
          <a:noFill/>
          <a:ln>
            <a:noFill/>
          </a:ln>
        </p:spPr>
      </p:pic>
      <p:pic>
        <p:nvPicPr>
          <p:cNvPr id="689" name="Shape 689"/>
          <p:cNvPicPr preferRelativeResize="0"/>
          <p:nvPr/>
        </p:nvPicPr>
        <p:blipFill rotWithShape="1">
          <a:blip r:embed="rId4">
            <a:alphaModFix/>
          </a:blip>
          <a:srcRect/>
          <a:stretch/>
        </p:blipFill>
        <p:spPr>
          <a:xfrm>
            <a:off x="4324275" y="763625"/>
            <a:ext cx="4539375" cy="3026275"/>
          </a:xfrm>
          <a:prstGeom prst="rect">
            <a:avLst/>
          </a:prstGeom>
          <a:noFill/>
          <a:ln>
            <a:noFill/>
          </a:ln>
        </p:spPr>
      </p:pic>
      <p:sp>
        <p:nvSpPr>
          <p:cNvPr id="690" name="Shape 690"/>
          <p:cNvSpPr txBox="1"/>
          <p:nvPr/>
        </p:nvSpPr>
        <p:spPr>
          <a:xfrm>
            <a:off x="3355750" y="816450"/>
            <a:ext cx="63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00"/>
              </a:buClr>
              <a:buSzPts val="1400"/>
              <a:buFont typeface="Arial"/>
              <a:buNone/>
            </a:pPr>
            <a:r>
              <a:rPr lang="en-US" sz="1400" b="0" i="0" u="none" strike="noStrike" cap="none">
                <a:solidFill>
                  <a:srgbClr val="FFFF00"/>
                </a:solidFill>
                <a:latin typeface="Arial"/>
                <a:ea typeface="Arial"/>
                <a:cs typeface="Arial"/>
                <a:sym typeface="Arial"/>
              </a:rPr>
              <a:t>cirrus</a:t>
            </a:r>
            <a:endParaRPr sz="1400" b="0" i="0" u="none" strike="noStrike" cap="none">
              <a:solidFill>
                <a:srgbClr val="FFFF00"/>
              </a:solidFill>
              <a:latin typeface="Arial"/>
              <a:ea typeface="Arial"/>
              <a:cs typeface="Arial"/>
              <a:sym typeface="Arial"/>
            </a:endParaRPr>
          </a:p>
        </p:txBody>
      </p:sp>
      <p:cxnSp>
        <p:nvCxnSpPr>
          <p:cNvPr id="691" name="Shape 691"/>
          <p:cNvCxnSpPr>
            <a:stCxn id="690" idx="3"/>
          </p:cNvCxnSpPr>
          <p:nvPr/>
        </p:nvCxnSpPr>
        <p:spPr>
          <a:xfrm>
            <a:off x="3991750" y="999000"/>
            <a:ext cx="1046700" cy="625200"/>
          </a:xfrm>
          <a:prstGeom prst="straightConnector1">
            <a:avLst/>
          </a:prstGeom>
          <a:noFill/>
          <a:ln w="28575" cap="flat" cmpd="sng">
            <a:solidFill>
              <a:srgbClr val="FFFF00"/>
            </a:solidFill>
            <a:prstDash val="solid"/>
            <a:round/>
            <a:headEnd type="none" w="sm" len="sm"/>
            <a:tailEnd type="triangle" w="med" len="med"/>
          </a:ln>
        </p:spPr>
      </p:cxnSp>
      <p:sp>
        <p:nvSpPr>
          <p:cNvPr id="692" name="Shape 692"/>
          <p:cNvSpPr txBox="1"/>
          <p:nvPr/>
        </p:nvSpPr>
        <p:spPr>
          <a:xfrm>
            <a:off x="3355750" y="1683775"/>
            <a:ext cx="636000" cy="62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00"/>
              </a:buClr>
              <a:buSzPts val="1400"/>
              <a:buFont typeface="Arial"/>
              <a:buNone/>
            </a:pPr>
            <a:r>
              <a:rPr lang="en-US" sz="1400" b="0" i="0" u="none" strike="noStrike" cap="none">
                <a:solidFill>
                  <a:srgbClr val="FFFF00"/>
                </a:solidFill>
                <a:latin typeface="Arial"/>
                <a:ea typeface="Arial"/>
                <a:cs typeface="Arial"/>
                <a:sym typeface="Arial"/>
              </a:rPr>
              <a:t>thick ice</a:t>
            </a:r>
            <a:endParaRPr sz="1400" b="0" i="0" u="none" strike="noStrike" cap="none">
              <a:solidFill>
                <a:srgbClr val="FFFF00"/>
              </a:solidFill>
              <a:latin typeface="Arial"/>
              <a:ea typeface="Arial"/>
              <a:cs typeface="Arial"/>
              <a:sym typeface="Arial"/>
            </a:endParaRPr>
          </a:p>
        </p:txBody>
      </p:sp>
      <p:cxnSp>
        <p:nvCxnSpPr>
          <p:cNvPr id="693" name="Shape 693"/>
          <p:cNvCxnSpPr>
            <a:stCxn id="692" idx="3"/>
          </p:cNvCxnSpPr>
          <p:nvPr/>
        </p:nvCxnSpPr>
        <p:spPr>
          <a:xfrm>
            <a:off x="3991750" y="1996375"/>
            <a:ext cx="1036800" cy="997500"/>
          </a:xfrm>
          <a:prstGeom prst="straightConnector1">
            <a:avLst/>
          </a:prstGeom>
          <a:noFill/>
          <a:ln w="28575" cap="flat" cmpd="sng">
            <a:solidFill>
              <a:srgbClr val="FFFF00"/>
            </a:solidFill>
            <a:prstDash val="solid"/>
            <a:round/>
            <a:headEnd type="none" w="sm" len="sm"/>
            <a:tailEnd type="triangle" w="med" len="med"/>
          </a:ln>
        </p:spPr>
      </p:cxnSp>
      <p:cxnSp>
        <p:nvCxnSpPr>
          <p:cNvPr id="694" name="Shape 694"/>
          <p:cNvCxnSpPr>
            <a:stCxn id="695" idx="2"/>
          </p:cNvCxnSpPr>
          <p:nvPr/>
        </p:nvCxnSpPr>
        <p:spPr>
          <a:xfrm flipH="1">
            <a:off x="7494025" y="1494150"/>
            <a:ext cx="597600" cy="1480200"/>
          </a:xfrm>
          <a:prstGeom prst="straightConnector1">
            <a:avLst/>
          </a:prstGeom>
          <a:noFill/>
          <a:ln w="28575" cap="flat" cmpd="sng">
            <a:solidFill>
              <a:srgbClr val="FFFF00"/>
            </a:solidFill>
            <a:prstDash val="solid"/>
            <a:round/>
            <a:headEnd type="none" w="sm" len="sm"/>
            <a:tailEnd type="triangle" w="med" len="med"/>
          </a:ln>
        </p:spPr>
      </p:cxnSp>
      <p:sp>
        <p:nvSpPr>
          <p:cNvPr id="695" name="Shape 695"/>
          <p:cNvSpPr txBox="1"/>
          <p:nvPr/>
        </p:nvSpPr>
        <p:spPr>
          <a:xfrm>
            <a:off x="7773625" y="1129050"/>
            <a:ext cx="6360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00"/>
              </a:buClr>
              <a:buSzPts val="1400"/>
              <a:buFont typeface="Arial"/>
              <a:buNone/>
            </a:pPr>
            <a:r>
              <a:rPr lang="en-US" sz="1400" b="0" i="0" u="none" strike="noStrike" cap="none">
                <a:solidFill>
                  <a:srgbClr val="FFFF00"/>
                </a:solidFill>
                <a:latin typeface="Arial"/>
                <a:ea typeface="Arial"/>
                <a:cs typeface="Arial"/>
                <a:sym typeface="Arial"/>
              </a:rPr>
              <a:t>water</a:t>
            </a:r>
            <a:endParaRPr sz="1400" b="0" i="0" u="none" strike="noStrike" cap="none">
              <a:solidFill>
                <a:srgbClr val="FFFF00"/>
              </a:solidFill>
              <a:latin typeface="Arial"/>
              <a:ea typeface="Arial"/>
              <a:cs typeface="Arial"/>
              <a:sym typeface="Arial"/>
            </a:endParaRPr>
          </a:p>
        </p:txBody>
      </p:sp>
      <p:sp>
        <p:nvSpPr>
          <p:cNvPr id="696" name="Shape 696"/>
          <p:cNvSpPr txBox="1"/>
          <p:nvPr/>
        </p:nvSpPr>
        <p:spPr>
          <a:xfrm>
            <a:off x="4422100" y="3933150"/>
            <a:ext cx="4187100" cy="45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00"/>
              </a:buClr>
              <a:buSzPts val="1400"/>
              <a:buFont typeface="Arial"/>
              <a:buNone/>
            </a:pPr>
            <a:r>
              <a:rPr lang="en-US" sz="1400" b="0" i="0" u="none" strike="noStrike" cap="none">
                <a:solidFill>
                  <a:srgbClr val="FFFF00"/>
                </a:solidFill>
                <a:latin typeface="Arial"/>
                <a:ea typeface="Arial"/>
                <a:cs typeface="Arial"/>
                <a:sym typeface="Arial"/>
              </a:rPr>
              <a:t>EUMETSAT Natural Color Image for Reference</a:t>
            </a:r>
            <a:endParaRPr sz="1400" b="0" i="0" u="none" strike="noStrike" cap="none">
              <a:solidFill>
                <a:srgbClr val="FFFF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Shape 70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Cloud Optical Depth (2018/012)</a:t>
            </a:r>
            <a:endParaRPr sz="3600" b="0" i="0" u="none" strike="noStrike" cap="none">
              <a:solidFill>
                <a:schemeClr val="lt1"/>
              </a:solidFill>
              <a:latin typeface="Calibri"/>
              <a:ea typeface="Calibri"/>
              <a:cs typeface="Calibri"/>
              <a:sym typeface="Calibri"/>
            </a:endParaRPr>
          </a:p>
        </p:txBody>
      </p:sp>
      <p:sp>
        <p:nvSpPr>
          <p:cNvPr id="703" name="Shape 7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36</a:t>
            </a:fld>
            <a:endParaRPr sz="1200" b="0" i="0" u="none" strike="noStrike" cap="none">
              <a:solidFill>
                <a:schemeClr val="lt1"/>
              </a:solidFill>
              <a:latin typeface="Calibri"/>
              <a:ea typeface="Calibri"/>
              <a:cs typeface="Calibri"/>
              <a:sym typeface="Calibri"/>
            </a:endParaRPr>
          </a:p>
        </p:txBody>
      </p:sp>
      <p:sp>
        <p:nvSpPr>
          <p:cNvPr id="704" name="Shape 704"/>
          <p:cNvSpPr txBox="1"/>
          <p:nvPr/>
        </p:nvSpPr>
        <p:spPr>
          <a:xfrm>
            <a:off x="91440" y="6400800"/>
            <a:ext cx="920445" cy="4001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05" name="Shape 705"/>
          <p:cNvPicPr preferRelativeResize="0"/>
          <p:nvPr/>
        </p:nvPicPr>
        <p:blipFill rotWithShape="1">
          <a:blip r:embed="rId3">
            <a:alphaModFix/>
          </a:blip>
          <a:srcRect/>
          <a:stretch/>
        </p:blipFill>
        <p:spPr>
          <a:xfrm>
            <a:off x="1032575" y="1009162"/>
            <a:ext cx="7078857" cy="4719238"/>
          </a:xfrm>
          <a:prstGeom prst="rect">
            <a:avLst/>
          </a:prstGeom>
          <a:noFill/>
          <a:ln>
            <a:noFill/>
          </a:ln>
        </p:spPr>
      </p:pic>
      <p:pic>
        <p:nvPicPr>
          <p:cNvPr id="706" name="Shape 706"/>
          <p:cNvPicPr preferRelativeResize="0"/>
          <p:nvPr/>
        </p:nvPicPr>
        <p:blipFill rotWithShape="1">
          <a:blip r:embed="rId4">
            <a:alphaModFix/>
          </a:blip>
          <a:srcRect/>
          <a:stretch/>
        </p:blipFill>
        <p:spPr>
          <a:xfrm>
            <a:off x="1733550" y="5864200"/>
            <a:ext cx="5676900" cy="8572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1"/>
        <p:cNvGrpSpPr/>
        <p:nvPr/>
      </p:nvGrpSpPr>
      <p:grpSpPr>
        <a:xfrm>
          <a:off x="0" y="0"/>
          <a:ext cx="0" cy="0"/>
          <a:chOff x="0" y="0"/>
          <a:chExt cx="0" cy="0"/>
        </a:xfrm>
      </p:grpSpPr>
      <p:sp>
        <p:nvSpPr>
          <p:cNvPr id="712" name="Shape 71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3600"/>
              <a:buFont typeface="Calibri"/>
              <a:buNone/>
            </a:pPr>
            <a:r>
              <a:rPr lang="en-US" sz="3600" b="0" i="0" u="none" strike="noStrike" cap="none">
                <a:solidFill>
                  <a:schemeClr val="accent6"/>
                </a:solidFill>
                <a:latin typeface="Calibri"/>
                <a:ea typeface="Calibri"/>
                <a:cs typeface="Calibri"/>
                <a:sym typeface="Calibri"/>
              </a:rPr>
              <a:t>Cloud Particle Size (2018/012)</a:t>
            </a:r>
            <a:endParaRPr sz="3600" b="0" i="0" u="none" strike="noStrike" cap="none">
              <a:solidFill>
                <a:schemeClr val="lt1"/>
              </a:solidFill>
              <a:latin typeface="Calibri"/>
              <a:ea typeface="Calibri"/>
              <a:cs typeface="Calibri"/>
              <a:sym typeface="Calibri"/>
            </a:endParaRPr>
          </a:p>
        </p:txBody>
      </p:sp>
      <p:sp>
        <p:nvSpPr>
          <p:cNvPr id="713" name="Shape 71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300"/>
              <a:buFont typeface="Arial"/>
              <a:buNone/>
            </a:pPr>
            <a:fld id="{00000000-1234-1234-1234-123412341234}" type="slidenum">
              <a:rPr lang="en-US" sz="1200" b="0" i="0" u="none" strike="noStrike" cap="none">
                <a:solidFill>
                  <a:schemeClr val="lt1"/>
                </a:solidFill>
                <a:latin typeface="Calibri"/>
                <a:ea typeface="Calibri"/>
                <a:cs typeface="Calibri"/>
                <a:sym typeface="Calibri"/>
              </a:rPr>
              <a:t>37</a:t>
            </a:fld>
            <a:endParaRPr sz="1200" b="0" i="0" u="none" strike="noStrike" cap="none">
              <a:solidFill>
                <a:schemeClr val="lt1"/>
              </a:solidFill>
              <a:latin typeface="Calibri"/>
              <a:ea typeface="Calibri"/>
              <a:cs typeface="Calibri"/>
              <a:sym typeface="Calibri"/>
            </a:endParaRPr>
          </a:p>
        </p:txBody>
      </p:sp>
      <p:sp>
        <p:nvSpPr>
          <p:cNvPr id="714" name="Shape 714"/>
          <p:cNvSpPr txBox="1"/>
          <p:nvPr/>
        </p:nvSpPr>
        <p:spPr>
          <a:xfrm>
            <a:off x="91440" y="6400800"/>
            <a:ext cx="920400" cy="400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000"/>
              <a:buFont typeface="Arial"/>
              <a:buNone/>
            </a:pPr>
            <a:r>
              <a:rPr lang="en-US" sz="2000" b="1" i="0" u="none" strike="noStrike" cap="none">
                <a:solidFill>
                  <a:schemeClr val="lt1"/>
                </a:solidFill>
                <a:latin typeface="Arial"/>
                <a:ea typeface="Arial"/>
                <a:cs typeface="Arial"/>
                <a:sym typeface="Arial"/>
              </a:rPr>
              <a:t>EAST</a:t>
            </a: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pic>
        <p:nvPicPr>
          <p:cNvPr id="715" name="Shape 715"/>
          <p:cNvPicPr preferRelativeResize="0"/>
          <p:nvPr/>
        </p:nvPicPr>
        <p:blipFill rotWithShape="1">
          <a:blip r:embed="rId3">
            <a:alphaModFix/>
          </a:blip>
          <a:srcRect/>
          <a:stretch/>
        </p:blipFill>
        <p:spPr>
          <a:xfrm>
            <a:off x="1196025" y="1174812"/>
            <a:ext cx="7078857" cy="4719238"/>
          </a:xfrm>
          <a:prstGeom prst="rect">
            <a:avLst/>
          </a:prstGeom>
          <a:noFill/>
          <a:ln>
            <a:noFill/>
          </a:ln>
        </p:spPr>
      </p:pic>
      <p:pic>
        <p:nvPicPr>
          <p:cNvPr id="716" name="Shape 716"/>
          <p:cNvPicPr preferRelativeResize="0"/>
          <p:nvPr/>
        </p:nvPicPr>
        <p:blipFill rotWithShape="1">
          <a:blip r:embed="rId4">
            <a:alphaModFix/>
          </a:blip>
          <a:srcRect/>
          <a:stretch/>
        </p:blipFill>
        <p:spPr>
          <a:xfrm>
            <a:off x="1916050" y="5971888"/>
            <a:ext cx="5638800" cy="8477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Shape 722"/>
          <p:cNvSpPr txBox="1">
            <a:spLocks noGrp="1"/>
          </p:cNvSpPr>
          <p:nvPr>
            <p:ph type="title"/>
          </p:nvPr>
        </p:nvSpPr>
        <p:spPr>
          <a:xfrm>
            <a:off x="457200" y="-46046"/>
            <a:ext cx="8229600" cy="71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400"/>
              <a:buFont typeface="Calibri"/>
              <a:buNone/>
            </a:pPr>
            <a:r>
              <a:rPr lang="en-US" sz="2400" b="0" i="0" u="none" strike="noStrike" cap="none">
                <a:solidFill>
                  <a:srgbClr val="FF9900"/>
                </a:solidFill>
                <a:latin typeface="Calibri"/>
                <a:ea typeface="Calibri"/>
                <a:cs typeface="Calibri"/>
                <a:sym typeface="Calibri"/>
              </a:rPr>
              <a:t>Summary of  G16 vs MODIS Optical Depth</a:t>
            </a:r>
            <a:endParaRPr sz="2400" b="0" i="0" u="none" strike="noStrike" cap="none">
              <a:solidFill>
                <a:srgbClr val="FF9900"/>
              </a:solidFill>
              <a:latin typeface="Calibri"/>
              <a:ea typeface="Calibri"/>
              <a:cs typeface="Calibri"/>
              <a:sym typeface="Calibri"/>
            </a:endParaRPr>
          </a:p>
        </p:txBody>
      </p:sp>
      <p:sp>
        <p:nvSpPr>
          <p:cNvPr id="723" name="Shape 7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pic>
        <p:nvPicPr>
          <p:cNvPr id="724" name="Shape 724"/>
          <p:cNvPicPr preferRelativeResize="0"/>
          <p:nvPr/>
        </p:nvPicPr>
        <p:blipFill rotWithShape="1">
          <a:blip r:embed="rId3">
            <a:alphaModFix/>
          </a:blip>
          <a:srcRect/>
          <a:stretch/>
        </p:blipFill>
        <p:spPr>
          <a:xfrm>
            <a:off x="418300" y="2127251"/>
            <a:ext cx="4344200" cy="4344200"/>
          </a:xfrm>
          <a:prstGeom prst="rect">
            <a:avLst/>
          </a:prstGeom>
          <a:noFill/>
          <a:ln>
            <a:noFill/>
          </a:ln>
        </p:spPr>
      </p:pic>
      <p:pic>
        <p:nvPicPr>
          <p:cNvPr id="725" name="Shape 725"/>
          <p:cNvPicPr preferRelativeResize="0"/>
          <p:nvPr/>
        </p:nvPicPr>
        <p:blipFill rotWithShape="1">
          <a:blip r:embed="rId4">
            <a:alphaModFix/>
          </a:blip>
          <a:srcRect/>
          <a:stretch/>
        </p:blipFill>
        <p:spPr>
          <a:xfrm>
            <a:off x="4762500" y="2151049"/>
            <a:ext cx="4344200" cy="4344200"/>
          </a:xfrm>
          <a:prstGeom prst="rect">
            <a:avLst/>
          </a:prstGeom>
          <a:noFill/>
          <a:ln>
            <a:noFill/>
          </a:ln>
        </p:spPr>
      </p:pic>
      <p:sp>
        <p:nvSpPr>
          <p:cNvPr id="726" name="Shape 726"/>
          <p:cNvSpPr txBox="1"/>
          <p:nvPr/>
        </p:nvSpPr>
        <p:spPr>
          <a:xfrm>
            <a:off x="931800" y="2658700"/>
            <a:ext cx="720600" cy="42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Water</a:t>
            </a:r>
            <a:endParaRPr sz="1400" b="0" i="0" u="none" strike="noStrike" cap="none">
              <a:solidFill>
                <a:srgbClr val="FFFFFF"/>
              </a:solidFill>
              <a:latin typeface="Arial"/>
              <a:ea typeface="Arial"/>
              <a:cs typeface="Arial"/>
              <a:sym typeface="Arial"/>
            </a:endParaRPr>
          </a:p>
        </p:txBody>
      </p:sp>
      <p:sp>
        <p:nvSpPr>
          <p:cNvPr id="727" name="Shape 727"/>
          <p:cNvSpPr txBox="1"/>
          <p:nvPr/>
        </p:nvSpPr>
        <p:spPr>
          <a:xfrm>
            <a:off x="5246225" y="2575025"/>
            <a:ext cx="720600" cy="42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Ice</a:t>
            </a:r>
            <a:endParaRPr sz="1400" b="0" i="0" u="none" strike="noStrike" cap="none">
              <a:solidFill>
                <a:srgbClr val="FFFFFF"/>
              </a:solidFill>
              <a:latin typeface="Arial"/>
              <a:ea typeface="Arial"/>
              <a:cs typeface="Arial"/>
              <a:sym typeface="Arial"/>
            </a:endParaRPr>
          </a:p>
        </p:txBody>
      </p:sp>
      <p:sp>
        <p:nvSpPr>
          <p:cNvPr id="728" name="Shape 728"/>
          <p:cNvSpPr txBox="1"/>
          <p:nvPr/>
        </p:nvSpPr>
        <p:spPr>
          <a:xfrm>
            <a:off x="1452550" y="509375"/>
            <a:ext cx="6983400" cy="17022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Combined scatter-plots are shown below </a:t>
            </a:r>
            <a:endParaRPr sz="1800" b="0" i="0" u="none" strike="noStrike" cap="none">
              <a:solidFill>
                <a:srgbClr val="F2F2F2"/>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34 days of data:  2018_0</a:t>
            </a:r>
            <a:r>
              <a:rPr lang="en-US" sz="1800">
                <a:solidFill>
                  <a:srgbClr val="F2F2F2"/>
                </a:solidFill>
              </a:rPr>
              <a:t>10</a:t>
            </a:r>
            <a:r>
              <a:rPr lang="en-US" sz="1800" b="0" i="0" u="none" strike="noStrike" cap="none">
                <a:solidFill>
                  <a:srgbClr val="F2F2F2"/>
                </a:solidFill>
                <a:latin typeface="Arial"/>
                <a:ea typeface="Arial"/>
                <a:cs typeface="Arial"/>
                <a:sym typeface="Arial"/>
              </a:rPr>
              <a:t> – 2018_035.</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Red lines show the specs.</a:t>
            </a:r>
            <a:endParaRPr sz="1800" b="0" i="0" u="none" strike="noStrike" cap="none">
              <a:solidFill>
                <a:srgbClr val="F2F2F2"/>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For water, 43% are in spec, for ice, 54% are in spec.</a:t>
            </a:r>
            <a:endParaRPr sz="1800" b="0" i="0" u="none" strike="noStrike" cap="none">
              <a:solidFill>
                <a:srgbClr val="F2F2F2"/>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33"/>
        <p:cNvGrpSpPr/>
        <p:nvPr/>
      </p:nvGrpSpPr>
      <p:grpSpPr>
        <a:xfrm>
          <a:off x="0" y="0"/>
          <a:ext cx="0" cy="0"/>
          <a:chOff x="0" y="0"/>
          <a:chExt cx="0" cy="0"/>
        </a:xfrm>
      </p:grpSpPr>
      <p:pic>
        <p:nvPicPr>
          <p:cNvPr id="734" name="Shape 734"/>
          <p:cNvPicPr preferRelativeResize="0"/>
          <p:nvPr/>
        </p:nvPicPr>
        <p:blipFill rotWithShape="1">
          <a:blip r:embed="rId3">
            <a:alphaModFix/>
          </a:blip>
          <a:srcRect/>
          <a:stretch/>
        </p:blipFill>
        <p:spPr>
          <a:xfrm>
            <a:off x="364700" y="2250650"/>
            <a:ext cx="4185800" cy="4185800"/>
          </a:xfrm>
          <a:prstGeom prst="rect">
            <a:avLst/>
          </a:prstGeom>
          <a:noFill/>
          <a:ln>
            <a:noFill/>
          </a:ln>
        </p:spPr>
      </p:pic>
      <p:pic>
        <p:nvPicPr>
          <p:cNvPr id="735" name="Shape 735"/>
          <p:cNvPicPr preferRelativeResize="0"/>
          <p:nvPr/>
        </p:nvPicPr>
        <p:blipFill rotWithShape="1">
          <a:blip r:embed="rId4">
            <a:alphaModFix/>
          </a:blip>
          <a:srcRect/>
          <a:stretch/>
        </p:blipFill>
        <p:spPr>
          <a:xfrm>
            <a:off x="4665625" y="2250652"/>
            <a:ext cx="4185800" cy="4185775"/>
          </a:xfrm>
          <a:prstGeom prst="rect">
            <a:avLst/>
          </a:prstGeom>
          <a:noFill/>
          <a:ln>
            <a:noFill/>
          </a:ln>
        </p:spPr>
      </p:pic>
      <p:sp>
        <p:nvSpPr>
          <p:cNvPr id="736" name="Shape 736"/>
          <p:cNvSpPr txBox="1">
            <a:spLocks noGrp="1"/>
          </p:cNvSpPr>
          <p:nvPr>
            <p:ph type="title"/>
          </p:nvPr>
        </p:nvSpPr>
        <p:spPr>
          <a:xfrm>
            <a:off x="457200" y="-46046"/>
            <a:ext cx="8229600" cy="71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400"/>
              <a:buFont typeface="Calibri"/>
              <a:buNone/>
            </a:pPr>
            <a:r>
              <a:rPr lang="en-US" sz="2400" b="0" i="0" u="none" strike="noStrike" cap="none">
                <a:solidFill>
                  <a:srgbClr val="FF9900"/>
                </a:solidFill>
                <a:latin typeface="Calibri"/>
                <a:ea typeface="Calibri"/>
                <a:cs typeface="Calibri"/>
                <a:sym typeface="Calibri"/>
              </a:rPr>
              <a:t>Summary of  G16 vs MODIS Particle Size</a:t>
            </a:r>
            <a:endParaRPr sz="2400" b="0" i="0" u="none" strike="noStrike" cap="none">
              <a:solidFill>
                <a:srgbClr val="FF9900"/>
              </a:solidFill>
              <a:latin typeface="Calibri"/>
              <a:ea typeface="Calibri"/>
              <a:cs typeface="Calibri"/>
              <a:sym typeface="Calibri"/>
            </a:endParaRPr>
          </a:p>
        </p:txBody>
      </p:sp>
      <p:sp>
        <p:nvSpPr>
          <p:cNvPr id="737" name="Shape 7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
        <p:nvSpPr>
          <p:cNvPr id="738" name="Shape 738"/>
          <p:cNvSpPr txBox="1"/>
          <p:nvPr/>
        </p:nvSpPr>
        <p:spPr>
          <a:xfrm>
            <a:off x="931800" y="2734075"/>
            <a:ext cx="720600" cy="42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Water</a:t>
            </a:r>
            <a:endParaRPr sz="1400" b="0" i="0" u="none" strike="noStrike" cap="none">
              <a:solidFill>
                <a:srgbClr val="FFFFFF"/>
              </a:solidFill>
              <a:latin typeface="Arial"/>
              <a:ea typeface="Arial"/>
              <a:cs typeface="Arial"/>
              <a:sym typeface="Arial"/>
            </a:endParaRPr>
          </a:p>
        </p:txBody>
      </p:sp>
      <p:sp>
        <p:nvSpPr>
          <p:cNvPr id="739" name="Shape 739"/>
          <p:cNvSpPr txBox="1"/>
          <p:nvPr/>
        </p:nvSpPr>
        <p:spPr>
          <a:xfrm>
            <a:off x="5258650" y="2662825"/>
            <a:ext cx="720600" cy="422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Ice</a:t>
            </a:r>
            <a:endParaRPr sz="1400" b="0" i="0" u="none" strike="noStrike" cap="none">
              <a:solidFill>
                <a:srgbClr val="FFFFFF"/>
              </a:solidFill>
              <a:latin typeface="Arial"/>
              <a:ea typeface="Arial"/>
              <a:cs typeface="Arial"/>
              <a:sym typeface="Arial"/>
            </a:endParaRPr>
          </a:p>
        </p:txBody>
      </p:sp>
      <p:sp>
        <p:nvSpPr>
          <p:cNvPr id="740" name="Shape 740"/>
          <p:cNvSpPr txBox="1"/>
          <p:nvPr/>
        </p:nvSpPr>
        <p:spPr>
          <a:xfrm>
            <a:off x="1440125" y="670950"/>
            <a:ext cx="6983400" cy="14907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Combined scatter-plots are shown below </a:t>
            </a:r>
            <a:endParaRPr sz="1800" b="0" i="0" u="none" strike="noStrike" cap="none">
              <a:solidFill>
                <a:srgbClr val="F2F2F2"/>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34 days of data:  2018_002 – 2018_035.</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Red lines show the specs.</a:t>
            </a:r>
            <a:endParaRPr sz="1800" b="0" i="0" u="none" strike="noStrike" cap="none">
              <a:solidFill>
                <a:srgbClr val="F2F2F2"/>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For water, 34% are in spec, for ice, 38% are in spec.</a:t>
            </a:r>
            <a:endParaRPr sz="1800" b="0" i="0" u="none" strike="noStrike" cap="none">
              <a:solidFill>
                <a:srgbClr val="F2F2F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Shape 349"/>
          <p:cNvSpPr txBox="1">
            <a:spLocks noGrp="1"/>
          </p:cNvSpPr>
          <p:nvPr>
            <p:ph type="title"/>
          </p:nvPr>
        </p:nvSpPr>
        <p:spPr>
          <a:xfrm>
            <a:off x="457200" y="90152"/>
            <a:ext cx="8229600" cy="1037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dirty="0">
                <a:solidFill>
                  <a:schemeClr val="lt1"/>
                </a:solidFill>
                <a:latin typeface="Calibri"/>
                <a:ea typeface="Calibri"/>
                <a:cs typeface="Calibri"/>
                <a:sym typeface="Calibri"/>
              </a:rPr>
              <a:t>Cloud Optical Properties</a:t>
            </a:r>
            <a:endParaRPr dirty="0"/>
          </a:p>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dirty="0" smtClean="0">
                <a:solidFill>
                  <a:schemeClr val="lt1"/>
                </a:solidFill>
                <a:latin typeface="Calibri"/>
                <a:ea typeface="Calibri"/>
                <a:cs typeface="Calibri"/>
                <a:sym typeface="Calibri"/>
              </a:rPr>
              <a:t>Provisional PLPTs </a:t>
            </a:r>
            <a:r>
              <a:rPr lang="en-US" sz="3000" b="0" i="0" u="none" strike="noStrike" cap="none" dirty="0">
                <a:solidFill>
                  <a:schemeClr val="lt1"/>
                </a:solidFill>
                <a:latin typeface="Calibri"/>
                <a:ea typeface="Calibri"/>
                <a:cs typeface="Calibri"/>
                <a:sym typeface="Calibri"/>
              </a:rPr>
              <a:t>Under </a:t>
            </a:r>
            <a:r>
              <a:rPr lang="en-US" sz="3000" b="0" i="0" u="none" strike="noStrike" cap="none" dirty="0" smtClean="0">
                <a:solidFill>
                  <a:schemeClr val="lt1"/>
                </a:solidFill>
                <a:latin typeface="Calibri"/>
                <a:ea typeface="Calibri"/>
                <a:cs typeface="Calibri"/>
                <a:sym typeface="Calibri"/>
              </a:rPr>
              <a:t>Review</a:t>
            </a:r>
            <a:endParaRPr dirty="0"/>
          </a:p>
        </p:txBody>
      </p:sp>
      <p:graphicFrame>
        <p:nvGraphicFramePr>
          <p:cNvPr id="350" name="Shape 350"/>
          <p:cNvGraphicFramePr/>
          <p:nvPr/>
        </p:nvGraphicFramePr>
        <p:xfrm>
          <a:off x="738598" y="2532595"/>
          <a:ext cx="7666825" cy="2291120"/>
        </p:xfrm>
        <a:graphic>
          <a:graphicData uri="http://schemas.openxmlformats.org/drawingml/2006/table">
            <a:tbl>
              <a:tblPr firstRow="1" bandRow="1">
                <a:noFill/>
                <a:tableStyleId>{D4F5A407-3AA8-41C0-AEDB-46DB015572EC}</a:tableStyleId>
              </a:tblPr>
              <a:tblGrid>
                <a:gridCol w="1527000">
                  <a:extLst>
                    <a:ext uri="{9D8B030D-6E8A-4147-A177-3AD203B41FA5}">
                      <a16:colId xmlns:a16="http://schemas.microsoft.com/office/drawing/2014/main" val="20000"/>
                    </a:ext>
                  </a:extLst>
                </a:gridCol>
                <a:gridCol w="2721350">
                  <a:extLst>
                    <a:ext uri="{9D8B030D-6E8A-4147-A177-3AD203B41FA5}">
                      <a16:colId xmlns:a16="http://schemas.microsoft.com/office/drawing/2014/main" val="20001"/>
                    </a:ext>
                  </a:extLst>
                </a:gridCol>
                <a:gridCol w="1237675">
                  <a:extLst>
                    <a:ext uri="{9D8B030D-6E8A-4147-A177-3AD203B41FA5}">
                      <a16:colId xmlns:a16="http://schemas.microsoft.com/office/drawing/2014/main" val="20002"/>
                    </a:ext>
                  </a:extLst>
                </a:gridCol>
                <a:gridCol w="1068750">
                  <a:extLst>
                    <a:ext uri="{9D8B030D-6E8A-4147-A177-3AD203B41FA5}">
                      <a16:colId xmlns:a16="http://schemas.microsoft.com/office/drawing/2014/main" val="20003"/>
                    </a:ext>
                  </a:extLst>
                </a:gridCol>
                <a:gridCol w="1112050">
                  <a:extLst>
                    <a:ext uri="{9D8B030D-6E8A-4147-A177-3AD203B41FA5}">
                      <a16:colId xmlns:a16="http://schemas.microsoft.com/office/drawing/2014/main" val="20004"/>
                    </a:ext>
                  </a:extLst>
                </a:gridCol>
              </a:tblGrid>
              <a:tr h="370850">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PLPT ID</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Descriptive Title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 Complete</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Results</a:t>
                      </a:r>
                      <a:endParaRPr/>
                    </a:p>
                  </a:txBody>
                  <a:tcPr marL="91450" marR="91450" marT="45725" marB="45725" anchor="ctr">
                    <a:solidFill>
                      <a:srgbClr val="BFBFBF"/>
                    </a:solidFill>
                  </a:tcPr>
                </a:tc>
                <a:tc>
                  <a:txBody>
                    <a:bodyPr/>
                    <a:lstStyle/>
                    <a:p>
                      <a:pPr marL="0" marR="0" lvl="0" indent="0" algn="ctr" rtl="0">
                        <a:lnSpc>
                          <a:spcPct val="100000"/>
                        </a:lnSpc>
                        <a:spcBef>
                          <a:spcPts val="0"/>
                        </a:spcBef>
                        <a:spcAft>
                          <a:spcPts val="0"/>
                        </a:spcAft>
                        <a:buClr>
                          <a:srgbClr val="000000"/>
                        </a:buClr>
                        <a:buSzPts val="350"/>
                        <a:buFont typeface="Arial"/>
                        <a:buNone/>
                      </a:pPr>
                      <a:r>
                        <a:rPr lang="en-US" sz="1400" b="1" i="0" u="none" strike="noStrike" cap="none"/>
                        <a:t>AWG POC</a:t>
                      </a:r>
                      <a:endParaRPr/>
                    </a:p>
                  </a:txBody>
                  <a:tcPr marL="91450" marR="91450" marT="45725" marB="45725" anchor="ctr">
                    <a:solidFill>
                      <a:srgbClr val="BFBFBF"/>
                    </a:solidFill>
                  </a:tcPr>
                </a:tc>
                <a:extLst>
                  <a:ext uri="{0D108BD9-81ED-4DB2-BD59-A6C34878D82A}">
                    <a16:rowId xmlns:a16="http://schemas.microsoft.com/office/drawing/2014/main" val="10000"/>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ABI-FD_</a:t>
                      </a:r>
                      <a:r>
                        <a:rPr lang="en-US" sz="1000"/>
                        <a:t>CPH/CPS/COD04</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a:t>Assess the accuracy and precision of the COP FD products over a large and wide range of conditions</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a:t>AWG</a:t>
                      </a:r>
                      <a:endParaRPr/>
                    </a:p>
                  </a:txBody>
                  <a:tcPr marL="91450" marR="91450" marT="45725" marB="45725" anchor="ctr">
                    <a:solidFill>
                      <a:schemeClr val="lt1"/>
                    </a:solidFill>
                  </a:tcPr>
                </a:tc>
                <a:extLst>
                  <a:ext uri="{0D108BD9-81ED-4DB2-BD59-A6C34878D82A}">
                    <a16:rowId xmlns:a16="http://schemas.microsoft.com/office/drawing/2014/main" val="10001"/>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800" u="none" strike="noStrike" cap="none"/>
                        <a:t>ABI-CONUS_CP</a:t>
                      </a:r>
                      <a:r>
                        <a:rPr lang="en-US" sz="800"/>
                        <a:t>H/CPS/COD04</a:t>
                      </a:r>
                      <a:endParaRPr sz="800"/>
                    </a:p>
                  </a:txBody>
                  <a:tcPr marL="91450" marR="91450" marT="45725" marB="45725" anchor="ctr">
                    <a:solidFill>
                      <a:schemeClr val="lt1"/>
                    </a:solidFill>
                  </a:tcPr>
                </a:tc>
                <a:tc>
                  <a:txBody>
                    <a:bodyPr/>
                    <a:lstStyle/>
                    <a:p>
                      <a:pPr marL="0" lvl="0" indent="0" algn="ctr" rtl="0">
                        <a:spcBef>
                          <a:spcPts val="0"/>
                        </a:spcBef>
                        <a:spcAft>
                          <a:spcPts val="0"/>
                        </a:spcAft>
                        <a:buClr>
                          <a:schemeClr val="dk1"/>
                        </a:buClr>
                        <a:buSzPts val="300"/>
                        <a:buFont typeface="Calibri"/>
                        <a:buNone/>
                      </a:pPr>
                      <a:r>
                        <a:rPr lang="en-US" sz="1200"/>
                        <a:t>Assess the accuracy and precision of the COP CONUS products over a large and wide range of conditions</a:t>
                      </a:r>
                      <a:endParaRPr sz="1200"/>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a:t>AWG</a:t>
                      </a:r>
                      <a:endParaRPr/>
                    </a:p>
                  </a:txBody>
                  <a:tcPr marL="91450" marR="91450" marT="45725" marB="45725" anchor="ctr">
                    <a:solidFill>
                      <a:schemeClr val="lt1"/>
                    </a:solidFill>
                  </a:tcPr>
                </a:tc>
                <a:extLst>
                  <a:ext uri="{0D108BD9-81ED-4DB2-BD59-A6C34878D82A}">
                    <a16:rowId xmlns:a16="http://schemas.microsoft.com/office/drawing/2014/main" val="10002"/>
                  </a:ext>
                </a:extLst>
              </a:tr>
              <a:tr h="370850">
                <a:tc>
                  <a:txBody>
                    <a:bodyPr/>
                    <a:lstStyle/>
                    <a:p>
                      <a:pPr marL="0" marR="0" lvl="0" indent="0" algn="ctr" rtl="0">
                        <a:lnSpc>
                          <a:spcPct val="100000"/>
                        </a:lnSpc>
                        <a:spcBef>
                          <a:spcPts val="0"/>
                        </a:spcBef>
                        <a:spcAft>
                          <a:spcPts val="0"/>
                        </a:spcAft>
                        <a:buClr>
                          <a:srgbClr val="000000"/>
                        </a:buClr>
                        <a:buSzPts val="250"/>
                        <a:buFont typeface="Arial"/>
                        <a:buNone/>
                      </a:pPr>
                      <a:r>
                        <a:rPr lang="en-US" sz="1000" u="none" strike="noStrike" cap="none"/>
                        <a:t>ABI-MESO_CP</a:t>
                      </a:r>
                      <a:r>
                        <a:rPr lang="en-US" sz="1000"/>
                        <a:t>H/CPS03</a:t>
                      </a:r>
                      <a:endParaRPr/>
                    </a:p>
                  </a:txBody>
                  <a:tcPr marL="91450" marR="91450" marT="45725" marB="45725" anchor="ctr">
                    <a:solidFill>
                      <a:schemeClr val="lt1"/>
                    </a:solidFill>
                  </a:tcPr>
                </a:tc>
                <a:tc>
                  <a:txBody>
                    <a:bodyPr/>
                    <a:lstStyle/>
                    <a:p>
                      <a:pPr marL="0" lvl="0" indent="0" algn="ctr" rtl="0">
                        <a:spcBef>
                          <a:spcPts val="0"/>
                        </a:spcBef>
                        <a:spcAft>
                          <a:spcPts val="0"/>
                        </a:spcAft>
                        <a:buClr>
                          <a:schemeClr val="dk1"/>
                        </a:buClr>
                        <a:buSzPts val="300"/>
                        <a:buFont typeface="Calibri"/>
                        <a:buNone/>
                      </a:pPr>
                      <a:r>
                        <a:rPr lang="en-US" sz="1200"/>
                        <a:t>Assess the accuracy and precision of the COP MESO products over a large and wide range of conditions</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Calibri"/>
                        <a:buNone/>
                      </a:pPr>
                      <a:r>
                        <a:rPr lang="en-US" sz="1200" u="none" strike="noStrike" cap="none"/>
                        <a:t>100</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chemeClr val="dk1"/>
                        </a:buClr>
                        <a:buSzPts val="300"/>
                        <a:buFont typeface="Arial"/>
                        <a:buNone/>
                      </a:pPr>
                      <a:r>
                        <a:rPr lang="en-US" sz="1200" u="none" strike="noStrike" cap="none"/>
                        <a:t>Complete</a:t>
                      </a:r>
                      <a:endParaRPr/>
                    </a:p>
                  </a:txBody>
                  <a:tcPr marL="91450" marR="91450" marT="45725" marB="45725" anchor="ctr">
                    <a:solidFill>
                      <a:schemeClr val="lt1"/>
                    </a:solidFill>
                  </a:tcPr>
                </a:tc>
                <a:tc>
                  <a:txBody>
                    <a:bodyPr/>
                    <a:lstStyle/>
                    <a:p>
                      <a:pPr marL="0" marR="0" lvl="0" indent="0" algn="ctr" rtl="0">
                        <a:lnSpc>
                          <a:spcPct val="100000"/>
                        </a:lnSpc>
                        <a:spcBef>
                          <a:spcPts val="0"/>
                        </a:spcBef>
                        <a:spcAft>
                          <a:spcPts val="0"/>
                        </a:spcAft>
                        <a:buClr>
                          <a:srgbClr val="000000"/>
                        </a:buClr>
                        <a:buSzPts val="300"/>
                        <a:buFont typeface="Arial"/>
                        <a:buNone/>
                      </a:pPr>
                      <a:r>
                        <a:rPr lang="en-US" sz="1200"/>
                        <a:t>AWG</a:t>
                      </a:r>
                      <a:endParaRPr/>
                    </a:p>
                  </a:txBody>
                  <a:tcPr marL="91450" marR="91450" marT="45725" marB="45725" anchor="ctr">
                    <a:solidFill>
                      <a:schemeClr val="lt1"/>
                    </a:solidFill>
                  </a:tcPr>
                </a:tc>
                <a:extLst>
                  <a:ext uri="{0D108BD9-81ED-4DB2-BD59-A6C34878D82A}">
                    <a16:rowId xmlns:a16="http://schemas.microsoft.com/office/drawing/2014/main" val="10003"/>
                  </a:ext>
                </a:extLst>
              </a:tr>
            </a:tbl>
          </a:graphicData>
        </a:graphic>
      </p:graphicFrame>
      <p:sp>
        <p:nvSpPr>
          <p:cNvPr id="351" name="Shape 35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4</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Shape 746"/>
          <p:cNvSpPr txBox="1">
            <a:spLocks noGrp="1"/>
          </p:cNvSpPr>
          <p:nvPr>
            <p:ph type="title"/>
          </p:nvPr>
        </p:nvSpPr>
        <p:spPr>
          <a:xfrm>
            <a:off x="457200" y="-46046"/>
            <a:ext cx="8229600" cy="717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2400"/>
              <a:buFont typeface="Calibri"/>
              <a:buNone/>
            </a:pPr>
            <a:r>
              <a:rPr lang="en-US" sz="2400" b="0" i="0" u="none" strike="noStrike" cap="none">
                <a:solidFill>
                  <a:srgbClr val="FF9900"/>
                </a:solidFill>
                <a:latin typeface="Calibri"/>
                <a:ea typeface="Calibri"/>
                <a:cs typeface="Calibri"/>
                <a:sym typeface="Calibri"/>
              </a:rPr>
              <a:t>Summary of  G16 vs MODIS (No Filter)</a:t>
            </a:r>
            <a:endParaRPr sz="2400" b="0" i="0" u="none" strike="noStrike" cap="none">
              <a:solidFill>
                <a:srgbClr val="FF9900"/>
              </a:solidFill>
              <a:latin typeface="Calibri"/>
              <a:ea typeface="Calibri"/>
              <a:cs typeface="Calibri"/>
              <a:sym typeface="Calibri"/>
            </a:endParaRPr>
          </a:p>
        </p:txBody>
      </p:sp>
      <p:sp>
        <p:nvSpPr>
          <p:cNvPr id="747" name="Shape 74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
        <p:nvSpPr>
          <p:cNvPr id="748" name="Shape 748"/>
          <p:cNvSpPr txBox="1"/>
          <p:nvPr/>
        </p:nvSpPr>
        <p:spPr>
          <a:xfrm>
            <a:off x="1440125" y="670950"/>
            <a:ext cx="6983400" cy="14907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Combined scatter-plots are shown below for ice + water and no phase filtering.</a:t>
            </a:r>
            <a:endParaRPr sz="1800" b="0" i="0" u="none" strike="noStrike" cap="none">
              <a:solidFill>
                <a:srgbClr val="F2F2F2"/>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34 days of data:  2018_0</a:t>
            </a:r>
            <a:r>
              <a:rPr lang="en-US" sz="1800">
                <a:solidFill>
                  <a:srgbClr val="F2F2F2"/>
                </a:solidFill>
              </a:rPr>
              <a:t>10</a:t>
            </a:r>
            <a:r>
              <a:rPr lang="en-US" sz="1800" b="0" i="0" u="none" strike="noStrike" cap="none">
                <a:solidFill>
                  <a:srgbClr val="F2F2F2"/>
                </a:solidFill>
                <a:latin typeface="Arial"/>
                <a:ea typeface="Arial"/>
                <a:cs typeface="Arial"/>
                <a:sym typeface="Arial"/>
              </a:rPr>
              <a:t> – 2018_035.</a:t>
            </a:r>
            <a:endParaRPr sz="14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F2F2F2"/>
              </a:buClr>
              <a:buSzPts val="1800"/>
              <a:buFont typeface="Arial"/>
              <a:buChar char="●"/>
            </a:pPr>
            <a:r>
              <a:rPr lang="en-US" sz="1800" b="0" i="0" u="none" strike="noStrike" cap="none">
                <a:solidFill>
                  <a:srgbClr val="F2F2F2"/>
                </a:solidFill>
                <a:latin typeface="Arial"/>
                <a:ea typeface="Arial"/>
                <a:cs typeface="Arial"/>
                <a:sym typeface="Arial"/>
              </a:rPr>
              <a:t>Red lines show the specs for ice clouds for reference.</a:t>
            </a:r>
            <a:endParaRPr sz="1800" b="0" i="0" u="none" strike="noStrike" cap="none">
              <a:solidFill>
                <a:srgbClr val="F2F2F2"/>
              </a:solidFill>
              <a:latin typeface="Arial"/>
              <a:ea typeface="Arial"/>
              <a:cs typeface="Arial"/>
              <a:sym typeface="Arial"/>
            </a:endParaRPr>
          </a:p>
        </p:txBody>
      </p:sp>
      <p:pic>
        <p:nvPicPr>
          <p:cNvPr id="749" name="Shape 749"/>
          <p:cNvPicPr preferRelativeResize="0"/>
          <p:nvPr/>
        </p:nvPicPr>
        <p:blipFill rotWithShape="1">
          <a:blip r:embed="rId3">
            <a:alphaModFix/>
          </a:blip>
          <a:srcRect/>
          <a:stretch/>
        </p:blipFill>
        <p:spPr>
          <a:xfrm>
            <a:off x="560950" y="2262475"/>
            <a:ext cx="3889900" cy="3889900"/>
          </a:xfrm>
          <a:prstGeom prst="rect">
            <a:avLst/>
          </a:prstGeom>
          <a:noFill/>
          <a:ln>
            <a:noFill/>
          </a:ln>
        </p:spPr>
      </p:pic>
      <p:pic>
        <p:nvPicPr>
          <p:cNvPr id="750" name="Shape 750"/>
          <p:cNvPicPr preferRelativeResize="0"/>
          <p:nvPr/>
        </p:nvPicPr>
        <p:blipFill rotWithShape="1">
          <a:blip r:embed="rId4">
            <a:alphaModFix/>
          </a:blip>
          <a:srcRect/>
          <a:stretch/>
        </p:blipFill>
        <p:spPr>
          <a:xfrm>
            <a:off x="4596050" y="2262463"/>
            <a:ext cx="3889900" cy="38899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Shape 756"/>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rgbClr val="FF9900"/>
                </a:solidFill>
                <a:latin typeface="Calibri"/>
                <a:ea typeface="Calibri"/>
                <a:cs typeface="Calibri"/>
                <a:sym typeface="Calibri"/>
              </a:rPr>
              <a:t>Summary of Metrics</a:t>
            </a:r>
            <a:endParaRPr sz="3600" b="0" i="0" u="none" strike="noStrike" cap="none">
              <a:solidFill>
                <a:srgbClr val="FF9900"/>
              </a:solidFill>
              <a:latin typeface="Calibri"/>
              <a:ea typeface="Calibri"/>
              <a:cs typeface="Calibri"/>
              <a:sym typeface="Calibri"/>
            </a:endParaRPr>
          </a:p>
        </p:txBody>
      </p:sp>
      <p:sp>
        <p:nvSpPr>
          <p:cNvPr id="757" name="Shape 75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graphicFrame>
        <p:nvGraphicFramePr>
          <p:cNvPr id="758" name="Shape 758"/>
          <p:cNvGraphicFramePr/>
          <p:nvPr/>
        </p:nvGraphicFramePr>
        <p:xfrm>
          <a:off x="205225" y="3052500"/>
          <a:ext cx="3000000" cy="3000000"/>
        </p:xfrm>
        <a:graphic>
          <a:graphicData uri="http://schemas.openxmlformats.org/drawingml/2006/table">
            <a:tbl>
              <a:tblPr>
                <a:noFill/>
                <a:tableStyleId>{ECC786B2-27F2-42BD-ADC3-8787A042FBB5}</a:tableStyleId>
              </a:tblPr>
              <a:tblGrid>
                <a:gridCol w="1789050">
                  <a:extLst>
                    <a:ext uri="{9D8B030D-6E8A-4147-A177-3AD203B41FA5}">
                      <a16:colId xmlns:a16="http://schemas.microsoft.com/office/drawing/2014/main" val="20000"/>
                    </a:ext>
                  </a:extLst>
                </a:gridCol>
                <a:gridCol w="1789050">
                  <a:extLst>
                    <a:ext uri="{9D8B030D-6E8A-4147-A177-3AD203B41FA5}">
                      <a16:colId xmlns:a16="http://schemas.microsoft.com/office/drawing/2014/main" val="20001"/>
                    </a:ext>
                  </a:extLst>
                </a:gridCol>
                <a:gridCol w="1789050">
                  <a:extLst>
                    <a:ext uri="{9D8B030D-6E8A-4147-A177-3AD203B41FA5}">
                      <a16:colId xmlns:a16="http://schemas.microsoft.com/office/drawing/2014/main" val="20002"/>
                    </a:ext>
                  </a:extLst>
                </a:gridCol>
                <a:gridCol w="1789050">
                  <a:extLst>
                    <a:ext uri="{9D8B030D-6E8A-4147-A177-3AD203B41FA5}">
                      <a16:colId xmlns:a16="http://schemas.microsoft.com/office/drawing/2014/main" val="20003"/>
                    </a:ext>
                  </a:extLst>
                </a:gridCol>
              </a:tblGrid>
              <a:tr h="861200">
                <a:tc>
                  <a:txBody>
                    <a:bodyPr/>
                    <a:lstStyle/>
                    <a:p>
                      <a:pPr marL="0" marR="0" lvl="0" indent="0" algn="l" rtl="0">
                        <a:lnSpc>
                          <a:spcPct val="100000"/>
                        </a:lnSpc>
                        <a:spcBef>
                          <a:spcPts val="0"/>
                        </a:spcBef>
                        <a:spcAft>
                          <a:spcPts val="0"/>
                        </a:spcAft>
                        <a:buClr>
                          <a:srgbClr val="FF9900"/>
                        </a:buClr>
                        <a:buSzPts val="1400"/>
                        <a:buFont typeface="Arial"/>
                        <a:buNone/>
                      </a:pPr>
                      <a:r>
                        <a:rPr lang="en-US" sz="1400" u="none" strike="noStrike" cap="none">
                          <a:solidFill>
                            <a:srgbClr val="FF9900"/>
                          </a:solidFill>
                        </a:rPr>
                        <a:t>Parameter</a:t>
                      </a:r>
                      <a:endParaRPr sz="1400" u="none" strike="noStrike" cap="none">
                        <a:solidFill>
                          <a:srgbClr val="FF9900"/>
                        </a:solidFill>
                      </a:endParaRPr>
                    </a:p>
                  </a:txBody>
                  <a:tcPr marL="91425" marR="91425" marT="91425" marB="91425"/>
                </a:tc>
                <a:tc>
                  <a:txBody>
                    <a:bodyPr/>
                    <a:lstStyle/>
                    <a:p>
                      <a:pPr marL="0" marR="0" lvl="0" indent="0" algn="l" rtl="0">
                        <a:lnSpc>
                          <a:spcPct val="100000"/>
                        </a:lnSpc>
                        <a:spcBef>
                          <a:spcPts val="0"/>
                        </a:spcBef>
                        <a:spcAft>
                          <a:spcPts val="0"/>
                        </a:spcAft>
                        <a:buClr>
                          <a:srgbClr val="FF9900"/>
                        </a:buClr>
                        <a:buSzPts val="1400"/>
                        <a:buFont typeface="Arial"/>
                        <a:buNone/>
                      </a:pPr>
                      <a:r>
                        <a:rPr lang="en-US" sz="1400" u="none" strike="noStrike" cap="none">
                          <a:solidFill>
                            <a:srgbClr val="FF9900"/>
                          </a:solidFill>
                        </a:rPr>
                        <a:t>Specified Measurement Accuracy</a:t>
                      </a:r>
                      <a:endParaRPr sz="1400" u="none" strike="noStrike" cap="none">
                        <a:solidFill>
                          <a:srgbClr val="FF9900"/>
                        </a:solidFill>
                      </a:endParaRPr>
                    </a:p>
                  </a:txBody>
                  <a:tcPr marL="91425" marR="91425" marT="91425" marB="91425"/>
                </a:tc>
                <a:tc>
                  <a:txBody>
                    <a:bodyPr/>
                    <a:lstStyle/>
                    <a:p>
                      <a:pPr marL="0" marR="0" lvl="0" indent="0" algn="l" rtl="0">
                        <a:lnSpc>
                          <a:spcPct val="100000"/>
                        </a:lnSpc>
                        <a:spcBef>
                          <a:spcPts val="0"/>
                        </a:spcBef>
                        <a:spcAft>
                          <a:spcPts val="0"/>
                        </a:spcAft>
                        <a:buClr>
                          <a:srgbClr val="FF9900"/>
                        </a:buClr>
                        <a:buSzPts val="1400"/>
                        <a:buFont typeface="Arial"/>
                        <a:buNone/>
                      </a:pPr>
                      <a:r>
                        <a:rPr lang="en-US" sz="1400" u="none" strike="noStrike" cap="none">
                          <a:solidFill>
                            <a:srgbClr val="FF9900"/>
                          </a:solidFill>
                        </a:rPr>
                        <a:t>Mean Accuracy</a:t>
                      </a:r>
                      <a:endParaRPr sz="1400" u="none" strike="noStrike" cap="none">
                        <a:solidFill>
                          <a:srgbClr val="FF9900"/>
                        </a:solidFill>
                      </a:endParaRPr>
                    </a:p>
                  </a:txBody>
                  <a:tcPr marL="91425" marR="91425" marT="91425" marB="91425"/>
                </a:tc>
                <a:tc>
                  <a:txBody>
                    <a:bodyPr/>
                    <a:lstStyle/>
                    <a:p>
                      <a:pPr marL="0" marR="0" lvl="0" indent="0" algn="l" rtl="0">
                        <a:lnSpc>
                          <a:spcPct val="100000"/>
                        </a:lnSpc>
                        <a:spcBef>
                          <a:spcPts val="0"/>
                        </a:spcBef>
                        <a:spcAft>
                          <a:spcPts val="0"/>
                        </a:spcAft>
                        <a:buClr>
                          <a:srgbClr val="FF9900"/>
                        </a:buClr>
                        <a:buSzPts val="1400"/>
                        <a:buFont typeface="Arial"/>
                        <a:buNone/>
                      </a:pPr>
                      <a:r>
                        <a:rPr lang="en-US" sz="1400" u="none" strike="noStrike" cap="none">
                          <a:solidFill>
                            <a:srgbClr val="FF9900"/>
                          </a:solidFill>
                        </a:rPr>
                        <a:t>% in Spec</a:t>
                      </a:r>
                      <a:endParaRPr sz="1400" u="none" strike="noStrike" cap="none">
                        <a:solidFill>
                          <a:srgbClr val="FF9900"/>
                        </a:solidFill>
                      </a:endParaRPr>
                    </a:p>
                  </a:txBody>
                  <a:tcPr marL="91425" marR="91425" marT="91425" marB="91425"/>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COD Water</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20%</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8.1</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43.3</a:t>
                      </a:r>
                      <a:endParaRPr sz="1400" u="none" strike="noStrike" cap="none">
                        <a:solidFill>
                          <a:srgbClr val="FFFFFF"/>
                        </a:solidFill>
                      </a:endParaRPr>
                    </a:p>
                  </a:txBody>
                  <a:tcPr marL="91425" marR="91425" marT="91425" marB="91425"/>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COD Water</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30%</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8.3</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54.6</a:t>
                      </a:r>
                      <a:endParaRPr sz="1400" u="none" strike="noStrike" cap="none">
                        <a:solidFill>
                          <a:srgbClr val="FFFFFF"/>
                        </a:solidFill>
                      </a:endParaRPr>
                    </a:p>
                  </a:txBody>
                  <a:tcPr marL="91425" marR="91425" marT="91425" marB="91425"/>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CEPS Water</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4 micron</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9.4 micron</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33.5</a:t>
                      </a:r>
                      <a:endParaRPr sz="1400" u="none" strike="noStrike" cap="none">
                        <a:solidFill>
                          <a:srgbClr val="FFFFFF"/>
                        </a:solidFill>
                      </a:endParaRPr>
                    </a:p>
                  </a:txBody>
                  <a:tcPr marL="91425" marR="91425" marT="91425" marB="91425"/>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CEPS Ice</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10 micron</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18.5 micron</a:t>
                      </a:r>
                      <a:endParaRPr sz="1400" u="none" strike="noStrike" cap="none">
                        <a:solidFill>
                          <a:srgbClr val="FFFFFF"/>
                        </a:solidFill>
                      </a:endParaRPr>
                    </a:p>
                  </a:txBody>
                  <a:tcPr marL="91425" marR="91425" marT="91425" marB="91425"/>
                </a:tc>
                <a:tc>
                  <a:txBody>
                    <a:bodyPr/>
                    <a:lstStyle/>
                    <a:p>
                      <a:pPr marL="0" marR="0" lvl="0" indent="0" algn="l" rtl="0">
                        <a:lnSpc>
                          <a:spcPct val="100000"/>
                        </a:lnSpc>
                        <a:spcBef>
                          <a:spcPts val="0"/>
                        </a:spcBef>
                        <a:spcAft>
                          <a:spcPts val="0"/>
                        </a:spcAft>
                        <a:buClr>
                          <a:srgbClr val="FFFFFF"/>
                        </a:buClr>
                        <a:buSzPts val="1400"/>
                        <a:buFont typeface="Arial"/>
                        <a:buNone/>
                      </a:pPr>
                      <a:r>
                        <a:rPr lang="en-US" sz="1400" u="none" strike="noStrike" cap="none">
                          <a:solidFill>
                            <a:srgbClr val="FFFFFF"/>
                          </a:solidFill>
                        </a:rPr>
                        <a:t>38.0</a:t>
                      </a:r>
                      <a:endParaRPr sz="1400" u="none" strike="noStrike" cap="none">
                        <a:solidFill>
                          <a:srgbClr val="FFFFFF"/>
                        </a:solidFill>
                      </a:endParaRPr>
                    </a:p>
                  </a:txBody>
                  <a:tcPr marL="91425" marR="91425" marT="91425" marB="91425"/>
                </a:tc>
                <a:extLst>
                  <a:ext uri="{0D108BD9-81ED-4DB2-BD59-A6C34878D82A}">
                    <a16:rowId xmlns:a16="http://schemas.microsoft.com/office/drawing/2014/main" val="10004"/>
                  </a:ext>
                </a:extLst>
              </a:tr>
            </a:tbl>
          </a:graphicData>
        </a:graphic>
      </p:graphicFrame>
      <p:sp>
        <p:nvSpPr>
          <p:cNvPr id="759" name="Shape 759"/>
          <p:cNvSpPr txBox="1"/>
          <p:nvPr/>
        </p:nvSpPr>
        <p:spPr>
          <a:xfrm>
            <a:off x="1068450" y="1096950"/>
            <a:ext cx="7156200" cy="14910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Optical Depth</a:t>
            </a:r>
            <a:endParaRPr sz="1400" b="0" i="0" u="none" strike="noStrike" cap="none">
              <a:solidFill>
                <a:srgbClr val="FFFFFF"/>
              </a:solidFill>
              <a:latin typeface="Arial"/>
              <a:ea typeface="Arial"/>
              <a:cs typeface="Arial"/>
              <a:sym typeface="Arial"/>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mean accuracy = 100.0 * mean ( (g16-modis)/g16))</a:t>
            </a:r>
            <a:endParaRPr sz="1400" b="0" i="0" u="none" strike="noStrike" cap="none">
              <a:solidFill>
                <a:srgbClr val="FFFFFF"/>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Cloud Particle Size</a:t>
            </a:r>
            <a:endParaRPr sz="1400" b="0" i="0" u="none" strike="noStrike" cap="none">
              <a:solidFill>
                <a:srgbClr val="FFFFFF"/>
              </a:solidFill>
              <a:latin typeface="Arial"/>
              <a:ea typeface="Arial"/>
              <a:cs typeface="Arial"/>
              <a:sym typeface="Arial"/>
            </a:endParaRPr>
          </a:p>
          <a:p>
            <a:pPr marL="914400" marR="0" lvl="1"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mean accuracy = mean (g16-modis)</a:t>
            </a:r>
            <a:endParaRPr sz="1400" b="0" i="0" u="none" strike="noStrike" cap="none">
              <a:solidFill>
                <a:srgbClr val="FFFFFF"/>
              </a:solidFill>
              <a:latin typeface="Arial"/>
              <a:ea typeface="Arial"/>
              <a:cs typeface="Arial"/>
              <a:sym typeface="Arial"/>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a:p>
            <a:pPr marL="457200" marR="0" lvl="0" indent="-317500" algn="l" rtl="0">
              <a:lnSpc>
                <a:spcPct val="100000"/>
              </a:lnSpc>
              <a:spcBef>
                <a:spcPts val="0"/>
              </a:spcBef>
              <a:spcAft>
                <a:spcPts val="0"/>
              </a:spcAft>
              <a:buClr>
                <a:srgbClr val="FFFFFF"/>
              </a:buClr>
              <a:buSzPts val="1400"/>
              <a:buFont typeface="Arial"/>
              <a:buChar char="●"/>
            </a:pPr>
            <a:r>
              <a:rPr lang="en-US" sz="1400" b="0" i="0" u="none" strike="noStrike" cap="none">
                <a:solidFill>
                  <a:srgbClr val="FFFFFF"/>
                </a:solidFill>
                <a:latin typeface="Arial"/>
                <a:ea typeface="Arial"/>
                <a:cs typeface="Arial"/>
                <a:sym typeface="Arial"/>
              </a:rPr>
              <a:t>% in spec = percentage of pixels falling with spec lines (previous figures) </a:t>
            </a:r>
            <a:endParaRPr sz="1400" b="0" i="0" u="none" strike="noStrike" cap="none">
              <a:solidFill>
                <a:srgbClr val="FFFFFF"/>
              </a:solidFill>
              <a:latin typeface="Arial"/>
              <a:ea typeface="Arial"/>
              <a:cs typeface="Arial"/>
              <a:sym typeface="Arial"/>
            </a:endParaRPr>
          </a:p>
        </p:txBody>
      </p:sp>
      <p:sp>
        <p:nvSpPr>
          <p:cNvPr id="760" name="Shape 760"/>
          <p:cNvSpPr txBox="1"/>
          <p:nvPr/>
        </p:nvSpPr>
        <p:spPr>
          <a:xfrm>
            <a:off x="7702202" y="380986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761" name="Shape 761"/>
          <p:cNvSpPr txBox="1"/>
          <p:nvPr/>
        </p:nvSpPr>
        <p:spPr>
          <a:xfrm>
            <a:off x="7702202" y="427206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sz="1400" b="0" i="0" u="none" strike="noStrike" cap="none">
              <a:solidFill>
                <a:srgbClr val="000000"/>
              </a:solidFill>
              <a:latin typeface="Arial"/>
              <a:ea typeface="Arial"/>
              <a:cs typeface="Arial"/>
              <a:sym typeface="Arial"/>
            </a:endParaRPr>
          </a:p>
        </p:txBody>
      </p:sp>
      <p:sp>
        <p:nvSpPr>
          <p:cNvPr id="762" name="Shape 762"/>
          <p:cNvSpPr txBox="1"/>
          <p:nvPr/>
        </p:nvSpPr>
        <p:spPr>
          <a:xfrm>
            <a:off x="7702202" y="5083110"/>
            <a:ext cx="984600" cy="400200"/>
          </a:xfrm>
          <a:prstGeom prst="rect">
            <a:avLst/>
          </a:prstGeom>
          <a:solidFill>
            <a:srgbClr val="FF0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rgbClr val="FFFFFF"/>
                </a:solidFill>
                <a:latin typeface="Calibri"/>
                <a:ea typeface="Calibri"/>
                <a:cs typeface="Calibri"/>
                <a:sym typeface="Calibri"/>
              </a:rPr>
              <a:t>FAILED</a:t>
            </a:r>
            <a:endParaRPr sz="1400" b="0" i="0" u="none" strike="noStrike" cap="none">
              <a:solidFill>
                <a:srgbClr val="FFFFFF"/>
              </a:solidFill>
              <a:latin typeface="Arial"/>
              <a:ea typeface="Arial"/>
              <a:cs typeface="Arial"/>
              <a:sym typeface="Arial"/>
            </a:endParaRPr>
          </a:p>
        </p:txBody>
      </p:sp>
      <p:sp>
        <p:nvSpPr>
          <p:cNvPr id="763" name="Shape 763"/>
          <p:cNvSpPr txBox="1"/>
          <p:nvPr/>
        </p:nvSpPr>
        <p:spPr>
          <a:xfrm>
            <a:off x="7702199" y="4677575"/>
            <a:ext cx="1441800" cy="400200"/>
          </a:xfrm>
          <a:prstGeom prst="rect">
            <a:avLst/>
          </a:prstGeom>
          <a:solidFill>
            <a:srgbClr val="BF900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PART. PASS</a:t>
            </a:r>
            <a:endParaRPr sz="1400" b="0" i="0" u="none" strike="noStrike" cap="none">
              <a:solidFill>
                <a:srgbClr val="000000"/>
              </a:solidFill>
              <a:latin typeface="Arial"/>
              <a:ea typeface="Arial"/>
              <a:cs typeface="Arial"/>
              <a:sym typeface="Arial"/>
            </a:endParaRPr>
          </a:p>
        </p:txBody>
      </p:sp>
      <p:sp>
        <p:nvSpPr>
          <p:cNvPr id="764" name="Shape 764"/>
          <p:cNvSpPr txBox="1"/>
          <p:nvPr/>
        </p:nvSpPr>
        <p:spPr>
          <a:xfrm>
            <a:off x="205225" y="5640475"/>
            <a:ext cx="7156200" cy="834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1800"/>
              <a:buFont typeface="Arial"/>
              <a:buNone/>
            </a:pPr>
            <a:r>
              <a:rPr lang="en-US" sz="1800" b="0" i="0" u="none" strike="noStrike" cap="none">
                <a:solidFill>
                  <a:srgbClr val="FF9900"/>
                </a:solidFill>
                <a:latin typeface="Arial"/>
                <a:ea typeface="Arial"/>
                <a:cs typeface="Arial"/>
                <a:sym typeface="Arial"/>
              </a:rPr>
              <a:t>We feel that these specs will improve once the G16 calibration is fixed.  </a:t>
            </a:r>
            <a:endParaRPr sz="1800" b="0" i="0" u="none" strike="noStrike" cap="none">
              <a:solidFill>
                <a:srgbClr val="FF99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69"/>
        <p:cNvGrpSpPr/>
        <p:nvPr/>
      </p:nvGrpSpPr>
      <p:grpSpPr>
        <a:xfrm>
          <a:off x="0" y="0"/>
          <a:ext cx="0" cy="0"/>
          <a:chOff x="0" y="0"/>
          <a:chExt cx="0" cy="0"/>
        </a:xfrm>
      </p:grpSpPr>
      <p:sp>
        <p:nvSpPr>
          <p:cNvPr id="770" name="Shape 77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rgbClr val="FF9900"/>
                </a:solidFill>
                <a:latin typeface="Calibri"/>
                <a:ea typeface="Calibri"/>
                <a:cs typeface="Calibri"/>
                <a:sym typeface="Calibri"/>
              </a:rPr>
              <a:t>Calibration of DCOMP Bands</a:t>
            </a:r>
            <a:endParaRPr sz="3600" b="0" i="0" u="none" strike="noStrike" cap="none">
              <a:solidFill>
                <a:srgbClr val="FF9900"/>
              </a:solidFill>
              <a:latin typeface="Calibri"/>
              <a:ea typeface="Calibri"/>
              <a:cs typeface="Calibri"/>
              <a:sym typeface="Calibri"/>
            </a:endParaRPr>
          </a:p>
        </p:txBody>
      </p:sp>
      <p:sp>
        <p:nvSpPr>
          <p:cNvPr id="771" name="Shape 771"/>
          <p:cNvSpPr txBox="1">
            <a:spLocks noGrp="1"/>
          </p:cNvSpPr>
          <p:nvPr>
            <p:ph type="body" idx="1"/>
          </p:nvPr>
        </p:nvSpPr>
        <p:spPr>
          <a:xfrm>
            <a:off x="137075" y="1465275"/>
            <a:ext cx="1780500" cy="4526100"/>
          </a:xfrm>
          <a:prstGeom prst="rect">
            <a:avLst/>
          </a:prstGeom>
          <a:noFill/>
          <a:ln>
            <a:noFill/>
          </a:ln>
        </p:spPr>
        <p:txBody>
          <a:bodyPr spcFirstLastPara="1" wrap="square" lIns="91425" tIns="91425" rIns="91425" bIns="91425" anchor="t" anchorCtr="0">
            <a:noAutofit/>
          </a:bodyPr>
          <a:lstStyle/>
          <a:p>
            <a:pPr marL="457200" marR="0" lvl="0" indent="-317500" algn="l" rtl="0">
              <a:lnSpc>
                <a:spcPct val="100000"/>
              </a:lnSpc>
              <a:spcBef>
                <a:spcPts val="64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DCOMP uses Bands 2 and 6.</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a:p>
            <a:pPr marL="457200" marR="0" lvl="0" indent="-317500" algn="l" rtl="0">
              <a:lnSpc>
                <a:spcPct val="100000"/>
              </a:lnSpc>
              <a:spcBef>
                <a:spcPts val="64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Band 2 is 7% too bright compared to SNPP VIIRS.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a:p>
            <a:pPr marL="457200" marR="0" lvl="0" indent="-317500" algn="l" rtl="0">
              <a:lnSpc>
                <a:spcPct val="100000"/>
              </a:lnSpc>
              <a:spcBef>
                <a:spcPts val="64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We think SNPP VIIRS M5 is 4% too bright.</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a:p>
            <a:pPr marL="457200" marR="0" lvl="0" indent="-317500" algn="l" rtl="0">
              <a:lnSpc>
                <a:spcPct val="100000"/>
              </a:lnSpc>
              <a:spcBef>
                <a:spcPts val="640"/>
              </a:spcBef>
              <a:spcAft>
                <a:spcPts val="0"/>
              </a:spcAft>
              <a:buClr>
                <a:schemeClr val="lt1"/>
              </a:buClr>
              <a:buSzPts val="1400"/>
              <a:buFont typeface="Arial"/>
              <a:buChar char="•"/>
            </a:pPr>
            <a:r>
              <a:rPr lang="en-US" sz="1400" b="0" i="0" u="none" strike="noStrike" cap="none">
                <a:solidFill>
                  <a:schemeClr val="lt1"/>
                </a:solidFill>
                <a:latin typeface="Calibri"/>
                <a:ea typeface="Calibri"/>
                <a:cs typeface="Calibri"/>
                <a:sym typeface="Calibri"/>
              </a:rPr>
              <a:t>Band 6 seems to be  in-line with VIIRS.</a:t>
            </a:r>
            <a:endParaRPr sz="1400" b="0" i="0" u="none" strike="noStrike" cap="none">
              <a:solidFill>
                <a:schemeClr val="lt1"/>
              </a:solidFill>
              <a:latin typeface="Calibri"/>
              <a:ea typeface="Calibri"/>
              <a:cs typeface="Calibri"/>
              <a:sym typeface="Calibri"/>
            </a:endParaRPr>
          </a:p>
          <a:p>
            <a:pPr marL="0" marR="0" lvl="0" indent="0" algn="l" rtl="0">
              <a:lnSpc>
                <a:spcPct val="100000"/>
              </a:lnSpc>
              <a:spcBef>
                <a:spcPts val="640"/>
              </a:spcBef>
              <a:spcAft>
                <a:spcPts val="0"/>
              </a:spcAft>
              <a:buClr>
                <a:schemeClr val="lt1"/>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772" name="Shape 77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pic>
        <p:nvPicPr>
          <p:cNvPr id="773" name="Shape 773"/>
          <p:cNvPicPr preferRelativeResize="0"/>
          <p:nvPr/>
        </p:nvPicPr>
        <p:blipFill rotWithShape="1">
          <a:blip r:embed="rId3">
            <a:alphaModFix/>
          </a:blip>
          <a:srcRect/>
          <a:stretch/>
        </p:blipFill>
        <p:spPr>
          <a:xfrm>
            <a:off x="2070000" y="1249362"/>
            <a:ext cx="6650209" cy="4954586"/>
          </a:xfrm>
          <a:prstGeom prst="rect">
            <a:avLst/>
          </a:prstGeom>
          <a:noFill/>
          <a:ln>
            <a:noFill/>
          </a:ln>
        </p:spPr>
      </p:pic>
      <p:sp>
        <p:nvSpPr>
          <p:cNvPr id="774" name="Shape 774"/>
          <p:cNvSpPr txBox="1"/>
          <p:nvPr/>
        </p:nvSpPr>
        <p:spPr>
          <a:xfrm>
            <a:off x="68475" y="6356350"/>
            <a:ext cx="8863800" cy="41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FFFF00"/>
              </a:buClr>
              <a:buSzPts val="1400"/>
              <a:buFont typeface="Arial"/>
              <a:buNone/>
            </a:pPr>
            <a:r>
              <a:rPr lang="en-US" sz="1400" b="0" i="0" u="none" strike="noStrike" cap="none">
                <a:solidFill>
                  <a:srgbClr val="FFFF00"/>
                </a:solidFill>
                <a:latin typeface="Arial"/>
                <a:ea typeface="Arial"/>
                <a:cs typeface="Arial"/>
                <a:sym typeface="Arial"/>
              </a:rPr>
              <a:t>https://www.star.nesdis.noaa.gov/GOESCal/G16_ABI_GEOLEOReflRatio_static.php</a:t>
            </a:r>
            <a:endParaRPr sz="1400" b="0" i="0" u="none" strike="noStrike" cap="none">
              <a:solidFill>
                <a:srgbClr val="FFFF00"/>
              </a:solidFill>
              <a:latin typeface="Arial"/>
              <a:ea typeface="Arial"/>
              <a:cs typeface="Arial"/>
              <a:sym typeface="Arial"/>
            </a:endParaRPr>
          </a:p>
        </p:txBody>
      </p:sp>
      <p:sp>
        <p:nvSpPr>
          <p:cNvPr id="775" name="Shape 775"/>
          <p:cNvSpPr txBox="1"/>
          <p:nvPr/>
        </p:nvSpPr>
        <p:spPr>
          <a:xfrm>
            <a:off x="5801950" y="2074800"/>
            <a:ext cx="2062500" cy="41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DCOMP VIS. Channel</a:t>
            </a:r>
            <a:endParaRPr sz="1400" b="0" i="0" u="none" strike="noStrike" cap="none">
              <a:solidFill>
                <a:srgbClr val="000000"/>
              </a:solidFill>
              <a:latin typeface="Arial"/>
              <a:ea typeface="Arial"/>
              <a:cs typeface="Arial"/>
              <a:sym typeface="Arial"/>
            </a:endParaRPr>
          </a:p>
        </p:txBody>
      </p:sp>
      <p:sp>
        <p:nvSpPr>
          <p:cNvPr id="776" name="Shape 776"/>
          <p:cNvSpPr txBox="1"/>
          <p:nvPr/>
        </p:nvSpPr>
        <p:spPr>
          <a:xfrm>
            <a:off x="5867375" y="4972875"/>
            <a:ext cx="2062500" cy="411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DCOMP NIR. Channel</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Shape 78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Impact of Calibration on DCOMP</a:t>
            </a:r>
            <a:endParaRPr sz="3600" b="0" i="0" u="none" strike="noStrike" cap="none">
              <a:solidFill>
                <a:schemeClr val="lt1"/>
              </a:solidFill>
              <a:latin typeface="Calibri"/>
              <a:ea typeface="Calibri"/>
              <a:cs typeface="Calibri"/>
              <a:sym typeface="Calibri"/>
            </a:endParaRPr>
          </a:p>
        </p:txBody>
      </p:sp>
      <p:sp>
        <p:nvSpPr>
          <p:cNvPr id="783" name="Shape 783"/>
          <p:cNvSpPr txBox="1">
            <a:spLocks noGrp="1"/>
          </p:cNvSpPr>
          <p:nvPr>
            <p:ph type="body" idx="1"/>
          </p:nvPr>
        </p:nvSpPr>
        <p:spPr>
          <a:xfrm>
            <a:off x="185974" y="1096950"/>
            <a:ext cx="2862025" cy="5712600"/>
          </a:xfrm>
          <a:prstGeom prst="rect">
            <a:avLst/>
          </a:prstGeom>
          <a:noFill/>
          <a:ln>
            <a:noFill/>
          </a:ln>
        </p:spPr>
        <p:txBody>
          <a:bodyPr spcFirstLastPara="1" wrap="square" lIns="91425" tIns="91425" rIns="91425" bIns="91425" anchor="t" anchorCtr="0">
            <a:noAutofit/>
          </a:bodyPr>
          <a:lstStyle/>
          <a:p>
            <a:pPr marL="457200" marR="0" lvl="0" indent="-381000" algn="l" rtl="0">
              <a:lnSpc>
                <a:spcPct val="100000"/>
              </a:lnSpc>
              <a:spcBef>
                <a:spcPts val="64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The arrow indicates how we think the GOES-16 Calibration issue is impacting DCOMP.</a:t>
            </a:r>
            <a:endParaRPr sz="2400" b="0" i="0" u="none" strike="noStrike" cap="none">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Leads to an overestimation of optical depth and particle size.</a:t>
            </a:r>
            <a:endParaRPr sz="2400" b="0" i="0" u="none" strike="noStrike" cap="none">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This is what we see.</a:t>
            </a:r>
            <a:endParaRPr sz="2400" b="0" i="0" u="none" strike="noStrike" cap="none">
              <a:solidFill>
                <a:schemeClr val="lt1"/>
              </a:solidFill>
              <a:latin typeface="Calibri"/>
              <a:ea typeface="Calibri"/>
              <a:cs typeface="Calibri"/>
              <a:sym typeface="Calibri"/>
            </a:endParaRPr>
          </a:p>
        </p:txBody>
      </p:sp>
      <p:sp>
        <p:nvSpPr>
          <p:cNvPr id="784" name="Shape 7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pic>
        <p:nvPicPr>
          <p:cNvPr id="785" name="Shape 785"/>
          <p:cNvPicPr preferRelativeResize="0"/>
          <p:nvPr/>
        </p:nvPicPr>
        <p:blipFill rotWithShape="1">
          <a:blip r:embed="rId3">
            <a:alphaModFix/>
          </a:blip>
          <a:srcRect/>
          <a:stretch/>
        </p:blipFill>
        <p:spPr>
          <a:xfrm>
            <a:off x="3048000" y="1288256"/>
            <a:ext cx="6096000" cy="4876800"/>
          </a:xfrm>
          <a:prstGeom prst="rect">
            <a:avLst/>
          </a:prstGeom>
          <a:noFill/>
          <a:ln>
            <a:noFill/>
          </a:ln>
        </p:spPr>
      </p:pic>
      <p:cxnSp>
        <p:nvCxnSpPr>
          <p:cNvPr id="786" name="Shape 786"/>
          <p:cNvCxnSpPr/>
          <p:nvPr/>
        </p:nvCxnSpPr>
        <p:spPr>
          <a:xfrm>
            <a:off x="5624325" y="4191300"/>
            <a:ext cx="489900" cy="136200"/>
          </a:xfrm>
          <a:prstGeom prst="straightConnector1">
            <a:avLst/>
          </a:prstGeom>
          <a:noFill/>
          <a:ln w="28575" cap="flat" cmpd="sng">
            <a:solidFill>
              <a:srgbClr val="FF0000"/>
            </a:solidFill>
            <a:prstDash val="solid"/>
            <a:round/>
            <a:headEnd type="none" w="sm" len="sm"/>
            <a:tailEnd type="stealth"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Shape 792"/>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3600"/>
              <a:buFont typeface="Calibri"/>
              <a:buNone/>
            </a:pPr>
            <a:r>
              <a:rPr lang="en-US" sz="3600" b="0" i="0" u="none" strike="noStrike" cap="none">
                <a:solidFill>
                  <a:schemeClr val="lt1"/>
                </a:solidFill>
                <a:latin typeface="Calibri"/>
                <a:ea typeface="Calibri"/>
                <a:cs typeface="Calibri"/>
                <a:sym typeface="Calibri"/>
              </a:rPr>
              <a:t>Predicted Impact of Calibration</a:t>
            </a:r>
            <a:endParaRPr sz="3600" b="0" i="0" u="none" strike="noStrike" cap="none">
              <a:solidFill>
                <a:schemeClr val="lt1"/>
              </a:solidFill>
              <a:latin typeface="Calibri"/>
              <a:ea typeface="Calibri"/>
              <a:cs typeface="Calibri"/>
              <a:sym typeface="Calibri"/>
            </a:endParaRPr>
          </a:p>
        </p:txBody>
      </p:sp>
      <p:sp>
        <p:nvSpPr>
          <p:cNvPr id="793" name="Shape 793"/>
          <p:cNvSpPr txBox="1">
            <a:spLocks noGrp="1"/>
          </p:cNvSpPr>
          <p:nvPr>
            <p:ph type="sldNum" idx="12"/>
          </p:nvPr>
        </p:nvSpPr>
        <p:spPr>
          <a:xfrm>
            <a:off x="6558300" y="6334325"/>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
        <p:nvSpPr>
          <p:cNvPr id="794" name="Shape 794"/>
          <p:cNvSpPr/>
          <p:nvPr/>
        </p:nvSpPr>
        <p:spPr>
          <a:xfrm>
            <a:off x="977038" y="2194838"/>
            <a:ext cx="1742472" cy="114296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Shape 795"/>
          <p:cNvSpPr/>
          <p:nvPr/>
        </p:nvSpPr>
        <p:spPr>
          <a:xfrm>
            <a:off x="3700763" y="2194825"/>
            <a:ext cx="1742472" cy="114296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Shape 796"/>
          <p:cNvSpPr txBox="1"/>
          <p:nvPr/>
        </p:nvSpPr>
        <p:spPr>
          <a:xfrm>
            <a:off x="1145075" y="2360025"/>
            <a:ext cx="14064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COD = 2</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CEPS  20 μm</a:t>
            </a:r>
            <a:endParaRPr sz="1400" b="0" i="0" u="none" strike="noStrike" cap="none">
              <a:solidFill>
                <a:srgbClr val="000000"/>
              </a:solidFill>
              <a:latin typeface="Arial"/>
              <a:ea typeface="Arial"/>
              <a:cs typeface="Arial"/>
              <a:sym typeface="Arial"/>
            </a:endParaRPr>
          </a:p>
        </p:txBody>
      </p:sp>
      <p:sp>
        <p:nvSpPr>
          <p:cNvPr id="797" name="Shape 797"/>
          <p:cNvSpPr txBox="1"/>
          <p:nvPr/>
        </p:nvSpPr>
        <p:spPr>
          <a:xfrm>
            <a:off x="3868800" y="2418913"/>
            <a:ext cx="14064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COD = 2.4</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CEPS  26 μm</a:t>
            </a:r>
            <a:endParaRPr sz="1400" b="0" i="0" u="none" strike="noStrike" cap="none">
              <a:solidFill>
                <a:srgbClr val="000000"/>
              </a:solidFill>
              <a:latin typeface="Arial"/>
              <a:ea typeface="Arial"/>
              <a:cs typeface="Arial"/>
              <a:sym typeface="Arial"/>
            </a:endParaRPr>
          </a:p>
        </p:txBody>
      </p:sp>
      <p:sp>
        <p:nvSpPr>
          <p:cNvPr id="798" name="Shape 798"/>
          <p:cNvSpPr/>
          <p:nvPr/>
        </p:nvSpPr>
        <p:spPr>
          <a:xfrm>
            <a:off x="977038" y="3803463"/>
            <a:ext cx="1742472" cy="114296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Shape 799"/>
          <p:cNvSpPr/>
          <p:nvPr/>
        </p:nvSpPr>
        <p:spPr>
          <a:xfrm>
            <a:off x="3700763" y="3803450"/>
            <a:ext cx="1742472" cy="114296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Shape 800"/>
          <p:cNvSpPr txBox="1"/>
          <p:nvPr/>
        </p:nvSpPr>
        <p:spPr>
          <a:xfrm>
            <a:off x="1145075" y="3968650"/>
            <a:ext cx="14064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COD = 10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CEPS  20 μm</a:t>
            </a:r>
            <a:endParaRPr sz="1400" b="0" i="0" u="none" strike="noStrike" cap="none">
              <a:solidFill>
                <a:srgbClr val="000000"/>
              </a:solidFill>
              <a:latin typeface="Arial"/>
              <a:ea typeface="Arial"/>
              <a:cs typeface="Arial"/>
              <a:sym typeface="Arial"/>
            </a:endParaRPr>
          </a:p>
        </p:txBody>
      </p:sp>
      <p:sp>
        <p:nvSpPr>
          <p:cNvPr id="801" name="Shape 801"/>
          <p:cNvSpPr txBox="1"/>
          <p:nvPr/>
        </p:nvSpPr>
        <p:spPr>
          <a:xfrm>
            <a:off x="3868800" y="4027538"/>
            <a:ext cx="14064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COD = 11.5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CEPS  22 μm</a:t>
            </a:r>
            <a:endParaRPr sz="1400" b="0" i="0" u="none" strike="noStrike" cap="none">
              <a:solidFill>
                <a:srgbClr val="000000"/>
              </a:solidFill>
              <a:latin typeface="Arial"/>
              <a:ea typeface="Arial"/>
              <a:cs typeface="Arial"/>
              <a:sym typeface="Arial"/>
            </a:endParaRPr>
          </a:p>
        </p:txBody>
      </p:sp>
      <p:sp>
        <p:nvSpPr>
          <p:cNvPr id="802" name="Shape 802"/>
          <p:cNvSpPr/>
          <p:nvPr/>
        </p:nvSpPr>
        <p:spPr>
          <a:xfrm>
            <a:off x="977038" y="5474338"/>
            <a:ext cx="1742472" cy="114296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Shape 803"/>
          <p:cNvSpPr/>
          <p:nvPr/>
        </p:nvSpPr>
        <p:spPr>
          <a:xfrm>
            <a:off x="3700763" y="5474325"/>
            <a:ext cx="1742472" cy="1142964"/>
          </a:xfrm>
          <a:prstGeom prst="cloud">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Shape 804"/>
          <p:cNvSpPr txBox="1"/>
          <p:nvPr/>
        </p:nvSpPr>
        <p:spPr>
          <a:xfrm>
            <a:off x="1145075" y="5639525"/>
            <a:ext cx="14064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COD = 80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CEPS  20 μm</a:t>
            </a:r>
            <a:endParaRPr sz="1400" b="0" i="0" u="none" strike="noStrike" cap="none">
              <a:solidFill>
                <a:srgbClr val="000000"/>
              </a:solidFill>
              <a:latin typeface="Arial"/>
              <a:ea typeface="Arial"/>
              <a:cs typeface="Arial"/>
              <a:sym typeface="Arial"/>
            </a:endParaRPr>
          </a:p>
        </p:txBody>
      </p:sp>
      <p:sp>
        <p:nvSpPr>
          <p:cNvPr id="805" name="Shape 805"/>
          <p:cNvSpPr txBox="1"/>
          <p:nvPr/>
        </p:nvSpPr>
        <p:spPr>
          <a:xfrm>
            <a:off x="3868800" y="5698413"/>
            <a:ext cx="1406400" cy="69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COD = &gt;&gt; 100</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CEPS  20 μm</a:t>
            </a:r>
            <a:endParaRPr sz="1400" b="0" i="0" u="none" strike="noStrike" cap="none">
              <a:solidFill>
                <a:srgbClr val="000000"/>
              </a:solidFill>
              <a:latin typeface="Arial"/>
              <a:ea typeface="Arial"/>
              <a:cs typeface="Arial"/>
              <a:sym typeface="Arial"/>
            </a:endParaRPr>
          </a:p>
        </p:txBody>
      </p:sp>
      <p:sp>
        <p:nvSpPr>
          <p:cNvPr id="806" name="Shape 806"/>
          <p:cNvSpPr txBox="1"/>
          <p:nvPr/>
        </p:nvSpPr>
        <p:spPr>
          <a:xfrm>
            <a:off x="6223250" y="2516400"/>
            <a:ext cx="2401200" cy="82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COD Increase = 20%</a:t>
            </a:r>
            <a:endParaRPr sz="1400" b="0"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CEPS Increase = 6 μm</a:t>
            </a:r>
            <a:endParaRPr sz="1400" b="0" i="0" u="none" strike="noStrike" cap="none">
              <a:solidFill>
                <a:srgbClr val="FF9900"/>
              </a:solidFill>
              <a:latin typeface="Arial"/>
              <a:ea typeface="Arial"/>
              <a:cs typeface="Arial"/>
              <a:sym typeface="Arial"/>
            </a:endParaRPr>
          </a:p>
        </p:txBody>
      </p:sp>
      <p:sp>
        <p:nvSpPr>
          <p:cNvPr id="807" name="Shape 807"/>
          <p:cNvSpPr txBox="1"/>
          <p:nvPr/>
        </p:nvSpPr>
        <p:spPr>
          <a:xfrm>
            <a:off x="6223250" y="3803475"/>
            <a:ext cx="2401200" cy="82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COD Increase = 15%</a:t>
            </a:r>
            <a:endParaRPr sz="1400" b="0"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CEPS Increase = 2 μm</a:t>
            </a:r>
            <a:endParaRPr sz="1400" b="0" i="0" u="none" strike="noStrike" cap="none">
              <a:solidFill>
                <a:srgbClr val="FF9900"/>
              </a:solidFill>
              <a:latin typeface="Arial"/>
              <a:ea typeface="Arial"/>
              <a:cs typeface="Arial"/>
              <a:sym typeface="Arial"/>
            </a:endParaRPr>
          </a:p>
        </p:txBody>
      </p:sp>
      <p:sp>
        <p:nvSpPr>
          <p:cNvPr id="808" name="Shape 808"/>
          <p:cNvSpPr txBox="1"/>
          <p:nvPr/>
        </p:nvSpPr>
        <p:spPr>
          <a:xfrm>
            <a:off x="6223250" y="5474325"/>
            <a:ext cx="2401200" cy="82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COD Increase = 100%</a:t>
            </a:r>
            <a:endParaRPr sz="1400" b="0" i="0" u="none" strike="noStrike" cap="none">
              <a:solidFill>
                <a:srgbClr val="FF9900"/>
              </a:solidFill>
              <a:latin typeface="Arial"/>
              <a:ea typeface="Arial"/>
              <a:cs typeface="Arial"/>
              <a:sym typeface="Arial"/>
            </a:endParaRPr>
          </a:p>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CEPS Increase = 0 μm</a:t>
            </a:r>
            <a:endParaRPr sz="1400" b="0" i="0" u="none" strike="noStrike" cap="none">
              <a:solidFill>
                <a:srgbClr val="FF9900"/>
              </a:solidFill>
              <a:latin typeface="Arial"/>
              <a:ea typeface="Arial"/>
              <a:cs typeface="Arial"/>
              <a:sym typeface="Arial"/>
            </a:endParaRPr>
          </a:p>
        </p:txBody>
      </p:sp>
      <p:sp>
        <p:nvSpPr>
          <p:cNvPr id="809" name="Shape 809"/>
          <p:cNvSpPr txBox="1"/>
          <p:nvPr/>
        </p:nvSpPr>
        <p:spPr>
          <a:xfrm>
            <a:off x="336050" y="892775"/>
            <a:ext cx="8288400" cy="985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9900"/>
              </a:buClr>
              <a:buSzPts val="1400"/>
              <a:buFont typeface="Arial"/>
              <a:buNone/>
            </a:pPr>
            <a:r>
              <a:rPr lang="en-US" sz="1400" b="0" i="0" u="none" strike="noStrike" cap="none">
                <a:solidFill>
                  <a:srgbClr val="FF9900"/>
                </a:solidFill>
                <a:latin typeface="Arial"/>
                <a:ea typeface="Arial"/>
                <a:cs typeface="Arial"/>
                <a:sym typeface="Arial"/>
              </a:rPr>
              <a:t>Assuming a 10% calibration error in B2, we see these impacts.  </a:t>
            </a:r>
            <a:endParaRPr sz="1400" b="0" i="0" u="none" strike="noStrike" cap="none">
              <a:solidFill>
                <a:srgbClr val="FF9900"/>
              </a:solidFill>
              <a:latin typeface="Arial"/>
              <a:ea typeface="Arial"/>
              <a:cs typeface="Arial"/>
              <a:sym typeface="Arial"/>
            </a:endParaRPr>
          </a:p>
          <a:p>
            <a:pPr marL="457200" marR="0" lvl="0" indent="-317500" algn="l" rtl="0">
              <a:lnSpc>
                <a:spcPct val="100000"/>
              </a:lnSpc>
              <a:spcBef>
                <a:spcPts val="0"/>
              </a:spcBef>
              <a:spcAft>
                <a:spcPts val="0"/>
              </a:spcAft>
              <a:buClr>
                <a:srgbClr val="FF9900"/>
              </a:buClr>
              <a:buSzPts val="1400"/>
              <a:buChar char="●"/>
            </a:pPr>
            <a:r>
              <a:rPr lang="en-US" sz="1400" b="0" i="0" u="none" strike="noStrike" cap="none">
                <a:solidFill>
                  <a:srgbClr val="FF9900"/>
                </a:solidFill>
                <a:latin typeface="Arial"/>
                <a:ea typeface="Arial"/>
                <a:cs typeface="Arial"/>
                <a:sym typeface="Arial"/>
              </a:rPr>
              <a:t>We argue that </a:t>
            </a:r>
            <a:r>
              <a:rPr lang="en-US" sz="1400" b="1" i="1" u="none" strike="noStrike" cap="none">
                <a:solidFill>
                  <a:srgbClr val="FF9900"/>
                </a:solidFill>
              </a:rPr>
              <a:t>B2 is major culprit in our COD over-estimation</a:t>
            </a:r>
            <a:r>
              <a:rPr lang="en-US" sz="1400" b="0" i="0" u="none" strike="noStrike" cap="none">
                <a:solidFill>
                  <a:srgbClr val="FF9900"/>
                </a:solidFill>
                <a:latin typeface="Arial"/>
                <a:ea typeface="Arial"/>
                <a:cs typeface="Arial"/>
                <a:sym typeface="Arial"/>
              </a:rPr>
              <a:t>.   </a:t>
            </a:r>
            <a:endParaRPr sz="1400" b="0" i="0" u="none" strike="noStrike" cap="none">
              <a:solidFill>
                <a:srgbClr val="FF9900"/>
              </a:solidFill>
              <a:latin typeface="Arial"/>
              <a:ea typeface="Arial"/>
              <a:cs typeface="Arial"/>
              <a:sym typeface="Arial"/>
            </a:endParaRPr>
          </a:p>
          <a:p>
            <a:pPr marL="457200" marR="0" lvl="0" indent="-317500" algn="l" rtl="0">
              <a:lnSpc>
                <a:spcPct val="100000"/>
              </a:lnSpc>
              <a:spcBef>
                <a:spcPts val="0"/>
              </a:spcBef>
              <a:spcAft>
                <a:spcPts val="0"/>
              </a:spcAft>
              <a:buClr>
                <a:srgbClr val="FF9900"/>
              </a:buClr>
              <a:buSzPts val="1400"/>
              <a:buChar char="●"/>
            </a:pPr>
            <a:r>
              <a:rPr lang="en-US" sz="1400" b="0" i="0" u="none" strike="noStrike" cap="none">
                <a:solidFill>
                  <a:srgbClr val="FF9900"/>
                </a:solidFill>
                <a:latin typeface="Arial"/>
                <a:ea typeface="Arial"/>
                <a:cs typeface="Arial"/>
                <a:sym typeface="Arial"/>
              </a:rPr>
              <a:t>B2 calibration does impact CEPS  and in the r</a:t>
            </a:r>
            <a:r>
              <a:rPr lang="en-US">
                <a:solidFill>
                  <a:srgbClr val="FF9900"/>
                </a:solidFill>
              </a:rPr>
              <a:t>ight </a:t>
            </a:r>
            <a:r>
              <a:rPr lang="en-US" sz="1400" b="0" i="0" u="none" strike="noStrike" cap="none">
                <a:solidFill>
                  <a:srgbClr val="FF9900"/>
                </a:solidFill>
                <a:latin typeface="Arial"/>
                <a:ea typeface="Arial"/>
                <a:cs typeface="Arial"/>
                <a:sym typeface="Arial"/>
              </a:rPr>
              <a:t>direction. </a:t>
            </a:r>
            <a:r>
              <a:rPr lang="en-US" sz="1400" b="1" i="1" u="none" strike="noStrike" cap="none">
                <a:solidFill>
                  <a:srgbClr val="FF9900"/>
                </a:solidFill>
              </a:rPr>
              <a:t>B2 calibration  does not appear to be the sole cause of high ice CEPS. </a:t>
            </a:r>
            <a:endParaRPr sz="1400" b="1" i="1" u="none" strike="noStrike" cap="none">
              <a:solidFill>
                <a:srgbClr val="FF9900"/>
              </a:solidFill>
            </a:endParaRPr>
          </a:p>
        </p:txBody>
      </p:sp>
      <p:sp>
        <p:nvSpPr>
          <p:cNvPr id="810" name="Shape 810"/>
          <p:cNvSpPr/>
          <p:nvPr/>
        </p:nvSpPr>
        <p:spPr>
          <a:xfrm>
            <a:off x="2985000" y="2524875"/>
            <a:ext cx="618300" cy="3651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1" name="Shape 811"/>
          <p:cNvSpPr/>
          <p:nvPr/>
        </p:nvSpPr>
        <p:spPr>
          <a:xfrm>
            <a:off x="2900988" y="4133500"/>
            <a:ext cx="618300" cy="3651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2" name="Shape 812"/>
          <p:cNvSpPr/>
          <p:nvPr/>
        </p:nvSpPr>
        <p:spPr>
          <a:xfrm>
            <a:off x="2900988" y="5930650"/>
            <a:ext cx="618300" cy="3651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3" name="Shape 813"/>
          <p:cNvSpPr txBox="1"/>
          <p:nvPr/>
        </p:nvSpPr>
        <p:spPr>
          <a:xfrm>
            <a:off x="4022700" y="1829750"/>
            <a:ext cx="10986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B2 +10% </a:t>
            </a:r>
            <a:endParaRPr sz="1400" b="0" i="0" u="none" strike="noStrike" cap="none">
              <a:solidFill>
                <a:srgbClr val="FF9900"/>
              </a:solidFill>
              <a:latin typeface="Arial"/>
              <a:ea typeface="Arial"/>
              <a:cs typeface="Arial"/>
              <a:sym typeface="Arial"/>
            </a:endParaRPr>
          </a:p>
        </p:txBody>
      </p:sp>
      <p:sp>
        <p:nvSpPr>
          <p:cNvPr id="814" name="Shape 814"/>
          <p:cNvSpPr txBox="1"/>
          <p:nvPr/>
        </p:nvSpPr>
        <p:spPr>
          <a:xfrm>
            <a:off x="1298975" y="1827463"/>
            <a:ext cx="1098600" cy="269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FFFFFF"/>
              </a:buClr>
              <a:buSzPts val="1400"/>
              <a:buFont typeface="Arial"/>
              <a:buNone/>
            </a:pPr>
            <a:r>
              <a:rPr lang="en-US" sz="1400" b="0" i="0" u="none" strike="noStrike" cap="none">
                <a:solidFill>
                  <a:srgbClr val="FFFFFF"/>
                </a:solidFill>
                <a:latin typeface="Arial"/>
                <a:ea typeface="Arial"/>
                <a:cs typeface="Arial"/>
                <a:sym typeface="Arial"/>
              </a:rPr>
              <a:t>true cloud</a:t>
            </a: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Shape 820"/>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Evaluation of LWP/ DCOMP </a:t>
            </a:r>
            <a:endParaRPr/>
          </a:p>
        </p:txBody>
      </p:sp>
      <p:sp>
        <p:nvSpPr>
          <p:cNvPr id="821" name="Shape 82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sp>
        <p:nvSpPr>
          <p:cNvPr id="827" name="Shape 82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a:solidFill>
                  <a:schemeClr val="accent6"/>
                </a:solidFill>
                <a:latin typeface="Calibri"/>
                <a:ea typeface="Calibri"/>
                <a:cs typeface="Calibri"/>
                <a:sym typeface="Calibri"/>
              </a:rPr>
              <a:t>AMSR-2 on GCOM-W1 /JAXA  </a:t>
            </a:r>
            <a:endParaRPr/>
          </a:p>
        </p:txBody>
      </p:sp>
      <p:sp>
        <p:nvSpPr>
          <p:cNvPr id="828" name="Shape 82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
        <p:nvSpPr>
          <p:cNvPr id="829" name="Shape 829"/>
          <p:cNvSpPr txBox="1"/>
          <p:nvPr/>
        </p:nvSpPr>
        <p:spPr>
          <a:xfrm>
            <a:off x="7116775"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15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830" name="Shape 830"/>
          <p:cNvSpPr txBox="1">
            <a:spLocks noGrp="1"/>
          </p:cNvSpPr>
          <p:nvPr>
            <p:ph type="body" idx="1"/>
          </p:nvPr>
        </p:nvSpPr>
        <p:spPr>
          <a:xfrm>
            <a:off x="0" y="956250"/>
            <a:ext cx="8953500" cy="45261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Liquid Water Path (LWP) is a possible future ABI product derived from DCOMP.</a:t>
            </a:r>
            <a:endParaRPr/>
          </a:p>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It is calculated from COD and CPS ( LWP = 5/9 * COD *CPS for adiabatically layered clouds).</a:t>
            </a:r>
            <a:endParaRPr/>
          </a:p>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Microwave based sensors are capable to retrieve LWP</a:t>
            </a:r>
            <a:endParaRPr/>
          </a:p>
          <a:p>
            <a:pPr marL="0" marR="0" lvl="0" indent="0" algn="l" rtl="0">
              <a:lnSpc>
                <a:spcPct val="100000"/>
              </a:lnSpc>
              <a:spcBef>
                <a:spcPts val="0"/>
              </a:spcBef>
              <a:spcAft>
                <a:spcPts val="0"/>
              </a:spcAft>
              <a:buClr>
                <a:schemeClr val="lt1"/>
              </a:buClr>
              <a:buSzPts val="600"/>
              <a:buFont typeface="Arial"/>
              <a:buNone/>
            </a:pPr>
            <a:r>
              <a:rPr lang="en-US" sz="2400" b="0" i="0" u="none" strike="noStrike" cap="none">
                <a:solidFill>
                  <a:srgbClr val="00B050"/>
                </a:solidFill>
                <a:latin typeface="Calibri"/>
                <a:ea typeface="Calibri"/>
                <a:cs typeface="Calibri"/>
                <a:sym typeface="Calibri"/>
              </a:rPr>
              <a:t>Advantages if used as validation source:</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Different retrieval principles ➔ The only satellite-based independent validation source of DCOMP</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Link from radiative properties COD and (radiative) Effective Radius to macro-physical estimate of water mass in a cloud. </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Validation of LWP also validates COD and CPS.</a:t>
            </a:r>
            <a:endParaRPr/>
          </a:p>
          <a:p>
            <a:pPr marL="0" marR="0" lvl="0" indent="0" algn="l" rtl="0">
              <a:lnSpc>
                <a:spcPct val="100000"/>
              </a:lnSpc>
              <a:spcBef>
                <a:spcPts val="0"/>
              </a:spcBef>
              <a:spcAft>
                <a:spcPts val="0"/>
              </a:spcAft>
              <a:buClr>
                <a:schemeClr val="lt1"/>
              </a:buClr>
              <a:buSzPts val="600"/>
              <a:buFont typeface="Arial"/>
              <a:buNone/>
            </a:pPr>
            <a:r>
              <a:rPr lang="en-US" sz="2400" b="0" i="0" u="none" strike="noStrike" cap="none">
                <a:solidFill>
                  <a:srgbClr val="FF0000"/>
                </a:solidFill>
                <a:latin typeface="Calibri"/>
                <a:ea typeface="Calibri"/>
                <a:cs typeface="Calibri"/>
                <a:sym typeface="Calibri"/>
              </a:rPr>
              <a:t>Limitations:</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MW retrievals only see liquid particles.</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Coarser field of view (up to 40 ABI pixels in one GCOM pixel).</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Only over ocean.</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Several filtering and aggregation steps needed (cloud phase, homogeneity)</a:t>
            </a:r>
            <a:r>
              <a:rPr lang="en-US" sz="2000"/>
              <a:t>.</a:t>
            </a:r>
            <a:endParaRPr/>
          </a:p>
          <a:p>
            <a:pPr marL="742950" marR="0" lvl="1" indent="-3492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Calibri"/>
                <a:ea typeface="Calibri"/>
                <a:cs typeface="Calibri"/>
                <a:sym typeface="Calibri"/>
              </a:rPr>
              <a:t>➔ Visualization is valuable tool,  but exact quantitative validation is difficult.</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Shape 836"/>
          <p:cNvSpPr txBox="1">
            <a:spLocks noGrp="1"/>
          </p:cNvSpPr>
          <p:nvPr>
            <p:ph type="title"/>
          </p:nvPr>
        </p:nvSpPr>
        <p:spPr>
          <a:xfrm>
            <a:off x="457200" y="-26930"/>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a:solidFill>
                  <a:schemeClr val="accent6"/>
                </a:solidFill>
                <a:latin typeface="Calibri"/>
                <a:ea typeface="Calibri"/>
                <a:cs typeface="Calibri"/>
                <a:sym typeface="Calibri"/>
              </a:rPr>
              <a:t>AMSR-2 on GCOM-W1 /JAXA  </a:t>
            </a:r>
            <a:endParaRPr/>
          </a:p>
        </p:txBody>
      </p:sp>
      <p:sp>
        <p:nvSpPr>
          <p:cNvPr id="837" name="Shape 83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
        <p:nvSpPr>
          <p:cNvPr id="838" name="Shape 838"/>
          <p:cNvSpPr txBox="1"/>
          <p:nvPr/>
        </p:nvSpPr>
        <p:spPr>
          <a:xfrm>
            <a:off x="878774" y="1153650"/>
            <a:ext cx="6842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Day 201</a:t>
            </a:r>
            <a:r>
              <a:rPr lang="en-US">
                <a:solidFill>
                  <a:schemeClr val="lt1"/>
                </a:solidFill>
              </a:rPr>
              <a:t>8</a:t>
            </a:r>
            <a:r>
              <a:rPr lang="en-US" sz="1400" b="0" i="0" u="none" strike="noStrike" cap="none">
                <a:solidFill>
                  <a:schemeClr val="lt1"/>
                </a:solidFill>
                <a:latin typeface="Arial"/>
                <a:ea typeface="Arial"/>
                <a:cs typeface="Arial"/>
                <a:sym typeface="Arial"/>
              </a:rPr>
              <a:t> </a:t>
            </a:r>
            <a:r>
              <a:rPr lang="en-US">
                <a:solidFill>
                  <a:schemeClr val="lt1"/>
                </a:solidFill>
              </a:rPr>
              <a:t>024 </a:t>
            </a:r>
            <a:r>
              <a:rPr lang="en-US" sz="1400" b="0" i="0" u="none" strike="noStrike" cap="none">
                <a:solidFill>
                  <a:schemeClr val="lt1"/>
                </a:solidFill>
                <a:latin typeface="Arial"/>
                <a:ea typeface="Arial"/>
                <a:cs typeface="Arial"/>
                <a:sym typeface="Arial"/>
              </a:rPr>
              <a:t>( </a:t>
            </a:r>
            <a:r>
              <a:rPr lang="en-US">
                <a:solidFill>
                  <a:schemeClr val="lt1"/>
                </a:solidFill>
              </a:rPr>
              <a:t>24</a:t>
            </a:r>
            <a:r>
              <a:rPr lang="en-US" sz="1400" b="0" i="0" u="none" strike="noStrike" cap="none">
                <a:solidFill>
                  <a:schemeClr val="lt1"/>
                </a:solidFill>
                <a:latin typeface="Arial"/>
                <a:ea typeface="Arial"/>
                <a:cs typeface="Arial"/>
                <a:sym typeface="Arial"/>
              </a:rPr>
              <a:t> </a:t>
            </a:r>
            <a:r>
              <a:rPr lang="en-US">
                <a:solidFill>
                  <a:schemeClr val="lt1"/>
                </a:solidFill>
              </a:rPr>
              <a:t>January 2018</a:t>
            </a:r>
            <a:r>
              <a:rPr lang="en-US" sz="1400" b="0" i="0" u="none" strike="noStrike" cap="none">
                <a:solidFill>
                  <a:schemeClr val="lt1"/>
                </a:solidFill>
                <a:latin typeface="Arial"/>
                <a:ea typeface="Arial"/>
                <a:cs typeface="Arial"/>
                <a:sym typeface="Arial"/>
              </a:rPr>
              <a:t>) </a:t>
            </a:r>
            <a:endParaRPr/>
          </a:p>
          <a:p>
            <a:pPr marL="0" marR="0" lvl="0" indent="0" algn="l" rtl="0">
              <a:lnSpc>
                <a:spcPct val="100000"/>
              </a:lnSpc>
              <a:spcBef>
                <a:spcPts val="0"/>
              </a:spcBef>
              <a:spcAft>
                <a:spcPts val="0"/>
              </a:spcAft>
              <a:buClr>
                <a:schemeClr val="lt1"/>
              </a:buClr>
              <a:buSzPts val="350"/>
              <a:buFont typeface="Arial"/>
              <a:buNone/>
            </a:pPr>
            <a:r>
              <a:rPr lang="en-US">
                <a:solidFill>
                  <a:schemeClr val="lt1"/>
                </a:solidFill>
              </a:rPr>
              <a:t>           17:32 UTC               </a:t>
            </a:r>
            <a:r>
              <a:rPr lang="en-US" sz="1400" b="0" i="0" u="none" strike="noStrike" cap="none">
                <a:solidFill>
                  <a:schemeClr val="lt1"/>
                </a:solidFill>
                <a:latin typeface="Arial"/>
                <a:ea typeface="Arial"/>
                <a:cs typeface="Arial"/>
                <a:sym typeface="Arial"/>
              </a:rPr>
              <a:t>                                 ABI File: 201</a:t>
            </a:r>
            <a:r>
              <a:rPr lang="en-US">
                <a:solidFill>
                  <a:schemeClr val="lt1"/>
                </a:solidFill>
              </a:rPr>
              <a:t>8024</a:t>
            </a:r>
            <a:r>
              <a:rPr lang="en-US" sz="1400" b="0" i="0" u="none" strike="noStrike" cap="none">
                <a:solidFill>
                  <a:schemeClr val="lt1"/>
                </a:solidFill>
                <a:latin typeface="Arial"/>
                <a:ea typeface="Arial"/>
                <a:cs typeface="Arial"/>
                <a:sym typeface="Arial"/>
              </a:rPr>
              <a:t>_1730                   </a:t>
            </a:r>
            <a:endParaRPr/>
          </a:p>
        </p:txBody>
      </p:sp>
      <p:sp>
        <p:nvSpPr>
          <p:cNvPr id="839" name="Shape 839"/>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840" name="Shape 840"/>
          <p:cNvPicPr preferRelativeResize="0"/>
          <p:nvPr/>
        </p:nvPicPr>
        <p:blipFill>
          <a:blip r:embed="rId3">
            <a:alphaModFix/>
          </a:blip>
          <a:stretch>
            <a:fillRect/>
          </a:stretch>
        </p:blipFill>
        <p:spPr>
          <a:xfrm>
            <a:off x="650775" y="1829250"/>
            <a:ext cx="3195396" cy="4473555"/>
          </a:xfrm>
          <a:prstGeom prst="rect">
            <a:avLst/>
          </a:prstGeom>
          <a:noFill/>
          <a:ln>
            <a:noFill/>
          </a:ln>
        </p:spPr>
      </p:pic>
      <p:pic>
        <p:nvPicPr>
          <p:cNvPr id="841" name="Shape 841"/>
          <p:cNvPicPr preferRelativeResize="0"/>
          <p:nvPr/>
        </p:nvPicPr>
        <p:blipFill>
          <a:blip r:embed="rId4">
            <a:alphaModFix/>
          </a:blip>
          <a:stretch>
            <a:fillRect/>
          </a:stretch>
        </p:blipFill>
        <p:spPr>
          <a:xfrm>
            <a:off x="4815446" y="1829250"/>
            <a:ext cx="3124786" cy="43747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Shape 847"/>
          <p:cNvSpPr txBox="1">
            <a:spLocks noGrp="1"/>
          </p:cNvSpPr>
          <p:nvPr>
            <p:ph type="title"/>
          </p:nvPr>
        </p:nvSpPr>
        <p:spPr>
          <a:xfrm>
            <a:off x="457200" y="-26930"/>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a:solidFill>
                  <a:schemeClr val="accent6"/>
                </a:solidFill>
                <a:latin typeface="Calibri"/>
                <a:ea typeface="Calibri"/>
                <a:cs typeface="Calibri"/>
                <a:sym typeface="Calibri"/>
              </a:rPr>
              <a:t>AMSR-2 on GCOM-W1 /JAXA  </a:t>
            </a:r>
            <a:endParaRPr/>
          </a:p>
        </p:txBody>
      </p:sp>
      <p:sp>
        <p:nvSpPr>
          <p:cNvPr id="848" name="Shape 84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
        <p:nvSpPr>
          <p:cNvPr id="849" name="Shape 849"/>
          <p:cNvSpPr txBox="1"/>
          <p:nvPr/>
        </p:nvSpPr>
        <p:spPr>
          <a:xfrm>
            <a:off x="7116775"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15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850" name="Shape 850"/>
          <p:cNvSpPr txBox="1"/>
          <p:nvPr/>
        </p:nvSpPr>
        <p:spPr>
          <a:xfrm>
            <a:off x="878774" y="1153650"/>
            <a:ext cx="5674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Day 201</a:t>
            </a:r>
            <a:r>
              <a:rPr lang="en-US">
                <a:solidFill>
                  <a:schemeClr val="lt1"/>
                </a:solidFill>
              </a:rPr>
              <a:t>8</a:t>
            </a:r>
            <a:r>
              <a:rPr lang="en-US" sz="1400" b="0" i="0" u="none" strike="noStrike" cap="none">
                <a:solidFill>
                  <a:schemeClr val="lt1"/>
                </a:solidFill>
                <a:latin typeface="Arial"/>
                <a:ea typeface="Arial"/>
                <a:cs typeface="Arial"/>
                <a:sym typeface="Arial"/>
              </a:rPr>
              <a:t> </a:t>
            </a:r>
            <a:r>
              <a:rPr lang="en-US">
                <a:solidFill>
                  <a:schemeClr val="lt1"/>
                </a:solidFill>
              </a:rPr>
              <a:t>24</a:t>
            </a:r>
            <a:r>
              <a:rPr lang="en-US" sz="1400" b="0" i="0" u="none" strike="noStrike" cap="none">
                <a:solidFill>
                  <a:schemeClr val="lt1"/>
                </a:solidFill>
                <a:latin typeface="Arial"/>
                <a:ea typeface="Arial"/>
                <a:cs typeface="Arial"/>
                <a:sym typeface="Arial"/>
              </a:rPr>
              <a:t> ( </a:t>
            </a:r>
            <a:r>
              <a:rPr lang="en-US">
                <a:solidFill>
                  <a:schemeClr val="lt1"/>
                </a:solidFill>
              </a:rPr>
              <a:t>24</a:t>
            </a:r>
            <a:r>
              <a:rPr lang="en-US" sz="1400" b="0" i="0" u="none" strike="noStrike" cap="none">
                <a:solidFill>
                  <a:schemeClr val="lt1"/>
                </a:solidFill>
                <a:latin typeface="Arial"/>
                <a:ea typeface="Arial"/>
                <a:cs typeface="Arial"/>
                <a:sym typeface="Arial"/>
              </a:rPr>
              <a:t> </a:t>
            </a:r>
            <a:r>
              <a:rPr lang="en-US">
                <a:solidFill>
                  <a:schemeClr val="lt1"/>
                </a:solidFill>
              </a:rPr>
              <a:t>January</a:t>
            </a:r>
            <a:r>
              <a:rPr lang="en-US" sz="1400" b="0" i="0" u="none" strike="noStrike" cap="none">
                <a:solidFill>
                  <a:schemeClr val="lt1"/>
                </a:solidFill>
                <a:latin typeface="Arial"/>
                <a:ea typeface="Arial"/>
                <a:cs typeface="Arial"/>
                <a:sym typeface="Arial"/>
              </a:rPr>
              <a:t> 201</a:t>
            </a:r>
            <a:r>
              <a:rPr lang="en-US">
                <a:solidFill>
                  <a:schemeClr val="lt1"/>
                </a:solidFill>
              </a:rPr>
              <a:t>8</a:t>
            </a:r>
            <a:r>
              <a:rPr lang="en-US" sz="1400" b="0" i="0" u="none" strike="noStrike" cap="none">
                <a:solidFill>
                  <a:schemeClr val="lt1"/>
                </a:solidFill>
                <a:latin typeface="Arial"/>
                <a:ea typeface="Arial"/>
                <a:cs typeface="Arial"/>
                <a:sym typeface="Arial"/>
              </a:rPr>
              <a:t>) 17:</a:t>
            </a:r>
            <a:r>
              <a:rPr lang="en-US">
                <a:solidFill>
                  <a:schemeClr val="lt1"/>
                </a:solidFill>
              </a:rPr>
              <a:t>00</a:t>
            </a:r>
            <a:r>
              <a:rPr lang="en-US" sz="1400" b="0" i="0" u="none" strike="noStrike" cap="none">
                <a:solidFill>
                  <a:schemeClr val="lt1"/>
                </a:solidFill>
                <a:latin typeface="Arial"/>
                <a:ea typeface="Arial"/>
                <a:cs typeface="Arial"/>
                <a:sym typeface="Arial"/>
              </a:rPr>
              <a:t> UTC</a:t>
            </a:r>
            <a:endParaRPr/>
          </a:p>
        </p:txBody>
      </p:sp>
      <p:sp>
        <p:nvSpPr>
          <p:cNvPr id="851" name="Shape 851"/>
          <p:cNvSpPr txBox="1"/>
          <p:nvPr/>
        </p:nvSpPr>
        <p:spPr>
          <a:xfrm>
            <a:off x="4073423" y="1252069"/>
            <a:ext cx="4918200" cy="6986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Liquid Water Path FD  is computed with adiabatic assumption on grid for Cloud Particle Size ( Full disk: 27112 x 2712.)</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Microwave based algorithms are sensitive to Liquid  phase  clouds only.</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Liquid  including super-cooled phase clouds only, but averaged over entire GCOM grid box .</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ABI LWP for FD is computed from two different resolutions for COD and CPS. COD is averaged over valid pixels in 2x2 box of CPS grid.</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Cut off of very thick saturated clouds  with COD greater than 80.</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MW is insensitive to thin clouds, we exclude all clouds optically thinner than COD=5</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We exclude all MW pixels with a rain flag.</a:t>
            </a:r>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 </a:t>
            </a:r>
            <a:endParaRPr/>
          </a:p>
        </p:txBody>
      </p:sp>
      <p:sp>
        <p:nvSpPr>
          <p:cNvPr id="852" name="Shape 852"/>
          <p:cNvSpPr txBox="1">
            <a:spLocks noGrp="1"/>
          </p:cNvSpPr>
          <p:nvPr>
            <p:ph type="ftr" idx="11"/>
          </p:nvPr>
        </p:nvSpPr>
        <p:spPr>
          <a:xfrm>
            <a:off x="659100" y="6492901"/>
            <a:ext cx="7825800" cy="365099"/>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853" name="Shape 853"/>
          <p:cNvPicPr preferRelativeResize="0"/>
          <p:nvPr/>
        </p:nvPicPr>
        <p:blipFill>
          <a:blip r:embed="rId3">
            <a:alphaModFix/>
          </a:blip>
          <a:stretch>
            <a:fillRect/>
          </a:stretch>
        </p:blipFill>
        <p:spPr>
          <a:xfrm>
            <a:off x="276075" y="1541325"/>
            <a:ext cx="3479800" cy="4871706"/>
          </a:xfrm>
          <a:prstGeom prst="rect">
            <a:avLst/>
          </a:prstGeom>
          <a:noFill/>
          <a:ln>
            <a:noFill/>
          </a:ln>
        </p:spPr>
      </p:pic>
      <p:pic>
        <p:nvPicPr>
          <p:cNvPr id="854" name="Shape 854"/>
          <p:cNvPicPr preferRelativeResize="0"/>
          <p:nvPr/>
        </p:nvPicPr>
        <p:blipFill>
          <a:blip r:embed="rId4">
            <a:alphaModFix/>
          </a:blip>
          <a:stretch>
            <a:fillRect/>
          </a:stretch>
        </p:blipFill>
        <p:spPr>
          <a:xfrm>
            <a:off x="276075" y="1541313"/>
            <a:ext cx="3479800" cy="487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000"/>
                                          </p:stCondLst>
                                        </p:cTn>
                                        <p:tgtEl>
                                          <p:spTgt spid="8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sp>
        <p:nvSpPr>
          <p:cNvPr id="860" name="Shape 860"/>
          <p:cNvSpPr txBox="1">
            <a:spLocks noGrp="1"/>
          </p:cNvSpPr>
          <p:nvPr>
            <p:ph type="title"/>
          </p:nvPr>
        </p:nvSpPr>
        <p:spPr>
          <a:xfrm>
            <a:off x="457200" y="-5886"/>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a:solidFill>
                  <a:schemeClr val="accent6"/>
                </a:solidFill>
                <a:latin typeface="Calibri"/>
                <a:ea typeface="Calibri"/>
                <a:cs typeface="Calibri"/>
                <a:sym typeface="Calibri"/>
              </a:rPr>
              <a:t>AMSR-2 on GCOM-W1 /JAXA  </a:t>
            </a:r>
            <a:endParaRPr/>
          </a:p>
        </p:txBody>
      </p:sp>
      <p:sp>
        <p:nvSpPr>
          <p:cNvPr id="861" name="Shape 8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
        <p:nvSpPr>
          <p:cNvPr id="862" name="Shape 862"/>
          <p:cNvSpPr txBox="1"/>
          <p:nvPr/>
        </p:nvSpPr>
        <p:spPr>
          <a:xfrm>
            <a:off x="7116775"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15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863" name="Shape 863"/>
          <p:cNvSpPr txBox="1"/>
          <p:nvPr/>
        </p:nvSpPr>
        <p:spPr>
          <a:xfrm>
            <a:off x="878774" y="1153650"/>
            <a:ext cx="56745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r>
              <a:rPr lang="en-US" sz="1400" b="0" i="0" u="none" strike="noStrike" cap="none">
                <a:solidFill>
                  <a:schemeClr val="lt1"/>
                </a:solidFill>
                <a:latin typeface="Arial"/>
                <a:ea typeface="Arial"/>
                <a:cs typeface="Arial"/>
                <a:sym typeface="Arial"/>
              </a:rPr>
              <a:t>Day 201</a:t>
            </a:r>
            <a:r>
              <a:rPr lang="en-US">
                <a:solidFill>
                  <a:schemeClr val="lt1"/>
                </a:solidFill>
              </a:rPr>
              <a:t>8</a:t>
            </a:r>
            <a:r>
              <a:rPr lang="en-US" sz="1400" b="0" i="0" u="none" strike="noStrike" cap="none">
                <a:solidFill>
                  <a:schemeClr val="lt1"/>
                </a:solidFill>
                <a:latin typeface="Arial"/>
                <a:ea typeface="Arial"/>
                <a:cs typeface="Arial"/>
                <a:sym typeface="Arial"/>
              </a:rPr>
              <a:t> </a:t>
            </a:r>
            <a:r>
              <a:rPr lang="en-US">
                <a:solidFill>
                  <a:schemeClr val="lt1"/>
                </a:solidFill>
              </a:rPr>
              <a:t>024</a:t>
            </a:r>
            <a:r>
              <a:rPr lang="en-US" sz="1400" b="0" i="0" u="none" strike="noStrike" cap="none">
                <a:solidFill>
                  <a:schemeClr val="lt1"/>
                </a:solidFill>
                <a:latin typeface="Arial"/>
                <a:ea typeface="Arial"/>
                <a:cs typeface="Arial"/>
                <a:sym typeface="Arial"/>
              </a:rPr>
              <a:t> ( </a:t>
            </a:r>
            <a:r>
              <a:rPr lang="en-US">
                <a:solidFill>
                  <a:schemeClr val="lt1"/>
                </a:solidFill>
              </a:rPr>
              <a:t>24</a:t>
            </a:r>
            <a:r>
              <a:rPr lang="en-US" sz="1400" b="0" i="0" u="none" strike="noStrike" cap="none">
                <a:solidFill>
                  <a:schemeClr val="lt1"/>
                </a:solidFill>
                <a:latin typeface="Arial"/>
                <a:ea typeface="Arial"/>
                <a:cs typeface="Arial"/>
                <a:sym typeface="Arial"/>
              </a:rPr>
              <a:t> </a:t>
            </a:r>
            <a:r>
              <a:rPr lang="en-US">
                <a:solidFill>
                  <a:schemeClr val="lt1"/>
                </a:solidFill>
              </a:rPr>
              <a:t>January</a:t>
            </a:r>
            <a:r>
              <a:rPr lang="en-US" sz="1400" b="0" i="0" u="none" strike="noStrike" cap="none">
                <a:solidFill>
                  <a:schemeClr val="lt1"/>
                </a:solidFill>
                <a:latin typeface="Arial"/>
                <a:ea typeface="Arial"/>
                <a:cs typeface="Arial"/>
                <a:sym typeface="Arial"/>
              </a:rPr>
              <a:t> 201</a:t>
            </a:r>
            <a:r>
              <a:rPr lang="en-US">
                <a:solidFill>
                  <a:schemeClr val="lt1"/>
                </a:solidFill>
              </a:rPr>
              <a:t>8</a:t>
            </a:r>
            <a:r>
              <a:rPr lang="en-US" sz="1400" b="0" i="0" u="none" strike="noStrike" cap="none">
                <a:solidFill>
                  <a:schemeClr val="lt1"/>
                </a:solidFill>
                <a:latin typeface="Arial"/>
                <a:ea typeface="Arial"/>
                <a:cs typeface="Arial"/>
                <a:sym typeface="Arial"/>
              </a:rPr>
              <a:t>) 17</a:t>
            </a:r>
            <a:r>
              <a:rPr lang="en-US">
                <a:solidFill>
                  <a:schemeClr val="lt1"/>
                </a:solidFill>
              </a:rPr>
              <a:t>00</a:t>
            </a:r>
            <a:r>
              <a:rPr lang="en-US" sz="1400" b="0" i="0" u="none" strike="noStrike" cap="none">
                <a:solidFill>
                  <a:schemeClr val="lt1"/>
                </a:solidFill>
                <a:latin typeface="Arial"/>
                <a:ea typeface="Arial"/>
                <a:cs typeface="Arial"/>
                <a:sym typeface="Arial"/>
              </a:rPr>
              <a:t> UTC</a:t>
            </a:r>
            <a:endParaRPr/>
          </a:p>
        </p:txBody>
      </p:sp>
      <p:sp>
        <p:nvSpPr>
          <p:cNvPr id="864" name="Shape 864"/>
          <p:cNvSpPr txBox="1"/>
          <p:nvPr/>
        </p:nvSpPr>
        <p:spPr>
          <a:xfrm>
            <a:off x="6198919" y="1677833"/>
            <a:ext cx="2814600" cy="1169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350"/>
              <a:buFont typeface="Arial"/>
              <a:buNone/>
            </a:pP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1400"/>
              <a:buFont typeface="Arial"/>
              <a:buChar char="•"/>
            </a:pPr>
            <a:r>
              <a:rPr lang="en-US" sz="1400" b="0" i="0" u="none" strike="noStrike" cap="none">
                <a:solidFill>
                  <a:schemeClr val="lt1"/>
                </a:solidFill>
                <a:latin typeface="Arial"/>
                <a:ea typeface="Arial"/>
                <a:cs typeface="Arial"/>
                <a:sym typeface="Arial"/>
              </a:rPr>
              <a:t>GCOM has LWP value in each pixel. Threshold for cut-off set to 20 mm. </a:t>
            </a:r>
            <a:endParaRPr/>
          </a:p>
        </p:txBody>
      </p:sp>
      <p:sp>
        <p:nvSpPr>
          <p:cNvPr id="865" name="Shape 865"/>
          <p:cNvSpPr txBox="1">
            <a:spLocks noGrp="1"/>
          </p:cNvSpPr>
          <p:nvPr>
            <p:ph type="ftr" idx="11"/>
          </p:nvPr>
        </p:nvSpPr>
        <p:spPr>
          <a:xfrm>
            <a:off x="650787" y="6455205"/>
            <a:ext cx="7825800" cy="3651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endParaRPr/>
          </a:p>
          <a:p>
            <a:pPr marL="0" marR="0" lvl="0" indent="0" algn="ctr" rtl="0">
              <a:lnSpc>
                <a:spcPct val="100000"/>
              </a:lnSpc>
              <a:spcBef>
                <a:spcPts val="0"/>
              </a:spcBef>
              <a:spcAft>
                <a:spcPts val="0"/>
              </a:spcAft>
              <a:buClr>
                <a:schemeClr val="lt1"/>
              </a:buClr>
              <a:buSzPts val="3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endParaRPr/>
          </a:p>
        </p:txBody>
      </p:sp>
      <p:pic>
        <p:nvPicPr>
          <p:cNvPr id="866" name="Shape 866"/>
          <p:cNvPicPr preferRelativeResize="0"/>
          <p:nvPr/>
        </p:nvPicPr>
        <p:blipFill>
          <a:blip r:embed="rId3">
            <a:alphaModFix/>
          </a:blip>
          <a:stretch>
            <a:fillRect/>
          </a:stretch>
        </p:blipFill>
        <p:spPr>
          <a:xfrm>
            <a:off x="332575" y="1591675"/>
            <a:ext cx="2381250" cy="3333750"/>
          </a:xfrm>
          <a:prstGeom prst="rect">
            <a:avLst/>
          </a:prstGeom>
          <a:noFill/>
          <a:ln>
            <a:noFill/>
          </a:ln>
        </p:spPr>
      </p:pic>
      <p:grpSp>
        <p:nvGrpSpPr>
          <p:cNvPr id="867" name="Shape 867"/>
          <p:cNvGrpSpPr/>
          <p:nvPr/>
        </p:nvGrpSpPr>
        <p:grpSpPr>
          <a:xfrm>
            <a:off x="2979400" y="1591675"/>
            <a:ext cx="6012201" cy="4570577"/>
            <a:chOff x="2979400" y="1591675"/>
            <a:chExt cx="6012201" cy="4570577"/>
          </a:xfrm>
        </p:grpSpPr>
        <p:pic>
          <p:nvPicPr>
            <p:cNvPr id="868" name="Shape 868"/>
            <p:cNvPicPr preferRelativeResize="0"/>
            <p:nvPr/>
          </p:nvPicPr>
          <p:blipFill>
            <a:blip r:embed="rId4">
              <a:alphaModFix/>
            </a:blip>
            <a:stretch>
              <a:fillRect/>
            </a:stretch>
          </p:blipFill>
          <p:spPr>
            <a:xfrm>
              <a:off x="2979400" y="1591675"/>
              <a:ext cx="2381250" cy="3333755"/>
            </a:xfrm>
            <a:prstGeom prst="rect">
              <a:avLst/>
            </a:prstGeom>
            <a:noFill/>
            <a:ln>
              <a:noFill/>
            </a:ln>
          </p:spPr>
        </p:pic>
        <p:pic>
          <p:nvPicPr>
            <p:cNvPr id="869" name="Shape 869"/>
            <p:cNvPicPr preferRelativeResize="0"/>
            <p:nvPr/>
          </p:nvPicPr>
          <p:blipFill>
            <a:blip r:embed="rId5">
              <a:alphaModFix/>
            </a:blip>
            <a:stretch>
              <a:fillRect/>
            </a:stretch>
          </p:blipFill>
          <p:spPr>
            <a:xfrm>
              <a:off x="5513050" y="2999933"/>
              <a:ext cx="3478551" cy="3162319"/>
            </a:xfrm>
            <a:prstGeom prst="rect">
              <a:avLst/>
            </a:prstGeom>
            <a:noFill/>
            <a:ln>
              <a:noFill/>
            </a:ln>
          </p:spPr>
        </p:pic>
      </p:grpSp>
      <p:pic>
        <p:nvPicPr>
          <p:cNvPr id="870" name="Shape 870"/>
          <p:cNvPicPr preferRelativeResize="0"/>
          <p:nvPr/>
        </p:nvPicPr>
        <p:blipFill>
          <a:blip r:embed="rId6">
            <a:alphaModFix/>
          </a:blip>
          <a:stretch>
            <a:fillRect/>
          </a:stretch>
        </p:blipFill>
        <p:spPr>
          <a:xfrm>
            <a:off x="2979400" y="1591677"/>
            <a:ext cx="2381250" cy="3333759"/>
          </a:xfrm>
          <a:prstGeom prst="rect">
            <a:avLst/>
          </a:prstGeom>
          <a:noFill/>
          <a:ln>
            <a:noFill/>
          </a:ln>
        </p:spPr>
      </p:pic>
      <p:grpSp>
        <p:nvGrpSpPr>
          <p:cNvPr id="871" name="Shape 871"/>
          <p:cNvGrpSpPr/>
          <p:nvPr/>
        </p:nvGrpSpPr>
        <p:grpSpPr>
          <a:xfrm>
            <a:off x="2979400" y="1563825"/>
            <a:ext cx="6012197" cy="4611892"/>
            <a:chOff x="2979400" y="1563825"/>
            <a:chExt cx="6012197" cy="4611892"/>
          </a:xfrm>
        </p:grpSpPr>
        <p:pic>
          <p:nvPicPr>
            <p:cNvPr id="872" name="Shape 872"/>
            <p:cNvPicPr preferRelativeResize="0"/>
            <p:nvPr/>
          </p:nvPicPr>
          <p:blipFill>
            <a:blip r:embed="rId7">
              <a:alphaModFix/>
            </a:blip>
            <a:stretch>
              <a:fillRect/>
            </a:stretch>
          </p:blipFill>
          <p:spPr>
            <a:xfrm>
              <a:off x="2979400" y="1563825"/>
              <a:ext cx="2381250" cy="3333724"/>
            </a:xfrm>
            <a:prstGeom prst="rect">
              <a:avLst/>
            </a:prstGeom>
            <a:noFill/>
            <a:ln>
              <a:noFill/>
            </a:ln>
          </p:spPr>
        </p:pic>
        <p:pic>
          <p:nvPicPr>
            <p:cNvPr id="873" name="Shape 873"/>
            <p:cNvPicPr preferRelativeResize="0"/>
            <p:nvPr/>
          </p:nvPicPr>
          <p:blipFill>
            <a:blip r:embed="rId8">
              <a:alphaModFix/>
            </a:blip>
            <a:stretch>
              <a:fillRect/>
            </a:stretch>
          </p:blipFill>
          <p:spPr>
            <a:xfrm>
              <a:off x="5503272" y="3004525"/>
              <a:ext cx="3488325" cy="3171193"/>
            </a:xfrm>
            <a:prstGeom prst="rect">
              <a:avLst/>
            </a:prstGeom>
            <a:noFill/>
            <a:ln>
              <a:noFill/>
            </a:ln>
          </p:spPr>
        </p:pic>
      </p:grpSp>
      <p:grpSp>
        <p:nvGrpSpPr>
          <p:cNvPr id="874" name="Shape 874"/>
          <p:cNvGrpSpPr/>
          <p:nvPr/>
        </p:nvGrpSpPr>
        <p:grpSpPr>
          <a:xfrm>
            <a:off x="2979400" y="1551413"/>
            <a:ext cx="6012200" cy="4612083"/>
            <a:chOff x="2979400" y="1551413"/>
            <a:chExt cx="6012200" cy="4612083"/>
          </a:xfrm>
        </p:grpSpPr>
        <p:pic>
          <p:nvPicPr>
            <p:cNvPr id="875" name="Shape 875"/>
            <p:cNvPicPr preferRelativeResize="0"/>
            <p:nvPr/>
          </p:nvPicPr>
          <p:blipFill>
            <a:blip r:embed="rId9">
              <a:alphaModFix/>
            </a:blip>
            <a:stretch>
              <a:fillRect/>
            </a:stretch>
          </p:blipFill>
          <p:spPr>
            <a:xfrm>
              <a:off x="2979400" y="1551413"/>
              <a:ext cx="2438775" cy="3414275"/>
            </a:xfrm>
            <a:prstGeom prst="rect">
              <a:avLst/>
            </a:prstGeom>
            <a:noFill/>
            <a:ln>
              <a:noFill/>
            </a:ln>
          </p:spPr>
        </p:pic>
        <p:pic>
          <p:nvPicPr>
            <p:cNvPr id="876" name="Shape 876"/>
            <p:cNvPicPr preferRelativeResize="0"/>
            <p:nvPr/>
          </p:nvPicPr>
          <p:blipFill>
            <a:blip r:embed="rId10">
              <a:alphaModFix/>
            </a:blip>
            <a:stretch>
              <a:fillRect/>
            </a:stretch>
          </p:blipFill>
          <p:spPr>
            <a:xfrm>
              <a:off x="5522075" y="3009372"/>
              <a:ext cx="3469525" cy="3154124"/>
            </a:xfrm>
            <a:prstGeom prst="rect">
              <a:avLst/>
            </a:prstGeom>
            <a:noFill/>
            <a:ln>
              <a:noFill/>
            </a:ln>
          </p:spPr>
        </p:pic>
      </p:grpSp>
      <p:sp>
        <p:nvSpPr>
          <p:cNvPr id="877" name="Shape 877"/>
          <p:cNvSpPr txBox="1"/>
          <p:nvPr/>
        </p:nvSpPr>
        <p:spPr>
          <a:xfrm>
            <a:off x="805250" y="5166975"/>
            <a:ext cx="4053000" cy="1143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US">
                <a:solidFill>
                  <a:srgbClr val="FFFFFF"/>
                </a:solidFill>
              </a:rPr>
              <a:t>Left Image: GCOM Cloud Water Path</a:t>
            </a:r>
            <a:endParaRPr>
              <a:solidFill>
                <a:srgbClr val="FFFFFF"/>
              </a:solidFill>
            </a:endParaRPr>
          </a:p>
          <a:p>
            <a:pPr marL="0" lvl="0" indent="0">
              <a:spcBef>
                <a:spcPts val="0"/>
              </a:spcBef>
              <a:spcAft>
                <a:spcPts val="0"/>
              </a:spcAft>
              <a:buNone/>
            </a:pPr>
            <a:r>
              <a:rPr lang="en-US">
                <a:solidFill>
                  <a:srgbClr val="FFFFFF"/>
                </a:solidFill>
              </a:rPr>
              <a:t>Right Image: Average over all liquid phase cloud water path pixels from DCOMP in a GCOM grid box.</a:t>
            </a:r>
            <a:endParaRPr>
              <a:solidFill>
                <a:srgbClr val="FFFFFF"/>
              </a:solidFill>
            </a:endParaRPr>
          </a:p>
          <a:p>
            <a:pPr marL="0" lvl="0" indent="0">
              <a:spcBef>
                <a:spcPts val="0"/>
              </a:spcBef>
              <a:spcAft>
                <a:spcPts val="0"/>
              </a:spcAft>
              <a:buNone/>
            </a:pPr>
            <a:r>
              <a:rPr lang="en-US">
                <a:solidFill>
                  <a:srgbClr val="FFFFFF"/>
                </a:solidFill>
              </a:rPr>
              <a:t>Accuracy : 5.64 mm , Precision: 43 mm</a:t>
            </a:r>
            <a:endParaRPr>
              <a:solidFill>
                <a:srgbClr val="FFFFFF"/>
              </a:solidFill>
            </a:endParaRPr>
          </a:p>
          <a:p>
            <a:pPr marL="0" lvl="0" indent="0">
              <a:spcBef>
                <a:spcPts val="0"/>
              </a:spcBef>
              <a:spcAft>
                <a:spcPts val="0"/>
              </a:spcAft>
              <a:buNone/>
            </a:pPr>
            <a:endParaRPr>
              <a:solidFill>
                <a:srgbClr val="FFFFFF"/>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Shape 356"/>
        <p:cNvGrpSpPr/>
        <p:nvPr/>
      </p:nvGrpSpPr>
      <p:grpSpPr>
        <a:xfrm>
          <a:off x="0" y="0"/>
          <a:ext cx="0" cy="0"/>
          <a:chOff x="0" y="0"/>
          <a:chExt cx="0" cy="0"/>
        </a:xfrm>
      </p:grpSpPr>
      <p:sp>
        <p:nvSpPr>
          <p:cNvPr id="357" name="Shape 35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Requirements for </a:t>
            </a:r>
            <a:r>
              <a:rPr lang="en-US" sz="3600" b="0" i="0" u="none" strike="noStrike" cap="none">
                <a:solidFill>
                  <a:srgbClr val="FF0000"/>
                </a:solidFill>
                <a:latin typeface="Calibri"/>
                <a:ea typeface="Calibri"/>
                <a:cs typeface="Calibri"/>
                <a:sym typeface="Calibri"/>
              </a:rPr>
              <a:t>Beta</a:t>
            </a:r>
            <a:r>
              <a:rPr lang="en-US" sz="3600" b="0" i="0" u="none" strike="noStrike" cap="none">
                <a:solidFill>
                  <a:schemeClr val="lt1"/>
                </a:solidFill>
                <a:latin typeface="Calibri"/>
                <a:ea typeface="Calibri"/>
                <a:cs typeface="Calibri"/>
                <a:sym typeface="Calibri"/>
              </a:rPr>
              <a:t> COMP</a:t>
            </a:r>
            <a:endParaRPr/>
          </a:p>
        </p:txBody>
      </p:sp>
      <p:sp>
        <p:nvSpPr>
          <p:cNvPr id="358" name="Shape 358"/>
          <p:cNvSpPr txBox="1">
            <a:spLocks noGrp="1"/>
          </p:cNvSpPr>
          <p:nvPr>
            <p:ph type="body" idx="1"/>
          </p:nvPr>
        </p:nvSpPr>
        <p:spPr>
          <a:xfrm>
            <a:off x="457200" y="1693861"/>
            <a:ext cx="8229600" cy="4526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Ensure consistency across all sectors.</a:t>
            </a:r>
            <a:endParaRPr/>
          </a:p>
          <a:p>
            <a:pPr marL="342900" marR="0" lvl="0" indent="-1397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 No quantitative requirements for accuracy, range, or precision is needed to be met for Beta. </a:t>
            </a:r>
            <a:endParaRPr/>
          </a:p>
          <a:p>
            <a:pPr marL="342900" marR="0" lvl="0" indent="-139700" algn="l" rtl="0">
              <a:lnSpc>
                <a:spcPct val="100000"/>
              </a:lnSpc>
              <a:spcBef>
                <a:spcPts val="640"/>
              </a:spcBef>
              <a:spcAft>
                <a:spcPts val="0"/>
              </a:spcAft>
              <a:buClr>
                <a:schemeClr val="lt1"/>
              </a:buClr>
              <a:buSzPts val="3200"/>
              <a:buFont typeface="Arial"/>
              <a:buChar char="•"/>
            </a:pPr>
            <a:r>
              <a:rPr lang="en-US" sz="3200" b="0" i="0" u="none" strike="noStrike" cap="none">
                <a:solidFill>
                  <a:schemeClr val="lt1"/>
                </a:solidFill>
                <a:latin typeface="Calibri"/>
                <a:ea typeface="Calibri"/>
                <a:cs typeface="Calibri"/>
                <a:sym typeface="Calibri"/>
              </a:rPr>
              <a:t>This must occur with a spatial resolution of 2km ( 4km for COD Full Disk)</a:t>
            </a:r>
            <a:endParaRPr/>
          </a:p>
        </p:txBody>
      </p:sp>
      <p:sp>
        <p:nvSpPr>
          <p:cNvPr id="359" name="Shape 35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Shape 883"/>
          <p:cNvSpPr txBox="1">
            <a:spLocks noGrp="1"/>
          </p:cNvSpPr>
          <p:nvPr>
            <p:ph type="title"/>
          </p:nvPr>
        </p:nvSpPr>
        <p:spPr>
          <a:xfrm>
            <a:off x="457200" y="-26930"/>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accent6"/>
              </a:buClr>
              <a:buSzPts val="700"/>
              <a:buFont typeface="Calibri"/>
              <a:buNone/>
            </a:pPr>
            <a:r>
              <a:rPr lang="en-US" sz="2800" b="0" i="0" u="none" strike="noStrike" cap="none">
                <a:solidFill>
                  <a:schemeClr val="accent6"/>
                </a:solidFill>
                <a:latin typeface="Calibri"/>
                <a:ea typeface="Calibri"/>
                <a:cs typeface="Calibri"/>
                <a:sym typeface="Calibri"/>
              </a:rPr>
              <a:t>AMSR-2 on GCOM-W1 /JAXA  </a:t>
            </a:r>
            <a:endParaRPr/>
          </a:p>
        </p:txBody>
      </p:sp>
      <p:sp>
        <p:nvSpPr>
          <p:cNvPr id="884" name="Shape 88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
        <p:nvSpPr>
          <p:cNvPr id="885" name="Shape 885"/>
          <p:cNvSpPr txBox="1"/>
          <p:nvPr/>
        </p:nvSpPr>
        <p:spPr>
          <a:xfrm>
            <a:off x="7116775" y="956250"/>
            <a:ext cx="1449300" cy="1974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FFFFFF"/>
              </a:buClr>
              <a:buSzPts val="150"/>
              <a:buFont typeface="Arial"/>
              <a:buNone/>
            </a:pPr>
            <a:r>
              <a:rPr lang="en-US" sz="600" b="0" i="0" u="none" strike="noStrike" cap="none">
                <a:solidFill>
                  <a:srgbClr val="FFFFFF"/>
                </a:solidFill>
                <a:latin typeface="Arial"/>
                <a:ea typeface="Arial"/>
                <a:cs typeface="Arial"/>
                <a:sym typeface="Arial"/>
              </a:rPr>
              <a:t>https://www.globe.gov/web/calipso</a:t>
            </a:r>
            <a:endParaRPr/>
          </a:p>
        </p:txBody>
      </p:sp>
      <p:sp>
        <p:nvSpPr>
          <p:cNvPr id="886" name="Shape 886"/>
          <p:cNvSpPr txBox="1"/>
          <p:nvPr/>
        </p:nvSpPr>
        <p:spPr>
          <a:xfrm>
            <a:off x="878774" y="1153650"/>
            <a:ext cx="7687200" cy="3570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800"/>
              <a:buFont typeface="Arial"/>
              <a:buNone/>
            </a:pPr>
            <a:r>
              <a:rPr lang="en-US" sz="3200" b="0" i="0" u="none" strike="noStrike" cap="none">
                <a:solidFill>
                  <a:schemeClr val="lt1"/>
                </a:solidFill>
                <a:latin typeface="Arial"/>
                <a:ea typeface="Arial"/>
                <a:cs typeface="Arial"/>
                <a:sym typeface="Arial"/>
              </a:rPr>
              <a:t>Summary:</a:t>
            </a:r>
            <a:endParaRPr/>
          </a:p>
          <a:p>
            <a:pPr marL="342900" marR="0" lvl="0" indent="-34290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Visual comparison between AMSR-2/ GCOM  LWP and ABI LWP  shows good agreement in spatial pattern </a:t>
            </a:r>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Challenges are different spatial resolutions and the limitation to only liquid clouds over ocean.</a:t>
            </a:r>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Despite the last point, the  accuracy and precision show results within requirements.</a:t>
            </a:r>
            <a:endParaRPr/>
          </a:p>
          <a:p>
            <a:pPr marL="285750" marR="0" lvl="0" indent="-28575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2000"/>
              <a:buFont typeface="Arial"/>
              <a:buNone/>
            </a:pPr>
            <a:endParaRPr sz="2000" b="0" i="0" u="none" strike="noStrike" cap="none">
              <a:solidFill>
                <a:schemeClr val="lt1"/>
              </a:solidFill>
              <a:latin typeface="Arial"/>
              <a:ea typeface="Arial"/>
              <a:cs typeface="Arial"/>
              <a:sym typeface="Arial"/>
            </a:endParaRPr>
          </a:p>
          <a:p>
            <a:pPr marL="285750" marR="0" lvl="0" indent="-285750" algn="l" rtl="0">
              <a:lnSpc>
                <a:spcPct val="100000"/>
              </a:lnSpc>
              <a:spcBef>
                <a:spcPts val="0"/>
              </a:spcBef>
              <a:spcAft>
                <a:spcPts val="0"/>
              </a:spcAft>
              <a:buClr>
                <a:schemeClr val="lt1"/>
              </a:buClr>
              <a:buSzPts val="2000"/>
              <a:buFont typeface="Arial"/>
              <a:buChar char="•"/>
            </a:pPr>
            <a:r>
              <a:rPr lang="en-US" sz="2000" b="0" i="0" u="none" strike="noStrike" cap="none">
                <a:solidFill>
                  <a:schemeClr val="lt1"/>
                </a:solidFill>
                <a:latin typeface="Arial"/>
                <a:ea typeface="Arial"/>
                <a:cs typeface="Arial"/>
                <a:sym typeface="Arial"/>
              </a:rPr>
              <a:t>Conclusion:</a:t>
            </a:r>
            <a:endParaRPr/>
          </a:p>
          <a:p>
            <a:pPr marL="285750" marR="0" lvl="0" indent="-28575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887" name="Shape 887"/>
          <p:cNvSpPr txBox="1"/>
          <p:nvPr/>
        </p:nvSpPr>
        <p:spPr>
          <a:xfrm>
            <a:off x="4206337" y="4455837"/>
            <a:ext cx="2002200" cy="6204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Shape 1186"/>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DCOMP - Conclusions</a:t>
            </a:r>
            <a:endParaRPr dirty="0"/>
          </a:p>
        </p:txBody>
      </p:sp>
      <p:sp>
        <p:nvSpPr>
          <p:cNvPr id="1187" name="Shape 118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51</a:t>
            </a:fld>
            <a:endParaRPr sz="1400"/>
          </a:p>
        </p:txBody>
      </p:sp>
    </p:spTree>
    <p:extLst>
      <p:ext uri="{BB962C8B-B14F-4D97-AF65-F5344CB8AC3E}">
        <p14:creationId xmlns:p14="http://schemas.microsoft.com/office/powerpoint/2010/main" val="4026541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2"/>
        <p:cNvGrpSpPr/>
        <p:nvPr/>
      </p:nvGrpSpPr>
      <p:grpSpPr>
        <a:xfrm>
          <a:off x="0" y="0"/>
          <a:ext cx="0" cy="0"/>
          <a:chOff x="0" y="0"/>
          <a:chExt cx="0" cy="0"/>
        </a:xfrm>
      </p:grpSpPr>
      <p:sp>
        <p:nvSpPr>
          <p:cNvPr id="893" name="Shape 893"/>
          <p:cNvSpPr txBox="1">
            <a:spLocks noGrp="1"/>
          </p:cNvSpPr>
          <p:nvPr>
            <p:ph type="title"/>
          </p:nvPr>
        </p:nvSpPr>
        <p:spPr>
          <a:xfrm>
            <a:off x="457200" y="415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75"/>
              <a:buFont typeface="Calibri"/>
              <a:buNone/>
            </a:pPr>
            <a:r>
              <a:rPr lang="en-US" sz="3100" b="0" i="0" u="none" strike="noStrike" cap="none">
                <a:solidFill>
                  <a:srgbClr val="FF9900"/>
                </a:solidFill>
                <a:latin typeface="Calibri"/>
                <a:ea typeface="Calibri"/>
                <a:cs typeface="Calibri"/>
                <a:sym typeface="Calibri"/>
              </a:rPr>
              <a:t>Daytime PLPT Outcomes: Summary</a:t>
            </a:r>
            <a:endParaRPr>
              <a:solidFill>
                <a:srgbClr val="FF9900"/>
              </a:solidFill>
            </a:endParaRPr>
          </a:p>
        </p:txBody>
      </p:sp>
      <p:sp>
        <p:nvSpPr>
          <p:cNvPr id="894" name="Shape 894"/>
          <p:cNvSpPr txBox="1">
            <a:spLocks noGrp="1"/>
          </p:cNvSpPr>
          <p:nvPr>
            <p:ph type="body" idx="1"/>
          </p:nvPr>
        </p:nvSpPr>
        <p:spPr>
          <a:xfrm>
            <a:off x="457200" y="1290148"/>
            <a:ext cx="8572500" cy="5346000"/>
          </a:xfrm>
          <a:prstGeom prst="rect">
            <a:avLst/>
          </a:prstGeom>
          <a:noFill/>
          <a:ln>
            <a:noFill/>
          </a:ln>
        </p:spPr>
        <p:txBody>
          <a:bodyPr spcFirstLastPara="1" wrap="square" lIns="91425" tIns="45700" rIns="91425" bIns="45700" anchor="t" anchorCtr="0">
            <a:noAutofit/>
          </a:bodyPr>
          <a:lstStyle/>
          <a:p>
            <a:pPr marL="233362" marR="0" lvl="0" indent="-233362"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All PLPT activities required to make </a:t>
            </a:r>
            <a:r>
              <a:rPr lang="en-US" sz="2400" dirty="0"/>
              <a:t>PROVISIONAL</a:t>
            </a:r>
            <a:r>
              <a:rPr lang="en-US" sz="2400" b="0" i="0" u="none" strike="noStrike" cap="none" dirty="0">
                <a:solidFill>
                  <a:schemeClr val="lt1"/>
                </a:solidFill>
                <a:latin typeface="Calibri"/>
                <a:ea typeface="Calibri"/>
                <a:cs typeface="Calibri"/>
                <a:sym typeface="Calibri"/>
              </a:rPr>
              <a:t> have been completed.</a:t>
            </a:r>
            <a:endParaRPr sz="2400" b="0" i="0" u="none" strike="noStrike" cap="none" dirty="0">
              <a:solidFill>
                <a:schemeClr val="lt1"/>
              </a:solidFill>
              <a:latin typeface="Calibri"/>
              <a:ea typeface="Calibri"/>
              <a:cs typeface="Calibri"/>
              <a:sym typeface="Calibri"/>
            </a:endParaRPr>
          </a:p>
          <a:p>
            <a:pPr marL="233362" marR="0" lvl="0" indent="-233362" algn="l" rtl="0">
              <a:lnSpc>
                <a:spcPct val="100000"/>
              </a:lnSpc>
              <a:spcBef>
                <a:spcPts val="0"/>
              </a:spcBef>
              <a:spcAft>
                <a:spcPts val="0"/>
              </a:spcAft>
              <a:buClr>
                <a:schemeClr val="lt1"/>
              </a:buClr>
              <a:buSzPts val="2400"/>
              <a:buFont typeface="Arial"/>
              <a:buChar char="•"/>
            </a:pPr>
            <a:r>
              <a:rPr lang="en-US" sz="2400" dirty="0"/>
              <a:t>Visual inspection, MODIS comparisons and AMSR-2 comparisons indicate the COD and CEPS for water phase clouds are performing as expected.  </a:t>
            </a:r>
            <a:r>
              <a:rPr lang="en-US" sz="2400" b="1" dirty="0"/>
              <a:t>We recommend PROVISIONAL Maturity for them.</a:t>
            </a:r>
            <a:endParaRPr sz="2400" b="1" dirty="0"/>
          </a:p>
          <a:p>
            <a:pPr marL="233362" marR="0" lvl="0" indent="-233362" algn="l" rtl="0">
              <a:lnSpc>
                <a:spcPct val="100000"/>
              </a:lnSpc>
              <a:spcBef>
                <a:spcPts val="0"/>
              </a:spcBef>
              <a:spcAft>
                <a:spcPts val="0"/>
              </a:spcAft>
              <a:buClr>
                <a:schemeClr val="lt1"/>
              </a:buClr>
              <a:buSzPts val="2400"/>
              <a:buFont typeface="Arial"/>
              <a:buChar char="•"/>
            </a:pPr>
            <a:r>
              <a:rPr lang="en-US" sz="2400" dirty="0"/>
              <a:t>Visual inspection and MODIS comparisons indicate the ice phase COD is performing as expected.</a:t>
            </a:r>
            <a:endParaRPr sz="2400" dirty="0"/>
          </a:p>
          <a:p>
            <a:pPr marL="233362" marR="0" lvl="0" indent="-233362" algn="l" rtl="0">
              <a:lnSpc>
                <a:spcPct val="100000"/>
              </a:lnSpc>
              <a:spcBef>
                <a:spcPts val="0"/>
              </a:spcBef>
              <a:spcAft>
                <a:spcPts val="0"/>
              </a:spcAft>
              <a:buClr>
                <a:schemeClr val="lt1"/>
              </a:buClr>
              <a:buSzPts val="2400"/>
              <a:buFont typeface="Arial"/>
              <a:buChar char="•"/>
            </a:pPr>
            <a:r>
              <a:rPr lang="en-US" sz="2400" dirty="0"/>
              <a:t>Issues with ice phase COD and water phase COD and CEPS can be attributed with high confidence to the ABI B2 calibration error.</a:t>
            </a:r>
            <a:endParaRPr sz="2400" dirty="0"/>
          </a:p>
          <a:p>
            <a:pPr marL="233362" marR="0" lvl="0" indent="-233362" algn="l" rtl="0">
              <a:lnSpc>
                <a:spcPct val="100000"/>
              </a:lnSpc>
              <a:spcBef>
                <a:spcPts val="0"/>
              </a:spcBef>
              <a:spcAft>
                <a:spcPts val="0"/>
              </a:spcAft>
              <a:buClr>
                <a:schemeClr val="lt1"/>
              </a:buClr>
              <a:buSzPts val="2400"/>
              <a:buFont typeface="Arial"/>
              <a:buChar char="•"/>
            </a:pPr>
            <a:r>
              <a:rPr lang="en-US" sz="2400" dirty="0"/>
              <a:t>All PLPT activities indicate an issue with the ice phase cloud CEPS.  The root cause is unknown and issue is larger than what we can attribute to the B2 calibration error.</a:t>
            </a:r>
            <a:endParaRPr sz="2400" dirty="0"/>
          </a:p>
          <a:p>
            <a:pPr marL="233362" marR="0" lvl="0" indent="-233362" algn="l" rtl="0">
              <a:lnSpc>
                <a:spcPct val="100000"/>
              </a:lnSpc>
              <a:spcBef>
                <a:spcPts val="0"/>
              </a:spcBef>
              <a:spcAft>
                <a:spcPts val="0"/>
              </a:spcAft>
              <a:buClr>
                <a:schemeClr val="lt1"/>
              </a:buClr>
              <a:buSzPts val="2400"/>
              <a:buFont typeface="Arial"/>
              <a:buChar char="•"/>
            </a:pPr>
            <a:r>
              <a:rPr lang="en-US" sz="2400" b="1" dirty="0"/>
              <a:t>We do not recommend PROVISIONAL Maturity of the ice phase cloud CEPS</a:t>
            </a:r>
            <a:r>
              <a:rPr lang="en-US" sz="2400" dirty="0"/>
              <a:t>.</a:t>
            </a:r>
            <a:endParaRPr sz="2400" dirty="0"/>
          </a:p>
        </p:txBody>
      </p:sp>
      <p:sp>
        <p:nvSpPr>
          <p:cNvPr id="895" name="Shape 89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52</a:t>
            </a:fld>
            <a:endParaRPr sz="1200" b="0" i="0" u="none" strike="noStrike" cap="none">
              <a:solidFill>
                <a:schemeClr val="lt1"/>
              </a:solidFill>
              <a:latin typeface="Calibri"/>
              <a:ea typeface="Calibri"/>
              <a:cs typeface="Calibri"/>
              <a:sym typeface="Calibri"/>
            </a:endParaRPr>
          </a:p>
        </p:txBody>
      </p:sp>
      <p:sp>
        <p:nvSpPr>
          <p:cNvPr id="896" name="Shape 896"/>
          <p:cNvSpPr txBox="1"/>
          <p:nvPr/>
        </p:nvSpPr>
        <p:spPr>
          <a:xfrm>
            <a:off x="7846825" y="5157500"/>
            <a:ext cx="5225100" cy="609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06522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Shape 902"/>
          <p:cNvSpPr txBox="1">
            <a:spLocks noGrp="1"/>
          </p:cNvSpPr>
          <p:nvPr>
            <p:ph type="title"/>
          </p:nvPr>
        </p:nvSpPr>
        <p:spPr>
          <a:xfrm>
            <a:off x="457200" y="4151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0" i="0" u="none" strike="noStrike" cap="none">
                <a:solidFill>
                  <a:srgbClr val="FF9900"/>
                </a:solidFill>
                <a:latin typeface="Calibri"/>
                <a:ea typeface="Calibri"/>
                <a:cs typeface="Calibri"/>
                <a:sym typeface="Calibri"/>
              </a:rPr>
              <a:t>Possible </a:t>
            </a:r>
            <a:r>
              <a:rPr lang="en-US" sz="2800">
                <a:solidFill>
                  <a:srgbClr val="FF9900"/>
                </a:solidFill>
              </a:rPr>
              <a:t>R</a:t>
            </a:r>
            <a:r>
              <a:rPr lang="en-US" sz="2800" b="0" i="0" u="none" strike="noStrike" cap="none">
                <a:solidFill>
                  <a:srgbClr val="FF9900"/>
                </a:solidFill>
                <a:latin typeface="Calibri"/>
                <a:ea typeface="Calibri"/>
                <a:cs typeface="Calibri"/>
                <a:sym typeface="Calibri"/>
              </a:rPr>
              <a:t>easons for CPS ice issue</a:t>
            </a:r>
            <a:br>
              <a:rPr lang="en-US" sz="2800" b="0" i="0" u="none" strike="noStrike" cap="none">
                <a:solidFill>
                  <a:srgbClr val="FF9900"/>
                </a:solidFill>
                <a:latin typeface="Calibri"/>
                <a:ea typeface="Calibri"/>
                <a:cs typeface="Calibri"/>
                <a:sym typeface="Calibri"/>
              </a:rPr>
            </a:br>
            <a:r>
              <a:rPr lang="en-US" sz="2800" b="0" i="0" u="none" strike="noStrike" cap="none">
                <a:solidFill>
                  <a:srgbClr val="FF9900"/>
                </a:solidFill>
                <a:latin typeface="Calibri"/>
                <a:ea typeface="Calibri"/>
                <a:cs typeface="Calibri"/>
                <a:sym typeface="Calibri"/>
              </a:rPr>
              <a:t> and  </a:t>
            </a:r>
            <a:r>
              <a:rPr lang="en-US" sz="2800">
                <a:solidFill>
                  <a:srgbClr val="FF9900"/>
                </a:solidFill>
              </a:rPr>
              <a:t>P</a:t>
            </a:r>
            <a:r>
              <a:rPr lang="en-US" sz="2800" b="0" i="0" u="none" strike="noStrike" cap="none">
                <a:solidFill>
                  <a:srgbClr val="FF9900"/>
                </a:solidFill>
                <a:latin typeface="Calibri"/>
                <a:ea typeface="Calibri"/>
                <a:cs typeface="Calibri"/>
                <a:sym typeface="Calibri"/>
              </a:rPr>
              <a:t>ath to </a:t>
            </a:r>
            <a:r>
              <a:rPr lang="en-US" sz="2800">
                <a:solidFill>
                  <a:srgbClr val="FF9900"/>
                </a:solidFill>
              </a:rPr>
              <a:t>Operational Maturity</a:t>
            </a:r>
            <a:endParaRPr sz="2800" b="0" i="0" u="none" strike="noStrike" cap="none">
              <a:solidFill>
                <a:srgbClr val="FF9900"/>
              </a:solidFill>
              <a:latin typeface="Calibri"/>
              <a:ea typeface="Calibri"/>
              <a:cs typeface="Calibri"/>
              <a:sym typeface="Calibri"/>
            </a:endParaRPr>
          </a:p>
        </p:txBody>
      </p:sp>
      <p:sp>
        <p:nvSpPr>
          <p:cNvPr id="903" name="Shape 903"/>
          <p:cNvSpPr txBox="1">
            <a:spLocks noGrp="1"/>
          </p:cNvSpPr>
          <p:nvPr>
            <p:ph type="body" idx="1"/>
          </p:nvPr>
        </p:nvSpPr>
        <p:spPr>
          <a:xfrm>
            <a:off x="457200" y="1290162"/>
            <a:ext cx="8342416" cy="45261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Visible channel calibration (B2) is  assumed to be off </a:t>
            </a:r>
            <a:r>
              <a:rPr lang="en-US" sz="2400"/>
              <a:t>by</a:t>
            </a:r>
            <a:r>
              <a:rPr lang="en-US" sz="2400" b="0" i="0" u="none" strike="noStrike" cap="none">
                <a:solidFill>
                  <a:schemeClr val="lt1"/>
                </a:solidFill>
                <a:latin typeface="Calibri"/>
                <a:ea typeface="Calibri"/>
                <a:cs typeface="Calibri"/>
                <a:sym typeface="Calibri"/>
              </a:rPr>
              <a:t> about 10%. </a:t>
            </a:r>
            <a:endParaRPr sz="2400"/>
          </a:p>
          <a:p>
            <a:pPr marL="633412" marR="0" lvl="1" indent="-258762"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Retest after calibration is fixed.</a:t>
            </a:r>
            <a:endParaRPr sz="2400" b="0" i="0" u="none" strike="noStrike" cap="none">
              <a:solidFill>
                <a:schemeClr val="lt1"/>
              </a:solidFill>
              <a:latin typeface="Calibri"/>
              <a:ea typeface="Calibri"/>
              <a:cs typeface="Calibri"/>
              <a:sym typeface="Calibri"/>
            </a:endParaRPr>
          </a:p>
          <a:p>
            <a:pPr marL="633412" marR="0" lvl="1" indent="-258762" algn="l" rtl="0">
              <a:lnSpc>
                <a:spcPct val="100000"/>
              </a:lnSpc>
              <a:spcBef>
                <a:spcPts val="0"/>
              </a:spcBef>
              <a:spcAft>
                <a:spcPts val="0"/>
              </a:spcAft>
              <a:buClr>
                <a:schemeClr val="lt1"/>
              </a:buClr>
              <a:buSzPts val="2400"/>
              <a:buFont typeface="Arial"/>
              <a:buChar char="•"/>
            </a:pPr>
            <a:r>
              <a:rPr lang="en-US" sz="2400"/>
              <a:t>Unsure if Program wants internal algorithm calibration adjustments.</a:t>
            </a:r>
            <a:endParaRPr sz="2400"/>
          </a:p>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Software change in early January 2018</a:t>
            </a:r>
            <a:endParaRPr sz="2400"/>
          </a:p>
          <a:p>
            <a:pPr marL="633412" marR="0" lvl="1" indent="-258762"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Re-run individual January scenes with the “old” version of processing system. </a:t>
            </a:r>
            <a:endParaRPr sz="2400"/>
          </a:p>
          <a:p>
            <a:pPr marL="633412" marR="0" lvl="1" indent="-258762"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Re-verification of new  and old DCOMP LUTs </a:t>
            </a:r>
            <a:endParaRPr sz="2400"/>
          </a:p>
          <a:p>
            <a:pPr marL="633412" marR="0" lvl="1" indent="-258762"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Testing if DCOMP input of TPW is correct. </a:t>
            </a:r>
            <a:endParaRPr sz="2400" b="0" i="0" u="none" strike="noStrike" cap="none">
              <a:solidFill>
                <a:schemeClr val="lt1"/>
              </a:solidFill>
              <a:latin typeface="Calibri"/>
              <a:ea typeface="Calibri"/>
              <a:cs typeface="Calibri"/>
              <a:sym typeface="Calibri"/>
            </a:endParaRPr>
          </a:p>
          <a:p>
            <a:pPr marL="633412" marR="0" lvl="1" indent="-258762" algn="l" rtl="0">
              <a:lnSpc>
                <a:spcPct val="100000"/>
              </a:lnSpc>
              <a:spcBef>
                <a:spcPts val="0"/>
              </a:spcBef>
              <a:spcAft>
                <a:spcPts val="0"/>
              </a:spcAft>
              <a:buClr>
                <a:schemeClr val="lt1"/>
              </a:buClr>
              <a:buSzPts val="2400"/>
              <a:buFont typeface="Arial"/>
              <a:buChar char="–"/>
            </a:pPr>
            <a:r>
              <a:rPr lang="en-US" sz="2400"/>
              <a:t>Verification of atmospheric correction terms.</a:t>
            </a:r>
            <a:endParaRPr sz="2400"/>
          </a:p>
          <a:p>
            <a:pPr marL="233361" marR="0" lvl="0" indent="-182561"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Other Changes in DCOMP input </a:t>
            </a:r>
            <a:endParaRPr sz="2400"/>
          </a:p>
          <a:p>
            <a:pPr marL="633412" marR="0" lvl="1" indent="-258762"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Provide CLAVR-x DCOMP input data and check for significant differences to ABI processing system</a:t>
            </a:r>
            <a:endParaRPr sz="2400" b="0" i="0" u="none" strike="noStrike" cap="none">
              <a:solidFill>
                <a:schemeClr val="lt1"/>
              </a:solidFill>
              <a:latin typeface="Calibri"/>
              <a:ea typeface="Calibri"/>
              <a:cs typeface="Calibri"/>
              <a:sym typeface="Calibri"/>
            </a:endParaRPr>
          </a:p>
          <a:p>
            <a:pPr marL="400050" marR="0" lvl="1" indent="0" algn="l" rtl="0">
              <a:lnSpc>
                <a:spcPct val="100000"/>
              </a:lnSpc>
              <a:spcBef>
                <a:spcPts val="0"/>
              </a:spcBef>
              <a:spcAft>
                <a:spcPts val="0"/>
              </a:spcAft>
              <a:buClr>
                <a:schemeClr val="lt1"/>
              </a:buClr>
              <a:buSzPts val="2000"/>
              <a:buFont typeface="Arial"/>
              <a:buNone/>
            </a:pPr>
            <a:r>
              <a:rPr lang="en-US" sz="2000" b="0" i="0" u="none" strike="noStrike" cap="none">
                <a:solidFill>
                  <a:schemeClr val="lt1"/>
                </a:solidFill>
                <a:latin typeface="Calibri"/>
                <a:ea typeface="Calibri"/>
                <a:cs typeface="Calibri"/>
                <a:sym typeface="Calibri"/>
              </a:rPr>
              <a:t> </a:t>
            </a:r>
            <a:endParaRPr sz="2000" b="0" i="0" u="none" strike="noStrike" cap="none">
              <a:solidFill>
                <a:schemeClr val="lt1"/>
              </a:solidFill>
              <a:latin typeface="Calibri"/>
              <a:ea typeface="Calibri"/>
              <a:cs typeface="Calibri"/>
              <a:sym typeface="Calibri"/>
            </a:endParaRPr>
          </a:p>
        </p:txBody>
      </p:sp>
      <p:sp>
        <p:nvSpPr>
          <p:cNvPr id="904" name="Shape 90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53</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1063327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dirty="0" smtClean="0">
                <a:solidFill>
                  <a:schemeClr val="lt1"/>
                </a:solidFill>
                <a:latin typeface="Calibri"/>
                <a:ea typeface="Calibri"/>
                <a:cs typeface="Calibri"/>
                <a:sym typeface="Calibri"/>
              </a:rPr>
              <a:t>Nighttime </a:t>
            </a:r>
            <a:r>
              <a:rPr lang="en-US" sz="4000" b="1" i="0" u="none" strike="noStrike" cap="none" dirty="0">
                <a:solidFill>
                  <a:schemeClr val="lt1"/>
                </a:solidFill>
                <a:latin typeface="Calibri"/>
                <a:ea typeface="Calibri"/>
                <a:cs typeface="Calibri"/>
                <a:sym typeface="Calibri"/>
              </a:rPr>
              <a:t>Cloud Optical and Microphysical Properties</a:t>
            </a:r>
            <a:endParaRPr dirty="0"/>
          </a:p>
        </p:txBody>
      </p:sp>
      <p:sp>
        <p:nvSpPr>
          <p:cNvPr id="373" name="Shape 373"/>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500"/>
              <a:buFont typeface="Arial"/>
              <a:buNone/>
            </a:pPr>
            <a:endParaRPr sz="2000" b="0" i="0" u="none" strike="noStrike" cap="none">
              <a:solidFill>
                <a:srgbClr val="888888"/>
              </a:solidFill>
              <a:latin typeface="Calibri"/>
              <a:ea typeface="Calibri"/>
              <a:cs typeface="Calibri"/>
              <a:sym typeface="Calibri"/>
            </a:endParaRPr>
          </a:p>
        </p:txBody>
      </p:sp>
      <p:sp>
        <p:nvSpPr>
          <p:cNvPr id="374" name="Shape 3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54</a:t>
            </a:fld>
            <a:endParaRPr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211143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Shape 936"/>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200" b="0" i="0" u="none" strike="noStrike" cap="none">
                <a:solidFill>
                  <a:schemeClr val="accent6"/>
                </a:solidFill>
                <a:latin typeface="Calibri"/>
                <a:ea typeface="Calibri"/>
                <a:cs typeface="Calibri"/>
                <a:sym typeface="Calibri"/>
              </a:rPr>
              <a:t>NCOMP Requirements</a:t>
            </a:r>
          </a:p>
        </p:txBody>
      </p:sp>
      <p:sp>
        <p:nvSpPr>
          <p:cNvPr id="937" name="Shape 93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55</a:t>
            </a:fld>
            <a:endParaRPr lang="en-US" sz="1400" b="0" i="0" u="none" strike="noStrike" cap="none">
              <a:solidFill>
                <a:srgbClr val="000000"/>
              </a:solidFill>
              <a:latin typeface="Arial"/>
              <a:ea typeface="Arial"/>
              <a:cs typeface="Arial"/>
              <a:sym typeface="Arial"/>
            </a:endParaRPr>
          </a:p>
        </p:txBody>
      </p:sp>
      <p:graphicFrame>
        <p:nvGraphicFramePr>
          <p:cNvPr id="938" name="Shape 938"/>
          <p:cNvGraphicFramePr/>
          <p:nvPr/>
        </p:nvGraphicFramePr>
        <p:xfrm>
          <a:off x="236775" y="1179712"/>
          <a:ext cx="8670450" cy="2834680"/>
        </p:xfrm>
        <a:graphic>
          <a:graphicData uri="http://schemas.openxmlformats.org/drawingml/2006/table">
            <a:tbl>
              <a:tblPr>
                <a:noFill/>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228600">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Product</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Range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Accuracy</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Precision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Latency</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Horizontal resolution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Cloud Optical Depth</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 &lt; COD &lt; 8</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20% (liquid)</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30% (ice)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max of</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0.8 or 35%</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5min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2km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Cloud Particle Size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liquid:</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 &lt; CPS &lt; 32μm</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ice:</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 &lt; CPS &lt; 50μm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4μm (liquid)</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10μm (ice)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100% (liquid)</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45% (ice)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5min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2km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Liquid Water Path</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25 &lt; LWP &lt; 100</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max of </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25 gm-2 or 15%</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max of</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25 gm-2 or 40%</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5min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2km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extLst>
                  <a:ext uri="{0D108BD9-81ED-4DB2-BD59-A6C34878D82A}">
                    <a16:rowId xmlns:a16="http://schemas.microsoft.com/office/drawing/2014/main" val="10003"/>
                  </a:ext>
                </a:extLst>
              </a:tr>
            </a:tbl>
          </a:graphicData>
        </a:graphic>
      </p:graphicFrame>
      <p:sp>
        <p:nvSpPr>
          <p:cNvPr id="939" name="Shape 939"/>
          <p:cNvSpPr/>
          <p:nvPr/>
        </p:nvSpPr>
        <p:spPr>
          <a:xfrm>
            <a:off x="333609" y="4170496"/>
            <a:ext cx="7688400" cy="2585400"/>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None/>
            </a:pPr>
            <a:r>
              <a:rPr lang="en-US" sz="1800" dirty="0">
                <a:solidFill>
                  <a:srgbClr val="FFFFFF"/>
                </a:solidFill>
              </a:rPr>
              <a:t>NCOMP generate for Solar Zenith angles greater than 82</a:t>
            </a:r>
            <a:r>
              <a:rPr lang="en-US" sz="1800" baseline="30000" dirty="0">
                <a:solidFill>
                  <a:schemeClr val="lt1"/>
                </a:solidFill>
              </a:rPr>
              <a:t>o</a:t>
            </a:r>
            <a:r>
              <a:rPr lang="en-US" sz="1800" dirty="0">
                <a:solidFill>
                  <a:srgbClr val="FFFFFF"/>
                </a:solidFill>
              </a:rPr>
              <a:t> but accuracy and precision requirements only apply to SZA greater than </a:t>
            </a:r>
            <a:r>
              <a:rPr lang="en-US" sz="1800" dirty="0" smtClean="0">
                <a:solidFill>
                  <a:srgbClr val="FFFFFF"/>
                </a:solidFill>
              </a:rPr>
              <a:t>90</a:t>
            </a:r>
            <a:r>
              <a:rPr lang="en-US" sz="1800" baseline="30000" dirty="0" smtClean="0">
                <a:solidFill>
                  <a:srgbClr val="FFFFFF"/>
                </a:solidFill>
              </a:rPr>
              <a:t>o</a:t>
            </a:r>
          </a:p>
          <a:p>
            <a:pPr marR="0" lvl="0" algn="l" rtl="0">
              <a:lnSpc>
                <a:spcPct val="100000"/>
              </a:lnSpc>
              <a:spcBef>
                <a:spcPts val="0"/>
              </a:spcBef>
              <a:spcAft>
                <a:spcPts val="0"/>
              </a:spcAft>
              <a:buNone/>
            </a:pPr>
            <a:endParaRPr lang="en-US" sz="1800" baseline="30000" dirty="0">
              <a:solidFill>
                <a:srgbClr val="FFFFFF"/>
              </a:solidFill>
            </a:endParaRPr>
          </a:p>
          <a:p>
            <a:r>
              <a:rPr lang="en-US" sz="1800" dirty="0">
                <a:solidFill>
                  <a:schemeClr val="bg1"/>
                </a:solidFill>
              </a:rPr>
              <a:t>Liquid water path (LWP) and Ice Water Path (IWP) are future capabilities. They are calculated from COD and CPS and LWP, in particular, helps to evaluate the products above.</a:t>
            </a:r>
          </a:p>
          <a:p>
            <a:pPr marR="0" lvl="0" algn="l" rtl="0">
              <a:lnSpc>
                <a:spcPct val="100000"/>
              </a:lnSpc>
              <a:spcBef>
                <a:spcPts val="0"/>
              </a:spcBef>
              <a:spcAft>
                <a:spcPts val="0"/>
              </a:spcAft>
              <a:buNone/>
            </a:pPr>
            <a:endParaRPr lang="en-US" sz="1800" baseline="30000" dirty="0" smtClean="0">
              <a:solidFill>
                <a:srgbClr val="FFFFFF"/>
              </a:solidFill>
            </a:endParaRPr>
          </a:p>
        </p:txBody>
      </p:sp>
    </p:spTree>
    <p:extLst>
      <p:ext uri="{BB962C8B-B14F-4D97-AF65-F5344CB8AC3E}">
        <p14:creationId xmlns:p14="http://schemas.microsoft.com/office/powerpoint/2010/main" val="42077701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Shape 397"/>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dirty="0" smtClean="0"/>
              <a:t>Updates since Beta to NCOMP</a:t>
            </a:r>
            <a:endParaRPr dirty="0"/>
          </a:p>
        </p:txBody>
      </p:sp>
      <p:sp>
        <p:nvSpPr>
          <p:cNvPr id="398" name="Shape 398"/>
          <p:cNvSpPr txBox="1">
            <a:spLocks noGrp="1"/>
          </p:cNvSpPr>
          <p:nvPr>
            <p:ph type="body" idx="1"/>
          </p:nvPr>
        </p:nvSpPr>
        <p:spPr>
          <a:xfrm>
            <a:off x="457200" y="1693861"/>
            <a:ext cx="8229600" cy="4526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2400"/>
              <a:buFont typeface="Arial"/>
              <a:buChar char="•"/>
            </a:pPr>
            <a:r>
              <a:rPr lang="en-US" sz="2400" b="0" u="none" strike="noStrike" cap="none" dirty="0">
                <a:solidFill>
                  <a:schemeClr val="lt1"/>
                </a:solidFill>
                <a:latin typeface="Calibri"/>
                <a:ea typeface="Calibri"/>
                <a:cs typeface="Calibri"/>
                <a:sym typeface="Calibri"/>
              </a:rPr>
              <a:t> ADR </a:t>
            </a:r>
            <a:r>
              <a:rPr lang="en-US" sz="2400" dirty="0"/>
              <a:t> COMP - 466</a:t>
            </a:r>
            <a:endParaRPr sz="2400" dirty="0"/>
          </a:p>
          <a:p>
            <a:pPr marL="857250" marR="0" lvl="1" indent="-254000" algn="l" rtl="0">
              <a:lnSpc>
                <a:spcPct val="100000"/>
              </a:lnSpc>
              <a:spcBef>
                <a:spcPts val="0"/>
              </a:spcBef>
              <a:spcAft>
                <a:spcPts val="0"/>
              </a:spcAft>
              <a:buClr>
                <a:schemeClr val="lt1"/>
              </a:buClr>
              <a:buSzPts val="2400"/>
              <a:buFont typeface="Arial"/>
              <a:buChar char="•"/>
            </a:pPr>
            <a:r>
              <a:rPr lang="en-US" sz="2000" b="0" i="1" u="none" strike="noStrike" cap="none" dirty="0">
                <a:solidFill>
                  <a:schemeClr val="lt1"/>
                </a:solidFill>
                <a:latin typeface="Calibri"/>
                <a:ea typeface="Calibri"/>
                <a:cs typeface="Calibri"/>
                <a:sym typeface="Calibri"/>
              </a:rPr>
              <a:t> Updated Look-Up</a:t>
            </a:r>
            <a:r>
              <a:rPr lang="en-US" sz="2000" i="1" dirty="0"/>
              <a:t>-T</a:t>
            </a:r>
            <a:r>
              <a:rPr lang="en-US" sz="2000" b="0" i="1" u="none" strike="noStrike" cap="none" dirty="0">
                <a:solidFill>
                  <a:schemeClr val="lt1"/>
                </a:solidFill>
                <a:latin typeface="Calibri"/>
                <a:ea typeface="Calibri"/>
                <a:cs typeface="Calibri"/>
                <a:sym typeface="Calibri"/>
              </a:rPr>
              <a:t>ables ( updated Spectral Response Functions)</a:t>
            </a:r>
            <a:endParaRPr sz="2000" b="0" i="1" u="none" strike="noStrike" cap="none" dirty="0">
              <a:solidFill>
                <a:schemeClr val="lt1"/>
              </a:solidFill>
              <a:latin typeface="Calibri"/>
              <a:ea typeface="Calibri"/>
              <a:cs typeface="Calibri"/>
              <a:sym typeface="Calibri"/>
            </a:endParaRPr>
          </a:p>
          <a:p>
            <a:pPr marL="857250" marR="0" lvl="1" indent="-228600" algn="l" rtl="0">
              <a:lnSpc>
                <a:spcPct val="100000"/>
              </a:lnSpc>
              <a:spcBef>
                <a:spcPts val="0"/>
              </a:spcBef>
              <a:spcAft>
                <a:spcPts val="0"/>
              </a:spcAft>
              <a:buClr>
                <a:schemeClr val="lt1"/>
              </a:buClr>
              <a:buSzPts val="2000"/>
              <a:buFont typeface="Arial"/>
              <a:buChar char="•"/>
            </a:pPr>
            <a:r>
              <a:rPr lang="en-US" sz="2000" i="1" dirty="0"/>
              <a:t>Correction of Total Water Vapor </a:t>
            </a:r>
            <a:r>
              <a:rPr lang="en-US" sz="2000" i="1" dirty="0" smtClean="0"/>
              <a:t>input</a:t>
            </a:r>
            <a:endParaRPr sz="2000" i="1" dirty="0"/>
          </a:p>
        </p:txBody>
      </p:sp>
      <p:sp>
        <p:nvSpPr>
          <p:cNvPr id="399" name="Shape 39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56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7804407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Shape 945"/>
          <p:cNvSpPr txBox="1">
            <a:spLocks noGrp="1"/>
          </p:cNvSpPr>
          <p:nvPr>
            <p:ph type="title"/>
          </p:nvPr>
        </p:nvSpPr>
        <p:spPr>
          <a:xfrm>
            <a:off x="1618975" y="-46050"/>
            <a:ext cx="5892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000" b="0" i="0" u="none" strike="noStrike" cap="none">
                <a:solidFill>
                  <a:schemeClr val="lt1"/>
                </a:solidFill>
                <a:latin typeface="Calibri"/>
                <a:ea typeface="Calibri"/>
                <a:cs typeface="Calibri"/>
                <a:sym typeface="Calibri"/>
              </a:rPr>
              <a:t>Application of PLPT Quantitative Analysis Tests to each Domain</a:t>
            </a:r>
          </a:p>
        </p:txBody>
      </p:sp>
      <p:sp>
        <p:nvSpPr>
          <p:cNvPr id="946" name="Shape 94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57</a:t>
            </a:fld>
            <a:endParaRPr lang="en-US" sz="1400" b="0" i="0" u="none" strike="noStrike" cap="none">
              <a:solidFill>
                <a:srgbClr val="000000"/>
              </a:solidFill>
              <a:latin typeface="Arial"/>
              <a:ea typeface="Arial"/>
              <a:cs typeface="Arial"/>
              <a:sym typeface="Arial"/>
            </a:endParaRPr>
          </a:p>
        </p:txBody>
      </p:sp>
      <p:graphicFrame>
        <p:nvGraphicFramePr>
          <p:cNvPr id="947" name="Shape 947"/>
          <p:cNvGraphicFramePr/>
          <p:nvPr/>
        </p:nvGraphicFramePr>
        <p:xfrm>
          <a:off x="681975" y="2985025"/>
          <a:ext cx="7780025" cy="3464170"/>
        </p:xfrm>
        <a:graphic>
          <a:graphicData uri="http://schemas.openxmlformats.org/drawingml/2006/table">
            <a:tbl>
              <a:tblPr>
                <a:noFill/>
              </a:tblPr>
              <a:tblGrid>
                <a:gridCol w="2350775">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276350">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Analysis Method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FD</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CONUS</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FFFFFF"/>
                        </a:buClr>
                        <a:buSzPct val="25000"/>
                        <a:buFont typeface="Arial"/>
                        <a:buNone/>
                      </a:pPr>
                      <a:r>
                        <a:rPr lang="en-US" sz="1800" i="1" u="none" strike="noStrike" cap="none">
                          <a:solidFill>
                            <a:srgbClr val="FFFFFF"/>
                          </a:solidFill>
                        </a:rPr>
                        <a:t>MESO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0"/>
                  </a:ext>
                </a:extLst>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Visual Inspection</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extLst>
                  <a:ext uri="{0D108BD9-81ED-4DB2-BD59-A6C34878D82A}">
                    <a16:rowId xmlns:a16="http://schemas.microsoft.com/office/drawing/2014/main" val="10001"/>
                  </a:ext>
                </a:extLst>
              </a:tr>
              <a:tr h="7657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Comparison to other COP algorithms</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0B0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2"/>
                  </a:ext>
                </a:extLst>
              </a:tr>
              <a:tr h="50400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Comparison of COD to CALIPSO</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7AF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3"/>
                  </a:ext>
                </a:extLst>
              </a:tr>
              <a:tr h="499150">
                <a:tc>
                  <a:txBody>
                    <a:bodyPr/>
                    <a:lstStyle/>
                    <a:p>
                      <a:pPr marL="0" marR="0" lvl="0" indent="0" algn="l" rtl="0">
                        <a:lnSpc>
                          <a:spcPct val="100000"/>
                        </a:lnSpc>
                        <a:spcBef>
                          <a:spcPts val="0"/>
                        </a:spcBef>
                        <a:spcAft>
                          <a:spcPts val="0"/>
                        </a:spcAft>
                        <a:buClr>
                          <a:srgbClr val="FFFFFF"/>
                        </a:buClr>
                        <a:buSzPct val="25000"/>
                        <a:buFont typeface="Arial"/>
                        <a:buNone/>
                      </a:pPr>
                      <a:r>
                        <a:rPr lang="en-US" sz="1800" u="none" strike="noStrike" cap="none">
                          <a:solidFill>
                            <a:srgbClr val="FFFFFF"/>
                          </a:solidFill>
                        </a:rPr>
                        <a:t>Indirect comparison of CPS to other LWP (AMSR-2)</a:t>
                      </a:r>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solidFill>
                      <a:srgbClr val="07AF50"/>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rgbClr val="000000"/>
                        </a:buClr>
                        <a:buSzPct val="25000"/>
                        <a:buFont typeface="Arial"/>
                        <a:buNone/>
                      </a:pPr>
                      <a:endParaRPr sz="1800" u="none" strike="noStrike" cap="none"/>
                    </a:p>
                  </a:txBody>
                  <a:tcPr marL="91425" marR="91425" marT="91425" marB="91425">
                    <a:lnL w="76200" cap="flat" cmpd="sng">
                      <a:solidFill>
                        <a:srgbClr val="BFBFBF"/>
                      </a:solidFill>
                      <a:prstDash val="solid"/>
                      <a:round/>
                      <a:headEnd type="none" w="med" len="med"/>
                      <a:tailEnd type="none" w="med" len="med"/>
                    </a:lnL>
                    <a:lnR w="76200" cap="flat" cmpd="sng">
                      <a:solidFill>
                        <a:srgbClr val="BFBFBF"/>
                      </a:solidFill>
                      <a:prstDash val="solid"/>
                      <a:round/>
                      <a:headEnd type="none" w="med" len="med"/>
                      <a:tailEnd type="none" w="med" len="med"/>
                    </a:lnR>
                    <a:lnT w="76200" cap="flat" cmpd="sng">
                      <a:solidFill>
                        <a:srgbClr val="BFBFBF"/>
                      </a:solidFill>
                      <a:prstDash val="solid"/>
                      <a:round/>
                      <a:headEnd type="none" w="med" len="med"/>
                      <a:tailEnd type="none" w="med" len="med"/>
                    </a:lnT>
                    <a:lnB w="76200" cap="flat" cmpd="sng">
                      <a:solidFill>
                        <a:srgbClr val="BFBFBF"/>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48" name="Shape 948"/>
          <p:cNvSpPr txBox="1"/>
          <p:nvPr/>
        </p:nvSpPr>
        <p:spPr>
          <a:xfrm>
            <a:off x="553875" y="1096950"/>
            <a:ext cx="8229600" cy="14220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Our 3 PLPTs dealing with analysis are comprised of 4 methods.</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Each contains the applications of these methods on some combination of FD, CONUS and MESO domains.</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The applications of each method to each domain is summarized below.</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Arial"/>
                <a:ea typeface="Arial"/>
                <a:cs typeface="Arial"/>
                <a:sym typeface="Arial"/>
              </a:rPr>
              <a:t>Some methods were redundant or not feasible for some domains.</a:t>
            </a:r>
          </a:p>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32800525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003"/>
        <p:cNvGrpSpPr/>
        <p:nvPr/>
      </p:nvGrpSpPr>
      <p:grpSpPr>
        <a:xfrm>
          <a:off x="0" y="0"/>
          <a:ext cx="0" cy="0"/>
          <a:chOff x="0" y="0"/>
          <a:chExt cx="0" cy="0"/>
        </a:xfrm>
      </p:grpSpPr>
      <p:sp>
        <p:nvSpPr>
          <p:cNvPr id="1004" name="Shape 1004"/>
          <p:cNvSpPr txBox="1">
            <a:spLocks noGrp="1"/>
          </p:cNvSpPr>
          <p:nvPr>
            <p:ph type="body" idx="1"/>
          </p:nvPr>
        </p:nvSpPr>
        <p:spPr>
          <a:xfrm>
            <a:off x="410700" y="1558495"/>
            <a:ext cx="4152000" cy="4357200"/>
          </a:xfrm>
          <a:prstGeom prst="rect">
            <a:avLst/>
          </a:prstGeom>
          <a:noFill/>
          <a:ln>
            <a:noFill/>
          </a:ln>
        </p:spPr>
        <p:txBody>
          <a:bodyPr lIns="91425" tIns="91425" rIns="91425" bIns="91425" anchor="t" anchorCtr="0">
            <a:noAutofit/>
          </a:bodyPr>
          <a:lstStyle/>
          <a:p>
            <a:pPr marL="342900" marR="0" lvl="0" indent="-139700" algn="ct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COD CONUS</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Feb 7, 2018 </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0702 </a:t>
            </a:r>
            <a:r>
              <a:rPr lang="en-US" sz="2400" b="0" i="0" u="none" strike="noStrike" cap="none" dirty="0">
                <a:solidFill>
                  <a:schemeClr val="lt1"/>
                </a:solidFill>
                <a:latin typeface="Calibri"/>
                <a:ea typeface="Calibri"/>
                <a:cs typeface="Calibri"/>
                <a:sym typeface="Calibri"/>
              </a:rPr>
              <a:t>UTC</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2800" b="0" i="0" u="none" strike="noStrike" cap="none" dirty="0" smtClean="0">
                <a:solidFill>
                  <a:schemeClr val="lt1"/>
                </a:solidFill>
                <a:latin typeface="Calibri"/>
                <a:ea typeface="Calibri"/>
                <a:cs typeface="Calibri"/>
                <a:sym typeface="Calibri"/>
              </a:rPr>
              <a:t>11-</a:t>
            </a:r>
            <a:r>
              <a:rPr lang="en-US" sz="2800" b="0" i="0" u="none" strike="noStrike" cap="none" dirty="0">
                <a:solidFill>
                  <a:schemeClr val="lt1"/>
                </a:solidFill>
                <a:latin typeface="Calibri"/>
                <a:ea typeface="Calibri"/>
                <a:cs typeface="Calibri"/>
                <a:sym typeface="Calibri"/>
              </a:rPr>
              <a:t>micron band</a:t>
            </a:r>
          </a:p>
        </p:txBody>
      </p:sp>
      <p:sp>
        <p:nvSpPr>
          <p:cNvPr id="1005" name="Shape 1005"/>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58</a:t>
            </a:fld>
            <a:endParaRPr lang="en-US" sz="1400" b="0" i="0" u="none" strike="noStrike" cap="none">
              <a:solidFill>
                <a:srgbClr val="000000"/>
              </a:solidFill>
              <a:latin typeface="Arial"/>
              <a:ea typeface="Arial"/>
              <a:cs typeface="Arial"/>
              <a:sym typeface="Arial"/>
            </a:endParaRPr>
          </a:p>
        </p:txBody>
      </p:sp>
      <p:sp>
        <p:nvSpPr>
          <p:cNvPr id="1006" name="Shape 1006"/>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PLPT ABI-CONUS_COD03:</a:t>
            </a:r>
          </a:p>
        </p:txBody>
      </p:sp>
      <p:sp>
        <p:nvSpPr>
          <p:cNvPr id="1007" name="Shape 1007"/>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008" name="Shape 1008"/>
          <p:cNvSpPr txBox="1"/>
          <p:nvPr/>
        </p:nvSpPr>
        <p:spPr>
          <a:xfrm>
            <a:off x="2128482" y="5651642"/>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pic>
        <p:nvPicPr>
          <p:cNvPr id="1009" name="Shape 1009" descr="Screen Shot 2017-06-05 at 09.57.36.png"/>
          <p:cNvPicPr preferRelativeResize="0"/>
          <p:nvPr/>
        </p:nvPicPr>
        <p:blipFill rotWithShape="1">
          <a:blip r:embed="rId3">
            <a:alphaModFix/>
          </a:blip>
          <a:srcRect/>
          <a:stretch/>
        </p:blipFill>
        <p:spPr>
          <a:xfrm>
            <a:off x="933378" y="2552625"/>
            <a:ext cx="3176400" cy="228600"/>
          </a:xfrm>
          <a:prstGeom prst="rect">
            <a:avLst/>
          </a:prstGeom>
          <a:noFill/>
          <a:ln>
            <a:noFill/>
          </a:ln>
        </p:spPr>
      </p:pic>
      <p:pic>
        <p:nvPicPr>
          <p:cNvPr id="2" name="Picture 1"/>
          <p:cNvPicPr>
            <a:picLocks noChangeAspect="1"/>
          </p:cNvPicPr>
          <p:nvPr/>
        </p:nvPicPr>
        <p:blipFill>
          <a:blip r:embed="rId4"/>
          <a:stretch>
            <a:fillRect/>
          </a:stretch>
        </p:blipFill>
        <p:spPr>
          <a:xfrm>
            <a:off x="4830262" y="1201967"/>
            <a:ext cx="4075814" cy="2286000"/>
          </a:xfrm>
          <a:prstGeom prst="rect">
            <a:avLst/>
          </a:prstGeom>
        </p:spPr>
      </p:pic>
      <p:pic>
        <p:nvPicPr>
          <p:cNvPr id="3" name="Picture 2"/>
          <p:cNvPicPr>
            <a:picLocks noChangeAspect="1"/>
          </p:cNvPicPr>
          <p:nvPr/>
        </p:nvPicPr>
        <p:blipFill>
          <a:blip r:embed="rId5"/>
          <a:stretch>
            <a:fillRect/>
          </a:stretch>
        </p:blipFill>
        <p:spPr>
          <a:xfrm>
            <a:off x="4833299" y="3584975"/>
            <a:ext cx="4081721" cy="2286000"/>
          </a:xfrm>
          <a:prstGeom prst="rect">
            <a:avLst/>
          </a:prstGeom>
        </p:spPr>
      </p:pic>
    </p:spTree>
    <p:extLst>
      <p:ext uri="{BB962C8B-B14F-4D97-AF65-F5344CB8AC3E}">
        <p14:creationId xmlns:p14="http://schemas.microsoft.com/office/powerpoint/2010/main" val="18520750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016"/>
        <p:cNvGrpSpPr/>
        <p:nvPr/>
      </p:nvGrpSpPr>
      <p:grpSpPr>
        <a:xfrm>
          <a:off x="0" y="0"/>
          <a:ext cx="0" cy="0"/>
          <a:chOff x="0" y="0"/>
          <a:chExt cx="0" cy="0"/>
        </a:xfrm>
      </p:grpSpPr>
      <p:sp>
        <p:nvSpPr>
          <p:cNvPr id="1017" name="Shape 1017"/>
          <p:cNvSpPr txBox="1">
            <a:spLocks noGrp="1"/>
          </p:cNvSpPr>
          <p:nvPr>
            <p:ph type="body" idx="1"/>
          </p:nvPr>
        </p:nvSpPr>
        <p:spPr>
          <a:xfrm>
            <a:off x="410700" y="1558495"/>
            <a:ext cx="4152000" cy="4357200"/>
          </a:xfrm>
          <a:prstGeom prst="rect">
            <a:avLst/>
          </a:prstGeom>
          <a:noFill/>
          <a:ln>
            <a:noFill/>
          </a:ln>
        </p:spPr>
        <p:txBody>
          <a:bodyPr lIns="91425" tIns="91425" rIns="91425" bIns="91425" anchor="t" anchorCtr="0">
            <a:noAutofit/>
          </a:bodyPr>
          <a:lstStyle/>
          <a:p>
            <a:pPr marL="342900" marR="0" lvl="0" indent="-139700" algn="ct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CPS CONUS</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Feb. 7, 2018 </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dirty="0" smtClean="0"/>
              <a:t>0702 </a:t>
            </a:r>
            <a:r>
              <a:rPr lang="en-US" sz="2400" b="0" i="0" u="none" strike="noStrike" cap="none" dirty="0" smtClean="0">
                <a:solidFill>
                  <a:schemeClr val="lt1"/>
                </a:solidFill>
                <a:latin typeface="Calibri"/>
                <a:ea typeface="Calibri"/>
                <a:cs typeface="Calibri"/>
                <a:sym typeface="Calibri"/>
              </a:rPr>
              <a:t>UTC</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2800" b="0" i="0" u="none" strike="noStrike" cap="none" dirty="0">
                <a:solidFill>
                  <a:schemeClr val="lt1"/>
                </a:solidFill>
                <a:latin typeface="Calibri"/>
                <a:ea typeface="Calibri"/>
                <a:cs typeface="Calibri"/>
                <a:sym typeface="Calibri"/>
              </a:rPr>
              <a:t>3.9-micron band</a:t>
            </a:r>
          </a:p>
        </p:txBody>
      </p:sp>
      <p:sp>
        <p:nvSpPr>
          <p:cNvPr id="1018" name="Shape 101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59</a:t>
            </a:fld>
            <a:endParaRPr lang="en-US" sz="1400" b="0" i="0" u="none" strike="noStrike" cap="none">
              <a:solidFill>
                <a:srgbClr val="000000"/>
              </a:solidFill>
              <a:latin typeface="Arial"/>
              <a:ea typeface="Arial"/>
              <a:cs typeface="Arial"/>
              <a:sym typeface="Arial"/>
            </a:endParaRPr>
          </a:p>
        </p:txBody>
      </p:sp>
      <p:sp>
        <p:nvSpPr>
          <p:cNvPr id="1019" name="Shape 1019"/>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PLPT ABI_CONUS_CPS03:</a:t>
            </a:r>
          </a:p>
        </p:txBody>
      </p:sp>
      <p:sp>
        <p:nvSpPr>
          <p:cNvPr id="1020" name="Shape 1020"/>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pic>
        <p:nvPicPr>
          <p:cNvPr id="1023" name="Shape 1023" descr="Screen Shot 2017-06-05 at 10.37.00.png"/>
          <p:cNvPicPr preferRelativeResize="0"/>
          <p:nvPr/>
        </p:nvPicPr>
        <p:blipFill rotWithShape="1">
          <a:blip r:embed="rId3">
            <a:alphaModFix/>
          </a:blip>
          <a:srcRect/>
          <a:stretch/>
        </p:blipFill>
        <p:spPr>
          <a:xfrm>
            <a:off x="893773" y="2557289"/>
            <a:ext cx="3182100" cy="229800"/>
          </a:xfrm>
          <a:prstGeom prst="rect">
            <a:avLst/>
          </a:prstGeom>
          <a:noFill/>
          <a:ln>
            <a:noFill/>
          </a:ln>
        </p:spPr>
      </p:pic>
      <p:sp>
        <p:nvSpPr>
          <p:cNvPr id="1024" name="Shape 1024"/>
          <p:cNvSpPr txBox="1"/>
          <p:nvPr/>
        </p:nvSpPr>
        <p:spPr>
          <a:xfrm>
            <a:off x="2128482" y="5651642"/>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pic>
        <p:nvPicPr>
          <p:cNvPr id="2" name="Picture 1"/>
          <p:cNvPicPr>
            <a:picLocks noChangeAspect="1"/>
          </p:cNvPicPr>
          <p:nvPr/>
        </p:nvPicPr>
        <p:blipFill>
          <a:blip r:embed="rId4"/>
          <a:stretch>
            <a:fillRect/>
          </a:stretch>
        </p:blipFill>
        <p:spPr>
          <a:xfrm>
            <a:off x="4807079" y="1184514"/>
            <a:ext cx="4081721" cy="2286000"/>
          </a:xfrm>
          <a:prstGeom prst="rect">
            <a:avLst/>
          </a:prstGeom>
        </p:spPr>
      </p:pic>
      <p:pic>
        <p:nvPicPr>
          <p:cNvPr id="3" name="Picture 2"/>
          <p:cNvPicPr>
            <a:picLocks noChangeAspect="1"/>
          </p:cNvPicPr>
          <p:nvPr/>
        </p:nvPicPr>
        <p:blipFill>
          <a:blip r:embed="rId5"/>
          <a:stretch>
            <a:fillRect/>
          </a:stretch>
        </p:blipFill>
        <p:spPr>
          <a:xfrm>
            <a:off x="4807079" y="3550087"/>
            <a:ext cx="4081721" cy="2286000"/>
          </a:xfrm>
          <a:prstGeom prst="rect">
            <a:avLst/>
          </a:prstGeom>
        </p:spPr>
      </p:pic>
    </p:spTree>
    <p:extLst>
      <p:ext uri="{BB962C8B-B14F-4D97-AF65-F5344CB8AC3E}">
        <p14:creationId xmlns:p14="http://schemas.microsoft.com/office/powerpoint/2010/main" val="380268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Shape 365"/>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200" b="0" i="0" u="none" strike="noStrike" cap="none" dirty="0">
                <a:solidFill>
                  <a:schemeClr val="lt1"/>
                </a:solidFill>
                <a:sym typeface="Calibri"/>
              </a:rPr>
              <a:t>Requirements for </a:t>
            </a:r>
            <a:r>
              <a:rPr lang="en-US" sz="3200" b="0" i="0" u="none" strike="noStrike" cap="none" dirty="0">
                <a:solidFill>
                  <a:schemeClr val="bg1"/>
                </a:solidFill>
                <a:sym typeface="Calibri"/>
              </a:rPr>
              <a:t>Provisional</a:t>
            </a:r>
            <a:r>
              <a:rPr lang="en-US" sz="3200" b="0" i="0" u="none" strike="noStrike" cap="none" dirty="0">
                <a:solidFill>
                  <a:schemeClr val="lt1"/>
                </a:solidFill>
                <a:sym typeface="Calibri"/>
              </a:rPr>
              <a:t> COMP</a:t>
            </a:r>
            <a:endParaRPr sz="3200" dirty="0"/>
          </a:p>
        </p:txBody>
      </p:sp>
      <p:sp>
        <p:nvSpPr>
          <p:cNvPr id="366" name="Shape 366"/>
          <p:cNvSpPr txBox="1">
            <a:spLocks noGrp="1"/>
          </p:cNvSpPr>
          <p:nvPr>
            <p:ph type="body" idx="1"/>
          </p:nvPr>
        </p:nvSpPr>
        <p:spPr>
          <a:xfrm>
            <a:off x="457200" y="1373228"/>
            <a:ext cx="8229600" cy="4526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3200"/>
              <a:buFont typeface="Arial"/>
              <a:buChar char="•"/>
            </a:pPr>
            <a:r>
              <a:rPr lang="en-US" dirty="0" smtClean="0"/>
              <a:t>Assess</a:t>
            </a:r>
            <a:r>
              <a:rPr lang="en-US" sz="3200" b="0" i="0" u="none" strike="noStrike" cap="none" dirty="0" smtClean="0">
                <a:solidFill>
                  <a:schemeClr val="lt1"/>
                </a:solidFill>
                <a:latin typeface="Calibri"/>
                <a:ea typeface="Calibri"/>
                <a:cs typeface="Calibri"/>
                <a:sym typeface="Calibri"/>
              </a:rPr>
              <a:t> </a:t>
            </a:r>
            <a:r>
              <a:rPr lang="en-US" sz="3200" b="0" i="0" u="none" strike="noStrike" cap="none" dirty="0">
                <a:solidFill>
                  <a:schemeClr val="lt1"/>
                </a:solidFill>
                <a:latin typeface="Calibri"/>
                <a:ea typeface="Calibri"/>
                <a:cs typeface="Calibri"/>
                <a:sym typeface="Calibri"/>
              </a:rPr>
              <a:t>the accuracy and precision of all Cloud Optical Parameters over a wide range of representative conditions</a:t>
            </a:r>
            <a:endParaRPr dirty="0"/>
          </a:p>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Document impacts from challenges with upstream dependencies</a:t>
            </a:r>
            <a:endParaRPr dirty="0"/>
          </a:p>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Horizontal resolution, mapping accuracy and measurement range</a:t>
            </a:r>
            <a:endParaRPr dirty="0"/>
          </a:p>
          <a:p>
            <a:pPr marL="457200" marR="0" lvl="0" indent="-228600" algn="l" rtl="0">
              <a:lnSpc>
                <a:spcPct val="100000"/>
              </a:lnSpc>
              <a:spcBef>
                <a:spcPts val="0"/>
              </a:spcBef>
              <a:spcAft>
                <a:spcPts val="0"/>
              </a:spcAft>
              <a:buClr>
                <a:schemeClr val="lt1"/>
              </a:buClr>
              <a:buSzPts val="3200"/>
              <a:buFont typeface="Arial"/>
              <a:buChar char="•"/>
            </a:pPr>
            <a:r>
              <a:rPr lang="en-US" sz="3200" b="0" i="0" u="none" strike="noStrike" cap="none" dirty="0">
                <a:solidFill>
                  <a:schemeClr val="lt1"/>
                </a:solidFill>
                <a:latin typeface="Calibri"/>
                <a:ea typeface="Calibri"/>
                <a:cs typeface="Calibri"/>
                <a:sym typeface="Calibri"/>
              </a:rPr>
              <a:t>Product is ready for operational use and scientific publications </a:t>
            </a:r>
            <a:endParaRPr sz="3200" b="0" i="0" u="none" strike="noStrike" cap="none" dirty="0">
              <a:solidFill>
                <a:schemeClr val="lt1"/>
              </a:solidFill>
              <a:latin typeface="Calibri"/>
              <a:ea typeface="Calibri"/>
              <a:cs typeface="Calibri"/>
              <a:sym typeface="Calibri"/>
            </a:endParaRPr>
          </a:p>
          <a:p>
            <a:pPr marL="457200" marR="0" lvl="0" indent="-25400" algn="l" rtl="0">
              <a:lnSpc>
                <a:spcPct val="100000"/>
              </a:lnSpc>
              <a:spcBef>
                <a:spcPts val="0"/>
              </a:spcBef>
              <a:spcAft>
                <a:spcPts val="0"/>
              </a:spcAft>
              <a:buClr>
                <a:schemeClr val="lt1"/>
              </a:buClr>
              <a:buSzPts val="3200"/>
              <a:buFont typeface="Arial"/>
              <a:buNone/>
            </a:pPr>
            <a:endParaRPr sz="3200" b="0" i="0" u="none" strike="noStrike" cap="none" dirty="0">
              <a:solidFill>
                <a:schemeClr val="lt1"/>
              </a:solidFill>
              <a:latin typeface="Calibri"/>
              <a:ea typeface="Calibri"/>
              <a:cs typeface="Calibri"/>
              <a:sym typeface="Calibri"/>
            </a:endParaRPr>
          </a:p>
        </p:txBody>
      </p:sp>
      <p:sp>
        <p:nvSpPr>
          <p:cNvPr id="367" name="Shape 3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60</a:t>
            </a:fld>
            <a:endParaRPr lang="en-US" sz="1400" b="0" i="0" u="none" strike="noStrike" cap="none">
              <a:solidFill>
                <a:srgbClr val="000000"/>
              </a:solidFill>
              <a:latin typeface="Arial"/>
              <a:ea typeface="Arial"/>
              <a:cs typeface="Arial"/>
              <a:sym typeface="Arial"/>
            </a:endParaRPr>
          </a:p>
        </p:txBody>
      </p:sp>
      <p:sp>
        <p:nvSpPr>
          <p:cNvPr id="1031" name="Shape 1031"/>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dirty="0">
                <a:solidFill>
                  <a:schemeClr val="lt1"/>
                </a:solidFill>
                <a:latin typeface="Calibri"/>
                <a:ea typeface="Calibri"/>
                <a:cs typeface="Calibri"/>
                <a:sym typeface="Calibri"/>
              </a:rPr>
              <a:t>PLPT ABI-MESO_CPS02:</a:t>
            </a:r>
          </a:p>
        </p:txBody>
      </p:sp>
      <p:sp>
        <p:nvSpPr>
          <p:cNvPr id="1032" name="Shape 1032"/>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033" name="Shape 1033"/>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
        <p:nvSpPr>
          <p:cNvPr id="1035" name="Shape 1035"/>
          <p:cNvSpPr txBox="1">
            <a:spLocks noGrp="1"/>
          </p:cNvSpPr>
          <p:nvPr>
            <p:ph type="body" idx="1"/>
          </p:nvPr>
        </p:nvSpPr>
        <p:spPr>
          <a:xfrm>
            <a:off x="410700" y="1558495"/>
            <a:ext cx="4152000" cy="4357200"/>
          </a:xfrm>
          <a:prstGeom prst="rect">
            <a:avLst/>
          </a:prstGeom>
          <a:noFill/>
          <a:ln>
            <a:noFill/>
          </a:ln>
        </p:spPr>
        <p:txBody>
          <a:bodyPr lIns="91425" tIns="91425" rIns="91425" bIns="91425" anchor="t" anchorCtr="0">
            <a:noAutofit/>
          </a:bodyPr>
          <a:lstStyle/>
          <a:p>
            <a:pPr marL="342900" marR="0" lvl="0" indent="-139700" algn="ct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CPS MESO-1</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Jan. 23, 2018</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0800 </a:t>
            </a:r>
            <a:r>
              <a:rPr lang="en-US" sz="2400" b="0" i="0" u="none" strike="noStrike" cap="none" dirty="0">
                <a:solidFill>
                  <a:schemeClr val="lt1"/>
                </a:solidFill>
                <a:latin typeface="Calibri"/>
                <a:ea typeface="Calibri"/>
                <a:cs typeface="Calibri"/>
                <a:sym typeface="Calibri"/>
              </a:rPr>
              <a:t>UTC</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2800" b="0" i="0" u="none" strike="noStrike" cap="none" dirty="0">
                <a:solidFill>
                  <a:schemeClr val="lt1"/>
                </a:solidFill>
                <a:latin typeface="Calibri"/>
                <a:ea typeface="Calibri"/>
                <a:cs typeface="Calibri"/>
                <a:sym typeface="Calibri"/>
              </a:rPr>
              <a:t>3.9-micron band</a:t>
            </a:r>
          </a:p>
        </p:txBody>
      </p:sp>
      <p:sp>
        <p:nvSpPr>
          <p:cNvPr id="1036" name="Shape 1036"/>
          <p:cNvSpPr/>
          <p:nvPr/>
        </p:nvSpPr>
        <p:spPr>
          <a:xfrm>
            <a:off x="1253013" y="2182850"/>
            <a:ext cx="2481600" cy="307800"/>
          </a:xfrm>
          <a:prstGeom prst="rect">
            <a:avLst/>
          </a:prstGeom>
          <a:noFill/>
          <a:ln>
            <a:noFill/>
          </a:ln>
        </p:spPr>
        <p:txBody>
          <a:bodyPr lIns="91425" tIns="45700" rIns="91425" bIns="45700" anchor="t" anchorCtr="0">
            <a:noAutofit/>
          </a:bodyPr>
          <a:lstStyle/>
          <a:p>
            <a:pPr marL="342900" marR="0" lvl="0" indent="-139700" algn="ctr" rtl="0">
              <a:lnSpc>
                <a:spcPct val="100000"/>
              </a:lnSpc>
              <a:spcBef>
                <a:spcPts val="0"/>
              </a:spcBef>
              <a:spcAft>
                <a:spcPts val="0"/>
              </a:spcAft>
              <a:buClr>
                <a:schemeClr val="lt1"/>
              </a:buClr>
              <a:buSzPct val="25000"/>
              <a:buFont typeface="Calibri"/>
              <a:buNone/>
            </a:pPr>
            <a:r>
              <a:rPr lang="en-US" sz="1400" b="0" i="0" u="none" strike="noStrike" cap="none">
                <a:solidFill>
                  <a:schemeClr val="lt1"/>
                </a:solidFill>
                <a:latin typeface="Calibri"/>
                <a:ea typeface="Calibri"/>
                <a:cs typeface="Calibri"/>
                <a:sym typeface="Calibri"/>
              </a:rPr>
              <a:t>microns</a:t>
            </a:r>
          </a:p>
        </p:txBody>
      </p:sp>
      <p:pic>
        <p:nvPicPr>
          <p:cNvPr id="1038" name="Shape 1038" descr="Screen Shot 2017-06-05 at 09.08.32.png"/>
          <p:cNvPicPr preferRelativeResize="0"/>
          <p:nvPr/>
        </p:nvPicPr>
        <p:blipFill rotWithShape="1">
          <a:blip r:embed="rId3">
            <a:alphaModFix/>
          </a:blip>
          <a:srcRect/>
          <a:stretch/>
        </p:blipFill>
        <p:spPr>
          <a:xfrm>
            <a:off x="998238" y="2490626"/>
            <a:ext cx="2889600" cy="326700"/>
          </a:xfrm>
          <a:prstGeom prst="rect">
            <a:avLst/>
          </a:prstGeom>
          <a:noFill/>
          <a:ln>
            <a:noFill/>
          </a:ln>
        </p:spPr>
      </p:pic>
      <p:pic>
        <p:nvPicPr>
          <p:cNvPr id="2" name="Picture 1"/>
          <p:cNvPicPr>
            <a:picLocks noChangeAspect="1"/>
          </p:cNvPicPr>
          <p:nvPr/>
        </p:nvPicPr>
        <p:blipFill>
          <a:blip r:embed="rId4"/>
          <a:stretch>
            <a:fillRect/>
          </a:stretch>
        </p:blipFill>
        <p:spPr>
          <a:xfrm>
            <a:off x="4123868" y="1119026"/>
            <a:ext cx="4896541" cy="2743200"/>
          </a:xfrm>
          <a:prstGeom prst="rect">
            <a:avLst/>
          </a:prstGeom>
        </p:spPr>
      </p:pic>
      <p:pic>
        <p:nvPicPr>
          <p:cNvPr id="3" name="Picture 2"/>
          <p:cNvPicPr>
            <a:picLocks noChangeAspect="1"/>
          </p:cNvPicPr>
          <p:nvPr/>
        </p:nvPicPr>
        <p:blipFill>
          <a:blip r:embed="rId5"/>
          <a:stretch>
            <a:fillRect/>
          </a:stretch>
        </p:blipFill>
        <p:spPr>
          <a:xfrm>
            <a:off x="4927076" y="3898002"/>
            <a:ext cx="3252247" cy="1828800"/>
          </a:xfrm>
          <a:prstGeom prst="rect">
            <a:avLst/>
          </a:prstGeom>
        </p:spPr>
      </p:pic>
      <p:sp>
        <p:nvSpPr>
          <p:cNvPr id="5" name="Rectangle 4"/>
          <p:cNvSpPr/>
          <p:nvPr/>
        </p:nvSpPr>
        <p:spPr>
          <a:xfrm>
            <a:off x="5307751" y="1322510"/>
            <a:ext cx="1530925" cy="307777"/>
          </a:xfrm>
          <a:prstGeom prst="rect">
            <a:avLst/>
          </a:prstGeom>
        </p:spPr>
        <p:txBody>
          <a:bodyPr wrap="none">
            <a:spAutoFit/>
          </a:bodyPr>
          <a:lstStyle/>
          <a:p>
            <a:pPr marL="342900" lvl="0" indent="-139700" algn="r">
              <a:buClr>
                <a:schemeClr val="lt1"/>
              </a:buClr>
              <a:buSzPct val="25000"/>
            </a:pPr>
            <a:r>
              <a:rPr lang="en-US" dirty="0" smtClean="0">
                <a:solidFill>
                  <a:srgbClr val="008000"/>
                </a:solidFill>
                <a:latin typeface="Calibri"/>
                <a:ea typeface="Calibri"/>
                <a:cs typeface="Calibri"/>
                <a:sym typeface="Calibri"/>
              </a:rPr>
              <a:t>Boxes and Striping</a:t>
            </a:r>
            <a:endParaRPr lang="en-US" dirty="0">
              <a:solidFill>
                <a:srgbClr val="008000"/>
              </a:solidFill>
              <a:latin typeface="Calibri"/>
              <a:ea typeface="Calibri"/>
              <a:cs typeface="Calibri"/>
              <a:sym typeface="Calibri"/>
            </a:endParaRPr>
          </a:p>
        </p:txBody>
      </p:sp>
      <p:cxnSp>
        <p:nvCxnSpPr>
          <p:cNvPr id="12" name="Shape 1109"/>
          <p:cNvCxnSpPr/>
          <p:nvPr/>
        </p:nvCxnSpPr>
        <p:spPr>
          <a:xfrm>
            <a:off x="6553201" y="1630287"/>
            <a:ext cx="709706" cy="1187039"/>
          </a:xfrm>
          <a:prstGeom prst="straightConnector1">
            <a:avLst/>
          </a:prstGeom>
          <a:noFill/>
          <a:ln w="25400" cap="flat" cmpd="sng">
            <a:solidFill>
              <a:srgbClr val="008000">
                <a:alpha val="47840"/>
              </a:srgbClr>
            </a:solidFill>
            <a:prstDash val="solid"/>
            <a:round/>
            <a:headEnd type="none" w="med" len="med"/>
            <a:tailEnd type="stealth" w="lg" len="lg"/>
          </a:ln>
          <a:effectLst>
            <a:outerShdw blurRad="39999" dist="20000" dir="5400000" rotWithShape="0">
              <a:srgbClr val="000000">
                <a:alpha val="37650"/>
              </a:srgbClr>
            </a:outerShdw>
          </a:effectLst>
        </p:spPr>
      </p:cxnSp>
      <p:cxnSp>
        <p:nvCxnSpPr>
          <p:cNvPr id="16" name="Shape 1109"/>
          <p:cNvCxnSpPr/>
          <p:nvPr/>
        </p:nvCxnSpPr>
        <p:spPr>
          <a:xfrm flipH="1">
            <a:off x="5735621" y="1630287"/>
            <a:ext cx="107873" cy="1681473"/>
          </a:xfrm>
          <a:prstGeom prst="straightConnector1">
            <a:avLst/>
          </a:prstGeom>
          <a:noFill/>
          <a:ln w="25400" cap="flat" cmpd="sng">
            <a:solidFill>
              <a:srgbClr val="008000">
                <a:alpha val="47840"/>
              </a:srgbClr>
            </a:solidFill>
            <a:prstDash val="solid"/>
            <a:round/>
            <a:headEnd type="none" w="med" len="med"/>
            <a:tailEnd type="stealth" w="lg" len="lg"/>
          </a:ln>
          <a:effectLst>
            <a:outerShdw blurRad="39999" dist="20000" dir="5400000" rotWithShape="0">
              <a:srgbClr val="000000">
                <a:alpha val="37650"/>
              </a:srgbClr>
            </a:outerShdw>
          </a:effectLst>
        </p:spPr>
      </p:cxnSp>
    </p:spTree>
    <p:extLst>
      <p:ext uri="{BB962C8B-B14F-4D97-AF65-F5344CB8AC3E}">
        <p14:creationId xmlns:p14="http://schemas.microsoft.com/office/powerpoint/2010/main" val="413460293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61</a:t>
            </a:fld>
            <a:endParaRPr lang="en-US" sz="1400" b="0" i="0" u="none" strike="noStrike" cap="none">
              <a:solidFill>
                <a:srgbClr val="000000"/>
              </a:solidFill>
              <a:latin typeface="Arial"/>
              <a:ea typeface="Arial"/>
              <a:cs typeface="Arial"/>
              <a:sym typeface="Arial"/>
            </a:endParaRPr>
          </a:p>
        </p:txBody>
      </p:sp>
      <p:sp>
        <p:nvSpPr>
          <p:cNvPr id="1031" name="Shape 1031"/>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PLPT ABI-MESO_CPS02:</a:t>
            </a:r>
          </a:p>
        </p:txBody>
      </p:sp>
      <p:sp>
        <p:nvSpPr>
          <p:cNvPr id="1032" name="Shape 1032"/>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033" name="Shape 1033"/>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
        <p:nvSpPr>
          <p:cNvPr id="1035" name="Shape 1035"/>
          <p:cNvSpPr txBox="1">
            <a:spLocks noGrp="1"/>
          </p:cNvSpPr>
          <p:nvPr>
            <p:ph type="body" idx="1"/>
          </p:nvPr>
        </p:nvSpPr>
        <p:spPr>
          <a:xfrm>
            <a:off x="410700" y="1558495"/>
            <a:ext cx="4152000" cy="4357200"/>
          </a:xfrm>
          <a:prstGeom prst="rect">
            <a:avLst/>
          </a:prstGeom>
          <a:noFill/>
          <a:ln>
            <a:noFill/>
          </a:ln>
        </p:spPr>
        <p:txBody>
          <a:bodyPr lIns="91425" tIns="91425" rIns="91425" bIns="91425" anchor="t" anchorCtr="0">
            <a:noAutofit/>
          </a:bodyPr>
          <a:lstStyle/>
          <a:p>
            <a:pPr marL="342900" marR="0" lvl="0" indent="-139700" algn="ctr" rtl="0">
              <a:lnSpc>
                <a:spcPct val="100000"/>
              </a:lnSpc>
              <a:spcBef>
                <a:spcPts val="0"/>
              </a:spcBef>
              <a:spcAft>
                <a:spcPts val="0"/>
              </a:spcAft>
              <a:buClr>
                <a:schemeClr val="lt1"/>
              </a:buClr>
              <a:buSzPct val="25000"/>
              <a:buFont typeface="Arial"/>
              <a:buNone/>
            </a:pPr>
            <a:r>
              <a:rPr lang="en-US" sz="3200" b="0" i="0" u="none" strike="noStrike" cap="none" dirty="0" smtClean="0">
                <a:solidFill>
                  <a:schemeClr val="lt1"/>
                </a:solidFill>
                <a:latin typeface="Calibri"/>
                <a:ea typeface="Calibri"/>
                <a:cs typeface="Calibri"/>
                <a:sym typeface="Calibri"/>
              </a:rPr>
              <a:t>ACHT MESO</a:t>
            </a:r>
            <a:r>
              <a:rPr lang="en-US" sz="3200" b="0" i="0" u="none" strike="noStrike" cap="none" dirty="0">
                <a:solidFill>
                  <a:schemeClr val="lt1"/>
                </a:solidFill>
                <a:latin typeface="Calibri"/>
                <a:ea typeface="Calibri"/>
                <a:cs typeface="Calibri"/>
                <a:sym typeface="Calibri"/>
              </a:rPr>
              <a:t>-1</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Jan. 23, 2018</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0800 </a:t>
            </a:r>
            <a:r>
              <a:rPr lang="en-US" sz="2400" b="0" i="0" u="none" strike="noStrike" cap="none" dirty="0">
                <a:solidFill>
                  <a:schemeClr val="lt1"/>
                </a:solidFill>
                <a:latin typeface="Calibri"/>
                <a:ea typeface="Calibri"/>
                <a:cs typeface="Calibri"/>
                <a:sym typeface="Calibri"/>
              </a:rPr>
              <a:t>UTC</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2800" b="0" i="0" u="none" strike="noStrike" cap="none" dirty="0">
                <a:solidFill>
                  <a:schemeClr val="lt1"/>
                </a:solidFill>
                <a:latin typeface="Calibri"/>
                <a:ea typeface="Calibri"/>
                <a:cs typeface="Calibri"/>
                <a:sym typeface="Calibri"/>
              </a:rPr>
              <a:t>3.9-micron band</a:t>
            </a:r>
          </a:p>
        </p:txBody>
      </p:sp>
      <p:sp>
        <p:nvSpPr>
          <p:cNvPr id="1036" name="Shape 1036"/>
          <p:cNvSpPr/>
          <p:nvPr/>
        </p:nvSpPr>
        <p:spPr>
          <a:xfrm>
            <a:off x="1253013" y="2282450"/>
            <a:ext cx="2481600" cy="307800"/>
          </a:xfrm>
          <a:prstGeom prst="rect">
            <a:avLst/>
          </a:prstGeom>
          <a:noFill/>
          <a:ln>
            <a:noFill/>
          </a:ln>
        </p:spPr>
        <p:txBody>
          <a:bodyPr lIns="91425" tIns="45700" rIns="91425" bIns="45700" anchor="t" anchorCtr="0">
            <a:noAutofit/>
          </a:bodyPr>
          <a:lstStyle/>
          <a:p>
            <a:pPr marL="342900" marR="0" lvl="0" indent="-139700" algn="ctr" rtl="0">
              <a:lnSpc>
                <a:spcPct val="100000"/>
              </a:lnSpc>
              <a:spcBef>
                <a:spcPts val="0"/>
              </a:spcBef>
              <a:spcAft>
                <a:spcPts val="0"/>
              </a:spcAft>
              <a:buClr>
                <a:schemeClr val="lt1"/>
              </a:buClr>
              <a:buSzPct val="25000"/>
              <a:buFont typeface="Calibri"/>
              <a:buNone/>
            </a:pPr>
            <a:r>
              <a:rPr lang="en-US" dirty="0" smtClean="0">
                <a:solidFill>
                  <a:schemeClr val="lt1"/>
                </a:solidFill>
                <a:latin typeface="Calibri"/>
                <a:ea typeface="Calibri"/>
                <a:cs typeface="Calibri"/>
                <a:sym typeface="Calibri"/>
              </a:rPr>
              <a:t>Temperature (K)</a:t>
            </a:r>
            <a:endParaRPr lang="en-US" sz="1400" b="0" i="0" u="none" strike="noStrike" cap="none" dirty="0">
              <a:solidFill>
                <a:schemeClr val="lt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4927076" y="3898002"/>
            <a:ext cx="3252247" cy="1828800"/>
          </a:xfrm>
          <a:prstGeom prst="rect">
            <a:avLst/>
          </a:prstGeom>
        </p:spPr>
      </p:pic>
      <p:pic>
        <p:nvPicPr>
          <p:cNvPr id="6" name="Picture 5"/>
          <p:cNvPicPr>
            <a:picLocks noChangeAspect="1"/>
          </p:cNvPicPr>
          <p:nvPr/>
        </p:nvPicPr>
        <p:blipFill>
          <a:blip r:embed="rId4"/>
          <a:stretch>
            <a:fillRect/>
          </a:stretch>
        </p:blipFill>
        <p:spPr>
          <a:xfrm>
            <a:off x="4142038" y="1065362"/>
            <a:ext cx="4878371" cy="2743200"/>
          </a:xfrm>
          <a:prstGeom prst="rect">
            <a:avLst/>
          </a:prstGeom>
        </p:spPr>
      </p:pic>
      <p:sp>
        <p:nvSpPr>
          <p:cNvPr id="16" name="Rectangle 15"/>
          <p:cNvSpPr/>
          <p:nvPr/>
        </p:nvSpPr>
        <p:spPr>
          <a:xfrm>
            <a:off x="5536340" y="1322510"/>
            <a:ext cx="614308" cy="307777"/>
          </a:xfrm>
          <a:prstGeom prst="rect">
            <a:avLst/>
          </a:prstGeom>
        </p:spPr>
        <p:txBody>
          <a:bodyPr wrap="none">
            <a:spAutoFit/>
          </a:bodyPr>
          <a:lstStyle/>
          <a:p>
            <a:pPr marL="342900" lvl="0" indent="-139700" algn="r">
              <a:buClr>
                <a:schemeClr val="lt1"/>
              </a:buClr>
              <a:buSzPct val="25000"/>
            </a:pPr>
            <a:r>
              <a:rPr lang="en-US" dirty="0" smtClean="0">
                <a:solidFill>
                  <a:srgbClr val="008000"/>
                </a:solidFill>
                <a:latin typeface="Calibri"/>
                <a:ea typeface="Calibri"/>
                <a:cs typeface="Calibri"/>
                <a:sym typeface="Calibri"/>
              </a:rPr>
              <a:t>Boxes</a:t>
            </a:r>
            <a:endParaRPr lang="en-US" dirty="0">
              <a:solidFill>
                <a:srgbClr val="008000"/>
              </a:solidFill>
              <a:latin typeface="Calibri"/>
              <a:ea typeface="Calibri"/>
              <a:cs typeface="Calibri"/>
              <a:sym typeface="Calibri"/>
            </a:endParaRPr>
          </a:p>
        </p:txBody>
      </p:sp>
      <p:cxnSp>
        <p:nvCxnSpPr>
          <p:cNvPr id="18" name="Shape 1109"/>
          <p:cNvCxnSpPr/>
          <p:nvPr/>
        </p:nvCxnSpPr>
        <p:spPr>
          <a:xfrm flipH="1">
            <a:off x="5735622" y="1630287"/>
            <a:ext cx="273915" cy="1681473"/>
          </a:xfrm>
          <a:prstGeom prst="straightConnector1">
            <a:avLst/>
          </a:prstGeom>
          <a:noFill/>
          <a:ln w="25400" cap="flat" cmpd="sng">
            <a:solidFill>
              <a:srgbClr val="008000">
                <a:alpha val="47840"/>
              </a:srgbClr>
            </a:solidFill>
            <a:prstDash val="solid"/>
            <a:round/>
            <a:headEnd type="none" w="med" len="med"/>
            <a:tailEnd type="stealth" w="lg" len="lg"/>
          </a:ln>
          <a:effectLst>
            <a:outerShdw blurRad="39999" dist="20000" dir="5400000" rotWithShape="0">
              <a:srgbClr val="000000">
                <a:alpha val="37650"/>
              </a:srgbClr>
            </a:outerShdw>
          </a:effectLst>
        </p:spPr>
      </p:cxnSp>
      <p:pic>
        <p:nvPicPr>
          <p:cNvPr id="8" name="Picture 7"/>
          <p:cNvPicPr>
            <a:picLocks noChangeAspect="1"/>
          </p:cNvPicPr>
          <p:nvPr/>
        </p:nvPicPr>
        <p:blipFill>
          <a:blip r:embed="rId5"/>
          <a:stretch>
            <a:fillRect/>
          </a:stretch>
        </p:blipFill>
        <p:spPr>
          <a:xfrm>
            <a:off x="836382" y="2610492"/>
            <a:ext cx="3218447" cy="228600"/>
          </a:xfrm>
          <a:prstGeom prst="rect">
            <a:avLst/>
          </a:prstGeom>
        </p:spPr>
      </p:pic>
    </p:spTree>
    <p:extLst>
      <p:ext uri="{BB962C8B-B14F-4D97-AF65-F5344CB8AC3E}">
        <p14:creationId xmlns:p14="http://schemas.microsoft.com/office/powerpoint/2010/main" val="342694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Shape 1030"/>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62</a:t>
            </a:fld>
            <a:endParaRPr lang="en-US" sz="1400" b="0" i="0" u="none" strike="noStrike" cap="none">
              <a:solidFill>
                <a:srgbClr val="000000"/>
              </a:solidFill>
              <a:latin typeface="Arial"/>
              <a:ea typeface="Arial"/>
              <a:cs typeface="Arial"/>
              <a:sym typeface="Arial"/>
            </a:endParaRPr>
          </a:p>
        </p:txBody>
      </p:sp>
      <p:sp>
        <p:nvSpPr>
          <p:cNvPr id="1031" name="Shape 1031"/>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PLPT ABI-MESO_CPS02:</a:t>
            </a:r>
          </a:p>
        </p:txBody>
      </p:sp>
      <p:sp>
        <p:nvSpPr>
          <p:cNvPr id="1032" name="Shape 1032"/>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033" name="Shape 1033"/>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
        <p:nvSpPr>
          <p:cNvPr id="1035" name="Shape 1035"/>
          <p:cNvSpPr txBox="1">
            <a:spLocks noGrp="1"/>
          </p:cNvSpPr>
          <p:nvPr>
            <p:ph type="body" idx="1"/>
          </p:nvPr>
        </p:nvSpPr>
        <p:spPr>
          <a:xfrm>
            <a:off x="410700" y="1558495"/>
            <a:ext cx="4152000" cy="4357200"/>
          </a:xfrm>
          <a:prstGeom prst="rect">
            <a:avLst/>
          </a:prstGeom>
          <a:noFill/>
          <a:ln>
            <a:noFill/>
          </a:ln>
        </p:spPr>
        <p:txBody>
          <a:bodyPr lIns="91425" tIns="91425" rIns="91425" bIns="91425" anchor="t" anchorCtr="0">
            <a:noAutofit/>
          </a:bodyPr>
          <a:lstStyle/>
          <a:p>
            <a:pPr marL="342900" marR="0" lvl="0" indent="-139700" algn="ctr" rtl="0">
              <a:lnSpc>
                <a:spcPct val="100000"/>
              </a:lnSpc>
              <a:spcBef>
                <a:spcPts val="0"/>
              </a:spcBef>
              <a:spcAft>
                <a:spcPts val="0"/>
              </a:spcAft>
              <a:buClr>
                <a:schemeClr val="lt1"/>
              </a:buClr>
              <a:buSzPct val="25000"/>
              <a:buFont typeface="Arial"/>
              <a:buNone/>
            </a:pPr>
            <a:r>
              <a:rPr lang="en-US" sz="3200" b="0" i="0" u="none" strike="noStrike" cap="none" dirty="0" smtClean="0">
                <a:solidFill>
                  <a:schemeClr val="lt1"/>
                </a:solidFill>
                <a:latin typeface="Calibri"/>
                <a:ea typeface="Calibri"/>
                <a:cs typeface="Calibri"/>
                <a:sym typeface="Calibri"/>
              </a:rPr>
              <a:t>ACTP MESO</a:t>
            </a:r>
            <a:r>
              <a:rPr lang="en-US" sz="3200" b="0" i="0" u="none" strike="noStrike" cap="none" dirty="0">
                <a:solidFill>
                  <a:schemeClr val="lt1"/>
                </a:solidFill>
                <a:latin typeface="Calibri"/>
                <a:ea typeface="Calibri"/>
                <a:cs typeface="Calibri"/>
                <a:sym typeface="Calibri"/>
              </a:rPr>
              <a:t>-1</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Jan. 23, 2018</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0800 </a:t>
            </a:r>
            <a:r>
              <a:rPr lang="en-US" sz="2400" b="0" i="0" u="none" strike="noStrike" cap="none" dirty="0">
                <a:solidFill>
                  <a:schemeClr val="lt1"/>
                </a:solidFill>
                <a:latin typeface="Calibri"/>
                <a:ea typeface="Calibri"/>
                <a:cs typeface="Calibri"/>
                <a:sym typeface="Calibri"/>
              </a:rPr>
              <a:t>UTC</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2800" b="0" i="0" u="none" strike="noStrike" cap="none" dirty="0">
                <a:solidFill>
                  <a:schemeClr val="lt1"/>
                </a:solidFill>
                <a:latin typeface="Calibri"/>
                <a:ea typeface="Calibri"/>
                <a:cs typeface="Calibri"/>
                <a:sym typeface="Calibri"/>
              </a:rPr>
              <a:t>3.9-micron band</a:t>
            </a:r>
          </a:p>
        </p:txBody>
      </p:sp>
      <p:sp>
        <p:nvSpPr>
          <p:cNvPr id="1036" name="Shape 1036"/>
          <p:cNvSpPr/>
          <p:nvPr/>
        </p:nvSpPr>
        <p:spPr>
          <a:xfrm>
            <a:off x="1253013" y="2182850"/>
            <a:ext cx="2481600" cy="307800"/>
          </a:xfrm>
          <a:prstGeom prst="rect">
            <a:avLst/>
          </a:prstGeom>
          <a:noFill/>
          <a:ln>
            <a:noFill/>
          </a:ln>
        </p:spPr>
        <p:txBody>
          <a:bodyPr lIns="91425" tIns="45700" rIns="91425" bIns="45700" anchor="t" anchorCtr="0">
            <a:noAutofit/>
          </a:bodyPr>
          <a:lstStyle/>
          <a:p>
            <a:pPr marL="342900" marR="0" lvl="0" indent="-139700" algn="ctr" rtl="0">
              <a:lnSpc>
                <a:spcPct val="100000"/>
              </a:lnSpc>
              <a:spcBef>
                <a:spcPts val="0"/>
              </a:spcBef>
              <a:spcAft>
                <a:spcPts val="0"/>
              </a:spcAft>
              <a:buClr>
                <a:schemeClr val="lt1"/>
              </a:buClr>
              <a:buSzPct val="25000"/>
              <a:buFont typeface="Calibri"/>
              <a:buNone/>
            </a:pPr>
            <a:r>
              <a:rPr lang="en-US" sz="1400" b="0" i="0" u="none" strike="noStrike" cap="none" dirty="0" smtClean="0">
                <a:solidFill>
                  <a:schemeClr val="lt1"/>
                </a:solidFill>
                <a:latin typeface="Calibri"/>
                <a:ea typeface="Calibri"/>
                <a:cs typeface="Calibri"/>
                <a:sym typeface="Calibri"/>
              </a:rPr>
              <a:t>Phase</a:t>
            </a:r>
            <a:endParaRPr lang="en-US" sz="1400" b="0" i="0" u="none" strike="noStrike" cap="none" dirty="0">
              <a:solidFill>
                <a:schemeClr val="lt1"/>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4927076" y="3898002"/>
            <a:ext cx="3252247" cy="1828800"/>
          </a:xfrm>
          <a:prstGeom prst="rect">
            <a:avLst/>
          </a:prstGeom>
        </p:spPr>
      </p:pic>
      <p:pic>
        <p:nvPicPr>
          <p:cNvPr id="2" name="Picture 1"/>
          <p:cNvPicPr>
            <a:picLocks noChangeAspect="1"/>
          </p:cNvPicPr>
          <p:nvPr/>
        </p:nvPicPr>
        <p:blipFill>
          <a:blip r:embed="rId4"/>
          <a:stretch>
            <a:fillRect/>
          </a:stretch>
        </p:blipFill>
        <p:spPr>
          <a:xfrm>
            <a:off x="4136521" y="1110636"/>
            <a:ext cx="4883888" cy="2743200"/>
          </a:xfrm>
          <a:prstGeom prst="rect">
            <a:avLst/>
          </a:prstGeom>
        </p:spPr>
      </p:pic>
      <p:sp>
        <p:nvSpPr>
          <p:cNvPr id="5" name="Rectangle 4"/>
          <p:cNvSpPr/>
          <p:nvPr/>
        </p:nvSpPr>
        <p:spPr>
          <a:xfrm>
            <a:off x="5596464" y="1325267"/>
            <a:ext cx="1530925" cy="307777"/>
          </a:xfrm>
          <a:prstGeom prst="rect">
            <a:avLst/>
          </a:prstGeom>
        </p:spPr>
        <p:txBody>
          <a:bodyPr wrap="none">
            <a:spAutoFit/>
          </a:bodyPr>
          <a:lstStyle/>
          <a:p>
            <a:pPr marL="342900" lvl="0" indent="-139700" algn="r">
              <a:buClr>
                <a:schemeClr val="lt1"/>
              </a:buClr>
              <a:buSzPct val="25000"/>
            </a:pPr>
            <a:r>
              <a:rPr lang="en-US" dirty="0" smtClean="0">
                <a:solidFill>
                  <a:schemeClr val="tx1"/>
                </a:solidFill>
                <a:latin typeface="Calibri"/>
                <a:ea typeface="Calibri"/>
                <a:cs typeface="Calibri"/>
                <a:sym typeface="Calibri"/>
              </a:rPr>
              <a:t>Boxes and Striping</a:t>
            </a:r>
            <a:endParaRPr lang="en-US" dirty="0">
              <a:solidFill>
                <a:schemeClr val="tx1"/>
              </a:solidFill>
              <a:latin typeface="Calibri"/>
              <a:ea typeface="Calibri"/>
              <a:cs typeface="Calibri"/>
              <a:sym typeface="Calibri"/>
            </a:endParaRPr>
          </a:p>
        </p:txBody>
      </p:sp>
      <p:cxnSp>
        <p:nvCxnSpPr>
          <p:cNvPr id="13" name="Shape 1109"/>
          <p:cNvCxnSpPr/>
          <p:nvPr/>
        </p:nvCxnSpPr>
        <p:spPr>
          <a:xfrm flipH="1">
            <a:off x="6449461" y="1578670"/>
            <a:ext cx="311253" cy="297164"/>
          </a:xfrm>
          <a:prstGeom prst="straightConnector1">
            <a:avLst/>
          </a:prstGeom>
          <a:noFill/>
          <a:ln w="25400" cap="flat" cmpd="sng">
            <a:solidFill>
              <a:schemeClr val="tx1">
                <a:alpha val="47840"/>
              </a:schemeClr>
            </a:solidFill>
            <a:prstDash val="solid"/>
            <a:round/>
            <a:headEnd type="none" w="med" len="med"/>
            <a:tailEnd type="stealth" w="lg" len="lg"/>
          </a:ln>
          <a:effectLst>
            <a:outerShdw blurRad="39999" dist="20000" dir="5400000" rotWithShape="0">
              <a:srgbClr val="000000">
                <a:alpha val="37650"/>
              </a:srgbClr>
            </a:outerShdw>
          </a:effectLst>
        </p:spPr>
      </p:cxnSp>
      <p:cxnSp>
        <p:nvCxnSpPr>
          <p:cNvPr id="14" name="Shape 1109"/>
          <p:cNvCxnSpPr/>
          <p:nvPr/>
        </p:nvCxnSpPr>
        <p:spPr>
          <a:xfrm flipH="1">
            <a:off x="5918230" y="1578670"/>
            <a:ext cx="107874" cy="1681473"/>
          </a:xfrm>
          <a:prstGeom prst="straightConnector1">
            <a:avLst/>
          </a:prstGeom>
          <a:noFill/>
          <a:ln w="25400" cap="flat" cmpd="sng">
            <a:solidFill>
              <a:schemeClr val="tx1">
                <a:alpha val="47840"/>
              </a:schemeClr>
            </a:solidFill>
            <a:prstDash val="solid"/>
            <a:round/>
            <a:headEnd type="none" w="med" len="med"/>
            <a:tailEnd type="stealth" w="lg" len="lg"/>
          </a:ln>
          <a:effectLst>
            <a:outerShdw blurRad="39999" dist="20000" dir="5400000" rotWithShape="0">
              <a:srgbClr val="000000">
                <a:alpha val="37650"/>
              </a:srgbClr>
            </a:outerShdw>
          </a:effectLst>
        </p:spPr>
      </p:cxnSp>
      <p:pic>
        <p:nvPicPr>
          <p:cNvPr id="10" name="Picture 9"/>
          <p:cNvPicPr>
            <a:picLocks noChangeAspect="1"/>
          </p:cNvPicPr>
          <p:nvPr/>
        </p:nvPicPr>
        <p:blipFill>
          <a:blip r:embed="rId5"/>
          <a:stretch>
            <a:fillRect/>
          </a:stretch>
        </p:blipFill>
        <p:spPr>
          <a:xfrm>
            <a:off x="933993" y="2583191"/>
            <a:ext cx="3072161" cy="228600"/>
          </a:xfrm>
          <a:prstGeom prst="rect">
            <a:avLst/>
          </a:prstGeom>
        </p:spPr>
      </p:pic>
    </p:spTree>
    <p:extLst>
      <p:ext uri="{BB962C8B-B14F-4D97-AF65-F5344CB8AC3E}">
        <p14:creationId xmlns:p14="http://schemas.microsoft.com/office/powerpoint/2010/main" val="41367940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1071" name="Shape 1071"/>
          <p:cNvSpPr txBox="1">
            <a:spLocks noGrp="1"/>
          </p:cNvSpPr>
          <p:nvPr>
            <p:ph type="title"/>
          </p:nvPr>
        </p:nvSpPr>
        <p:spPr>
          <a:xfrm>
            <a:off x="457200" y="-187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200" b="0" i="0" u="none" strike="noStrike" cap="none">
                <a:solidFill>
                  <a:schemeClr val="accent6"/>
                </a:solidFill>
                <a:latin typeface="Calibri"/>
                <a:ea typeface="Calibri"/>
                <a:cs typeface="Calibri"/>
                <a:sym typeface="Calibri"/>
              </a:rPr>
              <a:t>Visual Inspection Summary</a:t>
            </a:r>
          </a:p>
        </p:txBody>
      </p:sp>
      <p:sp>
        <p:nvSpPr>
          <p:cNvPr id="1072" name="Shape 1072"/>
          <p:cNvSpPr txBox="1">
            <a:spLocks noGrp="1"/>
          </p:cNvSpPr>
          <p:nvPr>
            <p:ph type="body" idx="1"/>
          </p:nvPr>
        </p:nvSpPr>
        <p:spPr>
          <a:xfrm>
            <a:off x="457200" y="1465275"/>
            <a:ext cx="8229600" cy="5128200"/>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COD inspection on all scales indicates COD is reasonable, but striping </a:t>
            </a:r>
            <a:r>
              <a:rPr lang="en-US" sz="2400" b="0" i="0" u="none" strike="noStrike" cap="none" dirty="0" smtClean="0">
                <a:solidFill>
                  <a:schemeClr val="lt1"/>
                </a:solidFill>
                <a:latin typeface="Calibri"/>
                <a:ea typeface="Calibri"/>
                <a:cs typeface="Calibri"/>
                <a:sym typeface="Calibri"/>
              </a:rPr>
              <a:t>or box symptoms </a:t>
            </a:r>
            <a:r>
              <a:rPr lang="en-US" sz="2400" dirty="0" smtClean="0"/>
              <a:t>could </a:t>
            </a:r>
            <a:r>
              <a:rPr lang="en-US" sz="2400" b="0" i="0" u="none" strike="noStrike" cap="none" dirty="0" smtClean="0">
                <a:solidFill>
                  <a:schemeClr val="lt1"/>
                </a:solidFill>
                <a:latin typeface="Calibri"/>
                <a:ea typeface="Calibri"/>
                <a:cs typeface="Calibri"/>
                <a:sym typeface="Calibri"/>
              </a:rPr>
              <a:t>impact COD if present. </a:t>
            </a:r>
            <a:r>
              <a:rPr lang="en-US" sz="2400" dirty="0" smtClean="0"/>
              <a:t>This is likely due to NWP effects upstream of NCOMP.</a:t>
            </a:r>
            <a:endParaRPr lang="en-US"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Striping is seen to a lesser degree in </a:t>
            </a:r>
            <a:r>
              <a:rPr lang="en-US" sz="2400" dirty="0" smtClean="0"/>
              <a:t>ACHT and is reflected in </a:t>
            </a:r>
            <a:r>
              <a:rPr lang="en-US" sz="2400" dirty="0" smtClean="0"/>
              <a:t>ACTP</a:t>
            </a:r>
            <a:r>
              <a:rPr lang="en-US" sz="2400" b="0" i="0" u="none" strike="noStrike" cap="none" dirty="0" smtClean="0">
                <a:solidFill>
                  <a:schemeClr val="lt1"/>
                </a:solidFill>
                <a:latin typeface="Calibri"/>
                <a:ea typeface="Calibri"/>
                <a:cs typeface="Calibri"/>
                <a:sym typeface="Calibri"/>
              </a:rPr>
              <a:t>. This is dues to striping in the L1b data and we will await fixes to the calibration.</a:t>
            </a:r>
            <a:endParaRPr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p:txBody>
      </p:sp>
      <p:sp>
        <p:nvSpPr>
          <p:cNvPr id="1073" name="Shape 107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63</a:t>
            </a:fld>
            <a:endParaRPr lang="en-US" sz="1400" b="0" i="0" u="none" strike="noStrike" cap="none">
              <a:solidFill>
                <a:srgbClr val="000000"/>
              </a:solidFill>
              <a:latin typeface="Arial"/>
              <a:ea typeface="Arial"/>
              <a:cs typeface="Arial"/>
              <a:sym typeface="Arial"/>
            </a:endParaRPr>
          </a:p>
        </p:txBody>
      </p:sp>
      <p:sp>
        <p:nvSpPr>
          <p:cNvPr id="1074" name="Shape 1074"/>
          <p:cNvSpPr txBox="1"/>
          <p:nvPr/>
        </p:nvSpPr>
        <p:spPr>
          <a:xfrm>
            <a:off x="7702199" y="5976001"/>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4022711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Shape 1080"/>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Comparison with the NASA Langley SIST applied to G-16</a:t>
            </a:r>
          </a:p>
        </p:txBody>
      </p:sp>
      <p:sp>
        <p:nvSpPr>
          <p:cNvPr id="1081" name="Shape 1081"/>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64</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798274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86"/>
        <p:cNvGrpSpPr/>
        <p:nvPr/>
      </p:nvGrpSpPr>
      <p:grpSpPr>
        <a:xfrm>
          <a:off x="0" y="0"/>
          <a:ext cx="0" cy="0"/>
          <a:chOff x="0" y="0"/>
          <a:chExt cx="0" cy="0"/>
        </a:xfrm>
      </p:grpSpPr>
      <p:sp>
        <p:nvSpPr>
          <p:cNvPr id="1087" name="Shape 1087"/>
          <p:cNvSpPr txBox="1">
            <a:spLocks noGrp="1"/>
          </p:cNvSpPr>
          <p:nvPr>
            <p:ph type="body" idx="1"/>
          </p:nvPr>
        </p:nvSpPr>
        <p:spPr>
          <a:xfrm>
            <a:off x="-477945" y="1558495"/>
            <a:ext cx="4152000" cy="4357200"/>
          </a:xfrm>
          <a:prstGeom prst="rect">
            <a:avLst/>
          </a:prstGeom>
          <a:noFill/>
          <a:ln>
            <a:noFill/>
          </a:ln>
        </p:spPr>
        <p:txBody>
          <a:bodyPr lIns="91425" tIns="91425" rIns="91425" bIns="91425" anchor="t" anchorCtr="0">
            <a:noAutofit/>
          </a:bodyPr>
          <a:lstStyle/>
          <a:p>
            <a:pPr marL="342900" marR="0" lvl="0" indent="-139700" algn="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COD From GOES-16</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Jan. 12, 2018 </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0800 </a:t>
            </a:r>
            <a:r>
              <a:rPr lang="en-US" sz="2400" b="0" i="0" u="none" strike="noStrike" cap="none" dirty="0">
                <a:solidFill>
                  <a:schemeClr val="lt1"/>
                </a:solidFill>
                <a:latin typeface="Calibri"/>
                <a:ea typeface="Calibri"/>
                <a:cs typeface="Calibri"/>
                <a:sym typeface="Calibri"/>
              </a:rPr>
              <a:t>UTC</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COD from GOES-16</a:t>
            </a:r>
          </a:p>
          <a:p>
            <a:pPr marL="342900" marR="0" lvl="0" indent="-139700" algn="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NASA Langley SIST</a:t>
            </a:r>
          </a:p>
        </p:txBody>
      </p:sp>
      <p:sp>
        <p:nvSpPr>
          <p:cNvPr id="1088" name="Shape 108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65</a:t>
            </a:fld>
            <a:endParaRPr lang="en-US" sz="1400" b="0" i="0" u="none" strike="noStrike" cap="none">
              <a:solidFill>
                <a:srgbClr val="000000"/>
              </a:solidFill>
              <a:latin typeface="Arial"/>
              <a:ea typeface="Arial"/>
              <a:cs typeface="Arial"/>
              <a:sym typeface="Arial"/>
            </a:endParaRPr>
          </a:p>
        </p:txBody>
      </p:sp>
      <p:sp>
        <p:nvSpPr>
          <p:cNvPr id="1089" name="Shape 1089"/>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PLPT ABI-FD_COD03:</a:t>
            </a:r>
          </a:p>
        </p:txBody>
      </p:sp>
      <p:sp>
        <p:nvSpPr>
          <p:cNvPr id="1090" name="Shape 1090"/>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sp>
        <p:nvSpPr>
          <p:cNvPr id="1091" name="Shape 1091"/>
          <p:cNvSpPr txBox="1"/>
          <p:nvPr/>
        </p:nvSpPr>
        <p:spPr>
          <a:xfrm>
            <a:off x="7863032" y="4846914"/>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pic>
        <p:nvPicPr>
          <p:cNvPr id="1092" name="Shape 1092" descr="Screen Shot 2017-06-01 at 14.57.31.png"/>
          <p:cNvPicPr preferRelativeResize="0"/>
          <p:nvPr/>
        </p:nvPicPr>
        <p:blipFill rotWithShape="1">
          <a:blip r:embed="rId3">
            <a:alphaModFix/>
          </a:blip>
          <a:srcRect/>
          <a:stretch/>
        </p:blipFill>
        <p:spPr>
          <a:xfrm>
            <a:off x="439549" y="2365640"/>
            <a:ext cx="2764800" cy="365700"/>
          </a:xfrm>
          <a:prstGeom prst="rect">
            <a:avLst/>
          </a:prstGeom>
          <a:noFill/>
          <a:ln>
            <a:noFill/>
          </a:ln>
        </p:spPr>
      </p:pic>
      <p:pic>
        <p:nvPicPr>
          <p:cNvPr id="2" name="Picture 1"/>
          <p:cNvPicPr>
            <a:picLocks noChangeAspect="1"/>
          </p:cNvPicPr>
          <p:nvPr/>
        </p:nvPicPr>
        <p:blipFill>
          <a:blip r:embed="rId4"/>
          <a:stretch>
            <a:fillRect/>
          </a:stretch>
        </p:blipFill>
        <p:spPr>
          <a:xfrm>
            <a:off x="3755798" y="1046750"/>
            <a:ext cx="3996166" cy="2651760"/>
          </a:xfrm>
          <a:prstGeom prst="rect">
            <a:avLst/>
          </a:prstGeom>
        </p:spPr>
      </p:pic>
      <p:pic>
        <p:nvPicPr>
          <p:cNvPr id="4" name="Picture 3"/>
          <p:cNvPicPr>
            <a:picLocks noChangeAspect="1"/>
          </p:cNvPicPr>
          <p:nvPr/>
        </p:nvPicPr>
        <p:blipFill>
          <a:blip r:embed="rId5"/>
          <a:stretch>
            <a:fillRect/>
          </a:stretch>
        </p:blipFill>
        <p:spPr>
          <a:xfrm>
            <a:off x="3772398" y="3761945"/>
            <a:ext cx="3915216" cy="2651760"/>
          </a:xfrm>
          <a:prstGeom prst="rect">
            <a:avLst/>
          </a:prstGeom>
        </p:spPr>
      </p:pic>
    </p:spTree>
    <p:extLst>
      <p:ext uri="{BB962C8B-B14F-4D97-AF65-F5344CB8AC3E}">
        <p14:creationId xmlns:p14="http://schemas.microsoft.com/office/powerpoint/2010/main" val="10953890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99"/>
        <p:cNvGrpSpPr/>
        <p:nvPr/>
      </p:nvGrpSpPr>
      <p:grpSpPr>
        <a:xfrm>
          <a:off x="0" y="0"/>
          <a:ext cx="0" cy="0"/>
          <a:chOff x="0" y="0"/>
          <a:chExt cx="0" cy="0"/>
        </a:xfrm>
      </p:grpSpPr>
      <p:sp>
        <p:nvSpPr>
          <p:cNvPr id="1100" name="Shape 1100"/>
          <p:cNvSpPr txBox="1">
            <a:spLocks noGrp="1"/>
          </p:cNvSpPr>
          <p:nvPr>
            <p:ph type="body" idx="1"/>
          </p:nvPr>
        </p:nvSpPr>
        <p:spPr>
          <a:xfrm>
            <a:off x="-473416" y="1558495"/>
            <a:ext cx="4152000" cy="4357200"/>
          </a:xfrm>
          <a:prstGeom prst="rect">
            <a:avLst/>
          </a:prstGeom>
          <a:noFill/>
          <a:ln>
            <a:noFill/>
          </a:ln>
        </p:spPr>
        <p:txBody>
          <a:bodyPr lIns="91425" tIns="91425" rIns="91425" bIns="91425" anchor="t" anchorCtr="0">
            <a:noAutofit/>
          </a:bodyPr>
          <a:lstStyle/>
          <a:p>
            <a:pPr marL="342900" marR="0" lvl="0" indent="-139700" algn="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CPS from GOES-16</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Jan. 12, 2018</a:t>
            </a:r>
            <a:endParaRPr lang="en-US" sz="24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r>
              <a:rPr lang="en-US" sz="2400" b="0" i="0" u="none" strike="noStrike" cap="none" dirty="0" smtClean="0">
                <a:solidFill>
                  <a:schemeClr val="lt1"/>
                </a:solidFill>
                <a:latin typeface="Calibri"/>
                <a:ea typeface="Calibri"/>
                <a:cs typeface="Calibri"/>
                <a:sym typeface="Calibri"/>
              </a:rPr>
              <a:t>0800 </a:t>
            </a:r>
            <a:r>
              <a:rPr lang="en-US" sz="2400" b="0" i="0" u="none" strike="noStrike" cap="none" dirty="0">
                <a:solidFill>
                  <a:schemeClr val="lt1"/>
                </a:solidFill>
                <a:latin typeface="Calibri"/>
                <a:ea typeface="Calibri"/>
                <a:cs typeface="Calibri"/>
                <a:sym typeface="Calibri"/>
              </a:rPr>
              <a:t>UTC</a:t>
            </a: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ctr" rtl="0">
              <a:lnSpc>
                <a:spcPct val="100000"/>
              </a:lnSpc>
              <a:spcBef>
                <a:spcPts val="0"/>
              </a:spcBef>
              <a:spcAft>
                <a:spcPts val="0"/>
              </a:spcAft>
              <a:buClr>
                <a:schemeClr val="lt1"/>
              </a:buClr>
              <a:buSzPct val="25000"/>
              <a:buFont typeface="Arial"/>
              <a:buNone/>
            </a:pPr>
            <a:endParaRPr sz="3200" b="0" i="0" u="none" strike="noStrike" cap="none" dirty="0">
              <a:solidFill>
                <a:schemeClr val="lt1"/>
              </a:solidFill>
              <a:latin typeface="Calibri"/>
              <a:ea typeface="Calibri"/>
              <a:cs typeface="Calibri"/>
              <a:sym typeface="Calibri"/>
            </a:endParaRPr>
          </a:p>
          <a:p>
            <a:pPr marL="342900" marR="0" lvl="0" indent="-139700" algn="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CPS from GOES-16</a:t>
            </a:r>
          </a:p>
          <a:p>
            <a:pPr marL="342900" marR="0" lvl="0" indent="-139700" algn="r" rtl="0">
              <a:lnSpc>
                <a:spcPct val="100000"/>
              </a:lnSpc>
              <a:spcBef>
                <a:spcPts val="0"/>
              </a:spcBef>
              <a:spcAft>
                <a:spcPts val="0"/>
              </a:spcAft>
              <a:buClr>
                <a:schemeClr val="lt1"/>
              </a:buClr>
              <a:buSzPct val="25000"/>
              <a:buFont typeface="Arial"/>
              <a:buNone/>
            </a:pPr>
            <a:r>
              <a:rPr lang="en-US" sz="3200" b="0" i="0" u="none" strike="noStrike" cap="none" dirty="0">
                <a:solidFill>
                  <a:schemeClr val="lt1"/>
                </a:solidFill>
                <a:latin typeface="Calibri"/>
                <a:ea typeface="Calibri"/>
                <a:cs typeface="Calibri"/>
                <a:sym typeface="Calibri"/>
              </a:rPr>
              <a:t>NASA Langley SIST</a:t>
            </a:r>
          </a:p>
        </p:txBody>
      </p:sp>
      <p:sp>
        <p:nvSpPr>
          <p:cNvPr id="1101" name="Shape 1101"/>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66</a:t>
            </a:fld>
            <a:endParaRPr lang="en-US" sz="1400" b="0" i="0" u="none" strike="noStrike" cap="none">
              <a:solidFill>
                <a:srgbClr val="000000"/>
              </a:solidFill>
              <a:latin typeface="Arial"/>
              <a:ea typeface="Arial"/>
              <a:cs typeface="Arial"/>
              <a:sym typeface="Arial"/>
            </a:endParaRPr>
          </a:p>
        </p:txBody>
      </p:sp>
      <p:sp>
        <p:nvSpPr>
          <p:cNvPr id="1102" name="Shape 1102"/>
          <p:cNvSpPr txBox="1">
            <a:spLocks noGrp="1"/>
          </p:cNvSpPr>
          <p:nvPr>
            <p:ph type="title"/>
          </p:nvPr>
        </p:nvSpPr>
        <p:spPr>
          <a:xfrm>
            <a:off x="457200" y="41514"/>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PLPT ABI-FD_CPS03:</a:t>
            </a:r>
          </a:p>
        </p:txBody>
      </p:sp>
      <p:sp>
        <p:nvSpPr>
          <p:cNvPr id="1103" name="Shape 1103"/>
          <p:cNvSpPr txBox="1">
            <a:spLocks noGrp="1"/>
          </p:cNvSpPr>
          <p:nvPr>
            <p:ph type="ftr" idx="11"/>
          </p:nvPr>
        </p:nvSpPr>
        <p:spPr>
          <a:xfrm>
            <a:off x="650787" y="6455205"/>
            <a:ext cx="7825800" cy="3651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These GOES-16 data are preliminary, non-operational data and are undergoing testing. </a:t>
            </a:r>
          </a:p>
          <a:p>
            <a:pPr marL="0" marR="0" lvl="0" indent="0" algn="ctr" rtl="0">
              <a:lnSpc>
                <a:spcPct val="100000"/>
              </a:lnSpc>
              <a:spcBef>
                <a:spcPts val="0"/>
              </a:spcBef>
              <a:spcAft>
                <a:spcPts val="0"/>
              </a:spcAft>
              <a:buClr>
                <a:schemeClr val="lt1"/>
              </a:buClr>
              <a:buSzPct val="25000"/>
              <a:buFont typeface="Calibri"/>
              <a:buNone/>
            </a:pPr>
            <a:r>
              <a:rPr lang="en-US" sz="1200" b="0" i="0" u="none" strike="noStrike" cap="none">
                <a:solidFill>
                  <a:schemeClr val="lt1"/>
                </a:solidFill>
                <a:latin typeface="Calibri"/>
                <a:ea typeface="Calibri"/>
                <a:cs typeface="Calibri"/>
                <a:sym typeface="Calibri"/>
              </a:rPr>
              <a:t>Users bear all responsibility for inspecting the data prior to use and for the manner in which the data are utilized.</a:t>
            </a:r>
          </a:p>
        </p:txBody>
      </p:sp>
      <p:pic>
        <p:nvPicPr>
          <p:cNvPr id="1104" name="Shape 1104" descr="Screen Shot 2017-06-04 at 15.23.18.png"/>
          <p:cNvPicPr preferRelativeResize="0"/>
          <p:nvPr/>
        </p:nvPicPr>
        <p:blipFill rotWithShape="1">
          <a:blip r:embed="rId3">
            <a:alphaModFix/>
          </a:blip>
          <a:srcRect/>
          <a:stretch/>
        </p:blipFill>
        <p:spPr>
          <a:xfrm>
            <a:off x="510758" y="2437303"/>
            <a:ext cx="2881800" cy="365700"/>
          </a:xfrm>
          <a:prstGeom prst="rect">
            <a:avLst/>
          </a:prstGeom>
          <a:noFill/>
          <a:ln>
            <a:noFill/>
          </a:ln>
        </p:spPr>
      </p:pic>
      <p:sp>
        <p:nvSpPr>
          <p:cNvPr id="1105" name="Shape 1105"/>
          <p:cNvSpPr/>
          <p:nvPr/>
        </p:nvSpPr>
        <p:spPr>
          <a:xfrm>
            <a:off x="687008" y="2182850"/>
            <a:ext cx="2481600" cy="307800"/>
          </a:xfrm>
          <a:prstGeom prst="rect">
            <a:avLst/>
          </a:prstGeom>
          <a:noFill/>
          <a:ln>
            <a:noFill/>
          </a:ln>
        </p:spPr>
        <p:txBody>
          <a:bodyPr lIns="91425" tIns="45700" rIns="91425" bIns="45700" anchor="t" anchorCtr="0">
            <a:noAutofit/>
          </a:bodyPr>
          <a:lstStyle/>
          <a:p>
            <a:pPr marL="342900" marR="0" lvl="0" indent="-139700" algn="ctr" rtl="0">
              <a:lnSpc>
                <a:spcPct val="100000"/>
              </a:lnSpc>
              <a:spcBef>
                <a:spcPts val="0"/>
              </a:spcBef>
              <a:spcAft>
                <a:spcPts val="0"/>
              </a:spcAft>
              <a:buClr>
                <a:schemeClr val="lt1"/>
              </a:buClr>
              <a:buSzPct val="25000"/>
              <a:buFont typeface="Calibri"/>
              <a:buNone/>
            </a:pPr>
            <a:r>
              <a:rPr lang="en-US" sz="1400" b="0" i="0" u="none" strike="noStrike" cap="none">
                <a:solidFill>
                  <a:schemeClr val="lt1"/>
                </a:solidFill>
                <a:latin typeface="Calibri"/>
                <a:ea typeface="Calibri"/>
                <a:cs typeface="Calibri"/>
                <a:sym typeface="Calibri"/>
              </a:rPr>
              <a:t>microns</a:t>
            </a:r>
          </a:p>
        </p:txBody>
      </p:sp>
      <p:sp>
        <p:nvSpPr>
          <p:cNvPr id="1108" name="Shape 1108"/>
          <p:cNvSpPr/>
          <p:nvPr/>
        </p:nvSpPr>
        <p:spPr>
          <a:xfrm>
            <a:off x="7590314" y="3335257"/>
            <a:ext cx="1772400" cy="738600"/>
          </a:xfrm>
          <a:prstGeom prst="rect">
            <a:avLst/>
          </a:prstGeom>
          <a:noFill/>
          <a:ln>
            <a:noFill/>
          </a:ln>
        </p:spPr>
        <p:txBody>
          <a:bodyPr lIns="91425" tIns="45700" rIns="91425" bIns="45700" anchor="t" anchorCtr="0">
            <a:noAutofit/>
          </a:bodyPr>
          <a:lstStyle/>
          <a:p>
            <a:pPr marL="342900" marR="0" lvl="0" indent="-139700" algn="ctr" rtl="0">
              <a:lnSpc>
                <a:spcPct val="100000"/>
              </a:lnSpc>
              <a:spcBef>
                <a:spcPts val="0"/>
              </a:spcBef>
              <a:spcAft>
                <a:spcPts val="0"/>
              </a:spcAft>
              <a:buClr>
                <a:schemeClr val="lt1"/>
              </a:buClr>
              <a:buSzPct val="25000"/>
              <a:buFont typeface="Calibri"/>
              <a:buNone/>
            </a:pPr>
            <a:r>
              <a:rPr lang="en-US" sz="1400" b="0" i="0" u="none" strike="noStrike" cap="none">
                <a:solidFill>
                  <a:schemeClr val="lt1"/>
                </a:solidFill>
                <a:latin typeface="Calibri"/>
                <a:ea typeface="Calibri"/>
                <a:cs typeface="Calibri"/>
                <a:sym typeface="Calibri"/>
              </a:rPr>
              <a:t>Elevated</a:t>
            </a:r>
          </a:p>
          <a:p>
            <a:pPr marL="342900" marR="0" lvl="0" indent="-139700" algn="ctr" rtl="0">
              <a:lnSpc>
                <a:spcPct val="100000"/>
              </a:lnSpc>
              <a:spcBef>
                <a:spcPts val="0"/>
              </a:spcBef>
              <a:spcAft>
                <a:spcPts val="0"/>
              </a:spcAft>
              <a:buClr>
                <a:schemeClr val="lt1"/>
              </a:buClr>
              <a:buSzPct val="25000"/>
              <a:buFont typeface="Calibri"/>
              <a:buNone/>
            </a:pPr>
            <a:r>
              <a:rPr lang="en-US" sz="1400" b="0" i="0" u="none" strike="noStrike" cap="none">
                <a:solidFill>
                  <a:schemeClr val="lt1"/>
                </a:solidFill>
                <a:latin typeface="Calibri"/>
                <a:ea typeface="Calibri"/>
                <a:cs typeface="Calibri"/>
                <a:sym typeface="Calibri"/>
              </a:rPr>
              <a:t>ice cloud differences</a:t>
            </a:r>
          </a:p>
        </p:txBody>
      </p:sp>
      <p:sp>
        <p:nvSpPr>
          <p:cNvPr id="1111" name="Shape 1111"/>
          <p:cNvSpPr txBox="1"/>
          <p:nvPr/>
        </p:nvSpPr>
        <p:spPr>
          <a:xfrm>
            <a:off x="8068104" y="4878694"/>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pic>
        <p:nvPicPr>
          <p:cNvPr id="2" name="Picture 1"/>
          <p:cNvPicPr>
            <a:picLocks noChangeAspect="1"/>
          </p:cNvPicPr>
          <p:nvPr/>
        </p:nvPicPr>
        <p:blipFill>
          <a:blip r:embed="rId4"/>
          <a:stretch>
            <a:fillRect/>
          </a:stretch>
        </p:blipFill>
        <p:spPr>
          <a:xfrm>
            <a:off x="3996229" y="1019629"/>
            <a:ext cx="3943643" cy="2651760"/>
          </a:xfrm>
          <a:prstGeom prst="rect">
            <a:avLst/>
          </a:prstGeom>
        </p:spPr>
      </p:pic>
      <p:cxnSp>
        <p:nvCxnSpPr>
          <p:cNvPr id="1109" name="Shape 1109"/>
          <p:cNvCxnSpPr/>
          <p:nvPr/>
        </p:nvCxnSpPr>
        <p:spPr>
          <a:xfrm flipH="1" flipV="1">
            <a:off x="6703929" y="2639448"/>
            <a:ext cx="1530600" cy="751930"/>
          </a:xfrm>
          <a:prstGeom prst="straightConnector1">
            <a:avLst/>
          </a:prstGeom>
          <a:noFill/>
          <a:ln w="25400" cap="flat" cmpd="sng">
            <a:solidFill>
              <a:schemeClr val="dk1">
                <a:alpha val="47840"/>
              </a:schemeClr>
            </a:solidFill>
            <a:prstDash val="solid"/>
            <a:round/>
            <a:headEnd type="none" w="med" len="med"/>
            <a:tailEnd type="stealth" w="lg" len="lg"/>
          </a:ln>
          <a:effectLst>
            <a:outerShdw blurRad="39999" dist="20000" dir="5400000" rotWithShape="0">
              <a:srgbClr val="000000">
                <a:alpha val="37650"/>
              </a:srgbClr>
            </a:outerShdw>
          </a:effectLst>
        </p:spPr>
      </p:cxnSp>
      <p:pic>
        <p:nvPicPr>
          <p:cNvPr id="3" name="Picture 2"/>
          <p:cNvPicPr>
            <a:picLocks noChangeAspect="1"/>
          </p:cNvPicPr>
          <p:nvPr/>
        </p:nvPicPr>
        <p:blipFill>
          <a:blip r:embed="rId5"/>
          <a:stretch>
            <a:fillRect/>
          </a:stretch>
        </p:blipFill>
        <p:spPr>
          <a:xfrm>
            <a:off x="3998144" y="3704590"/>
            <a:ext cx="3940044" cy="2651760"/>
          </a:xfrm>
          <a:prstGeom prst="rect">
            <a:avLst/>
          </a:prstGeom>
        </p:spPr>
      </p:pic>
      <p:cxnSp>
        <p:nvCxnSpPr>
          <p:cNvPr id="1110" name="Shape 1110"/>
          <p:cNvCxnSpPr/>
          <p:nvPr/>
        </p:nvCxnSpPr>
        <p:spPr>
          <a:xfrm flipH="1">
            <a:off x="6703929" y="3585146"/>
            <a:ext cx="1502025" cy="1693748"/>
          </a:xfrm>
          <a:prstGeom prst="straightConnector1">
            <a:avLst/>
          </a:prstGeom>
          <a:noFill/>
          <a:ln w="25400" cap="flat" cmpd="sng">
            <a:solidFill>
              <a:schemeClr val="dk1">
                <a:alpha val="47840"/>
              </a:schemeClr>
            </a:solidFill>
            <a:prstDash val="solid"/>
            <a:round/>
            <a:headEnd type="none" w="med" len="med"/>
            <a:tailEnd type="stealth" w="lg" len="lg"/>
          </a:ln>
          <a:effectLst>
            <a:outerShdw blurRad="39999" dist="20000" dir="5400000" rotWithShape="0">
              <a:srgbClr val="000000">
                <a:alpha val="37650"/>
              </a:srgbClr>
            </a:outerShdw>
          </a:effectLst>
        </p:spPr>
      </p:cxnSp>
    </p:spTree>
    <p:extLst>
      <p:ext uri="{BB962C8B-B14F-4D97-AF65-F5344CB8AC3E}">
        <p14:creationId xmlns:p14="http://schemas.microsoft.com/office/powerpoint/2010/main" val="1960742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117" name="Shape 1117"/>
          <p:cNvSpPr txBox="1">
            <a:spLocks noGrp="1"/>
          </p:cNvSpPr>
          <p:nvPr>
            <p:ph type="title"/>
          </p:nvPr>
        </p:nvSpPr>
        <p:spPr>
          <a:xfrm>
            <a:off x="457200" y="-187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200" b="0" i="0" u="none" strike="noStrike" cap="none">
                <a:solidFill>
                  <a:schemeClr val="accent6"/>
                </a:solidFill>
                <a:latin typeface="Calibri"/>
                <a:ea typeface="Calibri"/>
                <a:cs typeface="Calibri"/>
                <a:sym typeface="Calibri"/>
              </a:rPr>
              <a:t>Comparison to NASA</a:t>
            </a:r>
            <a:br>
              <a:rPr lang="en-US" sz="3200" b="0" i="0" u="none" strike="noStrike" cap="none">
                <a:solidFill>
                  <a:schemeClr val="accent6"/>
                </a:solidFill>
                <a:latin typeface="Calibri"/>
                <a:ea typeface="Calibri"/>
                <a:cs typeface="Calibri"/>
                <a:sym typeface="Calibri"/>
              </a:rPr>
            </a:br>
            <a:r>
              <a:rPr lang="en-US" sz="3200" b="0" i="0" u="none" strike="noStrike" cap="none">
                <a:solidFill>
                  <a:schemeClr val="accent6"/>
                </a:solidFill>
                <a:latin typeface="Calibri"/>
                <a:ea typeface="Calibri"/>
                <a:cs typeface="Calibri"/>
                <a:sym typeface="Calibri"/>
              </a:rPr>
              <a:t>Langley SIST Summary</a:t>
            </a:r>
          </a:p>
        </p:txBody>
      </p:sp>
      <p:sp>
        <p:nvSpPr>
          <p:cNvPr id="1118" name="Shape 1118"/>
          <p:cNvSpPr txBox="1">
            <a:spLocks noGrp="1"/>
          </p:cNvSpPr>
          <p:nvPr>
            <p:ph type="body" idx="1"/>
          </p:nvPr>
        </p:nvSpPr>
        <p:spPr>
          <a:xfrm>
            <a:off x="457200" y="1465275"/>
            <a:ext cx="8229600" cy="5128200"/>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COD for SIST is generally larger than COD from NCOMP for thick clouds, but SIST allows much larger COD to be retrieved than SIST.  CPS for NCOMP is generally larger.</a:t>
            </a:r>
          </a:p>
          <a:p>
            <a:pPr marL="457200" marR="0" lvl="0" indent="-381000" algn="l" rtl="0">
              <a:lnSpc>
                <a:spcPct val="100000"/>
              </a:lnSpc>
              <a:spcBef>
                <a:spcPts val="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a:p>
            <a:pPr marL="876300" marR="0" lvl="2" indent="0" algn="l" rtl="0">
              <a:lnSpc>
                <a:spcPct val="100000"/>
              </a:lnSpc>
              <a:spcBef>
                <a:spcPts val="0"/>
              </a:spcBef>
              <a:spcAft>
                <a:spcPts val="0"/>
              </a:spcAft>
              <a:buClr>
                <a:schemeClr val="lt1"/>
              </a:buClr>
              <a:buSzPct val="25000"/>
              <a:buFont typeface="Arial"/>
              <a:buNone/>
            </a:pPr>
            <a:r>
              <a:rPr lang="en-US" sz="2000" b="0" i="0" u="none" strike="noStrike" cap="none" dirty="0">
                <a:solidFill>
                  <a:schemeClr val="lt1"/>
                </a:solidFill>
                <a:latin typeface="Calibri"/>
                <a:ea typeface="Calibri"/>
                <a:cs typeface="Calibri"/>
                <a:sym typeface="Calibri"/>
              </a:rPr>
              <a:t>NCOMP is using different inputs than SIST, which should have minimal impact. Calibration could come into play.</a:t>
            </a:r>
          </a:p>
          <a:p>
            <a:pPr marL="876300" marR="0" lvl="2" indent="0" algn="l" rtl="0">
              <a:lnSpc>
                <a:spcPct val="100000"/>
              </a:lnSpc>
              <a:spcBef>
                <a:spcPts val="0"/>
              </a:spcBef>
              <a:spcAft>
                <a:spcPts val="0"/>
              </a:spcAft>
              <a:buClr>
                <a:schemeClr val="lt1"/>
              </a:buClr>
              <a:buSzPct val="25000"/>
              <a:buFont typeface="Arial"/>
              <a:buNone/>
            </a:pPr>
            <a:endParaRPr sz="2000" b="0" i="0" u="none" strike="noStrike" cap="none" dirty="0">
              <a:solidFill>
                <a:schemeClr val="lt1"/>
              </a:solidFill>
              <a:latin typeface="Calibri"/>
              <a:ea typeface="Calibri"/>
              <a:cs typeface="Calibri"/>
              <a:sym typeface="Calibri"/>
            </a:endParaRPr>
          </a:p>
          <a:p>
            <a:pPr marL="876300" marR="0" lvl="2" indent="0" algn="l" rtl="0">
              <a:lnSpc>
                <a:spcPct val="100000"/>
              </a:lnSpc>
              <a:spcBef>
                <a:spcPts val="0"/>
              </a:spcBef>
              <a:spcAft>
                <a:spcPts val="0"/>
              </a:spcAft>
              <a:buClr>
                <a:schemeClr val="lt1"/>
              </a:buClr>
              <a:buSzPct val="25000"/>
              <a:buFont typeface="Arial"/>
              <a:buNone/>
            </a:pPr>
            <a:r>
              <a:rPr lang="en-US" sz="2000" b="0" i="0" u="none" strike="noStrike" cap="none" dirty="0">
                <a:solidFill>
                  <a:schemeClr val="lt1"/>
                </a:solidFill>
                <a:latin typeface="Calibri"/>
                <a:ea typeface="Calibri"/>
                <a:cs typeface="Calibri"/>
                <a:sym typeface="Calibri"/>
              </a:rPr>
              <a:t>SIST is a related technique, but uses a different iteration scheme that allows cloud temperature to </a:t>
            </a:r>
            <a:r>
              <a:rPr lang="en-US" sz="2000" b="0" i="0" u="none" strike="noStrike" cap="none" dirty="0" smtClean="0">
                <a:solidFill>
                  <a:schemeClr val="lt1"/>
                </a:solidFill>
                <a:latin typeface="Calibri"/>
                <a:ea typeface="Calibri"/>
                <a:cs typeface="Calibri"/>
                <a:sym typeface="Calibri"/>
              </a:rPr>
              <a:t>vary , </a:t>
            </a:r>
            <a:r>
              <a:rPr lang="en-US" sz="2000" b="0" i="0" u="none" strike="noStrike" cap="none" dirty="0">
                <a:solidFill>
                  <a:schemeClr val="lt1"/>
                </a:solidFill>
                <a:latin typeface="Calibri"/>
                <a:ea typeface="Calibri"/>
                <a:cs typeface="Calibri"/>
                <a:sym typeface="Calibri"/>
              </a:rPr>
              <a:t>hence results are not expected to be identical</a:t>
            </a:r>
            <a:r>
              <a:rPr lang="en-US" sz="2000" b="0" i="0" u="none" strike="noStrike" cap="none" dirty="0" smtClean="0">
                <a:solidFill>
                  <a:schemeClr val="lt1"/>
                </a:solidFill>
                <a:latin typeface="Calibri"/>
                <a:ea typeface="Calibri"/>
                <a:cs typeface="Calibri"/>
                <a:sym typeface="Calibri"/>
              </a:rPr>
              <a:t>.</a:t>
            </a:r>
          </a:p>
          <a:p>
            <a:pPr marL="876300" marR="0" lvl="2" indent="0" algn="l" rtl="0">
              <a:lnSpc>
                <a:spcPct val="100000"/>
              </a:lnSpc>
              <a:spcBef>
                <a:spcPts val="0"/>
              </a:spcBef>
              <a:spcAft>
                <a:spcPts val="0"/>
              </a:spcAft>
              <a:buClr>
                <a:schemeClr val="lt1"/>
              </a:buClr>
              <a:buSzPct val="25000"/>
              <a:buFont typeface="Arial"/>
              <a:buNone/>
            </a:pPr>
            <a:endParaRPr lang="en-US" sz="2000" dirty="0"/>
          </a:p>
          <a:p>
            <a:pPr marL="876300" marR="0" lvl="2" indent="0" algn="l" rtl="0">
              <a:lnSpc>
                <a:spcPct val="100000"/>
              </a:lnSpc>
              <a:spcBef>
                <a:spcPts val="0"/>
              </a:spcBef>
              <a:spcAft>
                <a:spcPts val="0"/>
              </a:spcAft>
              <a:buClr>
                <a:schemeClr val="lt1"/>
              </a:buClr>
              <a:buSzPct val="25000"/>
              <a:buFont typeface="Arial"/>
              <a:buNone/>
            </a:pPr>
            <a:r>
              <a:rPr lang="en-US" sz="2000" b="0" i="0" u="none" strike="noStrike" cap="none" dirty="0" smtClean="0">
                <a:solidFill>
                  <a:schemeClr val="lt1"/>
                </a:solidFill>
                <a:latin typeface="Calibri"/>
                <a:ea typeface="Calibri"/>
                <a:cs typeface="Calibri"/>
                <a:sym typeface="Calibri"/>
              </a:rPr>
              <a:t>SIST has not been updated with the latest G-16 response functions so its </a:t>
            </a:r>
            <a:r>
              <a:rPr lang="en-US" sz="2000" b="0" i="0" u="none" strike="noStrike" cap="none" dirty="0" err="1" smtClean="0">
                <a:solidFill>
                  <a:schemeClr val="lt1"/>
                </a:solidFill>
                <a:latin typeface="Calibri"/>
                <a:ea typeface="Calibri"/>
                <a:cs typeface="Calibri"/>
                <a:sym typeface="Calibri"/>
              </a:rPr>
              <a:t>radiative</a:t>
            </a:r>
            <a:r>
              <a:rPr lang="en-US" sz="2000" b="0" i="0" u="none" strike="noStrike" cap="none" dirty="0" smtClean="0">
                <a:solidFill>
                  <a:schemeClr val="lt1"/>
                </a:solidFill>
                <a:latin typeface="Calibri"/>
                <a:ea typeface="Calibri"/>
                <a:cs typeface="Calibri"/>
                <a:sym typeface="Calibri"/>
              </a:rPr>
              <a:t> transfer scheme is likely less accurate.</a:t>
            </a:r>
          </a:p>
          <a:p>
            <a:pPr marL="876300" marR="0" lvl="2" indent="0" algn="l" rtl="0">
              <a:lnSpc>
                <a:spcPct val="100000"/>
              </a:lnSpc>
              <a:spcBef>
                <a:spcPts val="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No issues that should prevent Provisional Maturity.</a:t>
            </a:r>
          </a:p>
          <a:p>
            <a:pPr marL="0" marR="0" lvl="0" indent="0" algn="l" rtl="0">
              <a:lnSpc>
                <a:spcPct val="100000"/>
              </a:lnSpc>
              <a:spcBef>
                <a:spcPts val="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p:txBody>
      </p:sp>
      <p:sp>
        <p:nvSpPr>
          <p:cNvPr id="1119" name="Shape 111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67</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893006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Shape 1125"/>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Comparison to NASA CALIPSO/CALIOP COD</a:t>
            </a:r>
          </a:p>
        </p:txBody>
      </p:sp>
      <p:sp>
        <p:nvSpPr>
          <p:cNvPr id="1126" name="Shape 112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68</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940383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131"/>
        <p:cNvGrpSpPr/>
        <p:nvPr/>
      </p:nvGrpSpPr>
      <p:grpSpPr>
        <a:xfrm>
          <a:off x="0" y="0"/>
          <a:ext cx="0" cy="0"/>
          <a:chOff x="0" y="0"/>
          <a:chExt cx="0" cy="0"/>
        </a:xfrm>
      </p:grpSpPr>
      <p:sp>
        <p:nvSpPr>
          <p:cNvPr id="1132" name="Shape 1132"/>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Description:</a:t>
            </a:r>
            <a:br>
              <a:rPr lang="en-US" sz="2800" b="0" i="0" u="none" strike="noStrike" cap="none">
                <a:solidFill>
                  <a:schemeClr val="accent6"/>
                </a:solidFill>
                <a:latin typeface="Calibri"/>
                <a:ea typeface="Calibri"/>
                <a:cs typeface="Calibri"/>
                <a:sym typeface="Calibri"/>
              </a:rPr>
            </a:br>
            <a:r>
              <a:rPr lang="en-US" sz="2800" b="0" i="0" u="none" strike="noStrike" cap="none">
                <a:solidFill>
                  <a:schemeClr val="accent6"/>
                </a:solidFill>
                <a:latin typeface="Calibri"/>
                <a:ea typeface="Calibri"/>
                <a:cs typeface="Calibri"/>
                <a:sym typeface="Calibri"/>
              </a:rPr>
              <a:t>COD</a:t>
            </a:r>
          </a:p>
        </p:txBody>
      </p:sp>
      <p:sp>
        <p:nvSpPr>
          <p:cNvPr id="1133" name="Shape 1133"/>
          <p:cNvSpPr txBox="1">
            <a:spLocks noGrp="1"/>
          </p:cNvSpPr>
          <p:nvPr>
            <p:ph type="body" idx="1"/>
          </p:nvPr>
        </p:nvSpPr>
        <p:spPr>
          <a:xfrm>
            <a:off x="247550" y="1096950"/>
            <a:ext cx="4680900" cy="55359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CALIOP is a </a:t>
            </a:r>
            <a:r>
              <a:rPr lang="en-US" sz="1800" b="0" i="0" u="none" strike="noStrike" cap="none" dirty="0" err="1">
                <a:solidFill>
                  <a:srgbClr val="FFFFFF"/>
                </a:solidFill>
                <a:latin typeface="Calibri"/>
                <a:ea typeface="Calibri"/>
                <a:cs typeface="Calibri"/>
                <a:sym typeface="Calibri"/>
              </a:rPr>
              <a:t>lidar</a:t>
            </a:r>
            <a:r>
              <a:rPr lang="en-US" sz="1800" b="0" i="0" u="none" strike="noStrike" cap="none" dirty="0">
                <a:solidFill>
                  <a:srgbClr val="FFFFFF"/>
                </a:solidFill>
                <a:latin typeface="Calibri"/>
                <a:ea typeface="Calibri"/>
                <a:cs typeface="Calibri"/>
                <a:sym typeface="Calibri"/>
              </a:rPr>
              <a:t> on board of CALIPSO.</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CALIOP Cloud algorithm results are considered as “Truth” for presence of clouds and some other applications, but CALIOP’s COD is less certain .</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smtClean="0">
                <a:solidFill>
                  <a:srgbClr val="FFFFFF"/>
                </a:solidFill>
                <a:latin typeface="Calibri"/>
                <a:ea typeface="Calibri"/>
                <a:cs typeface="Calibri"/>
                <a:sym typeface="Calibri"/>
              </a:rPr>
              <a:t>16 </a:t>
            </a:r>
            <a:r>
              <a:rPr lang="en-US" sz="1800" b="0" i="0" u="none" strike="noStrike" cap="none" dirty="0">
                <a:solidFill>
                  <a:srgbClr val="FFFFFF"/>
                </a:solidFill>
                <a:latin typeface="Calibri"/>
                <a:ea typeface="Calibri"/>
                <a:cs typeface="Calibri"/>
                <a:sym typeface="Calibri"/>
              </a:rPr>
              <a:t>days of CALIOP and ABI matched data are used from </a:t>
            </a:r>
            <a:r>
              <a:rPr lang="en-US" sz="1800" b="0" i="0" u="none" strike="noStrike" cap="none" dirty="0" smtClean="0">
                <a:solidFill>
                  <a:srgbClr val="FFFFFF"/>
                </a:solidFill>
                <a:latin typeface="Calibri"/>
                <a:ea typeface="Calibri"/>
                <a:cs typeface="Calibri"/>
                <a:sym typeface="Calibri"/>
              </a:rPr>
              <a:t>2018-009 </a:t>
            </a:r>
            <a:r>
              <a:rPr lang="en-US" sz="1800" b="0" i="0" u="none" strike="noStrike" cap="none" dirty="0">
                <a:solidFill>
                  <a:srgbClr val="FFFFFF"/>
                </a:solidFill>
                <a:latin typeface="Calibri"/>
                <a:ea typeface="Calibri"/>
                <a:cs typeface="Calibri"/>
                <a:sym typeface="Calibri"/>
              </a:rPr>
              <a:t>to </a:t>
            </a:r>
            <a:r>
              <a:rPr lang="en-US" sz="1800" b="0" i="0" u="none" strike="noStrike" cap="none" dirty="0" smtClean="0">
                <a:solidFill>
                  <a:srgbClr val="FFFFFF"/>
                </a:solidFill>
                <a:latin typeface="Calibri"/>
                <a:ea typeface="Calibri"/>
                <a:cs typeface="Calibri"/>
                <a:sym typeface="Calibri"/>
              </a:rPr>
              <a:t>2018-024 </a:t>
            </a:r>
            <a:r>
              <a:rPr lang="en-US" sz="1800" b="0" i="0" u="none" strike="noStrike" cap="none" dirty="0">
                <a:solidFill>
                  <a:srgbClr val="FFFFFF"/>
                </a:solidFill>
                <a:latin typeface="Calibri"/>
                <a:ea typeface="Calibri"/>
                <a:cs typeface="Calibri"/>
                <a:sym typeface="Calibri"/>
              </a:rPr>
              <a:t>(not all orbits and segments)</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Filters applied to GOES-16:</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Scan time difference ± 15 minutes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NCOMP COD &lt; 8</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Filters applied to CALIOP</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90N - 90S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chemeClr val="lt1"/>
                </a:solidFill>
                <a:latin typeface="Calibri"/>
                <a:ea typeface="Calibri"/>
                <a:cs typeface="Calibri"/>
                <a:sym typeface="Calibri"/>
              </a:rPr>
              <a:t>Non-opaque ice clouds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Varied adjacent cloud fraction requirements</a:t>
            </a:r>
          </a:p>
        </p:txBody>
      </p:sp>
      <p:sp>
        <p:nvSpPr>
          <p:cNvPr id="1134" name="Shape 113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69</a:t>
            </a:fld>
            <a:endParaRPr lang="en-US" sz="1400" b="0" i="0" u="none" strike="noStrike" cap="none">
              <a:solidFill>
                <a:srgbClr val="000000"/>
              </a:solidFill>
              <a:latin typeface="Arial"/>
              <a:ea typeface="Arial"/>
              <a:cs typeface="Arial"/>
              <a:sym typeface="Arial"/>
            </a:endParaRPr>
          </a:p>
        </p:txBody>
      </p:sp>
      <p:pic>
        <p:nvPicPr>
          <p:cNvPr id="1135" name="Shape 1135"/>
          <p:cNvPicPr preferRelativeResize="0"/>
          <p:nvPr/>
        </p:nvPicPr>
        <p:blipFill rotWithShape="1">
          <a:blip r:embed="rId3">
            <a:alphaModFix/>
          </a:blip>
          <a:srcRect/>
          <a:stretch/>
        </p:blipFill>
        <p:spPr>
          <a:xfrm>
            <a:off x="5288373" y="2500300"/>
            <a:ext cx="3277799" cy="2402400"/>
          </a:xfrm>
          <a:prstGeom prst="rect">
            <a:avLst/>
          </a:prstGeom>
          <a:noFill/>
          <a:ln>
            <a:noFill/>
          </a:ln>
        </p:spPr>
      </p:pic>
      <p:sp>
        <p:nvSpPr>
          <p:cNvPr id="1136" name="Shape 1136"/>
          <p:cNvSpPr txBox="1"/>
          <p:nvPr/>
        </p:nvSpPr>
        <p:spPr>
          <a:xfrm>
            <a:off x="7116772" y="2500300"/>
            <a:ext cx="1449300" cy="1974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600" b="0" i="0" u="none" strike="noStrike" cap="none">
                <a:solidFill>
                  <a:srgbClr val="FFFFFF"/>
                </a:solidFill>
                <a:latin typeface="Arial"/>
                <a:ea typeface="Arial"/>
                <a:cs typeface="Arial"/>
                <a:sym typeface="Arial"/>
              </a:rPr>
              <a:t>https://www.globe.gov/web/calipso</a:t>
            </a:r>
          </a:p>
        </p:txBody>
      </p:sp>
    </p:spTree>
    <p:extLst>
      <p:ext uri="{BB962C8B-B14F-4D97-AF65-F5344CB8AC3E}">
        <p14:creationId xmlns:p14="http://schemas.microsoft.com/office/powerpoint/2010/main" val="3702808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Shape 372"/>
          <p:cNvSpPr txBox="1">
            <a:spLocks noGrp="1"/>
          </p:cNvSpPr>
          <p:nvPr>
            <p:ph type="title"/>
          </p:nvPr>
        </p:nvSpPr>
        <p:spPr>
          <a:xfrm>
            <a:off x="722312" y="4406900"/>
            <a:ext cx="7772400" cy="1362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lt1"/>
              </a:buClr>
              <a:buSzPts val="1000"/>
              <a:buFont typeface="Calibri"/>
              <a:buNone/>
            </a:pPr>
            <a:r>
              <a:rPr lang="en-US" sz="4000" b="1" i="0" u="none" strike="noStrike" cap="none">
                <a:solidFill>
                  <a:schemeClr val="lt1"/>
                </a:solidFill>
                <a:latin typeface="Calibri"/>
                <a:ea typeface="Calibri"/>
                <a:cs typeface="Calibri"/>
                <a:sym typeface="Calibri"/>
              </a:rPr>
              <a:t>Daytime Cloud Optical and Microphysical Properties</a:t>
            </a:r>
            <a:endParaRPr/>
          </a:p>
        </p:txBody>
      </p:sp>
      <p:sp>
        <p:nvSpPr>
          <p:cNvPr id="373" name="Shape 373"/>
          <p:cNvSpPr txBox="1">
            <a:spLocks noGrp="1"/>
          </p:cNvSpPr>
          <p:nvPr>
            <p:ph type="body" idx="1"/>
          </p:nvPr>
        </p:nvSpPr>
        <p:spPr>
          <a:xfrm>
            <a:off x="722312" y="2906713"/>
            <a:ext cx="7772400" cy="1500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888888"/>
              </a:buClr>
              <a:buSzPts val="500"/>
              <a:buFont typeface="Arial"/>
              <a:buNone/>
            </a:pPr>
            <a:endParaRPr sz="2000" b="0" i="0" u="none" strike="noStrike" cap="none">
              <a:solidFill>
                <a:srgbClr val="888888"/>
              </a:solidFill>
              <a:latin typeface="Calibri"/>
              <a:ea typeface="Calibri"/>
              <a:cs typeface="Calibri"/>
              <a:sym typeface="Calibri"/>
            </a:endParaRPr>
          </a:p>
        </p:txBody>
      </p:sp>
      <p:sp>
        <p:nvSpPr>
          <p:cNvPr id="374" name="Shape 3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7</a:t>
            </a:fld>
            <a:endParaRPr sz="1200" b="0" i="0" u="none" strike="noStrike" cap="none">
              <a:solidFill>
                <a:schemeClr val="lt1"/>
              </a:solidFill>
              <a:latin typeface="Calibri"/>
              <a:ea typeface="Calibri"/>
              <a:cs typeface="Calibri"/>
              <a:sym typeface="Calibri"/>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Shape 1142"/>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COD</a:t>
            </a:r>
          </a:p>
        </p:txBody>
      </p:sp>
      <p:sp>
        <p:nvSpPr>
          <p:cNvPr id="1143" name="Shape 1143"/>
          <p:cNvSpPr txBox="1">
            <a:spLocks noGrp="1"/>
          </p:cNvSpPr>
          <p:nvPr>
            <p:ph type="body" idx="1"/>
          </p:nvPr>
        </p:nvSpPr>
        <p:spPr>
          <a:xfrm>
            <a:off x="160945" y="1907374"/>
            <a:ext cx="4680900" cy="39828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Matches from all days</a:t>
            </a:r>
          </a:p>
          <a:p>
            <a:pPr marL="114300" marR="0" lvl="0" indent="0" algn="l" rtl="0">
              <a:lnSpc>
                <a:spcPct val="100000"/>
              </a:lnSpc>
              <a:spcBef>
                <a:spcPts val="0"/>
              </a:spcBef>
              <a:spcAft>
                <a:spcPts val="0"/>
              </a:spcAft>
              <a:buClr>
                <a:srgbClr val="FFFFFF"/>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dirty="0" smtClean="0">
                <a:solidFill>
                  <a:srgbClr val="FFFFFF"/>
                </a:solidFill>
              </a:rPr>
              <a:t>Accuracy r</a:t>
            </a:r>
            <a:r>
              <a:rPr lang="en-US" sz="1800" b="0" i="0" u="none" strike="noStrike" cap="none" dirty="0" smtClean="0">
                <a:solidFill>
                  <a:srgbClr val="FFFFFF"/>
                </a:solidFill>
                <a:latin typeface="Calibri"/>
                <a:ea typeface="Calibri"/>
                <a:cs typeface="Calibri"/>
                <a:sym typeface="Calibri"/>
              </a:rPr>
              <a:t>esults </a:t>
            </a:r>
            <a:r>
              <a:rPr lang="en-US" sz="1800" b="0" i="0" u="none" strike="noStrike" cap="none" dirty="0">
                <a:solidFill>
                  <a:srgbClr val="FFFFFF"/>
                </a:solidFill>
                <a:latin typeface="Calibri"/>
                <a:ea typeface="Calibri"/>
                <a:cs typeface="Calibri"/>
                <a:sym typeface="Calibri"/>
              </a:rPr>
              <a:t>meet F&amp;PS specs, but need to assure that all input images are valid.</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07AF50"/>
                </a:solidFill>
                <a:latin typeface="Calibri"/>
                <a:ea typeface="Calibri"/>
                <a:cs typeface="Calibri"/>
                <a:sym typeface="Calibri"/>
              </a:rPr>
              <a:t>30%</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07AF5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E81F"/>
                </a:solidFill>
                <a:latin typeface="Calibri"/>
                <a:ea typeface="Calibri"/>
                <a:cs typeface="Calibri"/>
                <a:sym typeface="Calibri"/>
              </a:rPr>
              <a:t>35%</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Some larger NCOMP values can be eliminated with further screening</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p:txBody>
      </p:sp>
      <p:sp>
        <p:nvSpPr>
          <p:cNvPr id="1144" name="Shape 114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70</a:t>
            </a:fld>
            <a:endParaRPr lang="en-US" sz="1400" b="0" i="0" u="none" strike="noStrike" cap="none">
              <a:solidFill>
                <a:srgbClr val="000000"/>
              </a:solidFill>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4841845" y="1816072"/>
            <a:ext cx="3925824" cy="3200400"/>
          </a:xfrm>
          <a:prstGeom prst="rect">
            <a:avLst/>
          </a:prstGeom>
        </p:spPr>
      </p:pic>
    </p:spTree>
    <p:extLst>
      <p:ext uri="{BB962C8B-B14F-4D97-AF65-F5344CB8AC3E}">
        <p14:creationId xmlns:p14="http://schemas.microsoft.com/office/powerpoint/2010/main" val="147266340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Shape 1142"/>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COD</a:t>
            </a:r>
          </a:p>
        </p:txBody>
      </p:sp>
      <p:sp>
        <p:nvSpPr>
          <p:cNvPr id="1143" name="Shape 1143"/>
          <p:cNvSpPr txBox="1">
            <a:spLocks noGrp="1"/>
          </p:cNvSpPr>
          <p:nvPr>
            <p:ph type="body" idx="1"/>
          </p:nvPr>
        </p:nvSpPr>
        <p:spPr>
          <a:xfrm>
            <a:off x="160945" y="1907374"/>
            <a:ext cx="4680900" cy="39828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smtClean="0">
                <a:solidFill>
                  <a:srgbClr val="FFFFFF"/>
                </a:solidFill>
                <a:latin typeface="Calibri"/>
                <a:ea typeface="Calibri"/>
                <a:cs typeface="Calibri"/>
                <a:sym typeface="Calibri"/>
              </a:rPr>
              <a:t>Subset obtained by removing unconstrained CALIOP retrievals</a:t>
            </a:r>
            <a:endParaRPr lang="en-US" sz="1800" b="0" i="0" u="none" strike="noStrike" cap="none" dirty="0">
              <a:solidFill>
                <a:srgbClr val="FFFFFF"/>
              </a:solidFill>
              <a:latin typeface="Calibri"/>
              <a:ea typeface="Calibri"/>
              <a:cs typeface="Calibri"/>
              <a:sym typeface="Calibri"/>
            </a:endParaRPr>
          </a:p>
          <a:p>
            <a:pPr marL="114300" marR="0" lvl="0" indent="0" algn="l" rtl="0">
              <a:lnSpc>
                <a:spcPct val="100000"/>
              </a:lnSpc>
              <a:spcBef>
                <a:spcPts val="0"/>
              </a:spcBef>
              <a:spcAft>
                <a:spcPts val="0"/>
              </a:spcAft>
              <a:buClr>
                <a:srgbClr val="FFFFFF"/>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Results </a:t>
            </a:r>
            <a:r>
              <a:rPr lang="en-US" sz="1800" b="0" i="0" u="none" strike="noStrike" cap="none" dirty="0" smtClean="0">
                <a:solidFill>
                  <a:srgbClr val="FFFFFF"/>
                </a:solidFill>
                <a:latin typeface="Calibri"/>
                <a:ea typeface="Calibri"/>
                <a:cs typeface="Calibri"/>
                <a:sym typeface="Calibri"/>
              </a:rPr>
              <a:t>improve and meet </a:t>
            </a:r>
            <a:r>
              <a:rPr lang="en-US" sz="1800" b="0" i="0" u="none" strike="noStrike" cap="none" dirty="0">
                <a:solidFill>
                  <a:srgbClr val="FFFFFF"/>
                </a:solidFill>
                <a:latin typeface="Calibri"/>
                <a:ea typeface="Calibri"/>
                <a:cs typeface="Calibri"/>
                <a:sym typeface="Calibri"/>
              </a:rPr>
              <a:t>F&amp;PS </a:t>
            </a:r>
            <a:r>
              <a:rPr lang="en-US" sz="1800" b="0" i="0" u="none" strike="noStrike" cap="none" dirty="0" smtClean="0">
                <a:solidFill>
                  <a:srgbClr val="FFFFFF"/>
                </a:solidFill>
                <a:latin typeface="Calibri"/>
                <a:ea typeface="Calibri"/>
                <a:cs typeface="Calibri"/>
                <a:sym typeface="Calibri"/>
              </a:rPr>
              <a:t>accuracy specs. Precision % improves.</a:t>
            </a:r>
            <a:endParaRPr lang="en-US"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Accuracy requirement for ice: </a:t>
            </a:r>
            <a:r>
              <a:rPr lang="en-US" sz="1800" b="0" i="0" u="none" strike="noStrike" cap="none" dirty="0">
                <a:solidFill>
                  <a:srgbClr val="07AF50"/>
                </a:solidFill>
                <a:latin typeface="Calibri"/>
                <a:ea typeface="Calibri"/>
                <a:cs typeface="Calibri"/>
                <a:sym typeface="Calibri"/>
              </a:rPr>
              <a:t>30%</a:t>
            </a: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Precision requirement for ice: </a:t>
            </a:r>
            <a:r>
              <a:rPr lang="en-US" sz="1800" b="0" i="0" u="none" strike="noStrike" cap="none" dirty="0">
                <a:solidFill>
                  <a:srgbClr val="07AF50"/>
                </a:solidFill>
                <a:latin typeface="Calibri"/>
                <a:ea typeface="Calibri"/>
                <a:cs typeface="Calibri"/>
                <a:sym typeface="Calibri"/>
              </a:rPr>
              <a:t>0.8</a:t>
            </a:r>
            <a:r>
              <a:rPr lang="en-US" sz="1800" b="0" i="0" u="none" strike="noStrike" cap="none" dirty="0">
                <a:solidFill>
                  <a:srgbClr val="FFFFFF"/>
                </a:solidFill>
                <a:latin typeface="Calibri"/>
                <a:ea typeface="Calibri"/>
                <a:cs typeface="Calibri"/>
                <a:sym typeface="Calibri"/>
              </a:rPr>
              <a:t> or </a:t>
            </a:r>
            <a:r>
              <a:rPr lang="en-US" sz="1800" b="0" i="0" u="none" strike="noStrike" cap="none" dirty="0">
                <a:solidFill>
                  <a:srgbClr val="FFE81F"/>
                </a:solidFill>
                <a:latin typeface="Calibri"/>
                <a:ea typeface="Calibri"/>
                <a:cs typeface="Calibri"/>
                <a:sym typeface="Calibri"/>
              </a:rPr>
              <a:t>35%</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p:txBody>
      </p:sp>
      <p:sp>
        <p:nvSpPr>
          <p:cNvPr id="1144" name="Shape 1144"/>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71</a:t>
            </a:fld>
            <a:endParaRPr lang="en-US" sz="1400" b="0" i="0" u="none" strike="noStrike" cap="none">
              <a:solidFill>
                <a:srgbClr val="000000"/>
              </a:solidFill>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4789396" y="1689100"/>
            <a:ext cx="3925824" cy="3200400"/>
          </a:xfrm>
          <a:prstGeom prst="rect">
            <a:avLst/>
          </a:prstGeom>
        </p:spPr>
      </p:pic>
    </p:spTree>
    <p:extLst>
      <p:ext uri="{BB962C8B-B14F-4D97-AF65-F5344CB8AC3E}">
        <p14:creationId xmlns:p14="http://schemas.microsoft.com/office/powerpoint/2010/main" val="35592484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150"/>
        <p:cNvGrpSpPr/>
        <p:nvPr/>
      </p:nvGrpSpPr>
      <p:grpSpPr>
        <a:xfrm>
          <a:off x="0" y="0"/>
          <a:ext cx="0" cy="0"/>
          <a:chOff x="0" y="0"/>
          <a:chExt cx="0" cy="0"/>
        </a:xfrm>
      </p:grpSpPr>
      <p:sp>
        <p:nvSpPr>
          <p:cNvPr id="1151" name="Shape 1151"/>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COD</a:t>
            </a:r>
          </a:p>
        </p:txBody>
      </p:sp>
      <p:sp>
        <p:nvSpPr>
          <p:cNvPr id="1152" name="Shape 1152"/>
          <p:cNvSpPr txBox="1">
            <a:spLocks noGrp="1"/>
          </p:cNvSpPr>
          <p:nvPr>
            <p:ph type="body" idx="1"/>
          </p:nvPr>
        </p:nvSpPr>
        <p:spPr>
          <a:xfrm>
            <a:off x="160945" y="1907374"/>
            <a:ext cx="4680900" cy="39828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Further filtered CALIPSO results by requiring all CALIPSO pixels to have no neighbors within 3 pixels on either side to have multi-layer results.</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Results </a:t>
            </a:r>
            <a:r>
              <a:rPr lang="en-US" sz="1800" b="0" i="0" u="none" strike="noStrike" cap="none" dirty="0" smtClean="0">
                <a:solidFill>
                  <a:srgbClr val="FFFFFF"/>
                </a:solidFill>
                <a:latin typeface="Calibri"/>
                <a:ea typeface="Calibri"/>
                <a:cs typeface="Calibri"/>
                <a:sym typeface="Calibri"/>
              </a:rPr>
              <a:t>are again improved </a:t>
            </a:r>
            <a:r>
              <a:rPr lang="en-US" sz="1800" b="0" i="0" u="none" strike="noStrike" cap="none" dirty="0">
                <a:solidFill>
                  <a:srgbClr val="FFFFFF"/>
                </a:solidFill>
                <a:latin typeface="Calibri"/>
                <a:ea typeface="Calibri"/>
                <a:cs typeface="Calibri"/>
                <a:sym typeface="Calibri"/>
              </a:rPr>
              <a:t>compared to broader comparison, but some clouds that have larger COD are eliminated.</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These points are often marginally single-layer according to CALIOP classification.</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p:txBody>
      </p:sp>
      <p:sp>
        <p:nvSpPr>
          <p:cNvPr id="1153" name="Shape 115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72</a:t>
            </a:fld>
            <a:endParaRPr lang="en-US" sz="1400" b="0" i="0" u="none" strike="noStrike" cap="none">
              <a:solidFill>
                <a:srgbClr val="000000"/>
              </a:solidFill>
              <a:latin typeface="Arial"/>
              <a:ea typeface="Arial"/>
              <a:cs typeface="Arial"/>
              <a:sym typeface="Arial"/>
            </a:endParaRPr>
          </a:p>
        </p:txBody>
      </p:sp>
      <p:pic>
        <p:nvPicPr>
          <p:cNvPr id="3" name="Picture 2"/>
          <p:cNvPicPr>
            <a:picLocks noChangeAspect="1"/>
          </p:cNvPicPr>
          <p:nvPr/>
        </p:nvPicPr>
        <p:blipFill>
          <a:blip r:embed="rId3"/>
          <a:stretch>
            <a:fillRect/>
          </a:stretch>
        </p:blipFill>
        <p:spPr>
          <a:xfrm>
            <a:off x="4989753" y="1907374"/>
            <a:ext cx="3925824" cy="3200400"/>
          </a:xfrm>
          <a:prstGeom prst="rect">
            <a:avLst/>
          </a:prstGeom>
        </p:spPr>
      </p:pic>
    </p:spTree>
    <p:extLst>
      <p:ext uri="{BB962C8B-B14F-4D97-AF65-F5344CB8AC3E}">
        <p14:creationId xmlns:p14="http://schemas.microsoft.com/office/powerpoint/2010/main" val="171329238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59"/>
        <p:cNvGrpSpPr/>
        <p:nvPr/>
      </p:nvGrpSpPr>
      <p:grpSpPr>
        <a:xfrm>
          <a:off x="0" y="0"/>
          <a:ext cx="0" cy="0"/>
          <a:chOff x="0" y="0"/>
          <a:chExt cx="0" cy="0"/>
        </a:xfrm>
      </p:grpSpPr>
      <p:sp>
        <p:nvSpPr>
          <p:cNvPr id="1160" name="Shape 1160"/>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COD</a:t>
            </a:r>
          </a:p>
        </p:txBody>
      </p:sp>
      <p:sp>
        <p:nvSpPr>
          <p:cNvPr id="1161" name="Shape 1161"/>
          <p:cNvSpPr txBox="1">
            <a:spLocks noGrp="1"/>
          </p:cNvSpPr>
          <p:nvPr>
            <p:ph type="body" idx="1"/>
          </p:nvPr>
        </p:nvSpPr>
        <p:spPr>
          <a:xfrm>
            <a:off x="4653387" y="1417920"/>
            <a:ext cx="4255200" cy="1113300"/>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CALIOP backscatter image shows fairly significant beam attenuation beneath the cirrus in the boxed area.</a:t>
            </a:r>
          </a:p>
        </p:txBody>
      </p:sp>
      <p:sp>
        <p:nvSpPr>
          <p:cNvPr id="1162" name="Shape 1162"/>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73</a:t>
            </a:fld>
            <a:endParaRPr lang="en-US" sz="1400" b="0" i="0" u="none" strike="noStrike" cap="none">
              <a:solidFill>
                <a:srgbClr val="000000"/>
              </a:solidFill>
              <a:latin typeface="Arial"/>
              <a:ea typeface="Arial"/>
              <a:cs typeface="Arial"/>
              <a:sym typeface="Arial"/>
            </a:endParaRPr>
          </a:p>
        </p:txBody>
      </p:sp>
      <p:pic>
        <p:nvPicPr>
          <p:cNvPr id="1163" name="Shape 1163" descr="2017-05-16_04-18-27_V3.40_3_1.png"/>
          <p:cNvPicPr preferRelativeResize="0"/>
          <p:nvPr/>
        </p:nvPicPr>
        <p:blipFill rotWithShape="1">
          <a:blip r:embed="rId3">
            <a:alphaModFix/>
          </a:blip>
          <a:srcRect/>
          <a:stretch/>
        </p:blipFill>
        <p:spPr>
          <a:xfrm>
            <a:off x="81388" y="1153650"/>
            <a:ext cx="4572000" cy="2346300"/>
          </a:xfrm>
          <a:prstGeom prst="rect">
            <a:avLst/>
          </a:prstGeom>
          <a:noFill/>
          <a:ln>
            <a:noFill/>
          </a:ln>
        </p:spPr>
      </p:pic>
      <p:pic>
        <p:nvPicPr>
          <p:cNvPr id="1164" name="Shape 1164" descr="Screen Shot 2017-06-02 at 10.04.40 AM.png"/>
          <p:cNvPicPr preferRelativeResize="0"/>
          <p:nvPr/>
        </p:nvPicPr>
        <p:blipFill rotWithShape="1">
          <a:blip r:embed="rId4">
            <a:alphaModFix/>
          </a:blip>
          <a:srcRect/>
          <a:stretch/>
        </p:blipFill>
        <p:spPr>
          <a:xfrm>
            <a:off x="132543" y="3443446"/>
            <a:ext cx="4178700" cy="893700"/>
          </a:xfrm>
          <a:prstGeom prst="rect">
            <a:avLst/>
          </a:prstGeom>
          <a:noFill/>
          <a:ln>
            <a:noFill/>
          </a:ln>
        </p:spPr>
      </p:pic>
      <p:pic>
        <p:nvPicPr>
          <p:cNvPr id="1165" name="Shape 1165" descr="ATRAIN-GOES-16_ABI.COD.ICE.NIGHT.gif"/>
          <p:cNvPicPr preferRelativeResize="0"/>
          <p:nvPr/>
        </p:nvPicPr>
        <p:blipFill rotWithShape="1">
          <a:blip r:embed="rId5">
            <a:alphaModFix/>
          </a:blip>
          <a:srcRect/>
          <a:stretch/>
        </p:blipFill>
        <p:spPr>
          <a:xfrm>
            <a:off x="132543" y="4498610"/>
            <a:ext cx="2426400" cy="1977900"/>
          </a:xfrm>
          <a:prstGeom prst="rect">
            <a:avLst/>
          </a:prstGeom>
          <a:noFill/>
          <a:ln>
            <a:noFill/>
          </a:ln>
        </p:spPr>
      </p:pic>
      <p:sp>
        <p:nvSpPr>
          <p:cNvPr id="1166" name="Shape 1166"/>
          <p:cNvSpPr/>
          <p:nvPr/>
        </p:nvSpPr>
        <p:spPr>
          <a:xfrm>
            <a:off x="1729567" y="2378123"/>
            <a:ext cx="433200" cy="1938600"/>
          </a:xfrm>
          <a:prstGeom prst="rect">
            <a:avLst/>
          </a:prstGeom>
          <a:noFill/>
          <a:ln w="38100" cap="flat" cmpd="sng">
            <a:solidFill>
              <a:schemeClr val="dk1">
                <a:alpha val="45880"/>
              </a:schemeClr>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1167" name="Shape 1167"/>
          <p:cNvSpPr/>
          <p:nvPr/>
        </p:nvSpPr>
        <p:spPr>
          <a:xfrm>
            <a:off x="374587" y="4686723"/>
            <a:ext cx="639300" cy="710400"/>
          </a:xfrm>
          <a:prstGeom prst="ellipse">
            <a:avLst/>
          </a:prstGeom>
          <a:noFill/>
          <a:ln w="19050" cap="flat" cmpd="sng">
            <a:solidFill>
              <a:schemeClr val="dk1">
                <a:alpha val="49800"/>
              </a:schemeClr>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1168" name="Shape 1168"/>
          <p:cNvCxnSpPr/>
          <p:nvPr/>
        </p:nvCxnSpPr>
        <p:spPr>
          <a:xfrm rot="10800000" flipH="1">
            <a:off x="712062" y="3696126"/>
            <a:ext cx="584100" cy="990600"/>
          </a:xfrm>
          <a:prstGeom prst="straightConnector1">
            <a:avLst/>
          </a:prstGeom>
          <a:noFill/>
          <a:ln w="25400" cap="flat" cmpd="sng">
            <a:solidFill>
              <a:schemeClr val="dk1">
                <a:alpha val="47840"/>
              </a:schemeClr>
            </a:solidFill>
            <a:prstDash val="solid"/>
            <a:round/>
            <a:headEnd type="stealth" w="lg" len="lg"/>
            <a:tailEnd type="stealth" w="lg" len="lg"/>
          </a:ln>
          <a:effectLst>
            <a:outerShdw blurRad="39999" dist="20000" dir="5400000" rotWithShape="0">
              <a:srgbClr val="000000">
                <a:alpha val="37650"/>
              </a:srgbClr>
            </a:outerShdw>
          </a:effectLst>
        </p:spPr>
      </p:cxnSp>
      <p:sp>
        <p:nvSpPr>
          <p:cNvPr id="1169" name="Shape 1169"/>
          <p:cNvSpPr txBox="1"/>
          <p:nvPr/>
        </p:nvSpPr>
        <p:spPr>
          <a:xfrm>
            <a:off x="4425535" y="3385289"/>
            <a:ext cx="4255200" cy="1113300"/>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Collocated COD retrievals:</a:t>
            </a:r>
          </a:p>
          <a:p>
            <a:pPr marL="569912" marR="0" lvl="0" indent="-11112"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CALIOP (black)</a:t>
            </a:r>
          </a:p>
          <a:p>
            <a:pPr marL="569912" marR="0" lvl="0" indent="-11112"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NCOMP (magenta)</a:t>
            </a:r>
          </a:p>
        </p:txBody>
      </p:sp>
      <p:sp>
        <p:nvSpPr>
          <p:cNvPr id="1170" name="Shape 1170"/>
          <p:cNvSpPr txBox="1"/>
          <p:nvPr/>
        </p:nvSpPr>
        <p:spPr>
          <a:xfrm>
            <a:off x="2558947" y="4982862"/>
            <a:ext cx="5275500" cy="1297200"/>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In this case, NCOMP retrieved higher COD than CALIOP. CALIOP indicates cirrus cloud is non-opaque, but clearly the beam attenuation was significant. </a:t>
            </a:r>
          </a:p>
        </p:txBody>
      </p:sp>
    </p:spTree>
    <p:extLst>
      <p:ext uri="{BB962C8B-B14F-4D97-AF65-F5344CB8AC3E}">
        <p14:creationId xmlns:p14="http://schemas.microsoft.com/office/powerpoint/2010/main" val="36082084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Shape 1176"/>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CALIOP vs ABI Comparison: COD</a:t>
            </a:r>
          </a:p>
        </p:txBody>
      </p:sp>
      <p:sp>
        <p:nvSpPr>
          <p:cNvPr id="1177" name="Shape 1177"/>
          <p:cNvSpPr txBox="1">
            <a:spLocks noGrp="1"/>
          </p:cNvSpPr>
          <p:nvPr>
            <p:ph type="body" idx="1"/>
          </p:nvPr>
        </p:nvSpPr>
        <p:spPr>
          <a:xfrm>
            <a:off x="5968633" y="1628083"/>
            <a:ext cx="2970899" cy="1505700"/>
          </a:xfrm>
          <a:prstGeom prst="rect">
            <a:avLst/>
          </a:prstGeom>
          <a:noFill/>
          <a:ln>
            <a:noFill/>
          </a:ln>
        </p:spPr>
        <p:txBody>
          <a:bodyPr lIns="91425" tIns="91425" rIns="91425" bIns="91425" anchor="t" anchorCtr="0">
            <a:noAutofit/>
          </a:bodyPr>
          <a:lstStyle/>
          <a:p>
            <a:pPr marL="114300" marR="0" lvl="0" indent="0"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CALIOP backscatter image indicates a large area of candidate cirrus clouds to the right.</a:t>
            </a:r>
          </a:p>
        </p:txBody>
      </p:sp>
      <p:sp>
        <p:nvSpPr>
          <p:cNvPr id="1178" name="Shape 1178"/>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74</a:t>
            </a:fld>
            <a:endParaRPr lang="en-US" sz="1400" b="0" i="0" u="none" strike="noStrike" cap="none">
              <a:solidFill>
                <a:srgbClr val="000000"/>
              </a:solidFill>
              <a:latin typeface="Arial"/>
              <a:ea typeface="Arial"/>
              <a:cs typeface="Arial"/>
              <a:sym typeface="Arial"/>
            </a:endParaRPr>
          </a:p>
        </p:txBody>
      </p:sp>
      <p:sp>
        <p:nvSpPr>
          <p:cNvPr id="1179" name="Shape 1179"/>
          <p:cNvSpPr/>
          <p:nvPr/>
        </p:nvSpPr>
        <p:spPr>
          <a:xfrm>
            <a:off x="374587" y="4686723"/>
            <a:ext cx="639300" cy="710400"/>
          </a:xfrm>
          <a:prstGeom prst="ellipse">
            <a:avLst/>
          </a:prstGeom>
          <a:noFill/>
          <a:ln w="19050" cap="flat" cmpd="sng">
            <a:solidFill>
              <a:schemeClr val="dk1">
                <a:alpha val="49800"/>
              </a:schemeClr>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cxnSp>
        <p:nvCxnSpPr>
          <p:cNvPr id="1180" name="Shape 1180"/>
          <p:cNvCxnSpPr/>
          <p:nvPr/>
        </p:nvCxnSpPr>
        <p:spPr>
          <a:xfrm rot="10800000" flipH="1">
            <a:off x="712062" y="3696126"/>
            <a:ext cx="584100" cy="990600"/>
          </a:xfrm>
          <a:prstGeom prst="straightConnector1">
            <a:avLst/>
          </a:prstGeom>
          <a:noFill/>
          <a:ln w="25400" cap="flat" cmpd="sng">
            <a:solidFill>
              <a:schemeClr val="dk1">
                <a:alpha val="47840"/>
              </a:schemeClr>
            </a:solidFill>
            <a:prstDash val="solid"/>
            <a:round/>
            <a:headEnd type="stealth" w="lg" len="lg"/>
            <a:tailEnd type="stealth" w="lg" len="lg"/>
          </a:ln>
          <a:effectLst>
            <a:outerShdw blurRad="39999" dist="20000" dir="5400000" rotWithShape="0">
              <a:srgbClr val="000000">
                <a:alpha val="37650"/>
              </a:srgbClr>
            </a:outerShdw>
          </a:effectLst>
        </p:spPr>
      </p:cxnSp>
      <p:sp>
        <p:nvSpPr>
          <p:cNvPr id="1181" name="Shape 1181"/>
          <p:cNvSpPr txBox="1"/>
          <p:nvPr/>
        </p:nvSpPr>
        <p:spPr>
          <a:xfrm>
            <a:off x="5549010" y="5367505"/>
            <a:ext cx="2970900" cy="1353899"/>
          </a:xfrm>
          <a:prstGeom prst="rect">
            <a:avLst/>
          </a:prstGeom>
          <a:noFill/>
          <a:ln>
            <a:noFill/>
          </a:ln>
        </p:spPr>
        <p:txBody>
          <a:bodyPr lIns="91425" tIns="91425" rIns="91425" bIns="91425" anchor="t" anchorCtr="0">
            <a:noAutofit/>
          </a:bodyPr>
          <a:lstStyle/>
          <a:p>
            <a:pPr marL="569912" marR="0" lvl="0" indent="-11112"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COD retrievals show excellent agreement except in multi-layer area</a:t>
            </a:r>
          </a:p>
        </p:txBody>
      </p:sp>
      <p:pic>
        <p:nvPicPr>
          <p:cNvPr id="1182" name="Shape 1182" descr="Screen Shot 2017-06-05 at 14.23.36.png"/>
          <p:cNvPicPr preferRelativeResize="0"/>
          <p:nvPr/>
        </p:nvPicPr>
        <p:blipFill rotWithShape="1">
          <a:blip r:embed="rId3">
            <a:alphaModFix/>
          </a:blip>
          <a:srcRect/>
          <a:stretch/>
        </p:blipFill>
        <p:spPr>
          <a:xfrm>
            <a:off x="125913" y="1161483"/>
            <a:ext cx="5827500" cy="5486400"/>
          </a:xfrm>
          <a:prstGeom prst="rect">
            <a:avLst/>
          </a:prstGeom>
          <a:noFill/>
          <a:ln>
            <a:noFill/>
          </a:ln>
        </p:spPr>
      </p:pic>
      <p:sp>
        <p:nvSpPr>
          <p:cNvPr id="1183" name="Shape 1183"/>
          <p:cNvSpPr txBox="1"/>
          <p:nvPr/>
        </p:nvSpPr>
        <p:spPr>
          <a:xfrm>
            <a:off x="5496460" y="4388067"/>
            <a:ext cx="3697800" cy="473100"/>
          </a:xfrm>
          <a:prstGeom prst="rect">
            <a:avLst/>
          </a:prstGeom>
          <a:noFill/>
          <a:ln>
            <a:noFill/>
          </a:ln>
        </p:spPr>
        <p:txBody>
          <a:bodyPr lIns="91425" tIns="91425" rIns="91425" bIns="91425" anchor="t" anchorCtr="0">
            <a:noAutofit/>
          </a:bodyPr>
          <a:lstStyle/>
          <a:p>
            <a:pPr marL="569912" marR="0" lvl="0" indent="-11112" algn="l" rtl="0">
              <a:lnSpc>
                <a:spcPct val="100000"/>
              </a:lnSpc>
              <a:spcBef>
                <a:spcPts val="0"/>
              </a:spcBef>
              <a:spcAft>
                <a:spcPts val="0"/>
              </a:spcAft>
              <a:buClr>
                <a:srgbClr val="FFFFFF"/>
              </a:buClr>
              <a:buSzPct val="25000"/>
              <a:buFont typeface="Arial"/>
              <a:buNone/>
            </a:pPr>
            <a:r>
              <a:rPr lang="en-US" sz="1800" b="0" i="0" u="none" strike="noStrike" cap="none">
                <a:solidFill>
                  <a:srgbClr val="FFFFFF"/>
                </a:solidFill>
                <a:latin typeface="Calibri"/>
                <a:ea typeface="Calibri"/>
                <a:cs typeface="Calibri"/>
                <a:sym typeface="Calibri"/>
              </a:rPr>
              <a:t>CALIOP Cloud Height Retrievals</a:t>
            </a:r>
          </a:p>
        </p:txBody>
      </p:sp>
      <p:sp>
        <p:nvSpPr>
          <p:cNvPr id="1184" name="Shape 1184"/>
          <p:cNvSpPr txBox="1"/>
          <p:nvPr/>
        </p:nvSpPr>
        <p:spPr>
          <a:xfrm>
            <a:off x="7987806" y="6321250"/>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
        <p:nvSpPr>
          <p:cNvPr id="1185" name="Shape 1185"/>
          <p:cNvSpPr/>
          <p:nvPr/>
        </p:nvSpPr>
        <p:spPr>
          <a:xfrm>
            <a:off x="5619082" y="4037723"/>
            <a:ext cx="335100" cy="2610300"/>
          </a:xfrm>
          <a:prstGeom prst="rect">
            <a:avLst/>
          </a:prstGeom>
          <a:solidFill>
            <a:schemeClr val="lt1"/>
          </a:solidFill>
          <a:ln w="9525" cap="flat" cmpd="sng">
            <a:solidFill>
              <a:schemeClr val="lt1"/>
            </a:solidFill>
            <a:prstDash val="solid"/>
            <a:round/>
            <a:headEnd type="none" w="med" len="med"/>
            <a:tailEnd type="none" w="med" len="med"/>
          </a:ln>
          <a:effectLst>
            <a:outerShdw blurRad="39999" dist="23000" dir="5400000" rotWithShape="0">
              <a:srgbClr val="000000">
                <a:alpha val="34900"/>
              </a:srgbClr>
            </a:outerShdw>
          </a:effectLst>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154077176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sp>
        <p:nvSpPr>
          <p:cNvPr id="1191" name="Shape 1191"/>
          <p:cNvSpPr txBox="1">
            <a:spLocks noGrp="1"/>
          </p:cNvSpPr>
          <p:nvPr>
            <p:ph type="title"/>
          </p:nvPr>
        </p:nvSpPr>
        <p:spPr>
          <a:xfrm>
            <a:off x="457200" y="-187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200" b="0" i="0" u="none" strike="noStrike" cap="none">
                <a:solidFill>
                  <a:schemeClr val="accent6"/>
                </a:solidFill>
                <a:latin typeface="Calibri"/>
                <a:ea typeface="Calibri"/>
                <a:cs typeface="Calibri"/>
                <a:sym typeface="Calibri"/>
              </a:rPr>
              <a:t>CALIOP vs ABI Comparison Summary</a:t>
            </a:r>
          </a:p>
        </p:txBody>
      </p:sp>
      <p:sp>
        <p:nvSpPr>
          <p:cNvPr id="1192" name="Shape 1192"/>
          <p:cNvSpPr txBox="1">
            <a:spLocks noGrp="1"/>
          </p:cNvSpPr>
          <p:nvPr>
            <p:ph type="body" idx="1"/>
          </p:nvPr>
        </p:nvSpPr>
        <p:spPr>
          <a:xfrm>
            <a:off x="457200" y="1465275"/>
            <a:ext cx="8229600" cy="5128200"/>
          </a:xfrm>
          <a:prstGeom prst="rect">
            <a:avLst/>
          </a:prstGeom>
          <a:noFill/>
          <a:ln>
            <a:noFill/>
          </a:ln>
        </p:spPr>
        <p:txBody>
          <a:bodyPr lIns="91425" tIns="91425" rIns="91425" bIns="91425" anchor="t" anchorCtr="0">
            <a:noAutofit/>
          </a:bodyPr>
          <a:lstStyle/>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As expected, COD comparisons are reasonable </a:t>
            </a:r>
            <a:r>
              <a:rPr lang="en-US" sz="2400" b="0" i="0" u="none" strike="noStrike" cap="none" dirty="0" smtClean="0">
                <a:solidFill>
                  <a:schemeClr val="lt1"/>
                </a:solidFill>
                <a:latin typeface="Calibri"/>
                <a:ea typeface="Calibri"/>
                <a:cs typeface="Calibri"/>
                <a:sym typeface="Calibri"/>
              </a:rPr>
              <a:t>and either meet or are </a:t>
            </a:r>
            <a:r>
              <a:rPr lang="en-US" sz="2400" b="0" i="0" u="none" strike="noStrike" cap="none" dirty="0">
                <a:solidFill>
                  <a:schemeClr val="lt1"/>
                </a:solidFill>
                <a:latin typeface="Calibri"/>
                <a:ea typeface="Calibri"/>
                <a:cs typeface="Calibri"/>
                <a:sym typeface="Calibri"/>
              </a:rPr>
              <a:t>close to meeting F&amp;PS </a:t>
            </a:r>
            <a:r>
              <a:rPr lang="en-US" sz="2400" b="0" i="0" u="none" strike="noStrike" cap="none" dirty="0" smtClean="0">
                <a:solidFill>
                  <a:schemeClr val="lt1"/>
                </a:solidFill>
                <a:latin typeface="Calibri"/>
                <a:ea typeface="Calibri"/>
                <a:cs typeface="Calibri"/>
                <a:sym typeface="Calibri"/>
              </a:rPr>
              <a:t>requirements.</a:t>
            </a:r>
            <a:endParaRPr lang="en-US" sz="24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ct val="25000"/>
              <a:buFont typeface="Arial"/>
              <a:buNone/>
            </a:pPr>
            <a:endParaRPr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More CALIOP cases will be collected to increase the reliability of the validation statistics</a:t>
            </a:r>
            <a:r>
              <a:rPr lang="en-US" sz="2400" b="0" i="0" u="none" strike="noStrike" cap="none" dirty="0" smtClean="0">
                <a:solidFill>
                  <a:schemeClr val="lt1"/>
                </a:solidFill>
                <a:latin typeface="Calibri"/>
                <a:ea typeface="Calibri"/>
                <a:cs typeface="Calibri"/>
                <a:sym typeface="Calibri"/>
              </a:rPr>
              <a:t>.</a:t>
            </a:r>
          </a:p>
          <a:p>
            <a:pPr marL="457200" marR="0" lvl="0" indent="-381000" algn="l" rtl="0">
              <a:lnSpc>
                <a:spcPct val="100000"/>
              </a:lnSpc>
              <a:spcBef>
                <a:spcPts val="0"/>
              </a:spcBef>
              <a:spcAft>
                <a:spcPts val="0"/>
              </a:spcAft>
              <a:buClr>
                <a:schemeClr val="lt1"/>
              </a:buClr>
              <a:buSzPct val="100000"/>
              <a:buFont typeface="Arial"/>
              <a:buChar char="•"/>
            </a:pPr>
            <a:endParaRPr lang="en-US" sz="2400" dirty="0"/>
          </a:p>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smtClean="0">
                <a:solidFill>
                  <a:schemeClr val="lt1"/>
                </a:solidFill>
                <a:latin typeface="Calibri"/>
                <a:ea typeface="Calibri"/>
                <a:cs typeface="Calibri"/>
                <a:sym typeface="Calibri"/>
              </a:rPr>
              <a:t>CALIOP retrieval version is 3.4 whereas 4.0 should provide further improvement, but was not yet available for Jan/Feb 2018</a:t>
            </a:r>
            <a:endParaRPr lang="en-US"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ct val="100000"/>
              <a:buFont typeface="Arial"/>
              <a:buNone/>
            </a:pPr>
            <a:endParaRPr sz="2400" b="0" i="0" u="none" strike="noStrike" cap="none" dirty="0">
              <a:solidFill>
                <a:schemeClr val="lt1"/>
              </a:solidFill>
              <a:latin typeface="Calibri"/>
              <a:ea typeface="Calibri"/>
              <a:cs typeface="Calibri"/>
              <a:sym typeface="Calibri"/>
            </a:endParaRPr>
          </a:p>
          <a:p>
            <a:pPr marL="457200" marR="0" lvl="0" indent="-381000"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Will explore additional techniques for filtering CALIOP and NCOMP so that multi-layer and opaque clouds do not contaminate comparisons.</a:t>
            </a:r>
          </a:p>
        </p:txBody>
      </p:sp>
      <p:sp>
        <p:nvSpPr>
          <p:cNvPr id="1193" name="Shape 1193"/>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75</a:t>
            </a:fld>
            <a:endParaRPr lang="en-US" sz="1400" b="0" i="0" u="none" strike="noStrike" cap="none">
              <a:solidFill>
                <a:srgbClr val="000000"/>
              </a:solidFill>
              <a:latin typeface="Arial"/>
              <a:ea typeface="Arial"/>
              <a:cs typeface="Arial"/>
              <a:sym typeface="Arial"/>
            </a:endParaRPr>
          </a:p>
        </p:txBody>
      </p:sp>
      <p:sp>
        <p:nvSpPr>
          <p:cNvPr id="1194" name="Shape 1194"/>
          <p:cNvSpPr txBox="1"/>
          <p:nvPr/>
        </p:nvSpPr>
        <p:spPr>
          <a:xfrm>
            <a:off x="7702200" y="6081880"/>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Tree>
    <p:extLst>
      <p:ext uri="{BB962C8B-B14F-4D97-AF65-F5344CB8AC3E}">
        <p14:creationId xmlns:p14="http://schemas.microsoft.com/office/powerpoint/2010/main" val="37560001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199"/>
        <p:cNvGrpSpPr/>
        <p:nvPr/>
      </p:nvGrpSpPr>
      <p:grpSpPr>
        <a:xfrm>
          <a:off x="0" y="0"/>
          <a:ext cx="0" cy="0"/>
          <a:chOff x="0" y="0"/>
          <a:chExt cx="0" cy="0"/>
        </a:xfrm>
      </p:grpSpPr>
      <p:sp>
        <p:nvSpPr>
          <p:cNvPr id="1200" name="Shape 1200"/>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chemeClr val="lt1"/>
              </a:buClr>
              <a:buSzPct val="25000"/>
              <a:buFont typeface="Calibri"/>
              <a:buNone/>
            </a:pPr>
            <a:r>
              <a:rPr lang="en-US" sz="4000" b="1" i="0" u="none" strike="noStrike" cap="none">
                <a:solidFill>
                  <a:schemeClr val="lt1"/>
                </a:solidFill>
                <a:latin typeface="Calibri"/>
                <a:ea typeface="Calibri"/>
                <a:cs typeface="Calibri"/>
                <a:sym typeface="Calibri"/>
              </a:rPr>
              <a:t>Comparison to AMSR-2 LWP</a:t>
            </a:r>
          </a:p>
        </p:txBody>
      </p:sp>
      <p:sp>
        <p:nvSpPr>
          <p:cNvPr id="1201" name="Shape 1201"/>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76</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05759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206"/>
        <p:cNvGrpSpPr/>
        <p:nvPr/>
      </p:nvGrpSpPr>
      <p:grpSpPr>
        <a:xfrm>
          <a:off x="0" y="0"/>
          <a:ext cx="0" cy="0"/>
          <a:chOff x="0" y="0"/>
          <a:chExt cx="0" cy="0"/>
        </a:xfrm>
      </p:grpSpPr>
      <p:sp>
        <p:nvSpPr>
          <p:cNvPr id="1207" name="Shape 1207"/>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AMSR-2 vs ABI Comparison Description:</a:t>
            </a:r>
            <a:br>
              <a:rPr lang="en-US" sz="2800" b="0" i="0" u="none" strike="noStrike" cap="none">
                <a:solidFill>
                  <a:schemeClr val="accent6"/>
                </a:solidFill>
                <a:latin typeface="Calibri"/>
                <a:ea typeface="Calibri"/>
                <a:cs typeface="Calibri"/>
                <a:sym typeface="Calibri"/>
              </a:rPr>
            </a:br>
            <a:r>
              <a:rPr lang="en-US" sz="2800" b="0" i="0" u="none" strike="noStrike" cap="none">
                <a:solidFill>
                  <a:schemeClr val="accent6"/>
                </a:solidFill>
                <a:latin typeface="Calibri"/>
                <a:ea typeface="Calibri"/>
                <a:cs typeface="Calibri"/>
                <a:sym typeface="Calibri"/>
              </a:rPr>
              <a:t>LWP</a:t>
            </a:r>
          </a:p>
        </p:txBody>
      </p:sp>
      <p:sp>
        <p:nvSpPr>
          <p:cNvPr id="1208" name="Shape 1208"/>
          <p:cNvSpPr txBox="1">
            <a:spLocks noGrp="1"/>
          </p:cNvSpPr>
          <p:nvPr>
            <p:ph type="body" idx="1"/>
          </p:nvPr>
        </p:nvSpPr>
        <p:spPr>
          <a:xfrm>
            <a:off x="247550" y="1096950"/>
            <a:ext cx="4680900" cy="55359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AMSR-2 retrieves LWP is a Future Capabilities product and is not under review.</a:t>
            </a:r>
          </a:p>
          <a:p>
            <a:pPr marL="0" marR="0" lvl="0" indent="0" algn="l" rtl="0">
              <a:lnSpc>
                <a:spcPct val="100000"/>
              </a:lnSpc>
              <a:spcBef>
                <a:spcPts val="0"/>
              </a:spcBef>
              <a:spcAft>
                <a:spcPts val="0"/>
              </a:spcAft>
              <a:buClr>
                <a:schemeClr val="lt1"/>
              </a:buClr>
              <a:buSzPct val="25000"/>
              <a:buFont typeface="Arial"/>
              <a:buNone/>
            </a:pPr>
            <a:endParaRPr sz="12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However, LWP is directly related to COD and CPS. Examining LWP can give an indirect comparison that indicates the quality of NCOMP CPS and COD.</a:t>
            </a:r>
          </a:p>
          <a:p>
            <a:pPr marL="457200" marR="0" lvl="0" indent="-342900" algn="l" rtl="0">
              <a:lnSpc>
                <a:spcPct val="100000"/>
              </a:lnSpc>
              <a:spcBef>
                <a:spcPts val="0"/>
              </a:spcBef>
              <a:spcAft>
                <a:spcPts val="0"/>
              </a:spcAft>
              <a:buClr>
                <a:srgbClr val="FFFFFF"/>
              </a:buClr>
              <a:buSzPct val="100000"/>
              <a:buFont typeface="Arial"/>
              <a:buNone/>
            </a:pPr>
            <a:endParaRPr sz="12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Same dataset as CALIOP comparisons, but water cloud segments.</a:t>
            </a:r>
          </a:p>
          <a:p>
            <a:pPr marL="114300" marR="0" lvl="0" indent="0" algn="l" rtl="0">
              <a:lnSpc>
                <a:spcPct val="100000"/>
              </a:lnSpc>
              <a:spcBef>
                <a:spcPts val="0"/>
              </a:spcBef>
              <a:spcAft>
                <a:spcPts val="0"/>
              </a:spcAft>
              <a:buClr>
                <a:srgbClr val="FFFFFF"/>
              </a:buClr>
              <a:buSzPct val="25000"/>
              <a:buFont typeface="Arial"/>
              <a:buNone/>
            </a:pPr>
            <a:endParaRPr sz="12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Filters applied to GOES-16:</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Scan time difference ± 15 minutes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NCOMP COD &lt; 8</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G16 water cloud fraction = 1.0 within AMSR footprint</a:t>
            </a:r>
          </a:p>
          <a:p>
            <a:pPr marL="0" marR="0" lvl="0" indent="0" algn="l" rtl="0">
              <a:lnSpc>
                <a:spcPct val="100000"/>
              </a:lnSpc>
              <a:spcBef>
                <a:spcPts val="0"/>
              </a:spcBef>
              <a:spcAft>
                <a:spcPts val="0"/>
              </a:spcAft>
              <a:buClr>
                <a:schemeClr val="lt1"/>
              </a:buClr>
              <a:buSzPct val="25000"/>
              <a:buFont typeface="Arial"/>
              <a:buNone/>
            </a:pPr>
            <a:endParaRPr sz="12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Filters applied to AMSR-2</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~50N to ~50S</a:t>
            </a:r>
          </a:p>
          <a:p>
            <a:pPr marL="914400" marR="0" lvl="1" indent="-342900" algn="l" rtl="0">
              <a:lnSpc>
                <a:spcPct val="100000"/>
              </a:lnSpc>
              <a:spcBef>
                <a:spcPts val="0"/>
              </a:spcBef>
              <a:spcAft>
                <a:spcPts val="0"/>
              </a:spcAft>
              <a:buClr>
                <a:srgbClr val="FFFFFF"/>
              </a:buClr>
              <a:buSzPct val="100000"/>
              <a:buFont typeface="Arial"/>
              <a:buChar char="–"/>
            </a:pPr>
            <a:r>
              <a:rPr lang="en-US" sz="1800" b="0" i="0" u="none" strike="noStrike" cap="none">
                <a:solidFill>
                  <a:schemeClr val="lt1"/>
                </a:solidFill>
                <a:latin typeface="Calibri"/>
                <a:ea typeface="Calibri"/>
                <a:cs typeface="Calibri"/>
                <a:sym typeface="Calibri"/>
              </a:rPr>
              <a:t>Non-opaque ice clouds (from CALIOP)</a:t>
            </a:r>
          </a:p>
        </p:txBody>
      </p:sp>
      <p:sp>
        <p:nvSpPr>
          <p:cNvPr id="1209" name="Shape 120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77</a:t>
            </a:fld>
            <a:endParaRPr lang="en-US" sz="1400" b="0" i="0" u="none" strike="noStrike" cap="none">
              <a:solidFill>
                <a:srgbClr val="000000"/>
              </a:solidFill>
              <a:latin typeface="Arial"/>
              <a:ea typeface="Arial"/>
              <a:cs typeface="Arial"/>
              <a:sym typeface="Arial"/>
            </a:endParaRPr>
          </a:p>
        </p:txBody>
      </p:sp>
      <p:pic>
        <p:nvPicPr>
          <p:cNvPr id="1210" name="Shape 1210" descr="Screen Shot 2017-06-05 at 11.56.43.png"/>
          <p:cNvPicPr preferRelativeResize="0"/>
          <p:nvPr/>
        </p:nvPicPr>
        <p:blipFill rotWithShape="1">
          <a:blip r:embed="rId3">
            <a:alphaModFix/>
          </a:blip>
          <a:srcRect/>
          <a:stretch/>
        </p:blipFill>
        <p:spPr>
          <a:xfrm>
            <a:off x="5693891" y="2390473"/>
            <a:ext cx="3183299" cy="1371600"/>
          </a:xfrm>
          <a:prstGeom prst="rect">
            <a:avLst/>
          </a:prstGeom>
          <a:noFill/>
          <a:ln>
            <a:noFill/>
          </a:ln>
        </p:spPr>
      </p:pic>
      <p:sp>
        <p:nvSpPr>
          <p:cNvPr id="1211" name="Shape 1211"/>
          <p:cNvSpPr txBox="1"/>
          <p:nvPr/>
        </p:nvSpPr>
        <p:spPr>
          <a:xfrm>
            <a:off x="7192972" y="3564673"/>
            <a:ext cx="1754100" cy="197400"/>
          </a:xfrm>
          <a:prstGeom prst="rect">
            <a:avLst/>
          </a:prstGeom>
          <a:noFill/>
          <a:ln>
            <a:noFill/>
          </a:ln>
        </p:spPr>
        <p:txBody>
          <a:bodyPr lIns="91425" tIns="91425" rIns="91425" bIns="91425" anchor="t" anchorCtr="0">
            <a:noAutofit/>
          </a:bodyPr>
          <a:lstStyle/>
          <a:p>
            <a:pPr marL="0" marR="0" lvl="0" indent="0" algn="r" rtl="0">
              <a:lnSpc>
                <a:spcPct val="100000"/>
              </a:lnSpc>
              <a:spcBef>
                <a:spcPts val="0"/>
              </a:spcBef>
              <a:spcAft>
                <a:spcPts val="0"/>
              </a:spcAft>
              <a:buClr>
                <a:srgbClr val="FFFFFF"/>
              </a:buClr>
              <a:buSzPct val="25000"/>
              <a:buFont typeface="Arial"/>
              <a:buNone/>
            </a:pPr>
            <a:r>
              <a:rPr lang="en-US" sz="600" b="0" i="0" u="none" strike="noStrike" cap="none">
                <a:solidFill>
                  <a:srgbClr val="FFFFFF"/>
                </a:solidFill>
                <a:latin typeface="Arial"/>
                <a:ea typeface="Arial"/>
                <a:cs typeface="Arial"/>
                <a:sym typeface="Arial"/>
              </a:rPr>
              <a:t>https://lance.nsstc.nasa.gov/products.html</a:t>
            </a:r>
          </a:p>
        </p:txBody>
      </p:sp>
    </p:spTree>
    <p:extLst>
      <p:ext uri="{BB962C8B-B14F-4D97-AF65-F5344CB8AC3E}">
        <p14:creationId xmlns:p14="http://schemas.microsoft.com/office/powerpoint/2010/main" val="17748838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Shape 1217"/>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AMSR-2 vs ABI Comparison Description:</a:t>
            </a:r>
            <a:br>
              <a:rPr lang="en-US" sz="2800" b="0" i="0" u="none" strike="noStrike" cap="none">
                <a:solidFill>
                  <a:schemeClr val="accent6"/>
                </a:solidFill>
                <a:latin typeface="Calibri"/>
                <a:ea typeface="Calibri"/>
                <a:cs typeface="Calibri"/>
                <a:sym typeface="Calibri"/>
              </a:rPr>
            </a:br>
            <a:r>
              <a:rPr lang="en-US" sz="2800" b="0" i="0" u="none" strike="noStrike" cap="none">
                <a:solidFill>
                  <a:schemeClr val="accent6"/>
                </a:solidFill>
                <a:latin typeface="Calibri"/>
                <a:ea typeface="Calibri"/>
                <a:cs typeface="Calibri"/>
                <a:sym typeface="Calibri"/>
              </a:rPr>
              <a:t>LWP</a:t>
            </a:r>
          </a:p>
        </p:txBody>
      </p:sp>
      <p:sp>
        <p:nvSpPr>
          <p:cNvPr id="1218" name="Shape 1218"/>
          <p:cNvSpPr txBox="1">
            <a:spLocks noGrp="1"/>
          </p:cNvSpPr>
          <p:nvPr>
            <p:ph type="body" idx="1"/>
          </p:nvPr>
        </p:nvSpPr>
        <p:spPr>
          <a:xfrm>
            <a:off x="4212750" y="1801671"/>
            <a:ext cx="4680900" cy="28356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Comparison shows LWP accuracy meets F&amp;PS requirements, but precision is just under (not under review).</a:t>
            </a:r>
          </a:p>
          <a:p>
            <a:pPr marL="0" marR="0" lvl="0" indent="0" algn="l" rtl="0">
              <a:lnSpc>
                <a:spcPct val="100000"/>
              </a:lnSpc>
              <a:spcBef>
                <a:spcPts val="0"/>
              </a:spcBef>
              <a:spcAft>
                <a:spcPts val="0"/>
              </a:spcAft>
              <a:buClr>
                <a:schemeClr val="lt1"/>
              </a:buClr>
              <a:buSzPct val="25000"/>
              <a:buFont typeface="Arial"/>
              <a:buNone/>
            </a:pPr>
            <a:endParaRPr sz="1800" b="0" i="0" u="none" strike="noStrike" cap="none" dirty="0">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dirty="0">
                <a:solidFill>
                  <a:srgbClr val="FFFFFF"/>
                </a:solidFill>
                <a:latin typeface="Calibri"/>
                <a:ea typeface="Calibri"/>
                <a:cs typeface="Calibri"/>
                <a:sym typeface="Calibri"/>
              </a:rPr>
              <a:t>Results indicate that COD and CPS </a:t>
            </a:r>
            <a:r>
              <a:rPr lang="en-US" sz="1800" b="0" i="0" u="none" strike="noStrike" cap="none" dirty="0" smtClean="0">
                <a:solidFill>
                  <a:srgbClr val="FFFFFF"/>
                </a:solidFill>
                <a:latin typeface="Calibri"/>
                <a:ea typeface="Calibri"/>
                <a:cs typeface="Calibri"/>
                <a:sym typeface="Calibri"/>
              </a:rPr>
              <a:t>should </a:t>
            </a:r>
            <a:r>
              <a:rPr lang="en-US" sz="1800" b="0" i="0" u="none" strike="noStrike" cap="none" dirty="0">
                <a:solidFill>
                  <a:srgbClr val="FFFFFF"/>
                </a:solidFill>
                <a:latin typeface="Calibri"/>
                <a:ea typeface="Calibri"/>
                <a:cs typeface="Calibri"/>
                <a:sym typeface="Calibri"/>
              </a:rPr>
              <a:t>be considered reasonable given that LWP is close to meeting F&amp;PS requirements of </a:t>
            </a:r>
          </a:p>
          <a:p>
            <a:pPr marL="796925" marR="0" lvl="0" indent="-9525" algn="l" rtl="0">
              <a:lnSpc>
                <a:spcPct val="100000"/>
              </a:lnSpc>
              <a:spcBef>
                <a:spcPts val="0"/>
              </a:spcBef>
              <a:spcAft>
                <a:spcPts val="0"/>
              </a:spcAft>
              <a:buClr>
                <a:srgbClr val="FFFFFF"/>
              </a:buClr>
              <a:buSzPct val="25000"/>
              <a:buFont typeface="Arial"/>
              <a:buNone/>
            </a:pPr>
            <a:r>
              <a:rPr lang="en-US" sz="1800" b="0" i="0" u="none" strike="noStrike" cap="none" dirty="0">
                <a:solidFill>
                  <a:srgbClr val="FFFFFF"/>
                </a:solidFill>
                <a:latin typeface="Calibri"/>
                <a:ea typeface="Calibri"/>
                <a:cs typeface="Calibri"/>
                <a:sym typeface="Calibri"/>
              </a:rPr>
              <a:t>Accuracy: 25 gm-2 or 15% </a:t>
            </a:r>
          </a:p>
          <a:p>
            <a:pPr marL="796925" marR="0" lvl="0" indent="-9525" algn="l" rtl="0">
              <a:lnSpc>
                <a:spcPct val="100000"/>
              </a:lnSpc>
              <a:spcBef>
                <a:spcPts val="0"/>
              </a:spcBef>
              <a:spcAft>
                <a:spcPts val="0"/>
              </a:spcAft>
              <a:buClr>
                <a:srgbClr val="FFFFFF"/>
              </a:buClr>
              <a:buSzPct val="25000"/>
              <a:buFont typeface="Arial"/>
              <a:buNone/>
            </a:pPr>
            <a:r>
              <a:rPr lang="en-US" sz="1800" b="0" i="0" u="none" strike="noStrike" cap="none" dirty="0">
                <a:solidFill>
                  <a:srgbClr val="FFFFFF"/>
                </a:solidFill>
                <a:latin typeface="Calibri"/>
                <a:ea typeface="Calibri"/>
                <a:cs typeface="Calibri"/>
                <a:sym typeface="Calibri"/>
              </a:rPr>
              <a:t>Precision: 25 gm-2 or 40</a:t>
            </a:r>
            <a:r>
              <a:rPr lang="en-US" sz="1800" b="0" i="0" u="none" strike="noStrike" cap="none" dirty="0" smtClean="0">
                <a:solidFill>
                  <a:srgbClr val="FFFFFF"/>
                </a:solidFill>
                <a:latin typeface="Calibri"/>
                <a:ea typeface="Calibri"/>
                <a:cs typeface="Calibri"/>
                <a:sym typeface="Calibri"/>
              </a:rPr>
              <a:t>%</a:t>
            </a:r>
            <a:endParaRPr lang="en-US" sz="1800" dirty="0" smtClean="0">
              <a:solidFill>
                <a:srgbClr val="FFFFFF"/>
              </a:solidFill>
            </a:endParaRPr>
          </a:p>
          <a:p>
            <a:pPr marL="796925" marR="0" lvl="0" indent="-9525" algn="l" rtl="0">
              <a:lnSpc>
                <a:spcPct val="100000"/>
              </a:lnSpc>
              <a:spcBef>
                <a:spcPts val="0"/>
              </a:spcBef>
              <a:spcAft>
                <a:spcPts val="0"/>
              </a:spcAft>
              <a:buClr>
                <a:srgbClr val="FFFFFF"/>
              </a:buClr>
              <a:buSzPct val="25000"/>
              <a:buFont typeface="Arial"/>
              <a:buNone/>
            </a:pPr>
            <a:endParaRPr lang="en-US" sz="1800" b="0" i="0" u="none" strike="noStrike" cap="none" dirty="0">
              <a:solidFill>
                <a:srgbClr val="FFFFFF"/>
              </a:solidFill>
              <a:latin typeface="Calibri"/>
              <a:ea typeface="Calibri"/>
              <a:cs typeface="Calibri"/>
              <a:sym typeface="Calibri"/>
            </a:endParaRPr>
          </a:p>
        </p:txBody>
      </p:sp>
      <p:sp>
        <p:nvSpPr>
          <p:cNvPr id="1219" name="Shape 121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78</a:t>
            </a:fld>
            <a:endParaRPr lang="en-US" sz="1400" b="0" i="0" u="none" strike="noStrike" cap="none">
              <a:solidFill>
                <a:srgbClr val="000000"/>
              </a:solidFill>
              <a:latin typeface="Arial"/>
              <a:ea typeface="Arial"/>
              <a:cs typeface="Arial"/>
              <a:sym typeface="Arial"/>
            </a:endParaRPr>
          </a:p>
        </p:txBody>
      </p:sp>
      <p:pic>
        <p:nvPicPr>
          <p:cNvPr id="1220" name="Shape 1220" descr="ATRAIN-GOES-16_ABI.WP.WATER.NIGHT.4.LWP-LT-100.gif"/>
          <p:cNvPicPr preferRelativeResize="0"/>
          <p:nvPr/>
        </p:nvPicPr>
        <p:blipFill rotWithShape="1">
          <a:blip r:embed="rId3">
            <a:alphaModFix/>
          </a:blip>
          <a:srcRect/>
          <a:stretch/>
        </p:blipFill>
        <p:spPr>
          <a:xfrm>
            <a:off x="564622" y="1799547"/>
            <a:ext cx="3599700" cy="2934300"/>
          </a:xfrm>
          <a:prstGeom prst="rect">
            <a:avLst/>
          </a:prstGeom>
          <a:noFill/>
          <a:ln>
            <a:noFill/>
          </a:ln>
        </p:spPr>
      </p:pic>
      <p:sp>
        <p:nvSpPr>
          <p:cNvPr id="1221" name="Shape 1221"/>
          <p:cNvSpPr txBox="1"/>
          <p:nvPr/>
        </p:nvSpPr>
        <p:spPr>
          <a:xfrm>
            <a:off x="7702200" y="6081880"/>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sp>
        <p:nvSpPr>
          <p:cNvPr id="3" name="TextBox 2"/>
          <p:cNvSpPr txBox="1"/>
          <p:nvPr/>
        </p:nvSpPr>
        <p:spPr>
          <a:xfrm>
            <a:off x="1600294" y="5320397"/>
            <a:ext cx="6132596" cy="523220"/>
          </a:xfrm>
          <a:prstGeom prst="rect">
            <a:avLst/>
          </a:prstGeom>
          <a:noFill/>
        </p:spPr>
        <p:txBody>
          <a:bodyPr wrap="none" rtlCol="0">
            <a:spAutoFit/>
          </a:bodyPr>
          <a:lstStyle/>
          <a:p>
            <a:r>
              <a:rPr lang="en-US" dirty="0">
                <a:solidFill>
                  <a:srgbClr val="FFFFFF"/>
                </a:solidFill>
              </a:rPr>
              <a:t>Note that this plot is from 2017 </a:t>
            </a:r>
            <a:r>
              <a:rPr lang="en-US" dirty="0" smtClean="0">
                <a:solidFill>
                  <a:srgbClr val="FFFFFF"/>
                </a:solidFill>
              </a:rPr>
              <a:t>data from the Beta review </a:t>
            </a:r>
            <a:r>
              <a:rPr lang="en-US" dirty="0">
                <a:solidFill>
                  <a:srgbClr val="FFFFFF"/>
                </a:solidFill>
              </a:rPr>
              <a:t>rather than 2018.</a:t>
            </a:r>
            <a:endParaRPr lang="en-US" dirty="0">
              <a:solidFill>
                <a:srgbClr val="FFFFFF"/>
              </a:solidFill>
              <a:latin typeface="Calibri"/>
              <a:ea typeface="Calibri"/>
              <a:cs typeface="Calibri"/>
              <a:sym typeface="Calibri"/>
            </a:endParaRPr>
          </a:p>
          <a:p>
            <a:endParaRPr lang="en-US" dirty="0"/>
          </a:p>
        </p:txBody>
      </p:sp>
    </p:spTree>
    <p:extLst>
      <p:ext uri="{BB962C8B-B14F-4D97-AF65-F5344CB8AC3E}">
        <p14:creationId xmlns:p14="http://schemas.microsoft.com/office/powerpoint/2010/main" val="32608828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226"/>
        <p:cNvGrpSpPr/>
        <p:nvPr/>
      </p:nvGrpSpPr>
      <p:grpSpPr>
        <a:xfrm>
          <a:off x="0" y="0"/>
          <a:ext cx="0" cy="0"/>
          <a:chOff x="0" y="0"/>
          <a:chExt cx="0" cy="0"/>
        </a:xfrm>
      </p:grpSpPr>
      <p:sp>
        <p:nvSpPr>
          <p:cNvPr id="1227" name="Shape 1227"/>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2800" b="0" i="0" u="none" strike="noStrike" cap="none">
                <a:solidFill>
                  <a:schemeClr val="accent6"/>
                </a:solidFill>
                <a:latin typeface="Calibri"/>
                <a:ea typeface="Calibri"/>
                <a:cs typeface="Calibri"/>
                <a:sym typeface="Calibri"/>
              </a:rPr>
              <a:t>CPS and COD Validation Limitations</a:t>
            </a:r>
          </a:p>
        </p:txBody>
      </p:sp>
      <p:sp>
        <p:nvSpPr>
          <p:cNvPr id="1228" name="Shape 1228"/>
          <p:cNvSpPr txBox="1">
            <a:spLocks noGrp="1"/>
          </p:cNvSpPr>
          <p:nvPr>
            <p:ph type="body" idx="1"/>
          </p:nvPr>
        </p:nvSpPr>
        <p:spPr>
          <a:xfrm>
            <a:off x="323921" y="1425049"/>
            <a:ext cx="8093100" cy="4522200"/>
          </a:xfrm>
          <a:prstGeom prst="rect">
            <a:avLst/>
          </a:prstGeom>
          <a:noFill/>
          <a:ln>
            <a:noFill/>
          </a:ln>
        </p:spPr>
        <p:txBody>
          <a:bodyPr lIns="91425" tIns="91425" rIns="91425" bIns="91425" anchor="t" anchorCtr="0">
            <a:noAutofit/>
          </a:bodyPr>
          <a:lstStyle/>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“Truth” datasets are difficult or impossible to find for CPS, so those validations are not performed.</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Field experiment data may provide some opportunities for CPS validation, but the inherent differences between FOVs, full column vs partial column or point-specific measurements are difficult to overcome.</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Comparisons to both CALIOP and CloudSat results have proven to difficult due to those products being not well understood.</a:t>
            </a:r>
          </a:p>
          <a:p>
            <a:pPr marL="457200" marR="0" lvl="0" indent="-342900" algn="l" rtl="0">
              <a:lnSpc>
                <a:spcPct val="100000"/>
              </a:lnSpc>
              <a:spcBef>
                <a:spcPts val="0"/>
              </a:spcBef>
              <a:spcAft>
                <a:spcPts val="0"/>
              </a:spcAft>
              <a:buClr>
                <a:srgbClr val="FFFFFF"/>
              </a:buClr>
              <a:buSzPct val="100000"/>
              <a:buFont typeface="Arial"/>
              <a:buNone/>
            </a:pPr>
            <a:endParaRPr sz="1800" b="0" i="0" u="none" strike="noStrike" cap="none">
              <a:solidFill>
                <a:srgbClr val="FFFFFF"/>
              </a:solidFill>
              <a:latin typeface="Calibri"/>
              <a:ea typeface="Calibri"/>
              <a:cs typeface="Calibri"/>
              <a:sym typeface="Calibri"/>
            </a:endParaRPr>
          </a:p>
          <a:p>
            <a:pPr marL="457200" marR="0" lvl="0" indent="-342900" algn="l" rtl="0">
              <a:lnSpc>
                <a:spcPct val="100000"/>
              </a:lnSpc>
              <a:spcBef>
                <a:spcPts val="0"/>
              </a:spcBef>
              <a:spcAft>
                <a:spcPts val="0"/>
              </a:spcAft>
              <a:buClr>
                <a:srgbClr val="FFFFFF"/>
              </a:buClr>
              <a:buSzPct val="100000"/>
              <a:buFont typeface="Arial"/>
              <a:buChar char="•"/>
            </a:pPr>
            <a:r>
              <a:rPr lang="en-US" sz="1800" b="0" i="0" u="none" strike="noStrike" cap="none">
                <a:solidFill>
                  <a:srgbClr val="FFFFFF"/>
                </a:solidFill>
                <a:latin typeface="Calibri"/>
                <a:ea typeface="Calibri"/>
                <a:cs typeface="Calibri"/>
                <a:sym typeface="Calibri"/>
              </a:rPr>
              <a:t>Water cloud COD validation sources for optically thin clouds are typically not reliable. CloudSat provides some opportunity, but for optically thin clouds, results are not few and far between.</a:t>
            </a:r>
          </a:p>
          <a:p>
            <a:pPr marL="114300" marR="0" lvl="0" indent="0" algn="l" rtl="0">
              <a:lnSpc>
                <a:spcPct val="100000"/>
              </a:lnSpc>
              <a:spcBef>
                <a:spcPts val="0"/>
              </a:spcBef>
              <a:spcAft>
                <a:spcPts val="0"/>
              </a:spcAft>
              <a:buClr>
                <a:srgbClr val="FFFFFF"/>
              </a:buClr>
              <a:buSzPct val="25000"/>
              <a:buFont typeface="Arial"/>
              <a:buNone/>
            </a:pPr>
            <a:endParaRPr sz="1800" b="0" i="0" u="none" strike="noStrike" cap="none">
              <a:solidFill>
                <a:srgbClr val="FFFFFF"/>
              </a:solidFill>
              <a:latin typeface="Calibri"/>
              <a:ea typeface="Calibri"/>
              <a:cs typeface="Calibri"/>
              <a:sym typeface="Calibri"/>
            </a:endParaRPr>
          </a:p>
        </p:txBody>
      </p:sp>
      <p:sp>
        <p:nvSpPr>
          <p:cNvPr id="1229" name="Shape 1229"/>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79</a:t>
            </a:fld>
            <a:endParaRPr lang="en-US"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0915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Shape 380"/>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chemeClr val="lt1"/>
                </a:solidFill>
                <a:latin typeface="Calibri"/>
                <a:ea typeface="Calibri"/>
                <a:cs typeface="Calibri"/>
                <a:sym typeface="Calibri"/>
              </a:rPr>
              <a:t>Product Overview</a:t>
            </a:r>
            <a:endParaRPr/>
          </a:p>
        </p:txBody>
      </p:sp>
      <p:sp>
        <p:nvSpPr>
          <p:cNvPr id="381" name="Shape 381"/>
          <p:cNvSpPr txBox="1">
            <a:spLocks noGrp="1"/>
          </p:cNvSpPr>
          <p:nvPr>
            <p:ph type="body" idx="1"/>
          </p:nvPr>
        </p:nvSpPr>
        <p:spPr>
          <a:xfrm>
            <a:off x="457200" y="1084262"/>
            <a:ext cx="8229600" cy="4526100"/>
          </a:xfrm>
          <a:prstGeom prst="rect">
            <a:avLst/>
          </a:prstGeom>
          <a:noFill/>
          <a:ln>
            <a:noFill/>
          </a:ln>
        </p:spPr>
        <p:txBody>
          <a:bodyPr spcFirstLastPara="1" wrap="square" lIns="91425" tIns="91425" rIns="91425" bIns="91425" anchor="t" anchorCtr="0">
            <a:noAutofit/>
          </a:bodyPr>
          <a:lstStyle/>
          <a:p>
            <a:pPr marL="457200" marR="0" lvl="0" indent="-342900" algn="l" rtl="0">
              <a:lnSpc>
                <a:spcPct val="102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Baseline Products : </a:t>
            </a:r>
            <a:r>
              <a:rPr lang="en-US" sz="1800" b="0" i="0" u="none" strike="noStrike" cap="none">
                <a:solidFill>
                  <a:srgbClr val="E36C09"/>
                </a:solidFill>
                <a:latin typeface="Arial"/>
                <a:ea typeface="Arial"/>
                <a:cs typeface="Arial"/>
                <a:sym typeface="Arial"/>
              </a:rPr>
              <a:t>Cloud Optical Thickness </a:t>
            </a:r>
            <a:r>
              <a:rPr lang="en-US" sz="1800" b="0" i="0" u="none" strike="noStrike" cap="none">
                <a:solidFill>
                  <a:schemeClr val="lt1"/>
                </a:solidFill>
                <a:latin typeface="Arial"/>
                <a:ea typeface="Arial"/>
                <a:cs typeface="Arial"/>
                <a:sym typeface="Arial"/>
              </a:rPr>
              <a:t>(COD) and </a:t>
            </a:r>
            <a:r>
              <a:rPr lang="en-US" sz="1800" b="0" i="0" u="none" strike="noStrike" cap="none">
                <a:solidFill>
                  <a:srgbClr val="E36C09"/>
                </a:solidFill>
                <a:latin typeface="Arial"/>
                <a:ea typeface="Arial"/>
                <a:cs typeface="Arial"/>
                <a:sym typeface="Arial"/>
              </a:rPr>
              <a:t>Cloud Particle Size</a:t>
            </a:r>
            <a:r>
              <a:rPr lang="en-US" sz="1800" b="0" i="0" u="none" strike="noStrike" cap="none">
                <a:solidFill>
                  <a:schemeClr val="lt1"/>
                </a:solidFill>
                <a:latin typeface="Arial"/>
                <a:ea typeface="Arial"/>
                <a:cs typeface="Arial"/>
                <a:sym typeface="Arial"/>
              </a:rPr>
              <a:t> (CPS)</a:t>
            </a:r>
            <a:endParaRPr/>
          </a:p>
          <a:p>
            <a:pPr marL="0" marR="0" lvl="0" indent="0" algn="l" rtl="0">
              <a:lnSpc>
                <a:spcPct val="102000"/>
              </a:lnSpc>
              <a:spcBef>
                <a:spcPts val="0"/>
              </a:spcBef>
              <a:spcAft>
                <a:spcPts val="0"/>
              </a:spcAft>
              <a:buClr>
                <a:schemeClr val="lt1"/>
              </a:buClr>
              <a:buSzPts val="1800"/>
              <a:buFont typeface="Arial"/>
              <a:buNone/>
            </a:pPr>
            <a:endParaRPr sz="1800" b="0" i="0" u="none" strike="noStrike" cap="none">
              <a:solidFill>
                <a:schemeClr val="lt1"/>
              </a:solidFill>
              <a:latin typeface="Calibri"/>
              <a:ea typeface="Calibri"/>
              <a:cs typeface="Calibri"/>
              <a:sym typeface="Calibri"/>
            </a:endParaRPr>
          </a:p>
          <a:p>
            <a:pPr marL="457200" marR="0" lvl="0" indent="-342900" algn="l" rtl="0">
              <a:lnSpc>
                <a:spcPct val="102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CPS is represented by Cloud Effective Radius which is a measure of cloud droplet distribution.</a:t>
            </a:r>
            <a:endParaRPr/>
          </a:p>
          <a:p>
            <a:pPr marL="0" marR="0" lvl="0" indent="0" algn="l" rtl="0">
              <a:lnSpc>
                <a:spcPct val="102000"/>
              </a:lnSpc>
              <a:spcBef>
                <a:spcPts val="0"/>
              </a:spcBef>
              <a:spcAft>
                <a:spcPts val="0"/>
              </a:spcAft>
              <a:buClr>
                <a:schemeClr val="lt1"/>
              </a:buClr>
              <a:buSzPts val="1800"/>
              <a:buFont typeface="Arial"/>
              <a:buNone/>
            </a:pPr>
            <a:endParaRPr sz="1800" b="0" i="0" u="none" strike="noStrike" cap="none">
              <a:solidFill>
                <a:schemeClr val="lt1"/>
              </a:solidFill>
              <a:latin typeface="Arial"/>
              <a:ea typeface="Arial"/>
              <a:cs typeface="Arial"/>
              <a:sym typeface="Arial"/>
            </a:endParaRPr>
          </a:p>
          <a:p>
            <a:pPr marL="457200" marR="0" lvl="0" indent="-342900" algn="l" rtl="0">
              <a:lnSpc>
                <a:spcPct val="102000"/>
              </a:lnSpc>
              <a:spcBef>
                <a:spcPts val="0"/>
              </a:spcBef>
              <a:spcAft>
                <a:spcPts val="0"/>
              </a:spcAft>
              <a:buClr>
                <a:schemeClr val="lt1"/>
              </a:buClr>
              <a:buSzPts val="1800"/>
              <a:buFont typeface="Arial"/>
              <a:buChar char="•"/>
            </a:pPr>
            <a:r>
              <a:rPr lang="en-US" sz="1800" b="0" i="0" u="none" strike="noStrike" cap="none">
                <a:solidFill>
                  <a:schemeClr val="lt1"/>
                </a:solidFill>
                <a:latin typeface="Arial"/>
                <a:ea typeface="Arial"/>
                <a:cs typeface="Arial"/>
                <a:sym typeface="Arial"/>
              </a:rPr>
              <a:t>Liquid water path (LWP) and Ice Water Path (IWP) are future capabilities. They are calculated from COD and CPS and help to evaluate the provisional products above.</a:t>
            </a:r>
            <a:endParaRPr sz="1800" b="0" i="0" u="none" strike="noStrike" cap="none">
              <a:solidFill>
                <a:schemeClr val="lt1"/>
              </a:solidFill>
              <a:latin typeface="Arial"/>
              <a:ea typeface="Arial"/>
              <a:cs typeface="Arial"/>
              <a:sym typeface="Arial"/>
            </a:endParaRPr>
          </a:p>
          <a:p>
            <a:pPr marL="0" marR="0" lvl="0" indent="0" algn="l" rtl="0">
              <a:lnSpc>
                <a:spcPct val="102000"/>
              </a:lnSpc>
              <a:spcBef>
                <a:spcPts val="0"/>
              </a:spcBef>
              <a:spcAft>
                <a:spcPts val="0"/>
              </a:spcAft>
              <a:buNone/>
            </a:pPr>
            <a:endParaRPr sz="1800">
              <a:latin typeface="Arial"/>
              <a:ea typeface="Arial"/>
              <a:cs typeface="Arial"/>
              <a:sym typeface="Arial"/>
            </a:endParaRPr>
          </a:p>
        </p:txBody>
      </p:sp>
      <p:sp>
        <p:nvSpPr>
          <p:cNvPr id="382" name="Shape 382"/>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lt1"/>
              </a:buClr>
              <a:buSzPts val="350"/>
              <a:buFont typeface="Calibri"/>
              <a:buNone/>
            </a:pPr>
            <a:fld id="{00000000-1234-1234-1234-123412341234}" type="slidenum">
              <a:rPr lang="en-US"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graphicFrame>
        <p:nvGraphicFramePr>
          <p:cNvPr id="383" name="Shape 383"/>
          <p:cNvGraphicFramePr/>
          <p:nvPr/>
        </p:nvGraphicFramePr>
        <p:xfrm>
          <a:off x="250469" y="4518617"/>
          <a:ext cx="8643050" cy="1991400"/>
        </p:xfrm>
        <a:graphic>
          <a:graphicData uri="http://schemas.openxmlformats.org/drawingml/2006/table">
            <a:tbl>
              <a:tblPr firstRow="1" bandRow="1">
                <a:noFill/>
                <a:tableStyleId>{D4F5A407-3AA8-41C0-AEDB-46DB015572EC}</a:tableStyleId>
              </a:tblPr>
              <a:tblGrid>
                <a:gridCol w="1018375">
                  <a:extLst>
                    <a:ext uri="{9D8B030D-6E8A-4147-A177-3AD203B41FA5}">
                      <a16:colId xmlns:a16="http://schemas.microsoft.com/office/drawing/2014/main" val="20000"/>
                    </a:ext>
                  </a:extLst>
                </a:gridCol>
                <a:gridCol w="1340325">
                  <a:extLst>
                    <a:ext uri="{9D8B030D-6E8A-4147-A177-3AD203B41FA5}">
                      <a16:colId xmlns:a16="http://schemas.microsoft.com/office/drawing/2014/main" val="20001"/>
                    </a:ext>
                  </a:extLst>
                </a:gridCol>
                <a:gridCol w="1971050">
                  <a:extLst>
                    <a:ext uri="{9D8B030D-6E8A-4147-A177-3AD203B41FA5}">
                      <a16:colId xmlns:a16="http://schemas.microsoft.com/office/drawing/2014/main" val="20002"/>
                    </a:ext>
                  </a:extLst>
                </a:gridCol>
                <a:gridCol w="1898775">
                  <a:extLst>
                    <a:ext uri="{9D8B030D-6E8A-4147-A177-3AD203B41FA5}">
                      <a16:colId xmlns:a16="http://schemas.microsoft.com/office/drawing/2014/main" val="20003"/>
                    </a:ext>
                  </a:extLst>
                </a:gridCol>
                <a:gridCol w="2414525">
                  <a:extLst>
                    <a:ext uri="{9D8B030D-6E8A-4147-A177-3AD203B41FA5}">
                      <a16:colId xmlns:a16="http://schemas.microsoft.com/office/drawing/2014/main" val="20004"/>
                    </a:ext>
                  </a:extLst>
                </a:gridCol>
              </a:tblGrid>
              <a:tr h="370850">
                <a:tc>
                  <a:txBody>
                    <a:bodyPr/>
                    <a:lstStyle/>
                    <a:p>
                      <a:pPr marL="0" marR="0" lvl="0" indent="0" algn="l" rtl="0">
                        <a:lnSpc>
                          <a:spcPct val="100000"/>
                        </a:lnSpc>
                        <a:spcBef>
                          <a:spcPts val="0"/>
                        </a:spcBef>
                        <a:spcAft>
                          <a:spcPts val="0"/>
                        </a:spcAft>
                        <a:buClr>
                          <a:srgbClr val="000000"/>
                        </a:buClr>
                        <a:buSzPts val="350"/>
                        <a:buFont typeface="Arial"/>
                        <a:buNone/>
                      </a:pPr>
                      <a:endParaRPr sz="1400" u="none" strike="noStrike" cap="none"/>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rgbClr val="F3F3F3"/>
                      </a:solidFill>
                      <a:prstDash val="solid"/>
                      <a:round/>
                      <a:headEnd type="none" w="sm" len="sm"/>
                      <a:tailEnd type="none" w="sm" len="sm"/>
                    </a:lnB>
                    <a:solidFill>
                      <a:srgbClr val="8E7CC3"/>
                    </a:solidFill>
                  </a:tcPr>
                </a:tc>
                <a:tc gridSpan="2">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solidFill>
                            <a:srgbClr val="FFFFFF"/>
                          </a:solidFill>
                          <a:latin typeface="Arial"/>
                          <a:ea typeface="Arial"/>
                          <a:cs typeface="Arial"/>
                          <a:sym typeface="Arial"/>
                        </a:rPr>
                        <a:t>Requirements for Full Validation</a:t>
                      </a:r>
                      <a:endParaRPr/>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rgbClr val="F3F3F3"/>
                      </a:solidFill>
                      <a:prstDash val="solid"/>
                      <a:round/>
                      <a:headEnd type="none" w="sm" len="sm"/>
                      <a:tailEnd type="none" w="sm" len="sm"/>
                    </a:lnB>
                    <a:solidFill>
                      <a:srgbClr val="8E7CC3"/>
                    </a:solidFill>
                  </a:tcPr>
                </a:tc>
                <a:tc hMerge="1">
                  <a:txBody>
                    <a:bodyPr/>
                    <a:lstStyle/>
                    <a:p>
                      <a:endParaRPr lang="en-US"/>
                    </a:p>
                  </a:txBody>
                  <a:tcPr/>
                </a:tc>
                <a:tc gridSpan="2">
                  <a:txBody>
                    <a:bodyPr/>
                    <a:lstStyle/>
                    <a:p>
                      <a:pPr marL="0" marR="0" lvl="0" indent="0" algn="l" rtl="0">
                        <a:lnSpc>
                          <a:spcPct val="100000"/>
                        </a:lnSpc>
                        <a:spcBef>
                          <a:spcPts val="0"/>
                        </a:spcBef>
                        <a:spcAft>
                          <a:spcPts val="0"/>
                        </a:spcAft>
                        <a:buClr>
                          <a:srgbClr val="000000"/>
                        </a:buClr>
                        <a:buSzPts val="350"/>
                        <a:buFont typeface="Arial"/>
                        <a:buNone/>
                      </a:pPr>
                      <a:endParaRPr sz="1400" u="none" strike="noStrike" cap="none"/>
                    </a:p>
                  </a:txBody>
                  <a:tcPr marL="91450" marR="91450" marT="45725" marB="45725">
                    <a:lnL w="12700" cap="flat" cmpd="sng">
                      <a:solidFill>
                        <a:schemeClr val="dk1">
                          <a:alpha val="0"/>
                        </a:schemeClr>
                      </a:solidFill>
                      <a:prstDash val="solid"/>
                      <a:round/>
                      <a:headEnd type="none" w="sm" len="sm"/>
                      <a:tailEnd type="none" w="sm" len="sm"/>
                    </a:lnL>
                    <a:lnR w="12700" cap="flat" cmpd="sng">
                      <a:solidFill>
                        <a:schemeClr val="dk1">
                          <a:alpha val="0"/>
                        </a:schemeClr>
                      </a:solidFill>
                      <a:prstDash val="solid"/>
                      <a:round/>
                      <a:headEnd type="none" w="sm" len="sm"/>
                      <a:tailEnd type="none" w="sm" len="sm"/>
                    </a:lnR>
                    <a:lnT w="12700" cap="flat" cmpd="sng">
                      <a:solidFill>
                        <a:schemeClr val="dk1">
                          <a:alpha val="0"/>
                        </a:schemeClr>
                      </a:solidFill>
                      <a:prstDash val="solid"/>
                      <a:round/>
                      <a:headEnd type="none" w="sm" len="sm"/>
                      <a:tailEnd type="none" w="sm" len="sm"/>
                    </a:lnT>
                    <a:lnB w="12700" cap="flat" cmpd="sng">
                      <a:solidFill>
                        <a:srgbClr val="F3F3F3"/>
                      </a:solidFill>
                      <a:prstDash val="solid"/>
                      <a:round/>
                      <a:headEnd type="none" w="sm" len="sm"/>
                      <a:tailEnd type="none" w="sm" len="sm"/>
                    </a:lnB>
                    <a:solidFill>
                      <a:srgbClr val="8E7CC3"/>
                    </a:solidFill>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Product</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Range</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Accuracy</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Precision</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tc>
                  <a:txBody>
                    <a:bodyPr/>
                    <a:lstStyle/>
                    <a:p>
                      <a:pPr marL="0" marR="0" lvl="0" indent="0" algn="l" rtl="0">
                        <a:lnSpc>
                          <a:spcPct val="100000"/>
                        </a:lnSpc>
                        <a:spcBef>
                          <a:spcPts val="0"/>
                        </a:spcBef>
                        <a:spcAft>
                          <a:spcPts val="0"/>
                        </a:spcAft>
                        <a:buClr>
                          <a:srgbClr val="000000"/>
                        </a:buClr>
                        <a:buSzPts val="350"/>
                        <a:buFont typeface="Arial"/>
                        <a:buNone/>
                      </a:pPr>
                      <a:endParaRPr sz="1400" u="none" strike="noStrike" cap="none"/>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F4F3EC"/>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COD</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0.5-50</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2 or 20% (liquid)</a:t>
                      </a:r>
                      <a:endParaRPr/>
                    </a:p>
                    <a:p>
                      <a:pPr marL="0" marR="0" lvl="0" indent="0" algn="l" rtl="0">
                        <a:lnSpc>
                          <a:spcPct val="100000"/>
                        </a:lnSpc>
                        <a:spcBef>
                          <a:spcPts val="0"/>
                        </a:spcBef>
                        <a:spcAft>
                          <a:spcPts val="0"/>
                        </a:spcAft>
                        <a:buClr>
                          <a:srgbClr val="000000"/>
                        </a:buClr>
                        <a:buSzPts val="350"/>
                        <a:buFont typeface="Arial"/>
                        <a:buNone/>
                      </a:pPr>
                      <a:r>
                        <a:rPr lang="en-US" sz="1400" u="none" strike="noStrike" cap="none"/>
                        <a:t>3 or 30% (ice)</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2 or 20% (liquid)</a:t>
                      </a:r>
                      <a:endParaRPr/>
                    </a:p>
                    <a:p>
                      <a:pPr marL="0" marR="0" lvl="0" indent="0" algn="l" rtl="0">
                        <a:lnSpc>
                          <a:spcPct val="100000"/>
                        </a:lnSpc>
                        <a:spcBef>
                          <a:spcPts val="0"/>
                        </a:spcBef>
                        <a:spcAft>
                          <a:spcPts val="0"/>
                        </a:spcAft>
                        <a:buClr>
                          <a:srgbClr val="000000"/>
                        </a:buClr>
                        <a:buSzPts val="350"/>
                        <a:buFont typeface="Arial"/>
                        <a:buNone/>
                      </a:pPr>
                      <a:r>
                        <a:rPr lang="en-US" sz="1400" u="none" strike="noStrike" cap="none"/>
                        <a:t>3 or 30% (ice)</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en-US" sz="1400" u="none" strike="noStrike" cap="none"/>
                        <a:t>65 degree solar zenith</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400" u="none" strike="noStrike" cap="none"/>
                        <a:t>FD 4km resolution  CONUS 2km</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CPS</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0-50 μm</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4μm /10μm (liquid/ice)</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0" marR="0" lvl="0" indent="0" algn="l" rtl="0">
                        <a:lnSpc>
                          <a:spcPct val="100000"/>
                        </a:lnSpc>
                        <a:spcBef>
                          <a:spcPts val="0"/>
                        </a:spcBef>
                        <a:spcAft>
                          <a:spcPts val="0"/>
                        </a:spcAft>
                        <a:buClr>
                          <a:srgbClr val="000000"/>
                        </a:buClr>
                        <a:buSzPts val="350"/>
                        <a:buFont typeface="Arial"/>
                        <a:buNone/>
                      </a:pPr>
                      <a:r>
                        <a:rPr lang="en-US" sz="1400" u="none" strike="noStrike" cap="none"/>
                        <a:t>4μm /10μm </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tc>
                  <a:txBody>
                    <a:bodyPr/>
                    <a:lstStyle/>
                    <a:p>
                      <a:pPr marL="285750" marR="0" lvl="0" indent="-285750" algn="l" rtl="0">
                        <a:lnSpc>
                          <a:spcPct val="100000"/>
                        </a:lnSpc>
                        <a:spcBef>
                          <a:spcPts val="0"/>
                        </a:spcBef>
                        <a:spcAft>
                          <a:spcPts val="0"/>
                        </a:spcAft>
                        <a:buClr>
                          <a:srgbClr val="000000"/>
                        </a:buClr>
                        <a:buSzPts val="1400"/>
                        <a:buFont typeface="Noto Sans Symbols"/>
                        <a:buChar char="➢"/>
                      </a:pPr>
                      <a:r>
                        <a:rPr lang="en-US" sz="1400" u="none" strike="noStrike" cap="none"/>
                        <a:t>65 degree solar zenith</a:t>
                      </a:r>
                      <a:endParaRPr/>
                    </a:p>
                    <a:p>
                      <a:pPr marL="285750" marR="0" lvl="0" indent="-285750" algn="l" rtl="0">
                        <a:lnSpc>
                          <a:spcPct val="100000"/>
                        </a:lnSpc>
                        <a:spcBef>
                          <a:spcPts val="0"/>
                        </a:spcBef>
                        <a:spcAft>
                          <a:spcPts val="0"/>
                        </a:spcAft>
                        <a:buClr>
                          <a:srgbClr val="000000"/>
                        </a:buClr>
                        <a:buSzPts val="1400"/>
                        <a:buFont typeface="Noto Sans Symbols"/>
                        <a:buChar char="➢"/>
                      </a:pPr>
                      <a:r>
                        <a:rPr lang="en-US" sz="1400" u="none" strike="noStrike" cap="none"/>
                        <a:t>FD and CONUS 2km </a:t>
                      </a:r>
                      <a:endParaRPr/>
                    </a:p>
                  </a:txBody>
                  <a:tcPr marL="91450" marR="91450" marT="45725" marB="45725">
                    <a:lnL w="12700" cap="flat" cmpd="sng">
                      <a:solidFill>
                        <a:srgbClr val="F3F3F3"/>
                      </a:solidFill>
                      <a:prstDash val="solid"/>
                      <a:round/>
                      <a:headEnd type="none" w="sm" len="sm"/>
                      <a:tailEnd type="none" w="sm" len="sm"/>
                    </a:lnL>
                    <a:lnR w="12700" cap="flat" cmpd="sng">
                      <a:solidFill>
                        <a:srgbClr val="F3F3F3"/>
                      </a:solidFill>
                      <a:prstDash val="solid"/>
                      <a:round/>
                      <a:headEnd type="none" w="sm" len="sm"/>
                      <a:tailEnd type="none" w="sm" len="sm"/>
                    </a:lnR>
                    <a:lnT w="12700" cap="flat" cmpd="sng">
                      <a:solidFill>
                        <a:srgbClr val="F3F3F3"/>
                      </a:solidFill>
                      <a:prstDash val="solid"/>
                      <a:round/>
                      <a:headEnd type="none" w="sm" len="sm"/>
                      <a:tailEnd type="none" w="sm" len="sm"/>
                    </a:lnT>
                    <a:lnB w="12700" cap="flat" cmpd="sng">
                      <a:solidFill>
                        <a:srgbClr val="F3F3F3"/>
                      </a:solidFill>
                      <a:prstDash val="solid"/>
                      <a:round/>
                      <a:headEnd type="none" w="sm" len="sm"/>
                      <a:tailEnd type="none" w="sm" len="sm"/>
                    </a:lnB>
                    <a:solidFill>
                      <a:srgbClr val="D9D2E9"/>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Shape 1235"/>
          <p:cNvSpPr txBox="1">
            <a:spLocks noGrp="1"/>
          </p:cNvSpPr>
          <p:nvPr>
            <p:ph type="title"/>
          </p:nvPr>
        </p:nvSpPr>
        <p:spPr>
          <a:xfrm>
            <a:off x="457200" y="-46038"/>
            <a:ext cx="8229600" cy="1143000"/>
          </a:xfrm>
          <a:prstGeom prst="rect">
            <a:avLst/>
          </a:prstGeom>
          <a:noFill/>
          <a:ln>
            <a:noFill/>
          </a:ln>
        </p:spPr>
        <p:txBody>
          <a:bodyPr lIns="91425" tIns="91425" rIns="91425" bIns="91425" anchor="ctr" anchorCtr="0">
            <a:noAutofit/>
          </a:bodyPr>
          <a:lstStyle/>
          <a:p>
            <a:pPr marL="0" marR="0" lvl="0" indent="0" algn="ctr" rtl="0">
              <a:lnSpc>
                <a:spcPct val="100000"/>
              </a:lnSpc>
              <a:spcBef>
                <a:spcPts val="0"/>
              </a:spcBef>
              <a:spcAft>
                <a:spcPts val="0"/>
              </a:spcAft>
              <a:buClr>
                <a:schemeClr val="accent6"/>
              </a:buClr>
              <a:buSzPct val="25000"/>
              <a:buFont typeface="Calibri"/>
              <a:buNone/>
            </a:pPr>
            <a:r>
              <a:rPr lang="en-US" sz="3200" b="0" i="0" u="none" strike="noStrike" cap="none" dirty="0">
                <a:solidFill>
                  <a:schemeClr val="accent6"/>
                </a:solidFill>
                <a:latin typeface="Calibri"/>
                <a:ea typeface="Calibri"/>
                <a:cs typeface="Calibri"/>
                <a:sym typeface="Calibri"/>
              </a:rPr>
              <a:t>NCOMP Requirements </a:t>
            </a:r>
            <a:r>
              <a:rPr lang="en-US" sz="3200" b="0" i="0" u="none" strike="noStrike" cap="none" dirty="0" err="1">
                <a:solidFill>
                  <a:schemeClr val="accent6"/>
                </a:solidFill>
                <a:latin typeface="Calibri"/>
                <a:ea typeface="Calibri"/>
                <a:cs typeface="Calibri"/>
                <a:sym typeface="Calibri"/>
              </a:rPr>
              <a:t>vs</a:t>
            </a:r>
            <a:r>
              <a:rPr lang="en-US" sz="3200" b="0" i="0" u="none" strike="noStrike" cap="none" dirty="0">
                <a:solidFill>
                  <a:schemeClr val="accent6"/>
                </a:solidFill>
                <a:latin typeface="Calibri"/>
                <a:ea typeface="Calibri"/>
                <a:cs typeface="Calibri"/>
                <a:sym typeface="Calibri"/>
              </a:rPr>
              <a:t> Validation</a:t>
            </a:r>
          </a:p>
        </p:txBody>
      </p:sp>
      <p:sp>
        <p:nvSpPr>
          <p:cNvPr id="1236" name="Shape 1236"/>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l" rtl="0">
              <a:lnSpc>
                <a:spcPct val="100000"/>
              </a:lnSpc>
              <a:spcBef>
                <a:spcPts val="0"/>
              </a:spcBef>
              <a:spcAft>
                <a:spcPts val="0"/>
              </a:spcAft>
              <a:buClr>
                <a:srgbClr val="000000"/>
              </a:buClr>
              <a:buSzPct val="25000"/>
              <a:buFont typeface="Arial"/>
              <a:buNone/>
            </a:pPr>
            <a:fld id="{00000000-1234-1234-1234-123412341234}" type="slidenum">
              <a:rPr lang="en-US" sz="1400" b="0" i="0" u="none" strike="noStrike" cap="none">
                <a:solidFill>
                  <a:srgbClr val="000000"/>
                </a:solidFill>
                <a:latin typeface="Arial"/>
                <a:ea typeface="Arial"/>
                <a:cs typeface="Arial"/>
                <a:sym typeface="Arial"/>
              </a:rPr>
              <a:t>80</a:t>
            </a:fld>
            <a:endParaRPr lang="en-US" sz="1400" b="0" i="0" u="none" strike="noStrike" cap="none">
              <a:solidFill>
                <a:srgbClr val="000000"/>
              </a:solidFill>
              <a:latin typeface="Arial"/>
              <a:ea typeface="Arial"/>
              <a:cs typeface="Arial"/>
              <a:sym typeface="Arial"/>
            </a:endParaRPr>
          </a:p>
        </p:txBody>
      </p:sp>
      <p:sp>
        <p:nvSpPr>
          <p:cNvPr id="1237" name="Shape 1237"/>
          <p:cNvSpPr txBox="1"/>
          <p:nvPr/>
        </p:nvSpPr>
        <p:spPr>
          <a:xfrm>
            <a:off x="8035809" y="5773678"/>
            <a:ext cx="984600" cy="400200"/>
          </a:xfrm>
          <a:prstGeom prst="rect">
            <a:avLst/>
          </a:prstGeom>
          <a:solidFill>
            <a:srgbClr val="00B050"/>
          </a:solid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2000" b="0" i="0" u="none" strike="noStrike" cap="none">
                <a:solidFill>
                  <a:schemeClr val="lt1"/>
                </a:solidFill>
                <a:latin typeface="Calibri"/>
                <a:ea typeface="Calibri"/>
                <a:cs typeface="Calibri"/>
                <a:sym typeface="Calibri"/>
              </a:rPr>
              <a:t>PASSED</a:t>
            </a:r>
          </a:p>
        </p:txBody>
      </p:sp>
      <p:graphicFrame>
        <p:nvGraphicFramePr>
          <p:cNvPr id="1238" name="Shape 1238"/>
          <p:cNvGraphicFramePr/>
          <p:nvPr/>
        </p:nvGraphicFramePr>
        <p:xfrm>
          <a:off x="236775" y="1179712"/>
          <a:ext cx="8670450" cy="2834680"/>
        </p:xfrm>
        <a:graphic>
          <a:graphicData uri="http://schemas.openxmlformats.org/drawingml/2006/table">
            <a:tbl>
              <a:tblPr>
                <a:noFill/>
              </a:tblPr>
              <a:tblGrid>
                <a:gridCol w="1185050">
                  <a:extLst>
                    <a:ext uri="{9D8B030D-6E8A-4147-A177-3AD203B41FA5}">
                      <a16:colId xmlns:a16="http://schemas.microsoft.com/office/drawing/2014/main" val="20000"/>
                    </a:ext>
                  </a:extLst>
                </a:gridCol>
                <a:gridCol w="1540700">
                  <a:extLst>
                    <a:ext uri="{9D8B030D-6E8A-4147-A177-3AD203B41FA5}">
                      <a16:colId xmlns:a16="http://schemas.microsoft.com/office/drawing/2014/main" val="20001"/>
                    </a:ext>
                  </a:extLst>
                </a:gridCol>
                <a:gridCol w="1564400">
                  <a:extLst>
                    <a:ext uri="{9D8B030D-6E8A-4147-A177-3AD203B41FA5}">
                      <a16:colId xmlns:a16="http://schemas.microsoft.com/office/drawing/2014/main" val="20002"/>
                    </a:ext>
                  </a:extLst>
                </a:gridCol>
                <a:gridCol w="1799050">
                  <a:extLst>
                    <a:ext uri="{9D8B030D-6E8A-4147-A177-3AD203B41FA5}">
                      <a16:colId xmlns:a16="http://schemas.microsoft.com/office/drawing/2014/main" val="20003"/>
                    </a:ext>
                  </a:extLst>
                </a:gridCol>
                <a:gridCol w="1251525">
                  <a:extLst>
                    <a:ext uri="{9D8B030D-6E8A-4147-A177-3AD203B41FA5}">
                      <a16:colId xmlns:a16="http://schemas.microsoft.com/office/drawing/2014/main" val="20004"/>
                    </a:ext>
                  </a:extLst>
                </a:gridCol>
                <a:gridCol w="1329725">
                  <a:extLst>
                    <a:ext uri="{9D8B030D-6E8A-4147-A177-3AD203B41FA5}">
                      <a16:colId xmlns:a16="http://schemas.microsoft.com/office/drawing/2014/main" val="20005"/>
                    </a:ext>
                  </a:extLst>
                </a:gridCol>
              </a:tblGrid>
              <a:tr h="228600">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Product</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Range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Accuracy</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Precision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Latency</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tc>
                  <a:txBody>
                    <a:bodyPr/>
                    <a:lstStyle/>
                    <a:p>
                      <a:pPr marL="0" marR="0" lvl="0" indent="0" algn="ctr" rtl="0">
                        <a:lnSpc>
                          <a:spcPct val="100000"/>
                        </a:lnSpc>
                        <a:spcBef>
                          <a:spcPts val="0"/>
                        </a:spcBef>
                        <a:spcAft>
                          <a:spcPts val="0"/>
                        </a:spcAft>
                        <a:buClr>
                          <a:srgbClr val="063DE8"/>
                        </a:buClr>
                        <a:buSzPct val="25000"/>
                        <a:buFont typeface="Arial"/>
                        <a:buNone/>
                      </a:pPr>
                      <a:r>
                        <a:rPr lang="en-US" sz="1800" b="1" i="0" u="none" strike="noStrike" cap="none">
                          <a:solidFill>
                            <a:srgbClr val="063DE8"/>
                          </a:solidFill>
                          <a:latin typeface="Arial"/>
                          <a:ea typeface="Arial"/>
                          <a:cs typeface="Arial"/>
                          <a:sym typeface="Arial"/>
                        </a:rPr>
                        <a:t>Horizontal resolution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38100" cap="flat" cmpd="sng">
                      <a:solidFill>
                        <a:schemeClr val="lt1"/>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371475">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Cloud Optical Depth</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l"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 &lt; COD &lt; 8</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 20% (liquid)</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30% (ice)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max of</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0.8 or 35%</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5min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2km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381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extLst>
                  <a:ext uri="{0D108BD9-81ED-4DB2-BD59-A6C34878D82A}">
                    <a16:rowId xmlns:a16="http://schemas.microsoft.com/office/drawing/2014/main" val="10001"/>
                  </a:ext>
                </a:extLst>
              </a:tr>
              <a:tr h="371475">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Cloud Particle Size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liquid:</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 &lt; CPS &lt; 32μm</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ice:</a:t>
                      </a:r>
                    </a:p>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 &lt; CPS &lt; 50μm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4μm (liquid)</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10μm (ice)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100% (liquid)</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45% (ice)</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5min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tc>
                  <a:txBody>
                    <a:bodyPr/>
                    <a:lstStyle/>
                    <a:p>
                      <a:pPr marL="0" marR="0" lvl="0" indent="0" algn="ctr" rtl="0">
                        <a:lnSpc>
                          <a:spcPct val="100000"/>
                        </a:lnSpc>
                        <a:spcBef>
                          <a:spcPts val="0"/>
                        </a:spcBef>
                        <a:spcAft>
                          <a:spcPts val="0"/>
                        </a:spcAft>
                        <a:buClr>
                          <a:srgbClr val="000000"/>
                        </a:buClr>
                        <a:buSzPct val="250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2km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C5D8F1"/>
                    </a:solidFill>
                  </a:tcPr>
                </a:tc>
                <a:extLst>
                  <a:ext uri="{0D108BD9-81ED-4DB2-BD59-A6C34878D82A}">
                    <a16:rowId xmlns:a16="http://schemas.microsoft.com/office/drawing/2014/main" val="10002"/>
                  </a:ext>
                </a:extLst>
              </a:tr>
              <a:tr h="371475">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Liquid Water Path</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25 &lt; LWP &lt; 100</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max of </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25 gm-2 or 15%</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max of</a:t>
                      </a:r>
                    </a:p>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25 gm-2 or 40%</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5min</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tc>
                  <a:txBody>
                    <a:bodyPr/>
                    <a:lstStyle/>
                    <a:p>
                      <a:pPr marL="0" marR="0" lvl="0" indent="0" algn="ctr" rtl="0">
                        <a:lnSpc>
                          <a:spcPct val="100000"/>
                        </a:lnSpc>
                        <a:spcBef>
                          <a:spcPts val="0"/>
                        </a:spcBef>
                        <a:spcAft>
                          <a:spcPts val="0"/>
                        </a:spcAft>
                        <a:buClr>
                          <a:srgbClr val="000000"/>
                        </a:buClr>
                        <a:buSzPct val="25000"/>
                        <a:buFont typeface="Arial"/>
                        <a:buNone/>
                      </a:pPr>
                      <a:r>
                        <a:rPr lang="en-US" sz="1400" b="0" i="0" u="none" strike="noStrike" cap="none">
                          <a:solidFill>
                            <a:srgbClr val="000000"/>
                          </a:solidFill>
                          <a:latin typeface="Arial"/>
                          <a:ea typeface="Arial"/>
                          <a:cs typeface="Arial"/>
                          <a:sym typeface="Arial"/>
                        </a:rPr>
                        <a:t>2km</a:t>
                      </a:r>
                    </a:p>
                  </a:txBody>
                  <a:tcPr marL="91450" marR="91450" marT="45725" marB="45725">
                    <a:lnL w="12700" cap="flat" cmpd="sng">
                      <a:solidFill>
                        <a:schemeClr val="lt1"/>
                      </a:solidFill>
                      <a:prstDash val="solid"/>
                      <a:round/>
                      <a:headEnd type="none" w="med" len="med"/>
                      <a:tailEnd type="none" w="med" len="med"/>
                    </a:lnL>
                    <a:lnR w="12700" cap="flat" cmpd="sng">
                      <a:solidFill>
                        <a:schemeClr val="lt1"/>
                      </a:solidFill>
                      <a:prstDash val="solid"/>
                      <a:round/>
                      <a:headEnd type="none" w="med" len="med"/>
                      <a:tailEnd type="none" w="med" len="med"/>
                    </a:lnR>
                    <a:lnT w="12700" cap="flat" cmpd="sng">
                      <a:solidFill>
                        <a:schemeClr val="lt1"/>
                      </a:solidFill>
                      <a:prstDash val="solid"/>
                      <a:round/>
                      <a:headEnd type="none" w="med" len="med"/>
                      <a:tailEnd type="none" w="med" len="med"/>
                    </a:lnT>
                    <a:lnB w="12700" cap="flat" cmpd="sng">
                      <a:solidFill>
                        <a:schemeClr val="lt1"/>
                      </a:solidFill>
                      <a:prstDash val="solid"/>
                      <a:round/>
                      <a:headEnd type="none" w="med" len="med"/>
                      <a:tailEnd type="none" w="med" len="med"/>
                    </a:lnB>
                    <a:solidFill>
                      <a:srgbClr val="B6D7A8"/>
                    </a:solidFill>
                  </a:tcPr>
                </a:tc>
                <a:extLst>
                  <a:ext uri="{0D108BD9-81ED-4DB2-BD59-A6C34878D82A}">
                    <a16:rowId xmlns:a16="http://schemas.microsoft.com/office/drawing/2014/main" val="10003"/>
                  </a:ext>
                </a:extLst>
              </a:tr>
            </a:tbl>
          </a:graphicData>
        </a:graphic>
      </p:graphicFrame>
      <p:sp>
        <p:nvSpPr>
          <p:cNvPr id="1239" name="Shape 1239"/>
          <p:cNvSpPr/>
          <p:nvPr/>
        </p:nvSpPr>
        <p:spPr>
          <a:xfrm>
            <a:off x="333609" y="4170496"/>
            <a:ext cx="7688400" cy="2585400"/>
          </a:xfrm>
          <a:prstGeom prst="rect">
            <a:avLst/>
          </a:prstGeom>
          <a:noFill/>
          <a:ln>
            <a:noFill/>
          </a:ln>
        </p:spPr>
        <p:txBody>
          <a:bodyPr lIns="91425" tIns="45700" rIns="91425" bIns="45700" anchor="t" anchorCtr="0">
            <a:noAutofit/>
          </a:bodyPr>
          <a:lstStyle/>
          <a:p>
            <a:pPr marL="233362" marR="0" lvl="0" indent="-233362" algn="l" rtl="0">
              <a:lnSpc>
                <a:spcPct val="100000"/>
              </a:lnSpc>
              <a:spcBef>
                <a:spcPts val="0"/>
              </a:spcBef>
              <a:spcAft>
                <a:spcPts val="0"/>
              </a:spcAft>
              <a:buClr>
                <a:schemeClr val="lt1"/>
              </a:buClr>
              <a:buSzPct val="100000"/>
              <a:buFont typeface="Arial"/>
              <a:buChar char="•"/>
            </a:pPr>
            <a:r>
              <a:rPr lang="en-US" sz="1800" b="0" i="0" u="none" strike="noStrike" cap="none" dirty="0">
                <a:solidFill>
                  <a:srgbClr val="FFFFFF"/>
                </a:solidFill>
                <a:latin typeface="Arial"/>
                <a:ea typeface="Arial"/>
                <a:cs typeface="Arial"/>
                <a:sym typeface="Arial"/>
              </a:rPr>
              <a:t>COD comparisons with CALIOP show Accuracy is met at the Provisional Level </a:t>
            </a:r>
            <a:r>
              <a:rPr lang="en-US" sz="1800" b="0" i="0" u="none" strike="noStrike" cap="none" dirty="0" smtClean="0">
                <a:solidFill>
                  <a:srgbClr val="FFFFFF"/>
                </a:solidFill>
                <a:latin typeface="Arial"/>
                <a:ea typeface="Arial"/>
                <a:cs typeface="Arial"/>
                <a:sym typeface="Arial"/>
              </a:rPr>
              <a:t>(</a:t>
            </a:r>
            <a:r>
              <a:rPr lang="en-US" sz="1800" b="0" i="0" u="none" strike="noStrike" cap="none" dirty="0" smtClean="0">
                <a:solidFill>
                  <a:srgbClr val="07AF50"/>
                </a:solidFill>
                <a:latin typeface="Arial"/>
                <a:ea typeface="Arial"/>
                <a:cs typeface="Arial"/>
                <a:sym typeface="Arial"/>
              </a:rPr>
              <a:t>5.5%</a:t>
            </a:r>
            <a:r>
              <a:rPr lang="en-US" sz="1800" b="0" i="0" u="none" strike="noStrike" cap="none" dirty="0">
                <a:solidFill>
                  <a:srgbClr val="FFFFFF"/>
                </a:solidFill>
                <a:latin typeface="Arial"/>
                <a:ea typeface="Arial"/>
                <a:cs typeface="Arial"/>
                <a:sym typeface="Arial"/>
              </a:rPr>
              <a:t>).</a:t>
            </a:r>
          </a:p>
          <a:p>
            <a:pPr marL="233362" marR="0" lvl="0" indent="-233362" algn="l" rtl="0">
              <a:lnSpc>
                <a:spcPct val="100000"/>
              </a:lnSpc>
              <a:spcBef>
                <a:spcPts val="0"/>
              </a:spcBef>
              <a:spcAft>
                <a:spcPts val="0"/>
              </a:spcAft>
              <a:buClr>
                <a:schemeClr val="lt1"/>
              </a:buClr>
              <a:buFont typeface="Arial"/>
              <a:buNone/>
            </a:pPr>
            <a:endParaRPr sz="1800" b="0" i="0" u="none" strike="noStrike" cap="none" dirty="0">
              <a:solidFill>
                <a:schemeClr val="lt1"/>
              </a:solidFill>
              <a:latin typeface="Calibri"/>
              <a:ea typeface="Calibri"/>
              <a:cs typeface="Calibri"/>
              <a:sym typeface="Calibri"/>
            </a:endParaRPr>
          </a:p>
          <a:p>
            <a:pPr marL="233362" marR="0" lvl="0" indent="-233362" algn="l" rtl="0">
              <a:lnSpc>
                <a:spcPct val="100000"/>
              </a:lnSpc>
              <a:spcBef>
                <a:spcPts val="0"/>
              </a:spcBef>
              <a:spcAft>
                <a:spcPts val="0"/>
              </a:spcAft>
              <a:buClr>
                <a:schemeClr val="lt1"/>
              </a:buClr>
              <a:buSzPct val="100000"/>
              <a:buFont typeface="Arial"/>
              <a:buChar char="•"/>
            </a:pPr>
            <a:r>
              <a:rPr lang="en-US" sz="1800" b="0" i="0" u="none" strike="noStrike" cap="none" dirty="0">
                <a:solidFill>
                  <a:srgbClr val="FFFFFF"/>
                </a:solidFill>
                <a:latin typeface="Arial"/>
                <a:ea typeface="Arial"/>
                <a:cs typeface="Arial"/>
                <a:sym typeface="Arial"/>
              </a:rPr>
              <a:t>COD comparisons show Precision could be met at the Provisional Level (</a:t>
            </a:r>
            <a:r>
              <a:rPr lang="en-US" sz="1800" b="0" i="0" u="none" strike="noStrike" cap="none" dirty="0" smtClean="0">
                <a:solidFill>
                  <a:srgbClr val="07AF50"/>
                </a:solidFill>
                <a:latin typeface="Arial"/>
                <a:ea typeface="Arial"/>
                <a:cs typeface="Arial"/>
                <a:sym typeface="Arial"/>
              </a:rPr>
              <a:t>0.52</a:t>
            </a:r>
            <a:r>
              <a:rPr lang="en-US" sz="1800" b="0" i="0" u="none" strike="noStrike" cap="none" dirty="0" smtClean="0">
                <a:solidFill>
                  <a:srgbClr val="FFFFFF"/>
                </a:solidFill>
                <a:latin typeface="Arial"/>
                <a:ea typeface="Arial"/>
                <a:cs typeface="Arial"/>
                <a:sym typeface="Arial"/>
              </a:rPr>
              <a:t>)</a:t>
            </a:r>
            <a:r>
              <a:rPr lang="en-US" sz="1800" b="0" i="0" u="none" strike="noStrike" cap="none" dirty="0">
                <a:solidFill>
                  <a:srgbClr val="FFFFFF"/>
                </a:solidFill>
                <a:latin typeface="Arial"/>
                <a:ea typeface="Arial"/>
                <a:cs typeface="Arial"/>
                <a:sym typeface="Arial"/>
              </a:rPr>
              <a:t>, but that is </a:t>
            </a:r>
            <a:r>
              <a:rPr lang="en-US" sz="1800" b="0" i="0" u="none" strike="noStrike" cap="none" dirty="0" smtClean="0">
                <a:solidFill>
                  <a:srgbClr val="FFE81F"/>
                </a:solidFill>
                <a:latin typeface="Arial"/>
                <a:ea typeface="Arial"/>
                <a:cs typeface="Arial"/>
                <a:sym typeface="Arial"/>
              </a:rPr>
              <a:t>50.7%</a:t>
            </a:r>
            <a:r>
              <a:rPr lang="en-US" sz="1800" b="0" i="0" u="none" strike="noStrike" cap="none" dirty="0">
                <a:solidFill>
                  <a:srgbClr val="FFFFFF"/>
                </a:solidFill>
                <a:latin typeface="Arial"/>
                <a:ea typeface="Arial"/>
                <a:cs typeface="Arial"/>
                <a:sym typeface="Arial"/>
              </a:rPr>
              <a:t>, so more CALIOP comparisons will be conducted.</a:t>
            </a:r>
          </a:p>
          <a:p>
            <a:pPr marL="233362" marR="0" lvl="0" indent="-233362" algn="l" rtl="0">
              <a:lnSpc>
                <a:spcPct val="100000"/>
              </a:lnSpc>
              <a:spcBef>
                <a:spcPts val="0"/>
              </a:spcBef>
              <a:spcAft>
                <a:spcPts val="0"/>
              </a:spcAft>
              <a:buClr>
                <a:schemeClr val="lt1"/>
              </a:buClr>
              <a:buFont typeface="Arial"/>
              <a:buNone/>
            </a:pPr>
            <a:endParaRPr sz="1800" b="0" i="0" u="none" strike="noStrike" cap="none" dirty="0">
              <a:solidFill>
                <a:srgbClr val="FFFFFF"/>
              </a:solidFill>
              <a:latin typeface="Calibri"/>
              <a:ea typeface="Calibri"/>
              <a:cs typeface="Calibri"/>
              <a:sym typeface="Calibri"/>
            </a:endParaRPr>
          </a:p>
          <a:p>
            <a:pPr marL="233362" marR="0" lvl="0" indent="-233362" algn="l" rtl="0">
              <a:lnSpc>
                <a:spcPct val="100000"/>
              </a:lnSpc>
              <a:spcBef>
                <a:spcPts val="0"/>
              </a:spcBef>
              <a:spcAft>
                <a:spcPts val="0"/>
              </a:spcAft>
              <a:buClr>
                <a:schemeClr val="lt1"/>
              </a:buClr>
              <a:buSzPct val="100000"/>
              <a:buFont typeface="Arial"/>
              <a:buChar char="•"/>
            </a:pPr>
            <a:r>
              <a:rPr lang="en-US" sz="1800" b="0" i="0" u="none" strike="noStrike" cap="none" dirty="0">
                <a:solidFill>
                  <a:schemeClr val="lt1"/>
                </a:solidFill>
                <a:latin typeface="Arial"/>
                <a:ea typeface="Arial"/>
                <a:cs typeface="Arial"/>
                <a:sym typeface="Arial"/>
              </a:rPr>
              <a:t>Using LWP as a proxy for CPS indicates that liquid CPS will meet F&amp;PS requirements (Accuracy = </a:t>
            </a:r>
            <a:r>
              <a:rPr lang="en-US" sz="1800" b="0" i="0" u="none" strike="noStrike" cap="none" dirty="0">
                <a:solidFill>
                  <a:srgbClr val="07AF50"/>
                </a:solidFill>
                <a:latin typeface="Arial"/>
                <a:ea typeface="Arial"/>
                <a:cs typeface="Arial"/>
                <a:sym typeface="Arial"/>
              </a:rPr>
              <a:t>13.2 gm-2 </a:t>
            </a:r>
            <a:r>
              <a:rPr lang="en-US" sz="1800" b="0" i="0" u="none" strike="noStrike" cap="none" dirty="0">
                <a:solidFill>
                  <a:schemeClr val="lt1"/>
                </a:solidFill>
                <a:latin typeface="Arial"/>
                <a:ea typeface="Arial"/>
                <a:cs typeface="Arial"/>
                <a:sym typeface="Arial"/>
              </a:rPr>
              <a:t>and Precision = </a:t>
            </a:r>
            <a:r>
              <a:rPr lang="en-US" sz="1800" b="0" i="0" u="none" strike="noStrike" cap="none" dirty="0">
                <a:solidFill>
                  <a:srgbClr val="07AF50"/>
                </a:solidFill>
                <a:latin typeface="Arial"/>
                <a:ea typeface="Arial"/>
                <a:cs typeface="Arial"/>
                <a:sym typeface="Arial"/>
              </a:rPr>
              <a:t>27.6 gm-2</a:t>
            </a:r>
            <a:r>
              <a:rPr lang="en-US" sz="1800" b="0" i="0" u="none" strike="noStrike" cap="none" dirty="0">
                <a:solidFill>
                  <a:schemeClr val="lt1"/>
                </a:solidFill>
                <a:latin typeface="Arial"/>
                <a:ea typeface="Arial"/>
                <a:cs typeface="Arial"/>
                <a:sym typeface="Arial"/>
              </a:rPr>
              <a:t>)</a:t>
            </a:r>
          </a:p>
        </p:txBody>
      </p:sp>
    </p:spTree>
    <p:extLst>
      <p:ext uri="{BB962C8B-B14F-4D97-AF65-F5344CB8AC3E}">
        <p14:creationId xmlns:p14="http://schemas.microsoft.com/office/powerpoint/2010/main" val="19613697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Shape 1186"/>
          <p:cNvSpPr txBox="1">
            <a:spLocks noGrp="1"/>
          </p:cNvSpPr>
          <p:nvPr>
            <p:ph type="title"/>
          </p:nvPr>
        </p:nvSpPr>
        <p:spPr>
          <a:xfrm>
            <a:off x="722312" y="4406900"/>
            <a:ext cx="7772400" cy="13620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Conclusions</a:t>
            </a:r>
            <a:endParaRPr/>
          </a:p>
        </p:txBody>
      </p:sp>
      <p:sp>
        <p:nvSpPr>
          <p:cNvPr id="1187" name="Shape 1187"/>
          <p:cNvSpPr txBox="1">
            <a:spLocks noGrp="1"/>
          </p:cNvSpPr>
          <p:nvPr>
            <p:ph type="sldNum" idx="12"/>
          </p:nvPr>
        </p:nvSpPr>
        <p:spPr>
          <a:xfrm>
            <a:off x="6553200" y="6356350"/>
            <a:ext cx="2133600" cy="365100"/>
          </a:xfrm>
          <a:prstGeom prst="rect">
            <a:avLst/>
          </a:prstGeom>
        </p:spPr>
        <p:txBody>
          <a:bodyPr spcFirstLastPara="1" wrap="square" lIns="91425" tIns="45700" rIns="91425" bIns="45700" anchor="ctr" anchorCtr="0">
            <a:noAutofit/>
          </a:bodyPr>
          <a:lstStyle/>
          <a:p>
            <a:pPr marL="0" lvl="0" indent="0">
              <a:spcBef>
                <a:spcPts val="0"/>
              </a:spcBef>
              <a:spcAft>
                <a:spcPts val="0"/>
              </a:spcAft>
              <a:buClr>
                <a:schemeClr val="lt1"/>
              </a:buClr>
              <a:buSzPts val="300"/>
              <a:buFont typeface="Calibri"/>
              <a:buNone/>
            </a:pPr>
            <a:fld id="{00000000-1234-1234-1234-123412341234}" type="slidenum">
              <a:rPr lang="en-US" sz="1400"/>
              <a:t>81</a:t>
            </a:fld>
            <a:endParaRPr sz="1400"/>
          </a:p>
        </p:txBody>
      </p:sp>
    </p:spTree>
    <p:extLst>
      <p:ext uri="{BB962C8B-B14F-4D97-AF65-F5344CB8AC3E}">
        <p14:creationId xmlns:p14="http://schemas.microsoft.com/office/powerpoint/2010/main" val="16393537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Shape 1269"/>
          <p:cNvSpPr txBox="1">
            <a:spLocks noGrp="1"/>
          </p:cNvSpPr>
          <p:nvPr>
            <p:ph type="title"/>
          </p:nvPr>
        </p:nvSpPr>
        <p:spPr>
          <a:xfrm>
            <a:off x="457200" y="31785"/>
            <a:ext cx="8229600" cy="1143001"/>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600" b="0" i="0" u="none" strike="noStrike" cap="none">
                <a:solidFill>
                  <a:schemeClr val="lt1"/>
                </a:solidFill>
                <a:latin typeface="Calibri"/>
                <a:ea typeface="Calibri"/>
                <a:cs typeface="Calibri"/>
                <a:sym typeface="Calibri"/>
              </a:rPr>
              <a:t>Product Maturity Assessment</a:t>
            </a:r>
          </a:p>
        </p:txBody>
      </p:sp>
      <p:graphicFrame>
        <p:nvGraphicFramePr>
          <p:cNvPr id="1270" name="Shape 1270"/>
          <p:cNvGraphicFramePr/>
          <p:nvPr/>
        </p:nvGraphicFramePr>
        <p:xfrm>
          <a:off x="457200" y="1465262"/>
          <a:ext cx="8229600" cy="4287610"/>
        </p:xfrm>
        <a:graphic>
          <a:graphicData uri="http://schemas.openxmlformats.org/drawingml/2006/table">
            <a:tbl>
              <a:tblPr firstRow="1" bandRow="1">
                <a:noFil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Preparation Activities</a:t>
                      </a:r>
                    </a:p>
                  </a:txBody>
                  <a:tcPr marL="91450" marR="91450" marT="45725" marB="457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Assessment</a:t>
                      </a:r>
                    </a:p>
                  </a:txBody>
                  <a:tcPr marL="91450" marR="91450" marT="45725" marB="45725">
                    <a:solidFill>
                      <a:schemeClr val="bg1"/>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Initial calibration applied (L1b)</a:t>
                      </a:r>
                    </a:p>
                  </a:txBody>
                  <a:tcPr marL="91450" marR="91450" marT="45725" marB="457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N/A</a:t>
                      </a:r>
                    </a:p>
                  </a:txBody>
                  <a:tcPr marL="91450" marR="91450" marT="45725" marB="45725">
                    <a:solidFill>
                      <a:schemeClr val="bg1"/>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Rapid changes in product input tables / algorithms can be expected</a:t>
                      </a:r>
                    </a:p>
                  </a:txBody>
                  <a:tcPr marL="91450" marR="91450" marT="45725" marB="457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a:t>Yes</a:t>
                      </a:r>
                    </a:p>
                  </a:txBody>
                  <a:tcPr marL="91450" marR="91450" marT="45725" marB="45725">
                    <a:solidFill>
                      <a:schemeClr val="bg1"/>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Product quick looks and initial comparisons with ground truth data not adequate to determine product quality</a:t>
                      </a:r>
                    </a:p>
                  </a:txBody>
                  <a:tcPr marL="91450" marR="91450" marT="45725" marB="457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dirty="0"/>
                        <a:t>Algorithm experiences striping due to due to upstream (L1b) issues.</a:t>
                      </a:r>
                    </a:p>
                  </a:txBody>
                  <a:tcPr marL="91450" marR="91450" marT="45725" marB="45725">
                    <a:solidFill>
                      <a:schemeClr val="bg1"/>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Anomalies may be found in the product and the resolution strategy may not exist</a:t>
                      </a:r>
                    </a:p>
                  </a:txBody>
                  <a:tcPr marL="91450" marR="91450" marT="45725" marB="457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dirty="0"/>
                        <a:t>Agreed</a:t>
                      </a:r>
                    </a:p>
                  </a:txBody>
                  <a:tcPr marL="91450" marR="91450" marT="45725" marB="45725">
                    <a:solidFill>
                      <a:schemeClr val="bg1"/>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chemeClr val="lt1"/>
                        </a:buClr>
                        <a:buSzPct val="25000"/>
                        <a:buFont typeface="Arial"/>
                        <a:buNone/>
                      </a:pPr>
                      <a:r>
                        <a:rPr lang="en-US" sz="1400" b="1" u="none" strike="noStrike" cap="none">
                          <a:solidFill>
                            <a:schemeClr val="lt1"/>
                          </a:solidFill>
                        </a:rPr>
                        <a:t>End State</a:t>
                      </a:r>
                    </a:p>
                  </a:txBody>
                  <a:tcPr marL="91450" marR="91450" marT="45725" marB="45725">
                    <a:solidFill>
                      <a:schemeClr val="accent1"/>
                    </a:solidFill>
                  </a:tcPr>
                </a:tc>
                <a:tc>
                  <a:txBody>
                    <a:bodyPr/>
                    <a:lstStyle/>
                    <a:p>
                      <a:pPr marL="0" marR="0" lvl="0" indent="0" algn="l" rtl="0">
                        <a:lnSpc>
                          <a:spcPct val="100000"/>
                        </a:lnSpc>
                        <a:spcBef>
                          <a:spcPts val="0"/>
                        </a:spcBef>
                        <a:spcAft>
                          <a:spcPts val="0"/>
                        </a:spcAft>
                        <a:buClr>
                          <a:schemeClr val="lt1"/>
                        </a:buClr>
                        <a:buSzPct val="25000"/>
                        <a:buFont typeface="Arial"/>
                        <a:buNone/>
                      </a:pPr>
                      <a:r>
                        <a:rPr lang="en-US" sz="1400" b="1" u="none" strike="noStrike" cap="none" dirty="0">
                          <a:solidFill>
                            <a:schemeClr val="lt1"/>
                          </a:solidFill>
                        </a:rPr>
                        <a:t>Assessment</a:t>
                      </a:r>
                    </a:p>
                  </a:txBody>
                  <a:tcPr marL="91450" marR="91450" marT="45725" marB="45725">
                    <a:solidFill>
                      <a:schemeClr val="accent1"/>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Products are made available to users to gain familiarity with data formats and parameters</a:t>
                      </a:r>
                    </a:p>
                  </a:txBody>
                  <a:tcPr marL="91450" marR="91450" marT="45725" marB="45725">
                    <a:solidFill>
                      <a:schemeClr val="bg1"/>
                    </a:solidFill>
                  </a:tcPr>
                </a:tc>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Agree</a:t>
                      </a:r>
                    </a:p>
                  </a:txBody>
                  <a:tcPr marL="91450" marR="91450" marT="45725" marB="45725">
                    <a:solidFill>
                      <a:schemeClr val="bg1"/>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dirty="0"/>
                        <a:t>Product has been minimally validated and may still contain significant errors</a:t>
                      </a:r>
                    </a:p>
                  </a:txBody>
                  <a:tcPr marL="91450" marR="91450" marT="45725" marB="45725">
                    <a:solidFill>
                      <a:schemeClr val="bg1"/>
                    </a:solidFill>
                  </a:tcPr>
                </a:tc>
                <a:tc>
                  <a:txBody>
                    <a:bodyPr/>
                    <a:lstStyle/>
                    <a:p>
                      <a:pPr lvl="0" rtl="0">
                        <a:spcBef>
                          <a:spcPts val="0"/>
                        </a:spcBef>
                        <a:buClr>
                          <a:schemeClr val="dk1"/>
                        </a:buClr>
                        <a:buSzPct val="25000"/>
                        <a:buFont typeface="Arial"/>
                        <a:buNone/>
                      </a:pPr>
                      <a:r>
                        <a:rPr lang="en-US" dirty="0"/>
                        <a:t>Agree</a:t>
                      </a:r>
                    </a:p>
                  </a:txBody>
                  <a:tcPr marL="91450" marR="91450" marT="45725" marB="45725">
                    <a:solidFill>
                      <a:schemeClr val="bg1"/>
                    </a:solidFill>
                  </a:tcPr>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ct val="25000"/>
                        <a:buFont typeface="Arial"/>
                        <a:buNone/>
                      </a:pPr>
                      <a:r>
                        <a:rPr lang="en-US" sz="1400" u="none" strike="noStrike" cap="none"/>
                        <a:t>Product is not optimized for operational use</a:t>
                      </a:r>
                    </a:p>
                  </a:txBody>
                  <a:tcPr marL="91450" marR="91450" marT="45725" marB="45725">
                    <a:solidFill>
                      <a:schemeClr val="bg1"/>
                    </a:solidFill>
                  </a:tcPr>
                </a:tc>
                <a:tc>
                  <a:txBody>
                    <a:bodyPr/>
                    <a:lstStyle/>
                    <a:p>
                      <a:pPr lvl="0" rtl="0">
                        <a:spcBef>
                          <a:spcPts val="0"/>
                        </a:spcBef>
                        <a:buClr>
                          <a:schemeClr val="dk1"/>
                        </a:buClr>
                        <a:buSzPct val="25000"/>
                        <a:buFont typeface="Arial"/>
                        <a:buNone/>
                      </a:pPr>
                      <a:r>
                        <a:rPr lang="en-US" dirty="0"/>
                        <a:t>Agree</a:t>
                      </a:r>
                    </a:p>
                  </a:txBody>
                  <a:tcPr marL="91450" marR="91450" marT="45725" marB="45725">
                    <a:solidFill>
                      <a:schemeClr val="bg1"/>
                    </a:solidFill>
                  </a:tcPr>
                </a:tc>
                <a:extLst>
                  <a:ext uri="{0D108BD9-81ED-4DB2-BD59-A6C34878D82A}">
                    <a16:rowId xmlns:a16="http://schemas.microsoft.com/office/drawing/2014/main" val="10008"/>
                  </a:ext>
                </a:extLst>
              </a:tr>
            </a:tbl>
          </a:graphicData>
        </a:graphic>
      </p:graphicFrame>
      <p:sp>
        <p:nvSpPr>
          <p:cNvPr id="1271" name="Shape 1271"/>
          <p:cNvSpPr txBox="1">
            <a:spLocks noGrp="1"/>
          </p:cNvSpPr>
          <p:nvPr>
            <p:ph type="sldNum" idx="12"/>
          </p:nvPr>
        </p:nvSpPr>
        <p:spPr>
          <a:xfrm>
            <a:off x="6553200" y="6356350"/>
            <a:ext cx="2133598"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82</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8227103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244"/>
        <p:cNvGrpSpPr/>
        <p:nvPr/>
      </p:nvGrpSpPr>
      <p:grpSpPr>
        <a:xfrm>
          <a:off x="0" y="0"/>
          <a:ext cx="0" cy="0"/>
          <a:chOff x="0" y="0"/>
          <a:chExt cx="0" cy="0"/>
        </a:xfrm>
      </p:grpSpPr>
      <p:sp>
        <p:nvSpPr>
          <p:cNvPr id="1245" name="Shape 1245"/>
          <p:cNvSpPr txBox="1">
            <a:spLocks noGrp="1"/>
          </p:cNvSpPr>
          <p:nvPr>
            <p:ph type="title"/>
          </p:nvPr>
        </p:nvSpPr>
        <p:spPr>
          <a:xfrm>
            <a:off x="457200" y="4151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n-US" sz="3100" b="0" i="0" u="none" strike="noStrike" cap="none">
                <a:solidFill>
                  <a:schemeClr val="lt1"/>
                </a:solidFill>
                <a:latin typeface="Calibri"/>
                <a:ea typeface="Calibri"/>
                <a:cs typeface="Calibri"/>
                <a:sym typeface="Calibri"/>
              </a:rPr>
              <a:t>Nighttime PLPT Outcomes: Summary</a:t>
            </a:r>
          </a:p>
        </p:txBody>
      </p:sp>
      <p:sp>
        <p:nvSpPr>
          <p:cNvPr id="1246" name="Shape 1246"/>
          <p:cNvSpPr txBox="1">
            <a:spLocks noGrp="1"/>
          </p:cNvSpPr>
          <p:nvPr>
            <p:ph type="body" idx="1"/>
          </p:nvPr>
        </p:nvSpPr>
        <p:spPr>
          <a:xfrm>
            <a:off x="457200" y="1290162"/>
            <a:ext cx="8229600" cy="4526100"/>
          </a:xfrm>
          <a:prstGeom prst="rect">
            <a:avLst/>
          </a:prstGeom>
          <a:noFill/>
          <a:ln>
            <a:noFill/>
          </a:ln>
        </p:spPr>
        <p:txBody>
          <a:bodyPr lIns="91425" tIns="45700" rIns="91425" bIns="45700" anchor="t" anchorCtr="0">
            <a:noAutofit/>
          </a:bodyPr>
          <a:lstStyle/>
          <a:p>
            <a:pPr marL="233361" marR="0" lvl="0" indent="-233361"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All PLPT activities required to make </a:t>
            </a:r>
            <a:r>
              <a:rPr lang="en-US" sz="2400" b="0" i="0" u="none" strike="noStrike" cap="none" dirty="0" smtClean="0">
                <a:solidFill>
                  <a:schemeClr val="lt1"/>
                </a:solidFill>
                <a:latin typeface="Calibri"/>
                <a:ea typeface="Calibri"/>
                <a:cs typeface="Calibri"/>
                <a:sym typeface="Calibri"/>
              </a:rPr>
              <a:t>Provisional have </a:t>
            </a:r>
            <a:r>
              <a:rPr lang="en-US" sz="2400" b="0" i="0" u="none" strike="noStrike" cap="none" dirty="0">
                <a:solidFill>
                  <a:schemeClr val="lt1"/>
                </a:solidFill>
                <a:latin typeface="Calibri"/>
                <a:ea typeface="Calibri"/>
                <a:cs typeface="Calibri"/>
                <a:sym typeface="Calibri"/>
              </a:rPr>
              <a:t>been completed.</a:t>
            </a:r>
          </a:p>
          <a:p>
            <a:pPr marL="233362" marR="0" lvl="0" indent="-233362" algn="l" rtl="0">
              <a:lnSpc>
                <a:spcPct val="100000"/>
              </a:lnSpc>
              <a:spcBef>
                <a:spcPts val="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Some PLPT on some domains were not accomplished but no reason to believe this impacts performance.</a:t>
            </a:r>
          </a:p>
          <a:p>
            <a:pPr marL="233362" marR="0" lvl="0" indent="-233362" algn="l" rtl="0">
              <a:lnSpc>
                <a:spcPct val="100000"/>
              </a:lnSpc>
              <a:spcBef>
                <a:spcPts val="480"/>
              </a:spcBef>
              <a:spcAft>
                <a:spcPts val="0"/>
              </a:spcAft>
              <a:buClr>
                <a:schemeClr val="lt1"/>
              </a:buClr>
              <a:buSzPct val="100000"/>
              <a:buFont typeface="Arial"/>
              <a:buChar char="•"/>
            </a:pPr>
            <a:r>
              <a:rPr lang="en-US" sz="2400" b="0" i="0" u="none" strike="noStrike" cap="none" dirty="0" smtClean="0">
                <a:solidFill>
                  <a:schemeClr val="lt1"/>
                </a:solidFill>
                <a:latin typeface="Calibri"/>
                <a:ea typeface="Calibri"/>
                <a:cs typeface="Calibri"/>
                <a:sym typeface="Calibri"/>
              </a:rPr>
              <a:t>While improved, some upstream behavior still exists (striping, etc.) does not hinder validation of NCOMP.</a:t>
            </a:r>
            <a:endParaRPr lang="en-US" sz="2000" b="0" i="0" u="none" strike="noStrike" cap="none" dirty="0">
              <a:solidFill>
                <a:schemeClr val="lt1"/>
              </a:solidFill>
              <a:latin typeface="Calibri"/>
              <a:ea typeface="Calibri"/>
              <a:cs typeface="Calibri"/>
              <a:sym typeface="Calibri"/>
            </a:endParaRPr>
          </a:p>
          <a:p>
            <a:pPr marL="290512" marR="0" lvl="0" indent="-239712" algn="l" rtl="0">
              <a:lnSpc>
                <a:spcPct val="100000"/>
              </a:lnSpc>
              <a:spcBef>
                <a:spcPts val="480"/>
              </a:spcBef>
              <a:spcAft>
                <a:spcPts val="0"/>
              </a:spcAft>
              <a:buClr>
                <a:schemeClr val="lt1"/>
              </a:buClr>
              <a:buSzPct val="100000"/>
              <a:buFont typeface="Arial"/>
              <a:buChar char="•"/>
            </a:pPr>
            <a:r>
              <a:rPr lang="en-US" sz="2400" b="0" i="0" u="none" strike="noStrike" cap="none" dirty="0">
                <a:solidFill>
                  <a:schemeClr val="lt1"/>
                </a:solidFill>
                <a:latin typeface="Calibri"/>
                <a:ea typeface="Calibri"/>
                <a:cs typeface="Calibri"/>
                <a:sym typeface="Calibri"/>
              </a:rPr>
              <a:t>Subsequent modifications will be based on team </a:t>
            </a:r>
            <a:r>
              <a:rPr lang="en-US" sz="2400" b="0" i="0" u="none" strike="noStrike" cap="none" dirty="0" smtClean="0">
                <a:solidFill>
                  <a:schemeClr val="lt1"/>
                </a:solidFill>
                <a:latin typeface="Calibri"/>
                <a:ea typeface="Calibri"/>
                <a:cs typeface="Calibri"/>
                <a:sym typeface="Calibri"/>
              </a:rPr>
              <a:t>feedback and upstream fixes.</a:t>
            </a:r>
            <a:endParaRPr lang="en-US" sz="2400" b="0" i="0" u="none" strike="noStrike" cap="none" dirty="0">
              <a:solidFill>
                <a:schemeClr val="lt1"/>
              </a:solidFill>
              <a:latin typeface="Calibri"/>
              <a:ea typeface="Calibri"/>
              <a:cs typeface="Calibri"/>
              <a:sym typeface="Calibri"/>
            </a:endParaRPr>
          </a:p>
        </p:txBody>
      </p:sp>
      <p:sp>
        <p:nvSpPr>
          <p:cNvPr id="1247" name="Shape 1247"/>
          <p:cNvSpPr txBox="1">
            <a:spLocks noGrp="1"/>
          </p:cNvSpPr>
          <p:nvPr>
            <p:ph type="sldNum" idx="12"/>
          </p:nvPr>
        </p:nvSpPr>
        <p:spPr>
          <a:xfrm>
            <a:off x="6553200" y="6356350"/>
            <a:ext cx="2133600" cy="365100"/>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chemeClr val="lt1"/>
              </a:buClr>
              <a:buSzPct val="25000"/>
              <a:buFont typeface="Calibri"/>
              <a:buNone/>
            </a:pPr>
            <a:fld id="{00000000-1234-1234-1234-123412341234}" type="slidenum">
              <a:rPr lang="en-US" sz="1200" b="0" i="0" u="none" strike="noStrike" cap="none">
                <a:solidFill>
                  <a:schemeClr val="lt1"/>
                </a:solidFill>
                <a:latin typeface="Calibri"/>
                <a:ea typeface="Calibri"/>
                <a:cs typeface="Calibri"/>
                <a:sym typeface="Calibri"/>
              </a:rPr>
              <a:t>83</a:t>
            </a:fld>
            <a:endParaRPr lang="en-US"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765244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Shape 1192"/>
          <p:cNvSpPr txBox="1">
            <a:spLocks noGrp="1"/>
          </p:cNvSpPr>
          <p:nvPr>
            <p:ph type="title"/>
          </p:nvPr>
        </p:nvSpPr>
        <p:spPr>
          <a:xfrm>
            <a:off x="457200" y="12744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000" b="0" i="0" u="none" strike="noStrike" cap="none">
                <a:solidFill>
                  <a:schemeClr val="lt1"/>
                </a:solidFill>
                <a:latin typeface="Calibri"/>
                <a:ea typeface="Calibri"/>
                <a:cs typeface="Calibri"/>
                <a:sym typeface="Calibri"/>
              </a:rPr>
              <a:t>Recommendation </a:t>
            </a:r>
            <a:br>
              <a:rPr lang="en-US" sz="3000" b="0" i="0" u="none" strike="noStrike" cap="none">
                <a:solidFill>
                  <a:schemeClr val="lt1"/>
                </a:solidFill>
                <a:latin typeface="Calibri"/>
                <a:ea typeface="Calibri"/>
                <a:cs typeface="Calibri"/>
                <a:sym typeface="Calibri"/>
              </a:rPr>
            </a:br>
            <a:r>
              <a:rPr lang="en-US" sz="3000" b="0" i="0" u="none" strike="noStrike" cap="none">
                <a:solidFill>
                  <a:schemeClr val="lt1"/>
                </a:solidFill>
                <a:latin typeface="Calibri"/>
                <a:ea typeface="Calibri"/>
                <a:cs typeface="Calibri"/>
                <a:sym typeface="Calibri"/>
              </a:rPr>
              <a:t>for </a:t>
            </a:r>
            <a:r>
              <a:rPr lang="en-US" sz="3000"/>
              <a:t>Provisional </a:t>
            </a:r>
            <a:r>
              <a:rPr lang="en-US" sz="3000" b="0" i="0" u="none" strike="noStrike" cap="none">
                <a:solidFill>
                  <a:schemeClr val="lt1"/>
                </a:solidFill>
                <a:latin typeface="Calibri"/>
                <a:ea typeface="Calibri"/>
                <a:cs typeface="Calibri"/>
                <a:sym typeface="Calibri"/>
              </a:rPr>
              <a:t>Maturity</a:t>
            </a:r>
            <a:endParaRPr sz="3000"/>
          </a:p>
        </p:txBody>
      </p:sp>
      <p:sp>
        <p:nvSpPr>
          <p:cNvPr id="1193" name="Shape 1193"/>
          <p:cNvSpPr txBox="1">
            <a:spLocks noGrp="1"/>
          </p:cNvSpPr>
          <p:nvPr>
            <p:ph type="body" idx="1"/>
          </p:nvPr>
        </p:nvSpPr>
        <p:spPr>
          <a:xfrm>
            <a:off x="457200" y="1259412"/>
            <a:ext cx="8229600" cy="5160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US" sz="2000" dirty="0">
                <a:solidFill>
                  <a:srgbClr val="FF9900"/>
                </a:solidFill>
              </a:rPr>
              <a:t>Provisional: product performance has been demonstrated through a large, but still (seasonally or otherwise) limited, number of independent measurements. The analysis is sufficient for limited qualitative determinations of product fitness-for-purpose, and the product is potentially ready for testing operational use.</a:t>
            </a:r>
            <a:endParaRPr sz="2000" dirty="0">
              <a:solidFill>
                <a:srgbClr val="FF9900"/>
              </a:solidFill>
            </a:endParaRPr>
          </a:p>
          <a:p>
            <a:pPr marL="0" marR="0" lvl="0" indent="0" algn="l" rtl="0">
              <a:lnSpc>
                <a:spcPct val="100000"/>
              </a:lnSpc>
              <a:spcBef>
                <a:spcPts val="0"/>
              </a:spcBef>
              <a:spcAft>
                <a:spcPts val="0"/>
              </a:spcAft>
              <a:buClr>
                <a:schemeClr val="lt1"/>
              </a:buClr>
              <a:buSzPts val="2400"/>
              <a:buFont typeface="Arial"/>
              <a:buNone/>
            </a:pPr>
            <a:endParaRPr sz="2000" b="0" i="0" u="none" strike="noStrike" cap="non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lt1"/>
              </a:buClr>
              <a:buSzPts val="2400"/>
              <a:buFont typeface="Arial"/>
              <a:buNone/>
            </a:pPr>
            <a:r>
              <a:rPr lang="en-US" sz="2000" b="0" i="0" u="none" strike="noStrike" cap="none" dirty="0">
                <a:solidFill>
                  <a:schemeClr val="lt1"/>
                </a:solidFill>
                <a:latin typeface="Calibri"/>
                <a:ea typeface="Calibri"/>
                <a:cs typeface="Calibri"/>
                <a:sym typeface="Calibri"/>
              </a:rPr>
              <a:t>Cloud AWG Team therefore </a:t>
            </a:r>
            <a:r>
              <a:rPr lang="en-US" sz="2000" b="0" i="0" u="sng" strike="noStrike" cap="none" dirty="0">
                <a:solidFill>
                  <a:schemeClr val="lt1"/>
                </a:solidFill>
                <a:latin typeface="Calibri"/>
                <a:ea typeface="Calibri"/>
                <a:cs typeface="Calibri"/>
                <a:sym typeface="Calibri"/>
              </a:rPr>
              <a:t>recommends</a:t>
            </a:r>
            <a:r>
              <a:rPr lang="en-US" sz="2000" b="0" i="0" u="none" strike="noStrike" cap="none" dirty="0">
                <a:solidFill>
                  <a:schemeClr val="lt1"/>
                </a:solidFill>
                <a:latin typeface="Calibri"/>
                <a:ea typeface="Calibri"/>
                <a:cs typeface="Calibri"/>
                <a:sym typeface="Calibri"/>
              </a:rPr>
              <a:t> that the </a:t>
            </a:r>
            <a:r>
              <a:rPr lang="en-US" sz="2000" b="1" i="0" u="none" strike="noStrike" cap="none" dirty="0" smtClean="0">
                <a:solidFill>
                  <a:schemeClr val="lt1"/>
                </a:solidFill>
                <a:latin typeface="Calibri"/>
                <a:ea typeface="Calibri"/>
                <a:cs typeface="Calibri"/>
                <a:sym typeface="Calibri"/>
              </a:rPr>
              <a:t>Nighttime</a:t>
            </a:r>
            <a:r>
              <a:rPr lang="en-US" sz="2000" b="0" i="0" u="none" strike="noStrike" cap="none" dirty="0" smtClean="0">
                <a:solidFill>
                  <a:schemeClr val="lt1"/>
                </a:solidFill>
                <a:latin typeface="Calibri"/>
                <a:ea typeface="Calibri"/>
                <a:cs typeface="Calibri"/>
                <a:sym typeface="Calibri"/>
              </a:rPr>
              <a:t> Optical Properties data </a:t>
            </a:r>
            <a:r>
              <a:rPr lang="en-US" sz="2000" b="0" i="0" u="none" strike="noStrike" cap="none" dirty="0">
                <a:solidFill>
                  <a:schemeClr val="lt1"/>
                </a:solidFill>
                <a:latin typeface="Calibri"/>
                <a:ea typeface="Calibri"/>
                <a:cs typeface="Calibri"/>
                <a:sym typeface="Calibri"/>
              </a:rPr>
              <a:t>be </a:t>
            </a:r>
            <a:r>
              <a:rPr lang="en-US" sz="2000" b="0" i="0" u="sng" strike="noStrike" cap="none" dirty="0">
                <a:solidFill>
                  <a:schemeClr val="lt1"/>
                </a:solidFill>
                <a:latin typeface="Calibri"/>
                <a:ea typeface="Calibri"/>
                <a:cs typeface="Calibri"/>
                <a:sym typeface="Calibri"/>
              </a:rPr>
              <a:t>transitioned to </a:t>
            </a:r>
            <a:r>
              <a:rPr lang="en-US" sz="2000" u="sng" dirty="0"/>
              <a:t>Provisional</a:t>
            </a:r>
            <a:r>
              <a:rPr lang="en-US" sz="2000" b="0" i="0" u="none" strike="noStrike" cap="none" dirty="0">
                <a:solidFill>
                  <a:schemeClr val="lt1"/>
                </a:solidFill>
                <a:latin typeface="Calibri"/>
                <a:ea typeface="Calibri"/>
                <a:cs typeface="Calibri"/>
                <a:sym typeface="Calibri"/>
              </a:rPr>
              <a:t> status at this time</a:t>
            </a:r>
            <a:r>
              <a:rPr lang="en-US" sz="2000" b="0" i="0" u="none" strike="noStrike" cap="none" dirty="0" smtClean="0">
                <a:solidFill>
                  <a:schemeClr val="lt1"/>
                </a:solidFill>
                <a:latin typeface="Calibri"/>
                <a:ea typeface="Calibri"/>
                <a:cs typeface="Calibri"/>
                <a:sym typeface="Calibri"/>
              </a:rPr>
              <a:t>.</a:t>
            </a:r>
            <a:endParaRPr sz="2000" dirty="0"/>
          </a:p>
        </p:txBody>
      </p:sp>
      <p:sp>
        <p:nvSpPr>
          <p:cNvPr id="1194" name="Shape 119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84</a:t>
            </a:fld>
            <a:endParaRPr sz="1400" b="0" i="0" u="none" strike="noStrike" cap="none">
              <a:solidFill>
                <a:schemeClr val="lt1"/>
              </a:solidFill>
              <a:latin typeface="Calibri"/>
              <a:ea typeface="Calibri"/>
              <a:cs typeface="Calibri"/>
              <a:sym typeface="Calibri"/>
            </a:endParaRPr>
          </a:p>
        </p:txBody>
      </p:sp>
      <p:sp>
        <p:nvSpPr>
          <p:cNvPr id="1195" name="Shape 1195"/>
          <p:cNvSpPr txBox="1"/>
          <p:nvPr/>
        </p:nvSpPr>
        <p:spPr>
          <a:xfrm>
            <a:off x="7792459" y="5616940"/>
            <a:ext cx="984600" cy="400200"/>
          </a:xfrm>
          <a:prstGeom prst="rect">
            <a:avLst/>
          </a:prstGeom>
          <a:solidFill>
            <a:srgbClr val="00B050"/>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500"/>
              <a:buFont typeface="Calibri"/>
              <a:buNone/>
            </a:pPr>
            <a:r>
              <a:rPr lang="en-US" sz="2000" b="0" i="0" u="none" strike="noStrike" cap="none">
                <a:solidFill>
                  <a:schemeClr val="lt1"/>
                </a:solidFill>
                <a:latin typeface="Calibri"/>
                <a:ea typeface="Calibri"/>
                <a:cs typeface="Calibri"/>
                <a:sym typeface="Calibri"/>
              </a:rPr>
              <a:t>PASSED</a:t>
            </a:r>
            <a:endParaRPr/>
          </a:p>
        </p:txBody>
      </p:sp>
    </p:spTree>
    <p:extLst>
      <p:ext uri="{BB962C8B-B14F-4D97-AF65-F5344CB8AC3E}">
        <p14:creationId xmlns:p14="http://schemas.microsoft.com/office/powerpoint/2010/main" val="40181001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Shape 1201"/>
          <p:cNvSpPr txBox="1">
            <a:spLocks noGrp="1"/>
          </p:cNvSpPr>
          <p:nvPr>
            <p:ph type="title"/>
          </p:nvPr>
        </p:nvSpPr>
        <p:spPr>
          <a:xfrm>
            <a:off x="457200" y="51238"/>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Path to </a:t>
            </a:r>
            <a:r>
              <a:rPr lang="en-US">
                <a:solidFill>
                  <a:srgbClr val="FF9900"/>
                </a:solidFill>
              </a:rPr>
              <a:t>Full </a:t>
            </a:r>
            <a:r>
              <a:rPr lang="en-US" sz="3600" b="0" i="0" u="none" strike="noStrike" cap="none">
                <a:solidFill>
                  <a:srgbClr val="FF9900"/>
                </a:solidFill>
                <a:latin typeface="Calibri"/>
                <a:ea typeface="Calibri"/>
                <a:cs typeface="Calibri"/>
                <a:sym typeface="Calibri"/>
              </a:rPr>
              <a:t>Maturity</a:t>
            </a:r>
            <a:endParaRPr>
              <a:solidFill>
                <a:srgbClr val="FF9900"/>
              </a:solidFill>
            </a:endParaRPr>
          </a:p>
        </p:txBody>
      </p:sp>
      <p:sp>
        <p:nvSpPr>
          <p:cNvPr id="1202" name="Shape 1202"/>
          <p:cNvSpPr txBox="1">
            <a:spLocks noGrp="1"/>
          </p:cNvSpPr>
          <p:nvPr>
            <p:ph type="body" idx="1"/>
          </p:nvPr>
        </p:nvSpPr>
        <p:spPr>
          <a:xfrm>
            <a:off x="457200" y="1258425"/>
            <a:ext cx="8229600" cy="4697100"/>
          </a:xfrm>
          <a:prstGeom prst="rect">
            <a:avLst/>
          </a:prstGeom>
          <a:noFill/>
          <a:ln>
            <a:noFill/>
          </a:ln>
        </p:spPr>
        <p:txBody>
          <a:bodyPr spcFirstLastPara="1" wrap="square" lIns="91425" tIns="45700" rIns="91425" bIns="45700" anchor="t" anchorCtr="0">
            <a:noAutofit/>
          </a:bodyPr>
          <a:lstStyle/>
          <a:p>
            <a:pPr marL="233362" marR="0" lvl="0" indent="-246062" algn="l" rtl="0">
              <a:lnSpc>
                <a:spcPct val="100000"/>
              </a:lnSpc>
              <a:spcBef>
                <a:spcPts val="0"/>
              </a:spcBef>
              <a:spcAft>
                <a:spcPts val="0"/>
              </a:spcAft>
              <a:buClr>
                <a:schemeClr val="lt1"/>
              </a:buClr>
              <a:buSzPts val="2200"/>
              <a:buFont typeface="Arial"/>
              <a:buChar char="•"/>
            </a:pPr>
            <a:r>
              <a:rPr lang="en-US" sz="2200" b="0" i="0" u="none" strike="noStrike" cap="none" dirty="0">
                <a:solidFill>
                  <a:schemeClr val="lt1"/>
                </a:solidFill>
                <a:latin typeface="Calibri"/>
                <a:ea typeface="Calibri"/>
                <a:cs typeface="Calibri"/>
                <a:sym typeface="Calibri"/>
              </a:rPr>
              <a:t>We expect to apply the same PLPTs to be conducted for </a:t>
            </a:r>
            <a:r>
              <a:rPr lang="en-US" sz="2200" dirty="0"/>
              <a:t>Full </a:t>
            </a:r>
            <a:r>
              <a:rPr lang="en-US" sz="2200" b="0" i="0" u="none" strike="noStrike" cap="none" dirty="0">
                <a:solidFill>
                  <a:schemeClr val="lt1"/>
                </a:solidFill>
                <a:latin typeface="Calibri"/>
                <a:ea typeface="Calibri"/>
                <a:cs typeface="Calibri"/>
                <a:sym typeface="Calibri"/>
              </a:rPr>
              <a:t>Maturity</a:t>
            </a:r>
            <a:endParaRPr sz="2200" dirty="0"/>
          </a:p>
          <a:p>
            <a:pPr marL="690562" marR="0" lvl="1" indent="-258762" algn="l" rtl="0">
              <a:lnSpc>
                <a:spcPct val="100000"/>
              </a:lnSpc>
              <a:spcBef>
                <a:spcPts val="360"/>
              </a:spcBef>
              <a:spcAft>
                <a:spcPts val="0"/>
              </a:spcAft>
              <a:buClr>
                <a:schemeClr val="lt1"/>
              </a:buClr>
              <a:buSzPts val="2200"/>
              <a:buFont typeface="Arial"/>
              <a:buChar char="–"/>
            </a:pPr>
            <a:r>
              <a:rPr lang="en-US" sz="2200" b="0" i="0" u="none" strike="noStrike" cap="none" dirty="0">
                <a:solidFill>
                  <a:schemeClr val="lt1"/>
                </a:solidFill>
                <a:latin typeface="Calibri"/>
                <a:ea typeface="Calibri"/>
                <a:cs typeface="Calibri"/>
                <a:sym typeface="Calibri"/>
              </a:rPr>
              <a:t>We are gathering an archive of golden days where we save L1,L2 and IPs.</a:t>
            </a:r>
            <a:endParaRPr sz="2200" dirty="0"/>
          </a:p>
          <a:p>
            <a:pPr marL="690562" marR="0" lvl="1" indent="-258761" algn="l" rtl="0">
              <a:lnSpc>
                <a:spcPct val="100000"/>
              </a:lnSpc>
              <a:spcBef>
                <a:spcPts val="360"/>
              </a:spcBef>
              <a:spcAft>
                <a:spcPts val="0"/>
              </a:spcAft>
              <a:buClr>
                <a:schemeClr val="lt1"/>
              </a:buClr>
              <a:buSzPts val="2200"/>
              <a:buFont typeface="Arial"/>
              <a:buChar char="–"/>
            </a:pPr>
            <a:r>
              <a:rPr lang="en-US" sz="2200" b="0" i="0" u="none" strike="noStrike" cap="none" dirty="0">
                <a:solidFill>
                  <a:schemeClr val="lt1"/>
                </a:solidFill>
                <a:latin typeface="Calibri"/>
                <a:ea typeface="Calibri"/>
                <a:cs typeface="Calibri"/>
                <a:sym typeface="Calibri"/>
              </a:rPr>
              <a:t>Our goal is 10 golden days spread throughout March to November 201</a:t>
            </a:r>
            <a:r>
              <a:rPr lang="en-US" sz="2200" dirty="0"/>
              <a:t>8</a:t>
            </a:r>
            <a:r>
              <a:rPr lang="en-US" sz="2200" b="0" i="0" u="none" strike="noStrike" cap="none" dirty="0">
                <a:solidFill>
                  <a:schemeClr val="lt1"/>
                </a:solidFill>
                <a:latin typeface="Calibri"/>
                <a:ea typeface="Calibri"/>
                <a:cs typeface="Calibri"/>
                <a:sym typeface="Calibri"/>
              </a:rPr>
              <a:t>.</a:t>
            </a:r>
            <a:endParaRPr sz="2200" dirty="0"/>
          </a:p>
          <a:p>
            <a:pPr marL="690562" marR="0" lvl="1" indent="-258762" algn="l" rtl="0">
              <a:lnSpc>
                <a:spcPct val="100000"/>
              </a:lnSpc>
              <a:spcBef>
                <a:spcPts val="360"/>
              </a:spcBef>
              <a:spcAft>
                <a:spcPts val="0"/>
              </a:spcAft>
              <a:buClr>
                <a:schemeClr val="lt1"/>
              </a:buClr>
              <a:buSzPts val="2200"/>
              <a:buFont typeface="Arial"/>
              <a:buChar char="–"/>
            </a:pPr>
            <a:r>
              <a:rPr lang="en-US" sz="2200" b="0" i="0" u="none" strike="noStrike" cap="none" dirty="0">
                <a:solidFill>
                  <a:schemeClr val="lt1"/>
                </a:solidFill>
                <a:latin typeface="Calibri"/>
                <a:ea typeface="Calibri"/>
                <a:cs typeface="Calibri"/>
                <a:sym typeface="Calibri"/>
              </a:rPr>
              <a:t>we hope to continue to engage the teams</a:t>
            </a:r>
            <a:r>
              <a:rPr lang="en-US" sz="2200" dirty="0"/>
              <a:t> and feedback from users to</a:t>
            </a:r>
            <a:r>
              <a:rPr lang="en-US" sz="2200" b="0" i="0" u="none" strike="noStrike" cap="none" dirty="0">
                <a:solidFill>
                  <a:schemeClr val="lt1"/>
                </a:solidFill>
                <a:latin typeface="Calibri"/>
                <a:ea typeface="Calibri"/>
                <a:cs typeface="Calibri"/>
                <a:sym typeface="Calibri"/>
              </a:rPr>
              <a:t> begin application-specific analysis.</a:t>
            </a:r>
            <a:endParaRPr sz="2200" dirty="0"/>
          </a:p>
          <a:p>
            <a:pPr marL="690562" marR="0" lvl="1" indent="-258762" algn="l" rtl="0">
              <a:lnSpc>
                <a:spcPct val="100000"/>
              </a:lnSpc>
              <a:spcBef>
                <a:spcPts val="360"/>
              </a:spcBef>
              <a:spcAft>
                <a:spcPts val="0"/>
              </a:spcAft>
              <a:buClr>
                <a:schemeClr val="lt1"/>
              </a:buClr>
              <a:buSzPts val="2200"/>
              <a:buFont typeface="Arial"/>
              <a:buChar char="–"/>
            </a:pPr>
            <a:r>
              <a:rPr lang="en-US" sz="2200" b="0" i="0" u="none" strike="noStrike" cap="none" dirty="0">
                <a:solidFill>
                  <a:schemeClr val="lt1"/>
                </a:solidFill>
                <a:latin typeface="Calibri"/>
                <a:ea typeface="Calibri"/>
                <a:cs typeface="Calibri"/>
                <a:sym typeface="Calibri"/>
              </a:rPr>
              <a:t>We will take advantage of opportunities for threshold adjustments.</a:t>
            </a:r>
            <a:endParaRPr sz="2200" b="0" i="0" u="none" strike="noStrike" cap="none" dirty="0">
              <a:solidFill>
                <a:schemeClr val="lt1"/>
              </a:solidFill>
              <a:latin typeface="Calibri"/>
              <a:ea typeface="Calibri"/>
              <a:cs typeface="Calibri"/>
              <a:sym typeface="Calibri"/>
            </a:endParaRPr>
          </a:p>
          <a:p>
            <a:pPr marL="342900" marR="0" lvl="0" indent="-342900" algn="l" rtl="0">
              <a:lnSpc>
                <a:spcPct val="100000"/>
              </a:lnSpc>
              <a:spcBef>
                <a:spcPts val="400"/>
              </a:spcBef>
              <a:spcAft>
                <a:spcPts val="0"/>
              </a:spcAft>
              <a:buClr>
                <a:schemeClr val="lt1"/>
              </a:buClr>
              <a:buSzPts val="2000"/>
              <a:buFont typeface="Arial"/>
              <a:buNone/>
            </a:pPr>
            <a:endParaRPr sz="2200" b="0" i="0" u="none" strike="noStrike" cap="none" dirty="0">
              <a:solidFill>
                <a:schemeClr val="lt1"/>
              </a:solidFill>
              <a:latin typeface="Calibri"/>
              <a:ea typeface="Calibri"/>
              <a:cs typeface="Calibri"/>
              <a:sym typeface="Calibri"/>
            </a:endParaRPr>
          </a:p>
        </p:txBody>
      </p:sp>
      <p:sp>
        <p:nvSpPr>
          <p:cNvPr id="1203" name="Shape 120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85</a:t>
            </a:fld>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7423204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Shape 1208"/>
          <p:cNvSpPr txBox="1">
            <a:spLocks noGrp="1"/>
          </p:cNvSpPr>
          <p:nvPr>
            <p:ph type="title"/>
          </p:nvPr>
        </p:nvSpPr>
        <p:spPr>
          <a:xfrm>
            <a:off x="457200" y="31785"/>
            <a:ext cx="8229600" cy="1143001"/>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0" i="0" u="none" strike="noStrike" cap="none">
                <a:solidFill>
                  <a:srgbClr val="FF9900"/>
                </a:solidFill>
                <a:latin typeface="Calibri"/>
                <a:ea typeface="Calibri"/>
                <a:cs typeface="Calibri"/>
                <a:sym typeface="Calibri"/>
              </a:rPr>
              <a:t>Summary</a:t>
            </a:r>
            <a:endParaRPr>
              <a:solidFill>
                <a:srgbClr val="FF9900"/>
              </a:solidFill>
            </a:endParaRPr>
          </a:p>
        </p:txBody>
      </p:sp>
      <p:sp>
        <p:nvSpPr>
          <p:cNvPr id="1209" name="Shape 1209"/>
          <p:cNvSpPr txBox="1">
            <a:spLocks noGrp="1"/>
          </p:cNvSpPr>
          <p:nvPr>
            <p:ph type="body" idx="1"/>
          </p:nvPr>
        </p:nvSpPr>
        <p:spPr>
          <a:xfrm>
            <a:off x="683950" y="1124248"/>
            <a:ext cx="8229600" cy="5403300"/>
          </a:xfrm>
          <a:prstGeom prst="rect">
            <a:avLst/>
          </a:prstGeom>
          <a:noFill/>
          <a:ln>
            <a:noFill/>
          </a:ln>
        </p:spPr>
        <p:txBody>
          <a:bodyPr spcFirstLastPara="1" wrap="square" lIns="91425" tIns="45700" rIns="91425" bIns="45700" anchor="t" anchorCtr="0">
            <a:noAutofit/>
          </a:bodyPr>
          <a:lstStyle/>
          <a:p>
            <a:pPr marL="233361" marR="0" lvl="0" indent="-233361" algn="l" rtl="0">
              <a:lnSpc>
                <a:spcPct val="100000"/>
              </a:lnSpc>
              <a:spcBef>
                <a:spcPts val="0"/>
              </a:spcBef>
              <a:spcAft>
                <a:spcPts val="0"/>
              </a:spcAft>
              <a:buClr>
                <a:schemeClr val="lt1"/>
              </a:buClr>
              <a:buSzPts val="2400"/>
              <a:buFont typeface="Arial"/>
              <a:buChar char="•"/>
            </a:pPr>
            <a:r>
              <a:rPr lang="en-US" sz="2400" b="0" i="0" u="none" strike="noStrike" cap="none" dirty="0">
                <a:solidFill>
                  <a:schemeClr val="lt1"/>
                </a:solidFill>
                <a:latin typeface="Calibri"/>
                <a:ea typeface="Calibri"/>
                <a:cs typeface="Calibri"/>
                <a:sym typeface="Calibri"/>
              </a:rPr>
              <a:t>AWG recommends that </a:t>
            </a:r>
            <a:r>
              <a:rPr lang="en-US" sz="2400" b="1" i="0" u="none" strike="noStrike" cap="none" dirty="0" smtClean="0">
                <a:solidFill>
                  <a:schemeClr val="lt1"/>
                </a:solidFill>
                <a:latin typeface="Calibri"/>
                <a:ea typeface="Calibri"/>
                <a:cs typeface="Calibri"/>
                <a:sym typeface="Calibri"/>
              </a:rPr>
              <a:t>Nighttime</a:t>
            </a:r>
            <a:r>
              <a:rPr lang="en-US" sz="2400" b="0" i="0" u="none" strike="noStrike" cap="none" dirty="0" smtClean="0">
                <a:solidFill>
                  <a:schemeClr val="lt1"/>
                </a:solidFill>
                <a:latin typeface="Calibri"/>
                <a:ea typeface="Calibri"/>
                <a:cs typeface="Calibri"/>
                <a:sym typeface="Calibri"/>
              </a:rPr>
              <a:t> Optical Properties data </a:t>
            </a:r>
            <a:r>
              <a:rPr lang="en-US" sz="2400" b="0" i="0" u="none" strike="noStrike" cap="none" dirty="0">
                <a:solidFill>
                  <a:schemeClr val="lt1"/>
                </a:solidFill>
                <a:latin typeface="Calibri"/>
                <a:ea typeface="Calibri"/>
                <a:cs typeface="Calibri"/>
                <a:sym typeface="Calibri"/>
              </a:rPr>
              <a:t>be transitioned to </a:t>
            </a:r>
            <a:r>
              <a:rPr lang="en-US" sz="2400" dirty="0"/>
              <a:t>Provisional</a:t>
            </a:r>
            <a:r>
              <a:rPr lang="en-US" sz="2400" b="0" i="0" u="none" strike="noStrike" cap="none" dirty="0">
                <a:solidFill>
                  <a:schemeClr val="lt1"/>
                </a:solidFill>
                <a:latin typeface="Calibri"/>
                <a:ea typeface="Calibri"/>
                <a:cs typeface="Calibri"/>
                <a:sym typeface="Calibri"/>
              </a:rPr>
              <a:t> status at this time.</a:t>
            </a:r>
            <a:endParaRPr sz="2400" dirty="0"/>
          </a:p>
          <a:p>
            <a:pPr marL="0" marR="0" lvl="0" indent="0" algn="l" rtl="0">
              <a:lnSpc>
                <a:spcPct val="100000"/>
              </a:lnSpc>
              <a:spcBef>
                <a:spcPts val="400"/>
              </a:spcBef>
              <a:spcAft>
                <a:spcPts val="0"/>
              </a:spcAft>
              <a:buClr>
                <a:schemeClr val="lt1"/>
              </a:buClr>
              <a:buSzPts val="2000"/>
              <a:buFont typeface="Arial"/>
              <a:buNone/>
            </a:pPr>
            <a:endParaRPr sz="2400" b="0" i="0" u="none" strike="noStrike" cap="none" dirty="0">
              <a:solidFill>
                <a:schemeClr val="lt1"/>
              </a:solidFill>
              <a:latin typeface="Calibri"/>
              <a:ea typeface="Calibri"/>
              <a:cs typeface="Calibri"/>
              <a:sym typeface="Calibri"/>
            </a:endParaRPr>
          </a:p>
          <a:p>
            <a:pPr marL="233362" marR="0" lvl="0" indent="-233362" algn="l" rtl="0">
              <a:lnSpc>
                <a:spcPct val="100000"/>
              </a:lnSpc>
              <a:spcBef>
                <a:spcPts val="400"/>
              </a:spcBef>
              <a:spcAft>
                <a:spcPts val="0"/>
              </a:spcAft>
              <a:buClr>
                <a:schemeClr val="lt1"/>
              </a:buClr>
              <a:buSzPts val="2400"/>
              <a:buFont typeface="Arial"/>
              <a:buChar char="•"/>
            </a:pPr>
            <a:r>
              <a:rPr lang="en-US" sz="2400" dirty="0" smtClean="0"/>
              <a:t>User </a:t>
            </a:r>
            <a:r>
              <a:rPr lang="en-US" sz="2400" dirty="0"/>
              <a:t>Feedback will determine if </a:t>
            </a:r>
            <a:r>
              <a:rPr lang="en-US" sz="2400" dirty="0" smtClean="0"/>
              <a:t>any </a:t>
            </a:r>
            <a:r>
              <a:rPr lang="en-US" sz="2400" dirty="0"/>
              <a:t>issues will impact Full Validation Maturity. </a:t>
            </a:r>
            <a:endParaRPr sz="2400" dirty="0"/>
          </a:p>
        </p:txBody>
      </p:sp>
      <p:sp>
        <p:nvSpPr>
          <p:cNvPr id="1210" name="Shape 1210"/>
          <p:cNvSpPr txBox="1">
            <a:spLocks noGrp="1"/>
          </p:cNvSpPr>
          <p:nvPr>
            <p:ph type="sldNum" idx="12"/>
          </p:nvPr>
        </p:nvSpPr>
        <p:spPr>
          <a:xfrm>
            <a:off x="6553200" y="6356350"/>
            <a:ext cx="2133599"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lt1"/>
              </a:buClr>
              <a:buSzPts val="300"/>
              <a:buFont typeface="Calibri"/>
              <a:buNone/>
            </a:pPr>
            <a:fld id="{00000000-1234-1234-1234-123412341234}" type="slidenum">
              <a:rPr lang="en-US" sz="1400" b="0" i="0" u="none" strike="noStrike" cap="none">
                <a:solidFill>
                  <a:schemeClr val="lt1"/>
                </a:solidFill>
                <a:latin typeface="Calibri"/>
                <a:ea typeface="Calibri"/>
                <a:cs typeface="Calibri"/>
                <a:sym typeface="Calibri"/>
              </a:rPr>
              <a:t>86</a:t>
            </a:fld>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80192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Shape 389"/>
          <p:cNvSpPr txBox="1">
            <a:spLocks noGrp="1"/>
          </p:cNvSpPr>
          <p:nvPr>
            <p:ph type="title"/>
          </p:nvPr>
        </p:nvSpPr>
        <p:spPr>
          <a:xfrm>
            <a:off x="457200" y="-46038"/>
            <a:ext cx="8229600" cy="1143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SzPts val="750"/>
              <a:buFont typeface="Calibri"/>
              <a:buNone/>
            </a:pPr>
            <a:r>
              <a:rPr lang="en-US" sz="3000" b="0" i="0" u="none" strike="noStrike" cap="none">
                <a:solidFill>
                  <a:schemeClr val="lt1"/>
                </a:solidFill>
                <a:latin typeface="Calibri"/>
                <a:ea typeface="Calibri"/>
                <a:cs typeface="Calibri"/>
                <a:sym typeface="Calibri"/>
              </a:rPr>
              <a:t>GOES-16 and Validation </a:t>
            </a:r>
            <a:br>
              <a:rPr lang="en-US" sz="3000" b="0" i="0" u="none" strike="noStrike" cap="none">
                <a:solidFill>
                  <a:schemeClr val="lt1"/>
                </a:solidFill>
                <a:latin typeface="Calibri"/>
                <a:ea typeface="Calibri"/>
                <a:cs typeface="Calibri"/>
                <a:sym typeface="Calibri"/>
              </a:rPr>
            </a:br>
            <a:r>
              <a:rPr lang="en-US" sz="3000" b="0" i="0" u="none" strike="noStrike" cap="none">
                <a:solidFill>
                  <a:schemeClr val="lt1"/>
                </a:solidFill>
                <a:latin typeface="Calibri"/>
                <a:ea typeface="Calibri"/>
                <a:cs typeface="Calibri"/>
                <a:sym typeface="Calibri"/>
              </a:rPr>
              <a:t>Data Used in this Review</a:t>
            </a:r>
            <a:endParaRPr/>
          </a:p>
        </p:txBody>
      </p:sp>
      <p:sp>
        <p:nvSpPr>
          <p:cNvPr id="390" name="Shape 390"/>
          <p:cNvSpPr txBox="1">
            <a:spLocks noGrp="1"/>
          </p:cNvSpPr>
          <p:nvPr>
            <p:ph type="body" idx="1"/>
          </p:nvPr>
        </p:nvSpPr>
        <p:spPr>
          <a:xfrm>
            <a:off x="457200" y="1693861"/>
            <a:ext cx="8229600" cy="45261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GOES-R data: </a:t>
            </a:r>
            <a:endParaRPr/>
          </a:p>
          <a:p>
            <a:pPr marL="857250" marR="0" lvl="1" indent="-23495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10</a:t>
            </a:r>
            <a:r>
              <a:rPr lang="en-US" sz="2400"/>
              <a:t> January - 4</a:t>
            </a:r>
            <a:r>
              <a:rPr lang="en-US" sz="2400" b="0" i="0" u="none" strike="noStrike" cap="none">
                <a:solidFill>
                  <a:schemeClr val="lt1"/>
                </a:solidFill>
                <a:latin typeface="Calibri"/>
                <a:ea typeface="Calibri"/>
                <a:cs typeface="Calibri"/>
                <a:sym typeface="Calibri"/>
              </a:rPr>
              <a:t> </a:t>
            </a:r>
            <a:r>
              <a:rPr lang="en-US" sz="2400"/>
              <a:t>February </a:t>
            </a:r>
            <a:r>
              <a:rPr lang="en-US" sz="2400" b="0" i="0" u="none" strike="noStrike" cap="none">
                <a:solidFill>
                  <a:schemeClr val="lt1"/>
                </a:solidFill>
                <a:latin typeface="Calibri"/>
                <a:ea typeface="Calibri"/>
                <a:cs typeface="Calibri"/>
                <a:sym typeface="Calibri"/>
              </a:rPr>
              <a:t>2018: 3 weeks for quantitative evaluation</a:t>
            </a:r>
            <a:endParaRPr sz="2400" b="0" i="0" u="none" strike="noStrike" cap="none">
              <a:solidFill>
                <a:schemeClr val="lt1"/>
              </a:solidFill>
              <a:latin typeface="Calibri"/>
              <a:ea typeface="Calibri"/>
              <a:cs typeface="Calibri"/>
              <a:sym typeface="Calibri"/>
            </a:endParaRPr>
          </a:p>
          <a:p>
            <a:pPr marL="857250" marR="0" lvl="1" indent="-23495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 Several Days of GOES-R in January</a:t>
            </a:r>
            <a:r>
              <a:rPr lang="en-US" sz="2400"/>
              <a:t> and February 2018 </a:t>
            </a:r>
            <a:r>
              <a:rPr lang="en-US" sz="2400" b="0" i="0" u="none" strike="noStrike" cap="none">
                <a:solidFill>
                  <a:schemeClr val="lt1"/>
                </a:solidFill>
                <a:latin typeface="Calibri"/>
                <a:ea typeface="Calibri"/>
                <a:cs typeface="Calibri"/>
                <a:sym typeface="Calibri"/>
              </a:rPr>
              <a:t> were used for extended visual inspection. </a:t>
            </a:r>
            <a:endParaRPr/>
          </a:p>
          <a:p>
            <a:pPr marL="457200" marR="0" lvl="0" indent="-2286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MODIS-AQUA MYD06 collection 6 downloaded from </a:t>
            </a:r>
            <a:r>
              <a:rPr lang="en-US" sz="2400" b="0" i="1" u="none" strike="noStrike" cap="none">
                <a:solidFill>
                  <a:schemeClr val="lt1"/>
                </a:solidFill>
                <a:latin typeface="Calibri"/>
                <a:ea typeface="Calibri"/>
                <a:cs typeface="Calibri"/>
                <a:sym typeface="Calibri"/>
              </a:rPr>
              <a:t>ladsweb.modaps.eosdis.nasa.gov</a:t>
            </a:r>
            <a:r>
              <a:rPr lang="en-US" sz="2400" b="0" i="0" u="none" strike="noStrike" cap="none">
                <a:solidFill>
                  <a:schemeClr val="lt1"/>
                </a:solidFill>
                <a:latin typeface="Calibri"/>
                <a:ea typeface="Calibri"/>
                <a:cs typeface="Calibri"/>
                <a:sym typeface="Calibri"/>
              </a:rPr>
              <a:t> </a:t>
            </a:r>
            <a:endParaRPr/>
          </a:p>
          <a:p>
            <a:pPr marL="457200" marR="0" lvl="0" indent="-228600" algn="l" rtl="0">
              <a:lnSpc>
                <a:spcPct val="100000"/>
              </a:lnSpc>
              <a:spcBef>
                <a:spcPts val="0"/>
              </a:spcBef>
              <a:spcAft>
                <a:spcPts val="0"/>
              </a:spcAft>
              <a:buClr>
                <a:schemeClr val="lt1"/>
              </a:buClr>
              <a:buSzPts val="2400"/>
              <a:buFont typeface="Arial"/>
              <a:buChar char="•"/>
            </a:pPr>
            <a:r>
              <a:rPr lang="en-US" sz="2400" b="0" i="0" u="none" strike="noStrike" cap="none">
                <a:solidFill>
                  <a:schemeClr val="lt1"/>
                </a:solidFill>
                <a:latin typeface="Calibri"/>
                <a:ea typeface="Calibri"/>
                <a:cs typeface="Calibri"/>
                <a:sym typeface="Calibri"/>
              </a:rPr>
              <a:t>AMSR-2/GCOM JAXA downloaded from </a:t>
            </a:r>
            <a:r>
              <a:rPr lang="en-US" sz="2400" b="0" i="1" u="none" strike="noStrike" cap="none">
                <a:solidFill>
                  <a:schemeClr val="lt1"/>
                </a:solidFill>
                <a:latin typeface="Calibri"/>
                <a:ea typeface="Calibri"/>
                <a:cs typeface="Calibri"/>
                <a:sym typeface="Calibri"/>
              </a:rPr>
              <a:t>gcom-w1.jaxa.jp</a:t>
            </a:r>
            <a:endParaRPr/>
          </a:p>
        </p:txBody>
      </p:sp>
      <p:sp>
        <p:nvSpPr>
          <p:cNvPr id="391" name="Shape 39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50"/>
              <a:buFont typeface="Arial"/>
              <a:buNone/>
            </a:pPr>
            <a:fld id="{00000000-1234-1234-1234-123412341234}" type="slidenum">
              <a:rPr lang="en-US"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6286</Words>
  <Application>Microsoft Office PowerPoint</Application>
  <PresentationFormat>On-screen Show (4:3)</PresentationFormat>
  <Paragraphs>1123</Paragraphs>
  <Slides>86</Slides>
  <Notes>86</Notes>
  <HiddenSlides>2</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86</vt:i4>
      </vt:variant>
    </vt:vector>
  </HeadingPairs>
  <TitlesOfParts>
    <vt:vector size="93" baseType="lpstr">
      <vt:lpstr>Arial</vt:lpstr>
      <vt:lpstr>Calibri</vt:lpstr>
      <vt:lpstr>Noto Sans Symbols</vt:lpstr>
      <vt:lpstr>Custom Design</vt:lpstr>
      <vt:lpstr>Custom Design</vt:lpstr>
      <vt:lpstr>Custom Design</vt:lpstr>
      <vt:lpstr>Custom Design</vt:lpstr>
      <vt:lpstr>PowerPoint Presentation</vt:lpstr>
      <vt:lpstr>Agenda</vt:lpstr>
      <vt:lpstr>Cloud Optical Properties PLPTs Under Review (Beta)</vt:lpstr>
      <vt:lpstr>Cloud Optical Properties Provisional PLPTs Under Review</vt:lpstr>
      <vt:lpstr>Requirements for Beta COMP</vt:lpstr>
      <vt:lpstr>Requirements for Provisional COMP</vt:lpstr>
      <vt:lpstr>Daytime Cloud Optical and Microphysical Properties</vt:lpstr>
      <vt:lpstr>Product Overview</vt:lpstr>
      <vt:lpstr>GOES-16 and Validation  Data Used in this Review</vt:lpstr>
      <vt:lpstr>Recent Algorithm Discrepancy reports  which may impact DCOMP</vt:lpstr>
      <vt:lpstr>Application of PLPT Quantitative Analysis Tests to each Domain</vt:lpstr>
      <vt:lpstr>Qualitative Success Definitions</vt:lpstr>
      <vt:lpstr>Quantitative Success Definitions DCOMP </vt:lpstr>
      <vt:lpstr>PowerPoint Presentation</vt:lpstr>
      <vt:lpstr>Visual Inspection of All Domains</vt:lpstr>
      <vt:lpstr>PLPT ABI-FD-COD-03:</vt:lpstr>
      <vt:lpstr>PLPT ABI-FD-COD-03:</vt:lpstr>
      <vt:lpstr>PLPT ABI-FD-COD/CPS03:</vt:lpstr>
      <vt:lpstr>PLPT ABI-FD-COD/CPS03:</vt:lpstr>
      <vt:lpstr>PLPT ABI-FD-COD/CPS03:</vt:lpstr>
      <vt:lpstr>Test- Run: Current CLAVR-x</vt:lpstr>
      <vt:lpstr>Current CLAVR-X Test-Run</vt:lpstr>
      <vt:lpstr>CPS High Value Issue </vt:lpstr>
      <vt:lpstr>CPS High Value Issue SAPF vs GS </vt:lpstr>
      <vt:lpstr>CPS Glint Area Issue</vt:lpstr>
      <vt:lpstr>PLPT ABI-CONUS-COD-03:</vt:lpstr>
      <vt:lpstr>PLPT ABI-CONUS-CPS-03:</vt:lpstr>
      <vt:lpstr>PLPT ABI-CONUS-CPS-03:</vt:lpstr>
      <vt:lpstr>PLPT ABI-MESO-CSM-03:</vt:lpstr>
      <vt:lpstr>PLPT ABI-MESO-CPSM1-03:</vt:lpstr>
      <vt:lpstr>Visual Inspection Summary</vt:lpstr>
      <vt:lpstr>Comparison with the NASA MODIS Daytime Cloud Optical and Microphysical Products</vt:lpstr>
      <vt:lpstr>PowerPoint Presentation</vt:lpstr>
      <vt:lpstr>PowerPoint Presentation</vt:lpstr>
      <vt:lpstr>Explanation of False Color Image</vt:lpstr>
      <vt:lpstr>Cloud Optical Depth (2018/012)</vt:lpstr>
      <vt:lpstr>Cloud Particle Size (2018/012)</vt:lpstr>
      <vt:lpstr>Summary of  G16 vs MODIS Optical Depth</vt:lpstr>
      <vt:lpstr>Summary of  G16 vs MODIS Particle Size</vt:lpstr>
      <vt:lpstr>Summary of  G16 vs MODIS (No Filter)</vt:lpstr>
      <vt:lpstr>Summary of Metrics</vt:lpstr>
      <vt:lpstr>Calibration of DCOMP Bands</vt:lpstr>
      <vt:lpstr>Impact of Calibration on DCOMP</vt:lpstr>
      <vt:lpstr>Predicted Impact of Calibration</vt:lpstr>
      <vt:lpstr>Evaluation of LWP/ DCOMP </vt:lpstr>
      <vt:lpstr>AMSR-2 on GCOM-W1 /JAXA  </vt:lpstr>
      <vt:lpstr>AMSR-2 on GCOM-W1 /JAXA  </vt:lpstr>
      <vt:lpstr>AMSR-2 on GCOM-W1 /JAXA  </vt:lpstr>
      <vt:lpstr>AMSR-2 on GCOM-W1 /JAXA  </vt:lpstr>
      <vt:lpstr>AMSR-2 on GCOM-W1 /JAXA  </vt:lpstr>
      <vt:lpstr>DCOMP - Conclusions</vt:lpstr>
      <vt:lpstr>Daytime PLPT Outcomes: Summary</vt:lpstr>
      <vt:lpstr>Possible Reasons for CPS ice issue  and  Path to Operational Maturity</vt:lpstr>
      <vt:lpstr>Nighttime Cloud Optical and Microphysical Properties</vt:lpstr>
      <vt:lpstr>NCOMP Requirements</vt:lpstr>
      <vt:lpstr>Updates since Beta to NCOMP</vt:lpstr>
      <vt:lpstr>Application of PLPT Quantitative Analysis Tests to each Domain</vt:lpstr>
      <vt:lpstr>PLPT ABI-CONUS_COD03:</vt:lpstr>
      <vt:lpstr>PLPT ABI_CONUS_CPS03:</vt:lpstr>
      <vt:lpstr>PLPT ABI-MESO_CPS02:</vt:lpstr>
      <vt:lpstr>PLPT ABI-MESO_CPS02:</vt:lpstr>
      <vt:lpstr>PLPT ABI-MESO_CPS02:</vt:lpstr>
      <vt:lpstr>Visual Inspection Summary</vt:lpstr>
      <vt:lpstr>Comparison with the NASA Langley SIST applied to G-16</vt:lpstr>
      <vt:lpstr>PLPT ABI-FD_COD03:</vt:lpstr>
      <vt:lpstr>PLPT ABI-FD_CPS03:</vt:lpstr>
      <vt:lpstr>Comparison to NASA Langley SIST Summary</vt:lpstr>
      <vt:lpstr>Comparison to NASA CALIPSO/CALIOP COD</vt:lpstr>
      <vt:lpstr>CALIOP vs ABI Comparison Description: COD</vt:lpstr>
      <vt:lpstr>CALIOP vs ABI Comparison: COD</vt:lpstr>
      <vt:lpstr>CALIOP vs ABI Comparison: COD</vt:lpstr>
      <vt:lpstr>CALIOP vs ABI Comparison: COD</vt:lpstr>
      <vt:lpstr>CALIOP vs ABI Comparison: COD</vt:lpstr>
      <vt:lpstr>CALIOP vs ABI Comparison: COD</vt:lpstr>
      <vt:lpstr>CALIOP vs ABI Comparison Summary</vt:lpstr>
      <vt:lpstr>Comparison to AMSR-2 LWP</vt:lpstr>
      <vt:lpstr>AMSR-2 vs ABI Comparison Description: LWP</vt:lpstr>
      <vt:lpstr>AMSR-2 vs ABI Comparison Description: LWP</vt:lpstr>
      <vt:lpstr>CPS and COD Validation Limitations</vt:lpstr>
      <vt:lpstr>NCOMP Requirements vs Validation</vt:lpstr>
      <vt:lpstr>Conclusions</vt:lpstr>
      <vt:lpstr>Product Maturity Assessment</vt:lpstr>
      <vt:lpstr>Nighttime PLPT Outcomes: Summary</vt:lpstr>
      <vt:lpstr>Recommendation  for Provisional Maturity</vt:lpstr>
      <vt:lpstr>Path to Full Maturity</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William Straka</cp:lastModifiedBy>
  <cp:revision>10</cp:revision>
  <dcterms:modified xsi:type="dcterms:W3CDTF">2018-02-22T15:10:53Z</dcterms:modified>
</cp:coreProperties>
</file>