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mp4" ContentType="video/unknown"/>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2" r:id="rId2"/>
    <p:sldMasterId id="2147483693" r:id="rId3"/>
    <p:sldMasterId id="2147483694" r:id="rId4"/>
  </p:sldMasterIdLst>
  <p:notesMasterIdLst>
    <p:notesMasterId r:id="rId69"/>
  </p:notesMasterIdLst>
  <p:sldIdLst>
    <p:sldId id="256" r:id="rId5"/>
    <p:sldId id="257" r:id="rId6"/>
    <p:sldId id="316" r:id="rId7"/>
    <p:sldId id="258" r:id="rId8"/>
    <p:sldId id="260" r:id="rId9"/>
    <p:sldId id="259" r:id="rId10"/>
    <p:sldId id="311" r:id="rId11"/>
    <p:sldId id="313" r:id="rId12"/>
    <p:sldId id="317" r:id="rId13"/>
    <p:sldId id="261" r:id="rId14"/>
    <p:sldId id="318" r:id="rId15"/>
    <p:sldId id="319" r:id="rId16"/>
    <p:sldId id="262" r:id="rId17"/>
    <p:sldId id="265" r:id="rId18"/>
    <p:sldId id="264" r:id="rId19"/>
    <p:sldId id="274" r:id="rId20"/>
    <p:sldId id="320" r:id="rId21"/>
    <p:sldId id="321" r:id="rId22"/>
    <p:sldId id="322" r:id="rId23"/>
    <p:sldId id="323" r:id="rId24"/>
    <p:sldId id="324" r:id="rId25"/>
    <p:sldId id="325" r:id="rId26"/>
    <p:sldId id="326" r:id="rId27"/>
    <p:sldId id="354" r:id="rId28"/>
    <p:sldId id="355" r:id="rId29"/>
    <p:sldId id="356" r:id="rId30"/>
    <p:sldId id="328" r:id="rId31"/>
    <p:sldId id="279" r:id="rId32"/>
    <p:sldId id="284" r:id="rId33"/>
    <p:sldId id="285" r:id="rId34"/>
    <p:sldId id="288" r:id="rId35"/>
    <p:sldId id="330" r:id="rId36"/>
    <p:sldId id="295" r:id="rId37"/>
    <p:sldId id="296" r:id="rId38"/>
    <p:sldId id="297" r:id="rId39"/>
    <p:sldId id="298" r:id="rId40"/>
    <p:sldId id="329" r:id="rId41"/>
    <p:sldId id="331" r:id="rId42"/>
    <p:sldId id="332" r:id="rId43"/>
    <p:sldId id="283" r:id="rId44"/>
    <p:sldId id="334" r:id="rId45"/>
    <p:sldId id="333" r:id="rId46"/>
    <p:sldId id="335" r:id="rId47"/>
    <p:sldId id="336" r:id="rId48"/>
    <p:sldId id="337" r:id="rId49"/>
    <p:sldId id="338" r:id="rId50"/>
    <p:sldId id="339" r:id="rId51"/>
    <p:sldId id="327"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286" r:id="rId67"/>
    <p:sldId id="287" r:id="rId6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AA63322-7E5B-4D1B-B668-69D242D6E390}">
  <a:tblStyle styleId="{CAA63322-7E5B-4D1B-B668-69D242D6E390}"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F4200B79-B378-4B14-97CF-557E001DA420}"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B752ABB5-B025-4C03-9290-C473FD7211B2}"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C266B250-DB19-4638-ABC6-526EA13891E2}" styleName="Table_3"/>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0" autoAdjust="0"/>
  </p:normalViewPr>
  <p:slideViewPr>
    <p:cSldViewPr snapToGrid="0" snapToObjects="1">
      <p:cViewPr varScale="1">
        <p:scale>
          <a:sx n="134" d="100"/>
          <a:sy n="134" d="100"/>
        </p:scale>
        <p:origin x="-111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notesMaster" Target="notesMasters/notesMaster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93892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1" name="Shape 35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2" name="Shape 35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2" name="Shape 34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43" name="Shape 34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55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p>
        </p:txBody>
      </p:sp>
      <p:sp>
        <p:nvSpPr>
          <p:cNvPr id="351" name="Shape 35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3660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9" name="Shape 35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457200" marR="0" lvl="0" indent="-292100" algn="l" rtl="0">
              <a:spcBef>
                <a:spcPts val="0"/>
              </a:spcBef>
              <a:spcAft>
                <a:spcPts val="0"/>
              </a:spcAft>
              <a:buClr>
                <a:srgbClr val="000000"/>
              </a:buClr>
              <a:buSzPct val="100000"/>
              <a:buFont typeface="Arial"/>
              <a:buChar char="●"/>
            </a:pPr>
            <a:r>
              <a:rPr lang="en-US" sz="1000" b="0" i="0" u="none" strike="noStrike" cap="none">
                <a:solidFill>
                  <a:srgbClr val="000000"/>
                </a:solidFill>
                <a:latin typeface="Arial"/>
                <a:ea typeface="Arial"/>
                <a:cs typeface="Arial"/>
                <a:sym typeface="Arial"/>
              </a:rPr>
              <a:t>We used tight-time constraints for MODIS comparisons and no MESOS or CONUSs were found.</a:t>
            </a:r>
          </a:p>
          <a:p>
            <a:pPr marL="457200" marR="0" lvl="0" indent="-292100" algn="l" rtl="0">
              <a:spcBef>
                <a:spcPts val="0"/>
              </a:spcBef>
              <a:spcAft>
                <a:spcPts val="0"/>
              </a:spcAft>
              <a:buClr>
                <a:srgbClr val="000000"/>
              </a:buClr>
              <a:buSzPct val="100000"/>
              <a:buFont typeface="Arial"/>
              <a:buChar char="●"/>
            </a:pPr>
            <a:r>
              <a:rPr lang="en-US" sz="1000" b="0" i="0" u="none" strike="noStrike" cap="none">
                <a:solidFill>
                  <a:srgbClr val="000000"/>
                </a:solidFill>
                <a:latin typeface="Arial"/>
                <a:ea typeface="Arial"/>
                <a:cs typeface="Arial"/>
                <a:sym typeface="Arial"/>
              </a:rPr>
              <a:t>MESO images that are in-sync with CALIPSO are rare.</a:t>
            </a:r>
          </a:p>
          <a:p>
            <a:pPr marL="457200" marR="0" lvl="0" indent="-292100" algn="l" rtl="0">
              <a:spcBef>
                <a:spcPts val="0"/>
              </a:spcBef>
              <a:spcAft>
                <a:spcPts val="0"/>
              </a:spcAft>
              <a:buClr>
                <a:srgbClr val="000000"/>
              </a:buClr>
              <a:buSzPct val="100000"/>
              <a:buFont typeface="Arial"/>
              <a:buChar char="●"/>
            </a:pPr>
            <a:r>
              <a:rPr lang="en-US" sz="1000" b="0" i="0" u="none" strike="noStrike" cap="none">
                <a:solidFill>
                  <a:srgbClr val="000000"/>
                </a:solidFill>
                <a:latin typeface="Arial"/>
                <a:ea typeface="Arial"/>
                <a:cs typeface="Arial"/>
                <a:sym typeface="Arial"/>
              </a:rPr>
              <a:t>MESO domains over ocean were not found.</a:t>
            </a:r>
          </a:p>
          <a:p>
            <a:pPr marL="457200" marR="0" lvl="0" indent="-292100" algn="l" rtl="0">
              <a:spcBef>
                <a:spcPts val="0"/>
              </a:spcBef>
              <a:buClr>
                <a:srgbClr val="000000"/>
              </a:buClr>
              <a:buSzPct val="100000"/>
              <a:buFont typeface="Arial"/>
              <a:buChar char="●"/>
            </a:pPr>
            <a:r>
              <a:rPr lang="en-US" sz="1000" b="0" i="0" u="none" strike="noStrike" cap="none">
                <a:solidFill>
                  <a:srgbClr val="000000"/>
                </a:solidFill>
                <a:latin typeface="Arial"/>
                <a:ea typeface="Arial"/>
                <a:cs typeface="Arial"/>
                <a:sym typeface="Arial"/>
              </a:rPr>
              <a:t>No reason to repeat CALIPSO FD analysis on CONUS.</a:t>
            </a:r>
          </a:p>
        </p:txBody>
      </p:sp>
      <p:sp>
        <p:nvSpPr>
          <p:cNvPr id="360" name="Shape 36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8" name="Shape 37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Shows the fraction of GOES-16 pixels for each cloud phase.   Pretty stable performance as expected.  </a:t>
            </a:r>
          </a:p>
        </p:txBody>
      </p:sp>
      <p:sp>
        <p:nvSpPr>
          <p:cNvPr id="375" name="Shape 37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654718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Shows the fraction of GOES-16 pixels for each cloud phase.   Pretty stable performance as expected.  </a:t>
            </a:r>
          </a:p>
        </p:txBody>
      </p:sp>
      <p:sp>
        <p:nvSpPr>
          <p:cNvPr id="375" name="Shape 37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65471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-Time series</a:t>
            </a:r>
            <a:r>
              <a:rPr lang="en-US" sz="1200" b="0" i="0" u="none" strike="noStrike" cap="none" baseline="0" dirty="0" smtClean="0">
                <a:solidFill>
                  <a:schemeClr val="dk1"/>
                </a:solidFill>
                <a:latin typeface="Calibri"/>
                <a:ea typeface="Calibri"/>
                <a:cs typeface="Calibri"/>
                <a:sym typeface="Calibri"/>
              </a:rPr>
              <a:t> before and after move to eastern position</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-FD, CONUS, and </a:t>
            </a:r>
            <a:r>
              <a:rPr lang="en-US" sz="1200" b="0" i="0" u="none" strike="noStrike" cap="none" dirty="0" err="1" smtClean="0">
                <a:solidFill>
                  <a:schemeClr val="dk1"/>
                </a:solidFill>
                <a:latin typeface="Calibri"/>
                <a:ea typeface="Calibri"/>
                <a:cs typeface="Calibri"/>
                <a:sym typeface="Calibri"/>
              </a:rPr>
              <a:t>Meso</a:t>
            </a:r>
            <a:r>
              <a:rPr lang="en-US" sz="1200" b="0" i="0" u="none" strike="noStrike" cap="none" dirty="0" smtClean="0">
                <a:solidFill>
                  <a:schemeClr val="dk1"/>
                </a:solidFill>
                <a:latin typeface="Calibri"/>
                <a:ea typeface="Calibri"/>
                <a:cs typeface="Calibri"/>
                <a:sym typeface="Calibri"/>
              </a:rPr>
              <a:t> animations</a:t>
            </a:r>
            <a:r>
              <a:rPr lang="en-US" sz="1200" b="0" i="0" u="none" strike="noStrike" cap="none" baseline="0" dirty="0" smtClean="0">
                <a:solidFill>
                  <a:schemeClr val="dk1"/>
                </a:solidFill>
                <a:latin typeface="Calibri"/>
                <a:ea typeface="Calibri"/>
                <a:cs typeface="Calibri"/>
                <a:sym typeface="Calibri"/>
              </a:rPr>
              <a:t> from eastern position</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-Performance in evolving convection</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-Performance for FLS</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-CALIPSO comparisons, with focus</a:t>
            </a:r>
            <a:r>
              <a:rPr lang="en-US" sz="1200" b="0" i="0" u="none" strike="noStrike" cap="none" baseline="0" dirty="0" smtClean="0">
                <a:solidFill>
                  <a:schemeClr val="dk1"/>
                </a:solidFill>
                <a:latin typeface="Calibri"/>
                <a:ea typeface="Calibri"/>
                <a:cs typeface="Calibri"/>
                <a:sym typeface="Calibri"/>
              </a:rPr>
              <a:t> on eastern position</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-comparisons to MODIS with focus on eastern position</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-Sensitivity to</a:t>
            </a:r>
            <a:r>
              <a:rPr lang="en-US" sz="1200" b="0" i="0" u="none" strike="noStrike" cap="none" baseline="0" dirty="0" smtClean="0">
                <a:solidFill>
                  <a:schemeClr val="dk1"/>
                </a:solidFill>
                <a:latin typeface="Calibri"/>
                <a:ea typeface="Calibri"/>
                <a:cs typeface="Calibri"/>
                <a:sym typeface="Calibri"/>
              </a:rPr>
              <a:t> think cirrus and potential impact on height and AMV’s</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-ARM analysis?</a:t>
            </a:r>
            <a:endParaRPr sz="1200" b="0" i="0" u="none" strike="noStrike" cap="none" dirty="0">
              <a:solidFill>
                <a:schemeClr val="dk1"/>
              </a:solidFill>
              <a:latin typeface="Calibri"/>
              <a:ea typeface="Calibri"/>
              <a:cs typeface="Calibri"/>
              <a:sym typeface="Calibri"/>
            </a:endParaRPr>
          </a:p>
        </p:txBody>
      </p:sp>
      <p:sp>
        <p:nvSpPr>
          <p:cNvPr id="319" name="Shape 31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Shows the fraction of GOES-16 pixels for each cloud phase.   Pretty stable performance as expected.  </a:t>
            </a:r>
          </a:p>
        </p:txBody>
      </p:sp>
      <p:sp>
        <p:nvSpPr>
          <p:cNvPr id="375" name="Shape 37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65471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Shows the fraction of GOES-16 pixels for each cloud phase.   Pretty stable performance as expected.  </a:t>
            </a:r>
          </a:p>
        </p:txBody>
      </p:sp>
      <p:sp>
        <p:nvSpPr>
          <p:cNvPr id="375" name="Shape 37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654718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88" name="Shape 58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8" name="Shape 64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9" name="Shape 64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682" name="Shape 6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5" name="Shape 77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76" name="Shape 77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5" name="Shape 79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96" name="Shape 79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Shape 8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3" name="Shape 80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804" name="Shape 80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3" name="Shape 27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8091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0" name="Shape 81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811" name="Shape 81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Shape 141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17" name="Shape 14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541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Shape 142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24" name="Shape 14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094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33" name="Shape 63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92" name="Shape 6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Shape 143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31" name="Shape 14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984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375" name="Shape 37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48</a:t>
            </a:fld>
            <a:endParaRPr lang="en-US"/>
          </a:p>
        </p:txBody>
      </p:sp>
    </p:spTree>
    <p:extLst>
      <p:ext uri="{BB962C8B-B14F-4D97-AF65-F5344CB8AC3E}">
        <p14:creationId xmlns:p14="http://schemas.microsoft.com/office/powerpoint/2010/main" val="654718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8" name="Shape 9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No impact on the product.</a:t>
            </a:r>
            <a:endParaRPr/>
          </a:p>
        </p:txBody>
      </p:sp>
      <p:sp>
        <p:nvSpPr>
          <p:cNvPr id="929" name="Shape 9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49</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816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43" name="Shape 9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876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0" name="Shape 9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0981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Shape 95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7" name="Shape 9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7758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64" name="Shape 9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001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71" name="Shape 9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6786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8" name="Shape 97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79" name="Shape 97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55</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862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Shape 9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6" name="Shape 98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87" name="Shape 98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56</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9563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Shape 9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4" name="Shape 99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95" name="Shape 99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631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3" name="Shape 100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004" name="Shape 100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719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11" name="Shape 10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383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18" name="Shape 10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263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3" name="Shape 34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4" name="Shape 34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25" name="Shape 10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6888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2" name="Shape 103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33" name="Shape 103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7023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57" name="Shape 6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70" name="Shape 6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4" name="Shape 334"/>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5" name="Shape 33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2" name="Shape 92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23" name="Shape 92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0" name="Shape 94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41" name="Shape 94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834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Slid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8949" y="-386487"/>
            <a:ext cx="45261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49" y="2171687"/>
            <a:ext cx="5851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50" y="190487"/>
            <a:ext cx="5851500" cy="60197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5464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4"/>
        <p:cNvGrpSpPr/>
        <p:nvPr/>
      </p:nvGrpSpPr>
      <p:grpSpPr>
        <a:xfrm>
          <a:off x="0" y="0"/>
          <a:ext cx="0" cy="0"/>
          <a:chOff x="0" y="0"/>
          <a:chExt cx="0" cy="0"/>
        </a:xfrm>
      </p:grpSpPr>
      <p:sp>
        <p:nvSpPr>
          <p:cNvPr id="105" name="Shape 10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8"/>
        <p:cNvGrpSpPr/>
        <p:nvPr/>
      </p:nvGrpSpPr>
      <p:grpSpPr>
        <a:xfrm>
          <a:off x="0" y="0"/>
          <a:ext cx="0" cy="0"/>
          <a:chOff x="0" y="0"/>
          <a:chExt cx="0" cy="0"/>
        </a:xfrm>
      </p:grpSpPr>
      <p:sp>
        <p:nvSpPr>
          <p:cNvPr id="109" name="Shape 109"/>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0" name="Shape 11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6" name="Shape 116"/>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3" name="Shape 12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2" name="Shape 13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7" name="Shape 137"/>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4" name="Shape 14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1" name="Shape 151"/>
          <p:cNvSpPr txBox="1">
            <a:spLocks noGrp="1"/>
          </p:cNvSpPr>
          <p:nvPr>
            <p:ph type="body" idx="1"/>
          </p:nvPr>
        </p:nvSpPr>
        <p:spPr>
          <a:xfrm rot="5400000">
            <a:off x="2309017" y="-386556"/>
            <a:ext cx="452596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7" name="Shape 157"/>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127" name="Shape 127"/>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8" name="Shape 128"/>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050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6" name="Shape 176"/>
          <p:cNvSpPr txBox="1">
            <a:spLocks noGrp="1"/>
          </p:cNvSpPr>
          <p:nvPr>
            <p:ph type="body" idx="1"/>
          </p:nvPr>
        </p:nvSpPr>
        <p:spPr>
          <a:xfrm>
            <a:off x="457200" y="1465262"/>
            <a:ext cx="8229600" cy="4525959"/>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2" name="Shape 182"/>
          <p:cNvSpPr txBox="1">
            <a:spLocks noGrp="1"/>
          </p:cNvSpPr>
          <p:nvPr>
            <p:ph type="body" idx="1"/>
          </p:nvPr>
        </p:nvSpPr>
        <p:spPr>
          <a:xfrm>
            <a:off x="457200" y="1600200"/>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body" idx="2"/>
          </p:nvPr>
        </p:nvSpPr>
        <p:spPr>
          <a:xfrm>
            <a:off x="4648200" y="1600200"/>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9" name="Shape 18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2"/>
          </p:nvPr>
        </p:nvSpPr>
        <p:spPr>
          <a:xfrm>
            <a:off x="457200" y="2174875"/>
            <a:ext cx="4040187" cy="3951285"/>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3"/>
          </p:nvPr>
        </p:nvSpPr>
        <p:spPr>
          <a:xfrm>
            <a:off x="4645025" y="1535112"/>
            <a:ext cx="4041772"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body" idx="4"/>
          </p:nvPr>
        </p:nvSpPr>
        <p:spPr>
          <a:xfrm>
            <a:off x="4645025" y="2174875"/>
            <a:ext cx="4041772" cy="3951285"/>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8" name="Shape 19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01"/>
        <p:cNvGrpSpPr/>
        <p:nvPr/>
      </p:nvGrpSpPr>
      <p:grpSpPr>
        <a:xfrm>
          <a:off x="0" y="0"/>
          <a:ext cx="0" cy="0"/>
          <a:chOff x="0" y="0"/>
          <a:chExt cx="0" cy="0"/>
        </a:xfrm>
      </p:grpSpPr>
      <p:sp>
        <p:nvSpPr>
          <p:cNvPr id="202" name="Shape 20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7" name="Shape 207"/>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4" name="Shape 21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1" name="Shape 221"/>
          <p:cNvSpPr txBox="1">
            <a:spLocks noGrp="1"/>
          </p:cNvSpPr>
          <p:nvPr>
            <p:ph type="body" idx="1"/>
          </p:nvPr>
        </p:nvSpPr>
        <p:spPr>
          <a:xfrm rot="5400000">
            <a:off x="2309016" y="-386556"/>
            <a:ext cx="4525959" cy="822960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rot="5400000">
            <a:off x="4732335"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7" name="Shape 227"/>
          <p:cNvSpPr txBox="1">
            <a:spLocks noGrp="1"/>
          </p:cNvSpPr>
          <p:nvPr>
            <p:ph type="body" idx="1"/>
          </p:nvPr>
        </p:nvSpPr>
        <p:spPr>
          <a:xfrm rot="5400000">
            <a:off x="541335" y="190499"/>
            <a:ext cx="5851525" cy="6019798"/>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0" name="Shape 240"/>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Shape 24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2" name="Shape 2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4"/>
        <p:cNvGrpSpPr/>
        <p:nvPr/>
      </p:nvGrpSpPr>
      <p:grpSpPr>
        <a:xfrm>
          <a:off x="0" y="0"/>
          <a:ext cx="0" cy="0"/>
          <a:chOff x="0" y="0"/>
          <a:chExt cx="0" cy="0"/>
        </a:xfrm>
      </p:grpSpPr>
      <p:sp>
        <p:nvSpPr>
          <p:cNvPr id="245" name="Shape 245"/>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6" name="Shape 24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7" name="Shape 24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2" name="Shape 25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53" name="Shape 25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8" name="Shape 258"/>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65" name="Shape 265"/>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7" name="Shape 267"/>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4" name="Shape 27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5" name="Shape 2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1">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7"/>
        <p:cNvGrpSpPr/>
        <p:nvPr/>
      </p:nvGrpSpPr>
      <p:grpSpPr>
        <a:xfrm>
          <a:off x="0" y="0"/>
          <a:ext cx="0" cy="0"/>
          <a:chOff x="0" y="0"/>
          <a:chExt cx="0" cy="0"/>
        </a:xfrm>
      </p:grpSpPr>
      <p:sp>
        <p:nvSpPr>
          <p:cNvPr id="278" name="Shape 27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83" name="Shape 283"/>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5" name="Shape 28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0" name="Shape 290"/>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2" name="Shape 29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3" name="Shape 29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4" name="Shape 29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7" name="Shape 297"/>
          <p:cNvSpPr txBox="1">
            <a:spLocks noGrp="1"/>
          </p:cNvSpPr>
          <p:nvPr>
            <p:ph type="body" idx="1"/>
          </p:nvPr>
        </p:nvSpPr>
        <p:spPr>
          <a:xfrm rot="5400000">
            <a:off x="2309017" y="-386556"/>
            <a:ext cx="452596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3" name="Shape 303"/>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6" name="Shape 30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0" y="1600200"/>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457200" y="1535112"/>
            <a:ext cx="4040099" cy="639898"/>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57200" y="2174875"/>
            <a:ext cx="4040099"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3"/>
          </p:nvPr>
        </p:nvSpPr>
        <p:spPr>
          <a:xfrm>
            <a:off x="4645025" y="1535112"/>
            <a:ext cx="4041900" cy="639898"/>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6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5"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2.jp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theme" Target="../theme/theme3.xml"/><Relationship Id="rId11" Type="http://schemas.openxmlformats.org/officeDocument/2006/relationships/image" Target="../media/image2.jp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9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Shape 86" descr="Mandt_SOO-DOH-Presentation_NO-TEXT_5.jpg"/>
          <p:cNvPicPr preferRelativeResize="0"/>
          <p:nvPr/>
        </p:nvPicPr>
        <p:blipFill rotWithShape="1">
          <a:blip r:embed="rId14">
            <a:alphaModFix/>
          </a:blip>
          <a:srcRect/>
          <a:stretch/>
        </p:blipFill>
        <p:spPr>
          <a:xfrm>
            <a:off x="0" y="0"/>
            <a:ext cx="9144000" cy="6858000"/>
          </a:xfrm>
          <a:prstGeom prst="rect">
            <a:avLst/>
          </a:prstGeom>
          <a:noFill/>
          <a:ln>
            <a:noFill/>
          </a:ln>
        </p:spPr>
      </p:pic>
      <p:sp>
        <p:nvSpPr>
          <p:cNvPr id="87" name="Shape 87"/>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8" name="Shape 88"/>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9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Shape 162" descr="Mandt_SOO-DOH-Presentation_NO-TEXT_5.jpg"/>
          <p:cNvPicPr preferRelativeResize="0"/>
          <p:nvPr/>
        </p:nvPicPr>
        <p:blipFill rotWithShape="1">
          <a:blip r:embed="rId11">
            <a:alphaModFix/>
          </a:blip>
          <a:srcRect/>
          <a:stretch/>
        </p:blipFill>
        <p:spPr>
          <a:xfrm>
            <a:off x="0" y="0"/>
            <a:ext cx="9144000" cy="6858000"/>
          </a:xfrm>
          <a:prstGeom prst="rect">
            <a:avLst/>
          </a:prstGeom>
          <a:noFill/>
          <a:ln>
            <a:noFill/>
          </a:ln>
        </p:spPr>
      </p:pic>
      <p:sp>
        <p:nvSpPr>
          <p:cNvPr id="163" name="Shape 16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457200" y="1465262"/>
            <a:ext cx="8229600" cy="4525959"/>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pic>
        <p:nvPicPr>
          <p:cNvPr id="232" name="Shape 232"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233" name="Shape 23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4" name="Shape 234"/>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image" Target="../media/image3.png"/><Relationship Id="rId1" Type="http://schemas.microsoft.com/office/2007/relationships/media" Target="../media/media3.mp4"/><Relationship Id="rId2" Type="http://schemas.openxmlformats.org/officeDocument/2006/relationships/video" Target="../media/media3.mp4"/></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0.png"/><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4.png"/><Relationship Id="rId3"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tif"/><Relationship Id="rId4" Type="http://schemas.openxmlformats.org/officeDocument/2006/relationships/image" Target="../media/image37.tif"/><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11" y="15850"/>
            <a:ext cx="9143983" cy="6858000"/>
          </a:xfrm>
          <a:prstGeom prst="rect">
            <a:avLst/>
          </a:prstGeom>
          <a:noFill/>
          <a:ln>
            <a:noFill/>
          </a:ln>
        </p:spPr>
      </p:pic>
      <p:sp>
        <p:nvSpPr>
          <p:cNvPr id="313" name="Shape 313"/>
          <p:cNvSpPr txBox="1"/>
          <p:nvPr/>
        </p:nvSpPr>
        <p:spPr>
          <a:xfrm>
            <a:off x="5878275" y="1749150"/>
            <a:ext cx="2706599" cy="228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100" b="0" i="0" u="none" strike="noStrike" cap="none" dirty="0">
                <a:solidFill>
                  <a:schemeClr val="lt1"/>
                </a:solidFill>
                <a:latin typeface="Calibri"/>
                <a:ea typeface="Calibri"/>
                <a:cs typeface="Calibri"/>
                <a:sym typeface="Calibri"/>
              </a:rPr>
              <a:t>GOES-16 ABI L2+ Cloud Top Phase (CPH)</a:t>
            </a:r>
            <a:br>
              <a:rPr lang="en-US" sz="2100" b="0" i="0" u="none" strike="noStrike" cap="none" dirty="0">
                <a:solidFill>
                  <a:schemeClr val="lt1"/>
                </a:solidFill>
                <a:latin typeface="Calibri"/>
                <a:ea typeface="Calibri"/>
                <a:cs typeface="Calibri"/>
                <a:sym typeface="Calibri"/>
              </a:rPr>
            </a:br>
            <a:r>
              <a:rPr lang="en-US" sz="2100" dirty="0" smtClean="0">
                <a:solidFill>
                  <a:schemeClr val="lt1"/>
                </a:solidFill>
                <a:latin typeface="Calibri"/>
                <a:ea typeface="Calibri"/>
                <a:cs typeface="Calibri"/>
                <a:sym typeface="Calibri"/>
              </a:rPr>
              <a:t>Provisional</a:t>
            </a:r>
            <a:r>
              <a:rPr lang="en-US" sz="2100" b="0" i="0" u="none" strike="noStrike" cap="none" dirty="0" smtClean="0">
                <a:solidFill>
                  <a:schemeClr val="lt1"/>
                </a:solidFill>
                <a:latin typeface="Calibri"/>
                <a:ea typeface="Calibri"/>
                <a:cs typeface="Calibri"/>
                <a:sym typeface="Calibri"/>
              </a:rPr>
              <a:t> </a:t>
            </a:r>
            <a:r>
              <a:rPr lang="en-US" sz="2100" b="0" i="0" u="none" strike="noStrike" cap="none" dirty="0">
                <a:solidFill>
                  <a:schemeClr val="lt1"/>
                </a:solidFill>
                <a:latin typeface="Calibri"/>
                <a:ea typeface="Calibri"/>
                <a:cs typeface="Calibri"/>
                <a:sym typeface="Calibri"/>
              </a:rPr>
              <a:t>PS-PVR</a:t>
            </a:r>
          </a:p>
        </p:txBody>
      </p:sp>
      <p:sp>
        <p:nvSpPr>
          <p:cNvPr id="314" name="Shape 314"/>
          <p:cNvSpPr txBox="1"/>
          <p:nvPr/>
        </p:nvSpPr>
        <p:spPr>
          <a:xfrm>
            <a:off x="5970025" y="4090750"/>
            <a:ext cx="2523299" cy="2429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r>
              <a:rPr lang="en-US" sz="1900" dirty="0" smtClean="0">
                <a:solidFill>
                  <a:srgbClr val="888888"/>
                </a:solidFill>
                <a:latin typeface="Calibri"/>
                <a:ea typeface="Calibri"/>
                <a:cs typeface="Calibri"/>
                <a:sym typeface="Calibri"/>
              </a:rPr>
              <a:t>February</a:t>
            </a:r>
            <a:r>
              <a:rPr lang="en-US" sz="1900" b="0" i="0" u="none" strike="noStrike" cap="none" dirty="0" smtClean="0">
                <a:solidFill>
                  <a:srgbClr val="888888"/>
                </a:solidFill>
                <a:latin typeface="Calibri"/>
                <a:ea typeface="Calibri"/>
                <a:cs typeface="Calibri"/>
                <a:sym typeface="Calibri"/>
              </a:rPr>
              <a:t> </a:t>
            </a:r>
            <a:r>
              <a:rPr lang="en-US" sz="1900" dirty="0" smtClean="0">
                <a:solidFill>
                  <a:srgbClr val="888888"/>
                </a:solidFill>
                <a:latin typeface="Calibri"/>
                <a:ea typeface="Calibri"/>
                <a:cs typeface="Calibri"/>
                <a:sym typeface="Calibri"/>
              </a:rPr>
              <a:t>22</a:t>
            </a:r>
            <a:r>
              <a:rPr lang="en-US" sz="1900" b="0" i="0" u="none" strike="noStrike" cap="none" dirty="0" smtClean="0">
                <a:solidFill>
                  <a:srgbClr val="888888"/>
                </a:solidFill>
                <a:latin typeface="Calibri"/>
                <a:ea typeface="Calibri"/>
                <a:cs typeface="Calibri"/>
                <a:sym typeface="Calibri"/>
              </a:rPr>
              <a:t>, 2018</a:t>
            </a:r>
            <a:endParaRPr lang="en-US" sz="1900" b="0" i="0" u="none" strike="noStrike" cap="none" dirty="0">
              <a:solidFill>
                <a:srgbClr val="888888"/>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Michael Pavolonis*, Corey Calvert, Jason Brunner</a:t>
            </a: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GOES-R AWG</a:t>
            </a:r>
          </a:p>
          <a:p>
            <a:pPr marL="0" marR="0" lvl="0" indent="0" algn="ctr" rtl="0">
              <a:lnSpc>
                <a:spcPct val="100000"/>
              </a:lnSpc>
              <a:spcBef>
                <a:spcPts val="640"/>
              </a:spcBef>
              <a:spcAft>
                <a:spcPts val="0"/>
              </a:spcAft>
              <a:buClr>
                <a:srgbClr val="888888"/>
              </a:buClr>
              <a:buSzPct val="25000"/>
              <a:buFont typeface="Calibri"/>
              <a:buNone/>
            </a:pPr>
            <a:r>
              <a:rPr lang="en-US" sz="1900" b="0" i="0" u="none" strike="noStrike" cap="none" dirty="0">
                <a:solidFill>
                  <a:srgbClr val="888888"/>
                </a:solidFill>
                <a:latin typeface="Calibri"/>
                <a:ea typeface="Calibri"/>
                <a:cs typeface="Calibri"/>
                <a:sym typeface="Calibri"/>
              </a:rPr>
              <a:t>NOAA/NESDIS/STAR* </a:t>
            </a: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CIMSS</a:t>
            </a:r>
          </a:p>
        </p:txBody>
      </p:sp>
      <p:sp>
        <p:nvSpPr>
          <p:cNvPr id="315" name="Shape 31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200" b="0" i="0" u="none" strike="noStrike" cap="none">
                <a:solidFill>
                  <a:schemeClr val="lt1"/>
                </a:solidFill>
                <a:latin typeface="Calibri"/>
                <a:ea typeface="Calibri"/>
                <a:cs typeface="Calibri"/>
                <a:sym typeface="Calibri"/>
              </a:rPr>
              <a:t>Requirements for FULL Validation</a:t>
            </a:r>
          </a:p>
        </p:txBody>
      </p:sp>
      <p:sp>
        <p:nvSpPr>
          <p:cNvPr id="355" name="Shape 355"/>
          <p:cNvSpPr txBox="1">
            <a:spLocks noGrp="1"/>
          </p:cNvSpPr>
          <p:nvPr>
            <p:ph type="body" idx="1"/>
          </p:nvPr>
        </p:nvSpPr>
        <p:spPr>
          <a:xfrm>
            <a:off x="457200" y="1893886"/>
            <a:ext cx="8229600" cy="4526100"/>
          </a:xfrm>
          <a:prstGeom prst="rect">
            <a:avLst/>
          </a:prstGeom>
          <a:noFill/>
          <a:ln w="9525" cap="flat" cmpd="sng">
            <a:solidFill>
              <a:srgbClr val="FFFF00"/>
            </a:solidFill>
            <a:prstDash val="solid"/>
            <a:round/>
            <a:headEnd type="none" w="med" len="med"/>
            <a:tailEnd type="none" w="med" len="med"/>
          </a:ln>
        </p:spPr>
        <p:txBody>
          <a:bodyPr lIns="91425" tIns="91425" rIns="91425" bIns="91425" anchor="t" anchorCtr="0">
            <a:noAutofit/>
          </a:bodyPr>
          <a:lstStyle/>
          <a:p>
            <a:pPr marL="457200" marR="0" lvl="0" indent="-228600" algn="l" rtl="0">
              <a:lnSpc>
                <a:spcPct val="100000"/>
              </a:lnSpc>
              <a:spcBef>
                <a:spcPts val="0"/>
              </a:spcBef>
              <a:spcAft>
                <a:spcPts val="0"/>
              </a:spcAft>
              <a:buClr>
                <a:srgbClr val="FFFF00"/>
              </a:buClr>
              <a:buSzPct val="100000"/>
              <a:buFont typeface="Arial"/>
              <a:buChar char="•"/>
            </a:pPr>
            <a:r>
              <a:rPr lang="en-US" sz="3200" b="1" i="0" u="none" strike="noStrike" cap="none">
                <a:solidFill>
                  <a:srgbClr val="FFFF00"/>
                </a:solidFill>
                <a:latin typeface="Calibri"/>
                <a:ea typeface="Calibri"/>
                <a:cs typeface="Calibri"/>
                <a:sym typeface="Calibri"/>
              </a:rPr>
              <a:t>CPH</a:t>
            </a:r>
            <a:r>
              <a:rPr lang="en-US" sz="3200" b="1" i="0" u="none" strike="noStrike" cap="none">
                <a:solidFill>
                  <a:schemeClr val="lt1"/>
                </a:solidFill>
                <a:latin typeface="Calibri"/>
                <a:ea typeface="Calibri"/>
                <a:cs typeface="Calibri"/>
                <a:sym typeface="Calibri"/>
              </a:rPr>
              <a:t>: </a:t>
            </a:r>
            <a:r>
              <a:rPr lang="en-US" sz="3200" b="0" i="0" u="none" strike="noStrike" cap="none">
                <a:solidFill>
                  <a:schemeClr val="lt1"/>
                </a:solidFill>
                <a:latin typeface="Calibri"/>
                <a:ea typeface="Calibri"/>
                <a:cs typeface="Calibri"/>
                <a:sym typeface="Calibri"/>
              </a:rPr>
              <a:t>80% accuracy for clouds with an optical depth &gt; 1.0. (Same requirement for all ABI sectors)</a:t>
            </a:r>
          </a:p>
        </p:txBody>
      </p:sp>
      <p:sp>
        <p:nvSpPr>
          <p:cNvPr id="356" name="Shape 35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10</a:t>
            </a:fld>
            <a:endParaRPr lang="en-US" sz="1400" b="0"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457200" y="3949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PROVISIONAL</a:t>
            </a:r>
            <a:endParaRPr/>
          </a:p>
        </p:txBody>
      </p:sp>
      <p:graphicFrame>
        <p:nvGraphicFramePr>
          <p:cNvPr id="346" name="Shape 346"/>
          <p:cNvGraphicFramePr/>
          <p:nvPr>
            <p:extLst>
              <p:ext uri="{D42A27DB-BD31-4B8C-83A1-F6EECF244321}">
                <p14:modId xmlns:p14="http://schemas.microsoft.com/office/powerpoint/2010/main" val="4076685707"/>
              </p:ext>
            </p:extLst>
          </p:nvPr>
        </p:nvGraphicFramePr>
        <p:xfrm>
          <a:off x="738599" y="1854096"/>
          <a:ext cx="7666825" cy="1656120"/>
        </p:xfrm>
        <a:graphic>
          <a:graphicData uri="http://schemas.openxmlformats.org/drawingml/2006/table">
            <a:tbl>
              <a:tblPr firstRow="1" bandRow="1">
                <a:noFill/>
              </a:tblPr>
              <a:tblGrid>
                <a:gridCol w="1527000"/>
                <a:gridCol w="2721350"/>
                <a:gridCol w="1237675"/>
                <a:gridCol w="1068750"/>
                <a:gridCol w="1112050"/>
              </a:tblGrid>
              <a:tr h="37085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a:p>
                  </a:txBody>
                  <a:tcPr marL="91450" marR="91450" marT="45725" marB="45725" anchor="ctr">
                    <a:solidFill>
                      <a:srgbClr val="BFBFBF"/>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dirty="0"/>
                        <a:t>ABI-</a:t>
                      </a:r>
                      <a:r>
                        <a:rPr lang="en-US" sz="1000" u="none" strike="noStrike" cap="none" dirty="0" smtClean="0"/>
                        <a:t>FD_CPHp04</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dirty="0"/>
                        <a:t>Quantitative analysis of M3 FD </a:t>
                      </a:r>
                      <a:r>
                        <a:rPr lang="en-US" sz="1200" u="none" strike="noStrike" cap="none" dirty="0" smtClean="0"/>
                        <a:t>CPH</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dirty="0"/>
                        <a:t>ABI-</a:t>
                      </a:r>
                      <a:r>
                        <a:rPr lang="en-US" sz="1000" u="none" strike="noStrike" cap="none" dirty="0" smtClean="0"/>
                        <a:t>CONUS_CPHp04</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dirty="0"/>
                        <a:t>Quantitative analysis of M3 CONUS </a:t>
                      </a:r>
                      <a:r>
                        <a:rPr lang="en-US" sz="1200" u="none" strike="noStrike" cap="none" dirty="0" smtClean="0"/>
                        <a:t>CPH</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a:t>
                      </a:r>
                      <a:r>
                        <a:rPr lang="en-US" sz="1000" u="none" strike="noStrike" cap="none" smtClean="0"/>
                        <a:t>MESO_CPHp03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dirty="0"/>
                        <a:t>Quantitative analysis of M3 </a:t>
                      </a:r>
                      <a:r>
                        <a:rPr lang="en-US" sz="1200" u="none" strike="noStrike" cap="none" dirty="0" err="1"/>
                        <a:t>Meso</a:t>
                      </a:r>
                      <a:r>
                        <a:rPr lang="en-US" sz="1200" u="none" strike="noStrike" cap="none" dirty="0"/>
                        <a:t> </a:t>
                      </a:r>
                      <a:r>
                        <a:rPr lang="en-US" sz="1200" u="none" strike="noStrike" cap="none" dirty="0" smtClean="0"/>
                        <a:t>CPH</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dirty="0"/>
                        <a:t>AWG</a:t>
                      </a:r>
                      <a:endParaRPr dirty="0"/>
                    </a:p>
                  </a:txBody>
                  <a:tcPr marL="91450" marR="91450" marT="45725" marB="45725" anchor="ctr">
                    <a:solidFill>
                      <a:schemeClr val="lt1"/>
                    </a:solidFill>
                  </a:tcPr>
                </a:tc>
              </a:tr>
            </a:tbl>
          </a:graphicData>
        </a:graphic>
      </p:graphicFrame>
      <p:sp>
        <p:nvSpPr>
          <p:cNvPr id="347" name="Shape 3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11</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9408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30162"/>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Requirements</a:t>
            </a:r>
            <a:endParaRPr/>
          </a:p>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PROVISIONAL</a:t>
            </a:r>
            <a:endParaRPr/>
          </a:p>
        </p:txBody>
      </p:sp>
      <p:sp>
        <p:nvSpPr>
          <p:cNvPr id="354" name="Shape 354"/>
          <p:cNvSpPr txBox="1">
            <a:spLocks noGrp="1"/>
          </p:cNvSpPr>
          <p:nvPr>
            <p:ph type="body" idx="1"/>
          </p:nvPr>
        </p:nvSpPr>
        <p:spPr>
          <a:xfrm>
            <a:off x="177519" y="1475390"/>
            <a:ext cx="8835047" cy="45261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Assess the accuracy and precision requirements for </a:t>
            </a:r>
            <a:r>
              <a:rPr lang="en-US" sz="3000" b="0" i="0" u="none" strike="noStrike" cap="none" dirty="0" smtClean="0">
                <a:solidFill>
                  <a:schemeClr val="lt1"/>
                </a:solidFill>
                <a:latin typeface="Calibri"/>
                <a:ea typeface="Calibri"/>
                <a:cs typeface="Calibri"/>
                <a:sym typeface="Calibri"/>
              </a:rPr>
              <a:t>CPH.</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Document impacts with upstream dependencies </a:t>
            </a:r>
            <a:r>
              <a:rPr lang="en-US" sz="3000" b="0" i="0" u="none" strike="noStrike" cap="none" dirty="0" smtClean="0">
                <a:solidFill>
                  <a:schemeClr val="lt1"/>
                </a:solidFill>
                <a:latin typeface="Calibri"/>
                <a:ea typeface="Calibri"/>
                <a:cs typeface="Calibri"/>
                <a:sym typeface="Calibri"/>
              </a:rPr>
              <a:t>(Cloud </a:t>
            </a:r>
            <a:r>
              <a:rPr lang="en-US" sz="3000" dirty="0" smtClean="0"/>
              <a:t>Top Parameters, Cloud Optical Properties and </a:t>
            </a:r>
            <a:r>
              <a:rPr lang="en-US" sz="3000" b="0" i="0" u="none" strike="noStrike" cap="none" dirty="0" smtClean="0">
                <a:solidFill>
                  <a:schemeClr val="lt1"/>
                </a:solidFill>
                <a:latin typeface="Calibri"/>
                <a:ea typeface="Calibri"/>
                <a:cs typeface="Calibri"/>
                <a:sym typeface="Calibri"/>
              </a:rPr>
              <a:t>Derived </a:t>
            </a:r>
            <a:r>
              <a:rPr lang="en-US" sz="3000" b="0" i="0" u="none" strike="noStrike" cap="none" dirty="0">
                <a:solidFill>
                  <a:schemeClr val="lt1"/>
                </a:solidFill>
                <a:latin typeface="Calibri"/>
                <a:ea typeface="Calibri"/>
                <a:cs typeface="Calibri"/>
                <a:sym typeface="Calibri"/>
              </a:rPr>
              <a:t>Motion Winds).</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All ABI modes must meet horizontal, mapping, and range requirements.</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If accuracy and precision are not met, document reasons why as an ADR.</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Remediation strategies in place.</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Product ready for potential operational use.</a:t>
            </a:r>
            <a:endParaRPr dirty="0"/>
          </a:p>
        </p:txBody>
      </p:sp>
      <p:sp>
        <p:nvSpPr>
          <p:cNvPr id="355" name="Shape 3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12</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09602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1618975" y="-46050"/>
            <a:ext cx="5892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Application of PLPT Quantitative Analysis Tests to each Domain</a:t>
            </a:r>
          </a:p>
        </p:txBody>
      </p:sp>
      <p:sp>
        <p:nvSpPr>
          <p:cNvPr id="363" name="Shape 36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graphicFrame>
        <p:nvGraphicFramePr>
          <p:cNvPr id="364" name="Shape 364"/>
          <p:cNvGraphicFramePr/>
          <p:nvPr/>
        </p:nvGraphicFramePr>
        <p:xfrm>
          <a:off x="681975" y="2985025"/>
          <a:ext cx="7780025" cy="3738490"/>
        </p:xfrm>
        <a:graphic>
          <a:graphicData uri="http://schemas.openxmlformats.org/drawingml/2006/table">
            <a:tbl>
              <a:tblPr>
                <a:noFill/>
                <a:tableStyleId>{F4200B79-B378-4B14-97CF-557E001DA420}</a:tableStyleId>
              </a:tblPr>
              <a:tblGrid>
                <a:gridCol w="2350775"/>
                <a:gridCol w="1809750"/>
                <a:gridCol w="1809750"/>
                <a:gridCol w="1809750"/>
              </a:tblGrid>
              <a:tr h="276350">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Analysis Method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FD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CONUS</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MESO</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50400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a:solidFill>
                            <a:srgbClr val="FFFFFF"/>
                          </a:solidFill>
                        </a:rPr>
                        <a:t>Visual Inspection</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r>
              <a:tr h="765700">
                <a:tc>
                  <a:txBody>
                    <a:bodyPr/>
                    <a:lstStyle/>
                    <a:p>
                      <a:pPr marL="0" marR="0" lvl="0" indent="0" algn="l" rtl="0">
                        <a:lnSpc>
                          <a:spcPct val="100000"/>
                        </a:lnSpc>
                        <a:spcBef>
                          <a:spcPts val="0"/>
                        </a:spcBef>
                        <a:spcAft>
                          <a:spcPts val="0"/>
                        </a:spcAft>
                        <a:buClr>
                          <a:schemeClr val="lt1"/>
                        </a:buClr>
                        <a:buSzPct val="25000"/>
                        <a:buFont typeface="Arial"/>
                        <a:buNone/>
                      </a:pPr>
                      <a:r>
                        <a:rPr lang="en-US" sz="1800" u="none" strike="noStrike" cap="none">
                          <a:solidFill>
                            <a:schemeClr val="lt1"/>
                          </a:solidFill>
                        </a:rPr>
                        <a:t>Comparison to other Clouds (e.g. MODIS, VIIRS)</a:t>
                      </a:r>
                    </a:p>
                    <a:p>
                      <a:pPr marL="0" marR="0" lvl="0" indent="0" algn="l" rtl="0">
                        <a:lnSpc>
                          <a:spcPct val="100000"/>
                        </a:lnSpc>
                        <a:spcBef>
                          <a:spcPts val="0"/>
                        </a:spcBef>
                        <a:spcAft>
                          <a:spcPts val="0"/>
                        </a:spcAft>
                        <a:buClr>
                          <a:srgbClr val="000000"/>
                        </a:buClr>
                        <a:buSzPct val="25000"/>
                        <a:buFont typeface="Arial"/>
                        <a:buNone/>
                      </a:pPr>
                      <a:endParaRPr sz="1800" u="none" strike="noStrike" cap="none">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765700">
                <a:tc>
                  <a:txBody>
                    <a:bodyPr/>
                    <a:lstStyle/>
                    <a:p>
                      <a:pPr marL="0" marR="0" lvl="0" indent="0" algn="l" rtl="0">
                        <a:lnSpc>
                          <a:spcPct val="100000"/>
                        </a:lnSpc>
                        <a:spcBef>
                          <a:spcPts val="0"/>
                        </a:spcBef>
                        <a:spcAft>
                          <a:spcPts val="0"/>
                        </a:spcAft>
                        <a:buClr>
                          <a:schemeClr val="lt1"/>
                        </a:buClr>
                        <a:buSzPct val="25000"/>
                        <a:buFont typeface="Arial"/>
                        <a:buNone/>
                      </a:pPr>
                      <a:r>
                        <a:rPr lang="en-US" sz="1800" u="none" strike="noStrike" cap="none">
                          <a:solidFill>
                            <a:schemeClr val="lt1"/>
                          </a:solidFill>
                        </a:rPr>
                        <a:t>ARM</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r>
              <a:tr h="49915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a:solidFill>
                            <a:srgbClr val="FFFFFF"/>
                          </a:solidFill>
                        </a:rPr>
                        <a:t>CALIPSO Lidar Comparison</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bl>
          </a:graphicData>
        </a:graphic>
      </p:graphicFrame>
      <p:sp>
        <p:nvSpPr>
          <p:cNvPr id="365" name="Shape 365"/>
          <p:cNvSpPr txBox="1"/>
          <p:nvPr/>
        </p:nvSpPr>
        <p:spPr>
          <a:xfrm>
            <a:off x="553875" y="1096950"/>
            <a:ext cx="8229600" cy="14220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Our 3 PLPTs dealing with analysis are comprised of the same 3 methods.</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Each contains the applications of these methods on the FD, CONUS and MESO domains.</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The applications of each method to each domain is summarized below.</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Some methods were redundant or not possible for some domains.</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366" name="Shape 366"/>
          <p:cNvSpPr txBox="1"/>
          <p:nvPr/>
        </p:nvSpPr>
        <p:spPr>
          <a:xfrm>
            <a:off x="6705600" y="65087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13</a:t>
            </a:fld>
            <a:endParaRPr lang="en-US" sz="1400" b="0" i="0" u="none" strike="noStrike" cap="non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dirty="0" smtClean="0"/>
              <a:t>Qualitative Evaluation of Cloud Top Phase Product</a:t>
            </a:r>
            <a:endParaRPr lang="en-US" sz="4000" b="1" i="0" u="none" strike="noStrike" cap="none" dirty="0">
              <a:solidFill>
                <a:schemeClr val="lt1"/>
              </a:solidFill>
              <a:latin typeface="Calibri"/>
              <a:ea typeface="Calibri"/>
              <a:cs typeface="Calibri"/>
              <a:sym typeface="Calibri"/>
            </a:endParaRPr>
          </a:p>
        </p:txBody>
      </p:sp>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14</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9900"/>
              </a:buClr>
              <a:buSzPct val="25000"/>
              <a:buFont typeface="Calibri"/>
              <a:buNone/>
            </a:pPr>
            <a:r>
              <a:rPr lang="en-US" sz="3600" b="0" i="0" u="none" strike="noStrike" cap="none">
                <a:solidFill>
                  <a:srgbClr val="FF9900"/>
                </a:solidFill>
                <a:latin typeface="Calibri"/>
                <a:ea typeface="Calibri"/>
                <a:cs typeface="Calibri"/>
                <a:sym typeface="Calibri"/>
              </a:rPr>
              <a:t>Qualitative Success Definitions</a:t>
            </a:r>
          </a:p>
        </p:txBody>
      </p:sp>
      <p:sp>
        <p:nvSpPr>
          <p:cNvPr id="381" name="Shape 381"/>
          <p:cNvSpPr txBox="1"/>
          <p:nvPr/>
        </p:nvSpPr>
        <p:spPr>
          <a:xfrm>
            <a:off x="969225" y="1818050"/>
            <a:ext cx="1905899" cy="5583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PASSED</a:t>
            </a:r>
          </a:p>
        </p:txBody>
      </p:sp>
      <p:sp>
        <p:nvSpPr>
          <p:cNvPr id="382" name="Shape 382"/>
          <p:cNvSpPr txBox="1"/>
          <p:nvPr/>
        </p:nvSpPr>
        <p:spPr>
          <a:xfrm>
            <a:off x="969225" y="4956675"/>
            <a:ext cx="1905899" cy="558300"/>
          </a:xfrm>
          <a:prstGeom prst="rect">
            <a:avLst/>
          </a:prstGeom>
          <a:solidFill>
            <a:srgbClr val="FF000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FAILED</a:t>
            </a:r>
          </a:p>
        </p:txBody>
      </p:sp>
      <p:sp>
        <p:nvSpPr>
          <p:cNvPr id="383" name="Shape 383"/>
          <p:cNvSpPr txBox="1"/>
          <p:nvPr/>
        </p:nvSpPr>
        <p:spPr>
          <a:xfrm>
            <a:off x="969225" y="3398937"/>
            <a:ext cx="2941499" cy="558300"/>
          </a:xfrm>
          <a:prstGeom prst="rect">
            <a:avLst/>
          </a:prstGeom>
          <a:solidFill>
            <a:srgbClr val="F1C232"/>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PARTIAL-PASSED</a:t>
            </a:r>
          </a:p>
        </p:txBody>
      </p:sp>
      <p:sp>
        <p:nvSpPr>
          <p:cNvPr id="384" name="Shape 384"/>
          <p:cNvSpPr txBox="1"/>
          <p:nvPr/>
        </p:nvSpPr>
        <p:spPr>
          <a:xfrm>
            <a:off x="3062900" y="1717400"/>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met</a:t>
            </a:r>
            <a:r>
              <a:rPr lang="en-US" sz="1800" b="0" i="0" u="none" strike="noStrike" cap="none">
                <a:solidFill>
                  <a:srgbClr val="FFFFFF"/>
                </a:solidFill>
                <a:latin typeface="Arial"/>
                <a:ea typeface="Arial"/>
                <a:cs typeface="Arial"/>
                <a:sym typeface="Arial"/>
              </a:rPr>
              <a:t> for product cadence and creation.</a:t>
            </a:r>
          </a:p>
        </p:txBody>
      </p:sp>
      <p:sp>
        <p:nvSpPr>
          <p:cNvPr id="385" name="Shape 385"/>
          <p:cNvSpPr txBox="1"/>
          <p:nvPr/>
        </p:nvSpPr>
        <p:spPr>
          <a:xfrm>
            <a:off x="2937000" y="4874175"/>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far from being met</a:t>
            </a:r>
            <a:r>
              <a:rPr lang="en-US" sz="1800" b="0" i="0" u="none" strike="noStrike" cap="none">
                <a:solidFill>
                  <a:srgbClr val="FFFFFF"/>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for product cadence and creation.</a:t>
            </a:r>
          </a:p>
        </p:txBody>
      </p:sp>
      <p:sp>
        <p:nvSpPr>
          <p:cNvPr id="386" name="Shape 386"/>
          <p:cNvSpPr txBox="1"/>
          <p:nvPr/>
        </p:nvSpPr>
        <p:spPr>
          <a:xfrm>
            <a:off x="3999200" y="3337037"/>
            <a:ext cx="5003999" cy="8942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close to being met </a:t>
            </a:r>
            <a:r>
              <a:rPr lang="en-US" sz="1800" b="0" i="0" u="none" strike="noStrike" cap="none">
                <a:solidFill>
                  <a:schemeClr val="lt1"/>
                </a:solidFill>
                <a:latin typeface="Arial"/>
                <a:ea typeface="Arial"/>
                <a:cs typeface="Arial"/>
                <a:sym typeface="Arial"/>
              </a:rPr>
              <a:t>for product cadence and creation.</a:t>
            </a:r>
            <a:r>
              <a:rPr lang="en-US" sz="1800" b="0" i="0" u="none" strike="noStrike" cap="none">
                <a:solidFill>
                  <a:srgbClr val="FFFFFF"/>
                </a:solidFill>
                <a:latin typeface="Arial"/>
                <a:ea typeface="Arial"/>
                <a:cs typeface="Arial"/>
                <a:sym typeface="Arial"/>
              </a:rPr>
              <a:t> Example:  Products created with missing blocks.</a:t>
            </a:r>
          </a:p>
        </p:txBody>
      </p:sp>
      <p:sp>
        <p:nvSpPr>
          <p:cNvPr id="387" name="Shape 38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15</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6038"/>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 ABI</a:t>
            </a:r>
            <a:r>
              <a:rPr lang="en-US" sz="3600" b="0" i="0" u="none" strike="noStrike" cap="none" dirty="0" smtClean="0">
                <a:solidFill>
                  <a:schemeClr val="lt1"/>
                </a:solidFill>
                <a:latin typeface="Calibri"/>
                <a:ea typeface="Calibri"/>
                <a:cs typeface="Calibri"/>
                <a:sym typeface="Calibri"/>
              </a:rPr>
              <a:t>-</a:t>
            </a:r>
            <a:r>
              <a:rPr lang="en-US" dirty="0" smtClean="0"/>
              <a:t>FD</a:t>
            </a:r>
            <a:r>
              <a:rPr lang="en-US" sz="3600" b="0" i="0" u="none" strike="noStrike" cap="none" dirty="0" smtClean="0">
                <a:solidFill>
                  <a:schemeClr val="lt1"/>
                </a:solidFill>
                <a:latin typeface="Calibri"/>
                <a:ea typeface="Calibri"/>
                <a:cs typeface="Calibri"/>
                <a:sym typeface="Calibri"/>
              </a:rPr>
              <a:t>_CPH02</a:t>
            </a:r>
            <a:r>
              <a:rPr lang="en-US" sz="3600" b="0" i="0" u="none" strike="noStrike" cap="none" dirty="0">
                <a:solidFill>
                  <a:schemeClr val="lt1"/>
                </a:solidFill>
                <a:latin typeface="Calibri"/>
                <a:ea typeface="Calibri"/>
                <a:cs typeface="Calibri"/>
                <a:sym typeface="Calibri"/>
              </a:rPr>
              <a:t>:</a:t>
            </a:r>
          </a:p>
        </p:txBody>
      </p:sp>
      <p:sp>
        <p:nvSpPr>
          <p:cNvPr id="529" name="Shape 52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16</a:t>
            </a:fld>
            <a:endParaRPr lang="en-US" sz="1400" b="0" i="0" u="none" strike="noStrike" cap="none">
              <a:solidFill>
                <a:srgbClr val="FFFFFF"/>
              </a:solidFill>
              <a:latin typeface="Arial"/>
              <a:ea typeface="Arial"/>
              <a:cs typeface="Arial"/>
              <a:sym typeface="Arial"/>
            </a:endParaRPr>
          </a:p>
        </p:txBody>
      </p:sp>
      <p:sp>
        <p:nvSpPr>
          <p:cNvPr id="530" name="Shape 530"/>
          <p:cNvSpPr txBox="1"/>
          <p:nvPr/>
        </p:nvSpPr>
        <p:spPr>
          <a:xfrm>
            <a:off x="8035809" y="5773678"/>
            <a:ext cx="984600" cy="400199"/>
          </a:xfrm>
          <a:prstGeom prst="rect">
            <a:avLst/>
          </a:prstGeom>
          <a:solidFill>
            <a:srgbClr val="FFFF00"/>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600" b="0" i="0" u="none" strike="noStrike" cap="none">
                <a:solidFill>
                  <a:srgbClr val="000000"/>
                </a:solidFill>
                <a:latin typeface="Calibri"/>
                <a:ea typeface="Calibri"/>
                <a:cs typeface="Calibri"/>
                <a:sym typeface="Calibri"/>
              </a:rPr>
              <a:t>PARTIAL</a:t>
            </a:r>
          </a:p>
        </p:txBody>
      </p:sp>
      <p:sp>
        <p:nvSpPr>
          <p:cNvPr id="532" name="Shape 532"/>
          <p:cNvSpPr txBox="1"/>
          <p:nvPr/>
        </p:nvSpPr>
        <p:spPr>
          <a:xfrm>
            <a:off x="1122205" y="952767"/>
            <a:ext cx="7354381" cy="68578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3200" b="0" i="0" u="none" strike="noStrike" cap="none">
                <a:solidFill>
                  <a:srgbClr val="FFFFFF"/>
                </a:solidFill>
                <a:latin typeface="Calibri"/>
                <a:ea typeface="Calibri"/>
                <a:cs typeface="Calibri"/>
                <a:sym typeface="Calibri"/>
              </a:rPr>
              <a:t>CPH Full Disk Mode 4: April 23, 2017</a:t>
            </a:r>
          </a:p>
        </p:txBody>
      </p:sp>
      <p:sp>
        <p:nvSpPr>
          <p:cNvPr id="533" name="Shape 533"/>
          <p:cNvSpPr txBox="1"/>
          <p:nvPr/>
        </p:nvSpPr>
        <p:spPr>
          <a:xfrm>
            <a:off x="172146" y="6104142"/>
            <a:ext cx="7706726" cy="738664"/>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400" b="0" i="0" u="none" strike="noStrike" cap="none" dirty="0">
                <a:solidFill>
                  <a:srgbClr val="FFFFFF"/>
                </a:solidFill>
                <a:latin typeface="Arial"/>
                <a:ea typeface="Arial"/>
                <a:cs typeface="Arial"/>
                <a:sym typeface="Arial"/>
              </a:rPr>
              <a:t>The CPH exhibit occasional missing blocks of data during Mode 4.</a:t>
            </a:r>
          </a:p>
          <a:p>
            <a:pPr marL="457200" marR="0" lvl="0" indent="-342900" algn="l" rtl="0">
              <a:lnSpc>
                <a:spcPct val="100000"/>
              </a:lnSpc>
              <a:spcBef>
                <a:spcPts val="0"/>
              </a:spcBef>
              <a:spcAft>
                <a:spcPts val="0"/>
              </a:spcAft>
              <a:buClr>
                <a:srgbClr val="FFFFFF"/>
              </a:buClr>
              <a:buSzPct val="100000"/>
              <a:buFont typeface="Arial"/>
              <a:buChar char="•"/>
            </a:pPr>
            <a:r>
              <a:rPr lang="en-US" sz="1400" b="0" i="0" u="none" strike="noStrike" cap="none" dirty="0">
                <a:solidFill>
                  <a:srgbClr val="FFFFFF"/>
                </a:solidFill>
                <a:latin typeface="Arial"/>
                <a:ea typeface="Arial"/>
                <a:cs typeface="Arial"/>
                <a:sym typeface="Arial"/>
              </a:rPr>
              <a:t>Issue traced back to missing blocks of L1b data from terrestrial GRB </a:t>
            </a:r>
          </a:p>
          <a:p>
            <a:pPr marL="457200" marR="0" lvl="0" indent="-342900" algn="l" rtl="0">
              <a:lnSpc>
                <a:spcPct val="100000"/>
              </a:lnSpc>
              <a:spcBef>
                <a:spcPts val="0"/>
              </a:spcBef>
              <a:spcAft>
                <a:spcPts val="0"/>
              </a:spcAft>
              <a:buClr>
                <a:srgbClr val="FFFFFF"/>
              </a:buClr>
              <a:buSzPct val="100000"/>
              <a:buFont typeface="Arial"/>
              <a:buChar char="•"/>
            </a:pPr>
            <a:r>
              <a:rPr lang="en-US" sz="1400" b="0" i="0" u="none" strike="noStrike" cap="none" dirty="0">
                <a:solidFill>
                  <a:srgbClr val="FFFFFF"/>
                </a:solidFill>
                <a:latin typeface="Arial"/>
                <a:ea typeface="Arial"/>
                <a:cs typeface="Arial"/>
                <a:sym typeface="Arial"/>
              </a:rPr>
              <a:t>L1b data from satellite GRB data was not missing at the same times.</a:t>
            </a:r>
          </a:p>
        </p:txBody>
      </p:sp>
      <p:pic>
        <p:nvPicPr>
          <p:cNvPr id="2" name="RGB_CPHASE_FD_Mode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44019"/>
            <a:ext cx="9144000" cy="525303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6038"/>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 ABI</a:t>
            </a:r>
            <a:r>
              <a:rPr lang="en-US" sz="3600" b="0" i="0" u="none" strike="noStrike" cap="none" dirty="0" smtClean="0">
                <a:solidFill>
                  <a:schemeClr val="lt1"/>
                </a:solidFill>
                <a:latin typeface="Calibri"/>
                <a:ea typeface="Calibri"/>
                <a:cs typeface="Calibri"/>
                <a:sym typeface="Calibri"/>
              </a:rPr>
              <a:t>-</a:t>
            </a:r>
            <a:r>
              <a:rPr lang="en-US" dirty="0" smtClean="0"/>
              <a:t>FD</a:t>
            </a:r>
            <a:r>
              <a:rPr lang="en-US" sz="3600" b="0" i="0" u="none" strike="noStrike" cap="none" dirty="0" smtClean="0">
                <a:solidFill>
                  <a:schemeClr val="lt1"/>
                </a:solidFill>
                <a:latin typeface="Calibri"/>
                <a:ea typeface="Calibri"/>
                <a:cs typeface="Calibri"/>
                <a:sym typeface="Calibri"/>
              </a:rPr>
              <a:t>_CPH02</a:t>
            </a:r>
            <a:r>
              <a:rPr lang="en-US" sz="3600" b="0" i="0" u="none" strike="noStrike" cap="none" dirty="0">
                <a:solidFill>
                  <a:schemeClr val="lt1"/>
                </a:solidFill>
                <a:latin typeface="Calibri"/>
                <a:ea typeface="Calibri"/>
                <a:cs typeface="Calibri"/>
                <a:sym typeface="Calibri"/>
              </a:rPr>
              <a:t>:</a:t>
            </a:r>
          </a:p>
        </p:txBody>
      </p:sp>
      <p:sp>
        <p:nvSpPr>
          <p:cNvPr id="529" name="Shape 52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17</a:t>
            </a:fld>
            <a:endParaRPr lang="en-US" sz="1400" b="0" i="0" u="none" strike="noStrike" cap="none">
              <a:solidFill>
                <a:srgbClr val="FFFFFF"/>
              </a:solidFill>
              <a:latin typeface="Arial"/>
              <a:ea typeface="Arial"/>
              <a:cs typeface="Arial"/>
              <a:sym typeface="Arial"/>
            </a:endParaRPr>
          </a:p>
        </p:txBody>
      </p:sp>
      <p:sp>
        <p:nvSpPr>
          <p:cNvPr id="532" name="Shape 532"/>
          <p:cNvSpPr txBox="1"/>
          <p:nvPr/>
        </p:nvSpPr>
        <p:spPr>
          <a:xfrm>
            <a:off x="1122205" y="952767"/>
            <a:ext cx="7354381" cy="68578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3200" b="0" i="0" u="none" strike="noStrike" cap="none" dirty="0">
                <a:solidFill>
                  <a:srgbClr val="FFFFFF"/>
                </a:solidFill>
                <a:latin typeface="Calibri"/>
                <a:ea typeface="Calibri"/>
                <a:cs typeface="Calibri"/>
                <a:sym typeface="Calibri"/>
              </a:rPr>
              <a:t>CPH Full Disk Mode </a:t>
            </a:r>
            <a:r>
              <a:rPr lang="en-US" sz="3200" b="0" i="0" u="none" strike="noStrike" cap="none" dirty="0" smtClean="0">
                <a:solidFill>
                  <a:srgbClr val="FFFFFF"/>
                </a:solidFill>
                <a:latin typeface="Calibri"/>
                <a:ea typeface="Calibri"/>
                <a:cs typeface="Calibri"/>
                <a:sym typeface="Calibri"/>
              </a:rPr>
              <a:t>3: January 12, 2018</a:t>
            </a:r>
            <a:endParaRPr lang="en-US" sz="3200" b="0" i="0" u="none" strike="noStrike" cap="none" dirty="0">
              <a:solidFill>
                <a:srgbClr val="FFFFFF"/>
              </a:solidFill>
              <a:latin typeface="Calibri"/>
              <a:ea typeface="Calibri"/>
              <a:cs typeface="Calibri"/>
              <a:sym typeface="Calibri"/>
            </a:endParaRPr>
          </a:p>
        </p:txBody>
      </p:sp>
      <p:sp>
        <p:nvSpPr>
          <p:cNvPr id="533" name="Shape 533"/>
          <p:cNvSpPr txBox="1"/>
          <p:nvPr/>
        </p:nvSpPr>
        <p:spPr>
          <a:xfrm>
            <a:off x="172146" y="6172781"/>
            <a:ext cx="7706726" cy="738664"/>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2000" dirty="0" smtClean="0">
                <a:solidFill>
                  <a:srgbClr val="FFFFFF"/>
                </a:solidFill>
              </a:rPr>
              <a:t>The data dropout issue has largely been addressed</a:t>
            </a:r>
            <a:r>
              <a:rPr lang="en-US" sz="2000" b="0" i="0" u="none" strike="noStrike" cap="none" dirty="0" smtClean="0">
                <a:solidFill>
                  <a:srgbClr val="FFFFFF"/>
                </a:solidFill>
                <a:sym typeface="Arial"/>
              </a:rPr>
              <a:t>.</a:t>
            </a:r>
            <a:endParaRPr lang="en-US" sz="2000" b="0" i="0" u="none" strike="noStrike" cap="none" dirty="0">
              <a:solidFill>
                <a:srgbClr val="FFFFFF"/>
              </a:solidFill>
              <a:sym typeface="Arial"/>
            </a:endParaRPr>
          </a:p>
        </p:txBody>
      </p:sp>
      <p:sp>
        <p:nvSpPr>
          <p:cNvPr id="8" name="Shape 550"/>
          <p:cNvSpPr txBox="1"/>
          <p:nvPr/>
        </p:nvSpPr>
        <p:spPr>
          <a:xfrm>
            <a:off x="7878872" y="5731062"/>
            <a:ext cx="984600" cy="400199"/>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2000" b="0" i="0" u="none" strike="noStrike" cap="none" dirty="0">
                <a:solidFill>
                  <a:srgbClr val="FFFFFF"/>
                </a:solidFill>
                <a:latin typeface="Calibri"/>
                <a:ea typeface="Calibri"/>
                <a:cs typeface="Calibri"/>
                <a:sym typeface="Calibri"/>
              </a:rPr>
              <a:t>PASSED</a:t>
            </a:r>
          </a:p>
        </p:txBody>
      </p:sp>
      <p:pic>
        <p:nvPicPr>
          <p:cNvPr id="3" name="jan12_2018_f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97437"/>
            <a:ext cx="9144000" cy="5253037"/>
          </a:xfrm>
          <a:prstGeom prst="rect">
            <a:avLst/>
          </a:prstGeom>
        </p:spPr>
      </p:pic>
    </p:spTree>
    <p:extLst>
      <p:ext uri="{BB962C8B-B14F-4D97-AF65-F5344CB8AC3E}">
        <p14:creationId xmlns:p14="http://schemas.microsoft.com/office/powerpoint/2010/main" val="420539882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4" name="Picture 3" descr="CONUS_stability_2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25" y="986004"/>
            <a:ext cx="5888376" cy="2355350"/>
          </a:xfrm>
          <a:prstGeom prst="rect">
            <a:avLst/>
          </a:prstGeom>
        </p:spPr>
      </p:pic>
      <p:pic>
        <p:nvPicPr>
          <p:cNvPr id="5" name="Picture 4" descr="FD_stability_20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125" y="3423225"/>
            <a:ext cx="5888376" cy="2355350"/>
          </a:xfrm>
          <a:prstGeom prst="rect">
            <a:avLst/>
          </a:prstGeom>
        </p:spPr>
      </p:pic>
      <p:sp>
        <p:nvSpPr>
          <p:cNvPr id="377" name="Shape 377"/>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a:spcBef>
                <a:spcPts val="0"/>
              </a:spcBef>
              <a:buNone/>
            </a:pPr>
            <a:r>
              <a:rPr lang="en-US" sz="3200" dirty="0"/>
              <a:t>Time Series of Cloud Phase </a:t>
            </a:r>
            <a:r>
              <a:rPr lang="en-US" sz="3200" dirty="0" smtClean="0"/>
              <a:t>Fractions</a:t>
            </a:r>
            <a:endParaRPr lang="en-US" sz="3200" dirty="0"/>
          </a:p>
        </p:txBody>
      </p:sp>
      <p:sp>
        <p:nvSpPr>
          <p:cNvPr id="378" name="Shape 37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lgn="r">
              <a:spcBef>
                <a:spcPts val="0"/>
              </a:spcBef>
              <a:buClr>
                <a:srgbClr val="000000"/>
              </a:buClr>
              <a:buSzPct val="25000"/>
              <a:buFont typeface="Arial"/>
              <a:buNone/>
            </a:pPr>
            <a:fld id="{00000000-1234-1234-1234-123412341234}" type="slidenum">
              <a:rPr lang="en-US">
                <a:solidFill>
                  <a:srgbClr val="FFFFFF"/>
                </a:solidFill>
              </a:rPr>
              <a:pPr lvl="0" algn="r">
                <a:spcBef>
                  <a:spcPts val="0"/>
                </a:spcBef>
                <a:buClr>
                  <a:srgbClr val="000000"/>
                </a:buClr>
                <a:buSzPct val="25000"/>
                <a:buFont typeface="Arial"/>
                <a:buNone/>
              </a:pPr>
              <a:t>18</a:t>
            </a:fld>
            <a:endParaRPr lang="en-US" dirty="0">
              <a:solidFill>
                <a:srgbClr val="FFFFFF"/>
              </a:solidFill>
            </a:endParaRPr>
          </a:p>
        </p:txBody>
      </p:sp>
      <p:sp>
        <p:nvSpPr>
          <p:cNvPr id="381" name="Shape 381"/>
          <p:cNvSpPr txBox="1"/>
          <p:nvPr/>
        </p:nvSpPr>
        <p:spPr>
          <a:xfrm>
            <a:off x="7975900" y="3001875"/>
            <a:ext cx="877500" cy="476700"/>
          </a:xfrm>
          <a:prstGeom prst="rect">
            <a:avLst/>
          </a:prstGeom>
          <a:noFill/>
          <a:ln>
            <a:noFill/>
          </a:ln>
        </p:spPr>
        <p:txBody>
          <a:bodyPr lIns="91425" tIns="91425" rIns="91425" bIns="91425" anchor="t" anchorCtr="0">
            <a:noAutofit/>
          </a:bodyPr>
          <a:lstStyle/>
          <a:p>
            <a:pPr lvl="0">
              <a:spcBef>
                <a:spcPts val="0"/>
              </a:spcBef>
              <a:buNone/>
            </a:pPr>
            <a:r>
              <a:rPr lang="en-US" b="1"/>
              <a:t>CONUS</a:t>
            </a:r>
          </a:p>
        </p:txBody>
      </p:sp>
      <p:sp>
        <p:nvSpPr>
          <p:cNvPr id="382" name="Shape 382"/>
          <p:cNvSpPr txBox="1"/>
          <p:nvPr/>
        </p:nvSpPr>
        <p:spPr>
          <a:xfrm>
            <a:off x="8245275" y="5383500"/>
            <a:ext cx="595200" cy="411000"/>
          </a:xfrm>
          <a:prstGeom prst="rect">
            <a:avLst/>
          </a:prstGeom>
          <a:noFill/>
          <a:ln>
            <a:noFill/>
          </a:ln>
        </p:spPr>
        <p:txBody>
          <a:bodyPr lIns="91425" tIns="91425" rIns="91425" bIns="91425" anchor="t" anchorCtr="0">
            <a:noAutofit/>
          </a:bodyPr>
          <a:lstStyle/>
          <a:p>
            <a:pPr lvl="0" rtl="0">
              <a:spcBef>
                <a:spcPts val="0"/>
              </a:spcBef>
              <a:buNone/>
            </a:pPr>
            <a:r>
              <a:rPr lang="en-US" b="1"/>
              <a:t>FD</a:t>
            </a:r>
          </a:p>
        </p:txBody>
      </p:sp>
      <p:sp>
        <p:nvSpPr>
          <p:cNvPr id="383" name="Shape 383"/>
          <p:cNvSpPr txBox="1"/>
          <p:nvPr/>
        </p:nvSpPr>
        <p:spPr>
          <a:xfrm>
            <a:off x="295337" y="1096962"/>
            <a:ext cx="2363700" cy="1773191"/>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en-US" b="1" u="sng" dirty="0"/>
              <a:t>Cloud Phase Legend</a:t>
            </a:r>
          </a:p>
          <a:p>
            <a:pPr lvl="0" algn="ctr" rtl="0">
              <a:spcBef>
                <a:spcPts val="0"/>
              </a:spcBef>
              <a:buNone/>
            </a:pPr>
            <a:endParaRPr b="1" u="sng" dirty="0"/>
          </a:p>
          <a:p>
            <a:pPr lvl="0" algn="ctr" rtl="0">
              <a:spcBef>
                <a:spcPts val="0"/>
              </a:spcBef>
              <a:buNone/>
            </a:pPr>
            <a:r>
              <a:rPr lang="en-US" b="1" dirty="0"/>
              <a:t>Clear Sky</a:t>
            </a:r>
          </a:p>
          <a:p>
            <a:pPr lvl="0" algn="ctr" rtl="0">
              <a:spcBef>
                <a:spcPts val="0"/>
              </a:spcBef>
              <a:buNone/>
            </a:pPr>
            <a:r>
              <a:rPr lang="en-US" b="1" dirty="0">
                <a:solidFill>
                  <a:srgbClr val="0000FF"/>
                </a:solidFill>
              </a:rPr>
              <a:t>Liquid Phase</a:t>
            </a:r>
          </a:p>
          <a:p>
            <a:pPr lvl="0" algn="ctr" rtl="0">
              <a:spcBef>
                <a:spcPts val="0"/>
              </a:spcBef>
              <a:buNone/>
            </a:pPr>
            <a:r>
              <a:rPr lang="en-US" b="1" dirty="0" err="1">
                <a:solidFill>
                  <a:srgbClr val="00FF00"/>
                </a:solidFill>
              </a:rPr>
              <a:t>Supercooled</a:t>
            </a:r>
            <a:r>
              <a:rPr lang="en-US" b="1" dirty="0">
                <a:solidFill>
                  <a:srgbClr val="00FF00"/>
                </a:solidFill>
              </a:rPr>
              <a:t> Phase</a:t>
            </a:r>
          </a:p>
          <a:p>
            <a:pPr lvl="0" algn="ctr" rtl="0">
              <a:spcBef>
                <a:spcPts val="0"/>
              </a:spcBef>
              <a:buNone/>
            </a:pPr>
            <a:r>
              <a:rPr lang="en-US" b="1" dirty="0">
                <a:solidFill>
                  <a:srgbClr val="274E13"/>
                </a:solidFill>
              </a:rPr>
              <a:t>Mixed Phase</a:t>
            </a:r>
          </a:p>
          <a:p>
            <a:pPr lvl="0" algn="ctr" rtl="0">
              <a:spcBef>
                <a:spcPts val="0"/>
              </a:spcBef>
              <a:buNone/>
            </a:pPr>
            <a:r>
              <a:rPr lang="en-US" b="1" dirty="0">
                <a:solidFill>
                  <a:srgbClr val="FF0000"/>
                </a:solidFill>
              </a:rPr>
              <a:t>Ice Phase</a:t>
            </a:r>
          </a:p>
          <a:p>
            <a:pPr lvl="0" algn="ctr" rtl="0">
              <a:spcBef>
                <a:spcPts val="0"/>
              </a:spcBef>
              <a:buNone/>
            </a:pPr>
            <a:endParaRPr b="1" dirty="0">
              <a:solidFill>
                <a:srgbClr val="FF0000"/>
              </a:solidFill>
            </a:endParaRPr>
          </a:p>
        </p:txBody>
      </p:sp>
      <p:sp>
        <p:nvSpPr>
          <p:cNvPr id="386" name="Shape 386"/>
          <p:cNvSpPr txBox="1"/>
          <p:nvPr/>
        </p:nvSpPr>
        <p:spPr>
          <a:xfrm>
            <a:off x="-192831" y="2823618"/>
            <a:ext cx="3131956" cy="3599827"/>
          </a:xfrm>
          <a:prstGeom prst="rect">
            <a:avLst/>
          </a:prstGeom>
          <a:noFill/>
          <a:ln>
            <a:noFill/>
          </a:ln>
        </p:spPr>
        <p:txBody>
          <a:bodyPr lIns="91425" tIns="91425" rIns="91425" bIns="91425" anchor="t" anchorCtr="0">
            <a:noAutofit/>
          </a:bodyPr>
          <a:lstStyle/>
          <a:p>
            <a:pPr marL="457200" lvl="0" indent="-342900" rtl="0">
              <a:spcBef>
                <a:spcPts val="640"/>
              </a:spcBef>
              <a:buClr>
                <a:schemeClr val="lt1"/>
              </a:buClr>
              <a:buSzPct val="100000"/>
              <a:buFont typeface="Calibri"/>
              <a:buChar char="●"/>
            </a:pPr>
            <a:r>
              <a:rPr lang="en-US" sz="1800" dirty="0">
                <a:solidFill>
                  <a:schemeClr val="lt1"/>
                </a:solidFill>
                <a:latin typeface="Calibri"/>
                <a:ea typeface="Calibri"/>
                <a:cs typeface="Calibri"/>
                <a:sym typeface="Calibri"/>
              </a:rPr>
              <a:t>Time series of the </a:t>
            </a:r>
            <a:r>
              <a:rPr lang="en-US" sz="1800" dirty="0" smtClean="0">
                <a:solidFill>
                  <a:schemeClr val="lt1"/>
                </a:solidFill>
                <a:latin typeface="Calibri"/>
                <a:ea typeface="Calibri"/>
                <a:cs typeface="Calibri"/>
                <a:sym typeface="Calibri"/>
              </a:rPr>
              <a:t>cloud </a:t>
            </a:r>
            <a:r>
              <a:rPr lang="en-US" sz="1800" dirty="0">
                <a:solidFill>
                  <a:schemeClr val="lt1"/>
                </a:solidFill>
                <a:latin typeface="Calibri"/>
                <a:ea typeface="Calibri"/>
                <a:cs typeface="Calibri"/>
                <a:sym typeface="Calibri"/>
              </a:rPr>
              <a:t>p</a:t>
            </a:r>
            <a:r>
              <a:rPr lang="en-US" sz="1800" dirty="0" smtClean="0">
                <a:solidFill>
                  <a:schemeClr val="lt1"/>
                </a:solidFill>
                <a:latin typeface="Calibri"/>
                <a:ea typeface="Calibri"/>
                <a:cs typeface="Calibri"/>
                <a:sym typeface="Calibri"/>
              </a:rPr>
              <a:t>hase </a:t>
            </a:r>
            <a:r>
              <a:rPr lang="en-US" sz="1800" dirty="0">
                <a:solidFill>
                  <a:schemeClr val="lt1"/>
                </a:solidFill>
                <a:latin typeface="Calibri"/>
                <a:ea typeface="Calibri"/>
                <a:cs typeface="Calibri"/>
                <a:sym typeface="Calibri"/>
              </a:rPr>
              <a:t>fraction in GOES-16 (M3 &amp; M4) for CONUS (top) and Full Disk (bottom</a:t>
            </a:r>
            <a:r>
              <a:rPr lang="en-US" sz="1800" dirty="0" smtClean="0">
                <a:solidFill>
                  <a:schemeClr val="lt1"/>
                </a:solidFill>
                <a:latin typeface="Calibri"/>
                <a:ea typeface="Calibri"/>
                <a:cs typeface="Calibri"/>
                <a:sym typeface="Calibri"/>
              </a:rPr>
              <a:t>)</a:t>
            </a:r>
          </a:p>
          <a:p>
            <a:pPr marL="457200" lvl="0" indent="-342900" rtl="0">
              <a:spcBef>
                <a:spcPts val="640"/>
              </a:spcBef>
              <a:buClr>
                <a:schemeClr val="lt1"/>
              </a:buClr>
              <a:buSzPct val="100000"/>
              <a:buFont typeface="Calibri"/>
              <a:buChar char="●"/>
            </a:pPr>
            <a:endParaRPr lang="en-US" sz="1800" dirty="0">
              <a:solidFill>
                <a:schemeClr val="lt1"/>
              </a:solidFill>
              <a:latin typeface="Calibri"/>
              <a:ea typeface="Calibri"/>
              <a:cs typeface="Calibri"/>
              <a:sym typeface="Calibri"/>
            </a:endParaRPr>
          </a:p>
          <a:p>
            <a:pPr marL="457200" lvl="0" indent="-342900" rtl="0">
              <a:spcBef>
                <a:spcPts val="0"/>
              </a:spcBef>
              <a:buClr>
                <a:schemeClr val="lt1"/>
              </a:buClr>
              <a:buSzPct val="100000"/>
              <a:buFont typeface="Calibri"/>
              <a:buChar char="●"/>
            </a:pPr>
            <a:r>
              <a:rPr lang="en-US" sz="1800" dirty="0">
                <a:solidFill>
                  <a:schemeClr val="lt1"/>
                </a:solidFill>
                <a:latin typeface="Calibri"/>
                <a:ea typeface="Calibri"/>
                <a:cs typeface="Calibri"/>
                <a:sym typeface="Calibri"/>
              </a:rPr>
              <a:t>Time period is </a:t>
            </a:r>
            <a:r>
              <a:rPr lang="en-US" sz="1800" dirty="0" smtClean="0">
                <a:solidFill>
                  <a:schemeClr val="lt1"/>
                </a:solidFill>
                <a:latin typeface="Calibri"/>
                <a:ea typeface="Calibri"/>
                <a:cs typeface="Calibri"/>
                <a:sym typeface="Calibri"/>
              </a:rPr>
              <a:t>June 1 – Nov. 24, 2017</a:t>
            </a:r>
          </a:p>
          <a:p>
            <a:pPr marL="457200" lvl="0" indent="-342900" rtl="0">
              <a:spcBef>
                <a:spcPts val="0"/>
              </a:spcBef>
              <a:buClr>
                <a:schemeClr val="lt1"/>
              </a:buClr>
              <a:buSzPct val="100000"/>
              <a:buFont typeface="Calibri"/>
              <a:buChar char="●"/>
            </a:pPr>
            <a:endParaRPr lang="en-US" sz="1800" dirty="0">
              <a:solidFill>
                <a:schemeClr val="lt1"/>
              </a:solidFill>
              <a:latin typeface="Calibri"/>
              <a:ea typeface="Calibri"/>
              <a:cs typeface="Calibri"/>
              <a:sym typeface="Calibri"/>
            </a:endParaRPr>
          </a:p>
          <a:p>
            <a:pPr marL="457200" lvl="0" indent="-342900">
              <a:spcBef>
                <a:spcPts val="0"/>
              </a:spcBef>
              <a:buClr>
                <a:schemeClr val="lt1"/>
              </a:buClr>
              <a:buSzPct val="100000"/>
              <a:buFont typeface="Calibri"/>
              <a:buChar char="●"/>
            </a:pPr>
            <a:r>
              <a:rPr lang="en-US" sz="1800" dirty="0" smtClean="0">
                <a:solidFill>
                  <a:schemeClr val="lt1"/>
                </a:solidFill>
                <a:latin typeface="Calibri"/>
                <a:ea typeface="Calibri"/>
                <a:cs typeface="Calibri"/>
                <a:sym typeface="Calibri"/>
              </a:rPr>
              <a:t>Expected diurnal cycle is seen.  Deviations from expected behavior are </a:t>
            </a:r>
            <a:r>
              <a:rPr lang="en-US" sz="1800" dirty="0" smtClean="0">
                <a:solidFill>
                  <a:schemeClr val="lt1"/>
                </a:solidFill>
                <a:latin typeface="Calibri"/>
                <a:ea typeface="Calibri"/>
                <a:cs typeface="Calibri"/>
                <a:sym typeface="Calibri"/>
              </a:rPr>
              <a:t>associated with data drop outs</a:t>
            </a:r>
            <a:endParaRPr lang="en-US" sz="1800" dirty="0">
              <a:solidFill>
                <a:schemeClr val="lt1"/>
              </a:solidFill>
              <a:latin typeface="Calibri"/>
              <a:ea typeface="Calibri"/>
              <a:cs typeface="Calibri"/>
              <a:sym typeface="Calibri"/>
            </a:endParaRPr>
          </a:p>
        </p:txBody>
      </p:sp>
      <p:sp>
        <p:nvSpPr>
          <p:cNvPr id="388" name="Shape 388"/>
          <p:cNvSpPr txBox="1"/>
          <p:nvPr/>
        </p:nvSpPr>
        <p:spPr>
          <a:xfrm>
            <a:off x="7260675" y="6335523"/>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rgbClr val="FFFFFF"/>
                </a:solidFill>
                <a:latin typeface="Calibri"/>
                <a:ea typeface="Calibri"/>
                <a:cs typeface="Calibri"/>
                <a:sym typeface="Calibri"/>
              </a:rPr>
              <a:t>PASSED</a:t>
            </a:r>
          </a:p>
        </p:txBody>
      </p:sp>
    </p:spTree>
    <p:extLst>
      <p:ext uri="{BB962C8B-B14F-4D97-AF65-F5344CB8AC3E}">
        <p14:creationId xmlns:p14="http://schemas.microsoft.com/office/powerpoint/2010/main" val="4768671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4" name="Picture 3" descr="CONUS_stability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24" y="986004"/>
            <a:ext cx="5888375" cy="2355350"/>
          </a:xfrm>
          <a:prstGeom prst="rect">
            <a:avLst/>
          </a:prstGeom>
        </p:spPr>
      </p:pic>
      <p:pic>
        <p:nvPicPr>
          <p:cNvPr id="5" name="Picture 4" descr="FD_stability_20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124" y="3423225"/>
            <a:ext cx="5888376" cy="2355350"/>
          </a:xfrm>
          <a:prstGeom prst="rect">
            <a:avLst/>
          </a:prstGeom>
        </p:spPr>
      </p:pic>
      <p:sp>
        <p:nvSpPr>
          <p:cNvPr id="377" name="Shape 377"/>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a:spcBef>
                <a:spcPts val="0"/>
              </a:spcBef>
              <a:buNone/>
            </a:pPr>
            <a:r>
              <a:rPr lang="en-US" sz="3200" dirty="0"/>
              <a:t>Time Series of Cloud Phase </a:t>
            </a:r>
            <a:r>
              <a:rPr lang="en-US" sz="3200" dirty="0" smtClean="0"/>
              <a:t>Fractions</a:t>
            </a:r>
            <a:endParaRPr lang="en-US" sz="3200" dirty="0"/>
          </a:p>
        </p:txBody>
      </p:sp>
      <p:sp>
        <p:nvSpPr>
          <p:cNvPr id="378" name="Shape 37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lgn="r">
              <a:spcBef>
                <a:spcPts val="0"/>
              </a:spcBef>
              <a:buClr>
                <a:srgbClr val="000000"/>
              </a:buClr>
              <a:buSzPct val="25000"/>
              <a:buFont typeface="Arial"/>
              <a:buNone/>
            </a:pPr>
            <a:fld id="{00000000-1234-1234-1234-123412341234}" type="slidenum">
              <a:rPr lang="en-US">
                <a:solidFill>
                  <a:srgbClr val="FFFFFF"/>
                </a:solidFill>
              </a:rPr>
              <a:pPr lvl="0" algn="r">
                <a:spcBef>
                  <a:spcPts val="0"/>
                </a:spcBef>
                <a:buClr>
                  <a:srgbClr val="000000"/>
                </a:buClr>
                <a:buSzPct val="25000"/>
                <a:buFont typeface="Arial"/>
                <a:buNone/>
              </a:pPr>
              <a:t>19</a:t>
            </a:fld>
            <a:endParaRPr lang="en-US" dirty="0">
              <a:solidFill>
                <a:srgbClr val="FFFFFF"/>
              </a:solidFill>
            </a:endParaRPr>
          </a:p>
        </p:txBody>
      </p:sp>
      <p:sp>
        <p:nvSpPr>
          <p:cNvPr id="381" name="Shape 381"/>
          <p:cNvSpPr txBox="1"/>
          <p:nvPr/>
        </p:nvSpPr>
        <p:spPr>
          <a:xfrm>
            <a:off x="7975900" y="3001875"/>
            <a:ext cx="877500" cy="476700"/>
          </a:xfrm>
          <a:prstGeom prst="rect">
            <a:avLst/>
          </a:prstGeom>
          <a:noFill/>
          <a:ln>
            <a:noFill/>
          </a:ln>
        </p:spPr>
        <p:txBody>
          <a:bodyPr lIns="91425" tIns="91425" rIns="91425" bIns="91425" anchor="t" anchorCtr="0">
            <a:noAutofit/>
          </a:bodyPr>
          <a:lstStyle/>
          <a:p>
            <a:pPr lvl="0">
              <a:spcBef>
                <a:spcPts val="0"/>
              </a:spcBef>
              <a:buNone/>
            </a:pPr>
            <a:r>
              <a:rPr lang="en-US" b="1"/>
              <a:t>CONUS</a:t>
            </a:r>
          </a:p>
        </p:txBody>
      </p:sp>
      <p:sp>
        <p:nvSpPr>
          <p:cNvPr id="382" name="Shape 382"/>
          <p:cNvSpPr txBox="1"/>
          <p:nvPr/>
        </p:nvSpPr>
        <p:spPr>
          <a:xfrm>
            <a:off x="8245275" y="5383500"/>
            <a:ext cx="595200" cy="411000"/>
          </a:xfrm>
          <a:prstGeom prst="rect">
            <a:avLst/>
          </a:prstGeom>
          <a:noFill/>
          <a:ln>
            <a:noFill/>
          </a:ln>
        </p:spPr>
        <p:txBody>
          <a:bodyPr lIns="91425" tIns="91425" rIns="91425" bIns="91425" anchor="t" anchorCtr="0">
            <a:noAutofit/>
          </a:bodyPr>
          <a:lstStyle/>
          <a:p>
            <a:pPr lvl="0" rtl="0">
              <a:spcBef>
                <a:spcPts val="0"/>
              </a:spcBef>
              <a:buNone/>
            </a:pPr>
            <a:r>
              <a:rPr lang="en-US" b="1"/>
              <a:t>FD</a:t>
            </a:r>
          </a:p>
        </p:txBody>
      </p:sp>
      <p:sp>
        <p:nvSpPr>
          <p:cNvPr id="383" name="Shape 383"/>
          <p:cNvSpPr txBox="1"/>
          <p:nvPr/>
        </p:nvSpPr>
        <p:spPr>
          <a:xfrm>
            <a:off x="295337" y="1091968"/>
            <a:ext cx="2363700" cy="1773191"/>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en-US" b="1" u="sng" dirty="0"/>
              <a:t>Cloud Phase Legend</a:t>
            </a:r>
          </a:p>
          <a:p>
            <a:pPr lvl="0" algn="ctr" rtl="0">
              <a:spcBef>
                <a:spcPts val="0"/>
              </a:spcBef>
              <a:buNone/>
            </a:pPr>
            <a:endParaRPr b="1" u="sng" dirty="0"/>
          </a:p>
          <a:p>
            <a:pPr lvl="0" algn="ctr" rtl="0">
              <a:spcBef>
                <a:spcPts val="0"/>
              </a:spcBef>
              <a:buNone/>
            </a:pPr>
            <a:r>
              <a:rPr lang="en-US" b="1" dirty="0"/>
              <a:t>Clear Sky</a:t>
            </a:r>
          </a:p>
          <a:p>
            <a:pPr lvl="0" algn="ctr" rtl="0">
              <a:spcBef>
                <a:spcPts val="0"/>
              </a:spcBef>
              <a:buNone/>
            </a:pPr>
            <a:r>
              <a:rPr lang="en-US" b="1" dirty="0">
                <a:solidFill>
                  <a:srgbClr val="0000FF"/>
                </a:solidFill>
              </a:rPr>
              <a:t>Liquid Phase</a:t>
            </a:r>
          </a:p>
          <a:p>
            <a:pPr lvl="0" algn="ctr" rtl="0">
              <a:spcBef>
                <a:spcPts val="0"/>
              </a:spcBef>
              <a:buNone/>
            </a:pPr>
            <a:r>
              <a:rPr lang="en-US" b="1" dirty="0" err="1">
                <a:solidFill>
                  <a:srgbClr val="00FF00"/>
                </a:solidFill>
              </a:rPr>
              <a:t>Supercooled</a:t>
            </a:r>
            <a:r>
              <a:rPr lang="en-US" b="1" dirty="0">
                <a:solidFill>
                  <a:srgbClr val="00FF00"/>
                </a:solidFill>
              </a:rPr>
              <a:t> Phase</a:t>
            </a:r>
          </a:p>
          <a:p>
            <a:pPr lvl="0" algn="ctr" rtl="0">
              <a:spcBef>
                <a:spcPts val="0"/>
              </a:spcBef>
              <a:buNone/>
            </a:pPr>
            <a:r>
              <a:rPr lang="en-US" b="1" dirty="0">
                <a:solidFill>
                  <a:srgbClr val="274E13"/>
                </a:solidFill>
              </a:rPr>
              <a:t>Mixed Phase</a:t>
            </a:r>
          </a:p>
          <a:p>
            <a:pPr lvl="0" algn="ctr" rtl="0">
              <a:spcBef>
                <a:spcPts val="0"/>
              </a:spcBef>
              <a:buNone/>
            </a:pPr>
            <a:r>
              <a:rPr lang="en-US" b="1" dirty="0">
                <a:solidFill>
                  <a:srgbClr val="FF0000"/>
                </a:solidFill>
              </a:rPr>
              <a:t>Ice Phase</a:t>
            </a:r>
          </a:p>
          <a:p>
            <a:pPr lvl="0" algn="ctr" rtl="0">
              <a:spcBef>
                <a:spcPts val="0"/>
              </a:spcBef>
              <a:buNone/>
            </a:pPr>
            <a:endParaRPr b="1" dirty="0">
              <a:solidFill>
                <a:srgbClr val="FF0000"/>
              </a:solidFill>
            </a:endParaRPr>
          </a:p>
        </p:txBody>
      </p:sp>
      <p:sp>
        <p:nvSpPr>
          <p:cNvPr id="388" name="Shape 388"/>
          <p:cNvSpPr txBox="1"/>
          <p:nvPr/>
        </p:nvSpPr>
        <p:spPr>
          <a:xfrm>
            <a:off x="7260675" y="6335523"/>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rgbClr val="FFFFFF"/>
                </a:solidFill>
                <a:latin typeface="Calibri"/>
                <a:ea typeface="Calibri"/>
                <a:cs typeface="Calibri"/>
                <a:sym typeface="Calibri"/>
              </a:rPr>
              <a:t>PASSED</a:t>
            </a:r>
          </a:p>
        </p:txBody>
      </p:sp>
      <p:sp>
        <p:nvSpPr>
          <p:cNvPr id="12" name="Shape 386"/>
          <p:cNvSpPr txBox="1"/>
          <p:nvPr/>
        </p:nvSpPr>
        <p:spPr>
          <a:xfrm>
            <a:off x="12000" y="2998017"/>
            <a:ext cx="2927124" cy="3859983"/>
          </a:xfrm>
          <a:prstGeom prst="rect">
            <a:avLst/>
          </a:prstGeom>
          <a:noFill/>
          <a:ln>
            <a:noFill/>
          </a:ln>
        </p:spPr>
        <p:txBody>
          <a:bodyPr lIns="91425" tIns="91425" rIns="91425" bIns="91425" anchor="t" anchorCtr="0">
            <a:noAutofit/>
          </a:bodyPr>
          <a:lstStyle/>
          <a:p>
            <a:pPr marL="457200" lvl="0" indent="-342900" rtl="0">
              <a:spcBef>
                <a:spcPts val="640"/>
              </a:spcBef>
              <a:buClr>
                <a:schemeClr val="lt1"/>
              </a:buClr>
              <a:buSzPct val="100000"/>
              <a:buFont typeface="Calibri"/>
              <a:buChar char="●"/>
            </a:pPr>
            <a:r>
              <a:rPr lang="en-US" sz="1800" dirty="0">
                <a:solidFill>
                  <a:schemeClr val="lt1"/>
                </a:solidFill>
                <a:latin typeface="Calibri"/>
                <a:ea typeface="Calibri"/>
                <a:cs typeface="Calibri"/>
                <a:sym typeface="Calibri"/>
              </a:rPr>
              <a:t>Time series of the </a:t>
            </a:r>
            <a:r>
              <a:rPr lang="en-US" sz="1800" dirty="0" smtClean="0">
                <a:solidFill>
                  <a:schemeClr val="lt1"/>
                </a:solidFill>
                <a:latin typeface="Calibri"/>
                <a:ea typeface="Calibri"/>
                <a:cs typeface="Calibri"/>
                <a:sym typeface="Calibri"/>
              </a:rPr>
              <a:t>cloud </a:t>
            </a:r>
            <a:r>
              <a:rPr lang="en-US" sz="1800" dirty="0">
                <a:solidFill>
                  <a:schemeClr val="lt1"/>
                </a:solidFill>
                <a:latin typeface="Calibri"/>
                <a:ea typeface="Calibri"/>
                <a:cs typeface="Calibri"/>
                <a:sym typeface="Calibri"/>
              </a:rPr>
              <a:t>p</a:t>
            </a:r>
            <a:r>
              <a:rPr lang="en-US" sz="1800" dirty="0" smtClean="0">
                <a:solidFill>
                  <a:schemeClr val="lt1"/>
                </a:solidFill>
                <a:latin typeface="Calibri"/>
                <a:ea typeface="Calibri"/>
                <a:cs typeface="Calibri"/>
                <a:sym typeface="Calibri"/>
              </a:rPr>
              <a:t>hase </a:t>
            </a:r>
            <a:r>
              <a:rPr lang="en-US" sz="1800" dirty="0">
                <a:solidFill>
                  <a:schemeClr val="lt1"/>
                </a:solidFill>
                <a:latin typeface="Calibri"/>
                <a:ea typeface="Calibri"/>
                <a:cs typeface="Calibri"/>
                <a:sym typeface="Calibri"/>
              </a:rPr>
              <a:t>fraction in GOES-16 (M3 &amp; M4) for CONUS (top) and Full Disk (bottom</a:t>
            </a:r>
            <a:r>
              <a:rPr lang="en-US" sz="1800" dirty="0" smtClean="0">
                <a:solidFill>
                  <a:schemeClr val="lt1"/>
                </a:solidFill>
                <a:latin typeface="Calibri"/>
                <a:ea typeface="Calibri"/>
                <a:cs typeface="Calibri"/>
                <a:sym typeface="Calibri"/>
              </a:rPr>
              <a:t>)</a:t>
            </a:r>
          </a:p>
          <a:p>
            <a:pPr marL="457200" lvl="0" indent="-342900" rtl="0">
              <a:spcBef>
                <a:spcPts val="640"/>
              </a:spcBef>
              <a:buClr>
                <a:schemeClr val="lt1"/>
              </a:buClr>
              <a:buSzPct val="100000"/>
              <a:buFont typeface="Calibri"/>
              <a:buChar char="●"/>
            </a:pPr>
            <a:endParaRPr lang="en-US" sz="1800" dirty="0">
              <a:solidFill>
                <a:schemeClr val="lt1"/>
              </a:solidFill>
              <a:latin typeface="Calibri"/>
              <a:ea typeface="Calibri"/>
              <a:cs typeface="Calibri"/>
              <a:sym typeface="Calibri"/>
            </a:endParaRPr>
          </a:p>
          <a:p>
            <a:pPr marL="457200" lvl="0" indent="-342900" rtl="0">
              <a:spcBef>
                <a:spcPts val="0"/>
              </a:spcBef>
              <a:buClr>
                <a:schemeClr val="lt1"/>
              </a:buClr>
              <a:buSzPct val="100000"/>
              <a:buFont typeface="Calibri"/>
              <a:buChar char="●"/>
            </a:pPr>
            <a:r>
              <a:rPr lang="en-US" sz="1800" dirty="0">
                <a:solidFill>
                  <a:schemeClr val="lt1"/>
                </a:solidFill>
                <a:latin typeface="Calibri"/>
                <a:ea typeface="Calibri"/>
                <a:cs typeface="Calibri"/>
                <a:sym typeface="Calibri"/>
              </a:rPr>
              <a:t>Time period is </a:t>
            </a:r>
            <a:r>
              <a:rPr lang="en-US" sz="1800" dirty="0" smtClean="0">
                <a:solidFill>
                  <a:schemeClr val="lt1"/>
                </a:solidFill>
                <a:latin typeface="Calibri"/>
                <a:ea typeface="Calibri"/>
                <a:cs typeface="Calibri"/>
                <a:sym typeface="Calibri"/>
              </a:rPr>
              <a:t>January 1 – February 15, 2017</a:t>
            </a:r>
          </a:p>
          <a:p>
            <a:pPr marL="457200" lvl="0" indent="-342900" rtl="0">
              <a:spcBef>
                <a:spcPts val="0"/>
              </a:spcBef>
              <a:buClr>
                <a:schemeClr val="lt1"/>
              </a:buClr>
              <a:buSzPct val="100000"/>
              <a:buFont typeface="Calibri"/>
              <a:buChar char="●"/>
            </a:pPr>
            <a:endParaRPr lang="en-US" sz="1800" dirty="0">
              <a:solidFill>
                <a:schemeClr val="lt1"/>
              </a:solidFill>
              <a:latin typeface="Calibri"/>
              <a:ea typeface="Calibri"/>
              <a:cs typeface="Calibri"/>
              <a:sym typeface="Calibri"/>
            </a:endParaRPr>
          </a:p>
          <a:p>
            <a:pPr marL="457200" lvl="0" indent="-342900">
              <a:spcBef>
                <a:spcPts val="0"/>
              </a:spcBef>
              <a:buClr>
                <a:schemeClr val="lt1"/>
              </a:buClr>
              <a:buSzPct val="100000"/>
              <a:buFont typeface="Calibri"/>
              <a:buChar char="●"/>
            </a:pPr>
            <a:r>
              <a:rPr lang="en-US" sz="1800" dirty="0" smtClean="0">
                <a:solidFill>
                  <a:schemeClr val="lt1"/>
                </a:solidFill>
                <a:latin typeface="Calibri"/>
                <a:ea typeface="Calibri"/>
                <a:cs typeface="Calibri"/>
                <a:sym typeface="Calibri"/>
              </a:rPr>
              <a:t>Expected diurnal cycle is seen.  Deviations from expected behavior are </a:t>
            </a:r>
            <a:r>
              <a:rPr lang="en-US" sz="1800" dirty="0" smtClean="0">
                <a:solidFill>
                  <a:schemeClr val="lt1"/>
                </a:solidFill>
                <a:latin typeface="Calibri"/>
                <a:ea typeface="Calibri"/>
                <a:cs typeface="Calibri"/>
                <a:sym typeface="Calibri"/>
              </a:rPr>
              <a:t>minimal and explainable</a:t>
            </a:r>
            <a:endParaRPr lang="en-US"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647821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41514"/>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Agenda</a:t>
            </a:r>
          </a:p>
        </p:txBody>
      </p:sp>
      <p:sp>
        <p:nvSpPr>
          <p:cNvPr id="322" name="Shape 322"/>
          <p:cNvSpPr txBox="1">
            <a:spLocks noGrp="1"/>
          </p:cNvSpPr>
          <p:nvPr>
            <p:ph type="body" idx="1"/>
          </p:nvPr>
        </p:nvSpPr>
        <p:spPr>
          <a:xfrm>
            <a:off x="457200" y="1465262"/>
            <a:ext cx="8229600" cy="4525960"/>
          </a:xfrm>
          <a:prstGeom prst="rect">
            <a:avLst/>
          </a:prstGeom>
          <a:noFill/>
          <a:ln>
            <a:noFill/>
          </a:ln>
        </p:spPr>
        <p:txBody>
          <a:bodyPr lIns="91425" tIns="45700" rIns="91425" bIns="45700" anchor="t" anchorCtr="0">
            <a:noAutofit/>
          </a:bodyPr>
          <a:lstStyle/>
          <a:p>
            <a:pPr marL="457200" indent="-457200">
              <a:spcBef>
                <a:spcPts val="0"/>
              </a:spcBef>
            </a:pPr>
            <a:r>
              <a:rPr lang="en-US" sz="3600" b="0" i="0" u="none" strike="noStrike" cap="none" dirty="0" smtClean="0">
                <a:solidFill>
                  <a:schemeClr val="lt1"/>
                </a:solidFill>
                <a:latin typeface="Calibri"/>
                <a:ea typeface="Calibri"/>
                <a:cs typeface="Calibri"/>
                <a:sym typeface="Calibri"/>
              </a:rPr>
              <a:t>Review of Beta Maturity</a:t>
            </a:r>
          </a:p>
          <a:p>
            <a:pPr marL="457200" indent="-457200">
              <a:spcBef>
                <a:spcPts val="0"/>
              </a:spcBef>
            </a:pPr>
            <a:endParaRPr lang="en-US" sz="36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smtClean="0">
                <a:solidFill>
                  <a:schemeClr val="lt1"/>
                </a:solidFill>
                <a:latin typeface="Calibri"/>
                <a:ea typeface="Calibri"/>
                <a:cs typeface="Calibri"/>
                <a:sym typeface="Calibri"/>
              </a:rPr>
              <a:t>Provisional Validation Product Maturity Assessment</a:t>
            </a:r>
          </a:p>
          <a:p>
            <a:pPr marL="457200" indent="-457200"/>
            <a:endParaRPr lang="en-US" sz="36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smtClean="0">
                <a:solidFill>
                  <a:schemeClr val="lt1"/>
                </a:solidFill>
                <a:latin typeface="Calibri"/>
                <a:ea typeface="Calibri"/>
                <a:cs typeface="Calibri"/>
                <a:sym typeface="Calibri"/>
              </a:rPr>
              <a:t>Path </a:t>
            </a:r>
            <a:r>
              <a:rPr lang="en-US" sz="3600" b="0" i="0" u="none" strike="noStrike" cap="none" dirty="0">
                <a:solidFill>
                  <a:schemeClr val="lt1"/>
                </a:solidFill>
                <a:latin typeface="Calibri"/>
                <a:ea typeface="Calibri"/>
                <a:cs typeface="Calibri"/>
                <a:sym typeface="Calibri"/>
              </a:rPr>
              <a:t>to </a:t>
            </a:r>
            <a:r>
              <a:rPr lang="en-US" sz="3600" b="0" i="0" u="none" strike="noStrike" cap="none" dirty="0" smtClean="0">
                <a:solidFill>
                  <a:schemeClr val="lt1"/>
                </a:solidFill>
                <a:latin typeface="Calibri"/>
                <a:ea typeface="Calibri"/>
                <a:cs typeface="Calibri"/>
                <a:sym typeface="Calibri"/>
              </a:rPr>
              <a:t>Full Validation Maturity</a:t>
            </a:r>
          </a:p>
          <a:p>
            <a:pPr marL="457200" indent="-457200"/>
            <a:endParaRPr lang="en-US" sz="36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a:solidFill>
                  <a:schemeClr val="lt1"/>
                </a:solidFill>
                <a:latin typeface="Calibri"/>
                <a:ea typeface="Calibri"/>
                <a:cs typeface="Calibri"/>
                <a:sym typeface="Calibri"/>
              </a:rPr>
              <a:t>Summary and Recommendations</a:t>
            </a: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p:txBody>
      </p:sp>
      <p:sp>
        <p:nvSpPr>
          <p:cNvPr id="323" name="Shape 32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4" name="Picture 3" descr="CONUS_stability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24" y="986004"/>
            <a:ext cx="5888375" cy="2355350"/>
          </a:xfrm>
          <a:prstGeom prst="rect">
            <a:avLst/>
          </a:prstGeom>
        </p:spPr>
      </p:pic>
      <p:pic>
        <p:nvPicPr>
          <p:cNvPr id="5" name="Picture 4" descr="FD_stability_20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124" y="3423225"/>
            <a:ext cx="5888376" cy="2355350"/>
          </a:xfrm>
          <a:prstGeom prst="rect">
            <a:avLst/>
          </a:prstGeom>
        </p:spPr>
      </p:pic>
      <p:sp>
        <p:nvSpPr>
          <p:cNvPr id="377" name="Shape 377"/>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a:spcBef>
                <a:spcPts val="0"/>
              </a:spcBef>
              <a:buNone/>
            </a:pPr>
            <a:r>
              <a:rPr lang="en-US" sz="3200" dirty="0"/>
              <a:t>Time Series of Cloud Phase </a:t>
            </a:r>
            <a:r>
              <a:rPr lang="en-US" sz="3200" dirty="0" smtClean="0"/>
              <a:t>Fractions</a:t>
            </a:r>
            <a:endParaRPr lang="en-US" sz="3200" dirty="0"/>
          </a:p>
        </p:txBody>
      </p:sp>
      <p:sp>
        <p:nvSpPr>
          <p:cNvPr id="378" name="Shape 37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lgn="r">
              <a:spcBef>
                <a:spcPts val="0"/>
              </a:spcBef>
              <a:buClr>
                <a:srgbClr val="000000"/>
              </a:buClr>
              <a:buSzPct val="25000"/>
              <a:buFont typeface="Arial"/>
              <a:buNone/>
            </a:pPr>
            <a:fld id="{00000000-1234-1234-1234-123412341234}" type="slidenum">
              <a:rPr lang="en-US">
                <a:solidFill>
                  <a:srgbClr val="FFFFFF"/>
                </a:solidFill>
              </a:rPr>
              <a:pPr lvl="0" algn="r">
                <a:spcBef>
                  <a:spcPts val="0"/>
                </a:spcBef>
                <a:buClr>
                  <a:srgbClr val="000000"/>
                </a:buClr>
                <a:buSzPct val="25000"/>
                <a:buFont typeface="Arial"/>
                <a:buNone/>
              </a:pPr>
              <a:t>20</a:t>
            </a:fld>
            <a:endParaRPr lang="en-US" dirty="0">
              <a:solidFill>
                <a:srgbClr val="FFFFFF"/>
              </a:solidFill>
            </a:endParaRPr>
          </a:p>
        </p:txBody>
      </p:sp>
      <p:sp>
        <p:nvSpPr>
          <p:cNvPr id="381" name="Shape 381"/>
          <p:cNvSpPr txBox="1"/>
          <p:nvPr/>
        </p:nvSpPr>
        <p:spPr>
          <a:xfrm>
            <a:off x="7975900" y="3001875"/>
            <a:ext cx="877500" cy="476700"/>
          </a:xfrm>
          <a:prstGeom prst="rect">
            <a:avLst/>
          </a:prstGeom>
          <a:noFill/>
          <a:ln>
            <a:noFill/>
          </a:ln>
        </p:spPr>
        <p:txBody>
          <a:bodyPr lIns="91425" tIns="91425" rIns="91425" bIns="91425" anchor="t" anchorCtr="0">
            <a:noAutofit/>
          </a:bodyPr>
          <a:lstStyle/>
          <a:p>
            <a:pPr lvl="0">
              <a:spcBef>
                <a:spcPts val="0"/>
              </a:spcBef>
              <a:buNone/>
            </a:pPr>
            <a:r>
              <a:rPr lang="en-US" b="1"/>
              <a:t>CONUS</a:t>
            </a:r>
          </a:p>
        </p:txBody>
      </p:sp>
      <p:sp>
        <p:nvSpPr>
          <p:cNvPr id="382" name="Shape 382"/>
          <p:cNvSpPr txBox="1"/>
          <p:nvPr/>
        </p:nvSpPr>
        <p:spPr>
          <a:xfrm>
            <a:off x="8245275" y="5383500"/>
            <a:ext cx="595200" cy="411000"/>
          </a:xfrm>
          <a:prstGeom prst="rect">
            <a:avLst/>
          </a:prstGeom>
          <a:noFill/>
          <a:ln>
            <a:noFill/>
          </a:ln>
        </p:spPr>
        <p:txBody>
          <a:bodyPr lIns="91425" tIns="91425" rIns="91425" bIns="91425" anchor="t" anchorCtr="0">
            <a:noAutofit/>
          </a:bodyPr>
          <a:lstStyle/>
          <a:p>
            <a:pPr lvl="0" rtl="0">
              <a:spcBef>
                <a:spcPts val="0"/>
              </a:spcBef>
              <a:buNone/>
            </a:pPr>
            <a:r>
              <a:rPr lang="en-US" b="1"/>
              <a:t>FD</a:t>
            </a:r>
          </a:p>
        </p:txBody>
      </p:sp>
      <p:sp>
        <p:nvSpPr>
          <p:cNvPr id="383" name="Shape 383"/>
          <p:cNvSpPr txBox="1"/>
          <p:nvPr/>
        </p:nvSpPr>
        <p:spPr>
          <a:xfrm>
            <a:off x="295337" y="1091968"/>
            <a:ext cx="2363700" cy="1773191"/>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en-US" b="1" u="sng" dirty="0"/>
              <a:t>Cloud Phase Legend</a:t>
            </a:r>
          </a:p>
          <a:p>
            <a:pPr lvl="0" algn="ctr" rtl="0">
              <a:spcBef>
                <a:spcPts val="0"/>
              </a:spcBef>
              <a:buNone/>
            </a:pPr>
            <a:endParaRPr b="1" u="sng" dirty="0"/>
          </a:p>
          <a:p>
            <a:pPr lvl="0" algn="ctr" rtl="0">
              <a:spcBef>
                <a:spcPts val="0"/>
              </a:spcBef>
              <a:buNone/>
            </a:pPr>
            <a:r>
              <a:rPr lang="en-US" b="1" dirty="0"/>
              <a:t>Clear Sky</a:t>
            </a:r>
          </a:p>
          <a:p>
            <a:pPr lvl="0" algn="ctr" rtl="0">
              <a:spcBef>
                <a:spcPts val="0"/>
              </a:spcBef>
              <a:buNone/>
            </a:pPr>
            <a:r>
              <a:rPr lang="en-US" b="1" dirty="0">
                <a:solidFill>
                  <a:srgbClr val="0000FF"/>
                </a:solidFill>
              </a:rPr>
              <a:t>Liquid Phase</a:t>
            </a:r>
          </a:p>
          <a:p>
            <a:pPr lvl="0" algn="ctr" rtl="0">
              <a:spcBef>
                <a:spcPts val="0"/>
              </a:spcBef>
              <a:buNone/>
            </a:pPr>
            <a:r>
              <a:rPr lang="en-US" b="1" dirty="0" err="1">
                <a:solidFill>
                  <a:srgbClr val="00FF00"/>
                </a:solidFill>
              </a:rPr>
              <a:t>Supercooled</a:t>
            </a:r>
            <a:r>
              <a:rPr lang="en-US" b="1" dirty="0">
                <a:solidFill>
                  <a:srgbClr val="00FF00"/>
                </a:solidFill>
              </a:rPr>
              <a:t> Phase</a:t>
            </a:r>
          </a:p>
          <a:p>
            <a:pPr lvl="0" algn="ctr" rtl="0">
              <a:spcBef>
                <a:spcPts val="0"/>
              </a:spcBef>
              <a:buNone/>
            </a:pPr>
            <a:r>
              <a:rPr lang="en-US" b="1" dirty="0">
                <a:solidFill>
                  <a:srgbClr val="274E13"/>
                </a:solidFill>
              </a:rPr>
              <a:t>Mixed Phase</a:t>
            </a:r>
          </a:p>
          <a:p>
            <a:pPr lvl="0" algn="ctr" rtl="0">
              <a:spcBef>
                <a:spcPts val="0"/>
              </a:spcBef>
              <a:buNone/>
            </a:pPr>
            <a:r>
              <a:rPr lang="en-US" b="1" dirty="0">
                <a:solidFill>
                  <a:srgbClr val="FF0000"/>
                </a:solidFill>
              </a:rPr>
              <a:t>Ice Phase</a:t>
            </a:r>
          </a:p>
          <a:p>
            <a:pPr lvl="0" algn="ctr" rtl="0">
              <a:spcBef>
                <a:spcPts val="0"/>
              </a:spcBef>
              <a:buNone/>
            </a:pPr>
            <a:endParaRPr b="1" dirty="0">
              <a:solidFill>
                <a:srgbClr val="FF0000"/>
              </a:solidFill>
            </a:endParaRPr>
          </a:p>
        </p:txBody>
      </p:sp>
      <p:sp>
        <p:nvSpPr>
          <p:cNvPr id="388" name="Shape 388"/>
          <p:cNvSpPr txBox="1"/>
          <p:nvPr/>
        </p:nvSpPr>
        <p:spPr>
          <a:xfrm>
            <a:off x="7260675" y="6335523"/>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rgbClr val="FFFFFF"/>
                </a:solidFill>
                <a:latin typeface="Calibri"/>
                <a:ea typeface="Calibri"/>
                <a:cs typeface="Calibri"/>
                <a:sym typeface="Calibri"/>
              </a:rPr>
              <a:t>PASSED</a:t>
            </a:r>
          </a:p>
        </p:txBody>
      </p:sp>
      <p:sp>
        <p:nvSpPr>
          <p:cNvPr id="2" name="Oval 1"/>
          <p:cNvSpPr/>
          <p:nvPr/>
        </p:nvSpPr>
        <p:spPr>
          <a:xfrm>
            <a:off x="8220373" y="3623564"/>
            <a:ext cx="259034" cy="1759936"/>
          </a:xfrm>
          <a:prstGeom prst="ellipse">
            <a:avLst/>
          </a:prstGeom>
          <a:noFill/>
          <a:ln w="66675">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386"/>
          <p:cNvSpPr txBox="1"/>
          <p:nvPr/>
        </p:nvSpPr>
        <p:spPr>
          <a:xfrm>
            <a:off x="12000" y="2998017"/>
            <a:ext cx="2927124" cy="3859983"/>
          </a:xfrm>
          <a:prstGeom prst="rect">
            <a:avLst/>
          </a:prstGeom>
          <a:noFill/>
          <a:ln>
            <a:noFill/>
          </a:ln>
        </p:spPr>
        <p:txBody>
          <a:bodyPr lIns="91425" tIns="91425" rIns="91425" bIns="91425" anchor="t" anchorCtr="0">
            <a:noAutofit/>
          </a:bodyPr>
          <a:lstStyle/>
          <a:p>
            <a:pPr marL="457200" lvl="0" indent="-342900" rtl="0">
              <a:spcBef>
                <a:spcPts val="640"/>
              </a:spcBef>
              <a:buClr>
                <a:schemeClr val="lt1"/>
              </a:buClr>
              <a:buSzPct val="100000"/>
              <a:buFont typeface="Calibri"/>
              <a:buChar char="●"/>
            </a:pPr>
            <a:r>
              <a:rPr lang="en-US" sz="1800" dirty="0">
                <a:solidFill>
                  <a:schemeClr val="lt1"/>
                </a:solidFill>
                <a:latin typeface="Calibri"/>
                <a:ea typeface="Calibri"/>
                <a:cs typeface="Calibri"/>
                <a:sym typeface="Calibri"/>
              </a:rPr>
              <a:t>Time series of the </a:t>
            </a:r>
            <a:r>
              <a:rPr lang="en-US" sz="1800" dirty="0" smtClean="0">
                <a:solidFill>
                  <a:schemeClr val="lt1"/>
                </a:solidFill>
                <a:latin typeface="Calibri"/>
                <a:ea typeface="Calibri"/>
                <a:cs typeface="Calibri"/>
                <a:sym typeface="Calibri"/>
              </a:rPr>
              <a:t>cloud </a:t>
            </a:r>
            <a:r>
              <a:rPr lang="en-US" sz="1800" dirty="0">
                <a:solidFill>
                  <a:schemeClr val="lt1"/>
                </a:solidFill>
                <a:latin typeface="Calibri"/>
                <a:ea typeface="Calibri"/>
                <a:cs typeface="Calibri"/>
                <a:sym typeface="Calibri"/>
              </a:rPr>
              <a:t>p</a:t>
            </a:r>
            <a:r>
              <a:rPr lang="en-US" sz="1800" dirty="0" smtClean="0">
                <a:solidFill>
                  <a:schemeClr val="lt1"/>
                </a:solidFill>
                <a:latin typeface="Calibri"/>
                <a:ea typeface="Calibri"/>
                <a:cs typeface="Calibri"/>
                <a:sym typeface="Calibri"/>
              </a:rPr>
              <a:t>hase </a:t>
            </a:r>
            <a:r>
              <a:rPr lang="en-US" sz="1800" dirty="0">
                <a:solidFill>
                  <a:schemeClr val="lt1"/>
                </a:solidFill>
                <a:latin typeface="Calibri"/>
                <a:ea typeface="Calibri"/>
                <a:cs typeface="Calibri"/>
                <a:sym typeface="Calibri"/>
              </a:rPr>
              <a:t>fraction in GOES-16 (M3 &amp; M4) for CONUS (top) and Full Disk (bottom</a:t>
            </a:r>
            <a:r>
              <a:rPr lang="en-US" sz="1800" dirty="0" smtClean="0">
                <a:solidFill>
                  <a:schemeClr val="lt1"/>
                </a:solidFill>
                <a:latin typeface="Calibri"/>
                <a:ea typeface="Calibri"/>
                <a:cs typeface="Calibri"/>
                <a:sym typeface="Calibri"/>
              </a:rPr>
              <a:t>)</a:t>
            </a:r>
          </a:p>
          <a:p>
            <a:pPr marL="457200" lvl="0" indent="-342900" rtl="0">
              <a:spcBef>
                <a:spcPts val="640"/>
              </a:spcBef>
              <a:buClr>
                <a:schemeClr val="lt1"/>
              </a:buClr>
              <a:buSzPct val="100000"/>
              <a:buFont typeface="Calibri"/>
              <a:buChar char="●"/>
            </a:pPr>
            <a:endParaRPr lang="en-US" sz="1800" dirty="0">
              <a:solidFill>
                <a:schemeClr val="lt1"/>
              </a:solidFill>
              <a:latin typeface="Calibri"/>
              <a:ea typeface="Calibri"/>
              <a:cs typeface="Calibri"/>
              <a:sym typeface="Calibri"/>
            </a:endParaRPr>
          </a:p>
          <a:p>
            <a:pPr marL="457200" lvl="0" indent="-342900" rtl="0">
              <a:spcBef>
                <a:spcPts val="0"/>
              </a:spcBef>
              <a:buClr>
                <a:schemeClr val="lt1"/>
              </a:buClr>
              <a:buSzPct val="100000"/>
              <a:buFont typeface="Calibri"/>
              <a:buChar char="●"/>
            </a:pPr>
            <a:r>
              <a:rPr lang="en-US" sz="1800" dirty="0">
                <a:solidFill>
                  <a:schemeClr val="lt1"/>
                </a:solidFill>
                <a:latin typeface="Calibri"/>
                <a:ea typeface="Calibri"/>
                <a:cs typeface="Calibri"/>
                <a:sym typeface="Calibri"/>
              </a:rPr>
              <a:t>Time period is </a:t>
            </a:r>
            <a:r>
              <a:rPr lang="en-US" sz="1800" dirty="0" smtClean="0">
                <a:solidFill>
                  <a:schemeClr val="lt1"/>
                </a:solidFill>
                <a:latin typeface="Calibri"/>
                <a:ea typeface="Calibri"/>
                <a:cs typeface="Calibri"/>
                <a:sym typeface="Calibri"/>
              </a:rPr>
              <a:t>January 1 – February 15, 2017</a:t>
            </a:r>
          </a:p>
          <a:p>
            <a:pPr marL="457200" lvl="0" indent="-342900" rtl="0">
              <a:spcBef>
                <a:spcPts val="0"/>
              </a:spcBef>
              <a:buClr>
                <a:schemeClr val="lt1"/>
              </a:buClr>
              <a:buSzPct val="100000"/>
              <a:buFont typeface="Calibri"/>
              <a:buChar char="●"/>
            </a:pPr>
            <a:endParaRPr lang="en-US" sz="1800" dirty="0">
              <a:solidFill>
                <a:schemeClr val="lt1"/>
              </a:solidFill>
              <a:latin typeface="Calibri"/>
              <a:ea typeface="Calibri"/>
              <a:cs typeface="Calibri"/>
              <a:sym typeface="Calibri"/>
            </a:endParaRPr>
          </a:p>
          <a:p>
            <a:pPr marL="457200" lvl="0" indent="-342900">
              <a:spcBef>
                <a:spcPts val="0"/>
              </a:spcBef>
              <a:buClr>
                <a:schemeClr val="lt1"/>
              </a:buClr>
              <a:buSzPct val="100000"/>
              <a:buFont typeface="Calibri"/>
              <a:buChar char="●"/>
            </a:pPr>
            <a:r>
              <a:rPr lang="en-US" sz="1800" dirty="0" smtClean="0">
                <a:solidFill>
                  <a:schemeClr val="lt1"/>
                </a:solidFill>
                <a:latin typeface="Calibri"/>
                <a:ea typeface="Calibri"/>
                <a:cs typeface="Calibri"/>
                <a:sym typeface="Calibri"/>
              </a:rPr>
              <a:t>Expected diurnal cycle is seen.  Deviations from expected behavior are </a:t>
            </a:r>
            <a:r>
              <a:rPr lang="en-US" sz="1800" dirty="0" smtClean="0">
                <a:solidFill>
                  <a:schemeClr val="lt1"/>
                </a:solidFill>
                <a:latin typeface="Calibri"/>
                <a:ea typeface="Calibri"/>
                <a:cs typeface="Calibri"/>
                <a:sym typeface="Calibri"/>
              </a:rPr>
              <a:t>minimal and explainable</a:t>
            </a:r>
            <a:endParaRPr lang="en-US"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548750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Series Cloud Phase Outliers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t>21</a:t>
            </a:fld>
            <a:endParaRPr lang="en-US" sz="1200" b="0" i="0" u="none" strike="noStrike" cap="none">
              <a:solidFill>
                <a:schemeClr val="lt1"/>
              </a:solidFill>
              <a:latin typeface="Calibri"/>
              <a:ea typeface="Calibri"/>
              <a:cs typeface="Calibri"/>
              <a:sym typeface="Calibri"/>
            </a:endParaRPr>
          </a:p>
        </p:txBody>
      </p:sp>
      <p:pic>
        <p:nvPicPr>
          <p:cNvPr id="5" name="Picture 4" descr="OR_ABI-L2-ACTPF-M3_G16_s20180442015401_e20180442026167_c20180442026483.CPHA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984" y="1550584"/>
            <a:ext cx="3837815" cy="4417386"/>
          </a:xfrm>
          <a:prstGeom prst="rect">
            <a:avLst/>
          </a:prstGeom>
        </p:spPr>
      </p:pic>
      <p:pic>
        <p:nvPicPr>
          <p:cNvPr id="7" name="Picture 6" descr="OR_ABI-L2-ACTPF-M3_G16_s20180442015401_e20180442026167_c20180442026483.RGB_1112_8511_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5" y="1550584"/>
            <a:ext cx="3837815" cy="4417386"/>
          </a:xfrm>
          <a:prstGeom prst="rect">
            <a:avLst/>
          </a:prstGeom>
        </p:spPr>
      </p:pic>
      <p:sp>
        <p:nvSpPr>
          <p:cNvPr id="8" name="TextBox 7"/>
          <p:cNvSpPr txBox="1"/>
          <p:nvPr/>
        </p:nvSpPr>
        <p:spPr>
          <a:xfrm>
            <a:off x="1952723" y="896740"/>
            <a:ext cx="5598715" cy="461665"/>
          </a:xfrm>
          <a:prstGeom prst="rect">
            <a:avLst/>
          </a:prstGeom>
          <a:noFill/>
        </p:spPr>
        <p:txBody>
          <a:bodyPr wrap="square" rtlCol="0">
            <a:spAutoFit/>
          </a:bodyPr>
          <a:lstStyle/>
          <a:p>
            <a:pPr algn="ctr"/>
            <a:r>
              <a:rPr lang="en-US" sz="2400" b="1" dirty="0" smtClean="0">
                <a:solidFill>
                  <a:schemeClr val="bg1"/>
                </a:solidFill>
              </a:rPr>
              <a:t>February 13, 2018 @ 20:15:30 UTC</a:t>
            </a:r>
            <a:endParaRPr lang="en-US" sz="2400" b="1" dirty="0">
              <a:solidFill>
                <a:schemeClr val="bg1"/>
              </a:solidFill>
            </a:endParaRPr>
          </a:p>
        </p:txBody>
      </p:sp>
    </p:spTree>
    <p:extLst>
      <p:ext uri="{BB962C8B-B14F-4D97-AF65-F5344CB8AC3E}">
        <p14:creationId xmlns:p14="http://schemas.microsoft.com/office/powerpoint/2010/main" val="429487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Series Cloud Phase Outliers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t>22</a:t>
            </a:fld>
            <a:endParaRPr lang="en-US" sz="1200" b="0" i="0" u="none" strike="noStrike" cap="none">
              <a:solidFill>
                <a:schemeClr val="lt1"/>
              </a:solidFill>
              <a:latin typeface="Calibri"/>
              <a:ea typeface="Calibri"/>
              <a:cs typeface="Calibri"/>
              <a:sym typeface="Calibri"/>
            </a:endParaRPr>
          </a:p>
        </p:txBody>
      </p:sp>
      <p:pic>
        <p:nvPicPr>
          <p:cNvPr id="8" name="Picture 7" descr="OR_ABI-L2-ACTPF-M3_G16_s20180442030401_e20180442041168_c20180442041500.RGB_1112_8511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1554480"/>
            <a:ext cx="3837815" cy="4417387"/>
          </a:xfrm>
          <a:prstGeom prst="rect">
            <a:avLst/>
          </a:prstGeom>
        </p:spPr>
      </p:pic>
      <p:pic>
        <p:nvPicPr>
          <p:cNvPr id="9" name="Picture 8" descr="OR_ABI-L2-ACTPF-M3_G16_s20180442030401_e20180442041168_c20180442041500.CPH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320" y="1554480"/>
            <a:ext cx="3837815" cy="4417386"/>
          </a:xfrm>
          <a:prstGeom prst="rect">
            <a:avLst/>
          </a:prstGeom>
        </p:spPr>
      </p:pic>
      <p:sp>
        <p:nvSpPr>
          <p:cNvPr id="10" name="TextBox 9"/>
          <p:cNvSpPr txBox="1"/>
          <p:nvPr/>
        </p:nvSpPr>
        <p:spPr>
          <a:xfrm>
            <a:off x="1952723" y="896740"/>
            <a:ext cx="5598715" cy="461665"/>
          </a:xfrm>
          <a:prstGeom prst="rect">
            <a:avLst/>
          </a:prstGeom>
          <a:noFill/>
        </p:spPr>
        <p:txBody>
          <a:bodyPr wrap="square" rtlCol="0">
            <a:spAutoFit/>
          </a:bodyPr>
          <a:lstStyle/>
          <a:p>
            <a:pPr algn="ctr"/>
            <a:r>
              <a:rPr lang="en-US" sz="2400" b="1" dirty="0" smtClean="0">
                <a:solidFill>
                  <a:schemeClr val="bg1"/>
                </a:solidFill>
              </a:rPr>
              <a:t>February 13, 2018 @ 20:30:30 UTC</a:t>
            </a:r>
            <a:endParaRPr lang="en-US" sz="2400" b="1" dirty="0">
              <a:solidFill>
                <a:schemeClr val="bg1"/>
              </a:solidFill>
            </a:endParaRPr>
          </a:p>
        </p:txBody>
      </p:sp>
      <p:sp>
        <p:nvSpPr>
          <p:cNvPr id="6" name="TextBox 5"/>
          <p:cNvSpPr txBox="1"/>
          <p:nvPr/>
        </p:nvSpPr>
        <p:spPr>
          <a:xfrm>
            <a:off x="1010500" y="6103586"/>
            <a:ext cx="7018878" cy="369332"/>
          </a:xfrm>
          <a:prstGeom prst="rect">
            <a:avLst/>
          </a:prstGeom>
          <a:noFill/>
        </p:spPr>
        <p:txBody>
          <a:bodyPr wrap="square" rtlCol="0">
            <a:spAutoFit/>
          </a:bodyPr>
          <a:lstStyle/>
          <a:p>
            <a:pPr algn="ctr"/>
            <a:r>
              <a:rPr lang="en-US" sz="1800" b="1" dirty="0" smtClean="0">
                <a:solidFill>
                  <a:srgbClr val="FFFFFF"/>
                </a:solidFill>
              </a:rPr>
              <a:t>Some outliers in time series are caused by bad L1b data</a:t>
            </a:r>
            <a:endParaRPr lang="en-US" sz="1800" b="1" dirty="0">
              <a:solidFill>
                <a:srgbClr val="FFFFFF"/>
              </a:solidFill>
            </a:endParaRPr>
          </a:p>
        </p:txBody>
      </p:sp>
    </p:spTree>
    <p:extLst>
      <p:ext uri="{BB962C8B-B14F-4D97-AF65-F5344CB8AC3E}">
        <p14:creationId xmlns:p14="http://schemas.microsoft.com/office/powerpoint/2010/main" val="15527188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Series Cloud Phase Outliers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t>23</a:t>
            </a:fld>
            <a:endParaRPr lang="en-US" sz="1200" b="0" i="0" u="none" strike="noStrike" cap="none">
              <a:solidFill>
                <a:schemeClr val="lt1"/>
              </a:solidFill>
              <a:latin typeface="Calibri"/>
              <a:ea typeface="Calibri"/>
              <a:cs typeface="Calibri"/>
              <a:sym typeface="Calibri"/>
            </a:endParaRPr>
          </a:p>
        </p:txBody>
      </p:sp>
      <p:pic>
        <p:nvPicPr>
          <p:cNvPr id="5" name="Picture 4" descr="OR_ABI-L2-ACTPC-M3_G16_s20180442022210_e20180442024583_c20180442025392.RGB_1112_8511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18310"/>
            <a:ext cx="3610962" cy="2490119"/>
          </a:xfrm>
          <a:prstGeom prst="rect">
            <a:avLst/>
          </a:prstGeom>
        </p:spPr>
      </p:pic>
      <p:pic>
        <p:nvPicPr>
          <p:cNvPr id="6" name="Picture 5" descr="OR_ABI-L2-ACTPC-M3_G16_s20180442032210_e20180442034583_c20180442035368.RGB_1112_8511_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436" y="1818310"/>
            <a:ext cx="3610907" cy="2490081"/>
          </a:xfrm>
          <a:prstGeom prst="rect">
            <a:avLst/>
          </a:prstGeom>
        </p:spPr>
      </p:pic>
      <p:pic>
        <p:nvPicPr>
          <p:cNvPr id="10" name="Picture 9" descr="OR_ABI-L2-ACTPC-M3_G16_s20180442022210_e20180442024583_c20180442025392.CPHA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60" y="4317769"/>
            <a:ext cx="3611402" cy="2490423"/>
          </a:xfrm>
          <a:prstGeom prst="rect">
            <a:avLst/>
          </a:prstGeom>
        </p:spPr>
      </p:pic>
      <p:pic>
        <p:nvPicPr>
          <p:cNvPr id="11" name="Picture 10" descr="OR_ABI-L2-ACTPC-M3_G16_s20180442032210_e20180442034583_c20180442035368.CTY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436" y="4317768"/>
            <a:ext cx="3611403" cy="2490423"/>
          </a:xfrm>
          <a:prstGeom prst="rect">
            <a:avLst/>
          </a:prstGeom>
        </p:spPr>
      </p:pic>
      <p:sp>
        <p:nvSpPr>
          <p:cNvPr id="12" name="TextBox 11"/>
          <p:cNvSpPr txBox="1"/>
          <p:nvPr/>
        </p:nvSpPr>
        <p:spPr>
          <a:xfrm>
            <a:off x="1952723" y="896740"/>
            <a:ext cx="5598715" cy="461665"/>
          </a:xfrm>
          <a:prstGeom prst="rect">
            <a:avLst/>
          </a:prstGeom>
          <a:noFill/>
        </p:spPr>
        <p:txBody>
          <a:bodyPr wrap="square" rtlCol="0">
            <a:spAutoFit/>
          </a:bodyPr>
          <a:lstStyle/>
          <a:p>
            <a:pPr algn="ctr"/>
            <a:r>
              <a:rPr lang="en-US" sz="2400" b="1" dirty="0" smtClean="0">
                <a:solidFill>
                  <a:schemeClr val="bg1"/>
                </a:solidFill>
              </a:rPr>
              <a:t>February 13, 2018</a:t>
            </a:r>
            <a:endParaRPr lang="en-US" sz="2400" b="1" dirty="0">
              <a:solidFill>
                <a:schemeClr val="bg1"/>
              </a:solidFill>
            </a:endParaRPr>
          </a:p>
        </p:txBody>
      </p:sp>
      <p:sp>
        <p:nvSpPr>
          <p:cNvPr id="13" name="TextBox 12"/>
          <p:cNvSpPr txBox="1"/>
          <p:nvPr/>
        </p:nvSpPr>
        <p:spPr>
          <a:xfrm>
            <a:off x="-448438" y="1378664"/>
            <a:ext cx="5598715" cy="461665"/>
          </a:xfrm>
          <a:prstGeom prst="rect">
            <a:avLst/>
          </a:prstGeom>
          <a:noFill/>
        </p:spPr>
        <p:txBody>
          <a:bodyPr wrap="square" rtlCol="0">
            <a:spAutoFit/>
          </a:bodyPr>
          <a:lstStyle/>
          <a:p>
            <a:pPr algn="ctr"/>
            <a:r>
              <a:rPr lang="en-US" sz="2400" b="1" dirty="0" smtClean="0">
                <a:solidFill>
                  <a:schemeClr val="bg1"/>
                </a:solidFill>
              </a:rPr>
              <a:t>20:22:30 UTC</a:t>
            </a:r>
            <a:endParaRPr lang="en-US" sz="2400" b="1" dirty="0">
              <a:solidFill>
                <a:schemeClr val="bg1"/>
              </a:solidFill>
            </a:endParaRPr>
          </a:p>
        </p:txBody>
      </p:sp>
      <p:sp>
        <p:nvSpPr>
          <p:cNvPr id="14" name="TextBox 13"/>
          <p:cNvSpPr txBox="1"/>
          <p:nvPr/>
        </p:nvSpPr>
        <p:spPr>
          <a:xfrm>
            <a:off x="3281678" y="1378664"/>
            <a:ext cx="5598715" cy="461665"/>
          </a:xfrm>
          <a:prstGeom prst="rect">
            <a:avLst/>
          </a:prstGeom>
          <a:noFill/>
        </p:spPr>
        <p:txBody>
          <a:bodyPr wrap="square" rtlCol="0">
            <a:spAutoFit/>
          </a:bodyPr>
          <a:lstStyle/>
          <a:p>
            <a:pPr algn="ctr"/>
            <a:r>
              <a:rPr lang="en-US" sz="2400" b="1" dirty="0" smtClean="0">
                <a:solidFill>
                  <a:schemeClr val="bg1"/>
                </a:solidFill>
              </a:rPr>
              <a:t>20:32:30 UTC</a:t>
            </a:r>
            <a:endParaRPr lang="en-US" sz="2400" b="1" dirty="0">
              <a:solidFill>
                <a:schemeClr val="bg1"/>
              </a:solidFill>
            </a:endParaRPr>
          </a:p>
        </p:txBody>
      </p:sp>
    </p:spTree>
    <p:extLst>
      <p:ext uri="{BB962C8B-B14F-4D97-AF65-F5344CB8AC3E}">
        <p14:creationId xmlns:p14="http://schemas.microsoft.com/office/powerpoint/2010/main" val="11289133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4" name="Picture 3" descr="CONUS_stability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24" y="986004"/>
            <a:ext cx="5888375" cy="2355350"/>
          </a:xfrm>
          <a:prstGeom prst="rect">
            <a:avLst/>
          </a:prstGeom>
        </p:spPr>
      </p:pic>
      <p:pic>
        <p:nvPicPr>
          <p:cNvPr id="5" name="Picture 4" descr="FD_stability_20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124" y="3423225"/>
            <a:ext cx="5888376" cy="2355350"/>
          </a:xfrm>
          <a:prstGeom prst="rect">
            <a:avLst/>
          </a:prstGeom>
        </p:spPr>
      </p:pic>
      <p:sp>
        <p:nvSpPr>
          <p:cNvPr id="377" name="Shape 377"/>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a:spcBef>
                <a:spcPts val="0"/>
              </a:spcBef>
              <a:buNone/>
            </a:pPr>
            <a:r>
              <a:rPr lang="en-US" sz="3200" dirty="0"/>
              <a:t>Time Series of Cloud Phase </a:t>
            </a:r>
            <a:r>
              <a:rPr lang="en-US" sz="3200" dirty="0" smtClean="0"/>
              <a:t>Fractions</a:t>
            </a:r>
            <a:endParaRPr lang="en-US" sz="3200" dirty="0"/>
          </a:p>
        </p:txBody>
      </p:sp>
      <p:sp>
        <p:nvSpPr>
          <p:cNvPr id="378" name="Shape 37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lgn="r">
              <a:spcBef>
                <a:spcPts val="0"/>
              </a:spcBef>
              <a:buClr>
                <a:srgbClr val="000000"/>
              </a:buClr>
              <a:buSzPct val="25000"/>
              <a:buFont typeface="Arial"/>
              <a:buNone/>
            </a:pPr>
            <a:fld id="{00000000-1234-1234-1234-123412341234}" type="slidenum">
              <a:rPr lang="en-US">
                <a:solidFill>
                  <a:srgbClr val="FFFFFF"/>
                </a:solidFill>
              </a:rPr>
              <a:pPr lvl="0" algn="r">
                <a:spcBef>
                  <a:spcPts val="0"/>
                </a:spcBef>
                <a:buClr>
                  <a:srgbClr val="000000"/>
                </a:buClr>
                <a:buSzPct val="25000"/>
                <a:buFont typeface="Arial"/>
                <a:buNone/>
              </a:pPr>
              <a:t>24</a:t>
            </a:fld>
            <a:endParaRPr lang="en-US" dirty="0">
              <a:solidFill>
                <a:srgbClr val="FFFFFF"/>
              </a:solidFill>
            </a:endParaRPr>
          </a:p>
        </p:txBody>
      </p:sp>
      <p:sp>
        <p:nvSpPr>
          <p:cNvPr id="381" name="Shape 381"/>
          <p:cNvSpPr txBox="1"/>
          <p:nvPr/>
        </p:nvSpPr>
        <p:spPr>
          <a:xfrm>
            <a:off x="7975900" y="3001875"/>
            <a:ext cx="877500" cy="476700"/>
          </a:xfrm>
          <a:prstGeom prst="rect">
            <a:avLst/>
          </a:prstGeom>
          <a:noFill/>
          <a:ln>
            <a:noFill/>
          </a:ln>
        </p:spPr>
        <p:txBody>
          <a:bodyPr lIns="91425" tIns="91425" rIns="91425" bIns="91425" anchor="t" anchorCtr="0">
            <a:noAutofit/>
          </a:bodyPr>
          <a:lstStyle/>
          <a:p>
            <a:pPr lvl="0">
              <a:spcBef>
                <a:spcPts val="0"/>
              </a:spcBef>
              <a:buNone/>
            </a:pPr>
            <a:r>
              <a:rPr lang="en-US" b="1"/>
              <a:t>CONUS</a:t>
            </a:r>
          </a:p>
        </p:txBody>
      </p:sp>
      <p:sp>
        <p:nvSpPr>
          <p:cNvPr id="382" name="Shape 382"/>
          <p:cNvSpPr txBox="1"/>
          <p:nvPr/>
        </p:nvSpPr>
        <p:spPr>
          <a:xfrm>
            <a:off x="8245275" y="5383500"/>
            <a:ext cx="595200" cy="411000"/>
          </a:xfrm>
          <a:prstGeom prst="rect">
            <a:avLst/>
          </a:prstGeom>
          <a:noFill/>
          <a:ln>
            <a:noFill/>
          </a:ln>
        </p:spPr>
        <p:txBody>
          <a:bodyPr lIns="91425" tIns="91425" rIns="91425" bIns="91425" anchor="t" anchorCtr="0">
            <a:noAutofit/>
          </a:bodyPr>
          <a:lstStyle/>
          <a:p>
            <a:pPr lvl="0" rtl="0">
              <a:spcBef>
                <a:spcPts val="0"/>
              </a:spcBef>
              <a:buNone/>
            </a:pPr>
            <a:r>
              <a:rPr lang="en-US" b="1"/>
              <a:t>FD</a:t>
            </a:r>
          </a:p>
        </p:txBody>
      </p:sp>
      <p:sp>
        <p:nvSpPr>
          <p:cNvPr id="383" name="Shape 383"/>
          <p:cNvSpPr txBox="1"/>
          <p:nvPr/>
        </p:nvSpPr>
        <p:spPr>
          <a:xfrm>
            <a:off x="295337" y="1091968"/>
            <a:ext cx="2363700" cy="1773191"/>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en-US" b="1" u="sng" dirty="0"/>
              <a:t>Cloud Phase Legend</a:t>
            </a:r>
          </a:p>
          <a:p>
            <a:pPr lvl="0" algn="ctr" rtl="0">
              <a:spcBef>
                <a:spcPts val="0"/>
              </a:spcBef>
              <a:buNone/>
            </a:pPr>
            <a:endParaRPr b="1" u="sng" dirty="0"/>
          </a:p>
          <a:p>
            <a:pPr lvl="0" algn="ctr" rtl="0">
              <a:spcBef>
                <a:spcPts val="0"/>
              </a:spcBef>
              <a:buNone/>
            </a:pPr>
            <a:r>
              <a:rPr lang="en-US" b="1" dirty="0"/>
              <a:t>Clear Sky</a:t>
            </a:r>
          </a:p>
          <a:p>
            <a:pPr lvl="0" algn="ctr" rtl="0">
              <a:spcBef>
                <a:spcPts val="0"/>
              </a:spcBef>
              <a:buNone/>
            </a:pPr>
            <a:r>
              <a:rPr lang="en-US" b="1" dirty="0">
                <a:solidFill>
                  <a:srgbClr val="0000FF"/>
                </a:solidFill>
              </a:rPr>
              <a:t>Liquid Phase</a:t>
            </a:r>
          </a:p>
          <a:p>
            <a:pPr lvl="0" algn="ctr" rtl="0">
              <a:spcBef>
                <a:spcPts val="0"/>
              </a:spcBef>
              <a:buNone/>
            </a:pPr>
            <a:r>
              <a:rPr lang="en-US" b="1" dirty="0" err="1">
                <a:solidFill>
                  <a:srgbClr val="00FF00"/>
                </a:solidFill>
              </a:rPr>
              <a:t>Supercooled</a:t>
            </a:r>
            <a:r>
              <a:rPr lang="en-US" b="1" dirty="0">
                <a:solidFill>
                  <a:srgbClr val="00FF00"/>
                </a:solidFill>
              </a:rPr>
              <a:t> Phase</a:t>
            </a:r>
          </a:p>
          <a:p>
            <a:pPr lvl="0" algn="ctr" rtl="0">
              <a:spcBef>
                <a:spcPts val="0"/>
              </a:spcBef>
              <a:buNone/>
            </a:pPr>
            <a:r>
              <a:rPr lang="en-US" b="1" dirty="0">
                <a:solidFill>
                  <a:srgbClr val="274E13"/>
                </a:solidFill>
              </a:rPr>
              <a:t>Mixed Phase</a:t>
            </a:r>
          </a:p>
          <a:p>
            <a:pPr lvl="0" algn="ctr" rtl="0">
              <a:spcBef>
                <a:spcPts val="0"/>
              </a:spcBef>
              <a:buNone/>
            </a:pPr>
            <a:r>
              <a:rPr lang="en-US" b="1" dirty="0">
                <a:solidFill>
                  <a:srgbClr val="FF0000"/>
                </a:solidFill>
              </a:rPr>
              <a:t>Ice Phase</a:t>
            </a:r>
          </a:p>
          <a:p>
            <a:pPr lvl="0" algn="ctr" rtl="0">
              <a:spcBef>
                <a:spcPts val="0"/>
              </a:spcBef>
              <a:buNone/>
            </a:pPr>
            <a:endParaRPr b="1" dirty="0">
              <a:solidFill>
                <a:srgbClr val="FF0000"/>
              </a:solidFill>
            </a:endParaRPr>
          </a:p>
        </p:txBody>
      </p:sp>
      <p:sp>
        <p:nvSpPr>
          <p:cNvPr id="388" name="Shape 388"/>
          <p:cNvSpPr txBox="1"/>
          <p:nvPr/>
        </p:nvSpPr>
        <p:spPr>
          <a:xfrm>
            <a:off x="7260675" y="6335523"/>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rgbClr val="FFFFFF"/>
                </a:solidFill>
                <a:latin typeface="Calibri"/>
                <a:ea typeface="Calibri"/>
                <a:cs typeface="Calibri"/>
                <a:sym typeface="Calibri"/>
              </a:rPr>
              <a:t>PASSED</a:t>
            </a:r>
          </a:p>
        </p:txBody>
      </p:sp>
      <p:sp>
        <p:nvSpPr>
          <p:cNvPr id="17" name="Shape 386"/>
          <p:cNvSpPr txBox="1"/>
          <p:nvPr/>
        </p:nvSpPr>
        <p:spPr>
          <a:xfrm>
            <a:off x="12000" y="2998017"/>
            <a:ext cx="2927124" cy="3859983"/>
          </a:xfrm>
          <a:prstGeom prst="rect">
            <a:avLst/>
          </a:prstGeom>
          <a:noFill/>
          <a:ln>
            <a:noFill/>
          </a:ln>
        </p:spPr>
        <p:txBody>
          <a:bodyPr lIns="91425" tIns="91425" rIns="91425" bIns="91425" anchor="t" anchorCtr="0">
            <a:noAutofit/>
          </a:bodyPr>
          <a:lstStyle/>
          <a:p>
            <a:pPr marL="457200" lvl="0" indent="-342900" rtl="0">
              <a:spcBef>
                <a:spcPts val="640"/>
              </a:spcBef>
              <a:buClr>
                <a:schemeClr val="lt1"/>
              </a:buClr>
              <a:buSzPct val="100000"/>
              <a:buFont typeface="Calibri"/>
              <a:buChar char="●"/>
            </a:pPr>
            <a:r>
              <a:rPr lang="en-US" sz="1800" dirty="0">
                <a:solidFill>
                  <a:schemeClr val="lt1"/>
                </a:solidFill>
                <a:latin typeface="Calibri"/>
                <a:ea typeface="Calibri"/>
                <a:cs typeface="Calibri"/>
                <a:sym typeface="Calibri"/>
              </a:rPr>
              <a:t>Time series of the </a:t>
            </a:r>
            <a:r>
              <a:rPr lang="en-US" sz="1800" dirty="0" smtClean="0">
                <a:solidFill>
                  <a:schemeClr val="lt1"/>
                </a:solidFill>
                <a:latin typeface="Calibri"/>
                <a:ea typeface="Calibri"/>
                <a:cs typeface="Calibri"/>
                <a:sym typeface="Calibri"/>
              </a:rPr>
              <a:t>cloud </a:t>
            </a:r>
            <a:r>
              <a:rPr lang="en-US" sz="1800" dirty="0">
                <a:solidFill>
                  <a:schemeClr val="lt1"/>
                </a:solidFill>
                <a:latin typeface="Calibri"/>
                <a:ea typeface="Calibri"/>
                <a:cs typeface="Calibri"/>
                <a:sym typeface="Calibri"/>
              </a:rPr>
              <a:t>p</a:t>
            </a:r>
            <a:r>
              <a:rPr lang="en-US" sz="1800" dirty="0" smtClean="0">
                <a:solidFill>
                  <a:schemeClr val="lt1"/>
                </a:solidFill>
                <a:latin typeface="Calibri"/>
                <a:ea typeface="Calibri"/>
                <a:cs typeface="Calibri"/>
                <a:sym typeface="Calibri"/>
              </a:rPr>
              <a:t>hase </a:t>
            </a:r>
            <a:r>
              <a:rPr lang="en-US" sz="1800" dirty="0">
                <a:solidFill>
                  <a:schemeClr val="lt1"/>
                </a:solidFill>
                <a:latin typeface="Calibri"/>
                <a:ea typeface="Calibri"/>
                <a:cs typeface="Calibri"/>
                <a:sym typeface="Calibri"/>
              </a:rPr>
              <a:t>fraction in GOES-16 (M3 &amp; M4) for CONUS (top) and Full Disk (bottom</a:t>
            </a:r>
            <a:r>
              <a:rPr lang="en-US" sz="1800" dirty="0" smtClean="0">
                <a:solidFill>
                  <a:schemeClr val="lt1"/>
                </a:solidFill>
                <a:latin typeface="Calibri"/>
                <a:ea typeface="Calibri"/>
                <a:cs typeface="Calibri"/>
                <a:sym typeface="Calibri"/>
              </a:rPr>
              <a:t>)</a:t>
            </a:r>
          </a:p>
          <a:p>
            <a:pPr marL="457200" lvl="0" indent="-342900" rtl="0">
              <a:spcBef>
                <a:spcPts val="640"/>
              </a:spcBef>
              <a:buClr>
                <a:schemeClr val="lt1"/>
              </a:buClr>
              <a:buSzPct val="100000"/>
              <a:buFont typeface="Calibri"/>
              <a:buChar char="●"/>
            </a:pPr>
            <a:endParaRPr lang="en-US" sz="1800" dirty="0">
              <a:solidFill>
                <a:schemeClr val="lt1"/>
              </a:solidFill>
              <a:latin typeface="Calibri"/>
              <a:ea typeface="Calibri"/>
              <a:cs typeface="Calibri"/>
              <a:sym typeface="Calibri"/>
            </a:endParaRPr>
          </a:p>
          <a:p>
            <a:pPr marL="457200" lvl="0" indent="-342900" rtl="0">
              <a:spcBef>
                <a:spcPts val="0"/>
              </a:spcBef>
              <a:buClr>
                <a:schemeClr val="lt1"/>
              </a:buClr>
              <a:buSzPct val="100000"/>
              <a:buFont typeface="Calibri"/>
              <a:buChar char="●"/>
            </a:pPr>
            <a:r>
              <a:rPr lang="en-US" sz="1800" dirty="0">
                <a:solidFill>
                  <a:schemeClr val="lt1"/>
                </a:solidFill>
                <a:latin typeface="Calibri"/>
                <a:ea typeface="Calibri"/>
                <a:cs typeface="Calibri"/>
                <a:sym typeface="Calibri"/>
              </a:rPr>
              <a:t>Time period is </a:t>
            </a:r>
            <a:r>
              <a:rPr lang="en-US" sz="1800" dirty="0" smtClean="0">
                <a:solidFill>
                  <a:schemeClr val="lt1"/>
                </a:solidFill>
                <a:latin typeface="Calibri"/>
                <a:ea typeface="Calibri"/>
                <a:cs typeface="Calibri"/>
                <a:sym typeface="Calibri"/>
              </a:rPr>
              <a:t>January 1 – February 15, 2017</a:t>
            </a:r>
          </a:p>
          <a:p>
            <a:pPr marL="457200" lvl="0" indent="-342900" rtl="0">
              <a:spcBef>
                <a:spcPts val="0"/>
              </a:spcBef>
              <a:buClr>
                <a:schemeClr val="lt1"/>
              </a:buClr>
              <a:buSzPct val="100000"/>
              <a:buFont typeface="Calibri"/>
              <a:buChar char="●"/>
            </a:pPr>
            <a:endParaRPr lang="en-US" sz="1800" dirty="0">
              <a:solidFill>
                <a:schemeClr val="lt1"/>
              </a:solidFill>
              <a:latin typeface="Calibri"/>
              <a:ea typeface="Calibri"/>
              <a:cs typeface="Calibri"/>
              <a:sym typeface="Calibri"/>
            </a:endParaRPr>
          </a:p>
          <a:p>
            <a:pPr marL="457200" lvl="0" indent="-342900">
              <a:spcBef>
                <a:spcPts val="0"/>
              </a:spcBef>
              <a:buClr>
                <a:schemeClr val="lt1"/>
              </a:buClr>
              <a:buSzPct val="100000"/>
              <a:buFont typeface="Calibri"/>
              <a:buChar char="●"/>
            </a:pPr>
            <a:r>
              <a:rPr lang="en-US" sz="1800" dirty="0" smtClean="0">
                <a:solidFill>
                  <a:schemeClr val="lt1"/>
                </a:solidFill>
                <a:latin typeface="Calibri"/>
                <a:ea typeface="Calibri"/>
                <a:cs typeface="Calibri"/>
                <a:sym typeface="Calibri"/>
              </a:rPr>
              <a:t>Expected diurnal cycle is seen.  Deviations from expected behavior are </a:t>
            </a:r>
            <a:r>
              <a:rPr lang="en-US" sz="1800" dirty="0" smtClean="0">
                <a:solidFill>
                  <a:schemeClr val="lt1"/>
                </a:solidFill>
                <a:latin typeface="Calibri"/>
                <a:ea typeface="Calibri"/>
                <a:cs typeface="Calibri"/>
                <a:sym typeface="Calibri"/>
              </a:rPr>
              <a:t>minimal and explainable</a:t>
            </a:r>
            <a:endParaRPr lang="en-US" sz="1800" dirty="0">
              <a:solidFill>
                <a:schemeClr val="lt1"/>
              </a:solidFill>
              <a:latin typeface="Calibri"/>
              <a:ea typeface="Calibri"/>
              <a:cs typeface="Calibri"/>
              <a:sym typeface="Calibri"/>
            </a:endParaRPr>
          </a:p>
        </p:txBody>
      </p:sp>
      <p:sp>
        <p:nvSpPr>
          <p:cNvPr id="2" name="Oval 1"/>
          <p:cNvSpPr/>
          <p:nvPr/>
        </p:nvSpPr>
        <p:spPr>
          <a:xfrm>
            <a:off x="5146611" y="4018368"/>
            <a:ext cx="454948" cy="1478859"/>
          </a:xfrm>
          <a:prstGeom prst="ellipse">
            <a:avLst/>
          </a:prstGeom>
          <a:noFill/>
          <a:ln w="66675">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7762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Series Cloud Phase Outliers</a:t>
            </a:r>
            <a:endParaRPr lang="en-US" dirty="0"/>
          </a:p>
        </p:txBody>
      </p:sp>
      <p:sp>
        <p:nvSpPr>
          <p:cNvPr id="3" name="Text Placeholder 2"/>
          <p:cNvSpPr>
            <a:spLocks noGrp="1"/>
          </p:cNvSpPr>
          <p:nvPr>
            <p:ph type="body" idx="1"/>
          </p:nvPr>
        </p:nvSpPr>
        <p:spPr>
          <a:xfrm>
            <a:off x="161869" y="1133444"/>
            <a:ext cx="8890302" cy="846744"/>
          </a:xfrm>
        </p:spPr>
        <p:txBody>
          <a:bodyPr/>
          <a:lstStyle/>
          <a:p>
            <a:r>
              <a:rPr lang="en-US" dirty="0"/>
              <a:t> </a:t>
            </a:r>
            <a:r>
              <a:rPr lang="en-US" dirty="0" smtClean="0"/>
              <a:t>Outliers appear to be caused by missing L1 data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t>25</a:t>
            </a:fld>
            <a:endParaRPr lang="en-US" sz="1200" b="0" i="0" u="none" strike="noStrike" cap="none">
              <a:solidFill>
                <a:schemeClr val="lt1"/>
              </a:solidFill>
              <a:latin typeface="Calibri"/>
              <a:ea typeface="Calibri"/>
              <a:cs typeface="Calibri"/>
              <a:sym typeface="Calibri"/>
            </a:endParaRPr>
          </a:p>
        </p:txBody>
      </p:sp>
      <p:pic>
        <p:nvPicPr>
          <p:cNvPr id="7" name="Picture 6" descr="OR_ABI-L2-ACTPF-M4_G16_s20180171110224_e20180171110224_c20180171117219.RGB_1112_8511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83" y="2042147"/>
            <a:ext cx="3837815" cy="4417386"/>
          </a:xfrm>
          <a:prstGeom prst="rect">
            <a:avLst/>
          </a:prstGeom>
        </p:spPr>
      </p:pic>
      <p:pic>
        <p:nvPicPr>
          <p:cNvPr id="8" name="Picture 7" descr="OR_ABI-L2-ACTPF-M4_G16_s20180171110224_e20180171110224_c20180171117219.CPH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364" y="2042147"/>
            <a:ext cx="3837815" cy="4417386"/>
          </a:xfrm>
          <a:prstGeom prst="rect">
            <a:avLst/>
          </a:prstGeom>
        </p:spPr>
      </p:pic>
    </p:spTree>
    <p:extLst>
      <p:ext uri="{BB962C8B-B14F-4D97-AF65-F5344CB8AC3E}">
        <p14:creationId xmlns:p14="http://schemas.microsoft.com/office/powerpoint/2010/main" val="2903489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Series Cloud Phase Outliers</a:t>
            </a:r>
            <a:endParaRPr lang="en-US" dirty="0"/>
          </a:p>
        </p:txBody>
      </p:sp>
      <p:sp>
        <p:nvSpPr>
          <p:cNvPr id="3" name="Text Placeholder 2"/>
          <p:cNvSpPr>
            <a:spLocks noGrp="1"/>
          </p:cNvSpPr>
          <p:nvPr>
            <p:ph type="body" idx="1"/>
          </p:nvPr>
        </p:nvSpPr>
        <p:spPr>
          <a:xfrm>
            <a:off x="161869" y="1133444"/>
            <a:ext cx="8890302" cy="846744"/>
          </a:xfrm>
        </p:spPr>
        <p:txBody>
          <a:bodyPr/>
          <a:lstStyle/>
          <a:p>
            <a:r>
              <a:rPr lang="en-US" dirty="0"/>
              <a:t> </a:t>
            </a:r>
            <a:r>
              <a:rPr lang="en-US" dirty="0" smtClean="0"/>
              <a:t>Outliers appear to be caused by missing L1 data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t>26</a:t>
            </a:fld>
            <a:endParaRPr lang="en-US" sz="1200" b="0" i="0" u="none" strike="noStrike" cap="none">
              <a:solidFill>
                <a:schemeClr val="lt1"/>
              </a:solidFill>
              <a:latin typeface="Calibri"/>
              <a:ea typeface="Calibri"/>
              <a:cs typeface="Calibri"/>
              <a:sym typeface="Calibri"/>
            </a:endParaRPr>
          </a:p>
        </p:txBody>
      </p:sp>
      <p:pic>
        <p:nvPicPr>
          <p:cNvPr id="5" name="Picture 4" descr="OR_ABI-L2-ACTPF-M3_G16_s20180171515382_e20180171526149_c20180171526449.RGB_1112_8511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83" y="2042148"/>
            <a:ext cx="3837815" cy="4417386"/>
          </a:xfrm>
          <a:prstGeom prst="rect">
            <a:avLst/>
          </a:prstGeom>
        </p:spPr>
      </p:pic>
      <p:pic>
        <p:nvPicPr>
          <p:cNvPr id="6" name="Picture 5" descr="OR_ABI-L2-ACTPF-M3_G16_s20180171515382_e20180171526149_c20180171526449.CPH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809" y="2042148"/>
            <a:ext cx="3837815" cy="4417386"/>
          </a:xfrm>
          <a:prstGeom prst="rect">
            <a:avLst/>
          </a:prstGeom>
        </p:spPr>
      </p:pic>
    </p:spTree>
    <p:extLst>
      <p:ext uri="{BB962C8B-B14F-4D97-AF65-F5344CB8AC3E}">
        <p14:creationId xmlns:p14="http://schemas.microsoft.com/office/powerpoint/2010/main" val="865873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dirty="0" smtClean="0"/>
              <a:t>Quantitative Evaluation of Cloud Top Phase Product</a:t>
            </a:r>
            <a:endParaRPr lang="en-US" sz="4000" b="1" i="0" u="none" strike="noStrike" cap="none" dirty="0">
              <a:solidFill>
                <a:schemeClr val="lt1"/>
              </a:solidFill>
              <a:latin typeface="Calibri"/>
              <a:ea typeface="Calibri"/>
              <a:cs typeface="Calibri"/>
              <a:sym typeface="Calibri"/>
            </a:endParaRPr>
          </a:p>
        </p:txBody>
      </p:sp>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27</a:t>
            </a:fld>
            <a:endParaRPr lang="en-US"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5616023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rgbClr val="FF9900"/>
                </a:solidFill>
                <a:latin typeface="Calibri"/>
                <a:ea typeface="Calibri"/>
                <a:cs typeface="Calibri"/>
                <a:sym typeface="Calibri"/>
              </a:rPr>
              <a:t>Quantitative Success Definitions</a:t>
            </a:r>
          </a:p>
        </p:txBody>
      </p:sp>
      <p:sp>
        <p:nvSpPr>
          <p:cNvPr id="591" name="Shape 591"/>
          <p:cNvSpPr txBox="1"/>
          <p:nvPr/>
        </p:nvSpPr>
        <p:spPr>
          <a:xfrm>
            <a:off x="969225" y="1818050"/>
            <a:ext cx="1905899" cy="5583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PASSED</a:t>
            </a:r>
          </a:p>
        </p:txBody>
      </p:sp>
      <p:sp>
        <p:nvSpPr>
          <p:cNvPr id="592" name="Shape 592"/>
          <p:cNvSpPr txBox="1"/>
          <p:nvPr/>
        </p:nvSpPr>
        <p:spPr>
          <a:xfrm>
            <a:off x="969225" y="4956675"/>
            <a:ext cx="1905899" cy="558300"/>
          </a:xfrm>
          <a:prstGeom prst="rect">
            <a:avLst/>
          </a:prstGeom>
          <a:solidFill>
            <a:srgbClr val="FF000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FAILED</a:t>
            </a:r>
          </a:p>
        </p:txBody>
      </p:sp>
      <p:sp>
        <p:nvSpPr>
          <p:cNvPr id="593" name="Shape 593"/>
          <p:cNvSpPr txBox="1"/>
          <p:nvPr/>
        </p:nvSpPr>
        <p:spPr>
          <a:xfrm>
            <a:off x="969225" y="3398937"/>
            <a:ext cx="2941499" cy="558300"/>
          </a:xfrm>
          <a:prstGeom prst="rect">
            <a:avLst/>
          </a:prstGeom>
          <a:solidFill>
            <a:srgbClr val="F1C232"/>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PARTIAL-PASSED</a:t>
            </a:r>
          </a:p>
        </p:txBody>
      </p:sp>
      <p:sp>
        <p:nvSpPr>
          <p:cNvPr id="594" name="Shape 594"/>
          <p:cNvSpPr txBox="1"/>
          <p:nvPr/>
        </p:nvSpPr>
        <p:spPr>
          <a:xfrm>
            <a:off x="3062900" y="1717400"/>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met</a:t>
            </a:r>
            <a:r>
              <a:rPr lang="en-US" sz="1800" b="0" i="0" u="none" strike="noStrike" cap="none">
                <a:solidFill>
                  <a:srgbClr val="FFFFFF"/>
                </a:solidFill>
                <a:latin typeface="Arial"/>
                <a:ea typeface="Arial"/>
                <a:cs typeface="Arial"/>
                <a:sym typeface="Arial"/>
              </a:rPr>
              <a:t> for clouds with COD &gt; 1.0 and where the cloud mask matches that of the “truth” data.</a:t>
            </a:r>
          </a:p>
        </p:txBody>
      </p:sp>
      <p:sp>
        <p:nvSpPr>
          <p:cNvPr id="595" name="Shape 595"/>
          <p:cNvSpPr txBox="1"/>
          <p:nvPr/>
        </p:nvSpPr>
        <p:spPr>
          <a:xfrm>
            <a:off x="2937000" y="4874175"/>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far from being met</a:t>
            </a:r>
            <a:r>
              <a:rPr lang="en-US" sz="1800" b="0" i="0" u="none" strike="noStrike" cap="none">
                <a:solidFill>
                  <a:srgbClr val="FFFFFF"/>
                </a:solidFill>
                <a:latin typeface="Arial"/>
                <a:ea typeface="Arial"/>
                <a:cs typeface="Arial"/>
                <a:sym typeface="Arial"/>
              </a:rPr>
              <a:t> for clouds with COD &gt; 1 and where the cloud mask matches that of the “truth” data. </a:t>
            </a:r>
          </a:p>
        </p:txBody>
      </p:sp>
      <p:sp>
        <p:nvSpPr>
          <p:cNvPr id="596" name="Shape 596"/>
          <p:cNvSpPr txBox="1"/>
          <p:nvPr/>
        </p:nvSpPr>
        <p:spPr>
          <a:xfrm>
            <a:off x="3999200" y="3337037"/>
            <a:ext cx="5003999" cy="8942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close to being met</a:t>
            </a:r>
            <a:r>
              <a:rPr lang="en-US" sz="1800" b="0" i="0" u="none" strike="noStrike" cap="none">
                <a:solidFill>
                  <a:srgbClr val="FFFFFF"/>
                </a:solidFill>
                <a:latin typeface="Arial"/>
                <a:ea typeface="Arial"/>
                <a:cs typeface="Arial"/>
                <a:sym typeface="Arial"/>
              </a:rPr>
              <a:t> for clouds with COD &gt; 1 and where the cloud mask matches that of the “truth” data. </a:t>
            </a:r>
          </a:p>
        </p:txBody>
      </p:sp>
      <p:sp>
        <p:nvSpPr>
          <p:cNvPr id="597" name="Shape 59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28</a:t>
            </a:fld>
            <a:endParaRPr lang="en-US" sz="1400" b="0" i="0" u="none" strike="noStrike" cap="none">
              <a:solidFill>
                <a:srgbClr val="FFFF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a:solidFill>
                  <a:schemeClr val="lt1"/>
                </a:solidFill>
                <a:latin typeface="Calibri"/>
                <a:ea typeface="Calibri"/>
                <a:cs typeface="Calibri"/>
                <a:sym typeface="Calibri"/>
              </a:rPr>
              <a:t>Comparison to NASA CALIPSO/CALIOP Cloud Phase</a:t>
            </a:r>
          </a:p>
        </p:txBody>
      </p:sp>
      <p:sp>
        <p:nvSpPr>
          <p:cNvPr id="645" name="Shape 6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29</a:t>
            </a:fld>
            <a:endParaRPr lang="en-US" sz="14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61963" marR="0" lvl="0" indent="-461963"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Review of Beta Maturity </a:t>
            </a:r>
            <a:endParaRPr/>
          </a:p>
        </p:txBody>
      </p:sp>
      <p:sp>
        <p:nvSpPr>
          <p:cNvPr id="276" name="Shape 27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
        <p:nvSpPr>
          <p:cNvPr id="277" name="Shape 27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60399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CALIOP vs ABI Comparison Description</a:t>
            </a:r>
          </a:p>
        </p:txBody>
      </p:sp>
      <p:sp>
        <p:nvSpPr>
          <p:cNvPr id="652" name="Shape 652"/>
          <p:cNvSpPr txBox="1">
            <a:spLocks noGrp="1"/>
          </p:cNvSpPr>
          <p:nvPr>
            <p:ph type="body" idx="1"/>
          </p:nvPr>
        </p:nvSpPr>
        <p:spPr>
          <a:xfrm>
            <a:off x="247550" y="1096950"/>
            <a:ext cx="4680899" cy="5535899"/>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CALIOP is a </a:t>
            </a:r>
            <a:r>
              <a:rPr lang="en-US" sz="1800" b="0" i="0" u="none" strike="noStrike" cap="none" dirty="0" err="1">
                <a:solidFill>
                  <a:srgbClr val="FFFFFF"/>
                </a:solidFill>
                <a:latin typeface="Calibri"/>
                <a:ea typeface="Calibri"/>
                <a:cs typeface="Calibri"/>
                <a:sym typeface="Calibri"/>
              </a:rPr>
              <a:t>lidar</a:t>
            </a:r>
            <a:r>
              <a:rPr lang="en-US" sz="1800" b="0" i="0" u="none" strike="noStrike" cap="none" dirty="0">
                <a:solidFill>
                  <a:srgbClr val="FFFFFF"/>
                </a:solidFill>
                <a:latin typeface="Calibri"/>
                <a:ea typeface="Calibri"/>
                <a:cs typeface="Calibri"/>
                <a:sym typeface="Calibri"/>
              </a:rPr>
              <a:t>, with depolarization, on board the CALIPSO satellite in the NASA A-Train.</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The CALIOP 1 and 5 km vertical feature mask products are merged to derive the cloud phase of the highest cloud layer with CALIOP 532 nm optical depth &gt; 0.01</a:t>
            </a:r>
          </a:p>
          <a:p>
            <a:pPr marL="457200" marR="0" lvl="0" indent="-342900" algn="l" rtl="0">
              <a:lnSpc>
                <a:spcPct val="100000"/>
              </a:lnSpc>
              <a:spcBef>
                <a:spcPts val="0"/>
              </a:spcBef>
              <a:spcAft>
                <a:spcPts val="0"/>
              </a:spcAft>
              <a:buClr>
                <a:srgbClr val="FFFFFF"/>
              </a:buClr>
              <a:buSzPct val="100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smtClean="0">
                <a:solidFill>
                  <a:srgbClr val="FFFFFF"/>
                </a:solidFill>
                <a:latin typeface="Calibri"/>
                <a:ea typeface="Calibri"/>
                <a:cs typeface="Calibri"/>
                <a:sym typeface="Calibri"/>
              </a:rPr>
              <a:t>72 </a:t>
            </a:r>
            <a:r>
              <a:rPr lang="en-US" sz="1800" b="0" i="0" u="none" strike="noStrike" cap="none" dirty="0">
                <a:solidFill>
                  <a:srgbClr val="FFFFFF"/>
                </a:solidFill>
                <a:latin typeface="Calibri"/>
                <a:ea typeface="Calibri"/>
                <a:cs typeface="Calibri"/>
                <a:sym typeface="Calibri"/>
              </a:rPr>
              <a:t>days of CALIOP and ABI Matchup data are </a:t>
            </a:r>
            <a:r>
              <a:rPr lang="en-US" sz="1800" b="0" i="0" u="none" strike="noStrike" cap="none" dirty="0" smtClean="0">
                <a:solidFill>
                  <a:srgbClr val="FFFFFF"/>
                </a:solidFill>
                <a:latin typeface="Calibri"/>
                <a:ea typeface="Calibri"/>
                <a:cs typeface="Calibri"/>
                <a:sym typeface="Calibri"/>
              </a:rPr>
              <a:t>used</a:t>
            </a:r>
            <a:endParaRPr lang="en-US" sz="18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Filters applied to GOES-16:</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Scan time difference ± 7.5 minutes,</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Sensor Zenith Angle &lt; 70.0</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ABI and CALIOP agree that a cloud is present</a:t>
            </a:r>
          </a:p>
          <a:p>
            <a:pPr marL="514350" marR="0" lvl="0" indent="-349250" algn="l" rtl="0">
              <a:lnSpc>
                <a:spcPct val="100000"/>
              </a:lnSpc>
              <a:spcBef>
                <a:spcPts val="0"/>
              </a:spcBef>
              <a:spcAft>
                <a:spcPts val="0"/>
              </a:spcAft>
              <a:buClr>
                <a:srgbClr val="FFFFFF"/>
              </a:buClr>
              <a:buSzPct val="100000"/>
              <a:buFont typeface="Arial"/>
              <a:buNone/>
            </a:pPr>
            <a:endParaRPr sz="1800" b="0" i="0" u="none" strike="noStrike" cap="none" dirty="0">
              <a:solidFill>
                <a:srgbClr val="FFFFFF"/>
              </a:solidFill>
              <a:latin typeface="Calibri"/>
              <a:ea typeface="Calibri"/>
              <a:cs typeface="Calibri"/>
              <a:sym typeface="Calibri"/>
            </a:endParaRPr>
          </a:p>
          <a:p>
            <a:pPr marL="514350" marR="0" lvl="0" indent="-34925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Validation analysis is a function of the CALIOP 532 nm cloud optical depth</a:t>
            </a:r>
          </a:p>
        </p:txBody>
      </p:sp>
      <p:sp>
        <p:nvSpPr>
          <p:cNvPr id="653" name="Shape 65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30</a:t>
            </a:fld>
            <a:endParaRPr lang="en-US" sz="1400" b="0" i="0" u="none" strike="noStrike" cap="none">
              <a:solidFill>
                <a:srgbClr val="FFFFFF"/>
              </a:solidFill>
              <a:latin typeface="Arial"/>
              <a:ea typeface="Arial"/>
              <a:cs typeface="Arial"/>
              <a:sym typeface="Arial"/>
            </a:endParaRPr>
          </a:p>
        </p:txBody>
      </p:sp>
      <p:pic>
        <p:nvPicPr>
          <p:cNvPr id="654" name="Shape 654"/>
          <p:cNvPicPr preferRelativeResize="0"/>
          <p:nvPr/>
        </p:nvPicPr>
        <p:blipFill rotWithShape="1">
          <a:blip r:embed="rId3">
            <a:alphaModFix/>
          </a:blip>
          <a:srcRect/>
          <a:stretch/>
        </p:blipFill>
        <p:spPr>
          <a:xfrm>
            <a:off x="4928450" y="981841"/>
            <a:ext cx="4162425" cy="49323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31</a:t>
            </a:fld>
            <a:endParaRPr lang="en-US" sz="1200" b="0" i="0" u="none" strike="noStrike" cap="none">
              <a:solidFill>
                <a:schemeClr val="lt1"/>
              </a:solidFill>
              <a:latin typeface="Calibri"/>
              <a:ea typeface="Calibri"/>
              <a:cs typeface="Calibri"/>
              <a:sym typeface="Calibri"/>
            </a:endParaRPr>
          </a:p>
        </p:txBody>
      </p:sp>
      <p:sp>
        <p:nvSpPr>
          <p:cNvPr id="686" name="Shape 686"/>
          <p:cNvSpPr txBox="1"/>
          <p:nvPr/>
        </p:nvSpPr>
        <p:spPr>
          <a:xfrm>
            <a:off x="7948222" y="5773678"/>
            <a:ext cx="984600" cy="400199"/>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dirty="0">
                <a:solidFill>
                  <a:schemeClr val="lt1"/>
                </a:solidFill>
                <a:latin typeface="Calibri"/>
                <a:ea typeface="Calibri"/>
                <a:cs typeface="Calibri"/>
                <a:sym typeface="Calibri"/>
              </a:rPr>
              <a:t>PASSED</a:t>
            </a:r>
          </a:p>
        </p:txBody>
      </p:sp>
      <p:sp>
        <p:nvSpPr>
          <p:cNvPr id="687" name="Shape 687"/>
          <p:cNvSpPr txBox="1"/>
          <p:nvPr/>
        </p:nvSpPr>
        <p:spPr>
          <a:xfrm>
            <a:off x="1462688" y="73834"/>
            <a:ext cx="6183586"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1" i="0" u="none" strike="noStrike" cap="none">
                <a:solidFill>
                  <a:schemeClr val="lt1"/>
                </a:solidFill>
                <a:latin typeface="Arial"/>
                <a:ea typeface="Arial"/>
                <a:cs typeface="Arial"/>
                <a:sym typeface="Arial"/>
              </a:rPr>
              <a:t>Overall Validation Against 80% Accuracy Requirement</a:t>
            </a:r>
          </a:p>
        </p:txBody>
      </p:sp>
      <p:pic>
        <p:nvPicPr>
          <p:cNvPr id="2" name="Picture 1" descr="PROVISIONAL_VAL_GS_domain0_validation_bar_pl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636"/>
            <a:ext cx="7870392" cy="4794363"/>
          </a:xfrm>
          <a:prstGeom prst="rect">
            <a:avLst/>
          </a:prstGeom>
        </p:spPr>
      </p:pic>
      <p:sp>
        <p:nvSpPr>
          <p:cNvPr id="688" name="Shape 688"/>
          <p:cNvSpPr txBox="1"/>
          <p:nvPr/>
        </p:nvSpPr>
        <p:spPr>
          <a:xfrm>
            <a:off x="7399281" y="3014747"/>
            <a:ext cx="1287517" cy="307777"/>
          </a:xfrm>
          <a:prstGeom prst="rect">
            <a:avLst/>
          </a:prstGeom>
          <a:solidFill>
            <a:srgbClr val="DAE5F1"/>
          </a:solidFill>
          <a:ln w="222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dirty="0">
                <a:solidFill>
                  <a:srgbClr val="000000"/>
                </a:solidFill>
                <a:latin typeface="Arial"/>
                <a:ea typeface="Arial"/>
                <a:cs typeface="Arial"/>
                <a:sym typeface="Arial"/>
              </a:rPr>
              <a:t>Requirement</a:t>
            </a:r>
          </a:p>
        </p:txBody>
      </p:sp>
      <p:sp>
        <p:nvSpPr>
          <p:cNvPr id="3" name="TextBox 2"/>
          <p:cNvSpPr txBox="1"/>
          <p:nvPr/>
        </p:nvSpPr>
        <p:spPr>
          <a:xfrm>
            <a:off x="113044" y="1060732"/>
            <a:ext cx="8701355" cy="923330"/>
          </a:xfrm>
          <a:prstGeom prst="rect">
            <a:avLst/>
          </a:prstGeom>
          <a:solidFill>
            <a:schemeClr val="accent1">
              <a:lumMod val="20000"/>
              <a:lumOff val="80000"/>
            </a:schemeClr>
          </a:solidFill>
          <a:ln w="25400">
            <a:solidFill>
              <a:schemeClr val="tx1"/>
            </a:solidFill>
          </a:ln>
        </p:spPr>
        <p:txBody>
          <a:bodyPr wrap="square" rtlCol="0">
            <a:spAutoFit/>
          </a:bodyPr>
          <a:lstStyle/>
          <a:p>
            <a:r>
              <a:rPr lang="en-US" sz="1800" b="1" dirty="0"/>
              <a:t>The ABI cloud top phase product comfortably meets the accuracy specification without invoking the optical depth qualifier.  Adding additional CALIOP match-ups has little impact on bulk stats (law of large </a:t>
            </a:r>
            <a:r>
              <a:rPr lang="en-US" sz="1800" b="1" dirty="0" smtClean="0"/>
              <a:t>numbers).</a:t>
            </a:r>
            <a:endParaRPr lang="en-US" sz="1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Seasonal Analysis</a:t>
            </a:r>
            <a:endParaRPr lang="en-US" dirty="0"/>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32</a:t>
            </a:fld>
            <a:endParaRPr lang="en-US" sz="1200" b="0" i="0" u="none" strike="noStrike" cap="none">
              <a:solidFill>
                <a:schemeClr val="lt1"/>
              </a:solidFill>
              <a:latin typeface="Calibri"/>
              <a:ea typeface="Calibri"/>
              <a:cs typeface="Calibri"/>
              <a:sym typeface="Calibri"/>
            </a:endParaRPr>
          </a:p>
        </p:txBody>
      </p:sp>
      <p:pic>
        <p:nvPicPr>
          <p:cNvPr id="3" name="Picture 2" descr="phase_val_time_series_MAY2017_JAN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57" y="1023546"/>
            <a:ext cx="8632233" cy="4996690"/>
          </a:xfrm>
          <a:prstGeom prst="rect">
            <a:avLst/>
          </a:prstGeom>
        </p:spPr>
      </p:pic>
      <p:sp>
        <p:nvSpPr>
          <p:cNvPr id="5" name="TextBox 4"/>
          <p:cNvSpPr txBox="1"/>
          <p:nvPr/>
        </p:nvSpPr>
        <p:spPr>
          <a:xfrm>
            <a:off x="551981" y="6048668"/>
            <a:ext cx="7125283" cy="707886"/>
          </a:xfrm>
          <a:prstGeom prst="rect">
            <a:avLst/>
          </a:prstGeom>
          <a:noFill/>
        </p:spPr>
        <p:txBody>
          <a:bodyPr wrap="square" rtlCol="0">
            <a:spAutoFit/>
          </a:bodyPr>
          <a:lstStyle/>
          <a:p>
            <a:r>
              <a:rPr lang="en-US" sz="2000" b="1" dirty="0" smtClean="0">
                <a:solidFill>
                  <a:srgbClr val="FFFFFF"/>
                </a:solidFill>
              </a:rPr>
              <a:t>The ABI CPH exhibits consistent performance over the annual cycle sampled so far</a:t>
            </a:r>
            <a:endParaRPr lang="en-US" sz="2000" b="1" dirty="0">
              <a:solidFill>
                <a:srgbClr val="FFFFFF"/>
              </a:solidFill>
            </a:endParaRPr>
          </a:p>
        </p:txBody>
      </p:sp>
      <p:sp>
        <p:nvSpPr>
          <p:cNvPr id="6" name="Shape 686"/>
          <p:cNvSpPr txBox="1"/>
          <p:nvPr/>
        </p:nvSpPr>
        <p:spPr>
          <a:xfrm>
            <a:off x="7677264" y="6063638"/>
            <a:ext cx="984600" cy="400199"/>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dirty="0">
                <a:solidFill>
                  <a:schemeClr val="lt1"/>
                </a:solidFill>
                <a:latin typeface="Calibri"/>
                <a:ea typeface="Calibri"/>
                <a:cs typeface="Calibri"/>
                <a:sym typeface="Calibri"/>
              </a:rPr>
              <a:t>PASSED</a:t>
            </a:r>
          </a:p>
        </p:txBody>
      </p:sp>
    </p:spTree>
    <p:extLst>
      <p:ext uri="{BB962C8B-B14F-4D97-AF65-F5344CB8AC3E}">
        <p14:creationId xmlns:p14="http://schemas.microsoft.com/office/powerpoint/2010/main" val="107738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Shape 778" descr="GOES-16.ABI.2017-04-23.20-15-30.RGB_65_16_11.CALIOP_43.51_to_51.24.png"/>
          <p:cNvPicPr preferRelativeResize="0"/>
          <p:nvPr/>
        </p:nvPicPr>
        <p:blipFill rotWithShape="1">
          <a:blip r:embed="rId3">
            <a:alphaModFix/>
          </a:blip>
          <a:srcRect/>
          <a:stretch/>
        </p:blipFill>
        <p:spPr>
          <a:xfrm>
            <a:off x="6302619" y="287096"/>
            <a:ext cx="2733039" cy="3144519"/>
          </a:xfrm>
          <a:prstGeom prst="rect">
            <a:avLst/>
          </a:prstGeom>
          <a:noFill/>
          <a:ln>
            <a:noFill/>
          </a:ln>
        </p:spPr>
      </p:pic>
      <p:sp>
        <p:nvSpPr>
          <p:cNvPr id="779" name="Shape 77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33</a:t>
            </a:fld>
            <a:endParaRPr lang="en-US" sz="1200" b="0" i="0" u="none" strike="noStrike" cap="none">
              <a:solidFill>
                <a:schemeClr val="lt1"/>
              </a:solidFill>
              <a:latin typeface="Calibri"/>
              <a:ea typeface="Calibri"/>
              <a:cs typeface="Calibri"/>
              <a:sym typeface="Calibri"/>
            </a:endParaRPr>
          </a:p>
        </p:txBody>
      </p:sp>
      <p:pic>
        <p:nvPicPr>
          <p:cNvPr id="780" name="Shape 780" descr="CALIOP_TBKSCT532_43.51_to_51.24.tiff"/>
          <p:cNvPicPr preferRelativeResize="0"/>
          <p:nvPr/>
        </p:nvPicPr>
        <p:blipFill rotWithShape="1">
          <a:blip r:embed="rId4">
            <a:alphaModFix/>
          </a:blip>
          <a:srcRect/>
          <a:stretch/>
        </p:blipFill>
        <p:spPr>
          <a:xfrm>
            <a:off x="0" y="1660633"/>
            <a:ext cx="6232549" cy="2743199"/>
          </a:xfrm>
          <a:prstGeom prst="rect">
            <a:avLst/>
          </a:prstGeom>
          <a:noFill/>
          <a:ln>
            <a:noFill/>
          </a:ln>
        </p:spPr>
      </p:pic>
      <p:pic>
        <p:nvPicPr>
          <p:cNvPr id="781" name="Shape 781" descr="CALIOP_VFM_PASSSIVE_OVERLAY_GS_43.51_to_51.24.tiff"/>
          <p:cNvPicPr preferRelativeResize="0"/>
          <p:nvPr/>
        </p:nvPicPr>
        <p:blipFill rotWithShape="1">
          <a:blip r:embed="rId5">
            <a:alphaModFix/>
          </a:blip>
          <a:srcRect/>
          <a:stretch/>
        </p:blipFill>
        <p:spPr>
          <a:xfrm>
            <a:off x="1" y="4114800"/>
            <a:ext cx="6232549" cy="2743199"/>
          </a:xfrm>
          <a:prstGeom prst="rect">
            <a:avLst/>
          </a:prstGeom>
          <a:noFill/>
          <a:ln>
            <a:noFill/>
          </a:ln>
        </p:spPr>
      </p:pic>
      <p:pic>
        <p:nvPicPr>
          <p:cNvPr id="782" name="Shape 782" descr="GOES-16.ABI.2017-04-23.20-15-30.CPHASE.GS.CALIOP_43.51_to_51.24.png"/>
          <p:cNvPicPr preferRelativeResize="0"/>
          <p:nvPr/>
        </p:nvPicPr>
        <p:blipFill rotWithShape="1">
          <a:blip r:embed="rId6">
            <a:alphaModFix/>
          </a:blip>
          <a:srcRect/>
          <a:stretch/>
        </p:blipFill>
        <p:spPr>
          <a:xfrm>
            <a:off x="6302619" y="3245111"/>
            <a:ext cx="2733039" cy="3144519"/>
          </a:xfrm>
          <a:prstGeom prst="rect">
            <a:avLst/>
          </a:prstGeom>
          <a:noFill/>
          <a:ln>
            <a:noFill/>
          </a:ln>
        </p:spPr>
      </p:pic>
      <p:sp>
        <p:nvSpPr>
          <p:cNvPr id="783" name="Shape 783"/>
          <p:cNvSpPr txBox="1"/>
          <p:nvPr/>
        </p:nvSpPr>
        <p:spPr>
          <a:xfrm>
            <a:off x="1742966" y="66301"/>
            <a:ext cx="4335518" cy="58477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1" i="0" u="none" strike="noStrike" cap="none">
                <a:solidFill>
                  <a:schemeClr val="lt1"/>
                </a:solidFill>
                <a:latin typeface="Arial"/>
                <a:ea typeface="Arial"/>
                <a:cs typeface="Arial"/>
                <a:sym typeface="Arial"/>
              </a:rPr>
              <a:t>“Deep Dive” Example </a:t>
            </a:r>
          </a:p>
        </p:txBody>
      </p:sp>
      <p:grpSp>
        <p:nvGrpSpPr>
          <p:cNvPr id="784" name="Shape 784"/>
          <p:cNvGrpSpPr/>
          <p:nvPr/>
        </p:nvGrpSpPr>
        <p:grpSpPr>
          <a:xfrm>
            <a:off x="963448" y="1859357"/>
            <a:ext cx="2198415" cy="3535951"/>
            <a:chOff x="963448" y="1859357"/>
            <a:chExt cx="2198415" cy="3535951"/>
          </a:xfrm>
        </p:grpSpPr>
        <p:sp>
          <p:nvSpPr>
            <p:cNvPr id="785" name="Shape 785"/>
            <p:cNvSpPr/>
            <p:nvPr/>
          </p:nvSpPr>
          <p:spPr>
            <a:xfrm>
              <a:off x="963448" y="4983653"/>
              <a:ext cx="254000" cy="411654"/>
            </a:xfrm>
            <a:prstGeom prst="ellipse">
              <a:avLst/>
            </a:prstGeom>
            <a:noFill/>
            <a:ln w="1905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86" name="Shape 786"/>
            <p:cNvSpPr/>
            <p:nvPr/>
          </p:nvSpPr>
          <p:spPr>
            <a:xfrm>
              <a:off x="963448" y="2566100"/>
              <a:ext cx="254000" cy="411654"/>
            </a:xfrm>
            <a:prstGeom prst="ellipse">
              <a:avLst/>
            </a:prstGeom>
            <a:noFill/>
            <a:ln w="1905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87" name="Shape 787"/>
            <p:cNvSpPr txBox="1"/>
            <p:nvPr/>
          </p:nvSpPr>
          <p:spPr>
            <a:xfrm>
              <a:off x="1357587" y="1859357"/>
              <a:ext cx="1804276" cy="738664"/>
            </a:xfrm>
            <a:prstGeom prst="rect">
              <a:avLst/>
            </a:prstGeom>
            <a:solidFill>
              <a:srgbClr val="DAE5F1">
                <a:alpha val="84705"/>
              </a:srgbClr>
            </a:solidFill>
            <a:ln w="1905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Very thin cirrus misclassified as liquid water</a:t>
              </a:r>
            </a:p>
          </p:txBody>
        </p:sp>
      </p:grpSp>
      <p:grpSp>
        <p:nvGrpSpPr>
          <p:cNvPr id="788" name="Shape 788"/>
          <p:cNvGrpSpPr/>
          <p:nvPr/>
        </p:nvGrpSpPr>
        <p:grpSpPr>
          <a:xfrm>
            <a:off x="3436882" y="1862100"/>
            <a:ext cx="2221186" cy="4172589"/>
            <a:chOff x="3436882" y="1862100"/>
            <a:chExt cx="2221186" cy="4172589"/>
          </a:xfrm>
        </p:grpSpPr>
        <p:sp>
          <p:nvSpPr>
            <p:cNvPr id="789" name="Shape 789"/>
            <p:cNvSpPr txBox="1"/>
            <p:nvPr/>
          </p:nvSpPr>
          <p:spPr>
            <a:xfrm>
              <a:off x="3436882" y="1862100"/>
              <a:ext cx="2221186" cy="738664"/>
            </a:xfrm>
            <a:prstGeom prst="rect">
              <a:avLst/>
            </a:prstGeom>
            <a:solidFill>
              <a:srgbClr val="DAE5F1">
                <a:alpha val="84705"/>
              </a:srgbClr>
            </a:solidFill>
            <a:ln w="1905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Differentiating between liquid, mixed, and ice can be challenging</a:t>
              </a:r>
            </a:p>
          </p:txBody>
        </p:sp>
        <p:sp>
          <p:nvSpPr>
            <p:cNvPr id="790" name="Shape 790"/>
            <p:cNvSpPr/>
            <p:nvPr/>
          </p:nvSpPr>
          <p:spPr>
            <a:xfrm>
              <a:off x="3617310" y="5503742"/>
              <a:ext cx="753241" cy="530948"/>
            </a:xfrm>
            <a:prstGeom prst="ellipse">
              <a:avLst/>
            </a:prstGeom>
            <a:noFill/>
            <a:ln w="1905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91" name="Shape 791"/>
            <p:cNvSpPr/>
            <p:nvPr/>
          </p:nvSpPr>
          <p:spPr>
            <a:xfrm>
              <a:off x="3617310" y="3044951"/>
              <a:ext cx="753241" cy="530948"/>
            </a:xfrm>
            <a:prstGeom prst="ellipse">
              <a:avLst/>
            </a:prstGeom>
            <a:noFill/>
            <a:ln w="1905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sp>
        <p:nvSpPr>
          <p:cNvPr id="792" name="Shape 792"/>
          <p:cNvSpPr txBox="1"/>
          <p:nvPr/>
        </p:nvSpPr>
        <p:spPr>
          <a:xfrm>
            <a:off x="157656" y="938170"/>
            <a:ext cx="6008414" cy="646331"/>
          </a:xfrm>
          <a:prstGeom prst="rect">
            <a:avLst/>
          </a:prstGeom>
          <a:solidFill>
            <a:srgbClr val="DAE5F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a:solidFill>
                  <a:srgbClr val="000000"/>
                </a:solidFill>
                <a:latin typeface="Arial"/>
                <a:ea typeface="Arial"/>
                <a:cs typeface="Arial"/>
                <a:sym typeface="Arial"/>
              </a:rPr>
              <a:t>Deep dive enables deeper understanding of issues and clearly demonstrates challenges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additive="base">
                                        <p:cTn id="7" dur="500"/>
                                        <p:tgtEl>
                                          <p:spTgt spid="78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84"/>
                                        </p:tgtEl>
                                      </p:cBhvr>
                                    </p:animEffect>
                                    <p:set>
                                      <p:cBhvr>
                                        <p:cTn id="12" dur="1" fill="hold">
                                          <p:stCondLst>
                                            <p:cond delay="500"/>
                                          </p:stCondLst>
                                        </p:cTn>
                                        <p:tgtEl>
                                          <p:spTgt spid="78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88"/>
                                        </p:tgtEl>
                                        <p:attrNameLst>
                                          <p:attrName>style.visibility</p:attrName>
                                        </p:attrNameLst>
                                      </p:cBhvr>
                                      <p:to>
                                        <p:strVal val="visible"/>
                                      </p:to>
                                    </p:set>
                                    <p:anim calcmode="lin" valueType="num">
                                      <p:cBhvr additive="base">
                                        <p:cTn id="17" dur="500"/>
                                        <p:tgtEl>
                                          <p:spTgt spid="7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600" b="0" i="0" u="none" strike="noStrike" cap="none">
                <a:solidFill>
                  <a:schemeClr val="accent6"/>
                </a:solidFill>
                <a:latin typeface="Calibri"/>
                <a:ea typeface="Calibri"/>
                <a:cs typeface="Calibri"/>
                <a:sym typeface="Calibri"/>
              </a:rPr>
              <a:t>CALIPSO Conclusions</a:t>
            </a:r>
          </a:p>
        </p:txBody>
      </p:sp>
      <p:sp>
        <p:nvSpPr>
          <p:cNvPr id="799" name="Shape 799"/>
          <p:cNvSpPr txBox="1">
            <a:spLocks noGrp="1"/>
          </p:cNvSpPr>
          <p:nvPr>
            <p:ph type="body" idx="1"/>
          </p:nvPr>
        </p:nvSpPr>
        <p:spPr>
          <a:xfrm>
            <a:off x="457200" y="1165951"/>
            <a:ext cx="8229600" cy="52898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sym typeface="Calibri"/>
              </a:rPr>
              <a:t>The ABI cloud top phase product meets the accuracy specification without invoking the cloud optical depth qualifier</a:t>
            </a:r>
            <a:r>
              <a:rPr lang="en-US" sz="2400" b="0" i="0" u="none" strike="noStrike" cap="none" dirty="0" smtClean="0">
                <a:solidFill>
                  <a:schemeClr val="lt1"/>
                </a:solidFill>
                <a:sym typeface="Calibri"/>
              </a:rPr>
              <a:t>.</a:t>
            </a:r>
          </a:p>
          <a:p>
            <a:pPr marL="457200" marR="0" lvl="0" indent="-228600" algn="l" rtl="0">
              <a:lnSpc>
                <a:spcPct val="100000"/>
              </a:lnSpc>
              <a:spcBef>
                <a:spcPts val="0"/>
              </a:spcBef>
              <a:spcAft>
                <a:spcPts val="0"/>
              </a:spcAft>
              <a:buClr>
                <a:schemeClr val="lt1"/>
              </a:buClr>
              <a:buSzPct val="100000"/>
              <a:buFont typeface="Arial"/>
              <a:buChar char="•"/>
            </a:pPr>
            <a:endParaRPr lang="en-US" sz="2400" dirty="0"/>
          </a:p>
          <a:p>
            <a:pPr marL="457200" marR="0" lvl="0" indent="-228600" algn="l" rtl="0">
              <a:lnSpc>
                <a:spcPct val="100000"/>
              </a:lnSpc>
              <a:spcBef>
                <a:spcPts val="0"/>
              </a:spcBef>
              <a:spcAft>
                <a:spcPts val="0"/>
              </a:spcAft>
              <a:buClr>
                <a:schemeClr val="lt1"/>
              </a:buClr>
              <a:buSzPct val="100000"/>
              <a:buFont typeface="Arial"/>
              <a:buChar char="•"/>
            </a:pPr>
            <a:r>
              <a:rPr lang="en-US" sz="2400" b="0" i="0" u="none" strike="noStrike" cap="none" dirty="0" smtClean="0">
                <a:solidFill>
                  <a:schemeClr val="lt1"/>
                </a:solidFill>
                <a:sym typeface="Calibri"/>
              </a:rPr>
              <a:t>The presence of multilayered clouds only degrades the performance slightly, but still above specification</a:t>
            </a:r>
          </a:p>
          <a:p>
            <a:pPr marL="457200" marR="0" lvl="0" indent="-228600" algn="l" rtl="0">
              <a:lnSpc>
                <a:spcPct val="100000"/>
              </a:lnSpc>
              <a:spcBef>
                <a:spcPts val="0"/>
              </a:spcBef>
              <a:spcAft>
                <a:spcPts val="0"/>
              </a:spcAft>
              <a:buClr>
                <a:schemeClr val="lt1"/>
              </a:buClr>
              <a:buSzPct val="100000"/>
              <a:buFont typeface="Arial"/>
              <a:buChar char="•"/>
            </a:pPr>
            <a:endParaRPr lang="en-US" sz="2400" dirty="0"/>
          </a:p>
          <a:p>
            <a:pPr marL="457200" marR="0" lvl="0" indent="-228600" algn="l" rtl="0">
              <a:lnSpc>
                <a:spcPct val="100000"/>
              </a:lnSpc>
              <a:spcBef>
                <a:spcPts val="0"/>
              </a:spcBef>
              <a:spcAft>
                <a:spcPts val="0"/>
              </a:spcAft>
              <a:buClr>
                <a:schemeClr val="lt1"/>
              </a:buClr>
              <a:buSzPct val="100000"/>
              <a:buFont typeface="Arial"/>
              <a:buChar char="•"/>
            </a:pPr>
            <a:r>
              <a:rPr lang="en-US" sz="2400" b="0" i="0" u="none" strike="noStrike" cap="none" dirty="0" smtClean="0">
                <a:solidFill>
                  <a:schemeClr val="lt1"/>
                </a:solidFill>
                <a:sym typeface="Calibri"/>
              </a:rPr>
              <a:t>There is little to no seasonal dependence on the performance</a:t>
            </a:r>
            <a:endParaRPr lang="en-US" sz="2400" b="0" i="0" u="none" strike="noStrike" cap="none" dirty="0">
              <a:solidFill>
                <a:schemeClr val="lt1"/>
              </a:solidFill>
              <a:sym typeface="Calibri"/>
            </a:endParaRPr>
          </a:p>
          <a:p>
            <a:pPr marL="457200" marR="0" lvl="0" indent="-228600" algn="l" rtl="0">
              <a:lnSpc>
                <a:spcPct val="100000"/>
              </a:lnSpc>
              <a:spcBef>
                <a:spcPts val="0"/>
              </a:spcBef>
              <a:spcAft>
                <a:spcPts val="0"/>
              </a:spcAft>
              <a:buClr>
                <a:schemeClr val="lt1"/>
              </a:buClr>
              <a:buSzPct val="100000"/>
              <a:buFont typeface="Arial"/>
              <a:buNone/>
            </a:pPr>
            <a:endParaRPr sz="2400" b="0" i="0" u="none" strike="noStrike" cap="none" dirty="0">
              <a:solidFill>
                <a:schemeClr val="lt1"/>
              </a:solidFill>
              <a:sym typeface="Calibri"/>
            </a:endParaRPr>
          </a:p>
          <a:p>
            <a:pPr marL="457200" marR="0" lvl="0" indent="-2286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sym typeface="Calibri"/>
              </a:rPr>
              <a:t>Targeted improvements: thin cirrus detection, broken cloud systems, and potentially mixed phase </a:t>
            </a:r>
            <a:r>
              <a:rPr lang="en-US" sz="2400" b="0" i="0" u="none" strike="noStrike" cap="none" dirty="0" smtClean="0">
                <a:solidFill>
                  <a:schemeClr val="lt1"/>
                </a:solidFill>
                <a:sym typeface="Calibri"/>
              </a:rPr>
              <a:t>clouds (much more on this coming up)</a:t>
            </a:r>
            <a:endParaRPr lang="en-US" sz="2400" b="0" i="0" u="none" strike="noStrike" cap="none" dirty="0">
              <a:solidFill>
                <a:schemeClr val="lt1"/>
              </a:solidFill>
              <a:sym typeface="Calibri"/>
            </a:endParaRPr>
          </a:p>
          <a:p>
            <a:pPr marL="457200" marR="0" lvl="0" indent="-228600" algn="l" rtl="0">
              <a:lnSpc>
                <a:spcPct val="100000"/>
              </a:lnSpc>
              <a:spcBef>
                <a:spcPts val="0"/>
              </a:spcBef>
              <a:spcAft>
                <a:spcPts val="0"/>
              </a:spcAft>
              <a:buClr>
                <a:schemeClr val="lt1"/>
              </a:buClr>
              <a:buSzPct val="100000"/>
              <a:buFont typeface="Arial"/>
              <a:buNone/>
            </a:pPr>
            <a:endParaRPr sz="3200" b="0" i="0" u="none" strike="noStrike" cap="none" dirty="0">
              <a:solidFill>
                <a:schemeClr val="lt1"/>
              </a:solidFill>
              <a:latin typeface="Calibri"/>
              <a:ea typeface="Calibri"/>
              <a:cs typeface="Calibri"/>
              <a:sym typeface="Calibri"/>
            </a:endParaRPr>
          </a:p>
        </p:txBody>
      </p:sp>
      <p:sp>
        <p:nvSpPr>
          <p:cNvPr id="800" name="Shape 80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34</a:t>
            </a:fld>
            <a:endParaRPr lang="en-US" sz="1400" b="0"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a:solidFill>
                  <a:schemeClr val="lt1"/>
                </a:solidFill>
                <a:latin typeface="Calibri"/>
                <a:ea typeface="Calibri"/>
                <a:cs typeface="Calibri"/>
                <a:sym typeface="Calibri"/>
              </a:rPr>
              <a:t>DOE ARM</a:t>
            </a:r>
          </a:p>
        </p:txBody>
      </p:sp>
      <p:sp>
        <p:nvSpPr>
          <p:cNvPr id="807" name="Shape 80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35</a:t>
            </a:fld>
            <a:endParaRPr lang="en-US" sz="1400" b="0" i="0" u="none" strike="noStrike" cap="none">
              <a:solidFill>
                <a:srgbClr val="FFFFFF"/>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Shape 813"/>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600" b="0" i="0" u="none" strike="noStrike" cap="none">
                <a:solidFill>
                  <a:schemeClr val="accent6"/>
                </a:solidFill>
                <a:latin typeface="Calibri"/>
                <a:ea typeface="Calibri"/>
                <a:cs typeface="Calibri"/>
                <a:sym typeface="Calibri"/>
              </a:rPr>
              <a:t>ARM Analysis</a:t>
            </a:r>
          </a:p>
        </p:txBody>
      </p:sp>
      <p:sp>
        <p:nvSpPr>
          <p:cNvPr id="814" name="Shape 814"/>
          <p:cNvSpPr txBox="1">
            <a:spLocks noGrp="1"/>
          </p:cNvSpPr>
          <p:nvPr>
            <p:ph type="body" idx="1"/>
          </p:nvPr>
        </p:nvSpPr>
        <p:spPr>
          <a:xfrm>
            <a:off x="175325" y="1465275"/>
            <a:ext cx="8755800" cy="4526100"/>
          </a:xfrm>
          <a:prstGeom prst="rect">
            <a:avLst/>
          </a:prstGeom>
          <a:noFill/>
          <a:ln>
            <a:noFill/>
          </a:ln>
        </p:spPr>
        <p:txBody>
          <a:bodyPr lIns="91425" tIns="91425" rIns="91425" bIns="91425" anchor="t" anchorCtr="0">
            <a:noAutofit/>
          </a:bodyPr>
          <a:lstStyle/>
          <a:p>
            <a:pPr marL="457200" marR="0" lvl="0" indent="-419100" algn="l" rtl="0">
              <a:lnSpc>
                <a:spcPct val="100000"/>
              </a:lnSpc>
              <a:spcBef>
                <a:spcPts val="0"/>
              </a:spcBef>
              <a:spcAft>
                <a:spcPts val="0"/>
              </a:spcAft>
              <a:buClr>
                <a:schemeClr val="lt1"/>
              </a:buClr>
              <a:buSzPct val="100000"/>
              <a:buFont typeface="Arial"/>
              <a:buChar char="•"/>
            </a:pPr>
            <a:r>
              <a:rPr lang="en-US" sz="3000" b="0" i="0" u="none" strike="noStrike" cap="none" dirty="0">
                <a:solidFill>
                  <a:schemeClr val="lt1"/>
                </a:solidFill>
                <a:latin typeface="Calibri"/>
                <a:ea typeface="Calibri"/>
                <a:cs typeface="Calibri"/>
                <a:sym typeface="Calibri"/>
              </a:rPr>
              <a:t>DOE ARM provides surface-based LIDAR and RADAR measurements at the central site (Oklahoma) and at various sites around the world.</a:t>
            </a:r>
          </a:p>
          <a:p>
            <a:pPr marL="457200" marR="0" lvl="0" indent="-419100" algn="l" rtl="0">
              <a:lnSpc>
                <a:spcPct val="100000"/>
              </a:lnSpc>
              <a:spcBef>
                <a:spcPts val="0"/>
              </a:spcBef>
              <a:spcAft>
                <a:spcPts val="0"/>
              </a:spcAft>
              <a:buClr>
                <a:schemeClr val="lt1"/>
              </a:buClr>
              <a:buSzPct val="100000"/>
              <a:buFont typeface="Arial"/>
              <a:buChar char="•"/>
            </a:pPr>
            <a:r>
              <a:rPr lang="en-US" sz="3000" b="0" i="0" u="none" strike="noStrike" cap="none" dirty="0">
                <a:solidFill>
                  <a:schemeClr val="lt1"/>
                </a:solidFill>
                <a:latin typeface="Calibri"/>
                <a:ea typeface="Calibri"/>
                <a:cs typeface="Calibri"/>
                <a:sym typeface="Calibri"/>
              </a:rPr>
              <a:t>We view ARM as a backup to the space-borne LIDARs (CALIPSO, CATS, EARTHCARE).</a:t>
            </a:r>
          </a:p>
          <a:p>
            <a:pPr marL="457200" marR="0" lvl="0" indent="-419100" algn="l" rtl="0">
              <a:lnSpc>
                <a:spcPct val="100000"/>
              </a:lnSpc>
              <a:spcBef>
                <a:spcPts val="0"/>
              </a:spcBef>
              <a:spcAft>
                <a:spcPts val="0"/>
              </a:spcAft>
              <a:buClr>
                <a:schemeClr val="lt1"/>
              </a:buClr>
              <a:buSzPct val="100000"/>
              <a:buFont typeface="Arial"/>
              <a:buChar char="•"/>
            </a:pPr>
            <a:r>
              <a:rPr lang="en-US" sz="3000" b="0" i="0" u="none" strike="noStrike" cap="none" dirty="0">
                <a:solidFill>
                  <a:schemeClr val="lt1"/>
                </a:solidFill>
                <a:latin typeface="Calibri"/>
                <a:ea typeface="Calibri"/>
                <a:cs typeface="Calibri"/>
                <a:sym typeface="Calibri"/>
              </a:rPr>
              <a:t>Due to the health of CALIPSO, we do not rely on ARM  data</a:t>
            </a:r>
            <a:r>
              <a:rPr lang="en-US" sz="3000" b="0" i="0" u="none" strike="noStrike" cap="none" dirty="0" smtClean="0">
                <a:solidFill>
                  <a:schemeClr val="lt1"/>
                </a:solidFill>
                <a:latin typeface="Calibri"/>
                <a:ea typeface="Calibri"/>
                <a:cs typeface="Calibri"/>
                <a:sym typeface="Calibri"/>
              </a:rPr>
              <a:t>.</a:t>
            </a:r>
            <a:endParaRPr lang="en-US" sz="3000" b="0" i="0" u="none" strike="noStrike" cap="none" dirty="0">
              <a:solidFill>
                <a:schemeClr val="lt1"/>
              </a:solidFill>
              <a:latin typeface="Calibri"/>
              <a:ea typeface="Calibri"/>
              <a:cs typeface="Calibri"/>
              <a:sym typeface="Calibri"/>
            </a:endParaRPr>
          </a:p>
        </p:txBody>
      </p:sp>
      <p:sp>
        <p:nvSpPr>
          <p:cNvPr id="815" name="Shape 81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36</a:t>
            </a:fld>
            <a:endParaRPr lang="en-US" sz="1400" b="0" i="0" u="none" strike="noStrike" cap="non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722312" y="4406900"/>
            <a:ext cx="8262944"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dirty="0" smtClean="0">
                <a:solidFill>
                  <a:schemeClr val="lt1"/>
                </a:solidFill>
                <a:latin typeface="Calibri"/>
                <a:ea typeface="Calibri"/>
                <a:cs typeface="Calibri"/>
                <a:sym typeface="Calibri"/>
              </a:rPr>
              <a:t>Situational Performance Assessment: Downstream Algorithms and Applications</a:t>
            </a:r>
            <a:endParaRPr lang="en-US" sz="4000" b="1" i="0" u="none" strike="noStrike" cap="none" dirty="0">
              <a:solidFill>
                <a:schemeClr val="lt1"/>
              </a:solidFill>
              <a:latin typeface="Calibri"/>
              <a:ea typeface="Calibri"/>
              <a:cs typeface="Calibri"/>
              <a:sym typeface="Calibri"/>
            </a:endParaRPr>
          </a:p>
        </p:txBody>
      </p:sp>
      <p:sp>
        <p:nvSpPr>
          <p:cNvPr id="645" name="Shape 6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37</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13152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Shape 1419"/>
          <p:cNvSpPr txBox="1">
            <a:spLocks noGrp="1"/>
          </p:cNvSpPr>
          <p:nvPr>
            <p:ph type="title"/>
          </p:nvPr>
        </p:nvSpPr>
        <p:spPr>
          <a:xfrm>
            <a:off x="457199" y="9649"/>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200" b="0" i="0" u="none" strike="noStrike" cap="none" dirty="0" smtClean="0">
                <a:solidFill>
                  <a:srgbClr val="FF6600"/>
                </a:solidFill>
                <a:sym typeface="Calibri"/>
              </a:rPr>
              <a:t>Feedback from Downstream Algorithms</a:t>
            </a:r>
            <a:endParaRPr sz="3200" dirty="0">
              <a:solidFill>
                <a:srgbClr val="FF6600"/>
              </a:solidFill>
            </a:endParaRPr>
          </a:p>
        </p:txBody>
      </p:sp>
      <p:sp>
        <p:nvSpPr>
          <p:cNvPr id="1420" name="Shape 1420"/>
          <p:cNvSpPr txBox="1">
            <a:spLocks noGrp="1"/>
          </p:cNvSpPr>
          <p:nvPr>
            <p:ph type="body" idx="1"/>
          </p:nvPr>
        </p:nvSpPr>
        <p:spPr>
          <a:xfrm>
            <a:off x="457199" y="1256928"/>
            <a:ext cx="8537332" cy="5354887"/>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Cloud Phase Algorithm works well.</a:t>
            </a:r>
            <a:endParaRPr dirty="0"/>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However, when the cloud phase is wrong, it has a large impact on the cloud height retrieval.</a:t>
            </a:r>
            <a:endParaRPr dirty="0"/>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We notice two potential phase team may want to track</a:t>
            </a:r>
            <a:endParaRPr dirty="0"/>
          </a:p>
          <a:p>
            <a:pPr marL="838200" marR="0" lvl="1" indent="-385763" algn="l" rtl="0">
              <a:lnSpc>
                <a:spcPct val="100000"/>
              </a:lnSpc>
              <a:spcBef>
                <a:spcPts val="560"/>
              </a:spcBef>
              <a:spcAft>
                <a:spcPts val="0"/>
              </a:spcAft>
              <a:buClr>
                <a:schemeClr val="lt1"/>
              </a:buClr>
              <a:buSzPts val="2800"/>
              <a:buFont typeface="Arial"/>
              <a:buAutoNum type="arabicPeriod"/>
            </a:pPr>
            <a:r>
              <a:rPr lang="en-US" sz="2800" b="0" i="0" u="none" strike="noStrike" cap="none" dirty="0">
                <a:solidFill>
                  <a:schemeClr val="lt1"/>
                </a:solidFill>
                <a:latin typeface="Calibri"/>
                <a:ea typeface="Calibri"/>
                <a:cs typeface="Calibri"/>
                <a:sym typeface="Calibri"/>
              </a:rPr>
              <a:t>Ice cloud phase on the edges of water cloud</a:t>
            </a:r>
            <a:endParaRPr dirty="0"/>
          </a:p>
          <a:p>
            <a:pPr marL="838200" marR="0" lvl="1" indent="-385763" algn="l" rtl="0">
              <a:lnSpc>
                <a:spcPct val="100000"/>
              </a:lnSpc>
              <a:spcBef>
                <a:spcPts val="560"/>
              </a:spcBef>
              <a:spcAft>
                <a:spcPts val="0"/>
              </a:spcAft>
              <a:buClr>
                <a:schemeClr val="lt1"/>
              </a:buClr>
              <a:buSzPts val="2800"/>
              <a:buFont typeface="Arial"/>
              <a:buAutoNum type="arabicPeriod"/>
            </a:pPr>
            <a:r>
              <a:rPr lang="en-US" sz="2800" b="0" i="0" u="none" strike="noStrike" cap="none" dirty="0">
                <a:solidFill>
                  <a:schemeClr val="lt1"/>
                </a:solidFill>
                <a:latin typeface="Calibri"/>
                <a:ea typeface="Calibri"/>
                <a:cs typeface="Calibri"/>
                <a:sym typeface="Calibri"/>
              </a:rPr>
              <a:t>Determination of ice phase when NIR imagery would indicate otherwise.</a:t>
            </a:r>
            <a:endParaRPr dirty="0"/>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These issues may contribute to the over-estimation of height discussed in the AMV presentation.</a:t>
            </a:r>
            <a:endParaRPr dirty="0"/>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Examples Follow</a:t>
            </a:r>
            <a:endParaRPr dirty="0"/>
          </a:p>
        </p:txBody>
      </p:sp>
      <p:sp>
        <p:nvSpPr>
          <p:cNvPr id="1421" name="Shape 142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a:buClr>
                <a:srgbClr val="FFFFFF"/>
              </a:buClr>
              <a:buSzPts val="225"/>
            </a:pPr>
            <a:fld id="{00000000-1234-1234-1234-123412341234}" type="slidenum">
              <a:rPr lang="en-US" sz="900">
                <a:solidFill>
                  <a:srgbClr val="FFFFFF"/>
                </a:solidFill>
              </a:rPr>
              <a:pPr>
                <a:buClr>
                  <a:srgbClr val="FFFFFF"/>
                </a:buClr>
                <a:buSzPts val="225"/>
              </a:pPr>
              <a:t>38</a:t>
            </a:fld>
            <a:endParaRPr sz="900">
              <a:solidFill>
                <a:srgbClr val="FFFFFF"/>
              </a:solidFill>
            </a:endParaRPr>
          </a:p>
        </p:txBody>
      </p:sp>
    </p:spTree>
    <p:extLst>
      <p:ext uri="{BB962C8B-B14F-4D97-AF65-F5344CB8AC3E}">
        <p14:creationId xmlns:p14="http://schemas.microsoft.com/office/powerpoint/2010/main" val="19543555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Shape 1426"/>
          <p:cNvSpPr txBox="1">
            <a:spLocks noGrp="1"/>
          </p:cNvSpPr>
          <p:nvPr>
            <p:ph type="title"/>
          </p:nvPr>
        </p:nvSpPr>
        <p:spPr>
          <a:xfrm>
            <a:off x="1525975" y="467681"/>
            <a:ext cx="6084942" cy="52037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dirty="0" smtClean="0">
                <a:solidFill>
                  <a:srgbClr val="E36C09"/>
                </a:solidFill>
                <a:latin typeface="Calibri"/>
                <a:ea typeface="Calibri"/>
                <a:cs typeface="Calibri"/>
                <a:sym typeface="Calibri"/>
              </a:rPr>
              <a:t>Mislabeling of Liquid Water Clouds at Edges</a:t>
            </a:r>
            <a:endParaRPr dirty="0"/>
          </a:p>
        </p:txBody>
      </p:sp>
      <p:sp>
        <p:nvSpPr>
          <p:cNvPr id="1427" name="Shape 14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25"/>
              <a:buFont typeface="Calibri"/>
              <a:buNone/>
            </a:pPr>
            <a:fld id="{00000000-1234-1234-1234-123412341234}" type="slidenum">
              <a:rPr lang="en-US" sz="900" b="0" i="0" u="none" strike="noStrike" cap="none">
                <a:solidFill>
                  <a:schemeClr val="lt1"/>
                </a:solidFill>
                <a:latin typeface="Calibri"/>
                <a:ea typeface="Calibri"/>
                <a:cs typeface="Calibri"/>
                <a:sym typeface="Calibri"/>
              </a:rPr>
              <a:t>39</a:t>
            </a:fld>
            <a:endParaRPr sz="900" b="0" i="0" u="none" strike="noStrike" cap="none">
              <a:solidFill>
                <a:schemeClr val="lt1"/>
              </a:solidFill>
              <a:latin typeface="Calibri"/>
              <a:ea typeface="Calibri"/>
              <a:cs typeface="Calibri"/>
              <a:sym typeface="Calibri"/>
            </a:endParaRPr>
          </a:p>
        </p:txBody>
      </p:sp>
      <p:grpSp>
        <p:nvGrpSpPr>
          <p:cNvPr id="16" name="Group 15"/>
          <p:cNvGrpSpPr/>
          <p:nvPr/>
        </p:nvGrpSpPr>
        <p:grpSpPr>
          <a:xfrm>
            <a:off x="701379" y="1283274"/>
            <a:ext cx="7467453" cy="4978303"/>
            <a:chOff x="0" y="1283274"/>
            <a:chExt cx="7467453" cy="4978303"/>
          </a:xfrm>
        </p:grpSpPr>
        <p:pic>
          <p:nvPicPr>
            <p:cNvPr id="1428" name="Shape 1428"/>
            <p:cNvPicPr preferRelativeResize="0">
              <a:picLocks noChangeAspect="1"/>
            </p:cNvPicPr>
            <p:nvPr/>
          </p:nvPicPr>
          <p:blipFill rotWithShape="1">
            <a:blip r:embed="rId3">
              <a:alphaModFix/>
            </a:blip>
            <a:srcRect/>
            <a:stretch/>
          </p:blipFill>
          <p:spPr>
            <a:xfrm>
              <a:off x="0" y="1283274"/>
              <a:ext cx="7467453" cy="4978303"/>
            </a:xfrm>
            <a:prstGeom prst="rect">
              <a:avLst/>
            </a:prstGeom>
            <a:noFill/>
            <a:ln>
              <a:noFill/>
            </a:ln>
          </p:spPr>
        </p:pic>
        <p:sp>
          <p:nvSpPr>
            <p:cNvPr id="11" name="Oval 10"/>
            <p:cNvSpPr/>
            <p:nvPr/>
          </p:nvSpPr>
          <p:spPr>
            <a:xfrm>
              <a:off x="606599" y="4823938"/>
              <a:ext cx="417036" cy="265364"/>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024266" y="4823938"/>
              <a:ext cx="417036" cy="265364"/>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365553" y="4691256"/>
              <a:ext cx="375293" cy="928774"/>
            </a:xfrm>
            <a:prstGeom prst="ellipse">
              <a:avLst/>
            </a:prstGeom>
            <a:noFill/>
            <a:ln w="158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66347" y="6277624"/>
            <a:ext cx="8852547" cy="523220"/>
          </a:xfrm>
          <a:prstGeom prst="rect">
            <a:avLst/>
          </a:prstGeom>
          <a:noFill/>
        </p:spPr>
        <p:txBody>
          <a:bodyPr wrap="square" rtlCol="0">
            <a:spAutoFit/>
          </a:bodyPr>
          <a:lstStyle/>
          <a:p>
            <a:r>
              <a:rPr lang="en-US" b="1" dirty="0" smtClean="0">
                <a:solidFill>
                  <a:schemeClr val="bg1"/>
                </a:solidFill>
              </a:rPr>
              <a:t>GOES-R CPH sometimes mislabels liquid water cloud edges as ice, leading to a significant underestimation of cloud top pressure along with profound impacts on optical properties and AMV’s</a:t>
            </a:r>
            <a:endParaRPr lang="en-US" b="1" dirty="0">
              <a:solidFill>
                <a:schemeClr val="bg1"/>
              </a:solidFill>
            </a:endParaRPr>
          </a:p>
        </p:txBody>
      </p:sp>
    </p:spTree>
    <p:extLst>
      <p:ext uri="{BB962C8B-B14F-4D97-AF65-F5344CB8AC3E}">
        <p14:creationId xmlns:p14="http://schemas.microsoft.com/office/powerpoint/2010/main" val="39111140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2"/>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PLPTs Under </a:t>
            </a:r>
            <a:r>
              <a:rPr lang="en-US" sz="3600" b="0" i="0" u="none" strike="noStrike" cap="none" dirty="0" smtClean="0">
                <a:solidFill>
                  <a:schemeClr val="lt1"/>
                </a:solidFill>
                <a:latin typeface="Calibri"/>
                <a:ea typeface="Calibri"/>
                <a:cs typeface="Calibri"/>
                <a:sym typeface="Calibri"/>
              </a:rPr>
              <a:t>Review</a:t>
            </a:r>
            <a:br>
              <a:rPr lang="en-US" sz="3600" b="0" i="0" u="none" strike="noStrike" cap="none" dirty="0" smtClean="0">
                <a:solidFill>
                  <a:schemeClr val="lt1"/>
                </a:solidFill>
                <a:latin typeface="Calibri"/>
                <a:ea typeface="Calibri"/>
                <a:cs typeface="Calibri"/>
                <a:sym typeface="Calibri"/>
              </a:rPr>
            </a:br>
            <a:r>
              <a:rPr lang="en-US" dirty="0" smtClean="0"/>
              <a:t>BETA</a:t>
            </a:r>
            <a:endParaRPr lang="en-US" sz="3600" b="0" i="0" u="none" strike="noStrike" cap="none" dirty="0">
              <a:solidFill>
                <a:schemeClr val="lt1"/>
              </a:solidFill>
              <a:latin typeface="Calibri"/>
              <a:ea typeface="Calibri"/>
              <a:cs typeface="Calibri"/>
              <a:sym typeface="Calibri"/>
            </a:endParaRPr>
          </a:p>
        </p:txBody>
      </p:sp>
      <p:graphicFrame>
        <p:nvGraphicFramePr>
          <p:cNvPr id="330" name="Shape 330"/>
          <p:cNvGraphicFramePr/>
          <p:nvPr/>
        </p:nvGraphicFramePr>
        <p:xfrm>
          <a:off x="730860" y="1553795"/>
          <a:ext cx="7666825" cy="3769450"/>
        </p:xfrm>
        <a:graphic>
          <a:graphicData uri="http://schemas.openxmlformats.org/drawingml/2006/table">
            <a:tbl>
              <a:tblPr firstRow="1" bandRow="1">
                <a:noFill/>
                <a:tableStyleId>{CAA63322-7E5B-4D1B-B668-69D242D6E390}</a:tableStyleId>
              </a:tblPr>
              <a:tblGrid>
                <a:gridCol w="1527000"/>
                <a:gridCol w="2721350"/>
                <a:gridCol w="1237675"/>
                <a:gridCol w="1068750"/>
                <a:gridCol w="1112050"/>
              </a:tblGrid>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t>PLPT ID</a:t>
                      </a: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t>AWG POC</a:t>
                      </a:r>
                    </a:p>
                  </a:txBody>
                  <a:tcPr marL="91450" marR="91450" marT="45725" marB="45725" anchor="ctr">
                    <a:solidFill>
                      <a:srgbClr val="BFBFBF"/>
                    </a:solidFill>
                  </a:tcPr>
                </a:tc>
              </a:tr>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ABI-FD_CPH01</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a:solidFill>
                            <a:schemeClr val="dk1"/>
                          </a:solidFill>
                        </a:rPr>
                        <a:t>Verify Product is generated every 15 min for FD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PRO</a:t>
                      </a: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ABI-CONUS_CPH01</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a:solidFill>
                            <a:schemeClr val="dk1"/>
                          </a:solidFill>
                        </a:rPr>
                        <a:t>Verify Product is generated every 5 min for CONUS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PRO</a:t>
                      </a: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ABI-MESO_CPH01</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a:solidFill>
                            <a:schemeClr val="dk1"/>
                          </a:solidFill>
                        </a:rPr>
                        <a:t>Verify Product is generated every 5 min for Meso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u="none" strike="noStrike" cap="none"/>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PRO</a:t>
                      </a: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ABI-FD_CPH02</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a:solidFill>
                            <a:schemeClr val="dk1"/>
                          </a:solidFill>
                        </a:rPr>
                        <a:t>Verify Product is generated every 5 min for FD for M4</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PRO</a:t>
                      </a: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ABI-CONUS_CPH02</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a:solidFill>
                            <a:schemeClr val="dk1"/>
                          </a:solidFill>
                        </a:rPr>
                        <a:t>Verify Product is generated every 5 min for CONUS for M4</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PRO</a:t>
                      </a: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ABI-FD_CPH03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Quantitative analysis of M3 FD CPH</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u="none" strike="noStrike" cap="none"/>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AWG</a:t>
                      </a: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ABI-CONUS_CPH03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Quantitative analysis of M3 CONUS CPH</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u="none" strike="noStrike" cap="none"/>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AWG</a:t>
                      </a: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ABI-MESO_CPH02</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t>Quantitative analysis of M3 Meso CPH</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u="none" strike="noStrike" cap="none"/>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AWG</a:t>
                      </a:r>
                    </a:p>
                  </a:txBody>
                  <a:tcPr marL="91450" marR="91450" marT="45725" marB="45725" anchor="ctr">
                    <a:solidFill>
                      <a:schemeClr val="lt1"/>
                    </a:solidFill>
                  </a:tcPr>
                </a:tc>
              </a:tr>
            </a:tbl>
          </a:graphicData>
        </a:graphic>
      </p:graphicFrame>
      <p:sp>
        <p:nvSpPr>
          <p:cNvPr id="331" name="Shape 33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a:t>
            </a:fld>
            <a:endParaRPr lang="en-US" sz="1200" b="0" i="0" u="none" strike="noStrike" cap="none">
              <a:solidFill>
                <a:schemeClr val="lt1"/>
              </a:solidFill>
              <a:latin typeface="Calibri"/>
              <a:ea typeface="Calibri"/>
              <a:cs typeface="Calibri"/>
              <a:sym typeface="Calibri"/>
            </a:endParaRPr>
          </a:p>
        </p:txBody>
      </p:sp>
      <p:sp>
        <p:nvSpPr>
          <p:cNvPr id="5" name="Shape 286"/>
          <p:cNvSpPr txBox="1"/>
          <p:nvPr/>
        </p:nvSpPr>
        <p:spPr>
          <a:xfrm>
            <a:off x="738600" y="6004193"/>
            <a:ext cx="7666824"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1" i="0" u="none" strike="noStrike" cap="none" dirty="0">
                <a:solidFill>
                  <a:schemeClr val="lt1"/>
                </a:solidFill>
                <a:latin typeface="Calibri"/>
                <a:ea typeface="Calibri"/>
                <a:cs typeface="Calibri"/>
                <a:sym typeface="Calibri"/>
              </a:rPr>
              <a:t>PS-PVR BETA granted on May 16, 2017</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40</a:t>
            </a:fld>
            <a:endParaRPr lang="en-US" sz="1400" b="0" i="0" u="none" strike="noStrike" cap="none">
              <a:solidFill>
                <a:srgbClr val="FFFFFF"/>
              </a:solidFill>
              <a:latin typeface="Arial"/>
              <a:ea typeface="Arial"/>
              <a:cs typeface="Arial"/>
              <a:sym typeface="Arial"/>
            </a:endParaRPr>
          </a:p>
        </p:txBody>
      </p:sp>
      <p:graphicFrame>
        <p:nvGraphicFramePr>
          <p:cNvPr id="637" name="Shape 637"/>
          <p:cNvGraphicFramePr/>
          <p:nvPr/>
        </p:nvGraphicFramePr>
        <p:xfrm>
          <a:off x="441595" y="1166425"/>
          <a:ext cx="8489500" cy="2736829"/>
        </p:xfrm>
        <a:graphic>
          <a:graphicData uri="http://schemas.openxmlformats.org/drawingml/2006/table">
            <a:tbl>
              <a:tblPr>
                <a:noFill/>
                <a:tableStyleId>{F4200B79-B378-4B14-97CF-557E001DA420}</a:tableStyleId>
              </a:tblPr>
              <a:tblGrid>
                <a:gridCol w="1697900"/>
                <a:gridCol w="1697900"/>
                <a:gridCol w="1697900"/>
                <a:gridCol w="1697900"/>
                <a:gridCol w="1697900"/>
              </a:tblGrid>
              <a:tr h="726950">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Cloud Phase</a:t>
                      </a:r>
                    </a:p>
                  </a:txBody>
                  <a:tcPr marL="91425" marR="91425" marT="91425" marB="91425">
                    <a:solidFill>
                      <a:srgbClr val="538CD5"/>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NASA MODIS IR 1km</a:t>
                      </a:r>
                    </a:p>
                  </a:txBody>
                  <a:tcPr marL="91425" marR="91425" marT="91425" marB="91425">
                    <a:solidFill>
                      <a:srgbClr val="538CD5"/>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NASA MODIS Optical Properties</a:t>
                      </a:r>
                    </a:p>
                  </a:txBody>
                  <a:tcPr marL="91425" marR="91425" marT="91425" marB="91425">
                    <a:solidFill>
                      <a:srgbClr val="538CD5"/>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Enterprise applied to MODIS</a:t>
                      </a:r>
                    </a:p>
                  </a:txBody>
                  <a:tcPr marL="91425" marR="91425" marT="91425" marB="91425">
                    <a:solidFill>
                      <a:srgbClr val="538CD5"/>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GOES-16</a:t>
                      </a:r>
                    </a:p>
                  </a:txBody>
                  <a:tcPr marL="91425" marR="91425" marT="91425" marB="91425">
                    <a:solidFill>
                      <a:srgbClr val="538CD5"/>
                    </a:solidFill>
                  </a:tcPr>
                </a:tc>
              </a:tr>
              <a:tr h="478475">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Liquid Phase</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761849 (0.41)</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826807 (0.48)</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540923 (0.27)</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597897 (0.28)</a:t>
                      </a:r>
                    </a:p>
                  </a:txBody>
                  <a:tcPr marL="91425" marR="91425" marT="91425" marB="91425">
                    <a:solidFill>
                      <a:srgbClr val="DAE5F1"/>
                    </a:solidFill>
                  </a:tcPr>
                </a:tc>
              </a:tr>
              <a:tr h="478475">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Mixed Phase</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0 (0.00)</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0 (0.00)</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43847 (0.02)</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36620 (0.02)</a:t>
                      </a:r>
                    </a:p>
                  </a:txBody>
                  <a:tcPr marL="91425" marR="91425" marT="91425" marB="91425">
                    <a:solidFill>
                      <a:srgbClr val="DAE5F1"/>
                    </a:solidFill>
                  </a:tcPr>
                </a:tc>
              </a:tr>
              <a:tr h="478475">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Ice Phase</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957183 (0.52)</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875056 (0.51)</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1421791 (0.71)</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1532388 (0.71)</a:t>
                      </a:r>
                    </a:p>
                  </a:txBody>
                  <a:tcPr marL="91425" marR="91425" marT="91425" marB="91425">
                    <a:solidFill>
                      <a:srgbClr val="DAE5F1"/>
                    </a:solidFill>
                  </a:tcPr>
                </a:tc>
              </a:tr>
              <a:tr h="478475">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Unknown Phase</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132264 (0.07)</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21711 (0.01)</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0 (0.00)</a:t>
                      </a:r>
                    </a:p>
                  </a:txBody>
                  <a:tcPr marL="91425" marR="91425" marT="91425" marB="91425">
                    <a:solidFill>
                      <a:srgbClr val="DAE5F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u="none" strike="noStrike" cap="none"/>
                        <a:t>0 (0.00)</a:t>
                      </a:r>
                    </a:p>
                  </a:txBody>
                  <a:tcPr marL="91425" marR="91425" marT="91425" marB="91425">
                    <a:solidFill>
                      <a:srgbClr val="DAE5F1"/>
                    </a:solidFill>
                  </a:tcPr>
                </a:tc>
              </a:tr>
            </a:tbl>
          </a:graphicData>
        </a:graphic>
      </p:graphicFrame>
      <p:sp>
        <p:nvSpPr>
          <p:cNvPr id="638" name="Shape 638"/>
          <p:cNvSpPr txBox="1"/>
          <p:nvPr/>
        </p:nvSpPr>
        <p:spPr>
          <a:xfrm>
            <a:off x="222964" y="3973233"/>
            <a:ext cx="8792587" cy="1631215"/>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lt1"/>
              </a:buClr>
              <a:buSzPct val="100000"/>
              <a:buFont typeface="Arial"/>
              <a:buChar char="•"/>
            </a:pPr>
            <a:r>
              <a:rPr lang="en-US" sz="2000" b="1" i="0" u="none" strike="noStrike" cap="none">
                <a:solidFill>
                  <a:schemeClr val="lt1"/>
                </a:solidFill>
                <a:latin typeface="Arial"/>
                <a:ea typeface="Arial"/>
                <a:cs typeface="Arial"/>
                <a:sym typeface="Arial"/>
              </a:rPr>
              <a:t>The GOES-16 cloud phase detected more ice clouds than liquid clouds compared to the NASA MODIS cloud phase algorithms</a:t>
            </a:r>
          </a:p>
          <a:p>
            <a:pPr marL="457200" marR="0" lvl="0" indent="-381000" algn="l" rtl="0">
              <a:lnSpc>
                <a:spcPct val="100000"/>
              </a:lnSpc>
              <a:spcBef>
                <a:spcPts val="0"/>
              </a:spcBef>
              <a:spcAft>
                <a:spcPts val="0"/>
              </a:spcAft>
              <a:buClr>
                <a:srgbClr val="000000"/>
              </a:buClr>
              <a:buFont typeface="Arial"/>
              <a:buNone/>
            </a:pPr>
            <a:endParaRPr sz="2000" b="1" i="0" u="none" strike="noStrike" cap="none">
              <a:solidFill>
                <a:schemeClr val="lt1"/>
              </a:solidFill>
              <a:latin typeface="Arial"/>
              <a:ea typeface="Arial"/>
              <a:cs typeface="Arial"/>
              <a:sym typeface="Arial"/>
            </a:endParaRPr>
          </a:p>
          <a:p>
            <a:pPr marL="457200" marR="0" lvl="0" indent="-381000" algn="l" rtl="0">
              <a:lnSpc>
                <a:spcPct val="100000"/>
              </a:lnSpc>
              <a:spcBef>
                <a:spcPts val="0"/>
              </a:spcBef>
              <a:spcAft>
                <a:spcPts val="0"/>
              </a:spcAft>
              <a:buClr>
                <a:schemeClr val="lt1"/>
              </a:buClr>
              <a:buSzPct val="100000"/>
              <a:buFont typeface="Arial"/>
              <a:buChar char="•"/>
            </a:pPr>
            <a:r>
              <a:rPr lang="en-US" sz="2000" b="1" i="0" u="none" strike="noStrike" cap="none">
                <a:solidFill>
                  <a:schemeClr val="lt1"/>
                </a:solidFill>
                <a:latin typeface="Arial"/>
                <a:ea typeface="Arial"/>
                <a:cs typeface="Arial"/>
                <a:sym typeface="Arial"/>
              </a:rPr>
              <a:t>False color imagery indicates that the MODIS cloud phase algorithms tend to be less sensitive to optically thin ice clouds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2" name="Picture 1" descr="PROVISIONAL_VAL_GS_liqu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3525"/>
            <a:ext cx="8104124" cy="5324475"/>
          </a:xfrm>
          <a:prstGeom prst="rect">
            <a:avLst/>
          </a:prstGeom>
        </p:spPr>
      </p:pic>
      <p:sp>
        <p:nvSpPr>
          <p:cNvPr id="694" name="Shape 69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41</a:t>
            </a:fld>
            <a:endParaRPr lang="en-US" sz="1200" b="0" i="0" u="none" strike="noStrike" cap="none">
              <a:solidFill>
                <a:schemeClr val="lt1"/>
              </a:solidFill>
              <a:latin typeface="Calibri"/>
              <a:ea typeface="Calibri"/>
              <a:cs typeface="Calibri"/>
              <a:sym typeface="Calibri"/>
            </a:endParaRPr>
          </a:p>
        </p:txBody>
      </p:sp>
      <p:sp>
        <p:nvSpPr>
          <p:cNvPr id="696" name="Shape 696"/>
          <p:cNvSpPr txBox="1"/>
          <p:nvPr/>
        </p:nvSpPr>
        <p:spPr>
          <a:xfrm>
            <a:off x="1579018" y="73834"/>
            <a:ext cx="6183586"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1" i="0" u="none" strike="noStrike" cap="none" dirty="0" smtClean="0">
                <a:solidFill>
                  <a:schemeClr val="lt1"/>
                </a:solidFill>
                <a:latin typeface="Arial"/>
                <a:ea typeface="Arial"/>
                <a:cs typeface="Arial"/>
                <a:sym typeface="Arial"/>
              </a:rPr>
              <a:t>Mislabeling of Liquid Water Clouds</a:t>
            </a:r>
            <a:endParaRPr lang="en-US" sz="2400" b="1" i="0" u="none" strike="noStrike" cap="none" dirty="0">
              <a:solidFill>
                <a:schemeClr val="lt1"/>
              </a:solidFill>
              <a:latin typeface="Arial"/>
              <a:ea typeface="Arial"/>
              <a:cs typeface="Arial"/>
              <a:sym typeface="Arial"/>
            </a:endParaRPr>
          </a:p>
        </p:txBody>
      </p:sp>
      <p:sp>
        <p:nvSpPr>
          <p:cNvPr id="698" name="Shape 698"/>
          <p:cNvSpPr/>
          <p:nvPr/>
        </p:nvSpPr>
        <p:spPr>
          <a:xfrm>
            <a:off x="1287516" y="5018691"/>
            <a:ext cx="5265683" cy="1024757"/>
          </a:xfrm>
          <a:prstGeom prst="rect">
            <a:avLst/>
          </a:prstGeom>
          <a:solidFill>
            <a:srgbClr val="D8D8D8">
              <a:alpha val="9803"/>
            </a:srgbClr>
          </a:solidFill>
          <a:ln w="2540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699" name="Shape 699"/>
          <p:cNvGrpSpPr/>
          <p:nvPr/>
        </p:nvGrpSpPr>
        <p:grpSpPr>
          <a:xfrm>
            <a:off x="2312275" y="6082248"/>
            <a:ext cx="3804744" cy="307777"/>
            <a:chOff x="2312275" y="6082248"/>
            <a:chExt cx="3804744" cy="307777"/>
          </a:xfrm>
        </p:grpSpPr>
        <p:sp>
          <p:nvSpPr>
            <p:cNvPr id="700" name="Shape 700"/>
            <p:cNvSpPr txBox="1"/>
            <p:nvPr/>
          </p:nvSpPr>
          <p:spPr>
            <a:xfrm>
              <a:off x="2312275" y="6082248"/>
              <a:ext cx="630620"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solidFill>
                    <a:srgbClr val="000000"/>
                  </a:solidFill>
                  <a:latin typeface="Arial"/>
                  <a:ea typeface="Arial"/>
                  <a:cs typeface="Arial"/>
                  <a:sym typeface="Arial"/>
                </a:rPr>
                <a:t>0.05</a:t>
              </a:r>
            </a:p>
          </p:txBody>
        </p:sp>
        <p:sp>
          <p:nvSpPr>
            <p:cNvPr id="701" name="Shape 701"/>
            <p:cNvSpPr txBox="1"/>
            <p:nvPr/>
          </p:nvSpPr>
          <p:spPr>
            <a:xfrm>
              <a:off x="4277710" y="6082248"/>
              <a:ext cx="630620"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solidFill>
                    <a:srgbClr val="000000"/>
                  </a:solidFill>
                  <a:latin typeface="Arial"/>
                  <a:ea typeface="Arial"/>
                  <a:cs typeface="Arial"/>
                  <a:sym typeface="Arial"/>
                </a:rPr>
                <a:t>0.50</a:t>
              </a:r>
            </a:p>
          </p:txBody>
        </p:sp>
        <p:sp>
          <p:nvSpPr>
            <p:cNvPr id="702" name="Shape 702"/>
            <p:cNvSpPr txBox="1"/>
            <p:nvPr/>
          </p:nvSpPr>
          <p:spPr>
            <a:xfrm>
              <a:off x="5486400" y="6082248"/>
              <a:ext cx="630620"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solidFill>
                    <a:srgbClr val="000000"/>
                  </a:solidFill>
                  <a:latin typeface="Arial"/>
                  <a:ea typeface="Arial"/>
                  <a:cs typeface="Arial"/>
                  <a:sym typeface="Arial"/>
                </a:rPr>
                <a:t>2.00</a:t>
              </a:r>
            </a:p>
          </p:txBody>
        </p:sp>
      </p:grpSp>
      <p:grpSp>
        <p:nvGrpSpPr>
          <p:cNvPr id="703" name="Shape 703"/>
          <p:cNvGrpSpPr/>
          <p:nvPr/>
        </p:nvGrpSpPr>
        <p:grpSpPr>
          <a:xfrm>
            <a:off x="1182413" y="2649183"/>
            <a:ext cx="910895" cy="3517461"/>
            <a:chOff x="1182413" y="2649183"/>
            <a:chExt cx="910895" cy="3517461"/>
          </a:xfrm>
        </p:grpSpPr>
        <p:sp>
          <p:nvSpPr>
            <p:cNvPr id="704" name="Shape 704"/>
            <p:cNvSpPr/>
            <p:nvPr/>
          </p:nvSpPr>
          <p:spPr>
            <a:xfrm>
              <a:off x="1182413" y="5737473"/>
              <a:ext cx="910895" cy="429171"/>
            </a:xfrm>
            <a:prstGeom prst="ellipse">
              <a:avLst/>
            </a:prstGeom>
            <a:noFill/>
            <a:ln w="222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07" name="Shape 707"/>
            <p:cNvSpPr/>
            <p:nvPr/>
          </p:nvSpPr>
          <p:spPr>
            <a:xfrm>
              <a:off x="1182413" y="2649183"/>
              <a:ext cx="910895" cy="429171"/>
            </a:xfrm>
            <a:prstGeom prst="ellipse">
              <a:avLst/>
            </a:prstGeom>
            <a:noFill/>
            <a:ln w="222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sp>
        <p:nvSpPr>
          <p:cNvPr id="3" name="TextBox 2"/>
          <p:cNvSpPr txBox="1"/>
          <p:nvPr/>
        </p:nvSpPr>
        <p:spPr>
          <a:xfrm>
            <a:off x="0" y="904830"/>
            <a:ext cx="9064023" cy="923330"/>
          </a:xfrm>
          <a:prstGeom prst="rect">
            <a:avLst/>
          </a:prstGeom>
          <a:noFill/>
        </p:spPr>
        <p:txBody>
          <a:bodyPr wrap="square" rtlCol="0">
            <a:spAutoFit/>
          </a:bodyPr>
          <a:lstStyle/>
          <a:p>
            <a:pPr lvl="0"/>
            <a:r>
              <a:rPr lang="en-US" sz="1800" b="1" dirty="0">
                <a:solidFill>
                  <a:srgbClr val="FFFFFF"/>
                </a:solidFill>
              </a:rPr>
              <a:t>While only about 1% of liquid water clouds are mislabeled as ice, mislabeling some cloud edges has an impact on AMV’s </a:t>
            </a:r>
          </a:p>
          <a:p>
            <a:endParaRPr lang="en-US" sz="1800" dirty="0">
              <a:solidFill>
                <a:srgbClr val="FFFFFF"/>
              </a:solidFill>
            </a:endParaRPr>
          </a:p>
        </p:txBody>
      </p:sp>
    </p:spTree>
    <p:extLst>
      <p:ext uri="{BB962C8B-B14F-4D97-AF65-F5344CB8AC3E}">
        <p14:creationId xmlns:p14="http://schemas.microsoft.com/office/powerpoint/2010/main" val="3802995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fade">
                                      <p:cBhvr>
                                        <p:cTn id="7" dur="500"/>
                                        <p:tgtEl>
                                          <p:spTgt spid="7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03"/>
                                        </p:tgtEl>
                                      </p:cBhvr>
                                    </p:animEffect>
                                    <p:set>
                                      <p:cBhvr>
                                        <p:cTn id="12" dur="1" fill="hold">
                                          <p:stCondLst>
                                            <p:cond delay="500"/>
                                          </p:stCondLst>
                                        </p:cTn>
                                        <p:tgtEl>
                                          <p:spTgt spid="70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98"/>
                                        </p:tgtEl>
                                        <p:attrNameLst>
                                          <p:attrName>style.visibility</p:attrName>
                                        </p:attrNameLst>
                                      </p:cBhvr>
                                      <p:to>
                                        <p:strVal val="visible"/>
                                      </p:to>
                                    </p:set>
                                    <p:anim calcmode="lin" valueType="num">
                                      <p:cBhvr additive="base">
                                        <p:cTn id="17" dur="500"/>
                                        <p:tgtEl>
                                          <p:spTgt spid="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Shape 1433"/>
          <p:cNvSpPr txBox="1">
            <a:spLocks noGrp="1"/>
          </p:cNvSpPr>
          <p:nvPr>
            <p:ph type="title"/>
          </p:nvPr>
        </p:nvSpPr>
        <p:spPr>
          <a:xfrm>
            <a:off x="1644446" y="235131"/>
            <a:ext cx="5804412" cy="8572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dirty="0">
                <a:solidFill>
                  <a:srgbClr val="E36C09"/>
                </a:solidFill>
                <a:latin typeface="Calibri"/>
                <a:ea typeface="Calibri"/>
                <a:cs typeface="Calibri"/>
                <a:sym typeface="Calibri"/>
              </a:rPr>
              <a:t>Ice Phase Detection Inconsistency with Near-Infrared</a:t>
            </a:r>
            <a:endParaRPr dirty="0"/>
          </a:p>
        </p:txBody>
      </p:sp>
      <p:sp>
        <p:nvSpPr>
          <p:cNvPr id="1434" name="Shape 143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25"/>
              <a:buFont typeface="Calibri"/>
              <a:buNone/>
            </a:pPr>
            <a:fld id="{00000000-1234-1234-1234-123412341234}" type="slidenum">
              <a:rPr lang="en-US" sz="900" b="0" i="0" u="none" strike="noStrike" cap="none">
                <a:solidFill>
                  <a:schemeClr val="lt1"/>
                </a:solidFill>
                <a:latin typeface="Calibri"/>
                <a:ea typeface="Calibri"/>
                <a:cs typeface="Calibri"/>
                <a:sym typeface="Calibri"/>
              </a:rPr>
              <a:t>42</a:t>
            </a:fld>
            <a:endParaRPr sz="900" b="0" i="0" u="none" strike="noStrike" cap="none">
              <a:solidFill>
                <a:schemeClr val="lt1"/>
              </a:solidFill>
              <a:latin typeface="Calibri"/>
              <a:ea typeface="Calibri"/>
              <a:cs typeface="Calibri"/>
              <a:sym typeface="Calibri"/>
            </a:endParaRPr>
          </a:p>
        </p:txBody>
      </p:sp>
      <p:pic>
        <p:nvPicPr>
          <p:cNvPr id="1435" name="Shape 1435"/>
          <p:cNvPicPr preferRelativeResize="0">
            <a:picLocks noChangeAspect="1"/>
          </p:cNvPicPr>
          <p:nvPr/>
        </p:nvPicPr>
        <p:blipFill rotWithShape="1">
          <a:blip r:embed="rId3">
            <a:alphaModFix/>
          </a:blip>
          <a:srcRect/>
          <a:stretch/>
        </p:blipFill>
        <p:spPr>
          <a:xfrm>
            <a:off x="928297" y="1348068"/>
            <a:ext cx="7245081" cy="4830057"/>
          </a:xfrm>
          <a:prstGeom prst="rect">
            <a:avLst/>
          </a:prstGeom>
          <a:noFill/>
          <a:ln>
            <a:noFill/>
          </a:ln>
        </p:spPr>
      </p:pic>
      <p:sp>
        <p:nvSpPr>
          <p:cNvPr id="1436" name="Shape 1436"/>
          <p:cNvSpPr/>
          <p:nvPr/>
        </p:nvSpPr>
        <p:spPr>
          <a:xfrm rot="1042735">
            <a:off x="2186286" y="2987380"/>
            <a:ext cx="346587" cy="634181"/>
          </a:xfrm>
          <a:prstGeom prst="ellipse">
            <a:avLst/>
          </a:prstGeom>
          <a:noFill/>
          <a:ln w="25400" cap="flat" cmpd="sng">
            <a:solidFill>
              <a:srgbClr val="FF0000"/>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437" name="Shape 1437"/>
          <p:cNvSpPr/>
          <p:nvPr/>
        </p:nvSpPr>
        <p:spPr>
          <a:xfrm rot="1042735">
            <a:off x="2186285" y="5331491"/>
            <a:ext cx="346587" cy="634181"/>
          </a:xfrm>
          <a:prstGeom prst="ellipse">
            <a:avLst/>
          </a:prstGeom>
          <a:noFill/>
          <a:ln w="25400" cap="flat" cmpd="sng">
            <a:solidFill>
              <a:srgbClr val="FF0000"/>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438" name="Shape 1438"/>
          <p:cNvSpPr/>
          <p:nvPr/>
        </p:nvSpPr>
        <p:spPr>
          <a:xfrm rot="1042735">
            <a:off x="7180781" y="4377308"/>
            <a:ext cx="346587" cy="634181"/>
          </a:xfrm>
          <a:prstGeom prst="ellipse">
            <a:avLst/>
          </a:prstGeom>
          <a:noFill/>
          <a:ln w="25400" cap="flat" cmpd="sng">
            <a:solidFill>
              <a:srgbClr val="FF0000"/>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8" name="TextBox 7"/>
          <p:cNvSpPr txBox="1"/>
          <p:nvPr/>
        </p:nvSpPr>
        <p:spPr>
          <a:xfrm>
            <a:off x="-66347" y="6277624"/>
            <a:ext cx="8852547" cy="523220"/>
          </a:xfrm>
          <a:prstGeom prst="rect">
            <a:avLst/>
          </a:prstGeom>
          <a:noFill/>
        </p:spPr>
        <p:txBody>
          <a:bodyPr wrap="square" rtlCol="0">
            <a:spAutoFit/>
          </a:bodyPr>
          <a:lstStyle/>
          <a:p>
            <a:r>
              <a:rPr lang="en-US" b="1" dirty="0" smtClean="0">
                <a:solidFill>
                  <a:schemeClr val="bg1"/>
                </a:solidFill>
              </a:rPr>
              <a:t>GOES-R CPH sometimes over detects ice relative to independent near-infrared measurements.  Such misclassifications can lead to cloud height/pressure/temperature/optical depth/effective radius errors.</a:t>
            </a:r>
            <a:endParaRPr lang="en-US" b="1" dirty="0">
              <a:solidFill>
                <a:schemeClr val="bg1"/>
              </a:solidFill>
            </a:endParaRPr>
          </a:p>
        </p:txBody>
      </p:sp>
    </p:spTree>
    <p:extLst>
      <p:ext uri="{BB962C8B-B14F-4D97-AF65-F5344CB8AC3E}">
        <p14:creationId xmlns:p14="http://schemas.microsoft.com/office/powerpoint/2010/main" val="7993069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 CPH Vs. 1.6 </a:t>
            </a:r>
            <a:r>
              <a:rPr lang="en-US" dirty="0" err="1" smtClean="0"/>
              <a:t>μm</a:t>
            </a:r>
            <a:r>
              <a:rPr lang="en-US" dirty="0" smtClean="0"/>
              <a:t> Reflectance</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43</a:t>
            </a:fld>
            <a:endParaRPr lang="en-US" sz="1200" b="0" i="0" u="none" strike="noStrike" cap="none">
              <a:solidFill>
                <a:schemeClr val="lt1"/>
              </a:solidFill>
              <a:latin typeface="Calibri"/>
              <a:ea typeface="Calibri"/>
              <a:cs typeface="Calibri"/>
              <a:sym typeface="Calibri"/>
            </a:endParaRPr>
          </a:p>
        </p:txBody>
      </p:sp>
      <p:pic>
        <p:nvPicPr>
          <p:cNvPr id="4" name="may10_2017_conve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24990"/>
            <a:ext cx="9144000" cy="5259387"/>
          </a:xfrm>
          <a:prstGeom prst="rect">
            <a:avLst/>
          </a:prstGeom>
        </p:spPr>
      </p:pic>
      <p:sp>
        <p:nvSpPr>
          <p:cNvPr id="5" name="TextBox 4"/>
          <p:cNvSpPr txBox="1"/>
          <p:nvPr/>
        </p:nvSpPr>
        <p:spPr>
          <a:xfrm>
            <a:off x="2777084" y="805569"/>
            <a:ext cx="3544811" cy="369332"/>
          </a:xfrm>
          <a:prstGeom prst="rect">
            <a:avLst/>
          </a:prstGeom>
          <a:noFill/>
        </p:spPr>
        <p:txBody>
          <a:bodyPr wrap="square" rtlCol="0">
            <a:spAutoFit/>
          </a:bodyPr>
          <a:lstStyle/>
          <a:p>
            <a:pPr algn="ctr"/>
            <a:r>
              <a:rPr lang="en-US" sz="1800" b="1" dirty="0" smtClean="0">
                <a:solidFill>
                  <a:srgbClr val="FFFFFF"/>
                </a:solidFill>
              </a:rPr>
              <a:t>May 10, 2017 – TX/OK</a:t>
            </a:r>
            <a:endParaRPr lang="en-US" sz="1800" b="1" dirty="0">
              <a:solidFill>
                <a:srgbClr val="FFFFFF"/>
              </a:solidFill>
            </a:endParaRPr>
          </a:p>
        </p:txBody>
      </p:sp>
    </p:spTree>
    <p:extLst>
      <p:ext uri="{BB962C8B-B14F-4D97-AF65-F5344CB8AC3E}">
        <p14:creationId xmlns:p14="http://schemas.microsoft.com/office/powerpoint/2010/main" val="29221455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 CPH Vs. 1.6 </a:t>
            </a:r>
            <a:r>
              <a:rPr lang="en-US" dirty="0" err="1" smtClean="0"/>
              <a:t>μm</a:t>
            </a:r>
            <a:r>
              <a:rPr lang="en-US" dirty="0" smtClean="0"/>
              <a:t> Reflectance</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44</a:t>
            </a:fld>
            <a:endParaRPr lang="en-US" sz="1200" b="0" i="0" u="none" strike="noStrike" cap="none">
              <a:solidFill>
                <a:schemeClr val="lt1"/>
              </a:solidFill>
              <a:latin typeface="Calibri"/>
              <a:ea typeface="Calibri"/>
              <a:cs typeface="Calibri"/>
              <a:sym typeface="Calibri"/>
            </a:endParaRPr>
          </a:p>
        </p:txBody>
      </p:sp>
      <p:sp>
        <p:nvSpPr>
          <p:cNvPr id="5" name="TextBox 4"/>
          <p:cNvSpPr txBox="1"/>
          <p:nvPr/>
        </p:nvSpPr>
        <p:spPr>
          <a:xfrm>
            <a:off x="5331551" y="841076"/>
            <a:ext cx="3544811" cy="646331"/>
          </a:xfrm>
          <a:prstGeom prst="rect">
            <a:avLst/>
          </a:prstGeom>
          <a:noFill/>
        </p:spPr>
        <p:txBody>
          <a:bodyPr wrap="square" rtlCol="0">
            <a:spAutoFit/>
          </a:bodyPr>
          <a:lstStyle/>
          <a:p>
            <a:pPr algn="ctr"/>
            <a:r>
              <a:rPr lang="en-US" sz="1800" b="1" dirty="0" smtClean="0">
                <a:solidFill>
                  <a:srgbClr val="FFFFFF"/>
                </a:solidFill>
              </a:rPr>
              <a:t>May 10, 2017 – TX/OK (19:04:30 UTC)</a:t>
            </a:r>
            <a:endParaRPr lang="en-US" sz="1800" b="1" dirty="0">
              <a:solidFill>
                <a:srgbClr val="FFFFFF"/>
              </a:solidFill>
            </a:endParaRPr>
          </a:p>
        </p:txBody>
      </p:sp>
      <p:pic>
        <p:nvPicPr>
          <p:cNvPr id="6" name="Picture 5" descr="OR_ABI-L2-ACTPC-M3_G16_s20171301904268_e20171301907041_c20171301907326.RGB_65_16_11.CPHA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5040"/>
            <a:ext cx="5140960" cy="2951480"/>
          </a:xfrm>
          <a:prstGeom prst="rect">
            <a:avLst/>
          </a:prstGeom>
        </p:spPr>
      </p:pic>
      <p:pic>
        <p:nvPicPr>
          <p:cNvPr id="7" name="Picture 6" descr="OR_ABI-L2-ACTPC-M3_G16_s20171301904268_e20171301907041_c20171301907326.RGB_1112_8511_11.CPH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06520"/>
            <a:ext cx="5140960" cy="2951480"/>
          </a:xfrm>
          <a:prstGeom prst="rect">
            <a:avLst/>
          </a:prstGeom>
        </p:spPr>
      </p:pic>
      <p:sp>
        <p:nvSpPr>
          <p:cNvPr id="8" name="Oval 7"/>
          <p:cNvSpPr/>
          <p:nvPr/>
        </p:nvSpPr>
        <p:spPr>
          <a:xfrm rot="18540000">
            <a:off x="2654579" y="4897886"/>
            <a:ext cx="686580" cy="826583"/>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18540000">
            <a:off x="3149435" y="5692474"/>
            <a:ext cx="1172658" cy="70377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18540000">
            <a:off x="2654579" y="1932260"/>
            <a:ext cx="686580" cy="826583"/>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18540000">
            <a:off x="3149436" y="2764754"/>
            <a:ext cx="1172658" cy="70377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18540000">
            <a:off x="629011" y="5692474"/>
            <a:ext cx="1172658" cy="70377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18540000">
            <a:off x="629011" y="2764754"/>
            <a:ext cx="1172658" cy="70377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18540000">
            <a:off x="113910" y="4897887"/>
            <a:ext cx="686580" cy="826583"/>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rot="18540000">
            <a:off x="113910" y="1932261"/>
            <a:ext cx="686580" cy="826583"/>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46248" y="1609283"/>
            <a:ext cx="3897752" cy="5016758"/>
          </a:xfrm>
          <a:prstGeom prst="rect">
            <a:avLst/>
          </a:prstGeom>
          <a:noFill/>
        </p:spPr>
        <p:txBody>
          <a:bodyPr wrap="square" rtlCol="0">
            <a:spAutoFit/>
          </a:bodyPr>
          <a:lstStyle/>
          <a:p>
            <a:pPr marL="342900" indent="-342900">
              <a:buFont typeface="Arial"/>
              <a:buChar char="•"/>
            </a:pPr>
            <a:r>
              <a:rPr lang="en-US" sz="2000" dirty="0" smtClean="0">
                <a:solidFill>
                  <a:srgbClr val="FFFFFF"/>
                </a:solidFill>
              </a:rPr>
              <a:t>The pixel heterogeneity associated with developing cumulus clouds can cause non-glaciated clouds to be incorrectly classified as ice.</a:t>
            </a:r>
          </a:p>
          <a:p>
            <a:pPr marL="342900" indent="-342900">
              <a:buFont typeface="Arial"/>
              <a:buChar char="•"/>
            </a:pPr>
            <a:endParaRPr lang="en-US" sz="2000" dirty="0" smtClean="0">
              <a:solidFill>
                <a:srgbClr val="FFFFFF"/>
              </a:solidFill>
            </a:endParaRPr>
          </a:p>
          <a:p>
            <a:pPr marL="342900" indent="-342900">
              <a:buFont typeface="Arial"/>
              <a:buChar char="•"/>
            </a:pPr>
            <a:r>
              <a:rPr lang="en-US" sz="2000" dirty="0" smtClean="0">
                <a:solidFill>
                  <a:srgbClr val="FFFFFF"/>
                </a:solidFill>
              </a:rPr>
              <a:t>The incorrect classification can be inferred through comparisons with near infrared </a:t>
            </a:r>
            <a:r>
              <a:rPr lang="en-US" sz="2000" dirty="0" err="1" smtClean="0">
                <a:solidFill>
                  <a:srgbClr val="FFFFFF"/>
                </a:solidFill>
              </a:rPr>
              <a:t>reflectances</a:t>
            </a:r>
            <a:endParaRPr lang="en-US" sz="2000" dirty="0" smtClean="0">
              <a:solidFill>
                <a:srgbClr val="FFFFFF"/>
              </a:solidFill>
            </a:endParaRPr>
          </a:p>
          <a:p>
            <a:pPr marL="342900" indent="-342900">
              <a:buFont typeface="Arial"/>
              <a:buChar char="•"/>
            </a:pPr>
            <a:endParaRPr lang="en-US" sz="2000" dirty="0">
              <a:solidFill>
                <a:srgbClr val="FFFFFF"/>
              </a:solidFill>
            </a:endParaRPr>
          </a:p>
          <a:p>
            <a:pPr marL="342900" indent="-342900">
              <a:buFont typeface="Arial"/>
              <a:buChar char="•"/>
            </a:pPr>
            <a:r>
              <a:rPr lang="en-US" sz="2000" dirty="0" smtClean="0">
                <a:solidFill>
                  <a:srgbClr val="FFFFFF"/>
                </a:solidFill>
              </a:rPr>
              <a:t>This issue impacts the downstream products and will negative impact applications that rely on cloud phase product (e.g. </a:t>
            </a:r>
            <a:r>
              <a:rPr lang="en-US" sz="2000" dirty="0" err="1" smtClean="0">
                <a:solidFill>
                  <a:srgbClr val="FFFFFF"/>
                </a:solidFill>
              </a:rPr>
              <a:t>ProbSevere</a:t>
            </a:r>
            <a:r>
              <a:rPr lang="en-US" sz="2000" dirty="0" smtClean="0">
                <a:solidFill>
                  <a:srgbClr val="FFFFFF"/>
                </a:solidFill>
              </a:rPr>
              <a:t>) </a:t>
            </a:r>
            <a:endParaRPr lang="en-US" sz="2000" dirty="0">
              <a:solidFill>
                <a:srgbClr val="FFFFFF"/>
              </a:solidFill>
            </a:endParaRPr>
          </a:p>
        </p:txBody>
      </p:sp>
    </p:spTree>
    <p:extLst>
      <p:ext uri="{BB962C8B-B14F-4D97-AF65-F5344CB8AC3E}">
        <p14:creationId xmlns:p14="http://schemas.microsoft.com/office/powerpoint/2010/main" val="42677256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 CPH Vs. 1.6 </a:t>
            </a:r>
            <a:r>
              <a:rPr lang="en-US" dirty="0" err="1" smtClean="0"/>
              <a:t>μm</a:t>
            </a:r>
            <a:r>
              <a:rPr lang="en-US" dirty="0" smtClean="0"/>
              <a:t> Reflectance</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45</a:t>
            </a:fld>
            <a:endParaRPr lang="en-US" sz="1200" b="0" i="0" u="none" strike="noStrike" cap="none">
              <a:solidFill>
                <a:schemeClr val="lt1"/>
              </a:solidFill>
              <a:latin typeface="Calibri"/>
              <a:ea typeface="Calibri"/>
              <a:cs typeface="Calibri"/>
              <a:sym typeface="Calibri"/>
            </a:endParaRPr>
          </a:p>
        </p:txBody>
      </p:sp>
      <p:pic>
        <p:nvPicPr>
          <p:cNvPr id="4" name="Picture 3" descr="channel_5_phase_analys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75" y="1522075"/>
            <a:ext cx="7997150" cy="5335925"/>
          </a:xfrm>
          <a:prstGeom prst="rect">
            <a:avLst/>
          </a:prstGeom>
        </p:spPr>
      </p:pic>
      <p:sp>
        <p:nvSpPr>
          <p:cNvPr id="19" name="TextBox 18"/>
          <p:cNvSpPr txBox="1"/>
          <p:nvPr/>
        </p:nvSpPr>
        <p:spPr>
          <a:xfrm>
            <a:off x="2686135" y="1096963"/>
            <a:ext cx="3971325" cy="369332"/>
          </a:xfrm>
          <a:prstGeom prst="rect">
            <a:avLst/>
          </a:prstGeom>
          <a:noFill/>
        </p:spPr>
        <p:txBody>
          <a:bodyPr wrap="square" rtlCol="0">
            <a:spAutoFit/>
          </a:bodyPr>
          <a:lstStyle/>
          <a:p>
            <a:pPr algn="ctr"/>
            <a:r>
              <a:rPr lang="en-US" sz="1800" b="1" dirty="0" smtClean="0">
                <a:solidFill>
                  <a:srgbClr val="FFFFFF"/>
                </a:solidFill>
              </a:rPr>
              <a:t>May 10, 2017 – TX/OK (18-21 UTC)</a:t>
            </a:r>
            <a:endParaRPr lang="en-US" sz="1800" b="1" dirty="0">
              <a:solidFill>
                <a:srgbClr val="FFFFFF"/>
              </a:solidFill>
            </a:endParaRPr>
          </a:p>
        </p:txBody>
      </p:sp>
      <p:sp>
        <p:nvSpPr>
          <p:cNvPr id="10" name="TextBox 9"/>
          <p:cNvSpPr txBox="1"/>
          <p:nvPr/>
        </p:nvSpPr>
        <p:spPr>
          <a:xfrm>
            <a:off x="1345891" y="1893399"/>
            <a:ext cx="2606478" cy="1477328"/>
          </a:xfrm>
          <a:prstGeom prst="rect">
            <a:avLst/>
          </a:prstGeom>
          <a:solidFill>
            <a:schemeClr val="accent1">
              <a:lumMod val="20000"/>
              <a:lumOff val="80000"/>
            </a:schemeClr>
          </a:solidFill>
          <a:ln w="25400">
            <a:solidFill>
              <a:schemeClr val="tx1"/>
            </a:solidFill>
          </a:ln>
        </p:spPr>
        <p:txBody>
          <a:bodyPr wrap="square" rtlCol="0">
            <a:spAutoFit/>
          </a:bodyPr>
          <a:lstStyle/>
          <a:p>
            <a:r>
              <a:rPr lang="en-US" sz="1800" b="1" dirty="0" smtClean="0"/>
              <a:t>Tail of 1.6 </a:t>
            </a:r>
            <a:r>
              <a:rPr lang="en-US" sz="1800" b="1" dirty="0" err="1" smtClean="0"/>
              <a:t>μm</a:t>
            </a:r>
            <a:r>
              <a:rPr lang="en-US" sz="1800" b="1" dirty="0" smtClean="0"/>
              <a:t> reflectance &gt; 30% is mostly associated with incorrect cloud classification</a:t>
            </a:r>
            <a:endParaRPr lang="en-US" sz="1800" b="1" dirty="0"/>
          </a:p>
        </p:txBody>
      </p:sp>
      <p:cxnSp>
        <p:nvCxnSpPr>
          <p:cNvPr id="20" name="Straight Arrow Connector 19"/>
          <p:cNvCxnSpPr/>
          <p:nvPr/>
        </p:nvCxnSpPr>
        <p:spPr>
          <a:xfrm>
            <a:off x="3412117" y="3370727"/>
            <a:ext cx="379124" cy="246728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59489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8" y="667162"/>
            <a:ext cx="8229600" cy="1143001"/>
          </a:xfrm>
        </p:spPr>
        <p:txBody>
          <a:bodyPr/>
          <a:lstStyle/>
          <a:p>
            <a:r>
              <a:rPr lang="en-US" dirty="0" smtClean="0"/>
              <a:t>Assessment for Aircraft Icing Applications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46</a:t>
            </a:fld>
            <a:endParaRPr lang="en-US" sz="1200" b="0" i="0" u="none" strike="noStrike" cap="none">
              <a:solidFill>
                <a:schemeClr val="lt1"/>
              </a:solidFill>
              <a:latin typeface="Calibri"/>
              <a:ea typeface="Calibri"/>
              <a:cs typeface="Calibri"/>
              <a:sym typeface="Calibri"/>
            </a:endParaRPr>
          </a:p>
        </p:txBody>
      </p:sp>
      <p:pic>
        <p:nvPicPr>
          <p:cNvPr id="6" name="Picture 5" descr="PROVISIONAL_VAL_GS_sup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6049"/>
            <a:ext cx="7293595" cy="4791951"/>
          </a:xfrm>
          <a:prstGeom prst="rect">
            <a:avLst/>
          </a:prstGeom>
        </p:spPr>
      </p:pic>
      <p:sp>
        <p:nvSpPr>
          <p:cNvPr id="7" name="Shape 704"/>
          <p:cNvSpPr/>
          <p:nvPr/>
        </p:nvSpPr>
        <p:spPr>
          <a:xfrm>
            <a:off x="4577923" y="4931903"/>
            <a:ext cx="1458275" cy="356421"/>
          </a:xfrm>
          <a:prstGeom prst="ellipse">
            <a:avLst/>
          </a:prstGeom>
          <a:noFill/>
          <a:ln w="222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8" name="Shape 704"/>
          <p:cNvSpPr/>
          <p:nvPr/>
        </p:nvSpPr>
        <p:spPr>
          <a:xfrm>
            <a:off x="4577923" y="5880396"/>
            <a:ext cx="1458275" cy="356421"/>
          </a:xfrm>
          <a:prstGeom prst="ellipse">
            <a:avLst/>
          </a:prstGeom>
          <a:noFill/>
          <a:ln w="222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9" name="TextBox 8"/>
          <p:cNvSpPr txBox="1"/>
          <p:nvPr/>
        </p:nvSpPr>
        <p:spPr>
          <a:xfrm>
            <a:off x="6719974" y="2070370"/>
            <a:ext cx="2424025" cy="3477875"/>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solidFill>
                  <a:schemeClr val="tx1"/>
                </a:solidFill>
              </a:rPr>
              <a:t>~70% of optically thick </a:t>
            </a:r>
            <a:r>
              <a:rPr lang="en-US" sz="2000" b="1" dirty="0" err="1" smtClean="0">
                <a:solidFill>
                  <a:schemeClr val="tx1"/>
                </a:solidFill>
              </a:rPr>
              <a:t>supercooled</a:t>
            </a:r>
            <a:r>
              <a:rPr lang="en-US" sz="2000" b="1" dirty="0" smtClean="0">
                <a:solidFill>
                  <a:schemeClr val="tx1"/>
                </a:solidFill>
              </a:rPr>
              <a:t> liquid water clouds are correctly classified</a:t>
            </a:r>
          </a:p>
          <a:p>
            <a:endParaRPr lang="en-US" sz="2000" b="1" dirty="0" smtClean="0">
              <a:solidFill>
                <a:schemeClr val="tx1"/>
              </a:solidFill>
            </a:endParaRPr>
          </a:p>
          <a:p>
            <a:r>
              <a:rPr lang="en-US" sz="2000" b="1" dirty="0" smtClean="0">
                <a:solidFill>
                  <a:schemeClr val="tx1"/>
                </a:solidFill>
              </a:rPr>
              <a:t>Only about 5% of clouds that may have </a:t>
            </a:r>
            <a:r>
              <a:rPr lang="en-US" sz="2000" b="1" dirty="0" err="1" smtClean="0">
                <a:solidFill>
                  <a:schemeClr val="tx1"/>
                </a:solidFill>
              </a:rPr>
              <a:t>supercooled</a:t>
            </a:r>
            <a:r>
              <a:rPr lang="en-US" sz="2000" b="1" dirty="0" smtClean="0">
                <a:solidFill>
                  <a:schemeClr val="tx1"/>
                </a:solidFill>
              </a:rPr>
              <a:t> liquid are missed</a:t>
            </a:r>
            <a:endParaRPr lang="en-US" sz="2000" b="1" dirty="0">
              <a:solidFill>
                <a:schemeClr val="tx1"/>
              </a:solidFill>
            </a:endParaRPr>
          </a:p>
        </p:txBody>
      </p:sp>
    </p:spTree>
    <p:extLst>
      <p:ext uri="{BB962C8B-B14F-4D97-AF65-F5344CB8AC3E}">
        <p14:creationId xmlns:p14="http://schemas.microsoft.com/office/powerpoint/2010/main" val="3864952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227176"/>
            <a:ext cx="8229600" cy="1143001"/>
          </a:xfrm>
        </p:spPr>
        <p:txBody>
          <a:bodyPr/>
          <a:lstStyle/>
          <a:p>
            <a:r>
              <a:rPr lang="en-US" dirty="0" smtClean="0"/>
              <a:t>Cloud Mask Impacts</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47</a:t>
            </a:fld>
            <a:endParaRPr lang="en-US" sz="1200" b="0" i="0" u="none" strike="noStrike" cap="none">
              <a:solidFill>
                <a:schemeClr val="lt1"/>
              </a:solidFill>
              <a:latin typeface="Calibri"/>
              <a:ea typeface="Calibri"/>
              <a:cs typeface="Calibri"/>
              <a:sym typeface="Calibri"/>
            </a:endParaRPr>
          </a:p>
        </p:txBody>
      </p:sp>
      <p:pic>
        <p:nvPicPr>
          <p:cNvPr id="4" name="Picture 3" descr="GOESCTP-20180220_1202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7182"/>
            <a:ext cx="7454949" cy="4649679"/>
          </a:xfrm>
          <a:prstGeom prst="rect">
            <a:avLst/>
          </a:prstGeom>
        </p:spPr>
      </p:pic>
      <p:sp>
        <p:nvSpPr>
          <p:cNvPr id="5" name="Oval 4"/>
          <p:cNvSpPr/>
          <p:nvPr/>
        </p:nvSpPr>
        <p:spPr>
          <a:xfrm rot="1920000">
            <a:off x="2933185" y="600332"/>
            <a:ext cx="2279556" cy="3900855"/>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haimage (74).png"/>
          <p:cNvPicPr>
            <a:picLocks noChangeAspect="1"/>
          </p:cNvPicPr>
          <p:nvPr/>
        </p:nvPicPr>
        <p:blipFill rotWithShape="1">
          <a:blip r:embed="rId3">
            <a:extLst>
              <a:ext uri="{28A0092B-C50C-407E-A947-70E740481C1C}">
                <a14:useLocalDpi xmlns:a14="http://schemas.microsoft.com/office/drawing/2010/main" val="0"/>
              </a:ext>
            </a:extLst>
          </a:blip>
          <a:srcRect b="9831"/>
          <a:stretch/>
        </p:blipFill>
        <p:spPr>
          <a:xfrm>
            <a:off x="4855738" y="3307571"/>
            <a:ext cx="4288261" cy="3174587"/>
          </a:xfrm>
          <a:prstGeom prst="rect">
            <a:avLst/>
          </a:prstGeom>
        </p:spPr>
      </p:pic>
      <p:sp>
        <p:nvSpPr>
          <p:cNvPr id="7" name="Oval 6"/>
          <p:cNvSpPr/>
          <p:nvPr/>
        </p:nvSpPr>
        <p:spPr>
          <a:xfrm rot="1920000">
            <a:off x="6510761" y="4253189"/>
            <a:ext cx="546840" cy="1273585"/>
          </a:xfrm>
          <a:prstGeom prst="ellipse">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08341" y="1124326"/>
            <a:ext cx="3290323" cy="1631216"/>
          </a:xfrm>
          <a:prstGeom prst="rect">
            <a:avLst/>
          </a:prstGeom>
          <a:solidFill>
            <a:schemeClr val="accent1">
              <a:lumMod val="20000"/>
              <a:lumOff val="80000"/>
            </a:schemeClr>
          </a:solidFill>
          <a:ln w="25400">
            <a:solidFill>
              <a:schemeClr val="tx1"/>
            </a:solidFill>
          </a:ln>
        </p:spPr>
        <p:txBody>
          <a:bodyPr wrap="square" rtlCol="0">
            <a:spAutoFit/>
          </a:bodyPr>
          <a:lstStyle/>
          <a:p>
            <a:r>
              <a:rPr lang="en-US" sz="2000" b="1" dirty="0" smtClean="0">
                <a:solidFill>
                  <a:schemeClr val="tx1"/>
                </a:solidFill>
              </a:rPr>
              <a:t>Some NWS users have asked why phase is sometimes “black” in AWIPS when clouds can be seen in imagery</a:t>
            </a:r>
            <a:endParaRPr lang="en-US" sz="2000" b="1" dirty="0">
              <a:solidFill>
                <a:schemeClr val="tx1"/>
              </a:solidFill>
            </a:endParaRPr>
          </a:p>
        </p:txBody>
      </p:sp>
      <p:sp>
        <p:nvSpPr>
          <p:cNvPr id="9" name="TextBox 8"/>
          <p:cNvSpPr txBox="1"/>
          <p:nvPr/>
        </p:nvSpPr>
        <p:spPr>
          <a:xfrm>
            <a:off x="1374325" y="2002296"/>
            <a:ext cx="1715537" cy="923330"/>
          </a:xfrm>
          <a:prstGeom prst="rect">
            <a:avLst/>
          </a:prstGeom>
          <a:noFill/>
        </p:spPr>
        <p:txBody>
          <a:bodyPr wrap="square" rtlCol="0">
            <a:spAutoFit/>
          </a:bodyPr>
          <a:lstStyle/>
          <a:p>
            <a:r>
              <a:rPr lang="en-US" sz="1800" b="1" dirty="0" smtClean="0">
                <a:solidFill>
                  <a:schemeClr val="bg1"/>
                </a:solidFill>
              </a:rPr>
              <a:t>Low clouds missed by cloud mask</a:t>
            </a:r>
            <a:endParaRPr lang="en-US" sz="1800" b="1" dirty="0">
              <a:solidFill>
                <a:schemeClr val="bg1"/>
              </a:solidFill>
            </a:endParaRPr>
          </a:p>
        </p:txBody>
      </p:sp>
      <p:sp>
        <p:nvSpPr>
          <p:cNvPr id="10" name="TextBox 9"/>
          <p:cNvSpPr txBox="1"/>
          <p:nvPr/>
        </p:nvSpPr>
        <p:spPr>
          <a:xfrm>
            <a:off x="0" y="5700664"/>
            <a:ext cx="4786442" cy="1015663"/>
          </a:xfrm>
          <a:prstGeom prst="rect">
            <a:avLst/>
          </a:prstGeom>
          <a:solidFill>
            <a:schemeClr val="accent1">
              <a:lumMod val="20000"/>
              <a:lumOff val="80000"/>
            </a:schemeClr>
          </a:solidFill>
          <a:ln w="25400">
            <a:solidFill>
              <a:schemeClr val="tx1"/>
            </a:solidFill>
          </a:ln>
        </p:spPr>
        <p:txBody>
          <a:bodyPr wrap="square" rtlCol="0">
            <a:spAutoFit/>
          </a:bodyPr>
          <a:lstStyle/>
          <a:p>
            <a:r>
              <a:rPr lang="en-US" sz="2000" b="1" dirty="0" smtClean="0">
                <a:solidFill>
                  <a:schemeClr val="tx1"/>
                </a:solidFill>
              </a:rPr>
              <a:t>Low clouds are often difficult to detect, so specialized algorithms used to identify hazardous low clouds</a:t>
            </a:r>
            <a:endParaRPr lang="en-US" sz="2000" b="1" dirty="0">
              <a:solidFill>
                <a:schemeClr val="tx1"/>
              </a:solidFill>
            </a:endParaRPr>
          </a:p>
        </p:txBody>
      </p:sp>
    </p:spTree>
    <p:extLst>
      <p:ext uri="{BB962C8B-B14F-4D97-AF65-F5344CB8AC3E}">
        <p14:creationId xmlns:p14="http://schemas.microsoft.com/office/powerpoint/2010/main" val="3600587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1531522" y="-46038"/>
            <a:ext cx="5976675" cy="1143000"/>
          </a:xfrm>
          <a:prstGeom prst="rect">
            <a:avLst/>
          </a:prstGeom>
        </p:spPr>
        <p:txBody>
          <a:bodyPr lIns="91425" tIns="91425" rIns="91425" bIns="91425" anchor="ctr" anchorCtr="0">
            <a:noAutofit/>
          </a:bodyPr>
          <a:lstStyle/>
          <a:p>
            <a:pPr lvl="0">
              <a:spcBef>
                <a:spcPts val="0"/>
              </a:spcBef>
              <a:buNone/>
            </a:pPr>
            <a:r>
              <a:rPr lang="en-US" sz="3200" dirty="0" smtClean="0"/>
              <a:t>Use in Fog/Low Stratus </a:t>
            </a:r>
            <a:r>
              <a:rPr lang="en-US" sz="3200" dirty="0" smtClean="0"/>
              <a:t>Algorithm</a:t>
            </a:r>
            <a:endParaRPr lang="en-US" sz="3200" dirty="0"/>
          </a:p>
        </p:txBody>
      </p:sp>
      <p:sp>
        <p:nvSpPr>
          <p:cNvPr id="378" name="Shape 37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lgn="r">
              <a:spcBef>
                <a:spcPts val="0"/>
              </a:spcBef>
              <a:buClr>
                <a:srgbClr val="000000"/>
              </a:buClr>
              <a:buSzPct val="25000"/>
              <a:buFont typeface="Arial"/>
              <a:buNone/>
            </a:pPr>
            <a:fld id="{00000000-1234-1234-1234-123412341234}" type="slidenum">
              <a:rPr lang="en-US">
                <a:solidFill>
                  <a:srgbClr val="FFFFFF"/>
                </a:solidFill>
              </a:rPr>
              <a:pPr lvl="0" algn="r">
                <a:spcBef>
                  <a:spcPts val="0"/>
                </a:spcBef>
                <a:buClr>
                  <a:srgbClr val="000000"/>
                </a:buClr>
                <a:buSzPct val="25000"/>
                <a:buFont typeface="Arial"/>
                <a:buNone/>
              </a:pPr>
              <a:t>48</a:t>
            </a:fld>
            <a:endParaRPr lang="en-US" dirty="0">
              <a:solidFill>
                <a:srgbClr val="FFFFFF"/>
              </a:solidFill>
            </a:endParaRPr>
          </a:p>
        </p:txBody>
      </p:sp>
      <p:sp>
        <p:nvSpPr>
          <p:cNvPr id="386" name="Shape 386"/>
          <p:cNvSpPr txBox="1"/>
          <p:nvPr/>
        </p:nvSpPr>
        <p:spPr>
          <a:xfrm>
            <a:off x="0" y="1565171"/>
            <a:ext cx="4663423" cy="5156279"/>
          </a:xfrm>
          <a:prstGeom prst="rect">
            <a:avLst/>
          </a:prstGeom>
          <a:noFill/>
          <a:ln>
            <a:noFill/>
          </a:ln>
        </p:spPr>
        <p:txBody>
          <a:bodyPr lIns="91425" tIns="91425" rIns="91425" bIns="91425" anchor="t" anchorCtr="0">
            <a:noAutofit/>
          </a:bodyPr>
          <a:lstStyle/>
          <a:p>
            <a:pPr marL="457200" lvl="0" indent="-342900" rtl="0">
              <a:spcBef>
                <a:spcPts val="640"/>
              </a:spcBef>
              <a:buClr>
                <a:schemeClr val="lt1"/>
              </a:buClr>
              <a:buSzPct val="100000"/>
              <a:buFont typeface="Calibri"/>
              <a:buChar char="●"/>
            </a:pPr>
            <a:r>
              <a:rPr lang="en-US" sz="2000" dirty="0" smtClean="0">
                <a:solidFill>
                  <a:schemeClr val="lt1"/>
                </a:solidFill>
                <a:latin typeface="Calibri"/>
                <a:ea typeface="Calibri"/>
                <a:cs typeface="Calibri"/>
                <a:sym typeface="Calibri"/>
              </a:rPr>
              <a:t>The GOES-16 ABI </a:t>
            </a:r>
            <a:r>
              <a:rPr lang="en-US" sz="2000" dirty="0">
                <a:solidFill>
                  <a:schemeClr val="lt1"/>
                </a:solidFill>
                <a:latin typeface="Calibri"/>
                <a:ea typeface="Calibri"/>
                <a:cs typeface="Calibri"/>
                <a:sym typeface="Calibri"/>
              </a:rPr>
              <a:t>c</a:t>
            </a:r>
            <a:r>
              <a:rPr lang="en-US" sz="2000" dirty="0" smtClean="0">
                <a:solidFill>
                  <a:schemeClr val="lt1"/>
                </a:solidFill>
                <a:latin typeface="Calibri"/>
                <a:ea typeface="Calibri"/>
                <a:cs typeface="Calibri"/>
                <a:sym typeface="Calibri"/>
              </a:rPr>
              <a:t>loud </a:t>
            </a:r>
            <a:r>
              <a:rPr lang="en-US" sz="2000" dirty="0">
                <a:solidFill>
                  <a:schemeClr val="lt1"/>
                </a:solidFill>
                <a:latin typeface="Calibri"/>
                <a:ea typeface="Calibri"/>
                <a:cs typeface="Calibri"/>
                <a:sym typeface="Calibri"/>
              </a:rPr>
              <a:t>t</a:t>
            </a:r>
            <a:r>
              <a:rPr lang="en-US" sz="2000" dirty="0" smtClean="0">
                <a:solidFill>
                  <a:schemeClr val="lt1"/>
                </a:solidFill>
                <a:latin typeface="Calibri"/>
                <a:ea typeface="Calibri"/>
                <a:cs typeface="Calibri"/>
                <a:sym typeface="Calibri"/>
              </a:rPr>
              <a:t>op phase algorithm is required by the GOES-16 FLS algorithm</a:t>
            </a:r>
          </a:p>
          <a:p>
            <a:pPr marL="457200" lvl="0" indent="-342900" rtl="0">
              <a:spcBef>
                <a:spcPts val="640"/>
              </a:spcBef>
              <a:buClr>
                <a:schemeClr val="lt1"/>
              </a:buClr>
              <a:buSzPct val="100000"/>
              <a:buFont typeface="Calibri"/>
              <a:buChar char="●"/>
            </a:pPr>
            <a:r>
              <a:rPr lang="en-US" sz="2000" dirty="0" smtClean="0">
                <a:solidFill>
                  <a:schemeClr val="lt1"/>
                </a:solidFill>
                <a:latin typeface="Calibri"/>
                <a:ea typeface="Calibri"/>
                <a:cs typeface="Calibri"/>
                <a:sym typeface="Calibri"/>
              </a:rPr>
              <a:t>Comprehensive validation shows the GOES-16 FLS products are more skillful (see table) than the previous GOES-NOP version of the FLS products</a:t>
            </a:r>
            <a:endParaRPr lang="en-US" sz="2000" dirty="0">
              <a:solidFill>
                <a:schemeClr val="lt1"/>
              </a:solidFill>
              <a:latin typeface="Calibri"/>
              <a:ea typeface="Calibri"/>
              <a:cs typeface="Calibri"/>
              <a:sym typeface="Calibri"/>
            </a:endParaRPr>
          </a:p>
          <a:p>
            <a:pPr marL="457200" lvl="0" indent="-342900" rtl="0">
              <a:spcBef>
                <a:spcPts val="640"/>
              </a:spcBef>
              <a:buClr>
                <a:schemeClr val="lt1"/>
              </a:buClr>
              <a:buSzPct val="100000"/>
              <a:buFont typeface="Calibri"/>
              <a:buChar char="●"/>
            </a:pPr>
            <a:r>
              <a:rPr lang="en-US" sz="2000" dirty="0" smtClean="0">
                <a:solidFill>
                  <a:schemeClr val="lt1"/>
                </a:solidFill>
                <a:latin typeface="Calibri"/>
                <a:ea typeface="Calibri"/>
                <a:cs typeface="Calibri"/>
                <a:sym typeface="Calibri"/>
              </a:rPr>
              <a:t>The GOES-16 FLS products were also found to be better-calibrated than the GOES-NOP version</a:t>
            </a:r>
            <a:endParaRPr lang="en-US" sz="2000" dirty="0">
              <a:solidFill>
                <a:schemeClr val="lt1"/>
              </a:solidFill>
              <a:latin typeface="Calibri"/>
              <a:ea typeface="Calibri"/>
              <a:cs typeface="Calibri"/>
              <a:sym typeface="Calibri"/>
            </a:endParaRPr>
          </a:p>
          <a:p>
            <a:pPr marL="457200" lvl="0" indent="-342900">
              <a:spcBef>
                <a:spcPts val="640"/>
              </a:spcBef>
              <a:buClr>
                <a:schemeClr val="lt1"/>
              </a:buClr>
              <a:buSzPct val="100000"/>
              <a:buFont typeface="Calibri"/>
              <a:buChar char="●"/>
            </a:pPr>
            <a:r>
              <a:rPr lang="en-US" sz="2000" dirty="0" smtClean="0">
                <a:solidFill>
                  <a:schemeClr val="lt1"/>
                </a:solidFill>
                <a:latin typeface="Calibri"/>
                <a:ea typeface="Calibri"/>
                <a:cs typeface="Calibri"/>
                <a:sym typeface="Calibri"/>
              </a:rPr>
              <a:t>These results show the use of the GOES-16 cloud top phase algorithm does not appear to negatively impact the GOES-16 FLS products</a:t>
            </a:r>
            <a:endParaRPr lang="en-US" sz="2000" dirty="0">
              <a:solidFill>
                <a:schemeClr val="lt1"/>
              </a:solidFill>
              <a:latin typeface="Calibri"/>
              <a:ea typeface="Calibri"/>
              <a:cs typeface="Calibri"/>
              <a:sym typeface="Calibri"/>
            </a:endParaRPr>
          </a:p>
        </p:txBody>
      </p:sp>
      <p:sp>
        <p:nvSpPr>
          <p:cNvPr id="388" name="Shape 388"/>
          <p:cNvSpPr txBox="1"/>
          <p:nvPr/>
        </p:nvSpPr>
        <p:spPr>
          <a:xfrm>
            <a:off x="7260675" y="6335523"/>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rgbClr val="FFFFFF"/>
                </a:solidFill>
                <a:latin typeface="Calibri"/>
                <a:ea typeface="Calibri"/>
                <a:cs typeface="Calibri"/>
                <a:sym typeface="Calibri"/>
              </a:rPr>
              <a:t>PASSED</a:t>
            </a:r>
          </a:p>
        </p:txBody>
      </p:sp>
      <p:graphicFrame>
        <p:nvGraphicFramePr>
          <p:cNvPr id="12" name="Content Placeholder 8"/>
          <p:cNvGraphicFramePr>
            <a:graphicFrameLocks/>
          </p:cNvGraphicFramePr>
          <p:nvPr>
            <p:extLst>
              <p:ext uri="{D42A27DB-BD31-4B8C-83A1-F6EECF244321}">
                <p14:modId xmlns:p14="http://schemas.microsoft.com/office/powerpoint/2010/main" val="3206366885"/>
              </p:ext>
            </p:extLst>
          </p:nvPr>
        </p:nvGraphicFramePr>
        <p:xfrm>
          <a:off x="5143458" y="1381078"/>
          <a:ext cx="3560730" cy="2104407"/>
        </p:xfrm>
        <a:graphic>
          <a:graphicData uri="http://schemas.openxmlformats.org/drawingml/2006/table">
            <a:tbl>
              <a:tblPr firstRow="1" bandRow="1">
                <a:tableStyleId>{5C22544A-7EE6-4342-B048-85BDC9FD1C3A}</a:tableStyleId>
              </a:tblPr>
              <a:tblGrid>
                <a:gridCol w="947570"/>
                <a:gridCol w="1260167"/>
                <a:gridCol w="1352993"/>
              </a:tblGrid>
              <a:tr h="464543">
                <a:tc>
                  <a:txBody>
                    <a:bodyPr/>
                    <a:lstStyle/>
                    <a:p>
                      <a:pPr algn="ctr"/>
                      <a:endParaRPr lang="en-US" sz="1800" dirty="0"/>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Maximum CSI</a:t>
                      </a:r>
                      <a:endParaRPr lang="en-US" sz="1800" dirty="0"/>
                    </a:p>
                  </a:txBody>
                  <a:tcPr/>
                </a:tc>
                <a:tc hMerge="1">
                  <a:txBody>
                    <a:bodyPr/>
                    <a:lstStyle/>
                    <a:p>
                      <a:pPr algn="ctr"/>
                      <a:endParaRPr lang="en-US" dirty="0"/>
                    </a:p>
                  </a:txBody>
                  <a:tcPr/>
                </a:tc>
              </a:tr>
              <a:tr h="409966">
                <a:tc>
                  <a:txBody>
                    <a:bodyPr/>
                    <a:lstStyle/>
                    <a:p>
                      <a:pPr algn="ctr"/>
                      <a:endParaRPr lang="en-US" sz="1800" b="1" dirty="0"/>
                    </a:p>
                  </a:txBody>
                  <a:tcPr/>
                </a:tc>
                <a:tc>
                  <a:txBody>
                    <a:bodyPr/>
                    <a:lstStyle/>
                    <a:p>
                      <a:pPr algn="ctr"/>
                      <a:r>
                        <a:rPr lang="en-US" sz="1800" b="1" dirty="0" smtClean="0"/>
                        <a:t>GOES-13</a:t>
                      </a:r>
                      <a:endParaRPr lang="en-US" sz="1800" b="1" dirty="0"/>
                    </a:p>
                  </a:txBody>
                  <a:tcPr/>
                </a:tc>
                <a:tc>
                  <a:txBody>
                    <a:bodyPr/>
                    <a:lstStyle/>
                    <a:p>
                      <a:pPr algn="ctr"/>
                      <a:r>
                        <a:rPr lang="en-US" sz="1800" b="1" dirty="0" smtClean="0"/>
                        <a:t>GOES-16</a:t>
                      </a:r>
                      <a:endParaRPr lang="en-US" sz="1800" b="1" dirty="0"/>
                    </a:p>
                  </a:txBody>
                  <a:tcPr/>
                </a:tc>
              </a:tr>
              <a:tr h="409966">
                <a:tc>
                  <a:txBody>
                    <a:bodyPr/>
                    <a:lstStyle/>
                    <a:p>
                      <a:pPr algn="ctr"/>
                      <a:r>
                        <a:rPr lang="en-US" sz="1800" b="1" dirty="0" smtClean="0"/>
                        <a:t>LIFR</a:t>
                      </a:r>
                      <a:endParaRPr lang="en-US" sz="1800" b="1" dirty="0"/>
                    </a:p>
                  </a:txBody>
                  <a:tcPr/>
                </a:tc>
                <a:tc>
                  <a:txBody>
                    <a:bodyPr/>
                    <a:lstStyle/>
                    <a:p>
                      <a:pPr algn="ctr"/>
                      <a:r>
                        <a:rPr lang="en-US" sz="1800" b="1" dirty="0" smtClean="0"/>
                        <a:t>0.259</a:t>
                      </a:r>
                      <a:endParaRPr lang="en-US" sz="1800" b="1" dirty="0"/>
                    </a:p>
                  </a:txBody>
                  <a:tcPr/>
                </a:tc>
                <a:tc>
                  <a:txBody>
                    <a:bodyPr/>
                    <a:lstStyle/>
                    <a:p>
                      <a:pPr algn="ctr"/>
                      <a:r>
                        <a:rPr lang="en-US" sz="1800" b="1" dirty="0" smtClean="0"/>
                        <a:t>0.272</a:t>
                      </a:r>
                      <a:endParaRPr lang="en-US" sz="1800" b="1" dirty="0"/>
                    </a:p>
                  </a:txBody>
                  <a:tcPr/>
                </a:tc>
              </a:tr>
              <a:tr h="409966">
                <a:tc>
                  <a:txBody>
                    <a:bodyPr/>
                    <a:lstStyle/>
                    <a:p>
                      <a:pPr algn="ctr"/>
                      <a:r>
                        <a:rPr lang="en-US" sz="1800" b="1" dirty="0" smtClean="0"/>
                        <a:t>IFR</a:t>
                      </a:r>
                      <a:endParaRPr lang="en-US" sz="1800" b="1" dirty="0"/>
                    </a:p>
                  </a:txBody>
                  <a:tcPr/>
                </a:tc>
                <a:tc>
                  <a:txBody>
                    <a:bodyPr/>
                    <a:lstStyle/>
                    <a:p>
                      <a:pPr algn="ctr"/>
                      <a:r>
                        <a:rPr lang="en-US" sz="1800" b="1" dirty="0" smtClean="0"/>
                        <a:t>0.326</a:t>
                      </a:r>
                      <a:endParaRPr lang="en-US" sz="1800" b="1" dirty="0"/>
                    </a:p>
                  </a:txBody>
                  <a:tcPr/>
                </a:tc>
                <a:tc>
                  <a:txBody>
                    <a:bodyPr/>
                    <a:lstStyle/>
                    <a:p>
                      <a:pPr algn="ctr"/>
                      <a:r>
                        <a:rPr lang="en-US" sz="1800" b="1" dirty="0" smtClean="0"/>
                        <a:t>0.348</a:t>
                      </a:r>
                      <a:endParaRPr lang="en-US" sz="1800" b="1" dirty="0"/>
                    </a:p>
                  </a:txBody>
                  <a:tcPr/>
                </a:tc>
              </a:tr>
              <a:tr h="409966">
                <a:tc>
                  <a:txBody>
                    <a:bodyPr/>
                    <a:lstStyle/>
                    <a:p>
                      <a:pPr algn="ctr"/>
                      <a:r>
                        <a:rPr lang="en-US" sz="1800" b="1" dirty="0" smtClean="0"/>
                        <a:t>MVFR</a:t>
                      </a:r>
                      <a:endParaRPr lang="en-US" sz="1800" b="1" dirty="0"/>
                    </a:p>
                  </a:txBody>
                  <a:tcPr/>
                </a:tc>
                <a:tc>
                  <a:txBody>
                    <a:bodyPr/>
                    <a:lstStyle/>
                    <a:p>
                      <a:pPr algn="ctr"/>
                      <a:r>
                        <a:rPr lang="en-US" sz="1800" b="1" dirty="0" smtClean="0"/>
                        <a:t>0.412</a:t>
                      </a:r>
                      <a:endParaRPr lang="en-US" sz="1800" b="1" dirty="0"/>
                    </a:p>
                  </a:txBody>
                  <a:tcPr/>
                </a:tc>
                <a:tc>
                  <a:txBody>
                    <a:bodyPr/>
                    <a:lstStyle/>
                    <a:p>
                      <a:pPr algn="ctr"/>
                      <a:r>
                        <a:rPr lang="en-US" sz="1800" b="1" dirty="0" smtClean="0"/>
                        <a:t>0.448</a:t>
                      </a:r>
                      <a:endParaRPr lang="en-US" sz="1800" b="1" dirty="0"/>
                    </a:p>
                  </a:txBody>
                  <a:tcPr/>
                </a:tc>
              </a:tr>
            </a:tbl>
          </a:graphicData>
        </a:graphic>
      </p:graphicFrame>
      <p:pic>
        <p:nvPicPr>
          <p:cNvPr id="3" name="Picture 2" descr="GEOCAT_All_IFR_ALLCLDS_reliabilit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39" y="4201053"/>
            <a:ext cx="2097024" cy="2097024"/>
          </a:xfrm>
          <a:prstGeom prst="rect">
            <a:avLst/>
          </a:prstGeom>
        </p:spPr>
      </p:pic>
      <p:pic>
        <p:nvPicPr>
          <p:cNvPr id="6" name="Picture 5" descr="GEOCAT_All_IFR_ALLCLDS_reliability.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41" y="4201053"/>
            <a:ext cx="2097024" cy="2097024"/>
          </a:xfrm>
          <a:prstGeom prst="rect">
            <a:avLst/>
          </a:prstGeom>
        </p:spPr>
      </p:pic>
      <p:sp>
        <p:nvSpPr>
          <p:cNvPr id="7" name="TextBox 6"/>
          <p:cNvSpPr txBox="1"/>
          <p:nvPr/>
        </p:nvSpPr>
        <p:spPr>
          <a:xfrm>
            <a:off x="5204689" y="4383144"/>
            <a:ext cx="846695" cy="261610"/>
          </a:xfrm>
          <a:prstGeom prst="rect">
            <a:avLst/>
          </a:prstGeom>
          <a:noFill/>
        </p:spPr>
        <p:txBody>
          <a:bodyPr wrap="square" rtlCol="0">
            <a:spAutoFit/>
          </a:bodyPr>
          <a:lstStyle/>
          <a:p>
            <a:r>
              <a:rPr lang="en-US" sz="1100" b="1" dirty="0" smtClean="0"/>
              <a:t>GOES-13</a:t>
            </a:r>
            <a:endParaRPr lang="en-US" sz="1100" b="1" dirty="0"/>
          </a:p>
        </p:txBody>
      </p:sp>
      <p:sp>
        <p:nvSpPr>
          <p:cNvPr id="17" name="TextBox 16"/>
          <p:cNvSpPr txBox="1"/>
          <p:nvPr/>
        </p:nvSpPr>
        <p:spPr>
          <a:xfrm>
            <a:off x="7335384" y="4370692"/>
            <a:ext cx="846695" cy="261610"/>
          </a:xfrm>
          <a:prstGeom prst="rect">
            <a:avLst/>
          </a:prstGeom>
          <a:noFill/>
        </p:spPr>
        <p:txBody>
          <a:bodyPr wrap="square" rtlCol="0">
            <a:spAutoFit/>
          </a:bodyPr>
          <a:lstStyle/>
          <a:p>
            <a:r>
              <a:rPr lang="en-US" sz="1100" b="1" dirty="0" smtClean="0"/>
              <a:t>GOES-16</a:t>
            </a:r>
            <a:endParaRPr lang="en-US" sz="1100" b="1" dirty="0"/>
          </a:p>
        </p:txBody>
      </p:sp>
      <p:sp>
        <p:nvSpPr>
          <p:cNvPr id="19" name="Shape 387"/>
          <p:cNvSpPr txBox="1"/>
          <p:nvPr/>
        </p:nvSpPr>
        <p:spPr>
          <a:xfrm>
            <a:off x="4980561" y="3486281"/>
            <a:ext cx="3872387" cy="637200"/>
          </a:xfrm>
          <a:prstGeom prst="rect">
            <a:avLst/>
          </a:prstGeom>
          <a:noFill/>
          <a:ln>
            <a:noFill/>
          </a:ln>
        </p:spPr>
        <p:txBody>
          <a:bodyPr lIns="91425" tIns="91425" rIns="91425" bIns="91425" anchor="ctr" anchorCtr="0">
            <a:noAutofit/>
          </a:bodyPr>
          <a:lstStyle/>
          <a:p>
            <a:pPr lvl="0" algn="ctr" rtl="0">
              <a:spcBef>
                <a:spcPts val="0"/>
              </a:spcBef>
              <a:buNone/>
            </a:pPr>
            <a:r>
              <a:rPr lang="en-US" sz="1200" dirty="0" smtClean="0">
                <a:solidFill>
                  <a:srgbClr val="FFFFFF"/>
                </a:solidFill>
                <a:latin typeface="Calibri"/>
                <a:ea typeface="Calibri"/>
                <a:cs typeface="Calibri"/>
                <a:sym typeface="Calibri"/>
              </a:rPr>
              <a:t>Validation was created using 8 days of data (1 day per month from March-October, 2017). All solar orientations and cloud types were used for this analysis.</a:t>
            </a:r>
            <a:endParaRPr lang="en-US" sz="12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847629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49</a:t>
            </a:fld>
            <a:endParaRPr sz="1200" b="0" i="0" u="none" strike="noStrike" cap="none">
              <a:solidFill>
                <a:srgbClr val="FFFFFF"/>
              </a:solidFill>
              <a:latin typeface="Calibri"/>
              <a:ea typeface="Calibri"/>
              <a:cs typeface="Calibri"/>
              <a:sym typeface="Calibri"/>
            </a:endParaRPr>
          </a:p>
        </p:txBody>
      </p:sp>
      <p:sp>
        <p:nvSpPr>
          <p:cNvPr id="933" name="Shape 933"/>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ADRs Addressed</a:t>
            </a:r>
            <a:endParaRPr sz="2000" b="0" i="1" u="none" strike="noStrike" cap="none">
              <a:solidFill>
                <a:schemeClr val="lt1"/>
              </a:solidFill>
              <a:latin typeface="Calibri"/>
              <a:ea typeface="Calibri"/>
              <a:cs typeface="Calibri"/>
              <a:sym typeface="Calibri"/>
            </a:endParaRPr>
          </a:p>
        </p:txBody>
      </p:sp>
      <p:sp>
        <p:nvSpPr>
          <p:cNvPr id="2" name="TextBox 1"/>
          <p:cNvSpPr txBox="1"/>
          <p:nvPr/>
        </p:nvSpPr>
        <p:spPr>
          <a:xfrm>
            <a:off x="2426395" y="2919004"/>
            <a:ext cx="4359927" cy="646331"/>
          </a:xfrm>
          <a:prstGeom prst="rect">
            <a:avLst/>
          </a:prstGeom>
          <a:noFill/>
        </p:spPr>
        <p:txBody>
          <a:bodyPr wrap="square" rtlCol="0">
            <a:spAutoFit/>
          </a:bodyPr>
          <a:lstStyle/>
          <a:p>
            <a:pPr algn="ctr"/>
            <a:r>
              <a:rPr lang="en-US" sz="3600" dirty="0" smtClean="0">
                <a:solidFill>
                  <a:srgbClr val="FFFFFF"/>
                </a:solidFill>
              </a:rPr>
              <a:t>No ADR’s for CPH</a:t>
            </a:r>
            <a:endParaRPr lang="en-US" sz="3600" dirty="0">
              <a:solidFill>
                <a:srgbClr val="FFFFFF"/>
              </a:solidFill>
            </a:endParaRPr>
          </a:p>
        </p:txBody>
      </p:sp>
    </p:spTree>
    <p:extLst>
      <p:ext uri="{BB962C8B-B14F-4D97-AF65-F5344CB8AC3E}">
        <p14:creationId xmlns:p14="http://schemas.microsoft.com/office/powerpoint/2010/main" val="146430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Requirements</a:t>
            </a:r>
          </a:p>
        </p:txBody>
      </p:sp>
      <p:sp>
        <p:nvSpPr>
          <p:cNvPr id="347" name="Shape 347"/>
          <p:cNvSpPr txBox="1">
            <a:spLocks noGrp="1"/>
          </p:cNvSpPr>
          <p:nvPr>
            <p:ph type="body" idx="1"/>
          </p:nvPr>
        </p:nvSpPr>
        <p:spPr>
          <a:xfrm>
            <a:off x="457200" y="1465262"/>
            <a:ext cx="8229600" cy="45261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lt1"/>
              </a:buClr>
              <a:buSzPct val="100000"/>
              <a:buFont typeface="Arial"/>
              <a:buChar char="•"/>
            </a:pPr>
            <a:r>
              <a:rPr lang="en-US" sz="3200" b="0" i="0" u="none" strike="noStrike" cap="none">
                <a:solidFill>
                  <a:schemeClr val="lt1"/>
                </a:solidFill>
                <a:latin typeface="Calibri"/>
                <a:ea typeface="Calibri"/>
                <a:cs typeface="Calibri"/>
                <a:sym typeface="Calibri"/>
              </a:rPr>
              <a:t>Ensure consistency across all sectors</a:t>
            </a:r>
          </a:p>
          <a:p>
            <a:pPr marL="0" marR="0" lvl="0" indent="0" algn="l" rtl="0">
              <a:lnSpc>
                <a:spcPct val="100000"/>
              </a:lnSpc>
              <a:spcBef>
                <a:spcPts val="0"/>
              </a:spcBef>
              <a:spcAft>
                <a:spcPts val="0"/>
              </a:spcAft>
              <a:buClr>
                <a:schemeClr val="lt1"/>
              </a:buClr>
              <a:buSzPct val="25000"/>
              <a:buFont typeface="Arial"/>
              <a:buNone/>
            </a:pPr>
            <a:endParaRPr sz="3200" b="0" i="0" u="none" strike="noStrike" cap="none">
              <a:solidFill>
                <a:schemeClr val="lt1"/>
              </a:solidFill>
              <a:latin typeface="Calibri"/>
              <a:ea typeface="Calibri"/>
              <a:cs typeface="Calibri"/>
              <a:sym typeface="Calibri"/>
            </a:endParaRPr>
          </a:p>
          <a:p>
            <a:pPr marL="457200" marR="0" lvl="0" indent="-228600" algn="l" rtl="0">
              <a:lnSpc>
                <a:spcPct val="100000"/>
              </a:lnSpc>
              <a:spcBef>
                <a:spcPts val="0"/>
              </a:spcBef>
              <a:spcAft>
                <a:spcPts val="0"/>
              </a:spcAft>
              <a:buClr>
                <a:schemeClr val="lt1"/>
              </a:buClr>
              <a:buSzPct val="100000"/>
              <a:buFont typeface="Arial"/>
              <a:buChar char="•"/>
            </a:pPr>
            <a:r>
              <a:rPr lang="en-US" sz="3200" b="0" i="0" u="none" strike="noStrike" cap="none">
                <a:solidFill>
                  <a:schemeClr val="lt1"/>
                </a:solidFill>
                <a:latin typeface="Calibri"/>
                <a:ea typeface="Calibri"/>
                <a:cs typeface="Calibri"/>
                <a:sym typeface="Calibri"/>
              </a:rPr>
              <a:t>Measurement accuracy of 80% correct classification for Cloud Phase for all scan types </a:t>
            </a:r>
          </a:p>
        </p:txBody>
      </p:sp>
      <p:sp>
        <p:nvSpPr>
          <p:cNvPr id="348" name="Shape 34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5</a:t>
            </a:fld>
            <a:endParaRPr lang="en-US" sz="1400" b="0" i="0" u="none" strike="noStrike" cap="none">
              <a:solidFill>
                <a:srgbClr val="FFFFFF"/>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Maturity Assessment</a:t>
            </a:r>
            <a:endParaRPr/>
          </a:p>
        </p:txBody>
      </p:sp>
      <p:sp>
        <p:nvSpPr>
          <p:cNvPr id="946" name="Shape 94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
        <p:nvSpPr>
          <p:cNvPr id="947" name="Shape 9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50</a:t>
            </a:fld>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344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800" b="0" i="0" u="none" strike="noStrike" cap="none">
                <a:solidFill>
                  <a:srgbClr val="FFFFFF"/>
                </a:solidFill>
                <a:latin typeface="Arial"/>
                <a:ea typeface="Arial"/>
                <a:cs typeface="Arial"/>
                <a:sym typeface="Arial"/>
              </a:rPr>
              <a:t>Provisional Validation</a:t>
            </a:r>
            <a:endParaRPr/>
          </a:p>
        </p:txBody>
      </p:sp>
      <p:sp>
        <p:nvSpPr>
          <p:cNvPr id="953" name="Shape 953"/>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00"/>
              <a:buFont typeface="Arial"/>
              <a:buNone/>
            </a:pPr>
            <a:fld id="{00000000-1234-1234-1234-123412341234}" type="slidenum">
              <a:rPr lang="en-US" sz="1200" b="0" i="0" u="none" strike="noStrike" cap="none">
                <a:solidFill>
                  <a:srgbClr val="FFFFFF"/>
                </a:solidFill>
                <a:latin typeface="Calibri"/>
                <a:ea typeface="Calibri"/>
                <a:cs typeface="Calibri"/>
                <a:sym typeface="Calibri"/>
              </a:rPr>
              <a:t>51</a:t>
            </a:fld>
            <a:endParaRPr sz="1200" b="0" i="0" u="none" strike="noStrike" cap="none">
              <a:solidFill>
                <a:srgbClr val="FFFFFF"/>
              </a:solidFill>
              <a:latin typeface="Calibri"/>
              <a:ea typeface="Calibri"/>
              <a:cs typeface="Calibri"/>
              <a:sym typeface="Calibri"/>
            </a:endParaRPr>
          </a:p>
        </p:txBody>
      </p:sp>
      <p:graphicFrame>
        <p:nvGraphicFramePr>
          <p:cNvPr id="954" name="Shape 954"/>
          <p:cNvGraphicFramePr/>
          <p:nvPr>
            <p:extLst>
              <p:ext uri="{D42A27DB-BD31-4B8C-83A1-F6EECF244321}">
                <p14:modId xmlns:p14="http://schemas.microsoft.com/office/powerpoint/2010/main" val="1181930066"/>
              </p:ext>
            </p:extLst>
          </p:nvPr>
        </p:nvGraphicFramePr>
        <p:xfrm>
          <a:off x="237112" y="1559560"/>
          <a:ext cx="8686800" cy="4145319"/>
        </p:xfrm>
        <a:graphic>
          <a:graphicData uri="http://schemas.openxmlformats.org/drawingml/2006/table">
            <a:tbl>
              <a:tblPr>
                <a:noFill/>
              </a:tblPr>
              <a:tblGrid>
                <a:gridCol w="4343400"/>
                <a:gridCol w="4343400"/>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Preparation Activities</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Assessment</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Validation activities are ongoing and the general research community is now encouraged to participate.</a:t>
                      </a:r>
                      <a:endParaRPr sz="2000" u="none" strike="noStrike" cap="none" dirty="0">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Validation activities are ongoing. The general research and </a:t>
                      </a:r>
                      <a:r>
                        <a:rPr lang="en-US" sz="2000" b="0" i="0" u="sng" strike="noStrike" cap="none" dirty="0">
                          <a:solidFill>
                            <a:schemeClr val="dk1"/>
                          </a:solidFill>
                          <a:latin typeface="Arial"/>
                          <a:ea typeface="Arial"/>
                          <a:cs typeface="Arial"/>
                          <a:sym typeface="Arial"/>
                        </a:rPr>
                        <a:t>user community </a:t>
                      </a:r>
                      <a:r>
                        <a:rPr lang="en-US" sz="2000" b="0" i="0" u="none" strike="noStrike" cap="none" dirty="0">
                          <a:solidFill>
                            <a:schemeClr val="dk1"/>
                          </a:solidFill>
                          <a:latin typeface="Arial"/>
                          <a:ea typeface="Arial"/>
                          <a:cs typeface="Arial"/>
                          <a:sym typeface="Arial"/>
                        </a:rPr>
                        <a:t>has been participating and providing feedback.</a:t>
                      </a:r>
                      <a:endParaRPr sz="2000" u="none" strike="noStrike" cap="none" dirty="0">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Severe algorithm anomalies are identified and under analysis. Solutions to anomalies are in development and testing.</a:t>
                      </a:r>
                      <a:endParaRPr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smtClean="0">
                          <a:solidFill>
                            <a:schemeClr val="dk1"/>
                          </a:solidFill>
                          <a:latin typeface="Arial"/>
                          <a:ea typeface="Arial"/>
                          <a:cs typeface="Arial"/>
                          <a:sym typeface="Arial"/>
                        </a:rPr>
                        <a:t>While no severe algorithm anomalies have been identified,</a:t>
                      </a:r>
                      <a:r>
                        <a:rPr lang="en-US" sz="2000" b="0" i="0" u="none" strike="noStrike" cap="none" baseline="0" dirty="0" smtClean="0">
                          <a:solidFill>
                            <a:schemeClr val="dk1"/>
                          </a:solidFill>
                          <a:latin typeface="Arial"/>
                          <a:ea typeface="Arial"/>
                          <a:cs typeface="Arial"/>
                          <a:sym typeface="Arial"/>
                        </a:rPr>
                        <a:t> we are working with the rest of the cloud team and the DMV team on sporadic anomalies</a:t>
                      </a:r>
                      <a:r>
                        <a:rPr lang="en-US" sz="2000" b="0" i="0" u="none" strike="noStrike" cap="none" dirty="0" smtClean="0">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a:solidFill>
                            <a:schemeClr val="dk1"/>
                          </a:solidFill>
                          <a:latin typeface="Arial"/>
                          <a:ea typeface="Arial"/>
                          <a:cs typeface="Arial"/>
                          <a:sym typeface="Arial"/>
                        </a:rPr>
                        <a:t>Incremental product improvements may still be occurring.</a:t>
                      </a:r>
                      <a:endParaRPr sz="20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Incremental product improvements are expected.</a:t>
                      </a:r>
                      <a:endParaRPr sz="2000" u="none" strike="noStrike" cap="none" dirty="0">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bl>
          </a:graphicData>
        </a:graphic>
      </p:graphicFrame>
    </p:spTree>
    <p:extLst>
      <p:ext uri="{BB962C8B-B14F-4D97-AF65-F5344CB8AC3E}">
        <p14:creationId xmlns:p14="http://schemas.microsoft.com/office/powerpoint/2010/main" val="1289419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Shape 959"/>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800" b="0" i="0" u="none" strike="noStrike" cap="none">
                <a:solidFill>
                  <a:srgbClr val="FFFFFF"/>
                </a:solidFill>
                <a:latin typeface="Arial"/>
                <a:ea typeface="Arial"/>
                <a:cs typeface="Arial"/>
                <a:sym typeface="Arial"/>
              </a:rPr>
              <a:t>Provisional Validation</a:t>
            </a:r>
            <a:endParaRPr/>
          </a:p>
        </p:txBody>
      </p:sp>
      <p:sp>
        <p:nvSpPr>
          <p:cNvPr id="960" name="Shape 96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00"/>
              <a:buFont typeface="Arial"/>
              <a:buNone/>
            </a:pPr>
            <a:fld id="{00000000-1234-1234-1234-123412341234}" type="slidenum">
              <a:rPr lang="en-US" sz="1200" b="0" i="0" u="none" strike="noStrike" cap="none">
                <a:solidFill>
                  <a:srgbClr val="FFFFFF"/>
                </a:solidFill>
                <a:latin typeface="Calibri"/>
                <a:ea typeface="Calibri"/>
                <a:cs typeface="Calibri"/>
                <a:sym typeface="Calibri"/>
              </a:rPr>
              <a:t>52</a:t>
            </a:fld>
            <a:endParaRPr sz="1200" b="0" i="0" u="none" strike="noStrike" cap="none">
              <a:solidFill>
                <a:srgbClr val="FFFFFF"/>
              </a:solidFill>
              <a:latin typeface="Calibri"/>
              <a:ea typeface="Calibri"/>
              <a:cs typeface="Calibri"/>
              <a:sym typeface="Calibri"/>
            </a:endParaRPr>
          </a:p>
        </p:txBody>
      </p:sp>
      <p:graphicFrame>
        <p:nvGraphicFramePr>
          <p:cNvPr id="961" name="Shape 961"/>
          <p:cNvGraphicFramePr/>
          <p:nvPr/>
        </p:nvGraphicFramePr>
        <p:xfrm>
          <a:off x="228600" y="1270065"/>
          <a:ext cx="8686800" cy="4991460"/>
        </p:xfrm>
        <a:graphic>
          <a:graphicData uri="http://schemas.openxmlformats.org/drawingml/2006/table">
            <a:tbl>
              <a:tblPr>
                <a:noFill/>
              </a:tblPr>
              <a:tblGrid>
                <a:gridCol w="5715000"/>
                <a:gridCol w="2971800"/>
              </a:tblGrid>
              <a:tr h="348025">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End State</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Assessment</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r>
              <a:tr h="1113650">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This has been demonstrated.</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69602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Product analysis is sufficient to communicate product performance to users relative to expectations (Performance Baseline).</a:t>
                      </a:r>
                      <a:endParaRPr sz="16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This has been communicated in PS-PVR.</a:t>
                      </a:r>
                      <a:endParaRPr sz="16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132247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These are documented in this slide deck and will be documented in a separate  report and ReadMe file.</a:t>
                      </a:r>
                      <a:endParaRPr sz="1600" b="0" i="0" u="none" strike="noStrike" cap="none">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87225">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Testing has been fully documented.</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Testing will be documented in a PLPT Report.</a:t>
                      </a:r>
                      <a:endParaRPr sz="1600" b="0" i="0" u="none" strike="noStrike" cap="none">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69602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Product is ready for operational use and for use in comprehensive cal/val activities and product optimization.</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rgbClr val="008000"/>
                          </a:solidFill>
                          <a:latin typeface="Arial"/>
                          <a:ea typeface="Arial"/>
                          <a:cs typeface="Arial"/>
                          <a:sym typeface="Arial"/>
                        </a:rPr>
                        <a:t>We concur.</a:t>
                      </a:r>
                      <a:endParaRPr sz="1600" b="0" i="0" u="none" strike="noStrike" cap="none">
                        <a:solidFill>
                          <a:srgbClr val="008000"/>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bl>
          </a:graphicData>
        </a:graphic>
      </p:graphicFrame>
    </p:spTree>
    <p:extLst>
      <p:ext uri="{BB962C8B-B14F-4D97-AF65-F5344CB8AC3E}">
        <p14:creationId xmlns:p14="http://schemas.microsoft.com/office/powerpoint/2010/main" val="1369641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Recommendation</a:t>
            </a:r>
            <a:endParaRPr/>
          </a:p>
        </p:txBody>
      </p:sp>
      <p:sp>
        <p:nvSpPr>
          <p:cNvPr id="967" name="Shape 967"/>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AWG Cloud Team believes that the GOES-16 Cloud Top </a:t>
            </a:r>
            <a:r>
              <a:rPr lang="en-US" sz="3200" b="0" i="0" u="none" strike="noStrike" cap="none" dirty="0" smtClean="0">
                <a:solidFill>
                  <a:schemeClr val="lt1"/>
                </a:solidFill>
                <a:latin typeface="Calibri"/>
                <a:ea typeface="Calibri"/>
                <a:cs typeface="Calibri"/>
                <a:sym typeface="Calibri"/>
              </a:rPr>
              <a:t>Phase </a:t>
            </a:r>
            <a:r>
              <a:rPr lang="en-US" sz="3200" b="0" i="0" u="none" strike="noStrike" cap="none" dirty="0">
                <a:solidFill>
                  <a:schemeClr val="lt1"/>
                </a:solidFill>
                <a:latin typeface="Calibri"/>
                <a:ea typeface="Calibri"/>
                <a:cs typeface="Calibri"/>
                <a:sym typeface="Calibri"/>
              </a:rPr>
              <a:t>L2 product has reached the Provisional Maturity as defined by the GOES-R Program.</a:t>
            </a:r>
            <a:endParaRPr dirty="0"/>
          </a:p>
          <a:p>
            <a:pPr marL="406400" marR="0" lvl="0" indent="13970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p:txBody>
      </p:sp>
      <p:sp>
        <p:nvSpPr>
          <p:cNvPr id="968" name="Shape 96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466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Path to Full Validation Maturity</a:t>
            </a:r>
            <a:endParaRPr/>
          </a:p>
        </p:txBody>
      </p:sp>
      <p:sp>
        <p:nvSpPr>
          <p:cNvPr id="974" name="Shape 974"/>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
        <p:nvSpPr>
          <p:cNvPr id="975" name="Shape 97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54</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03392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55</a:t>
            </a:fld>
            <a:endParaRPr sz="1200" b="0" i="0" u="none" strike="noStrike" cap="none">
              <a:solidFill>
                <a:srgbClr val="FFFFFF"/>
              </a:solidFill>
              <a:latin typeface="Calibri"/>
              <a:ea typeface="Calibri"/>
              <a:cs typeface="Calibri"/>
              <a:sym typeface="Calibri"/>
            </a:endParaRPr>
          </a:p>
        </p:txBody>
      </p:sp>
      <p:graphicFrame>
        <p:nvGraphicFramePr>
          <p:cNvPr id="982" name="Shape 982"/>
          <p:cNvGraphicFramePr/>
          <p:nvPr/>
        </p:nvGraphicFramePr>
        <p:xfrm>
          <a:off x="589387" y="1493227"/>
          <a:ext cx="7973250" cy="747650"/>
        </p:xfrm>
        <a:graphic>
          <a:graphicData uri="http://schemas.openxmlformats.org/drawingml/2006/table">
            <a:tbl>
              <a:tblPr>
                <a:noFill/>
              </a:tblPr>
              <a:tblGrid>
                <a:gridCol w="773475"/>
                <a:gridCol w="3853400"/>
                <a:gridCol w="2150700"/>
                <a:gridCol w="1195675"/>
              </a:tblGrid>
              <a:tr h="357925">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ADR</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Title</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Status</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Build</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r>
              <a:tr h="389725">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C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t>--</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83" name="Shape 983"/>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ADRs Needing Resolution for Full VAL</a:t>
            </a:r>
            <a:endParaRPr sz="2000" b="0" i="1"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13909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Shape 98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56</a:t>
            </a:fld>
            <a:endParaRPr sz="1200" b="0" i="0" u="none" strike="noStrike" cap="none">
              <a:solidFill>
                <a:srgbClr val="FFFFFF"/>
              </a:solidFill>
              <a:latin typeface="Calibri"/>
              <a:ea typeface="Calibri"/>
              <a:cs typeface="Calibri"/>
              <a:sym typeface="Calibri"/>
            </a:endParaRPr>
          </a:p>
        </p:txBody>
      </p:sp>
      <p:graphicFrame>
        <p:nvGraphicFramePr>
          <p:cNvPr id="990" name="Shape 990"/>
          <p:cNvGraphicFramePr/>
          <p:nvPr>
            <p:extLst>
              <p:ext uri="{D42A27DB-BD31-4B8C-83A1-F6EECF244321}">
                <p14:modId xmlns:p14="http://schemas.microsoft.com/office/powerpoint/2010/main" val="95099023"/>
              </p:ext>
            </p:extLst>
          </p:nvPr>
        </p:nvGraphicFramePr>
        <p:xfrm>
          <a:off x="403413" y="1493227"/>
          <a:ext cx="8229625" cy="1108930"/>
        </p:xfrm>
        <a:graphic>
          <a:graphicData uri="http://schemas.openxmlformats.org/drawingml/2006/table">
            <a:tbl>
              <a:tblPr>
                <a:noFill/>
              </a:tblPr>
              <a:tblGrid>
                <a:gridCol w="1075775"/>
                <a:gridCol w="5558975"/>
                <a:gridCol w="1594875"/>
              </a:tblGrid>
              <a:tr h="357925">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Action </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Title</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Desired Implementation </a:t>
                      </a:r>
                      <a:endParaRPr/>
                    </a:p>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Date into OE</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r>
              <a:tr h="389725">
                <a:tc>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a:solidFill>
                            <a:schemeClr val="dk1"/>
                          </a:solidFill>
                        </a:rPr>
                        <a:t>New ADR(s)</a:t>
                      </a:r>
                      <a:endParaRPr/>
                    </a:p>
                    <a:p>
                      <a:pPr marL="0" marR="0" lvl="0" indent="0" algn="ctr" rtl="0">
                        <a:lnSpc>
                          <a:spcPct val="100000"/>
                        </a:lnSpc>
                        <a:spcBef>
                          <a:spcPts val="0"/>
                        </a:spcBef>
                        <a:spcAft>
                          <a:spcPts val="0"/>
                        </a:spcAft>
                        <a:buClr>
                          <a:schemeClr val="dk1"/>
                        </a:buClr>
                        <a:buSzPts val="1200"/>
                        <a:buFont typeface="Arial"/>
                        <a:buNone/>
                      </a:pPr>
                      <a:r>
                        <a:rPr lang="en-US" sz="1200" b="1" u="none" strike="noStrike" cap="none">
                          <a:solidFill>
                            <a:schemeClr val="dk1"/>
                          </a:solidFill>
                        </a:rPr>
                        <a:t>needed</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b="0" u="none" strike="noStrike" cap="none" dirty="0">
                          <a:solidFill>
                            <a:schemeClr val="dk1"/>
                          </a:solidFill>
                        </a:rPr>
                        <a:t>  </a:t>
                      </a:r>
                      <a:r>
                        <a:rPr lang="en-US" sz="1200" b="0" u="none" strike="noStrike" cap="none" dirty="0" smtClean="0">
                          <a:solidFill>
                            <a:schemeClr val="dk1"/>
                          </a:solidFill>
                        </a:rPr>
                        <a:t>Improved</a:t>
                      </a:r>
                      <a:r>
                        <a:rPr lang="en-US" sz="1200" b="0" u="none" strike="noStrike" cap="none" baseline="0" dirty="0" smtClean="0">
                          <a:solidFill>
                            <a:schemeClr val="dk1"/>
                          </a:solidFill>
                        </a:rPr>
                        <a:t> consistency with near-infrared phase assessment is needed.  An algorithm update, including the use of additional ABI channels, is needed to address this issue.</a:t>
                      </a:r>
                      <a:endParaRPr sz="1200" b="0" u="none" strike="noStrike" cap="none" dirty="0">
                        <a:solidFill>
                          <a:schemeClr val="dk1"/>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Arial"/>
                          <a:ea typeface="Arial"/>
                          <a:cs typeface="Arial"/>
                          <a:sym typeface="Arial"/>
                        </a:rPr>
                        <a:t>≧1 month prior to  </a:t>
                      </a:r>
                      <a:endParaRPr dirty="0"/>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Arial"/>
                          <a:ea typeface="Arial"/>
                          <a:cs typeface="Arial"/>
                          <a:sym typeface="Arial"/>
                        </a:rPr>
                        <a:t>     PS-PVR FULL</a:t>
                      </a:r>
                      <a:r>
                        <a:rPr lang="en-US" sz="1200" b="0" u="none" strike="noStrike" cap="none" dirty="0">
                          <a:solidFill>
                            <a:schemeClr val="dk1"/>
                          </a:solidFill>
                        </a:rPr>
                        <a:t> </a:t>
                      </a:r>
                      <a:endParaRPr dirty="0"/>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91" name="Shape 991"/>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Other Actions Needed for Full VAL</a:t>
            </a:r>
            <a:endParaRPr sz="2000" b="0" i="1"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943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Path to Full Validation - PLPTs</a:t>
            </a:r>
            <a:endParaRPr/>
          </a:p>
        </p:txBody>
      </p:sp>
      <p:graphicFrame>
        <p:nvGraphicFramePr>
          <p:cNvPr id="998" name="Shape 998"/>
          <p:cNvGraphicFramePr/>
          <p:nvPr>
            <p:extLst>
              <p:ext uri="{D42A27DB-BD31-4B8C-83A1-F6EECF244321}">
                <p14:modId xmlns:p14="http://schemas.microsoft.com/office/powerpoint/2010/main" val="3717141376"/>
              </p:ext>
            </p:extLst>
          </p:nvPr>
        </p:nvGraphicFramePr>
        <p:xfrm>
          <a:off x="886629" y="1613910"/>
          <a:ext cx="7382100" cy="1815090"/>
        </p:xfrm>
        <a:graphic>
          <a:graphicData uri="http://schemas.openxmlformats.org/drawingml/2006/table">
            <a:tbl>
              <a:tblPr firstRow="1" firstCol="1" bandRow="1">
                <a:noFill/>
              </a:tblPr>
              <a:tblGrid>
                <a:gridCol w="1716475"/>
                <a:gridCol w="5665625"/>
              </a:tblGrid>
              <a:tr h="422150">
                <a:tc>
                  <a:txBody>
                    <a:bodyPr/>
                    <a:lstStyle/>
                    <a:p>
                      <a:pPr marL="0" marR="0" lvl="0" indent="0" algn="ctr" rtl="0">
                        <a:lnSpc>
                          <a:spcPct val="107000"/>
                        </a:lnSpc>
                        <a:spcBef>
                          <a:spcPts val="0"/>
                        </a:spcBef>
                        <a:spcAft>
                          <a:spcPts val="0"/>
                        </a:spcAft>
                        <a:buClr>
                          <a:srgbClr val="000000"/>
                        </a:buClr>
                        <a:buSzPts val="500"/>
                        <a:buFont typeface="Arial"/>
                        <a:buNone/>
                      </a:pPr>
                      <a:r>
                        <a:rPr lang="en-US" sz="2000" u="none" strike="noStrike" cap="none"/>
                        <a:t>PLPT ID</a:t>
                      </a:r>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500"/>
                        <a:buFont typeface="Arial"/>
                        <a:buNone/>
                      </a:pPr>
                      <a:r>
                        <a:rPr lang="en-US" sz="2000" u="none" strike="noStrike" cap="none"/>
                        <a:t>Descriptive Title</a:t>
                      </a:r>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22150">
                <a:tc>
                  <a:txBody>
                    <a:bodyPr/>
                    <a:lstStyle/>
                    <a:p>
                      <a:pPr marL="0" marR="0" lvl="0" indent="0" algn="l" rtl="0">
                        <a:lnSpc>
                          <a:spcPct val="107000"/>
                        </a:lnSpc>
                        <a:spcBef>
                          <a:spcPts val="0"/>
                        </a:spcBef>
                        <a:spcAft>
                          <a:spcPts val="0"/>
                        </a:spcAft>
                        <a:buClr>
                          <a:schemeClr val="dk1"/>
                        </a:buClr>
                        <a:buSzPts val="300"/>
                        <a:buFont typeface="Arial"/>
                        <a:buNone/>
                      </a:pPr>
                      <a:r>
                        <a:rPr lang="en-US" sz="1200" b="0" u="none" strike="noStrike" cap="none" dirty="0">
                          <a:solidFill>
                            <a:schemeClr val="dk1"/>
                          </a:solidFill>
                        </a:rPr>
                        <a:t>ABI-</a:t>
                      </a:r>
                      <a:r>
                        <a:rPr lang="en-US" sz="1200" b="0" u="none" strike="noStrike" cap="none" dirty="0" smtClean="0">
                          <a:solidFill>
                            <a:schemeClr val="dk1"/>
                          </a:solidFill>
                        </a:rPr>
                        <a:t>FD_CPHp05</a:t>
                      </a:r>
                      <a:endParaRPr dirty="0"/>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Assess the accuracy and precision of the </a:t>
                      </a:r>
                      <a:r>
                        <a:rPr lang="en-US" sz="1200" b="0" i="0" u="none" strike="noStrike" cap="none" dirty="0" smtClean="0">
                          <a:solidFill>
                            <a:schemeClr val="dk1"/>
                          </a:solidFill>
                          <a:latin typeface="Calibri"/>
                          <a:ea typeface="Calibri"/>
                          <a:cs typeface="Calibri"/>
                          <a:sym typeface="Calibri"/>
                        </a:rPr>
                        <a:t>CPH product </a:t>
                      </a:r>
                      <a:r>
                        <a:rPr lang="en-US" sz="1200" b="0" i="0" u="none" strike="noStrike" cap="none" dirty="0">
                          <a:solidFill>
                            <a:schemeClr val="dk1"/>
                          </a:solidFill>
                          <a:latin typeface="Calibri"/>
                          <a:ea typeface="Calibri"/>
                          <a:cs typeface="Calibri"/>
                          <a:sym typeface="Calibri"/>
                        </a:rPr>
                        <a:t>over a large and wide range of representative conditions sufficient to prove all </a:t>
                      </a:r>
                      <a:r>
                        <a:rPr lang="en-US" sz="1200" b="0" i="0" u="none" strike="noStrike" cap="none" dirty="0" smtClean="0">
                          <a:solidFill>
                            <a:schemeClr val="dk1"/>
                          </a:solidFill>
                          <a:latin typeface="Calibri"/>
                          <a:ea typeface="Calibri"/>
                          <a:cs typeface="Calibri"/>
                          <a:sym typeface="Calibri"/>
                        </a:rPr>
                        <a:t>CPH </a:t>
                      </a:r>
                      <a:r>
                        <a:rPr lang="en-US" sz="1200" b="0" i="0" u="none" strike="noStrike" cap="none" dirty="0">
                          <a:solidFill>
                            <a:schemeClr val="dk1"/>
                          </a:solidFill>
                          <a:latin typeface="Calibri"/>
                          <a:ea typeface="Calibri"/>
                          <a:cs typeface="Calibri"/>
                          <a:sym typeface="Calibri"/>
                        </a:rPr>
                        <a:t>product requirements have been met. </a:t>
                      </a:r>
                      <a:r>
                        <a:rPr lang="en-US" sz="1200" b="1" i="1" u="none" strike="noStrike" cap="none" dirty="0">
                          <a:solidFill>
                            <a:schemeClr val="dk1"/>
                          </a:solidFill>
                          <a:latin typeface="Calibri"/>
                          <a:ea typeface="Calibri"/>
                          <a:cs typeface="Calibri"/>
                          <a:sym typeface="Calibri"/>
                        </a:rPr>
                        <a:t>1 year. Mode 3. 15 minute FD/CONUS</a:t>
                      </a:r>
                      <a:r>
                        <a:rPr lang="en-US"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422150">
                <a:tc>
                  <a:txBody>
                    <a:bodyPr/>
                    <a:lstStyle/>
                    <a:p>
                      <a:pPr marL="0" marR="0" lvl="0" indent="0" algn="l" rtl="0">
                        <a:lnSpc>
                          <a:spcPct val="107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ABI-</a:t>
                      </a:r>
                      <a:r>
                        <a:rPr lang="en-US" sz="1200" b="0" i="0" u="none" strike="noStrike" cap="none" dirty="0" smtClean="0">
                          <a:solidFill>
                            <a:schemeClr val="dk1"/>
                          </a:solidFill>
                          <a:latin typeface="Calibri"/>
                          <a:ea typeface="Calibri"/>
                          <a:cs typeface="Calibri"/>
                          <a:sym typeface="Calibri"/>
                        </a:rPr>
                        <a:t>CONUS_CPHp05</a:t>
                      </a:r>
                      <a:endParaRPr sz="1200" b="0" i="0" u="none" strike="noStrike" cap="none" dirty="0">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Clr>
                          <a:srgbClr val="000000"/>
                        </a:buClr>
                        <a:buSzPts val="300"/>
                        <a:buFont typeface="Calibri"/>
                        <a:buNone/>
                      </a:pPr>
                      <a:r>
                        <a:rPr lang="en-US" sz="1200" b="0" i="0" u="none" strike="noStrike" cap="none">
                          <a:latin typeface="Calibri"/>
                          <a:ea typeface="Calibri"/>
                          <a:cs typeface="Calibri"/>
                          <a:sym typeface="Calibri"/>
                        </a:rPr>
                        <a:t>Same as above, except for 5 minute CONUS CTPs.</a:t>
                      </a:r>
                      <a:endParaRPr sz="1200" b="0" i="0" u="none" strike="noStrike" cap="none">
                        <a:latin typeface="Calibri"/>
                        <a:ea typeface="Calibri"/>
                        <a:cs typeface="Calibri"/>
                        <a:sym typeface="Calibri"/>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422150">
                <a:tc>
                  <a:txBody>
                    <a:bodyPr/>
                    <a:lstStyle/>
                    <a:p>
                      <a:pPr marL="0" marR="0" lvl="2" indent="0" algn="l" rtl="0">
                        <a:lnSpc>
                          <a:spcPct val="107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ABI-</a:t>
                      </a:r>
                      <a:r>
                        <a:rPr lang="en-US" sz="1200" b="0" i="0" u="none" strike="noStrike" cap="none" dirty="0" smtClean="0">
                          <a:solidFill>
                            <a:schemeClr val="dk1"/>
                          </a:solidFill>
                          <a:latin typeface="Calibri"/>
                          <a:ea typeface="Calibri"/>
                          <a:cs typeface="Calibri"/>
                          <a:sym typeface="Calibri"/>
                        </a:rPr>
                        <a:t>MESO_CPH04</a:t>
                      </a:r>
                      <a:endParaRPr dirty="0"/>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Clr>
                          <a:srgbClr val="000000"/>
                        </a:buClr>
                        <a:buSzPts val="300"/>
                        <a:buFont typeface="Calibri"/>
                        <a:buNone/>
                      </a:pPr>
                      <a:r>
                        <a:rPr lang="en-US" sz="1200" b="0" i="0" u="none" strike="noStrike" cap="none" dirty="0">
                          <a:latin typeface="Calibri"/>
                          <a:ea typeface="Calibri"/>
                          <a:cs typeface="Calibri"/>
                          <a:sym typeface="Calibri"/>
                        </a:rPr>
                        <a:t>Same as above, except for 5 minute MESO CTPs.</a:t>
                      </a:r>
                      <a:endParaRPr sz="1200" b="0" i="0" u="none" strike="noStrike" cap="none" dirty="0">
                        <a:latin typeface="Calibri"/>
                        <a:ea typeface="Calibri"/>
                        <a:cs typeface="Calibri"/>
                        <a:sym typeface="Calibri"/>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99" name="Shape 999"/>
          <p:cNvSpPr txBox="1"/>
          <p:nvPr/>
        </p:nvSpPr>
        <p:spPr>
          <a:xfrm>
            <a:off x="880948" y="4270920"/>
            <a:ext cx="738210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Calibri"/>
              <a:buNone/>
            </a:pPr>
            <a:r>
              <a:rPr lang="en-US" sz="1800" b="0" i="0" u="none" strike="noStrike" cap="none" dirty="0">
                <a:solidFill>
                  <a:schemeClr val="lt1"/>
                </a:solidFill>
                <a:latin typeface="Calibri"/>
                <a:ea typeface="Calibri"/>
                <a:cs typeface="Calibri"/>
                <a:sym typeface="Calibri"/>
              </a:rPr>
              <a:t>AWG Cloud team will conduct these tests to further evaluate the L1b product quality.</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450"/>
              <a:buFont typeface="Calibri"/>
              <a:buNone/>
            </a:pPr>
            <a:r>
              <a:rPr lang="en-US" sz="1800" b="0" i="0" u="none" strike="noStrike" cap="none" dirty="0">
                <a:solidFill>
                  <a:schemeClr val="lt1"/>
                </a:solidFill>
                <a:latin typeface="Calibri"/>
                <a:ea typeface="Calibri"/>
                <a:cs typeface="Calibri"/>
                <a:sym typeface="Calibri"/>
              </a:rPr>
              <a:t>Full test plans and procedures are given in the INST Readiness, Implementation, and Management Plan (RIMP v1.1; 416-R-RIMP-0338)</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00" name="Shape 10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57</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28723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Path to Full Validation – Risks</a:t>
            </a:r>
            <a:endParaRPr sz="3600" b="0" i="0" u="none" strike="noStrike" cap="none">
              <a:solidFill>
                <a:schemeClr val="lt1"/>
              </a:solidFill>
              <a:latin typeface="Calibri"/>
              <a:ea typeface="Calibri"/>
              <a:cs typeface="Calibri"/>
              <a:sym typeface="Calibri"/>
            </a:endParaRPr>
          </a:p>
        </p:txBody>
      </p:sp>
      <p:sp>
        <p:nvSpPr>
          <p:cNvPr id="1007" name="Shape 10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58</a:t>
            </a:fld>
            <a:endParaRPr sz="1200" b="0" i="0" u="none" strike="noStrike" cap="none">
              <a:solidFill>
                <a:srgbClr val="FFFFFF"/>
              </a:solidFill>
              <a:latin typeface="Calibri"/>
              <a:ea typeface="Calibri"/>
              <a:cs typeface="Calibri"/>
              <a:sym typeface="Calibri"/>
            </a:endParaRPr>
          </a:p>
        </p:txBody>
      </p:sp>
      <p:graphicFrame>
        <p:nvGraphicFramePr>
          <p:cNvPr id="1008" name="Shape 1008"/>
          <p:cNvGraphicFramePr/>
          <p:nvPr>
            <p:extLst>
              <p:ext uri="{D42A27DB-BD31-4B8C-83A1-F6EECF244321}">
                <p14:modId xmlns:p14="http://schemas.microsoft.com/office/powerpoint/2010/main" val="972252432"/>
              </p:ext>
            </p:extLst>
          </p:nvPr>
        </p:nvGraphicFramePr>
        <p:xfrm>
          <a:off x="139148" y="2463800"/>
          <a:ext cx="8865700" cy="1971059"/>
        </p:xfrm>
        <a:graphic>
          <a:graphicData uri="http://schemas.openxmlformats.org/drawingml/2006/table">
            <a:tbl>
              <a:tblPr firstRow="1" bandRow="1">
                <a:noFill/>
              </a:tblPr>
              <a:tblGrid>
                <a:gridCol w="1162875"/>
                <a:gridCol w="2438400"/>
                <a:gridCol w="2362200"/>
                <a:gridCol w="2902225"/>
              </a:tblGrid>
              <a:tr h="37085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Risk Name</a:t>
                      </a:r>
                      <a:endParaRPr sz="1100" u="none" strike="noStrike" cap="none"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Description</a:t>
                      </a:r>
                      <a:endParaRPr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Impact</a:t>
                      </a:r>
                      <a:endParaRPr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Mitigation and Schedule</a:t>
                      </a:r>
                      <a:endParaRPr sz="1100" u="none" strike="noStrike" cap="none"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r>
              <a:tr h="37085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Update Cloud </a:t>
                      </a:r>
                      <a:r>
                        <a:rPr lang="en-US" sz="1100" u="none" strike="noStrike" cap="none" dirty="0" smtClean="0"/>
                        <a:t>Phase </a:t>
                      </a:r>
                      <a:r>
                        <a:rPr lang="en-US" sz="1100" u="none" strike="noStrike" cap="none" dirty="0"/>
                        <a:t>Algorithm</a:t>
                      </a:r>
                      <a:endParaRPr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smtClean="0"/>
                        <a:t>Algorithm enhancements, including the use of additional ABI channels, are needed to improve consistency between ABI CPH</a:t>
                      </a:r>
                      <a:r>
                        <a:rPr lang="en-US" sz="1100" u="none" strike="noStrike" cap="none" baseline="0" dirty="0" smtClean="0"/>
                        <a:t> product and near-infrared measurements.  Such consistency will mitigate certain performance issues in the downstream algorithms and improve value for user applications. </a:t>
                      </a:r>
                      <a:endParaRPr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t>Moderate</a:t>
                      </a:r>
                      <a:endParaRP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t>New WR/ADR needed; ASAP</a:t>
                      </a:r>
                      <a:endParaRPr sz="1100" u="none" strike="noStrike" cap="none"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Tree>
    <p:extLst>
      <p:ext uri="{BB962C8B-B14F-4D97-AF65-F5344CB8AC3E}">
        <p14:creationId xmlns:p14="http://schemas.microsoft.com/office/powerpoint/2010/main" val="2346739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Shape 1013"/>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1014" name="Shape 1014"/>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
        <p:nvSpPr>
          <p:cNvPr id="1015" name="Shape 10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59</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34529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a:t>
            </a:fld>
            <a:endParaRPr lang="en-US" sz="1200" b="0" i="0" u="none" strike="noStrike" cap="none">
              <a:solidFill>
                <a:schemeClr val="lt1"/>
              </a:solidFill>
              <a:latin typeface="Calibri"/>
              <a:ea typeface="Calibri"/>
              <a:cs typeface="Calibri"/>
              <a:sym typeface="Calibri"/>
            </a:endParaRPr>
          </a:p>
        </p:txBody>
      </p:sp>
      <p:sp>
        <p:nvSpPr>
          <p:cNvPr id="338" name="Shape 338"/>
          <p:cNvSpPr txBox="1"/>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3600" b="0" i="0" u="none" strike="noStrike" cap="none">
                <a:solidFill>
                  <a:srgbClr val="FFFFFF"/>
                </a:solidFill>
                <a:latin typeface="Calibri"/>
                <a:ea typeface="Calibri"/>
                <a:cs typeface="Calibri"/>
                <a:sym typeface="Calibri"/>
              </a:rPr>
              <a:t>Cadence for verification</a:t>
            </a:r>
          </a:p>
        </p:txBody>
      </p:sp>
      <p:sp>
        <p:nvSpPr>
          <p:cNvPr id="339" name="Shape 339"/>
          <p:cNvSpPr txBox="1"/>
          <p:nvPr/>
        </p:nvSpPr>
        <p:spPr>
          <a:xfrm>
            <a:off x="471600" y="1400562"/>
            <a:ext cx="8229600" cy="4526100"/>
          </a:xfrm>
          <a:prstGeom prst="rect">
            <a:avLst/>
          </a:prstGeom>
          <a:noFill/>
          <a:ln>
            <a:noFill/>
          </a:ln>
        </p:spPr>
        <p:txBody>
          <a:bodyPr lIns="91425" tIns="91425" rIns="91425" bIns="91425" anchor="t" anchorCtr="0">
            <a:noAutofit/>
          </a:bodyPr>
          <a:lstStyle/>
          <a:p>
            <a:pPr marL="342900" marR="0" lvl="0" indent="-139700" algn="l" rtl="0">
              <a:lnSpc>
                <a:spcPct val="100000"/>
              </a:lnSpc>
              <a:spcBef>
                <a:spcPts val="0"/>
              </a:spcBef>
              <a:spcAft>
                <a:spcPts val="0"/>
              </a:spcAft>
              <a:buClr>
                <a:srgbClr val="000000"/>
              </a:buClr>
              <a:buFont typeface="Arial"/>
              <a:buNone/>
            </a:pPr>
            <a:endParaRPr sz="3200" b="0" i="0" u="none" strike="noStrike" cap="none">
              <a:solidFill>
                <a:srgbClr val="FFFFFF"/>
              </a:solidFill>
              <a:latin typeface="Calibri"/>
              <a:ea typeface="Calibri"/>
              <a:cs typeface="Calibri"/>
              <a:sym typeface="Calibri"/>
            </a:endParaRPr>
          </a:p>
        </p:txBody>
      </p:sp>
      <p:graphicFrame>
        <p:nvGraphicFramePr>
          <p:cNvPr id="340" name="Shape 340"/>
          <p:cNvGraphicFramePr/>
          <p:nvPr/>
        </p:nvGraphicFramePr>
        <p:xfrm>
          <a:off x="471600" y="2297500"/>
          <a:ext cx="8149900" cy="1584839"/>
        </p:xfrm>
        <a:graphic>
          <a:graphicData uri="http://schemas.openxmlformats.org/drawingml/2006/table">
            <a:tbl>
              <a:tblPr>
                <a:noFill/>
                <a:tableStyleId>{F4200B79-B378-4B14-97CF-557E001DA420}</a:tableStyleId>
              </a:tblPr>
              <a:tblGrid>
                <a:gridCol w="1467875"/>
                <a:gridCol w="1203900"/>
                <a:gridCol w="1218575"/>
                <a:gridCol w="1192025"/>
                <a:gridCol w="1127300"/>
                <a:gridCol w="951625"/>
                <a:gridCol w="988600"/>
              </a:tblGrid>
              <a:tr h="38100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Mode</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Mode 3</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Mode 4</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25" marR="91425" marT="91425" marB="91425">
                    <a:solidFill>
                      <a:srgbClr val="FFFFFF"/>
                    </a:solidFill>
                  </a:tcPr>
                </a:tc>
              </a:tr>
              <a:tr h="38100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Scan Type</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FD</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CONUS</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MESO</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FD</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CONUS</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MESO</a:t>
                      </a:r>
                    </a:p>
                  </a:txBody>
                  <a:tcPr marL="91425" marR="91425" marT="91425" marB="91425">
                    <a:solidFill>
                      <a:srgbClr val="FFFFFF"/>
                    </a:solidFill>
                  </a:tcPr>
                </a:tc>
              </a:tr>
              <a:tr h="38100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Scan Freq</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15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30 sec</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N/A</a:t>
                      </a:r>
                    </a:p>
                  </a:txBody>
                  <a:tcPr marL="91425" marR="91425" marT="91425" marB="91425">
                    <a:solidFill>
                      <a:srgbClr val="FFFFFF"/>
                    </a:solidFill>
                  </a:tcPr>
                </a:tc>
              </a:tr>
              <a:tr h="38100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CPH - Ver Freq</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15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N/A</a:t>
                      </a:r>
                    </a:p>
                  </a:txBody>
                  <a:tcPr marL="91425" marR="91425" marT="91425" marB="91425">
                    <a:solidFill>
                      <a:srgbClr val="FFFFFF"/>
                    </a:solidFill>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457200" y="317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Summary</a:t>
            </a:r>
            <a:endParaRPr/>
          </a:p>
        </p:txBody>
      </p:sp>
      <p:sp>
        <p:nvSpPr>
          <p:cNvPr id="1021" name="Shape 1021"/>
          <p:cNvSpPr txBox="1">
            <a:spLocks noGrp="1"/>
          </p:cNvSpPr>
          <p:nvPr>
            <p:ph type="body" idx="1"/>
          </p:nvPr>
        </p:nvSpPr>
        <p:spPr>
          <a:xfrm>
            <a:off x="457200" y="1465263"/>
            <a:ext cx="8229600" cy="4526100"/>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000" b="0" i="0" u="none" strike="noStrike" cap="none" dirty="0">
                <a:solidFill>
                  <a:schemeClr val="lt1"/>
                </a:solidFill>
                <a:sym typeface="Calibri"/>
              </a:rPr>
              <a:t>The AWG Cloud Team recommends that GOES-16 Baseline </a:t>
            </a:r>
            <a:r>
              <a:rPr lang="en-US" sz="2000" b="0" i="0" u="none" strike="noStrike" cap="none" dirty="0" smtClean="0">
                <a:solidFill>
                  <a:schemeClr val="lt1"/>
                </a:solidFill>
                <a:sym typeface="Calibri"/>
              </a:rPr>
              <a:t>Cloud Top Phase product </a:t>
            </a:r>
            <a:r>
              <a:rPr lang="en-US" sz="2000" b="0" i="0" u="none" strike="noStrike" cap="none" dirty="0">
                <a:solidFill>
                  <a:schemeClr val="lt1"/>
                </a:solidFill>
                <a:sym typeface="Calibri"/>
              </a:rPr>
              <a:t>be transitioned to Provisional status at this time</a:t>
            </a:r>
            <a:endParaRPr sz="2000" dirty="0"/>
          </a:p>
          <a:p>
            <a:pPr marL="742950" marR="0" lvl="1" indent="-285750" algn="l" rtl="0">
              <a:lnSpc>
                <a:spcPct val="100000"/>
              </a:lnSpc>
              <a:spcBef>
                <a:spcPts val="400"/>
              </a:spcBef>
              <a:spcAft>
                <a:spcPts val="0"/>
              </a:spcAft>
              <a:buClr>
                <a:schemeClr val="lt1"/>
              </a:buClr>
              <a:buSzPts val="2000"/>
              <a:buFont typeface="Arial"/>
              <a:buChar char="–"/>
            </a:pPr>
            <a:r>
              <a:rPr lang="en-US" sz="2000" b="0" i="0" u="none" strike="noStrike" cap="none" dirty="0" smtClean="0">
                <a:solidFill>
                  <a:schemeClr val="lt1"/>
                </a:solidFill>
                <a:sym typeface="Calibri"/>
              </a:rPr>
              <a:t>A rigorous assessment showed that the algorithm comfortably meets the accuracy specification and very stable over time</a:t>
            </a:r>
            <a:endParaRPr sz="2000" dirty="0"/>
          </a:p>
          <a:p>
            <a:pPr marL="233361" lvl="0" indent="-233361">
              <a:spcBef>
                <a:spcPts val="480"/>
              </a:spcBef>
              <a:buSzPts val="2400"/>
            </a:pPr>
            <a:r>
              <a:rPr lang="en-US" sz="2000" dirty="0"/>
              <a:t>The Cloud Team has found some situational performance issues that impact downstream products and may impact downstream user applications</a:t>
            </a:r>
          </a:p>
          <a:p>
            <a:pPr marL="633412" lvl="1" indent="-239712">
              <a:spcBef>
                <a:spcPts val="400"/>
              </a:spcBef>
              <a:buSzPts val="2000"/>
            </a:pPr>
            <a:r>
              <a:rPr lang="en-US" sz="2000" dirty="0"/>
              <a:t>Liquid water cloud edges are sometimes misclassified as ice clouds.</a:t>
            </a:r>
          </a:p>
          <a:p>
            <a:pPr marL="633412" lvl="1" indent="-239712">
              <a:spcBef>
                <a:spcPts val="400"/>
              </a:spcBef>
              <a:buSzPts val="2000"/>
            </a:pPr>
            <a:r>
              <a:rPr lang="en-US" sz="2000" dirty="0"/>
              <a:t>Developing cumulus clouds and mid level clouds are too often classified as ice.</a:t>
            </a:r>
          </a:p>
          <a:p>
            <a:pPr marL="233361" marR="0" lvl="0" indent="-233361" algn="l" rtl="0">
              <a:lnSpc>
                <a:spcPct val="100000"/>
              </a:lnSpc>
              <a:spcBef>
                <a:spcPts val="480"/>
              </a:spcBef>
              <a:spcAft>
                <a:spcPts val="0"/>
              </a:spcAft>
              <a:buClr>
                <a:schemeClr val="lt1"/>
              </a:buClr>
              <a:buSzPts val="2400"/>
              <a:buFont typeface="Arial"/>
              <a:buChar char="•"/>
            </a:pPr>
            <a:r>
              <a:rPr lang="en-US" sz="2000" b="0" i="0" u="none" strike="noStrike" cap="none" dirty="0" smtClean="0">
                <a:solidFill>
                  <a:schemeClr val="lt1"/>
                </a:solidFill>
                <a:sym typeface="Calibri"/>
              </a:rPr>
              <a:t>Previously published research has shown that these issues can be mostly mitigated by incorporating near-infrared measurements.  The use of near-infrared measurements is complicated by highly variable surface reflectance and sun geometry.  Thus, the mitigation strategy adds complexity to the algorithm.  Guidance is needed on whether to proceed with algorithm enhancements.</a:t>
            </a:r>
          </a:p>
        </p:txBody>
      </p:sp>
      <p:sp>
        <p:nvSpPr>
          <p:cNvPr id="1022" name="Shape 10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60</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01526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Recommendation</a:t>
            </a:r>
            <a:endParaRPr/>
          </a:p>
        </p:txBody>
      </p:sp>
      <p:sp>
        <p:nvSpPr>
          <p:cNvPr id="1028" name="Shape 1028"/>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noAutofit/>
          </a:bodyPr>
          <a:lstStyle/>
          <a:p>
            <a:pPr marL="342900" marR="0" lvl="0" indent="-139700" algn="l" rtl="0">
              <a:lnSpc>
                <a:spcPct val="10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AWG Cloud Team believes that the GOES-16 </a:t>
            </a:r>
            <a:r>
              <a:rPr lang="en-US" sz="3200" b="0" i="0" u="none" strike="noStrike" cap="none" dirty="0" smtClean="0">
                <a:solidFill>
                  <a:schemeClr val="lt1"/>
                </a:solidFill>
                <a:latin typeface="Calibri"/>
                <a:ea typeface="Calibri"/>
                <a:cs typeface="Calibri"/>
                <a:sym typeface="Calibri"/>
              </a:rPr>
              <a:t>CPH </a:t>
            </a:r>
            <a:r>
              <a:rPr lang="en-US" sz="3200" b="0" i="0" u="none" strike="noStrike" cap="none" dirty="0">
                <a:solidFill>
                  <a:schemeClr val="lt1"/>
                </a:solidFill>
                <a:latin typeface="Calibri"/>
                <a:ea typeface="Calibri"/>
                <a:cs typeface="Calibri"/>
                <a:sym typeface="Calibri"/>
              </a:rPr>
              <a:t>L2 product has reached the Provisional Maturity as defined by the GOES-R Program.</a:t>
            </a:r>
            <a:endParaRPr dirty="0"/>
          </a:p>
          <a:p>
            <a:pPr marL="342900" marR="0" lvl="0" indent="6350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p:txBody>
      </p:sp>
      <p:sp>
        <p:nvSpPr>
          <p:cNvPr id="1029" name="Shape 10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61</a:t>
            </a:fld>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11683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Backup Material</a:t>
            </a:r>
            <a:endParaRPr/>
          </a:p>
        </p:txBody>
      </p:sp>
      <p:sp>
        <p:nvSpPr>
          <p:cNvPr id="1036" name="Shape 10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62</a:t>
            </a:fld>
            <a:endParaRPr sz="1200" b="0" i="0" u="none" strike="noStrike" cap="none">
              <a:solidFill>
                <a:schemeClr val="lt1"/>
              </a:solidFill>
              <a:latin typeface="Calibri"/>
              <a:ea typeface="Calibri"/>
              <a:cs typeface="Calibri"/>
              <a:sym typeface="Calibri"/>
            </a:endParaRPr>
          </a:p>
        </p:txBody>
      </p:sp>
      <p:sp>
        <p:nvSpPr>
          <p:cNvPr id="1037" name="Shape 1037"/>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Tree>
    <p:extLst>
      <p:ext uri="{BB962C8B-B14F-4D97-AF65-F5344CB8AC3E}">
        <p14:creationId xmlns:p14="http://schemas.microsoft.com/office/powerpoint/2010/main" val="3988304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63</a:t>
            </a:fld>
            <a:endParaRPr lang="en-US" sz="1200" b="0" i="0" u="none" strike="noStrike" cap="none">
              <a:solidFill>
                <a:schemeClr val="lt1"/>
              </a:solidFill>
              <a:latin typeface="Calibri"/>
              <a:ea typeface="Calibri"/>
              <a:cs typeface="Calibri"/>
              <a:sym typeface="Calibri"/>
            </a:endParaRPr>
          </a:p>
        </p:txBody>
      </p:sp>
      <p:pic>
        <p:nvPicPr>
          <p:cNvPr id="660" name="Shape 660" descr="CALIOP_TBKSCT532_48.42_to_53.34.tiff"/>
          <p:cNvPicPr preferRelativeResize="0"/>
          <p:nvPr/>
        </p:nvPicPr>
        <p:blipFill rotWithShape="1">
          <a:blip r:embed="rId3">
            <a:alphaModFix/>
          </a:blip>
          <a:srcRect/>
          <a:stretch/>
        </p:blipFill>
        <p:spPr>
          <a:xfrm>
            <a:off x="0" y="0"/>
            <a:ext cx="7790687" cy="3429000"/>
          </a:xfrm>
          <a:prstGeom prst="rect">
            <a:avLst/>
          </a:prstGeom>
          <a:noFill/>
          <a:ln>
            <a:noFill/>
          </a:ln>
        </p:spPr>
      </p:pic>
      <p:pic>
        <p:nvPicPr>
          <p:cNvPr id="661" name="Shape 661" descr="CALIOP_VFM_48.42_to_53.34.tiff"/>
          <p:cNvPicPr preferRelativeResize="0"/>
          <p:nvPr/>
        </p:nvPicPr>
        <p:blipFill rotWithShape="1">
          <a:blip r:embed="rId4">
            <a:alphaModFix/>
          </a:blip>
          <a:srcRect/>
          <a:stretch/>
        </p:blipFill>
        <p:spPr>
          <a:xfrm>
            <a:off x="0" y="3429000"/>
            <a:ext cx="7790687" cy="3429000"/>
          </a:xfrm>
          <a:prstGeom prst="rect">
            <a:avLst/>
          </a:prstGeom>
          <a:noFill/>
          <a:ln>
            <a:noFill/>
          </a:ln>
        </p:spPr>
      </p:pic>
      <p:grpSp>
        <p:nvGrpSpPr>
          <p:cNvPr id="662" name="Shape 662"/>
          <p:cNvGrpSpPr/>
          <p:nvPr/>
        </p:nvGrpSpPr>
        <p:grpSpPr>
          <a:xfrm>
            <a:off x="5295900" y="634068"/>
            <a:ext cx="2019299" cy="5614332"/>
            <a:chOff x="5295900" y="634068"/>
            <a:chExt cx="2019299" cy="5614332"/>
          </a:xfrm>
        </p:grpSpPr>
        <p:sp>
          <p:nvSpPr>
            <p:cNvPr id="663" name="Shape 663"/>
            <p:cNvSpPr/>
            <p:nvPr/>
          </p:nvSpPr>
          <p:spPr>
            <a:xfrm>
              <a:off x="5334000" y="2057400"/>
              <a:ext cx="1981199" cy="762000"/>
            </a:xfrm>
            <a:prstGeom prst="ellipse">
              <a:avLst/>
            </a:prstGeom>
            <a:noFill/>
            <a:ln w="31750" cap="flat" cmpd="sng">
              <a:solidFill>
                <a:schemeClr val="dk1"/>
              </a:solidFill>
              <a:prstDash val="solid"/>
              <a:round/>
              <a:headEnd type="none" w="med" len="med"/>
              <a:tailEnd type="none" w="med" len="med"/>
            </a:ln>
          </p:spPr>
          <p:txBody>
            <a:bodyPr lIns="92075" tIns="46025" rIns="92075" bIns="46025" anchor="t" anchorCtr="0">
              <a:noAutofit/>
            </a:bodyPr>
            <a:lstStyle/>
            <a:p>
              <a:pPr marL="342900" marR="0" lvl="0" indent="-342900" algn="l" rtl="0">
                <a:lnSpc>
                  <a:spcPct val="90000"/>
                </a:lnSpc>
                <a:spcBef>
                  <a:spcPts val="0"/>
                </a:spcBef>
                <a:spcAft>
                  <a:spcPts val="0"/>
                </a:spcAft>
                <a:buClr>
                  <a:srgbClr val="FAFD00"/>
                </a:buClr>
                <a:buFont typeface="Times"/>
                <a:buNone/>
              </a:pPr>
              <a:endParaRPr sz="1600" b="1" i="0" u="none" strike="noStrike" cap="none">
                <a:solidFill>
                  <a:srgbClr val="F8F8F8"/>
                </a:solidFill>
                <a:latin typeface="Arial"/>
                <a:ea typeface="Arial"/>
                <a:cs typeface="Arial"/>
                <a:sym typeface="Arial"/>
              </a:endParaRPr>
            </a:p>
          </p:txBody>
        </p:sp>
        <p:sp>
          <p:nvSpPr>
            <p:cNvPr id="664" name="Shape 664"/>
            <p:cNvSpPr txBox="1"/>
            <p:nvPr/>
          </p:nvSpPr>
          <p:spPr>
            <a:xfrm>
              <a:off x="5295900" y="634068"/>
              <a:ext cx="1752600" cy="646331"/>
            </a:xfrm>
            <a:prstGeom prst="rect">
              <a:avLst/>
            </a:prstGeom>
            <a:solidFill>
              <a:srgbClr val="DAE5F1"/>
            </a:solidFill>
            <a:ln w="3175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a:solidFill>
                    <a:srgbClr val="000000"/>
                  </a:solidFill>
                  <a:latin typeface="Arial"/>
                  <a:ea typeface="Arial"/>
                  <a:cs typeface="Arial"/>
                  <a:sym typeface="Arial"/>
                </a:rPr>
                <a:t>Variable cloud phase</a:t>
              </a:r>
            </a:p>
          </p:txBody>
        </p:sp>
        <p:cxnSp>
          <p:nvCxnSpPr>
            <p:cNvPr id="665" name="Shape 665"/>
            <p:cNvCxnSpPr/>
            <p:nvPr/>
          </p:nvCxnSpPr>
          <p:spPr>
            <a:xfrm>
              <a:off x="6172200" y="1280399"/>
              <a:ext cx="76199" cy="777000"/>
            </a:xfrm>
            <a:prstGeom prst="straightConnector1">
              <a:avLst/>
            </a:prstGeom>
            <a:noFill/>
            <a:ln w="31750" cap="flat" cmpd="sng">
              <a:solidFill>
                <a:schemeClr val="dk1"/>
              </a:solidFill>
              <a:prstDash val="solid"/>
              <a:round/>
              <a:headEnd type="none" w="med" len="med"/>
              <a:tailEnd type="stealth" w="lg" len="lg"/>
            </a:ln>
          </p:spPr>
        </p:cxnSp>
        <p:sp>
          <p:nvSpPr>
            <p:cNvPr id="666" name="Shape 666"/>
            <p:cNvSpPr/>
            <p:nvPr/>
          </p:nvSpPr>
          <p:spPr>
            <a:xfrm>
              <a:off x="5334000" y="5486400"/>
              <a:ext cx="1981199" cy="762000"/>
            </a:xfrm>
            <a:prstGeom prst="ellipse">
              <a:avLst/>
            </a:prstGeom>
            <a:noFill/>
            <a:ln w="31750" cap="flat" cmpd="sng">
              <a:solidFill>
                <a:schemeClr val="dk1"/>
              </a:solidFill>
              <a:prstDash val="solid"/>
              <a:round/>
              <a:headEnd type="none" w="med" len="med"/>
              <a:tailEnd type="none" w="med" len="med"/>
            </a:ln>
          </p:spPr>
          <p:txBody>
            <a:bodyPr lIns="92075" tIns="46025" rIns="92075" bIns="46025" anchor="t" anchorCtr="0">
              <a:noAutofit/>
            </a:bodyPr>
            <a:lstStyle/>
            <a:p>
              <a:pPr marL="342900" marR="0" lvl="0" indent="-342900" algn="l" rtl="0">
                <a:lnSpc>
                  <a:spcPct val="90000"/>
                </a:lnSpc>
                <a:spcBef>
                  <a:spcPts val="0"/>
                </a:spcBef>
                <a:spcAft>
                  <a:spcPts val="0"/>
                </a:spcAft>
                <a:buClr>
                  <a:srgbClr val="FAFD00"/>
                </a:buClr>
                <a:buFont typeface="Times"/>
                <a:buNone/>
              </a:pPr>
              <a:endParaRPr sz="1600" b="1" i="0" u="none" strike="noStrike" cap="none">
                <a:solidFill>
                  <a:srgbClr val="F8F8F8"/>
                </a:solidFill>
                <a:latin typeface="Arial"/>
                <a:ea typeface="Arial"/>
                <a:cs typeface="Arial"/>
                <a:sym typeface="Arial"/>
              </a:endParaRPr>
            </a:p>
          </p:txBody>
        </p:sp>
      </p:grpSp>
      <p:sp>
        <p:nvSpPr>
          <p:cNvPr id="667" name="Shape 667"/>
          <p:cNvSpPr txBox="1"/>
          <p:nvPr/>
        </p:nvSpPr>
        <p:spPr>
          <a:xfrm>
            <a:off x="726964" y="3910110"/>
            <a:ext cx="3617311"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a:solidFill>
                  <a:srgbClr val="000000"/>
                </a:solidFill>
                <a:latin typeface="Arial"/>
                <a:ea typeface="Arial"/>
                <a:cs typeface="Arial"/>
                <a:sym typeface="Arial"/>
              </a:rPr>
              <a:t>1 km CALIOP Vertical Feature Mask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2"/>
                                        </p:tgtEl>
                                        <p:attrNameLst>
                                          <p:attrName>style.visibility</p:attrName>
                                        </p:attrNameLst>
                                      </p:cBhvr>
                                      <p:to>
                                        <p:strVal val="visible"/>
                                      </p:to>
                                    </p:set>
                                    <p:anim calcmode="lin" valueType="num">
                                      <p:cBhvr additive="base">
                                        <p:cTn id="7" dur="500"/>
                                        <p:tgtEl>
                                          <p:spTgt spid="6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64</a:t>
            </a:fld>
            <a:endParaRPr lang="en-US" sz="1200" b="0" i="0" u="none" strike="noStrike" cap="none">
              <a:solidFill>
                <a:schemeClr val="lt1"/>
              </a:solidFill>
              <a:latin typeface="Calibri"/>
              <a:ea typeface="Calibri"/>
              <a:cs typeface="Calibri"/>
              <a:sym typeface="Calibri"/>
            </a:endParaRPr>
          </a:p>
        </p:txBody>
      </p:sp>
      <p:pic>
        <p:nvPicPr>
          <p:cNvPr id="673" name="Shape 673" descr="CALIOP_TBKSCT532_48.43_to_53.31.tiff"/>
          <p:cNvPicPr preferRelativeResize="0"/>
          <p:nvPr/>
        </p:nvPicPr>
        <p:blipFill rotWithShape="1">
          <a:blip r:embed="rId3">
            <a:alphaModFix/>
          </a:blip>
          <a:srcRect/>
          <a:stretch/>
        </p:blipFill>
        <p:spPr>
          <a:xfrm>
            <a:off x="0" y="0"/>
            <a:ext cx="7790687" cy="3429000"/>
          </a:xfrm>
          <a:prstGeom prst="rect">
            <a:avLst/>
          </a:prstGeom>
          <a:noFill/>
          <a:ln>
            <a:noFill/>
          </a:ln>
        </p:spPr>
      </p:pic>
      <p:pic>
        <p:nvPicPr>
          <p:cNvPr id="674" name="Shape 674" descr="CALIOP_VFM_48.43_to_53.31.tiff"/>
          <p:cNvPicPr preferRelativeResize="0"/>
          <p:nvPr/>
        </p:nvPicPr>
        <p:blipFill rotWithShape="1">
          <a:blip r:embed="rId4">
            <a:alphaModFix/>
          </a:blip>
          <a:srcRect/>
          <a:stretch/>
        </p:blipFill>
        <p:spPr>
          <a:xfrm>
            <a:off x="0" y="3429000"/>
            <a:ext cx="7790687" cy="3429000"/>
          </a:xfrm>
          <a:prstGeom prst="rect">
            <a:avLst/>
          </a:prstGeom>
          <a:noFill/>
          <a:ln>
            <a:noFill/>
          </a:ln>
        </p:spPr>
      </p:pic>
      <p:grpSp>
        <p:nvGrpSpPr>
          <p:cNvPr id="675" name="Shape 675"/>
          <p:cNvGrpSpPr/>
          <p:nvPr/>
        </p:nvGrpSpPr>
        <p:grpSpPr>
          <a:xfrm>
            <a:off x="381000" y="634068"/>
            <a:ext cx="3733800" cy="4928532"/>
            <a:chOff x="381000" y="634068"/>
            <a:chExt cx="3733800" cy="4928532"/>
          </a:xfrm>
        </p:grpSpPr>
        <p:sp>
          <p:nvSpPr>
            <p:cNvPr id="676" name="Shape 676"/>
            <p:cNvSpPr/>
            <p:nvPr/>
          </p:nvSpPr>
          <p:spPr>
            <a:xfrm>
              <a:off x="381000" y="1371600"/>
              <a:ext cx="3733800" cy="762000"/>
            </a:xfrm>
            <a:prstGeom prst="ellipse">
              <a:avLst/>
            </a:prstGeom>
            <a:noFill/>
            <a:ln w="31750" cap="flat" cmpd="sng">
              <a:solidFill>
                <a:schemeClr val="dk1"/>
              </a:solidFill>
              <a:prstDash val="solid"/>
              <a:round/>
              <a:headEnd type="none" w="med" len="med"/>
              <a:tailEnd type="none" w="med" len="med"/>
            </a:ln>
          </p:spPr>
          <p:txBody>
            <a:bodyPr lIns="92075" tIns="46025" rIns="92075" bIns="46025" anchor="t" anchorCtr="0">
              <a:noAutofit/>
            </a:bodyPr>
            <a:lstStyle/>
            <a:p>
              <a:pPr marL="342900" marR="0" lvl="0" indent="-342900" algn="l" rtl="0">
                <a:lnSpc>
                  <a:spcPct val="90000"/>
                </a:lnSpc>
                <a:spcBef>
                  <a:spcPts val="0"/>
                </a:spcBef>
                <a:spcAft>
                  <a:spcPts val="0"/>
                </a:spcAft>
                <a:buClr>
                  <a:srgbClr val="FAFD00"/>
                </a:buClr>
                <a:buFont typeface="Times"/>
                <a:buNone/>
              </a:pPr>
              <a:endParaRPr sz="1600" b="1" i="0" u="none" strike="noStrike" cap="none">
                <a:solidFill>
                  <a:srgbClr val="F8F8F8"/>
                </a:solidFill>
                <a:latin typeface="Arial"/>
                <a:ea typeface="Arial"/>
                <a:cs typeface="Arial"/>
                <a:sym typeface="Arial"/>
              </a:endParaRPr>
            </a:p>
          </p:txBody>
        </p:sp>
        <p:sp>
          <p:nvSpPr>
            <p:cNvPr id="677" name="Shape 677"/>
            <p:cNvSpPr txBox="1"/>
            <p:nvPr/>
          </p:nvSpPr>
          <p:spPr>
            <a:xfrm>
              <a:off x="1516116" y="634068"/>
              <a:ext cx="1752600" cy="646331"/>
            </a:xfrm>
            <a:prstGeom prst="rect">
              <a:avLst/>
            </a:prstGeom>
            <a:solidFill>
              <a:srgbClr val="DAE5F1"/>
            </a:solidFill>
            <a:ln w="3175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a:solidFill>
                    <a:srgbClr val="000000"/>
                  </a:solidFill>
                  <a:latin typeface="Arial"/>
                  <a:ea typeface="Arial"/>
                  <a:cs typeface="Arial"/>
                  <a:sym typeface="Arial"/>
                </a:rPr>
                <a:t>Optically thin ice cloud</a:t>
              </a:r>
            </a:p>
          </p:txBody>
        </p:sp>
        <p:sp>
          <p:nvSpPr>
            <p:cNvPr id="678" name="Shape 678"/>
            <p:cNvSpPr/>
            <p:nvPr/>
          </p:nvSpPr>
          <p:spPr>
            <a:xfrm>
              <a:off x="381000" y="4800600"/>
              <a:ext cx="3733800" cy="762000"/>
            </a:xfrm>
            <a:prstGeom prst="ellipse">
              <a:avLst/>
            </a:prstGeom>
            <a:noFill/>
            <a:ln w="31750" cap="flat" cmpd="sng">
              <a:solidFill>
                <a:schemeClr val="dk1"/>
              </a:solidFill>
              <a:prstDash val="solid"/>
              <a:round/>
              <a:headEnd type="none" w="med" len="med"/>
              <a:tailEnd type="none" w="med" len="med"/>
            </a:ln>
          </p:spPr>
          <p:txBody>
            <a:bodyPr lIns="92075" tIns="46025" rIns="92075" bIns="46025" anchor="t" anchorCtr="0">
              <a:noAutofit/>
            </a:bodyPr>
            <a:lstStyle/>
            <a:p>
              <a:pPr marL="342900" marR="0" lvl="0" indent="-342900" algn="l" rtl="0">
                <a:lnSpc>
                  <a:spcPct val="90000"/>
                </a:lnSpc>
                <a:spcBef>
                  <a:spcPts val="0"/>
                </a:spcBef>
                <a:spcAft>
                  <a:spcPts val="0"/>
                </a:spcAft>
                <a:buClr>
                  <a:srgbClr val="FAFD00"/>
                </a:buClr>
                <a:buFont typeface="Times"/>
                <a:buNone/>
              </a:pPr>
              <a:endParaRPr sz="1600" b="1" i="0" u="none" strike="noStrike" cap="none">
                <a:solidFill>
                  <a:srgbClr val="F8F8F8"/>
                </a:solidFill>
                <a:latin typeface="Arial"/>
                <a:ea typeface="Arial"/>
                <a:cs typeface="Arial"/>
                <a:sym typeface="Arial"/>
              </a:endParaRPr>
            </a:p>
          </p:txBody>
        </p:sp>
      </p:grpSp>
      <p:sp>
        <p:nvSpPr>
          <p:cNvPr id="679" name="Shape 679"/>
          <p:cNvSpPr txBox="1"/>
          <p:nvPr/>
        </p:nvSpPr>
        <p:spPr>
          <a:xfrm>
            <a:off x="726962" y="3910110"/>
            <a:ext cx="3661105"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a:solidFill>
                  <a:srgbClr val="000000"/>
                </a:solidFill>
                <a:latin typeface="Arial"/>
                <a:ea typeface="Arial"/>
                <a:cs typeface="Arial"/>
                <a:sym typeface="Arial"/>
              </a:rPr>
              <a:t>5 km CALIOP Vertical Feature Mask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anim calcmode="lin" valueType="num">
                                      <p:cBhvr additive="base">
                                        <p:cTn id="7" dur="500"/>
                                        <p:tgtEl>
                                          <p:spTgt spid="6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graphicFrame>
        <p:nvGraphicFramePr>
          <p:cNvPr id="925" name="Shape 925"/>
          <p:cNvGraphicFramePr/>
          <p:nvPr>
            <p:extLst>
              <p:ext uri="{D42A27DB-BD31-4B8C-83A1-F6EECF244321}">
                <p14:modId xmlns:p14="http://schemas.microsoft.com/office/powerpoint/2010/main" val="2233676568"/>
              </p:ext>
            </p:extLst>
          </p:nvPr>
        </p:nvGraphicFramePr>
        <p:xfrm>
          <a:off x="132522" y="1170303"/>
          <a:ext cx="8865725" cy="3114090"/>
        </p:xfrm>
        <a:graphic>
          <a:graphicData uri="http://schemas.openxmlformats.org/drawingml/2006/table">
            <a:tbl>
              <a:tblPr>
                <a:noFill/>
                <a:tableStyleId>{C266B250-DB19-4638-ABC6-526EA13891E2}</a:tableStyleId>
              </a:tblPr>
              <a:tblGrid>
                <a:gridCol w="1833925"/>
                <a:gridCol w="2632375"/>
                <a:gridCol w="962800"/>
                <a:gridCol w="3436625"/>
              </a:tblGrid>
              <a:tr h="370850">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Risk Name</a:t>
                      </a:r>
                    </a:p>
                  </a:txBody>
                  <a:tcPr marL="91450" marR="91450" marT="45725" marB="45725">
                    <a:lnB w="12700" cap="flat" cmpd="sng">
                      <a:solidFill>
                        <a:schemeClr val="dk1"/>
                      </a:solidFill>
                      <a:prstDash val="solid"/>
                      <a:round/>
                      <a:headEnd type="none" w="med" len="med"/>
                      <a:tailEnd type="none" w="med" len="med"/>
                    </a:lnB>
                    <a:solidFill>
                      <a:srgbClr val="538CD5"/>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Description</a:t>
                      </a:r>
                    </a:p>
                  </a:txBody>
                  <a:tcPr marL="91450" marR="91450" marT="45725" marB="45725">
                    <a:lnB w="12700" cap="flat" cmpd="sng">
                      <a:solidFill>
                        <a:schemeClr val="dk1"/>
                      </a:solidFill>
                      <a:prstDash val="solid"/>
                      <a:round/>
                      <a:headEnd type="none" w="med" len="med"/>
                      <a:tailEnd type="none" w="med" len="med"/>
                    </a:lnB>
                    <a:solidFill>
                      <a:srgbClr val="538CD5"/>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Impact</a:t>
                      </a:r>
                    </a:p>
                  </a:txBody>
                  <a:tcPr marL="91450" marR="91450" marT="45725" marB="45725">
                    <a:lnB w="12700" cap="flat" cmpd="sng">
                      <a:solidFill>
                        <a:schemeClr val="dk1"/>
                      </a:solidFill>
                      <a:prstDash val="solid"/>
                      <a:round/>
                      <a:headEnd type="none" w="med" len="med"/>
                      <a:tailEnd type="none" w="med" len="med"/>
                    </a:lnB>
                    <a:solidFill>
                      <a:srgbClr val="538CD5"/>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Mitigation and Schedule</a:t>
                      </a:r>
                    </a:p>
                  </a:txBody>
                  <a:tcPr marL="91450" marR="91450" marT="45725" marB="45725">
                    <a:lnB w="12700" cap="flat" cmpd="sng">
                      <a:solidFill>
                        <a:schemeClr val="dk1"/>
                      </a:solidFill>
                      <a:prstDash val="solid"/>
                      <a:round/>
                      <a:headEnd type="none" w="med" len="med"/>
                      <a:tailEnd type="none" w="med" len="med"/>
                    </a:lnB>
                    <a:solidFill>
                      <a:srgbClr val="538CD5"/>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Incorrect CRTM coefficients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a:t>The incorrect CRTM coefficients are being used in the GS. </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Minor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a:t>(ADR 192) is scheduled to fix this issue and is scheduled for implementation on (5/5). </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Wrong Seebor emissivity data being used</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a:t>Currently the GS is using the June Seebor and MODIS white sky albedo. While the impact on the Height/Temperature/Pressure is minor, it is still an issue</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Minor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a:t>WR 1828 is scheduled to fix this issue and is scheduled for implementation on June 2017. AWG will verify fix when it is available on the OE.</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Missing data blocks during M4 testing</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Large portions of the L1b data are missing during M4 causing large areas of “invalid” (fill) pixels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Major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Fixed in 2018</a:t>
                      </a:r>
                      <a:endParaRPr lang="en-US" sz="1200" u="none" strike="noStrike" cap="none"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Threshold updates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Thresholds will need to be trained and updated</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Minor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A rigorous analysis revealed that</a:t>
                      </a:r>
                      <a:r>
                        <a:rPr lang="en-US" sz="1200" u="none" strike="noStrike" cap="none" baseline="0" dirty="0" smtClean="0"/>
                        <a:t> updating thresholds would not systematically improve performance</a:t>
                      </a:r>
                      <a:endParaRPr lang="en-US" sz="1200" u="none" strike="noStrike" cap="none"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26" name="Shape 926"/>
          <p:cNvSpPr txBox="1">
            <a:spLocks noGrp="1"/>
          </p:cNvSpPr>
          <p:nvPr>
            <p:ph type="title"/>
          </p:nvPr>
        </p:nvSpPr>
        <p:spPr>
          <a:xfrm>
            <a:off x="457200" y="-46038"/>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Risks to Reaching Provisional</a:t>
            </a:r>
          </a:p>
        </p:txBody>
      </p:sp>
      <p:sp>
        <p:nvSpPr>
          <p:cNvPr id="927" name="Shape 92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7</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Shape 943"/>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Upstream Algorithm Issues</a:t>
            </a:r>
          </a:p>
        </p:txBody>
      </p:sp>
      <p:sp>
        <p:nvSpPr>
          <p:cNvPr id="944" name="Shape 94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8</a:t>
            </a:fld>
            <a:endParaRPr lang="en-US" sz="1400" b="0" i="0" u="none" strike="noStrike" cap="none">
              <a:solidFill>
                <a:srgbClr val="FFFFFF"/>
              </a:solidFill>
              <a:latin typeface="Arial"/>
              <a:ea typeface="Arial"/>
              <a:cs typeface="Arial"/>
              <a:sym typeface="Arial"/>
            </a:endParaRPr>
          </a:p>
        </p:txBody>
      </p:sp>
      <p:graphicFrame>
        <p:nvGraphicFramePr>
          <p:cNvPr id="945" name="Shape 945"/>
          <p:cNvGraphicFramePr/>
          <p:nvPr>
            <p:extLst>
              <p:ext uri="{D42A27DB-BD31-4B8C-83A1-F6EECF244321}">
                <p14:modId xmlns:p14="http://schemas.microsoft.com/office/powerpoint/2010/main" val="800807048"/>
              </p:ext>
            </p:extLst>
          </p:nvPr>
        </p:nvGraphicFramePr>
        <p:xfrm>
          <a:off x="132522" y="1170303"/>
          <a:ext cx="8865725" cy="2565450"/>
        </p:xfrm>
        <a:graphic>
          <a:graphicData uri="http://schemas.openxmlformats.org/drawingml/2006/table">
            <a:tbl>
              <a:tblPr>
                <a:noFill/>
                <a:tableStyleId>{C266B250-DB19-4638-ABC6-526EA13891E2}</a:tableStyleId>
              </a:tblPr>
              <a:tblGrid>
                <a:gridCol w="1833925"/>
                <a:gridCol w="2632375"/>
                <a:gridCol w="962800"/>
                <a:gridCol w="3436625"/>
              </a:tblGrid>
              <a:tr h="370850">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Upstream Issue</a:t>
                      </a:r>
                    </a:p>
                  </a:txBody>
                  <a:tcPr marL="91450" marR="91450" marT="45725" marB="45725">
                    <a:lnB w="12700" cap="flat" cmpd="sng">
                      <a:solidFill>
                        <a:schemeClr val="dk1"/>
                      </a:solidFill>
                      <a:prstDash val="solid"/>
                      <a:round/>
                      <a:headEnd type="none" w="med" len="med"/>
                      <a:tailEnd type="none" w="med" len="med"/>
                    </a:lnB>
                    <a:solidFill>
                      <a:srgbClr val="538CD5"/>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Description</a:t>
                      </a:r>
                    </a:p>
                  </a:txBody>
                  <a:tcPr marL="91450" marR="91450" marT="45725" marB="45725">
                    <a:lnB w="12700" cap="flat" cmpd="sng">
                      <a:solidFill>
                        <a:schemeClr val="dk1"/>
                      </a:solidFill>
                      <a:prstDash val="solid"/>
                      <a:round/>
                      <a:headEnd type="none" w="med" len="med"/>
                      <a:tailEnd type="none" w="med" len="med"/>
                    </a:lnB>
                    <a:solidFill>
                      <a:srgbClr val="538CD5"/>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Impact</a:t>
                      </a:r>
                    </a:p>
                  </a:txBody>
                  <a:tcPr marL="91450" marR="91450" marT="45725" marB="45725">
                    <a:lnB w="12700" cap="flat" cmpd="sng">
                      <a:solidFill>
                        <a:schemeClr val="dk1"/>
                      </a:solidFill>
                      <a:prstDash val="solid"/>
                      <a:round/>
                      <a:headEnd type="none" w="med" len="med"/>
                      <a:tailEnd type="none" w="med" len="med"/>
                    </a:lnB>
                    <a:solidFill>
                      <a:srgbClr val="538CD5"/>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Algorithm Implications</a:t>
                      </a:r>
                    </a:p>
                  </a:txBody>
                  <a:tcPr marL="91450" marR="91450" marT="45725" marB="45725">
                    <a:lnB w="12700" cap="flat" cmpd="sng">
                      <a:solidFill>
                        <a:srgbClr val="000000"/>
                      </a:solidFill>
                      <a:prstDash val="solid"/>
                      <a:round/>
                      <a:headEnd type="none" w="med" len="med"/>
                      <a:tailEnd type="none" w="med" len="med"/>
                    </a:lnB>
                    <a:solidFill>
                      <a:srgbClr val="538CD5"/>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ABI L1b - INR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Issues remain with ABI L1b INR issues associated with navigation and co-registration issues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a:t>Medium</a:t>
                      </a:r>
                    </a:p>
                  </a:txBody>
                  <a:tcPr marL="91450" marR="91450" marT="45725" marB="45725">
                    <a:lnL w="12700" cap="flat" cmpd="sng">
                      <a:solidFill>
                        <a:schemeClr val="dk1"/>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200" u="none" strike="noStrike" cap="none"/>
                        <a:t>Algorithm results will be </a:t>
                      </a:r>
                      <a:r>
                        <a:rPr lang="en-US" sz="1200"/>
                        <a:t>compromised</a:t>
                      </a:r>
                      <a:r>
                        <a:rPr lang="en-US" sz="1200" u="none" strike="noStrike" cap="none"/>
                        <a:t> at cloud edges and in broken cloud decks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ABI L1b - Stripping</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Image stripping is present in some imagery data</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a:t>Minor</a:t>
                      </a:r>
                    </a:p>
                  </a:txBody>
                  <a:tcPr marL="91450" marR="91450" marT="45725" marB="45725">
                    <a:lnL w="12700" cap="flat" cmpd="sng">
                      <a:solidFill>
                        <a:schemeClr val="dk1"/>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200"/>
                        <a:t>Cloud top phase product</a:t>
                      </a:r>
                      <a:r>
                        <a:rPr lang="en-US" sz="1200" u="none" strike="noStrike" cap="none"/>
                        <a:t> </a:t>
                      </a:r>
                      <a:r>
                        <a:rPr lang="en-US" sz="1200"/>
                        <a:t>may have striping</a:t>
                      </a:r>
                      <a:r>
                        <a:rPr lang="en-US" sz="1200" u="none" strike="noStrike" cap="none"/>
                        <a:t> due to L1b </a:t>
                      </a:r>
                      <a:r>
                        <a:rPr lang="en-US" sz="1200"/>
                        <a:t>striping and/or influences on cloud mask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ABI L1b - Calibration Issues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Calibration is still being evaluated on the system</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a:t>Medium</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dirty="0"/>
                        <a:t>Accurate measurements and clear sky simulations are needed for bands 10, 11, 14, and 15</a:t>
                      </a:r>
                      <a:r>
                        <a:rPr lang="en-US" sz="1200" dirty="0" smtClean="0"/>
                        <a:t>.</a:t>
                      </a:r>
                      <a:endParaRPr lang="en-US"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ABI L1b - GRB</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Missing blocks of data in M4 due to terrestrial GRB issues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Major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a:t>Algorithm will produce invalid data in regions of missing blocks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Validation Product Maturity Assessment</a:t>
            </a:r>
            <a:endParaRPr/>
          </a:p>
        </p:txBody>
      </p:sp>
      <p:sp>
        <p:nvSpPr>
          <p:cNvPr id="330" name="Shape 33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
        <p:nvSpPr>
          <p:cNvPr id="331" name="Shape 3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9</a:t>
            </a:fld>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66953429"/>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6059</TotalTime>
  <Words>3578</Words>
  <Application>Microsoft Macintosh PowerPoint</Application>
  <PresentationFormat>On-screen Show (4:3)</PresentationFormat>
  <Paragraphs>614</Paragraphs>
  <Slides>64</Slides>
  <Notes>53</Notes>
  <HiddenSlides>0</HiddenSlides>
  <MMClips>3</MMClips>
  <ScaleCrop>false</ScaleCrop>
  <HeadingPairs>
    <vt:vector size="4" baseType="variant">
      <vt:variant>
        <vt:lpstr>Theme</vt:lpstr>
      </vt:variant>
      <vt:variant>
        <vt:i4>4</vt:i4>
      </vt:variant>
      <vt:variant>
        <vt:lpstr>Slide Titles</vt:lpstr>
      </vt:variant>
      <vt:variant>
        <vt:i4>64</vt:i4>
      </vt:variant>
    </vt:vector>
  </HeadingPairs>
  <TitlesOfParts>
    <vt:vector size="68" baseType="lpstr">
      <vt:lpstr>Custom Design</vt:lpstr>
      <vt:lpstr>Custom Design</vt:lpstr>
      <vt:lpstr>Custom Design</vt:lpstr>
      <vt:lpstr>1_Custom Design</vt:lpstr>
      <vt:lpstr>PowerPoint Presentation</vt:lpstr>
      <vt:lpstr>Agenda</vt:lpstr>
      <vt:lpstr>Review of Beta Maturity </vt:lpstr>
      <vt:lpstr>PLPTs Under Review BETA</vt:lpstr>
      <vt:lpstr>Requirements</vt:lpstr>
      <vt:lpstr>PowerPoint Presentation</vt:lpstr>
      <vt:lpstr>Risks to Reaching Provisional</vt:lpstr>
      <vt:lpstr>Upstream Algorithm Issues</vt:lpstr>
      <vt:lpstr>Provisional Validation Product Maturity Assessment</vt:lpstr>
      <vt:lpstr>Requirements for FULL Validation</vt:lpstr>
      <vt:lpstr>PLPTs Under Review PROVISIONAL</vt:lpstr>
      <vt:lpstr>Requirements PROVISIONAL</vt:lpstr>
      <vt:lpstr>Application of PLPT Quantitative Analysis Tests to each Domain</vt:lpstr>
      <vt:lpstr>Qualitative Evaluation of Cloud Top Phase Product</vt:lpstr>
      <vt:lpstr>Qualitative Success Definitions</vt:lpstr>
      <vt:lpstr>PLPT ABI-FD_CPH02:</vt:lpstr>
      <vt:lpstr>PLPT ABI-FD_CPH02:</vt:lpstr>
      <vt:lpstr>Time Series of Cloud Phase Fractions</vt:lpstr>
      <vt:lpstr>Time Series of Cloud Phase Fractions</vt:lpstr>
      <vt:lpstr>Time Series of Cloud Phase Fractions</vt:lpstr>
      <vt:lpstr>Time Series Cloud Phase Outliers</vt:lpstr>
      <vt:lpstr>Time Series Cloud Phase Outliers</vt:lpstr>
      <vt:lpstr>Time Series Cloud Phase Outliers</vt:lpstr>
      <vt:lpstr>Time Series of Cloud Phase Fractions</vt:lpstr>
      <vt:lpstr>Time Series Cloud Phase Outliers</vt:lpstr>
      <vt:lpstr>Time Series Cloud Phase Outliers</vt:lpstr>
      <vt:lpstr>Quantitative Evaluation of Cloud Top Phase Product</vt:lpstr>
      <vt:lpstr>Quantitative Success Definitions</vt:lpstr>
      <vt:lpstr>Comparison to NASA CALIPSO/CALIOP Cloud Phase</vt:lpstr>
      <vt:lpstr>CALIOP vs ABI Comparison Description</vt:lpstr>
      <vt:lpstr>PowerPoint Presentation</vt:lpstr>
      <vt:lpstr>Seasonal Analysis</vt:lpstr>
      <vt:lpstr>PowerPoint Presentation</vt:lpstr>
      <vt:lpstr>CALIPSO Conclusions</vt:lpstr>
      <vt:lpstr>DOE ARM</vt:lpstr>
      <vt:lpstr>ARM Analysis</vt:lpstr>
      <vt:lpstr>Situational Performance Assessment: Downstream Algorithms and Applications</vt:lpstr>
      <vt:lpstr>Feedback from Downstream Algorithms</vt:lpstr>
      <vt:lpstr>Mislabeling of Liquid Water Clouds at Edges</vt:lpstr>
      <vt:lpstr>PowerPoint Presentation</vt:lpstr>
      <vt:lpstr>PowerPoint Presentation</vt:lpstr>
      <vt:lpstr>Ice Phase Detection Inconsistency with Near-Infrared</vt:lpstr>
      <vt:lpstr>ABI CPH Vs. 1.6 μm Reflectance</vt:lpstr>
      <vt:lpstr>ABI CPH Vs. 1.6 μm Reflectance</vt:lpstr>
      <vt:lpstr>ABI CPH Vs. 1.6 μm Reflectance</vt:lpstr>
      <vt:lpstr>Assessment for Aircraft Icing Applications</vt:lpstr>
      <vt:lpstr>Cloud Mask Impacts</vt:lpstr>
      <vt:lpstr>Use in Fog/Low Stratus Algorithm</vt:lpstr>
      <vt:lpstr>Issues and Status ADRs Addressed</vt:lpstr>
      <vt:lpstr>Provisional Maturity Assessment</vt:lpstr>
      <vt:lpstr>Provisional Validation</vt:lpstr>
      <vt:lpstr>Provisional Validation</vt:lpstr>
      <vt:lpstr>Recommendation</vt:lpstr>
      <vt:lpstr>Path to Full Validation Maturity</vt:lpstr>
      <vt:lpstr>Issues and Status ADRs Needing Resolution for Full VAL</vt:lpstr>
      <vt:lpstr>Issues and Status Other Actions Needed for Full VAL</vt:lpstr>
      <vt:lpstr>Path to Full Validation - PLPTs</vt:lpstr>
      <vt:lpstr>Path to Full Validation – Risks</vt:lpstr>
      <vt:lpstr>Summary &amp; Recommendations</vt:lpstr>
      <vt:lpstr>Summary</vt:lpstr>
      <vt:lpstr>Recommendation</vt:lpstr>
      <vt:lpstr>Backup Material</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Mike Pavolonis</cp:lastModifiedBy>
  <cp:revision>158</cp:revision>
  <dcterms:modified xsi:type="dcterms:W3CDTF">2018-02-21T19:54:13Z</dcterms:modified>
</cp:coreProperties>
</file>