
<file path=[Content_Types].xml><?xml version="1.0" encoding="utf-8"?>
<Types xmlns="http://schemas.openxmlformats.org/package/2006/content-types"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strictFirstAndLastChars="0" saveSubsetFonts="1">
  <p:sldMasterIdLst>
    <p:sldMasterId id="2147483659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_rels/presentation.xml.rels><?xml version="1.0" encoding="UTF-8" standalone="yes"?><Relationships xmlns="http://schemas.openxmlformats.org/package/2006/relationships"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2" Type="http://schemas.openxmlformats.org/officeDocument/2006/relationships/slide" Target="slides/slide8.xml"/><Relationship Id="rId9" Type="http://schemas.openxmlformats.org/officeDocument/2006/relationships/slide" Target="slides/slide5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4" name="Shape 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Shape 52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Shape 57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Shape 58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Shape 63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" name="Shape 6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" name="Shape 76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Shape 82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" name="Shape 83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Shape 88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" name="Shape 89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Shape 95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" name="Shape 96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Shape 101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2" name="Shape 102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Shape 11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Shape 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buNone/>
              <a:defRPr/>
            </a:lvl1pPr>
            <a:lvl2pPr lvl="1">
              <a:spcBef>
                <a:spcPts val="0"/>
              </a:spcBef>
              <a:buNone/>
              <a:defRPr/>
            </a:lvl2pPr>
            <a:lvl3pPr lvl="2">
              <a:spcBef>
                <a:spcPts val="0"/>
              </a:spcBef>
              <a:buNone/>
              <a:defRPr/>
            </a:lvl3pPr>
            <a:lvl4pPr lvl="3">
              <a:spcBef>
                <a:spcPts val="0"/>
              </a:spcBef>
              <a:buNone/>
              <a:defRPr/>
            </a:lvl4pPr>
            <a:lvl5pPr lvl="4">
              <a:spcBef>
                <a:spcPts val="0"/>
              </a:spcBef>
              <a:buNone/>
              <a:defRPr/>
            </a:lvl5pPr>
            <a:lvl6pPr lvl="5">
              <a:spcBef>
                <a:spcPts val="0"/>
              </a:spcBef>
              <a:buNone/>
              <a:defRPr/>
            </a:lvl6pPr>
            <a:lvl7pPr lvl="6">
              <a:spcBef>
                <a:spcPts val="0"/>
              </a:spcBef>
              <a:buNone/>
              <a:defRPr/>
            </a:lvl7pPr>
            <a:lvl8pPr lvl="7">
              <a:spcBef>
                <a:spcPts val="0"/>
              </a:spcBef>
              <a:buNone/>
              <a:defRPr/>
            </a:lvl8pPr>
            <a:lvl9pPr lvl="8">
              <a:spcBef>
                <a:spcPts val="0"/>
              </a:spcBef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hape 45"/>
          <p:cNvSpPr txBox="1"/>
          <p:nvPr>
            <p:ph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/>
        </p:txBody>
      </p:sp>
      <p:sp>
        <p:nvSpPr>
          <p:cNvPr id="46" name="Shape 46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Shape 4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buNone/>
              <a:defRPr/>
            </a:lvl1pPr>
            <a:lvl2pPr lvl="1">
              <a:spcBef>
                <a:spcPts val="0"/>
              </a:spcBef>
              <a:buNone/>
              <a:defRPr/>
            </a:lvl2pPr>
            <a:lvl3pPr lvl="2">
              <a:spcBef>
                <a:spcPts val="0"/>
              </a:spcBef>
              <a:buNone/>
              <a:defRPr/>
            </a:lvl3pPr>
            <a:lvl4pPr lvl="3">
              <a:spcBef>
                <a:spcPts val="0"/>
              </a:spcBef>
              <a:buNone/>
              <a:defRPr/>
            </a:lvl4pPr>
            <a:lvl5pPr lvl="4">
              <a:spcBef>
                <a:spcPts val="0"/>
              </a:spcBef>
              <a:buNone/>
              <a:defRPr/>
            </a:lvl5pPr>
            <a:lvl6pPr lvl="5">
              <a:spcBef>
                <a:spcPts val="0"/>
              </a:spcBef>
              <a:buNone/>
              <a:defRPr/>
            </a:lvl6pPr>
            <a:lvl7pPr lvl="6">
              <a:spcBef>
                <a:spcPts val="0"/>
              </a:spcBef>
              <a:buNone/>
              <a:defRPr/>
            </a:lvl7pPr>
            <a:lvl8pPr lvl="7">
              <a:spcBef>
                <a:spcPts val="0"/>
              </a:spcBef>
              <a:buNone/>
              <a:defRPr/>
            </a:lvl8pPr>
            <a:lvl9pPr lvl="8">
              <a:spcBef>
                <a:spcPts val="0"/>
              </a:spcBef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buNone/>
              <a:defRPr/>
            </a:lvl1pPr>
            <a:lvl2pPr lvl="1">
              <a:spcBef>
                <a:spcPts val="0"/>
              </a:spcBef>
              <a:buNone/>
              <a:defRPr/>
            </a:lvl2pPr>
            <a:lvl3pPr lvl="2">
              <a:spcBef>
                <a:spcPts val="0"/>
              </a:spcBef>
              <a:buNone/>
              <a:defRPr/>
            </a:lvl3pPr>
            <a:lvl4pPr lvl="3">
              <a:spcBef>
                <a:spcPts val="0"/>
              </a:spcBef>
              <a:buNone/>
              <a:defRPr/>
            </a:lvl4pPr>
            <a:lvl5pPr lvl="4">
              <a:spcBef>
                <a:spcPts val="0"/>
              </a:spcBef>
              <a:buNone/>
              <a:defRPr/>
            </a:lvl5pPr>
            <a:lvl6pPr lvl="5">
              <a:spcBef>
                <a:spcPts val="0"/>
              </a:spcBef>
              <a:buNone/>
              <a:defRPr/>
            </a:lvl6pPr>
            <a:lvl7pPr lvl="6">
              <a:spcBef>
                <a:spcPts val="0"/>
              </a:spcBef>
              <a:buNone/>
              <a:defRPr/>
            </a:lvl7pPr>
            <a:lvl8pPr lvl="7">
              <a:spcBef>
                <a:spcPts val="0"/>
              </a:spcBef>
              <a:buNone/>
              <a:defRPr/>
            </a:lvl8pPr>
            <a:lvl9pPr lvl="8">
              <a:spcBef>
                <a:spcPts val="0"/>
              </a:spcBef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4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Shape 1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buNone/>
              <a:defRPr/>
            </a:lvl1pPr>
            <a:lvl2pPr lvl="1">
              <a:spcBef>
                <a:spcPts val="0"/>
              </a:spcBef>
              <a:buNone/>
              <a:defRPr/>
            </a:lvl2pPr>
            <a:lvl3pPr lvl="2">
              <a:spcBef>
                <a:spcPts val="0"/>
              </a:spcBef>
              <a:buNone/>
              <a:defRPr/>
            </a:lvl3pPr>
            <a:lvl4pPr lvl="3">
              <a:spcBef>
                <a:spcPts val="0"/>
              </a:spcBef>
              <a:buNone/>
              <a:defRPr/>
            </a:lvl4pPr>
            <a:lvl5pPr lvl="4">
              <a:spcBef>
                <a:spcPts val="0"/>
              </a:spcBef>
              <a:buNone/>
              <a:defRPr/>
            </a:lvl5pPr>
            <a:lvl6pPr lvl="5">
              <a:spcBef>
                <a:spcPts val="0"/>
              </a:spcBef>
              <a:buNone/>
              <a:defRPr/>
            </a:lvl6pPr>
            <a:lvl7pPr lvl="6">
              <a:spcBef>
                <a:spcPts val="0"/>
              </a:spcBef>
              <a:buNone/>
              <a:defRPr/>
            </a:lvl7pPr>
            <a:lvl8pPr lvl="7">
              <a:spcBef>
                <a:spcPts val="0"/>
              </a:spcBef>
              <a:buNone/>
              <a:defRPr/>
            </a:lvl8pPr>
            <a:lvl9pPr lvl="8">
              <a:spcBef>
                <a:spcPts val="0"/>
              </a:spcBef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Shape 18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Shape 1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buNone/>
              <a:defRPr/>
            </a:lvl1pPr>
            <a:lvl2pPr lvl="1">
              <a:spcBef>
                <a:spcPts val="0"/>
              </a:spcBef>
              <a:buNone/>
              <a:defRPr/>
            </a:lvl2pPr>
            <a:lvl3pPr lvl="2">
              <a:spcBef>
                <a:spcPts val="0"/>
              </a:spcBef>
              <a:buNone/>
              <a:defRPr/>
            </a:lvl3pPr>
            <a:lvl4pPr lvl="3">
              <a:spcBef>
                <a:spcPts val="0"/>
              </a:spcBef>
              <a:buNone/>
              <a:defRPr/>
            </a:lvl4pPr>
            <a:lvl5pPr lvl="4">
              <a:spcBef>
                <a:spcPts val="0"/>
              </a:spcBef>
              <a:buNone/>
              <a:defRPr/>
            </a:lvl5pPr>
            <a:lvl6pPr lvl="5">
              <a:spcBef>
                <a:spcPts val="0"/>
              </a:spcBef>
              <a:buNone/>
              <a:defRPr/>
            </a:lvl6pPr>
            <a:lvl7pPr lvl="6">
              <a:spcBef>
                <a:spcPts val="0"/>
              </a:spcBef>
              <a:buNone/>
              <a:defRPr/>
            </a:lvl7pPr>
            <a:lvl8pPr lvl="7">
              <a:spcBef>
                <a:spcPts val="0"/>
              </a:spcBef>
              <a:buNone/>
              <a:defRPr/>
            </a:lvl8pPr>
            <a:lvl9pPr lvl="8">
              <a:spcBef>
                <a:spcPts val="0"/>
              </a:spcBef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Shape 22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Shape 23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Shape 2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buNone/>
              <a:defRPr/>
            </a:lvl1pPr>
            <a:lvl2pPr lvl="1">
              <a:spcBef>
                <a:spcPts val="0"/>
              </a:spcBef>
              <a:buNone/>
              <a:defRPr/>
            </a:lvl2pPr>
            <a:lvl3pPr lvl="2">
              <a:spcBef>
                <a:spcPts val="0"/>
              </a:spcBef>
              <a:buNone/>
              <a:defRPr/>
            </a:lvl3pPr>
            <a:lvl4pPr lvl="3">
              <a:spcBef>
                <a:spcPts val="0"/>
              </a:spcBef>
              <a:buNone/>
              <a:defRPr/>
            </a:lvl4pPr>
            <a:lvl5pPr lvl="4">
              <a:spcBef>
                <a:spcPts val="0"/>
              </a:spcBef>
              <a:buNone/>
              <a:defRPr/>
            </a:lvl5pPr>
            <a:lvl6pPr lvl="5">
              <a:spcBef>
                <a:spcPts val="0"/>
              </a:spcBef>
              <a:buNone/>
              <a:defRPr/>
            </a:lvl6pPr>
            <a:lvl7pPr lvl="6">
              <a:spcBef>
                <a:spcPts val="0"/>
              </a:spcBef>
              <a:buNone/>
              <a:defRPr/>
            </a:lvl7pPr>
            <a:lvl8pPr lvl="7">
              <a:spcBef>
                <a:spcPts val="0"/>
              </a:spcBef>
              <a:buNone/>
              <a:defRPr/>
            </a:lvl8pPr>
            <a:lvl9pPr lvl="8">
              <a:spcBef>
                <a:spcPts val="0"/>
              </a:spcBef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Shape 2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buNone/>
              <a:defRPr/>
            </a:lvl1pPr>
            <a:lvl2pPr lvl="1">
              <a:spcBef>
                <a:spcPts val="0"/>
              </a:spcBef>
              <a:buNone/>
              <a:defRPr/>
            </a:lvl2pPr>
            <a:lvl3pPr lvl="2">
              <a:spcBef>
                <a:spcPts val="0"/>
              </a:spcBef>
              <a:buNone/>
              <a:defRPr/>
            </a:lvl3pPr>
            <a:lvl4pPr lvl="3">
              <a:spcBef>
                <a:spcPts val="0"/>
              </a:spcBef>
              <a:buNone/>
              <a:defRPr/>
            </a:lvl4pPr>
            <a:lvl5pPr lvl="4">
              <a:spcBef>
                <a:spcPts val="0"/>
              </a:spcBef>
              <a:buNone/>
              <a:defRPr/>
            </a:lvl5pPr>
            <a:lvl6pPr lvl="5">
              <a:spcBef>
                <a:spcPts val="0"/>
              </a:spcBef>
              <a:buNone/>
              <a:defRPr/>
            </a:lvl6pPr>
            <a:lvl7pPr lvl="6">
              <a:spcBef>
                <a:spcPts val="0"/>
              </a:spcBef>
              <a:buNone/>
              <a:defRPr/>
            </a:lvl7pPr>
            <a:lvl8pPr lvl="7">
              <a:spcBef>
                <a:spcPts val="0"/>
              </a:spcBef>
              <a:buNone/>
              <a:defRPr/>
            </a:lvl8pPr>
            <a:lvl9pPr lvl="8">
              <a:spcBef>
                <a:spcPts val="0"/>
              </a:spcBef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Shape 30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Shape 3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buNone/>
              <a:defRPr/>
            </a:lvl1pPr>
            <a:lvl2pPr lvl="1">
              <a:spcBef>
                <a:spcPts val="0"/>
              </a:spcBef>
              <a:buNone/>
              <a:defRPr/>
            </a:lvl2pPr>
            <a:lvl3pPr lvl="2">
              <a:spcBef>
                <a:spcPts val="0"/>
              </a:spcBef>
              <a:buNone/>
              <a:defRPr/>
            </a:lvl3pPr>
            <a:lvl4pPr lvl="3">
              <a:spcBef>
                <a:spcPts val="0"/>
              </a:spcBef>
              <a:buNone/>
              <a:defRPr/>
            </a:lvl4pPr>
            <a:lvl5pPr lvl="4">
              <a:spcBef>
                <a:spcPts val="0"/>
              </a:spcBef>
              <a:buNone/>
              <a:defRPr/>
            </a:lvl5pPr>
            <a:lvl6pPr lvl="5">
              <a:spcBef>
                <a:spcPts val="0"/>
              </a:spcBef>
              <a:buNone/>
              <a:defRPr/>
            </a:lvl6pPr>
            <a:lvl7pPr lvl="6">
              <a:spcBef>
                <a:spcPts val="0"/>
              </a:spcBef>
              <a:buNone/>
              <a:defRPr/>
            </a:lvl7pPr>
            <a:lvl8pPr lvl="7">
              <a:spcBef>
                <a:spcPts val="0"/>
              </a:spcBef>
              <a:buNone/>
              <a:defRPr/>
            </a:lvl8pPr>
            <a:lvl9pPr lvl="8">
              <a:spcBef>
                <a:spcPts val="0"/>
              </a:spcBef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Shape 3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buNone/>
              <a:defRPr/>
            </a:lvl1pPr>
            <a:lvl2pPr lvl="1">
              <a:spcBef>
                <a:spcPts val="0"/>
              </a:spcBef>
              <a:buNone/>
              <a:defRPr/>
            </a:lvl2pPr>
            <a:lvl3pPr lvl="2">
              <a:spcBef>
                <a:spcPts val="0"/>
              </a:spcBef>
              <a:buNone/>
              <a:defRPr/>
            </a:lvl3pPr>
            <a:lvl4pPr lvl="3">
              <a:spcBef>
                <a:spcPts val="0"/>
              </a:spcBef>
              <a:buNone/>
              <a:defRPr/>
            </a:lvl4pPr>
            <a:lvl5pPr lvl="4">
              <a:spcBef>
                <a:spcPts val="0"/>
              </a:spcBef>
              <a:buNone/>
              <a:defRPr/>
            </a:lvl5pPr>
            <a:lvl6pPr lvl="5">
              <a:spcBef>
                <a:spcPts val="0"/>
              </a:spcBef>
              <a:buNone/>
              <a:defRPr/>
            </a:lvl6pPr>
            <a:lvl7pPr lvl="6">
              <a:spcBef>
                <a:spcPts val="0"/>
              </a:spcBef>
              <a:buNone/>
              <a:defRPr/>
            </a:lvl7pPr>
            <a:lvl8pPr lvl="7">
              <a:spcBef>
                <a:spcPts val="0"/>
              </a:spcBef>
              <a:buNone/>
              <a:defRPr/>
            </a:lvl8pPr>
            <a:lvl9pPr lvl="8">
              <a:spcBef>
                <a:spcPts val="0"/>
              </a:spcBef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Shape 37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Shape 38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Shape 3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Shape 4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buNone/>
              <a:defRPr/>
            </a:lvl1pPr>
            <a:lvl2pPr lvl="1">
              <a:spcBef>
                <a:spcPts val="0"/>
              </a:spcBef>
              <a:buNone/>
              <a:defRPr/>
            </a:lvl2pPr>
            <a:lvl3pPr lvl="2">
              <a:spcBef>
                <a:spcPts val="0"/>
              </a:spcBef>
              <a:buNone/>
              <a:defRPr/>
            </a:lvl3pPr>
            <a:lvl4pPr lvl="3">
              <a:spcBef>
                <a:spcPts val="0"/>
              </a:spcBef>
              <a:buNone/>
              <a:defRPr/>
            </a:lvl4pPr>
            <a:lvl5pPr lvl="4">
              <a:spcBef>
                <a:spcPts val="0"/>
              </a:spcBef>
              <a:buNone/>
              <a:defRPr/>
            </a:lvl5pPr>
            <a:lvl6pPr lvl="5">
              <a:spcBef>
                <a:spcPts val="0"/>
              </a:spcBef>
              <a:buNone/>
              <a:defRPr/>
            </a:lvl6pPr>
            <a:lvl7pPr lvl="6">
              <a:spcBef>
                <a:spcPts val="0"/>
              </a:spcBef>
              <a:buNone/>
              <a:defRPr/>
            </a:lvl7pPr>
            <a:lvl8pPr lvl="7">
              <a:spcBef>
                <a:spcPts val="0"/>
              </a:spcBef>
              <a:buNone/>
              <a:defRPr/>
            </a:lvl8pPr>
            <a:lvl9pPr lvl="8">
              <a:spcBef>
                <a:spcPts val="0"/>
              </a:spcBef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Shape 4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buNone/>
              <a:defRPr/>
            </a:lvl1pPr>
            <a:lvl2pPr lvl="1">
              <a:spcBef>
                <a:spcPts val="0"/>
              </a:spcBef>
              <a:buNone/>
              <a:defRPr/>
            </a:lvl2pPr>
            <a:lvl3pPr lvl="2">
              <a:spcBef>
                <a:spcPts val="0"/>
              </a:spcBef>
              <a:buNone/>
              <a:defRPr/>
            </a:lvl3pPr>
            <a:lvl4pPr lvl="3">
              <a:spcBef>
                <a:spcPts val="0"/>
              </a:spcBef>
              <a:buNone/>
              <a:defRPr/>
            </a:lvl4pPr>
            <a:lvl5pPr lvl="4">
              <a:spcBef>
                <a:spcPts val="0"/>
              </a:spcBef>
              <a:buNone/>
              <a:defRPr/>
            </a:lvl5pPr>
            <a:lvl6pPr lvl="5">
              <a:spcBef>
                <a:spcPts val="0"/>
              </a:spcBef>
              <a:buNone/>
              <a:defRPr/>
            </a:lvl6pPr>
            <a:lvl7pPr lvl="6">
              <a:spcBef>
                <a:spcPts val="0"/>
              </a:spcBef>
              <a:buNone/>
              <a:defRPr/>
            </a:lvl7pPr>
            <a:lvl8pPr lvl="7">
              <a:spcBef>
                <a:spcPts val="0"/>
              </a:spcBef>
              <a:buNone/>
              <a:defRPr/>
            </a:lvl8pPr>
            <a:lvl9pPr lvl="8">
              <a:spcBef>
                <a:spcPts val="0"/>
              </a:spcBef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Shape 7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Shape 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spcBef>
                <a:spcPts val="0"/>
              </a:spcBef>
              <a:buNone/>
              <a:defRPr sz="1000">
                <a:solidFill>
                  <a:schemeClr val="dk2"/>
                </a:solidFill>
              </a:defRPr>
            </a:lvl1pPr>
            <a:lvl2pPr lvl="1" algn="r">
              <a:spcBef>
                <a:spcPts val="0"/>
              </a:spcBef>
              <a:buNone/>
              <a:defRPr sz="1000">
                <a:solidFill>
                  <a:schemeClr val="dk2"/>
                </a:solidFill>
              </a:defRPr>
            </a:lvl2pPr>
            <a:lvl3pPr lvl="2" algn="r">
              <a:spcBef>
                <a:spcPts val="0"/>
              </a:spcBef>
              <a:buNone/>
              <a:defRPr sz="1000">
                <a:solidFill>
                  <a:schemeClr val="dk2"/>
                </a:solidFill>
              </a:defRPr>
            </a:lvl3pPr>
            <a:lvl4pPr lvl="3" algn="r">
              <a:spcBef>
                <a:spcPts val="0"/>
              </a:spcBef>
              <a:buNone/>
              <a:defRPr sz="1000">
                <a:solidFill>
                  <a:schemeClr val="dk2"/>
                </a:solidFill>
              </a:defRPr>
            </a:lvl4pPr>
            <a:lvl5pPr lvl="4" algn="r">
              <a:spcBef>
                <a:spcPts val="0"/>
              </a:spcBef>
              <a:buNone/>
              <a:defRPr sz="1000">
                <a:solidFill>
                  <a:schemeClr val="dk2"/>
                </a:solidFill>
              </a:defRPr>
            </a:lvl5pPr>
            <a:lvl6pPr lvl="5" algn="r">
              <a:spcBef>
                <a:spcPts val="0"/>
              </a:spcBef>
              <a:buNone/>
              <a:defRPr sz="1000">
                <a:solidFill>
                  <a:schemeClr val="dk2"/>
                </a:solidFill>
              </a:defRPr>
            </a:lvl6pPr>
            <a:lvl7pPr lvl="6" algn="r">
              <a:spcBef>
                <a:spcPts val="0"/>
              </a:spcBef>
              <a:buNone/>
              <a:defRPr sz="1000">
                <a:solidFill>
                  <a:schemeClr val="dk2"/>
                </a:solidFill>
              </a:defRPr>
            </a:lvl7pPr>
            <a:lvl8pPr lvl="7" algn="r">
              <a:spcBef>
                <a:spcPts val="0"/>
              </a:spcBef>
              <a:buNone/>
              <a:defRPr sz="1000">
                <a:solidFill>
                  <a:schemeClr val="dk2"/>
                </a:solidFill>
              </a:defRPr>
            </a:lvl8pPr>
            <a:lvl9pPr lvl="8" algn="r">
              <a:spcBef>
                <a:spcPts val="0"/>
              </a:spcBef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3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2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Shape 54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GOES-16 Derived Motion Winds in AWIPS</a:t>
            </a:r>
            <a:endParaRPr/>
          </a:p>
        </p:txBody>
      </p:sp>
      <p:sp>
        <p:nvSpPr>
          <p:cNvPr id="55" name="Shape 55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NWS/OBS Update to PS-PVR </a:t>
            </a:r>
            <a:endParaRPr/>
          </a:p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Feb 9, 2018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Shape 60"/>
          <p:cNvSpPr txBox="1"/>
          <p:nvPr>
            <p:ph type="ctrTitle"/>
          </p:nvPr>
        </p:nvSpPr>
        <p:spPr>
          <a:xfrm>
            <a:off x="311700" y="268250"/>
            <a:ext cx="8520600" cy="498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u="sng"/>
              <a:t>GOES-16 DMWs in AWIPS</a:t>
            </a:r>
            <a:endParaRPr sz="2400" u="sng"/>
          </a:p>
        </p:txBody>
      </p:sp>
      <p:sp>
        <p:nvSpPr>
          <p:cNvPr id="61" name="Shape 61"/>
          <p:cNvSpPr txBox="1"/>
          <p:nvPr/>
        </p:nvSpPr>
        <p:spPr>
          <a:xfrm>
            <a:off x="186600" y="1014750"/>
            <a:ext cx="8875800" cy="384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●"/>
            </a:pPr>
            <a:r>
              <a:rPr lang="en" sz="1800"/>
              <a:t>NWS first added GOES-R DMW software to AWIPS in 15.1 (CY 2015)</a:t>
            </a:r>
            <a:endParaRPr sz="1800"/>
          </a:p>
          <a:p>
            <a:pPr indent="-3429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" sz="1800"/>
              <a:t>Display of wind speed and direction (barbs), selectable by channel number</a:t>
            </a:r>
            <a:endParaRPr sz="1800"/>
          </a:p>
          <a:p>
            <a:pPr indent="-3429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" sz="1800"/>
              <a:t>This format follows after ASCAT surface wind displays in earlier versions</a:t>
            </a:r>
            <a:br>
              <a:rPr lang="en" sz="1800"/>
            </a:br>
            <a:endParaRPr sz="1800"/>
          </a:p>
          <a:p>
            <a:pPr indent="-3429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1800"/>
              <a:t>Pre-launch testing and AWIPS dev were informed by Himawari DMWs</a:t>
            </a:r>
            <a:br>
              <a:rPr lang="en" sz="1800"/>
            </a:br>
            <a:endParaRPr sz="1800"/>
          </a:p>
          <a:p>
            <a:pPr indent="-3429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●"/>
            </a:pPr>
            <a:r>
              <a:rPr lang="en" sz="1800"/>
              <a:t>NWS provided GOES-R beginning in July 2017</a:t>
            </a:r>
            <a:endParaRPr sz="1800"/>
          </a:p>
          <a:p>
            <a:pPr indent="-3429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" sz="1800"/>
              <a:t>Transmitted CONUS and Meso sectors over SBN, but not Full Disk (FD)</a:t>
            </a:r>
            <a:endParaRPr sz="1800"/>
          </a:p>
          <a:p>
            <a:pPr indent="-3429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" sz="1800"/>
              <a:t>File size and SBN bandwidth precluded dissemination of FD</a:t>
            </a:r>
            <a:endParaRPr sz="1800"/>
          </a:p>
          <a:p>
            <a:pPr indent="-3429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" sz="1800"/>
              <a:t>Will re-address FD distro in future based upon user (e.g., Center) needs</a:t>
            </a:r>
            <a:endParaRPr sz="1800"/>
          </a:p>
          <a:p>
            <a:pPr indent="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  <a:p>
            <a:pPr indent="-3429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1800"/>
              <a:t>Additional AWIPS enhancements have been added and/or are in progress (see following slides)</a:t>
            </a:r>
            <a:endParaRPr sz="180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Shape 6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09822" y="616700"/>
            <a:ext cx="6876653" cy="4469650"/>
          </a:xfrm>
          <a:prstGeom prst="rect">
            <a:avLst/>
          </a:prstGeom>
          <a:noFill/>
          <a:ln>
            <a:noFill/>
          </a:ln>
        </p:spPr>
      </p:pic>
      <p:sp>
        <p:nvSpPr>
          <p:cNvPr id="67" name="Shape 67"/>
          <p:cNvSpPr txBox="1"/>
          <p:nvPr>
            <p:ph type="ctrTitle"/>
          </p:nvPr>
        </p:nvSpPr>
        <p:spPr>
          <a:xfrm>
            <a:off x="311700" y="268250"/>
            <a:ext cx="8520600" cy="498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u="sng"/>
              <a:t>GOES-16 DMW Menus</a:t>
            </a:r>
            <a:endParaRPr sz="2400" u="sng"/>
          </a:p>
        </p:txBody>
      </p:sp>
      <p:cxnSp>
        <p:nvCxnSpPr>
          <p:cNvPr id="68" name="Shape 68"/>
          <p:cNvCxnSpPr>
            <a:stCxn id="69" idx="2"/>
          </p:cNvCxnSpPr>
          <p:nvPr/>
        </p:nvCxnSpPr>
        <p:spPr>
          <a:xfrm>
            <a:off x="5815050" y="1533450"/>
            <a:ext cx="81000" cy="790800"/>
          </a:xfrm>
          <a:prstGeom prst="straightConnector1">
            <a:avLst/>
          </a:prstGeom>
          <a:noFill/>
          <a:ln cap="flat" cmpd="sng" w="38100">
            <a:solidFill>
              <a:srgbClr val="FFFF00"/>
            </a:solidFill>
            <a:prstDash val="solid"/>
            <a:round/>
            <a:headEnd len="lg" w="lg" type="none"/>
            <a:tailEnd len="lg" w="lg" type="stealth"/>
          </a:ln>
        </p:spPr>
      </p:cxnSp>
      <p:cxnSp>
        <p:nvCxnSpPr>
          <p:cNvPr id="70" name="Shape 70"/>
          <p:cNvCxnSpPr>
            <a:stCxn id="71" idx="2"/>
          </p:cNvCxnSpPr>
          <p:nvPr/>
        </p:nvCxnSpPr>
        <p:spPr>
          <a:xfrm flipH="1">
            <a:off x="6591175" y="2052563"/>
            <a:ext cx="366600" cy="1071600"/>
          </a:xfrm>
          <a:prstGeom prst="straightConnector1">
            <a:avLst/>
          </a:prstGeom>
          <a:noFill/>
          <a:ln cap="flat" cmpd="sng" w="38100">
            <a:solidFill>
              <a:srgbClr val="FFFF00"/>
            </a:solidFill>
            <a:prstDash val="solid"/>
            <a:round/>
            <a:headEnd len="lg" w="lg" type="none"/>
            <a:tailEnd len="lg" w="lg" type="stealth"/>
          </a:ln>
        </p:spPr>
      </p:cxnSp>
      <p:sp>
        <p:nvSpPr>
          <p:cNvPr id="69" name="Shape 69"/>
          <p:cNvSpPr txBox="1"/>
          <p:nvPr/>
        </p:nvSpPr>
        <p:spPr>
          <a:xfrm>
            <a:off x="5086350" y="1162050"/>
            <a:ext cx="1457400" cy="371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00"/>
                </a:solidFill>
              </a:rPr>
              <a:t>By Pressure</a:t>
            </a:r>
            <a:endParaRPr>
              <a:solidFill>
                <a:srgbClr val="FFFF00"/>
              </a:solidFill>
            </a:endParaRPr>
          </a:p>
        </p:txBody>
      </p:sp>
      <p:sp>
        <p:nvSpPr>
          <p:cNvPr id="71" name="Shape 71"/>
          <p:cNvSpPr txBox="1"/>
          <p:nvPr/>
        </p:nvSpPr>
        <p:spPr>
          <a:xfrm>
            <a:off x="6229075" y="1681163"/>
            <a:ext cx="1457400" cy="371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00"/>
                </a:solidFill>
              </a:rPr>
              <a:t>By Channel</a:t>
            </a:r>
            <a:endParaRPr>
              <a:solidFill>
                <a:srgbClr val="FFFF00"/>
              </a:solidFill>
            </a:endParaRPr>
          </a:p>
        </p:txBody>
      </p:sp>
      <p:cxnSp>
        <p:nvCxnSpPr>
          <p:cNvPr id="72" name="Shape 72"/>
          <p:cNvCxnSpPr>
            <a:stCxn id="73" idx="3"/>
          </p:cNvCxnSpPr>
          <p:nvPr/>
        </p:nvCxnSpPr>
        <p:spPr>
          <a:xfrm flipH="1" rot="10800000">
            <a:off x="4752900" y="3924300"/>
            <a:ext cx="790800" cy="333300"/>
          </a:xfrm>
          <a:prstGeom prst="straightConnector1">
            <a:avLst/>
          </a:prstGeom>
          <a:noFill/>
          <a:ln cap="flat" cmpd="sng" w="38100">
            <a:solidFill>
              <a:srgbClr val="FFFF00"/>
            </a:solidFill>
            <a:prstDash val="solid"/>
            <a:round/>
            <a:headEnd len="lg" w="lg" type="none"/>
            <a:tailEnd len="lg" w="lg" type="stealth"/>
          </a:ln>
        </p:spPr>
      </p:cxnSp>
      <p:sp>
        <p:nvSpPr>
          <p:cNvPr id="73" name="Shape 73"/>
          <p:cNvSpPr txBox="1"/>
          <p:nvPr/>
        </p:nvSpPr>
        <p:spPr>
          <a:xfrm>
            <a:off x="2819400" y="3924300"/>
            <a:ext cx="1933500" cy="666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00"/>
                </a:solidFill>
              </a:rPr>
              <a:t>By Pressure (Mandatory Levels)</a:t>
            </a:r>
            <a:endParaRPr>
              <a:solidFill>
                <a:srgbClr val="FFFF00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Shape 78"/>
          <p:cNvSpPr txBox="1"/>
          <p:nvPr>
            <p:ph type="ctrTitle"/>
          </p:nvPr>
        </p:nvSpPr>
        <p:spPr>
          <a:xfrm>
            <a:off x="311700" y="268250"/>
            <a:ext cx="8520600" cy="498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u="sng"/>
              <a:t>GOES-16 10.35um IR and CH 14 DMWs</a:t>
            </a:r>
            <a:endParaRPr sz="2400" u="sng"/>
          </a:p>
        </p:txBody>
      </p:sp>
      <p:pic>
        <p:nvPicPr>
          <p:cNvPr id="79" name="Shape 7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36350" y="684775"/>
            <a:ext cx="6865442" cy="4458725"/>
          </a:xfrm>
          <a:prstGeom prst="rect">
            <a:avLst/>
          </a:prstGeom>
          <a:noFill/>
          <a:ln>
            <a:noFill/>
          </a:ln>
        </p:spPr>
      </p:pic>
      <p:sp>
        <p:nvSpPr>
          <p:cNvPr id="80" name="Shape 80"/>
          <p:cNvSpPr txBox="1"/>
          <p:nvPr/>
        </p:nvSpPr>
        <p:spPr>
          <a:xfrm>
            <a:off x="3039150" y="4684525"/>
            <a:ext cx="3065700" cy="49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dk1"/>
                </a:solidFill>
              </a:rPr>
              <a:t>,</a:t>
            </a:r>
            <a:r>
              <a:rPr lang="en" sz="2400">
                <a:solidFill>
                  <a:srgbClr val="FFFF00"/>
                </a:solidFill>
              </a:rPr>
              <a:t> </a:t>
            </a:r>
            <a:r>
              <a:rPr lang="en" sz="1800">
                <a:solidFill>
                  <a:srgbClr val="FFFF00"/>
                </a:solidFill>
              </a:rPr>
              <a:t>00:47Z 02 Feb 2018</a:t>
            </a:r>
            <a:endParaRPr sz="1800">
              <a:solidFill>
                <a:srgbClr val="FFFF00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Shape 85"/>
          <p:cNvSpPr txBox="1"/>
          <p:nvPr>
            <p:ph type="ctrTitle"/>
          </p:nvPr>
        </p:nvSpPr>
        <p:spPr>
          <a:xfrm>
            <a:off x="311700" y="268250"/>
            <a:ext cx="8520600" cy="498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u="sng"/>
              <a:t>AWIPS Capability Enhancements</a:t>
            </a:r>
            <a:endParaRPr sz="2400" u="sng"/>
          </a:p>
        </p:txBody>
      </p:sp>
      <p:sp>
        <p:nvSpPr>
          <p:cNvPr id="86" name="Shape 86"/>
          <p:cNvSpPr txBox="1"/>
          <p:nvPr/>
        </p:nvSpPr>
        <p:spPr>
          <a:xfrm>
            <a:off x="186600" y="1014750"/>
            <a:ext cx="8875800" cy="384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1800">
                <a:solidFill>
                  <a:schemeClr val="dk1"/>
                </a:solidFill>
              </a:rPr>
              <a:t>The first DMW release in AWIPS only allowed selection “by-Channel”</a:t>
            </a:r>
            <a:br>
              <a:rPr lang="en" sz="1800">
                <a:solidFill>
                  <a:schemeClr val="dk1"/>
                </a:solidFill>
              </a:rPr>
            </a:br>
            <a:endParaRPr sz="1800">
              <a:solidFill>
                <a:schemeClr val="dk1"/>
              </a:solidFill>
            </a:endParaRPr>
          </a:p>
          <a:p>
            <a: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1800"/>
              <a:t>TOWR-S added by-Pressure level filter enhancement (AWIPS 16.4.1)</a:t>
            </a:r>
            <a:endParaRPr sz="1800"/>
          </a:p>
          <a:p>
            <a:pPr indent="-342900" lvl="1" marL="914400" rtl="0"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" sz="1800"/>
              <a:t>Baselined prior to GOES-R launch</a:t>
            </a:r>
            <a:endParaRPr sz="1800"/>
          </a:p>
          <a:p>
            <a:pPr indent="-342900" lvl="1" marL="914400" rtl="0"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" sz="1800"/>
              <a:t>Added option to display all available channels in a given pressure range</a:t>
            </a:r>
            <a:endParaRPr sz="1800"/>
          </a:p>
          <a:p>
            <a:pPr indent="-342900" lvl="1" marL="914400" rtl="0"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" sz="1800"/>
              <a:t>Binned continuous vertical pressure values into pressure-based categories</a:t>
            </a:r>
            <a:endParaRPr sz="1800"/>
          </a:p>
          <a:p>
            <a:pPr indent="-342900" lvl="1" marL="914400" rtl="0"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" sz="1800"/>
              <a:t>“By Pressure” sub-menu includes 200, 300, 400, 500, 700, 850, 925 mb</a:t>
            </a:r>
            <a:endParaRPr sz="1800"/>
          </a:p>
          <a:p>
            <a:pPr indent="-342900" lvl="1" marL="914400" rtl="0"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" sz="1800"/>
              <a:t>“By Mandatory” sub-menu includes 150, 200, 250, 300, 400, 500, 700, 850, 925, 1000 mb</a:t>
            </a:r>
            <a:br>
              <a:rPr lang="en" sz="1800"/>
            </a:br>
            <a:endParaRPr sz="1800"/>
          </a:p>
          <a:p>
            <a: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1800"/>
              <a:t>Latest release also maintains the “by-Channel” display option</a:t>
            </a:r>
            <a:endParaRPr sz="1800"/>
          </a:p>
          <a:p>
            <a:pPr indent="-342900" lvl="1" marL="914400" rtl="0"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" sz="1800"/>
              <a:t>Includes CHs 02, 07, 08, 09, 10, 14, with color-coded speed ranges</a:t>
            </a:r>
            <a:br>
              <a:rPr lang="en" sz="1800"/>
            </a:br>
            <a:endParaRPr sz="1800"/>
          </a:p>
          <a:p>
            <a: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1800"/>
              <a:t>An example of by-Pressure DMWs is in the following slide</a:t>
            </a:r>
            <a:endParaRPr sz="1800"/>
          </a:p>
          <a:p>
            <a:pPr indent="0" lvl="0" marL="45720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1" name="Shape 9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20800" y="633175"/>
            <a:ext cx="6864335" cy="4473750"/>
          </a:xfrm>
          <a:prstGeom prst="rect">
            <a:avLst/>
          </a:prstGeom>
          <a:noFill/>
          <a:ln>
            <a:noFill/>
          </a:ln>
        </p:spPr>
      </p:pic>
      <p:sp>
        <p:nvSpPr>
          <p:cNvPr id="92" name="Shape 92"/>
          <p:cNvSpPr txBox="1"/>
          <p:nvPr>
            <p:ph type="ctrTitle"/>
          </p:nvPr>
        </p:nvSpPr>
        <p:spPr>
          <a:xfrm>
            <a:off x="83100" y="268250"/>
            <a:ext cx="8520600" cy="498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u="sng"/>
              <a:t>GOES-16 10.35um IR and DMWs by Pressure Levels</a:t>
            </a:r>
            <a:endParaRPr sz="2400" u="sng"/>
          </a:p>
        </p:txBody>
      </p:sp>
      <p:sp>
        <p:nvSpPr>
          <p:cNvPr id="93" name="Shape 93"/>
          <p:cNvSpPr txBox="1"/>
          <p:nvPr/>
        </p:nvSpPr>
        <p:spPr>
          <a:xfrm>
            <a:off x="410250" y="4644900"/>
            <a:ext cx="3065700" cy="49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FFFF00"/>
                </a:solidFill>
              </a:rPr>
              <a:t>00:30Z 02 Feb 2018</a:t>
            </a:r>
            <a:endParaRPr sz="1800">
              <a:solidFill>
                <a:srgbClr val="FFFF00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Shape 98"/>
          <p:cNvSpPr txBox="1"/>
          <p:nvPr>
            <p:ph type="ctrTitle"/>
          </p:nvPr>
        </p:nvSpPr>
        <p:spPr>
          <a:xfrm>
            <a:off x="311700" y="268250"/>
            <a:ext cx="8520600" cy="498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u="sng"/>
              <a:t>Recent Enhancements and Improvement Efforts</a:t>
            </a:r>
            <a:endParaRPr sz="2400" u="sng"/>
          </a:p>
        </p:txBody>
      </p:sp>
      <p:sp>
        <p:nvSpPr>
          <p:cNvPr id="99" name="Shape 99"/>
          <p:cNvSpPr txBox="1"/>
          <p:nvPr/>
        </p:nvSpPr>
        <p:spPr>
          <a:xfrm>
            <a:off x="134100" y="634650"/>
            <a:ext cx="8943300" cy="384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1800"/>
              <a:t>TOWR-S implemented new configurations provided by the Pueblo WFO </a:t>
            </a:r>
            <a:endParaRPr sz="1800"/>
          </a:p>
          <a:p>
            <a:pPr indent="-342900" lvl="1" marL="914400" rtl="0"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" sz="1800">
                <a:solidFill>
                  <a:schemeClr val="dk1"/>
                </a:solidFill>
              </a:rPr>
              <a:t>Features a single color/display for each available pressure level</a:t>
            </a:r>
            <a:endParaRPr sz="1800">
              <a:solidFill>
                <a:schemeClr val="dk1"/>
              </a:solidFill>
            </a:endParaRPr>
          </a:p>
          <a:p>
            <a:pPr indent="-342900" lvl="1" marL="914400" rtl="0"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" sz="1800">
                <a:solidFill>
                  <a:schemeClr val="dk1"/>
                </a:solidFill>
              </a:rPr>
              <a:t>Mimics the legacy product, simplifies legend (one color per pressure level)</a:t>
            </a:r>
            <a:endParaRPr sz="1800"/>
          </a:p>
          <a:p>
            <a:pPr indent="-342900" lvl="1" marL="914400" rtl="0"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" sz="1800"/>
              <a:t>Delivered field-wide via the NCF through RPM update (Jan-Feb 2018)</a:t>
            </a:r>
            <a:endParaRPr sz="1800"/>
          </a:p>
          <a:p>
            <a:pPr indent="-342900" lvl="1" marL="914400" rtl="0"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" sz="1800"/>
              <a:t>A product of NWS </a:t>
            </a:r>
            <a:r>
              <a:rPr lang="en" sz="1800">
                <a:solidFill>
                  <a:schemeClr val="dk1"/>
                </a:solidFill>
              </a:rPr>
              <a:t>Satellite Enhancement Team (SET) collaboration</a:t>
            </a:r>
            <a:endParaRPr sz="1800"/>
          </a:p>
          <a:p>
            <a:pPr indent="0" lvl="0" marL="45720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  <a:p>
            <a:pPr indent="-3429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●"/>
            </a:pPr>
            <a:r>
              <a:rPr lang="en" sz="1800"/>
              <a:t>The 3 WV channel time stamps do not align with those of other channels</a:t>
            </a:r>
            <a:endParaRPr sz="1800"/>
          </a:p>
          <a:p>
            <a:pPr indent="-342900" lvl="1" marL="914400" rtl="0"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" sz="1800"/>
              <a:t>Degrades image loops </a:t>
            </a:r>
            <a:endParaRPr sz="1800"/>
          </a:p>
          <a:p>
            <a:pPr indent="-342900" lvl="1" marL="914400" rtl="0"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" sz="1800"/>
              <a:t>A WR has been submitted to align times so that pressure-based displays are synchronized across channels. Planned for in PRO release ~Apr/May ‘18</a:t>
            </a:r>
            <a:br>
              <a:rPr lang="en" sz="1800"/>
            </a:br>
            <a:endParaRPr sz="1800"/>
          </a:p>
          <a:p>
            <a:pPr indent="-342900" lvl="0" marL="4572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" sz="1800">
                <a:solidFill>
                  <a:schemeClr val="dk1"/>
                </a:solidFill>
              </a:rPr>
              <a:t>Simultaneous display of meso DMWs alternates back and forth between scenes </a:t>
            </a:r>
            <a:endParaRPr sz="1800">
              <a:solidFill>
                <a:schemeClr val="dk1"/>
              </a:solidFill>
            </a:endParaRPr>
          </a:p>
          <a:p>
            <a:pPr indent="-342900" lvl="1" marL="9144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</a:pPr>
            <a:r>
              <a:rPr lang="en" sz="1800">
                <a:solidFill>
                  <a:schemeClr val="dk1"/>
                </a:solidFill>
              </a:rPr>
              <a:t>Attribute scene_id does not delineate Meso 1 or Meso 2 (only “Mesoscale”)</a:t>
            </a:r>
            <a:endParaRPr sz="1800">
              <a:solidFill>
                <a:schemeClr val="dk1"/>
              </a:solidFill>
            </a:endParaRPr>
          </a:p>
          <a:p>
            <a:pPr indent="-3429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○"/>
            </a:pPr>
            <a:r>
              <a:rPr lang="en" sz="1800">
                <a:solidFill>
                  <a:schemeClr val="dk1"/>
                </a:solidFill>
              </a:rPr>
              <a:t>Distinct scene_ids would solve display issue, enable better database mgt, and be consistent with other ABI L2 product scene_ids (ADR 581)</a:t>
            </a:r>
            <a:br>
              <a:rPr lang="en" sz="1800"/>
            </a:br>
            <a:endParaRPr sz="1800"/>
          </a:p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Shape 104"/>
          <p:cNvSpPr txBox="1"/>
          <p:nvPr>
            <p:ph type="ctrTitle"/>
          </p:nvPr>
        </p:nvSpPr>
        <p:spPr>
          <a:xfrm>
            <a:off x="311700" y="268250"/>
            <a:ext cx="8520600" cy="498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u="sng"/>
              <a:t>AWIPS DMWs Near-Term Actions</a:t>
            </a:r>
            <a:endParaRPr sz="2400" u="sng"/>
          </a:p>
        </p:txBody>
      </p:sp>
      <p:sp>
        <p:nvSpPr>
          <p:cNvPr id="105" name="Shape 105"/>
          <p:cNvSpPr txBox="1"/>
          <p:nvPr/>
        </p:nvSpPr>
        <p:spPr>
          <a:xfrm>
            <a:off x="186600" y="1014750"/>
            <a:ext cx="8875800" cy="384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1800">
                <a:solidFill>
                  <a:schemeClr val="dk1"/>
                </a:solidFill>
              </a:rPr>
              <a:t>Extend “by Pressure” features to “by Pressure - Mandatory Levels” sub-menu</a:t>
            </a:r>
            <a:endParaRPr sz="1800">
              <a:solidFill>
                <a:schemeClr val="dk1"/>
              </a:solidFill>
            </a:endParaRPr>
          </a:p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</a:endParaRPr>
          </a:p>
          <a:p>
            <a: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1800"/>
              <a:t>Integrate recent DMW display enhancements into AWIPS program baseline</a:t>
            </a:r>
            <a:endParaRPr sz="1800"/>
          </a:p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  <a:p>
            <a: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1800"/>
              <a:t>Test and implement configuration updates coinciding with metadata changes (e.g., time stamp, scene_id modifications) </a:t>
            </a:r>
            <a:endParaRPr sz="1800"/>
          </a:p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  <a:p>
            <a: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1800">
                <a:solidFill>
                  <a:schemeClr val="dk1"/>
                </a:solidFill>
              </a:rPr>
              <a:t>Update baseline AWIPS Himawari DMW configurations (menus/style rules) to be consistent with GOES-16</a:t>
            </a:r>
            <a:endParaRPr sz="1800">
              <a:solidFill>
                <a:schemeClr val="dk1"/>
              </a:solidFill>
            </a:endParaRPr>
          </a:p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</a:endParaRPr>
          </a:p>
          <a:p>
            <a:pPr indent="0" lvl="0" marL="45720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  <a:p>
            <a:pPr indent="0" lvl="0" marL="45720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br>
              <a:rPr lang="en" sz="1800"/>
            </a:br>
            <a:endParaRPr sz="1800"/>
          </a:p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