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9144000" cx="14630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46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9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77415b967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77415b9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3815b0997_0_0:notes"/>
          <p:cNvSpPr/>
          <p:nvPr>
            <p:ph idx="2" type="sldImg"/>
          </p:nvPr>
        </p:nvSpPr>
        <p:spPr>
          <a:xfrm>
            <a:off x="686109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3815b09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77415b967_0_29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77415b967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77415b967_0_4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b77415b967_0_464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b77415b967_0_20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b77415b96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401cdb4c8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b401cdb4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AICE - Ice Concentration product</a:t>
            </a:r>
            <a:br>
              <a:rPr lang="en" sz="1200">
                <a:solidFill>
                  <a:srgbClr val="595959"/>
                </a:solidFill>
              </a:rPr>
            </a:br>
            <a:r>
              <a:rPr lang="en" sz="1200">
                <a:solidFill>
                  <a:srgbClr val="595959"/>
                </a:solidFill>
              </a:rPr>
              <a:t>AITA - Ice Age and Thickness</a:t>
            </a:r>
            <a:br>
              <a:rPr lang="en" sz="1200">
                <a:solidFill>
                  <a:srgbClr val="595959"/>
                </a:solidFill>
              </a:rPr>
            </a:br>
            <a:r>
              <a:rPr lang="en" sz="1200">
                <a:solidFill>
                  <a:srgbClr val="595959"/>
                </a:solidFill>
              </a:rPr>
              <a:t>AIM  - Ice Motion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77415b967_0_6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77415b96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AICE - Ice Concentration product</a:t>
            </a:r>
            <a:br>
              <a:rPr lang="en" sz="1200">
                <a:solidFill>
                  <a:srgbClr val="595959"/>
                </a:solidFill>
              </a:rPr>
            </a:br>
            <a:r>
              <a:rPr lang="en" sz="1200">
                <a:solidFill>
                  <a:srgbClr val="595959"/>
                </a:solidFill>
              </a:rPr>
              <a:t>AITA - Ice Age and Thickness</a:t>
            </a:r>
            <a:br>
              <a:rPr lang="en" sz="1200">
                <a:solidFill>
                  <a:srgbClr val="595959"/>
                </a:solidFill>
              </a:rPr>
            </a:br>
            <a:r>
              <a:rPr lang="en" sz="1200">
                <a:solidFill>
                  <a:srgbClr val="595959"/>
                </a:solidFill>
              </a:rPr>
              <a:t>AIM  - Ice Motion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77415b967_0_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77415b9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AICE - Ice Concentration product</a:t>
            </a:r>
            <a:br>
              <a:rPr lang="en" sz="1200">
                <a:solidFill>
                  <a:srgbClr val="595959"/>
                </a:solidFill>
              </a:rPr>
            </a:br>
            <a:r>
              <a:rPr lang="en" sz="1200">
                <a:solidFill>
                  <a:srgbClr val="595959"/>
                </a:solidFill>
              </a:rPr>
              <a:t>AITA - Ice Age and Thickness</a:t>
            </a:r>
            <a:br>
              <a:rPr lang="en" sz="1200">
                <a:solidFill>
                  <a:srgbClr val="595959"/>
                </a:solidFill>
              </a:rPr>
            </a:br>
            <a:r>
              <a:rPr lang="en" sz="1200">
                <a:solidFill>
                  <a:srgbClr val="595959"/>
                </a:solidFill>
              </a:rPr>
              <a:t>AIM  - Ice Motion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DQF:flag_values = 0US, 1US, 2US, 3US 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    	DQF:flag_meanings = "normal nonretrievable uncertain bad_data" 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77415b967_0_95:notes"/>
          <p:cNvSpPr/>
          <p:nvPr>
            <p:ph idx="2" type="sldImg"/>
          </p:nvPr>
        </p:nvSpPr>
        <p:spPr>
          <a:xfrm>
            <a:off x="686109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77415b96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b1754f174_0_0:notes"/>
          <p:cNvSpPr/>
          <p:nvPr>
            <p:ph idx="2" type="sldImg"/>
          </p:nvPr>
        </p:nvSpPr>
        <p:spPr>
          <a:xfrm>
            <a:off x="686109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b1754f1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c8b22829e_0_6:notes"/>
          <p:cNvSpPr/>
          <p:nvPr>
            <p:ph idx="2" type="sldImg"/>
          </p:nvPr>
        </p:nvSpPr>
        <p:spPr>
          <a:xfrm>
            <a:off x="686109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c8b2282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bcaf8d16c_0_0:notes"/>
          <p:cNvSpPr/>
          <p:nvPr>
            <p:ph idx="2" type="sldImg"/>
          </p:nvPr>
        </p:nvSpPr>
        <p:spPr>
          <a:xfrm>
            <a:off x="686109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bcaf8d1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DQF:flag_values = 0US, 1US, 2US, 3US 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            	DQF:flag_meanings = "normal nonretrievable uncertain bad_data" ;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c8b22829e_0_18:notes"/>
          <p:cNvSpPr/>
          <p:nvPr>
            <p:ph idx="2" type="sldImg"/>
          </p:nvPr>
        </p:nvSpPr>
        <p:spPr>
          <a:xfrm>
            <a:off x="686109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c8b22829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c8b22829e_0_24:notes"/>
          <p:cNvSpPr/>
          <p:nvPr>
            <p:ph idx="2" type="sldImg"/>
          </p:nvPr>
        </p:nvSpPr>
        <p:spPr>
          <a:xfrm>
            <a:off x="686109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c8b22829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98733" y="1323689"/>
            <a:ext cx="13632900" cy="3649200"/>
          </a:xfrm>
          <a:prstGeom prst="rect">
            <a:avLst/>
          </a:prstGeom>
        </p:spPr>
        <p:txBody>
          <a:bodyPr anchorCtr="0" anchor="b" bIns="154525" lIns="154525" spcFirstLastPara="1" rIns="154525" wrap="square" tIns="154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2pPr>
            <a:lvl3pPr lvl="2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3pPr>
            <a:lvl4pPr lvl="3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4pPr>
            <a:lvl5pPr lvl="4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5pPr>
            <a:lvl6pPr lvl="5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6pPr>
            <a:lvl7pPr lvl="6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7pPr>
            <a:lvl8pPr lvl="7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8pPr>
            <a:lvl9pPr lvl="8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98720" y="5038444"/>
            <a:ext cx="13632900" cy="14091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98720" y="1966444"/>
            <a:ext cx="13632900" cy="3490800"/>
          </a:xfrm>
          <a:prstGeom prst="rect">
            <a:avLst/>
          </a:prstGeom>
        </p:spPr>
        <p:txBody>
          <a:bodyPr anchorCtr="0" anchor="b" bIns="154525" lIns="154525" spcFirstLastPara="1" rIns="154525" wrap="square" tIns="154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98720" y="5603956"/>
            <a:ext cx="13632900" cy="23124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>
            <a:lvl1pPr indent="-419100" lvl="0" marL="45720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374650" lvl="1" marL="914400" algn="ctr"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2pPr>
            <a:lvl3pPr indent="-374650" lvl="2" marL="1371600" algn="ctr"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3pPr>
            <a:lvl4pPr indent="-374650" lvl="3" marL="1828800" algn="ctr">
              <a:spcBef>
                <a:spcPts val="2700"/>
              </a:spcBef>
              <a:spcAft>
                <a:spcPts val="0"/>
              </a:spcAft>
              <a:buSzPts val="2300"/>
              <a:buChar char="●"/>
              <a:defRPr/>
            </a:lvl4pPr>
            <a:lvl5pPr indent="-374650" lvl="4" marL="2286000" algn="ctr"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5pPr>
            <a:lvl6pPr indent="-374650" lvl="5" marL="2743200" algn="ctr"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6pPr>
            <a:lvl7pPr indent="-374650" lvl="6" marL="3200400" algn="ctr">
              <a:spcBef>
                <a:spcPts val="2700"/>
              </a:spcBef>
              <a:spcAft>
                <a:spcPts val="0"/>
              </a:spcAft>
              <a:buSzPts val="2300"/>
              <a:buChar char="●"/>
              <a:defRPr/>
            </a:lvl7pPr>
            <a:lvl8pPr indent="-374650" lvl="7" marL="3657600" algn="ctr"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8pPr>
            <a:lvl9pPr indent="-374650" lvl="8" marL="4114800" algn="ctr">
              <a:spcBef>
                <a:spcPts val="2700"/>
              </a:spcBef>
              <a:spcAft>
                <a:spcPts val="2700"/>
              </a:spcAft>
              <a:buSzPts val="2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828800" y="1496484"/>
            <a:ext cx="109728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56875" lIns="113775" spcFirstLastPara="1" rIns="113775" wrap="square" tIns="568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828800" y="4802717"/>
            <a:ext cx="10972800" cy="22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lvl="0" rtl="0" algn="ctr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2pPr>
            <a:lvl3pPr lvl="2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lvl="3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1005840" y="486833"/>
            <a:ext cx="126186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005840" y="2434167"/>
            <a:ext cx="126186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37465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indent="-37465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indent="-37465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indent="-37465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indent="-37465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indent="-37465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indent="-37465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indent="-37465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indent="-37465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005840" y="486833"/>
            <a:ext cx="126186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998220" y="2279651"/>
            <a:ext cx="12618600" cy="38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56875" lIns="113775" spcFirstLastPara="1" rIns="113775" wrap="square" tIns="568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998220" y="6119284"/>
            <a:ext cx="126186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1005840" y="486833"/>
            <a:ext cx="126186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005840" y="2434167"/>
            <a:ext cx="62178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37465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indent="-37465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indent="-37465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indent="-37465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indent="-37465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indent="-37465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indent="-37465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indent="-37465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indent="-37465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7406640" y="2434167"/>
            <a:ext cx="62178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37465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indent="-37465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indent="-37465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indent="-37465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indent="-37465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indent="-37465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indent="-37465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indent="-37465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indent="-37465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1007746" y="486833"/>
            <a:ext cx="126186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1007746" y="2241551"/>
            <a:ext cx="61896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56875" lIns="113775" spcFirstLastPara="1" rIns="113775" wrap="square" tIns="568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1pPr>
            <a:lvl2pPr indent="-22860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2pPr>
            <a:lvl3pPr indent="-2286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3pPr>
            <a:lvl4pPr indent="-22860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4pPr>
            <a:lvl5pPr indent="-2286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5pPr>
            <a:lvl6pPr indent="-22860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6pPr>
            <a:lvl7pPr indent="-22860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7pPr>
            <a:lvl8pPr indent="-22860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8pPr>
            <a:lvl9pPr indent="-22860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1007746" y="3340100"/>
            <a:ext cx="6189600" cy="4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37465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indent="-37465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indent="-37465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indent="-37465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indent="-37465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indent="-37465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indent="-37465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indent="-37465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indent="-37465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7406640" y="2241551"/>
            <a:ext cx="62199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56875" lIns="113775" spcFirstLastPara="1" rIns="113775" wrap="square" tIns="568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1pPr>
            <a:lvl2pPr indent="-22860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2pPr>
            <a:lvl3pPr indent="-2286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3pPr>
            <a:lvl4pPr indent="-22860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4pPr>
            <a:lvl5pPr indent="-2286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5pPr>
            <a:lvl6pPr indent="-22860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6pPr>
            <a:lvl7pPr indent="-22860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7pPr>
            <a:lvl8pPr indent="-22860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8pPr>
            <a:lvl9pPr indent="-22860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7406640" y="3340100"/>
            <a:ext cx="6219900" cy="4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37465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indent="-37465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indent="-37465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indent="-37465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indent="-37465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indent="-37465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indent="-37465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indent="-37465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indent="-37465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1007746" y="609600"/>
            <a:ext cx="4718400" cy="21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56875" lIns="113775" spcFirstLastPara="1" rIns="113775" wrap="square" tIns="568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6219825" y="1316567"/>
            <a:ext cx="7407000" cy="6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48260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1pPr>
            <a:lvl2pPr indent="-45085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2pPr>
            <a:lvl3pPr indent="-4191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38735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4pPr>
            <a:lvl5pPr indent="-38735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5pPr>
            <a:lvl6pPr indent="-38735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1007746" y="2743200"/>
            <a:ext cx="4718400" cy="5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indent="-22860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indent="-22860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indent="-22860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indent="-22860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98720" y="3823733"/>
            <a:ext cx="13632900" cy="14964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007746" y="609600"/>
            <a:ext cx="4718400" cy="21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56875" lIns="113775" spcFirstLastPara="1" rIns="113775" wrap="square" tIns="568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6219825" y="1316567"/>
            <a:ext cx="7407000" cy="6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007746" y="2743200"/>
            <a:ext cx="4718400" cy="5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indent="-22860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indent="-22860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indent="-22860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indent="-22860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1005840" y="486833"/>
            <a:ext cx="126186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4414410" y="-974283"/>
            <a:ext cx="5801700" cy="12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37465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indent="-37465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indent="-37465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indent="-37465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indent="-37465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indent="-37465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indent="-37465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indent="-37465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indent="-37465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8172660" y="2784233"/>
            <a:ext cx="77493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771650" y="-279217"/>
            <a:ext cx="7749300" cy="9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37465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indent="-37465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indent="-37465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indent="-37465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indent="-37465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indent="-37465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indent="-37465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indent="-37465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indent="-37465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98720" y="791156"/>
            <a:ext cx="13632900" cy="10182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98720" y="2048844"/>
            <a:ext cx="13632900" cy="60735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374650" lvl="1" marL="914400"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2pPr>
            <a:lvl3pPr indent="-374650" lvl="2" marL="1371600"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3pPr>
            <a:lvl4pPr indent="-374650" lvl="3" marL="1828800">
              <a:spcBef>
                <a:spcPts val="2700"/>
              </a:spcBef>
              <a:spcAft>
                <a:spcPts val="0"/>
              </a:spcAft>
              <a:buSzPts val="2300"/>
              <a:buChar char="●"/>
              <a:defRPr/>
            </a:lvl4pPr>
            <a:lvl5pPr indent="-374650" lvl="4" marL="2286000"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5pPr>
            <a:lvl6pPr indent="-374650" lvl="5" marL="2743200"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6pPr>
            <a:lvl7pPr indent="-374650" lvl="6" marL="3200400">
              <a:spcBef>
                <a:spcPts val="2700"/>
              </a:spcBef>
              <a:spcAft>
                <a:spcPts val="0"/>
              </a:spcAft>
              <a:buSzPts val="2300"/>
              <a:buChar char="●"/>
              <a:defRPr/>
            </a:lvl7pPr>
            <a:lvl8pPr indent="-374650" lvl="7" marL="3657600"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8pPr>
            <a:lvl9pPr indent="-374650" lvl="8" marL="4114800">
              <a:spcBef>
                <a:spcPts val="2700"/>
              </a:spcBef>
              <a:spcAft>
                <a:spcPts val="2700"/>
              </a:spcAft>
              <a:buSzPts val="2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98720" y="791156"/>
            <a:ext cx="13632900" cy="10182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98720" y="2048844"/>
            <a:ext cx="6399900" cy="60735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1pPr>
            <a:lvl2pPr indent="-355600" lvl="1" marL="914400">
              <a:spcBef>
                <a:spcPts val="27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27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27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27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27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27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27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2700"/>
              </a:spcBef>
              <a:spcAft>
                <a:spcPts val="27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731840" y="2048844"/>
            <a:ext cx="6399900" cy="60735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1pPr>
            <a:lvl2pPr indent="-355600" lvl="1" marL="914400">
              <a:spcBef>
                <a:spcPts val="27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27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27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27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27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27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27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2700"/>
              </a:spcBef>
              <a:spcAft>
                <a:spcPts val="27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98720" y="791156"/>
            <a:ext cx="13632900" cy="10182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98720" y="987733"/>
            <a:ext cx="4492800" cy="1343400"/>
          </a:xfrm>
          <a:prstGeom prst="rect">
            <a:avLst/>
          </a:prstGeom>
        </p:spPr>
        <p:txBody>
          <a:bodyPr anchorCtr="0" anchor="b" bIns="154525" lIns="154525" spcFirstLastPara="1" rIns="154525" wrap="square" tIns="154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98720" y="2470400"/>
            <a:ext cx="4492800" cy="56523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>
              <a:spcBef>
                <a:spcPts val="27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27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27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27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27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27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27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2700"/>
              </a:spcBef>
              <a:spcAft>
                <a:spcPts val="27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84400" y="800267"/>
            <a:ext cx="10188600" cy="7272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315200" y="-222"/>
            <a:ext cx="73152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54525" lIns="154525" spcFirstLastPara="1" rIns="154525" wrap="square" tIns="154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24800" y="2192311"/>
            <a:ext cx="6472200" cy="2635200"/>
          </a:xfrm>
          <a:prstGeom prst="rect">
            <a:avLst/>
          </a:prstGeom>
        </p:spPr>
        <p:txBody>
          <a:bodyPr anchorCtr="0" anchor="b" bIns="154525" lIns="154525" spcFirstLastPara="1" rIns="154525" wrap="square" tIns="154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24800" y="4983244"/>
            <a:ext cx="6472200" cy="21957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903200" y="1287244"/>
            <a:ext cx="6139200" cy="65691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374650" lvl="1" marL="914400"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2pPr>
            <a:lvl3pPr indent="-374650" lvl="2" marL="1371600"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3pPr>
            <a:lvl4pPr indent="-374650" lvl="3" marL="1828800">
              <a:spcBef>
                <a:spcPts val="2700"/>
              </a:spcBef>
              <a:spcAft>
                <a:spcPts val="0"/>
              </a:spcAft>
              <a:buSzPts val="2300"/>
              <a:buChar char="●"/>
              <a:defRPr/>
            </a:lvl4pPr>
            <a:lvl5pPr indent="-374650" lvl="4" marL="2286000"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5pPr>
            <a:lvl6pPr indent="-374650" lvl="5" marL="2743200"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6pPr>
            <a:lvl7pPr indent="-374650" lvl="6" marL="3200400">
              <a:spcBef>
                <a:spcPts val="2700"/>
              </a:spcBef>
              <a:spcAft>
                <a:spcPts val="0"/>
              </a:spcAft>
              <a:buSzPts val="2300"/>
              <a:buChar char="●"/>
              <a:defRPr/>
            </a:lvl7pPr>
            <a:lvl8pPr indent="-374650" lvl="7" marL="3657600"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8pPr>
            <a:lvl9pPr indent="-374650" lvl="8" marL="4114800">
              <a:spcBef>
                <a:spcPts val="2700"/>
              </a:spcBef>
              <a:spcAft>
                <a:spcPts val="2700"/>
              </a:spcAft>
              <a:buSzPts val="2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98720" y="7521022"/>
            <a:ext cx="9598200" cy="10758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98720" y="791156"/>
            <a:ext cx="136329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54525" lIns="154525" spcFirstLastPara="1" rIns="154525" wrap="square" tIns="154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98720" y="2048844"/>
            <a:ext cx="136329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54525" lIns="154525" spcFirstLastPara="1" rIns="154525" wrap="square" tIns="1545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1pPr>
            <a:lvl2pPr indent="-374650" lvl="1" marL="91440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  <a:defRPr sz="2300">
                <a:solidFill>
                  <a:schemeClr val="dk2"/>
                </a:solidFill>
              </a:defRPr>
            </a:lvl2pPr>
            <a:lvl3pPr indent="-374650" lvl="2" marL="137160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  <a:defRPr sz="2300">
                <a:solidFill>
                  <a:schemeClr val="dk2"/>
                </a:solidFill>
              </a:defRPr>
            </a:lvl3pPr>
            <a:lvl4pPr indent="-374650" lvl="3" marL="182880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4pPr>
            <a:lvl5pPr indent="-374650" lvl="4" marL="228600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  <a:defRPr sz="2300">
                <a:solidFill>
                  <a:schemeClr val="dk2"/>
                </a:solidFill>
              </a:defRPr>
            </a:lvl5pPr>
            <a:lvl6pPr indent="-374650" lvl="5" marL="274320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  <a:defRPr sz="2300">
                <a:solidFill>
                  <a:schemeClr val="dk2"/>
                </a:solidFill>
              </a:defRPr>
            </a:lvl6pPr>
            <a:lvl7pPr indent="-374650" lvl="6" marL="320040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7pPr>
            <a:lvl8pPr indent="-374650" lvl="7" marL="365760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  <a:defRPr sz="2300">
                <a:solidFill>
                  <a:schemeClr val="dk2"/>
                </a:solidFill>
              </a:defRPr>
            </a:lvl8pPr>
            <a:lvl9pPr indent="-374650" lvl="8" marL="4114800">
              <a:lnSpc>
                <a:spcPct val="115000"/>
              </a:lnSpc>
              <a:spcBef>
                <a:spcPts val="2700"/>
              </a:spcBef>
              <a:spcAft>
                <a:spcPts val="2700"/>
              </a:spcAft>
              <a:buClr>
                <a:schemeClr val="dk2"/>
              </a:buClr>
              <a:buSzPts val="2300"/>
              <a:buChar char="■"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3555933" y="8290163"/>
            <a:ext cx="8778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4525" lIns="154525" spcFirstLastPara="1" rIns="154525" wrap="square" tIns="154525">
            <a:noAutofit/>
          </a:bodyPr>
          <a:lstStyle>
            <a:lvl1pPr lvl="0" algn="r">
              <a:buNone/>
              <a:defRPr sz="1700">
                <a:solidFill>
                  <a:schemeClr val="dk2"/>
                </a:solidFill>
              </a:defRPr>
            </a:lvl1pPr>
            <a:lvl2pPr lvl="1" algn="r">
              <a:buNone/>
              <a:defRPr sz="1700">
                <a:solidFill>
                  <a:schemeClr val="dk2"/>
                </a:solidFill>
              </a:defRPr>
            </a:lvl2pPr>
            <a:lvl3pPr lvl="2" algn="r">
              <a:buNone/>
              <a:defRPr sz="1700">
                <a:solidFill>
                  <a:schemeClr val="dk2"/>
                </a:solidFill>
              </a:defRPr>
            </a:lvl3pPr>
            <a:lvl4pPr lvl="3" algn="r">
              <a:buNone/>
              <a:defRPr sz="1700">
                <a:solidFill>
                  <a:schemeClr val="dk2"/>
                </a:solidFill>
              </a:defRPr>
            </a:lvl4pPr>
            <a:lvl5pPr lvl="4" algn="r">
              <a:buNone/>
              <a:defRPr sz="1700">
                <a:solidFill>
                  <a:schemeClr val="dk2"/>
                </a:solidFill>
              </a:defRPr>
            </a:lvl5pPr>
            <a:lvl6pPr lvl="5" algn="r">
              <a:buNone/>
              <a:defRPr sz="1700">
                <a:solidFill>
                  <a:schemeClr val="dk2"/>
                </a:solidFill>
              </a:defRPr>
            </a:lvl6pPr>
            <a:lvl7pPr lvl="6" algn="r">
              <a:buNone/>
              <a:defRPr sz="1700">
                <a:solidFill>
                  <a:schemeClr val="dk2"/>
                </a:solidFill>
              </a:defRPr>
            </a:lvl7pPr>
            <a:lvl8pPr lvl="7" algn="r">
              <a:buNone/>
              <a:defRPr sz="1700">
                <a:solidFill>
                  <a:schemeClr val="dk2"/>
                </a:solidFill>
              </a:defRPr>
            </a:lvl8pPr>
            <a:lvl9pPr lvl="8" algn="r">
              <a:buNone/>
              <a:defRPr sz="1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7000">
              <a:schemeClr val="dk1"/>
            </a:gs>
            <a:gs pos="100000">
              <a:schemeClr val="dk2"/>
            </a:gs>
          </a:gsLst>
          <a:lin ang="2399891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05840" y="486833"/>
            <a:ext cx="126186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b="0" i="0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005840" y="2434167"/>
            <a:ext cx="126186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>
            <a:lvl1pPr indent="-450850" lvl="0" marL="4572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735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465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465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7465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100584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4846320" y="8475133"/>
            <a:ext cx="493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0332720" y="8475133"/>
            <a:ext cx="3291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875" lIns="113775" spcFirstLastPara="1" rIns="113775" wrap="square" tIns="568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498720" y="375422"/>
            <a:ext cx="13632900" cy="4549200"/>
          </a:xfrm>
          <a:prstGeom prst="rect">
            <a:avLst/>
          </a:prstGeom>
        </p:spPr>
        <p:txBody>
          <a:bodyPr anchorCtr="0" anchor="b" bIns="154525" lIns="154525" spcFirstLastPara="1" rIns="154525" wrap="square" tIns="154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GOES Ice Products in</a:t>
            </a:r>
            <a:r>
              <a:rPr lang="en" sz="8000"/>
              <a:t> AWIPS </a:t>
            </a:r>
            <a:endParaRPr sz="8000"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498720" y="5986711"/>
            <a:ext cx="13632900" cy="20751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NWS/Obs Update to Provisional PS-PVR </a:t>
            </a:r>
            <a:br>
              <a:rPr lang="en" sz="1500"/>
            </a:b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January 21, 2021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498720" y="29156"/>
            <a:ext cx="13632900" cy="10182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Motion Plot  </a:t>
            </a:r>
            <a:r>
              <a:rPr lang="en"/>
              <a:t>(AIM)   </a:t>
            </a:r>
            <a:r>
              <a:rPr lang="en"/>
              <a:t>								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 rotWithShape="1">
          <a:blip r:embed="rId3">
            <a:alphaModFix/>
          </a:blip>
          <a:srcRect b="0" l="19315" r="0" t="0"/>
          <a:stretch/>
        </p:blipFill>
        <p:spPr>
          <a:xfrm>
            <a:off x="211750" y="1507950"/>
            <a:ext cx="14418650" cy="568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/>
        </p:nvSpPr>
        <p:spPr>
          <a:xfrm>
            <a:off x="1375075" y="7423150"/>
            <a:ext cx="112299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245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</a:rPr>
              <a:t>Ice Motion (km/day) arrows colored by distance ranges plotted with Ice temperature (shaded)</a:t>
            </a:r>
            <a:endParaRPr sz="2700">
              <a:solidFill>
                <a:schemeClr val="dk1"/>
              </a:solidFill>
            </a:endParaRPr>
          </a:p>
          <a:p>
            <a:pPr indent="-539750" lvl="1" marL="1511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" sz="2700">
                <a:solidFill>
                  <a:schemeClr val="dk1"/>
                </a:solidFill>
              </a:rPr>
              <a:t>Ice Motion Fields: startLat, StartLon, SpeedFinal, DirFinal</a:t>
            </a:r>
            <a:endParaRPr sz="2700">
              <a:solidFill>
                <a:schemeClr val="dk1"/>
              </a:solidFill>
            </a:endParaRPr>
          </a:p>
          <a:p>
            <a:pPr indent="0" lvl="0" marL="15113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" y="1354667"/>
            <a:ext cx="14142719" cy="65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/>
          <p:nvPr/>
        </p:nvSpPr>
        <p:spPr>
          <a:xfrm>
            <a:off x="159325" y="8537400"/>
            <a:ext cx="101934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9900"/>
                </a:solidFill>
              </a:rPr>
              <a:t>Courtesy of Nick Langlieb, WFO MQT - Compare with next slide</a:t>
            </a:r>
            <a:endParaRPr sz="2700">
              <a:solidFill>
                <a:srgbClr val="FF9900"/>
              </a:solidFill>
            </a:endParaRPr>
          </a:p>
        </p:txBody>
      </p:sp>
      <p:sp>
        <p:nvSpPr>
          <p:cNvPr id="217" name="Google Shape;217;p35"/>
          <p:cNvSpPr txBox="1"/>
          <p:nvPr>
            <p:ph idx="4294967295" type="title"/>
          </p:nvPr>
        </p:nvSpPr>
        <p:spPr>
          <a:xfrm>
            <a:off x="498725" y="943550"/>
            <a:ext cx="14009100" cy="1018200"/>
          </a:xfrm>
          <a:prstGeom prst="rect">
            <a:avLst/>
          </a:prstGeom>
        </p:spPr>
        <p:txBody>
          <a:bodyPr anchorCtr="0" anchor="ctr" bIns="56875" lIns="113775" spcFirstLastPara="1" rIns="113775" wrap="square" tIns="56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Lake Superior Ice  Temperature on Jan 5th 2021</a:t>
            </a:r>
            <a:r>
              <a:rPr lang="en"/>
              <a:t>							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5"/>
          <p:cNvSpPr/>
          <p:nvPr/>
        </p:nvSpPr>
        <p:spPr>
          <a:xfrm>
            <a:off x="4193125" y="4153525"/>
            <a:ext cx="1696500" cy="1407900"/>
          </a:xfrm>
          <a:prstGeom prst="ellipse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5"/>
          <p:cNvSpPr/>
          <p:nvPr/>
        </p:nvSpPr>
        <p:spPr>
          <a:xfrm>
            <a:off x="2767800" y="1795425"/>
            <a:ext cx="4835100" cy="2358000"/>
          </a:xfrm>
          <a:prstGeom prst="ellipse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1813" y="5296133"/>
            <a:ext cx="7048748" cy="340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6"/>
          <p:cNvSpPr txBox="1"/>
          <p:nvPr>
            <p:ph type="ctrTitle"/>
          </p:nvPr>
        </p:nvSpPr>
        <p:spPr>
          <a:xfrm>
            <a:off x="384280" y="294889"/>
            <a:ext cx="10972800" cy="8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875" lIns="113775" spcFirstLastPara="1" rIns="113775" wrap="square" tIns="56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Example:  Ice Concentration</a:t>
            </a:r>
            <a:endParaRPr sz="3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0" lvl="0" marL="76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lt1"/>
              </a:solidFill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2961" y="223641"/>
            <a:ext cx="8573598" cy="415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760" y="3126800"/>
            <a:ext cx="8159723" cy="395183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/>
          <p:nvPr/>
        </p:nvSpPr>
        <p:spPr>
          <a:xfrm>
            <a:off x="479400" y="5237822"/>
            <a:ext cx="1258500" cy="1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700" lIns="151700" spcFirstLastPara="1" rIns="151700" wrap="square" tIns="151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 sz="3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5986600" y="1289556"/>
            <a:ext cx="1258500" cy="1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700" lIns="151700" spcFirstLastPara="1" rIns="151700" wrap="square" tIns="151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 sz="3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6"/>
          <p:cNvSpPr txBox="1"/>
          <p:nvPr/>
        </p:nvSpPr>
        <p:spPr>
          <a:xfrm>
            <a:off x="318480" y="1157867"/>
            <a:ext cx="4375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700" lIns="151700" spcFirstLastPara="1" rIns="151700" wrap="square" tIns="151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NDSI= (R1- R2)/(R1+R2)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Significant differences in reflectance between R1 and R2 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31" name="Google Shape;231;p36"/>
          <p:cNvSpPr/>
          <p:nvPr/>
        </p:nvSpPr>
        <p:spPr>
          <a:xfrm>
            <a:off x="4014920" y="6177400"/>
            <a:ext cx="539400" cy="5772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1700" lIns="151700" spcFirstLastPara="1" rIns="151700" wrap="square" tIns="151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6"/>
          <p:cNvSpPr/>
          <p:nvPr/>
        </p:nvSpPr>
        <p:spPr>
          <a:xfrm>
            <a:off x="10580760" y="7941178"/>
            <a:ext cx="539400" cy="5772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1700" lIns="151700" spcFirstLastPara="1" rIns="151700" wrap="square" tIns="151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6"/>
          <p:cNvSpPr/>
          <p:nvPr/>
        </p:nvSpPr>
        <p:spPr>
          <a:xfrm>
            <a:off x="9686040" y="3467844"/>
            <a:ext cx="539400" cy="5772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1700" lIns="151700" spcFirstLastPara="1" rIns="151700" wrap="square" tIns="151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6"/>
          <p:cNvSpPr txBox="1"/>
          <p:nvPr/>
        </p:nvSpPr>
        <p:spPr>
          <a:xfrm>
            <a:off x="5718600" y="1510089"/>
            <a:ext cx="1568100" cy="106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151700" lIns="151700" spcFirstLastPara="1" rIns="151700" wrap="square" tIns="151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Band 3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0.86 ߎm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494440" y="4354889"/>
            <a:ext cx="1568100" cy="1047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151700" lIns="151700" spcFirstLastPara="1" rIns="151700" wrap="square" tIns="151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Band 5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1.61 ߎm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7567900" y="828622"/>
            <a:ext cx="1258500" cy="1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700" lIns="151700" spcFirstLastPara="1" rIns="151700" wrap="square" tIns="151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 sz="3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159325" y="8537400"/>
            <a:ext cx="101934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9900"/>
                </a:solidFill>
              </a:rPr>
              <a:t>Courtesy of Nick Langlieb, WFO MQT</a:t>
            </a:r>
            <a:endParaRPr sz="27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ctrTitle"/>
          </p:nvPr>
        </p:nvSpPr>
        <p:spPr>
          <a:xfrm>
            <a:off x="1828800" y="277291"/>
            <a:ext cx="10972800" cy="2003100"/>
          </a:xfrm>
          <a:prstGeom prst="rect">
            <a:avLst/>
          </a:prstGeom>
        </p:spPr>
        <p:txBody>
          <a:bodyPr anchorCtr="0" anchor="b" bIns="56875" lIns="113775" spcFirstLastPara="1" rIns="113775" wrap="square" tIns="56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Application to Lakeshore Flooding?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3" name="Google Shape;243;p37"/>
          <p:cNvSpPr txBox="1"/>
          <p:nvPr>
            <p:ph idx="1" type="subTitle"/>
          </p:nvPr>
        </p:nvSpPr>
        <p:spPr>
          <a:xfrm>
            <a:off x="474920" y="3316267"/>
            <a:ext cx="10223400" cy="5196900"/>
          </a:xfrm>
          <a:prstGeom prst="rect">
            <a:avLst/>
          </a:prstGeom>
        </p:spPr>
        <p:txBody>
          <a:bodyPr anchorCtr="0" anchor="t" bIns="56875" lIns="113775" spcFirstLastPara="1" rIns="113775" wrap="square" tIns="56875">
            <a:noAutofit/>
          </a:bodyPr>
          <a:lstStyle/>
          <a:p>
            <a:pPr indent="-641350" lvl="0" marL="762000" rtl="0" algn="l"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4100"/>
              <a:buChar char="●"/>
            </a:pPr>
            <a:r>
              <a:rPr lang="en" sz="4100">
                <a:solidFill>
                  <a:srgbClr val="FFFFFF"/>
                </a:solidFill>
              </a:rPr>
              <a:t>Could the GOES-R ice products along with the existing polar orbiter ice products help us to better:</a:t>
            </a:r>
            <a:endParaRPr sz="4100">
              <a:solidFill>
                <a:srgbClr val="FFFFFF"/>
              </a:solidFill>
            </a:endParaRPr>
          </a:p>
          <a:p>
            <a:pPr indent="-603250" lvl="1" marL="15113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Char char="○"/>
            </a:pPr>
            <a:r>
              <a:rPr lang="en" sz="3700">
                <a:solidFill>
                  <a:srgbClr val="FFFFFF"/>
                </a:solidFill>
              </a:rPr>
              <a:t>Understand the evolution of the ice formation and breakup?</a:t>
            </a:r>
            <a:endParaRPr sz="3700">
              <a:solidFill>
                <a:srgbClr val="FFFFFF"/>
              </a:solidFill>
            </a:endParaRPr>
          </a:p>
          <a:p>
            <a:pPr indent="-603250" lvl="1" marL="15113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Char char="○"/>
            </a:pPr>
            <a:r>
              <a:rPr lang="en" sz="3700">
                <a:solidFill>
                  <a:srgbClr val="FFFFFF"/>
                </a:solidFill>
              </a:rPr>
              <a:t>Enhance messaging for IDSS and Lakeshore Flood products?  (Where you have or do not have ice)</a:t>
            </a:r>
            <a:endParaRPr sz="3700">
              <a:solidFill>
                <a:srgbClr val="FFFFFF"/>
              </a:solidFill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939700" y="2158650"/>
            <a:ext cx="135705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9900"/>
                </a:solidFill>
              </a:rPr>
              <a:t>(Presented by </a:t>
            </a:r>
            <a:r>
              <a:rPr lang="en" sz="2700">
                <a:solidFill>
                  <a:srgbClr val="FF9900"/>
                </a:solidFill>
              </a:rPr>
              <a:t>Nick Langlieb, WFO MQT, at Sat’l Book Club seminar on Jan 21, ‘21)</a:t>
            </a:r>
            <a:endParaRPr sz="27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ctrTitle"/>
          </p:nvPr>
        </p:nvSpPr>
        <p:spPr>
          <a:xfrm>
            <a:off x="298560" y="146589"/>
            <a:ext cx="13833000" cy="886500"/>
          </a:xfrm>
          <a:prstGeom prst="rect">
            <a:avLst/>
          </a:prstGeom>
        </p:spPr>
        <p:txBody>
          <a:bodyPr anchorCtr="0" anchor="b" bIns="154525" lIns="154525" spcFirstLastPara="1" rIns="154525" wrap="square" tIns="154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/>
              <a:t>Next Steps</a:t>
            </a:r>
            <a:endParaRPr sz="4000" u="sng"/>
          </a:p>
        </p:txBody>
      </p:sp>
      <p:sp>
        <p:nvSpPr>
          <p:cNvPr id="250" name="Google Shape;250;p38"/>
          <p:cNvSpPr txBox="1"/>
          <p:nvPr/>
        </p:nvSpPr>
        <p:spPr>
          <a:xfrm>
            <a:off x="214500" y="1164500"/>
            <a:ext cx="14415900" cy="7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700" lIns="151700" spcFirstLastPara="1" rIns="151700" wrap="square" tIns="151700">
            <a:noAutofit/>
          </a:bodyPr>
          <a:lstStyle/>
          <a:p>
            <a:pPr indent="-54610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Winter Campaign (field evaluations) underway through April 2021</a:t>
            </a:r>
            <a:br>
              <a:rPr lang="en" sz="2600">
                <a:solidFill>
                  <a:schemeClr val="dk1"/>
                </a:solidFill>
              </a:rPr>
            </a:br>
            <a:endParaRPr sz="2600">
              <a:solidFill>
                <a:schemeClr val="dk1"/>
              </a:solidFill>
            </a:endParaRPr>
          </a:p>
          <a:p>
            <a:pPr indent="-54610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Possible minor product-adjustment requests (e.g., from evaluation), Spring 2021 </a:t>
            </a:r>
            <a:br>
              <a:rPr lang="en" sz="2600">
                <a:solidFill>
                  <a:schemeClr val="dk1"/>
                </a:solidFill>
              </a:rPr>
            </a:br>
            <a:endParaRPr sz="2600">
              <a:solidFill>
                <a:schemeClr val="dk1"/>
              </a:solidFill>
            </a:endParaRPr>
          </a:p>
          <a:p>
            <a:pPr indent="-54610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NWS finalizes ice code changes and deploys software in AWIPS Spring/Summer 2021</a:t>
            </a:r>
            <a:br>
              <a:rPr lang="en" sz="2600">
                <a:solidFill>
                  <a:schemeClr val="dk1"/>
                </a:solidFill>
              </a:rPr>
            </a:br>
            <a:endParaRPr sz="2600">
              <a:solidFill>
                <a:schemeClr val="dk1"/>
              </a:solidFill>
            </a:endParaRPr>
          </a:p>
          <a:p>
            <a:pPr indent="-54610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NWS product T2O date ~Summer 2021 (pending product availability via PDA/AWIPS-DD)</a:t>
            </a:r>
            <a:endParaRPr sz="2600">
              <a:solidFill>
                <a:schemeClr val="dk1"/>
              </a:solidFill>
            </a:endParaRPr>
          </a:p>
          <a:p>
            <a:pPr indent="0" lvl="0" marL="76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76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7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ctrTitle"/>
          </p:nvPr>
        </p:nvSpPr>
        <p:spPr>
          <a:xfrm>
            <a:off x="298560" y="146589"/>
            <a:ext cx="13833000" cy="886500"/>
          </a:xfrm>
          <a:prstGeom prst="rect">
            <a:avLst/>
          </a:prstGeom>
        </p:spPr>
        <p:txBody>
          <a:bodyPr anchorCtr="0" anchor="b" bIns="154525" lIns="154525" spcFirstLastPara="1" rIns="154525" wrap="square" tIns="154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/>
              <a:t>GOES Ice Products in AWIPS</a:t>
            </a:r>
            <a:endParaRPr sz="4000" u="sng"/>
          </a:p>
        </p:txBody>
      </p:sp>
      <p:sp>
        <p:nvSpPr>
          <p:cNvPr id="136" name="Google Shape;136;p26"/>
          <p:cNvSpPr txBox="1"/>
          <p:nvPr/>
        </p:nvSpPr>
        <p:spPr>
          <a:xfrm>
            <a:off x="214500" y="1164500"/>
            <a:ext cx="14201400" cy="77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700" lIns="151700" spcFirstLastPara="1" rIns="151700" wrap="square" tIns="151700">
            <a:noAutofit/>
          </a:bodyPr>
          <a:lstStyle/>
          <a:p>
            <a:pPr indent="-54610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Transmission of GOES-East and -West Ice Concentration (AICE), Ice Thickness (AITA), Ice Motion (AIM) to NWS forecast offices began  in early December of 2020</a:t>
            </a:r>
            <a:endParaRPr sz="2600">
              <a:solidFill>
                <a:schemeClr val="dk1"/>
              </a:solidFill>
            </a:endParaRPr>
          </a:p>
          <a:p>
            <a:pPr indent="-533400" lvl="1" marL="1511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Routed via Local Data Manager (LDM) from AWC thru Regions, then to sites</a:t>
            </a:r>
            <a:endParaRPr sz="2600">
              <a:solidFill>
                <a:schemeClr val="dk1"/>
              </a:solidFill>
            </a:endParaRPr>
          </a:p>
          <a:p>
            <a:pPr indent="-546100" lvl="2" marL="2273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i="1" lang="en" sz="2600">
                <a:solidFill>
                  <a:schemeClr val="dk1"/>
                </a:solidFill>
              </a:rPr>
              <a:t>(non-operational data path)</a:t>
            </a:r>
            <a:endParaRPr i="1" sz="2600">
              <a:solidFill>
                <a:schemeClr val="dk1"/>
              </a:solidFill>
            </a:endParaRPr>
          </a:p>
          <a:p>
            <a:pPr indent="0" lvl="0" marL="76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54610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Configurations for AWIPS ingest and display have been fielded to via TOWR-S Redhat Package Manager (RPM) version 20</a:t>
            </a:r>
            <a:endParaRPr sz="2600">
              <a:solidFill>
                <a:schemeClr val="dk1"/>
              </a:solidFill>
            </a:endParaRPr>
          </a:p>
          <a:p>
            <a:pPr indent="-533400" lvl="1" marL="1511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Available to all NWS Forecast offices, RFCs, Center Weather Service Units</a:t>
            </a:r>
            <a:endParaRPr sz="2600">
              <a:solidFill>
                <a:schemeClr val="dk1"/>
              </a:solidFill>
            </a:endParaRPr>
          </a:p>
          <a:p>
            <a:pPr indent="0" lvl="0" marL="15113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54610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Products are compatible with AWIPS w/two exceptions (changes in coord w/ GOES-R):</a:t>
            </a:r>
            <a:endParaRPr sz="2600">
              <a:solidFill>
                <a:schemeClr val="dk1"/>
              </a:solidFill>
            </a:endParaRPr>
          </a:p>
          <a:p>
            <a:pPr indent="-533400" lvl="1" marL="1511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AITA: updated the quality flag values to reflect metadata (e.g. 0=normal)</a:t>
            </a:r>
            <a:endParaRPr sz="2600">
              <a:solidFill>
                <a:schemeClr val="dk1"/>
              </a:solidFill>
            </a:endParaRPr>
          </a:p>
          <a:p>
            <a:pPr indent="-533400" lvl="1" marL="1511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AIM: re-packaged for ice motion vector displays </a:t>
            </a:r>
            <a:br>
              <a:rPr lang="en" sz="2600">
                <a:solidFill>
                  <a:schemeClr val="dk1"/>
                </a:solidFill>
              </a:rPr>
            </a:br>
            <a:endParaRPr sz="2600">
              <a:solidFill>
                <a:schemeClr val="dk1"/>
              </a:solidFill>
            </a:endParaRPr>
          </a:p>
          <a:p>
            <a:pPr indent="-54610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WFOs Duluth and Marquette are leading evaluation this Winter for Great Lakes</a:t>
            </a:r>
            <a:endParaRPr sz="2600">
              <a:solidFill>
                <a:schemeClr val="dk1"/>
              </a:solidFill>
            </a:endParaRPr>
          </a:p>
          <a:p>
            <a:pPr indent="-533400" lvl="1" marL="1511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Nick Langlieb, SOO at WFO Marquette, MI, presented at the Satellite Book Club seminar on Jan 21st: “GOES-R Ice Products and Potential Applications to Lakeshore Flooding” (recording to be available later today)</a:t>
            </a:r>
            <a:br>
              <a:rPr lang="en" sz="2600">
                <a:solidFill>
                  <a:schemeClr val="dk1"/>
                </a:solidFill>
              </a:rPr>
            </a:br>
            <a:endParaRPr sz="2600">
              <a:solidFill>
                <a:schemeClr val="dk1"/>
              </a:solidFill>
            </a:endParaRPr>
          </a:p>
          <a:p>
            <a:pPr indent="-54610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 </a:t>
            </a:r>
            <a:r>
              <a:rPr lang="en" sz="2600">
                <a:solidFill>
                  <a:schemeClr val="dk1"/>
                </a:solidFill>
              </a:rPr>
              <a:t>Examples of AWIPS displays are in following slides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7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ctrTitle"/>
          </p:nvPr>
        </p:nvSpPr>
        <p:spPr>
          <a:xfrm>
            <a:off x="298560" y="51039"/>
            <a:ext cx="13833000" cy="886500"/>
          </a:xfrm>
          <a:prstGeom prst="rect">
            <a:avLst/>
          </a:prstGeom>
        </p:spPr>
        <p:txBody>
          <a:bodyPr anchorCtr="0" anchor="b" bIns="154525" lIns="154525" spcFirstLastPara="1" rIns="154525" wrap="square" tIns="154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/>
              <a:t>GOES Ice Products AWIPS Menus in TOWR-S RPM v20</a:t>
            </a:r>
            <a:r>
              <a:rPr lang="en" sz="4000" u="sng"/>
              <a:t> </a:t>
            </a:r>
            <a:endParaRPr sz="4000" u="sng"/>
          </a:p>
        </p:txBody>
      </p:sp>
      <p:sp>
        <p:nvSpPr>
          <p:cNvPr id="142" name="Google Shape;142;p27"/>
          <p:cNvSpPr txBox="1"/>
          <p:nvPr/>
        </p:nvSpPr>
        <p:spPr>
          <a:xfrm>
            <a:off x="-142325" y="7301225"/>
            <a:ext cx="147234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700" lIns="151700" spcFirstLastPara="1" rIns="151700" wrap="square" tIns="151700">
            <a:noAutofit/>
          </a:bodyPr>
          <a:lstStyle/>
          <a:p>
            <a:pPr indent="-53975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Temporary processing with ISatSS:</a:t>
            </a:r>
            <a:endParaRPr sz="2500">
              <a:solidFill>
                <a:schemeClr val="dk1"/>
              </a:solidFill>
            </a:endParaRPr>
          </a:p>
          <a:p>
            <a:pPr indent="-527050" lvl="1" marL="1511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" sz="2500">
                <a:solidFill>
                  <a:schemeClr val="dk1"/>
                </a:solidFill>
              </a:rPr>
              <a:t>We update the DQFs for AITA to assign 0,1,2,3 as normal, nonretrievable, uncertain, bad</a:t>
            </a:r>
            <a:endParaRPr sz="2500">
              <a:solidFill>
                <a:schemeClr val="dk1"/>
              </a:solidFill>
            </a:endParaRPr>
          </a:p>
          <a:p>
            <a:pPr indent="-527050" lvl="1" marL="1511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" sz="2500">
                <a:solidFill>
                  <a:schemeClr val="dk1"/>
                </a:solidFill>
              </a:rPr>
              <a:t>We update the Ice Motion into AWIPS derived-motion-wind (DMW) format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7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850" y="1033099"/>
            <a:ext cx="7859026" cy="61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3027725" y="2571400"/>
            <a:ext cx="2937900" cy="444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5" name="Google Shape;145;p27"/>
          <p:cNvCxnSpPr>
            <a:stCxn id="144" idx="3"/>
          </p:cNvCxnSpPr>
          <p:nvPr/>
        </p:nvCxnSpPr>
        <p:spPr>
          <a:xfrm>
            <a:off x="5965625" y="2793700"/>
            <a:ext cx="990900" cy="813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27"/>
          <p:cNvSpPr/>
          <p:nvPr/>
        </p:nvSpPr>
        <p:spPr>
          <a:xfrm>
            <a:off x="3027725" y="4201450"/>
            <a:ext cx="2937900" cy="444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" name="Google Shape;147;p27"/>
          <p:cNvCxnSpPr>
            <a:stCxn id="146" idx="3"/>
          </p:cNvCxnSpPr>
          <p:nvPr/>
        </p:nvCxnSpPr>
        <p:spPr>
          <a:xfrm flipH="1" rot="10800000">
            <a:off x="5965625" y="3711550"/>
            <a:ext cx="834300" cy="712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27"/>
          <p:cNvSpPr/>
          <p:nvPr/>
        </p:nvSpPr>
        <p:spPr>
          <a:xfrm>
            <a:off x="6535250" y="6314367"/>
            <a:ext cx="3846000" cy="444600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6535250" y="5061208"/>
            <a:ext cx="3846000" cy="1186800"/>
          </a:xfrm>
          <a:prstGeom prst="rect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27"/>
          <p:cNvCxnSpPr>
            <a:stCxn id="151" idx="1"/>
            <a:endCxn id="149" idx="3"/>
          </p:cNvCxnSpPr>
          <p:nvPr/>
        </p:nvCxnSpPr>
        <p:spPr>
          <a:xfrm flipH="1">
            <a:off x="10381300" y="4573050"/>
            <a:ext cx="1230600" cy="1081500"/>
          </a:xfrm>
          <a:prstGeom prst="straightConnector1">
            <a:avLst/>
          </a:prstGeom>
          <a:noFill/>
          <a:ln cap="flat" cmpd="sng" w="38100">
            <a:solidFill>
              <a:srgbClr val="FFE5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7"/>
          <p:cNvSpPr txBox="1"/>
          <p:nvPr/>
        </p:nvSpPr>
        <p:spPr>
          <a:xfrm>
            <a:off x="11611900" y="4317600"/>
            <a:ext cx="1078200" cy="510900"/>
          </a:xfrm>
          <a:prstGeom prst="rect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A</a:t>
            </a:r>
            <a:r>
              <a:rPr lang="en" sz="2500">
                <a:solidFill>
                  <a:schemeClr val="dk1"/>
                </a:solidFill>
              </a:rPr>
              <a:t>ITA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498720" y="90281"/>
            <a:ext cx="13632900" cy="10182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Concentration (AICE)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 b="0" l="24840" r="0" t="0"/>
          <a:stretch/>
        </p:blipFill>
        <p:spPr>
          <a:xfrm>
            <a:off x="504924" y="1302550"/>
            <a:ext cx="14125476" cy="597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1895775" y="7568950"/>
            <a:ext cx="101934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245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</a:rPr>
              <a:t>Ice Concentration (%)</a:t>
            </a:r>
            <a:endParaRPr sz="2700">
              <a:solidFill>
                <a:schemeClr val="dk1"/>
              </a:solidFill>
            </a:endParaRPr>
          </a:p>
          <a:p>
            <a:pPr indent="0" lvl="0" marL="76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4">
            <a:alphaModFix/>
          </a:blip>
          <a:srcRect b="96290" l="0" r="50211" t="0"/>
          <a:stretch/>
        </p:blipFill>
        <p:spPr>
          <a:xfrm>
            <a:off x="301650" y="1302550"/>
            <a:ext cx="12095176" cy="35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498720" y="90281"/>
            <a:ext cx="13632900" cy="10182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Concentration and Ice Mask (AICE)									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9550"/>
            <a:ext cx="14419074" cy="42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4">
            <a:alphaModFix/>
          </a:blip>
          <a:srcRect b="96311" l="0" r="50597" t="0"/>
          <a:stretch/>
        </p:blipFill>
        <p:spPr>
          <a:xfrm>
            <a:off x="7315200" y="1629550"/>
            <a:ext cx="7167701" cy="3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3">
            <a:alphaModFix/>
          </a:blip>
          <a:srcRect b="2178" l="21644" r="50290" t="85444"/>
          <a:stretch/>
        </p:blipFill>
        <p:spPr>
          <a:xfrm>
            <a:off x="651100" y="5133925"/>
            <a:ext cx="6592801" cy="8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71573" r="0" t="85403"/>
          <a:stretch/>
        </p:blipFill>
        <p:spPr>
          <a:xfrm>
            <a:off x="7912975" y="5057725"/>
            <a:ext cx="6658500" cy="10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1479200" y="6360850"/>
            <a:ext cx="45648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245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</a:rPr>
              <a:t>Ice Concentration (%)  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8793375" y="6360850"/>
            <a:ext cx="51033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245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</a:rPr>
              <a:t>Ice Mask (Day or Night) </a:t>
            </a:r>
            <a:endParaRPr sz="2700">
              <a:solidFill>
                <a:schemeClr val="dk1"/>
              </a:solidFill>
            </a:endParaRPr>
          </a:p>
          <a:p>
            <a:pPr indent="0" lvl="0" marL="76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138500" y="8394475"/>
            <a:ext cx="101934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Courtesy of Nick Langlieb, WFO MQT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498745" y="236981"/>
            <a:ext cx="13632900" cy="10182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Temperature (AICE)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b="0" l="23675" r="0" t="0"/>
          <a:stretch/>
        </p:blipFill>
        <p:spPr>
          <a:xfrm>
            <a:off x="315925" y="1255175"/>
            <a:ext cx="14314474" cy="59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/>
          <p:nvPr/>
        </p:nvSpPr>
        <p:spPr>
          <a:xfrm>
            <a:off x="1500050" y="8048025"/>
            <a:ext cx="1019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245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</a:rPr>
              <a:t>Ice Temperature (C)</a:t>
            </a:r>
            <a:endParaRPr sz="2700">
              <a:solidFill>
                <a:schemeClr val="dk1"/>
              </a:solidFill>
            </a:endParaRPr>
          </a:p>
          <a:p>
            <a:pPr indent="0" lvl="0" marL="15113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4">
            <a:alphaModFix/>
          </a:blip>
          <a:srcRect b="97142" l="0" r="49652" t="0"/>
          <a:stretch/>
        </p:blipFill>
        <p:spPr>
          <a:xfrm>
            <a:off x="0" y="1255175"/>
            <a:ext cx="1395900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03582" y="187106"/>
            <a:ext cx="13632900" cy="10182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Thickness (AITA)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 rotWithShape="1">
          <a:blip r:embed="rId3">
            <a:alphaModFix/>
          </a:blip>
          <a:srcRect b="0" l="43889" r="0" t="0"/>
          <a:stretch/>
        </p:blipFill>
        <p:spPr>
          <a:xfrm>
            <a:off x="1846150" y="1205300"/>
            <a:ext cx="10134076" cy="705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 b="93674" l="0" r="48741" t="0"/>
          <a:stretch/>
        </p:blipFill>
        <p:spPr>
          <a:xfrm>
            <a:off x="471425" y="1205301"/>
            <a:ext cx="12526225" cy="6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2458175" y="8263175"/>
            <a:ext cx="45648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245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</a:rPr>
              <a:t>Ice Thickness (m)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800" y="1876125"/>
            <a:ext cx="9691350" cy="63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>
            <p:ph type="title"/>
          </p:nvPr>
        </p:nvSpPr>
        <p:spPr>
          <a:xfrm>
            <a:off x="498745" y="166281"/>
            <a:ext cx="13632900" cy="10182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Age Category 3 (AITA)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4">
            <a:alphaModFix/>
          </a:blip>
          <a:srcRect b="96699" l="0" r="49660" t="0"/>
          <a:stretch/>
        </p:blipFill>
        <p:spPr>
          <a:xfrm>
            <a:off x="498750" y="1441099"/>
            <a:ext cx="13266351" cy="58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2458175" y="8263175"/>
            <a:ext cx="45648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245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</a:rPr>
              <a:t>Ice Cat 3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394595" y="166281"/>
            <a:ext cx="13632900" cy="1018200"/>
          </a:xfrm>
          <a:prstGeom prst="rect">
            <a:avLst/>
          </a:prstGeom>
        </p:spPr>
        <p:txBody>
          <a:bodyPr anchorCtr="0" anchor="t" bIns="154525" lIns="154525" spcFirstLastPara="1" rIns="154525" wrap="square" tIns="154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Age Category 8 (AITA)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625" y="1692800"/>
            <a:ext cx="10232849" cy="67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 rotWithShape="1">
          <a:blip r:embed="rId4">
            <a:alphaModFix/>
          </a:blip>
          <a:srcRect b="96402" l="1170" r="49456" t="0"/>
          <a:stretch/>
        </p:blipFill>
        <p:spPr>
          <a:xfrm>
            <a:off x="565875" y="1476100"/>
            <a:ext cx="11893726" cy="4714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2458175" y="8263175"/>
            <a:ext cx="45648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2450" lvl="0" marL="76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</a:rPr>
              <a:t>Ice Cat 8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