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4"/>
  </p:notesMasterIdLst>
  <p:sldIdLst>
    <p:sldId id="256" r:id="rId2"/>
    <p:sldId id="388" r:id="rId3"/>
    <p:sldId id="400" r:id="rId4"/>
    <p:sldId id="413" r:id="rId5"/>
    <p:sldId id="406" r:id="rId6"/>
    <p:sldId id="401" r:id="rId7"/>
    <p:sldId id="402" r:id="rId8"/>
    <p:sldId id="403" r:id="rId9"/>
    <p:sldId id="404" r:id="rId10"/>
    <p:sldId id="407" r:id="rId11"/>
    <p:sldId id="408" r:id="rId12"/>
    <p:sldId id="405" r:id="rId13"/>
    <p:sldId id="417" r:id="rId14"/>
    <p:sldId id="258" r:id="rId15"/>
    <p:sldId id="309" r:id="rId16"/>
    <p:sldId id="310" r:id="rId17"/>
    <p:sldId id="311" r:id="rId18"/>
    <p:sldId id="259" r:id="rId19"/>
    <p:sldId id="367" r:id="rId20"/>
    <p:sldId id="368" r:id="rId21"/>
    <p:sldId id="409" r:id="rId22"/>
    <p:sldId id="260" r:id="rId23"/>
    <p:sldId id="261" r:id="rId24"/>
    <p:sldId id="312" r:id="rId25"/>
    <p:sldId id="262" r:id="rId26"/>
    <p:sldId id="313" r:id="rId27"/>
    <p:sldId id="314" r:id="rId28"/>
    <p:sldId id="315" r:id="rId29"/>
    <p:sldId id="316" r:id="rId30"/>
    <p:sldId id="317" r:id="rId31"/>
    <p:sldId id="361" r:id="rId32"/>
    <p:sldId id="265" r:id="rId33"/>
    <p:sldId id="414" r:id="rId34"/>
    <p:sldId id="266" r:id="rId35"/>
    <p:sldId id="334" r:id="rId36"/>
    <p:sldId id="318" r:id="rId37"/>
    <p:sldId id="335" r:id="rId38"/>
    <p:sldId id="319" r:id="rId39"/>
    <p:sldId id="336" r:id="rId40"/>
    <p:sldId id="320" r:id="rId41"/>
    <p:sldId id="337" r:id="rId42"/>
    <p:sldId id="372" r:id="rId43"/>
    <p:sldId id="396" r:id="rId44"/>
    <p:sldId id="397" r:id="rId45"/>
    <p:sldId id="398" r:id="rId46"/>
    <p:sldId id="369" r:id="rId47"/>
    <p:sldId id="421" r:id="rId48"/>
    <p:sldId id="327" r:id="rId49"/>
    <p:sldId id="415" r:id="rId50"/>
    <p:sldId id="328" r:id="rId51"/>
    <p:sldId id="357" r:id="rId52"/>
    <p:sldId id="358" r:id="rId53"/>
    <p:sldId id="362" r:id="rId54"/>
    <p:sldId id="329" r:id="rId55"/>
    <p:sldId id="360" r:id="rId56"/>
    <p:sldId id="359" r:id="rId57"/>
    <p:sldId id="363" r:id="rId58"/>
    <p:sldId id="370" r:id="rId59"/>
    <p:sldId id="322" r:id="rId60"/>
    <p:sldId id="416" r:id="rId61"/>
    <p:sldId id="323" r:id="rId62"/>
    <p:sldId id="330" r:id="rId63"/>
    <p:sldId id="419" r:id="rId64"/>
    <p:sldId id="338" r:id="rId65"/>
    <p:sldId id="339" r:id="rId66"/>
    <p:sldId id="340" r:id="rId67"/>
    <p:sldId id="341" r:id="rId68"/>
    <p:sldId id="324" r:id="rId69"/>
    <p:sldId id="331" r:id="rId70"/>
    <p:sldId id="343" r:id="rId71"/>
    <p:sldId id="344" r:id="rId72"/>
    <p:sldId id="345" r:id="rId73"/>
    <p:sldId id="346" r:id="rId74"/>
    <p:sldId id="325" r:id="rId75"/>
    <p:sldId id="332" r:id="rId76"/>
    <p:sldId id="347" r:id="rId77"/>
    <p:sldId id="348" r:id="rId78"/>
    <p:sldId id="349" r:id="rId79"/>
    <p:sldId id="350" r:id="rId80"/>
    <p:sldId id="355" r:id="rId81"/>
    <p:sldId id="356" r:id="rId82"/>
    <p:sldId id="351" r:id="rId83"/>
    <p:sldId id="352" r:id="rId84"/>
    <p:sldId id="353" r:id="rId85"/>
    <p:sldId id="354" r:id="rId86"/>
    <p:sldId id="371" r:id="rId87"/>
    <p:sldId id="373" r:id="rId88"/>
    <p:sldId id="412" r:id="rId89"/>
    <p:sldId id="378" r:id="rId90"/>
    <p:sldId id="379" r:id="rId91"/>
    <p:sldId id="380" r:id="rId92"/>
    <p:sldId id="381" r:id="rId93"/>
    <p:sldId id="422" r:id="rId94"/>
    <p:sldId id="382" r:id="rId95"/>
    <p:sldId id="383" r:id="rId96"/>
    <p:sldId id="423" r:id="rId97"/>
    <p:sldId id="384" r:id="rId98"/>
    <p:sldId id="385" r:id="rId99"/>
    <p:sldId id="390" r:id="rId100"/>
    <p:sldId id="395" r:id="rId101"/>
    <p:sldId id="411" r:id="rId102"/>
    <p:sldId id="387" r:id="rId10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beth Kline - NOAA Affiliate" initials="" lastIdx="1" clrIdx="0"/>
  <p:cmAuthor id="1" name="Andrew Heidinger" initials="" lastIdx="5" clrIdx="1"/>
  <p:cmAuthor id="2" name="WILLIAM STRAKA" initials=""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E1EE2B-B21A-4EAC-B264-DA0EFF0E2922}">
  <a:tblStyle styleId="{6EE1EE2B-B21A-4EAC-B264-DA0EFF0E2922}"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A265C49A-D3D0-49AE-BE71-D261BA23F6E8}"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DBB73BDE-CF97-4FEB-A196-C2EED64DCA44}"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525" autoAdjust="0"/>
  </p:normalViewPr>
  <p:slideViewPr>
    <p:cSldViewPr snapToGrid="0" snapToObjects="1">
      <p:cViewPr>
        <p:scale>
          <a:sx n="100" d="100"/>
          <a:sy n="100" d="100"/>
        </p:scale>
        <p:origin x="520"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9516"/>
    </p:cViewPr>
  </p:sorter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4-11T18:12:33.622" idx="1">
    <p:pos x="6000" y="0"/>
    <p:text>Hi guys, I went through and cleaned up some things like titles, font sizes, spacing, grammar, punctuation, etc. I found a few typos but be sure to continuously comb for any remaining ones. Let me know if you have any questions. Thanks!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408695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8" name="Shape 8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2100" rtl="0">
              <a:spcBef>
                <a:spcPts val="0"/>
              </a:spcBef>
              <a:buClr>
                <a:srgbClr val="000000"/>
              </a:buClr>
              <a:buSzPct val="100000"/>
              <a:buChar char="●"/>
            </a:pPr>
            <a:endParaRPr lang="en-US" sz="1000" dirty="0">
              <a:solidFill>
                <a:srgbClr val="000000"/>
              </a:solidFill>
              <a:latin typeface="Arial"/>
              <a:ea typeface="Arial"/>
              <a:cs typeface="Arial"/>
              <a:sym typeface="Arial"/>
            </a:endParaRPr>
          </a:p>
        </p:txBody>
      </p:sp>
      <p:sp>
        <p:nvSpPr>
          <p:cNvPr id="112" name="Shape 11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2" name="Shape 12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502127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2684290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1" name="Shape 12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 Only</a:t>
            </a:r>
            <a:r>
              <a:rPr lang="en-US" sz="1200" b="0" i="0" u="none" strike="noStrike" cap="none" baseline="0" dirty="0" smtClean="0">
                <a:solidFill>
                  <a:schemeClr val="dk1"/>
                </a:solidFill>
                <a:latin typeface="Calibri"/>
                <a:ea typeface="Calibri"/>
                <a:cs typeface="Calibri"/>
                <a:sym typeface="Calibri"/>
              </a:rPr>
              <a:t> used in the regression step. </a:t>
            </a:r>
            <a:endParaRPr sz="1200" b="0" i="0" u="none" strike="noStrike" cap="none" dirty="0">
              <a:solidFill>
                <a:schemeClr val="dk1"/>
              </a:solidFill>
              <a:latin typeface="Calibri"/>
              <a:ea typeface="Calibri"/>
              <a:cs typeface="Calibri"/>
              <a:sym typeface="Calibri"/>
            </a:endParaRPr>
          </a:p>
        </p:txBody>
      </p:sp>
      <p:sp>
        <p:nvSpPr>
          <p:cNvPr id="96" name="Shape 9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5293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43" name="Shape 14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43" name="Shape 14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43" name="Shape 14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On the</a:t>
            </a:r>
            <a:r>
              <a:rPr lang="en-US" baseline="0" dirty="0" smtClean="0"/>
              <a:t> left figure, all the red dots indicate </a:t>
            </a:r>
            <a:r>
              <a:rPr lang="en-US" baseline="0" dirty="0" err="1" smtClean="0"/>
              <a:t>SuomiNet</a:t>
            </a:r>
            <a:r>
              <a:rPr lang="en-US" baseline="0" dirty="0" smtClean="0"/>
              <a:t>-GPS locations and the blue dot in Dominican Republic (</a:t>
            </a:r>
            <a:r>
              <a:rPr lang="en-US" baseline="0" dirty="0" err="1" smtClean="0"/>
              <a:t>lat</a:t>
            </a:r>
            <a:r>
              <a:rPr lang="en-US" baseline="0" dirty="0" smtClean="0"/>
              <a:t>: 18.79, </a:t>
            </a:r>
            <a:r>
              <a:rPr lang="en-US" baseline="0" dirty="0" err="1" smtClean="0"/>
              <a:t>lon</a:t>
            </a:r>
            <a:r>
              <a:rPr lang="en-US" baseline="0" dirty="0" smtClean="0"/>
              <a:t>: -70.66) indicates the location </a:t>
            </a:r>
          </a:p>
          <a:p>
            <a:pPr lvl="0">
              <a:spcBef>
                <a:spcPts val="0"/>
              </a:spcBef>
              <a:buNone/>
            </a:pPr>
            <a:r>
              <a:rPr lang="en-US" baseline="0" dirty="0" smtClean="0"/>
              <a:t>where most of the outliers in </a:t>
            </a:r>
            <a:r>
              <a:rPr lang="en-US" baseline="0" dirty="0" err="1" smtClean="0"/>
              <a:t>tpw</a:t>
            </a:r>
            <a:r>
              <a:rPr lang="en-US" baseline="0" dirty="0" smtClean="0"/>
              <a:t> figures are located.</a:t>
            </a:r>
            <a:endParaRPr lang="en-US" dirty="0" smtClean="0"/>
          </a:p>
          <a:p>
            <a:pPr lvl="0">
              <a:spcBef>
                <a:spcPts val="0"/>
              </a:spcBef>
              <a:buNone/>
            </a:pPr>
            <a:endParaRPr lang="en-US" dirty="0" smtClean="0"/>
          </a:p>
          <a:p>
            <a:pPr lvl="0">
              <a:spcBef>
                <a:spcPts val="0"/>
              </a:spcBef>
              <a:buNone/>
            </a:pPr>
            <a:r>
              <a:rPr lang="en-US" dirty="0" smtClean="0"/>
              <a:t>On the right figure, all the red</a:t>
            </a:r>
            <a:r>
              <a:rPr lang="en-US" baseline="0" dirty="0" smtClean="0"/>
              <a:t> dots indicate RAOB locations and </a:t>
            </a:r>
            <a:r>
              <a:rPr lang="en-US" dirty="0" smtClean="0"/>
              <a:t>the blue</a:t>
            </a:r>
            <a:r>
              <a:rPr lang="en-US" baseline="0" dirty="0" smtClean="0"/>
              <a:t> dot near the Michigan Lake (</a:t>
            </a:r>
            <a:r>
              <a:rPr lang="en-US" baseline="0" dirty="0" err="1" smtClean="0"/>
              <a:t>lat</a:t>
            </a:r>
            <a:r>
              <a:rPr lang="en-US" baseline="0" dirty="0" smtClean="0"/>
              <a:t>: 43.75, </a:t>
            </a:r>
            <a:r>
              <a:rPr lang="en-US" baseline="0" dirty="0" err="1" smtClean="0"/>
              <a:t>lon</a:t>
            </a:r>
            <a:r>
              <a:rPr lang="en-US" baseline="0" dirty="0" smtClean="0"/>
              <a:t>: -87.71) indicates AERI observation.</a:t>
            </a:r>
          </a:p>
          <a:p>
            <a:pPr lvl="0">
              <a:spcBef>
                <a:spcPts val="0"/>
              </a:spcBef>
              <a:buNone/>
            </a:pPr>
            <a:endParaRPr dirty="0"/>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607835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Most of the outliers are located at the GPS location (CN06, Dominican</a:t>
            </a:r>
            <a:r>
              <a:rPr lang="en-US" baseline="0" dirty="0" smtClean="0"/>
              <a:t> Republic lat:18.79, </a:t>
            </a:r>
            <a:r>
              <a:rPr lang="en-US" baseline="0" dirty="0" err="1" smtClean="0"/>
              <a:t>lon</a:t>
            </a:r>
            <a:r>
              <a:rPr lang="en-US" baseline="0" dirty="0" smtClean="0"/>
              <a:t>: -70.66</a:t>
            </a:r>
            <a:r>
              <a:rPr lang="en-US" dirty="0" smtClean="0"/>
              <a:t>) .</a:t>
            </a:r>
          </a:p>
          <a:p>
            <a:pPr lvl="0" rtl="0">
              <a:spcBef>
                <a:spcPts val="0"/>
              </a:spcBef>
              <a:buNone/>
            </a:pPr>
            <a:r>
              <a:rPr lang="en-US" dirty="0" smtClean="0"/>
              <a:t>The number</a:t>
            </a:r>
            <a:r>
              <a:rPr lang="en-US" baseline="0" dirty="0" smtClean="0"/>
              <a:t> of pixels over CN06 is around 0.1% of the total number of the collocated pixels between GPS and baseline TPW.</a:t>
            </a: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364" name="Shape 3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46</a:t>
            </a:fld>
            <a:endParaRPr lang="en-US"/>
          </a:p>
        </p:txBody>
      </p:sp>
    </p:spTree>
    <p:extLst>
      <p:ext uri="{BB962C8B-B14F-4D97-AF65-F5344CB8AC3E}">
        <p14:creationId xmlns:p14="http://schemas.microsoft.com/office/powerpoint/2010/main" val="1608546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PRO is responsible for 01 – 05.</a:t>
            </a: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9309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Sample size is “maximum”, </a:t>
            </a:r>
            <a:r>
              <a:rPr lang="en-US" dirty="0" err="1" smtClean="0"/>
              <a:t>eg</a:t>
            </a:r>
            <a:r>
              <a:rPr lang="en-US" dirty="0" smtClean="0"/>
              <a:t>, if one level</a:t>
            </a:r>
            <a:r>
              <a:rPr lang="en-US" baseline="0" dirty="0" smtClean="0"/>
              <a:t> has a match. </a:t>
            </a: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51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AERI</a:t>
            </a:r>
            <a:r>
              <a:rPr lang="en-US" baseline="0" dirty="0" smtClean="0"/>
              <a:t> measurements are valid </a:t>
            </a:r>
            <a:r>
              <a:rPr lang="en-US" baseline="0" dirty="0" err="1" smtClean="0"/>
              <a:t>upto</a:t>
            </a:r>
            <a:r>
              <a:rPr lang="en-US" baseline="0" dirty="0" smtClean="0"/>
              <a:t> around 700 </a:t>
            </a:r>
            <a:r>
              <a:rPr lang="en-US" baseline="0" dirty="0" err="1" smtClean="0"/>
              <a:t>hPa</a:t>
            </a:r>
            <a:r>
              <a:rPr lang="en-US" baseline="0" dirty="0" smtClean="0"/>
              <a:t>.</a:t>
            </a: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53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54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55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56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AERI</a:t>
            </a:r>
            <a:r>
              <a:rPr lang="en-US" baseline="0" dirty="0" smtClean="0"/>
              <a:t> measurements are valid </a:t>
            </a:r>
            <a:r>
              <a:rPr lang="en-US" baseline="0" dirty="0" err="1" smtClean="0"/>
              <a:t>upto</a:t>
            </a:r>
            <a:r>
              <a:rPr lang="en-US" baseline="0" dirty="0" smtClean="0"/>
              <a:t> around 700 </a:t>
            </a:r>
            <a:r>
              <a:rPr lang="en-US" baseline="0" dirty="0" err="1" smtClean="0"/>
              <a:t>hPa</a:t>
            </a:r>
            <a:r>
              <a:rPr lang="en-US" baseline="0" dirty="0" smtClean="0"/>
              <a:t>.</a:t>
            </a:r>
            <a:endParaRPr lang="en-US" dirty="0" smtClean="0"/>
          </a:p>
          <a:p>
            <a:pPr lvl="0" rtl="0">
              <a:spcBef>
                <a:spcPts val="0"/>
              </a:spcBef>
              <a:buNone/>
            </a:pP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57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364" name="Shape 3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58</a:t>
            </a:fld>
            <a:endParaRPr lang="en-US"/>
          </a:p>
        </p:txBody>
      </p:sp>
    </p:spTree>
    <p:extLst>
      <p:ext uri="{BB962C8B-B14F-4D97-AF65-F5344CB8AC3E}">
        <p14:creationId xmlns:p14="http://schemas.microsoft.com/office/powerpoint/2010/main" val="1608546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PRO is responsible for 01 – 05.</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0198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60</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61</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62</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Considering only unstable cases,</a:t>
            </a:r>
            <a:r>
              <a:rPr lang="en-US" baseline="0" dirty="0" smtClean="0"/>
              <a:t> most of the accuracy and precision of </a:t>
            </a:r>
            <a:r>
              <a:rPr lang="en-US" dirty="0" smtClean="0"/>
              <a:t>TT and KI are</a:t>
            </a:r>
            <a:r>
              <a:rPr lang="en-US" baseline="0" dirty="0" smtClean="0"/>
              <a:t> reduced in magnitude.</a:t>
            </a: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63</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64</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65</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66</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67</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68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PRO is responsible for 01 – 05.</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66353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69</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71</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72</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73</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74</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75</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76</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PRO is responsible for 01 – 05.</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33389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79</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80</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81</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82</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85</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364" name="Shape 3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86</a:t>
            </a:fld>
            <a:endParaRPr lang="en-US"/>
          </a:p>
        </p:txBody>
      </p:sp>
    </p:spTree>
    <p:extLst>
      <p:ext uri="{BB962C8B-B14F-4D97-AF65-F5344CB8AC3E}">
        <p14:creationId xmlns:p14="http://schemas.microsoft.com/office/powerpoint/2010/main" val="16085462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6" name="Shape 47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77" name="Shape 47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7386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p:txBody>
      </p:sp>
      <p:sp>
        <p:nvSpPr>
          <p:cNvPr id="517" name="Shape 5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28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8" name="Shape 63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9" name="Shape 639"/>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27998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PRO</a:t>
            </a:r>
            <a:r>
              <a:rPr lang="en-US" sz="1200" b="0" i="0" u="none" strike="noStrike" cap="none" baseline="0" dirty="0" smtClean="0">
                <a:solidFill>
                  <a:schemeClr val="dk1"/>
                </a:solidFill>
                <a:latin typeface="Calibri"/>
                <a:ea typeface="Calibri"/>
                <a:cs typeface="Calibri"/>
                <a:sym typeface="Calibri"/>
              </a:rPr>
              <a:t> team may clarify more about this.</a:t>
            </a:r>
            <a:endParaRPr sz="1200" b="0" i="0" u="none" strike="noStrike" cap="none" dirty="0">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08510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2" name="Shape 53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p:txBody>
      </p:sp>
      <p:sp>
        <p:nvSpPr>
          <p:cNvPr id="533" name="Shape 53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3066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2" name="Shape 53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p:txBody>
      </p:sp>
      <p:sp>
        <p:nvSpPr>
          <p:cNvPr id="533" name="Shape 53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07399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2" name="Shape 53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p:txBody>
      </p:sp>
      <p:sp>
        <p:nvSpPr>
          <p:cNvPr id="533" name="Shape 53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17947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4" name="Shape 59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PRO</a:t>
            </a:r>
            <a:r>
              <a:rPr lang="en-US" sz="1200" b="0" i="0" u="none" strike="noStrike" cap="none" baseline="0" dirty="0" smtClean="0">
                <a:solidFill>
                  <a:schemeClr val="dk1"/>
                </a:solidFill>
                <a:latin typeface="Calibri"/>
                <a:ea typeface="Calibri"/>
                <a:cs typeface="Calibri"/>
                <a:sym typeface="Calibri"/>
              </a:rPr>
              <a:t> team may clarify more about this.</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595" name="Shape 59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98585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smtClean="0"/>
              <a:t>Regions of sun-rise</a:t>
            </a:r>
            <a:r>
              <a:rPr lang="en-US" baseline="0" dirty="0" smtClean="0"/>
              <a:t> and sun-set are prone to this issue.</a:t>
            </a:r>
            <a:endParaRPr lang="en-US" dirty="0"/>
          </a:p>
        </p:txBody>
      </p:sp>
      <p:sp>
        <p:nvSpPr>
          <p:cNvPr id="603" name="Shape 60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32138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smtClean="0"/>
              <a:t>Regions of sun-rise</a:t>
            </a:r>
            <a:r>
              <a:rPr lang="en-US" baseline="0" dirty="0" smtClean="0"/>
              <a:t> and sun-set are prone to this issue.</a:t>
            </a:r>
            <a:endParaRPr lang="en-US" dirty="0"/>
          </a:p>
        </p:txBody>
      </p:sp>
      <p:sp>
        <p:nvSpPr>
          <p:cNvPr id="603" name="Shape 60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19048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0" name="Shape 63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84636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8" name="Shape 63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9" name="Shape 639"/>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27998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HWT – Hazardous</a:t>
            </a:r>
            <a:r>
              <a:rPr lang="en-US" baseline="0" dirty="0" smtClean="0"/>
              <a:t> Weather Testbed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99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170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287" name="Shape 28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11</a:t>
            </a:fld>
            <a:endParaRPr lang="en-US"/>
          </a:p>
        </p:txBody>
      </p:sp>
    </p:spTree>
    <p:extLst>
      <p:ext uri="{BB962C8B-B14F-4D97-AF65-F5344CB8AC3E}">
        <p14:creationId xmlns:p14="http://schemas.microsoft.com/office/powerpoint/2010/main" val="26077958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dirty="0"/>
          </a:p>
        </p:txBody>
      </p:sp>
      <p:sp>
        <p:nvSpPr>
          <p:cNvPr id="646" name="Shape 6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79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6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7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7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4.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7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7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7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78.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7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8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82.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8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84.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8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49.jpg"/></Relationships>
</file>

<file path=ppt/slides/_rels/slide9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ctrTitle"/>
          </p:nvPr>
        </p:nvSpPr>
        <p:spPr>
          <a:xfrm>
            <a:off x="685800" y="1539950"/>
            <a:ext cx="7772400" cy="1470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GOES-16 ABI L2+ </a:t>
            </a:r>
            <a:r>
              <a:rPr lang="en-US" sz="3600" b="0" i="0" u="none" strike="noStrike" cap="none" dirty="0" smtClean="0">
                <a:solidFill>
                  <a:schemeClr val="lt1"/>
                </a:solidFill>
                <a:latin typeface="Calibri"/>
                <a:ea typeface="Calibri"/>
                <a:cs typeface="Calibri"/>
                <a:sym typeface="Calibri"/>
              </a:rPr>
              <a:t>LAP Products</a:t>
            </a:r>
            <a:r>
              <a:rPr lang="en-US" sz="3600" b="0" i="0" u="none" strike="noStrike" cap="none" dirty="0">
                <a:solidFill>
                  <a:schemeClr val="lt1"/>
                </a:solidFill>
                <a:latin typeface="Calibri"/>
                <a:ea typeface="Calibri"/>
                <a:cs typeface="Calibri"/>
                <a:sym typeface="Calibri"/>
              </a:rPr>
              <a:t/>
            </a:r>
            <a:br>
              <a:rPr lang="en-US" sz="3600" b="0" i="0" u="none" strike="noStrike" cap="none" dirty="0">
                <a:solidFill>
                  <a:schemeClr val="lt1"/>
                </a:solidFill>
                <a:latin typeface="Calibri"/>
                <a:ea typeface="Calibri"/>
                <a:cs typeface="Calibri"/>
                <a:sym typeface="Calibri"/>
              </a:rPr>
            </a:br>
            <a:r>
              <a:rPr lang="en-US" sz="3600" b="0" i="0" u="none" strike="noStrike" cap="none" dirty="0" smtClean="0">
                <a:solidFill>
                  <a:schemeClr val="lt1"/>
                </a:solidFill>
                <a:latin typeface="Calibri"/>
                <a:ea typeface="Calibri"/>
                <a:cs typeface="Calibri"/>
                <a:sym typeface="Calibri"/>
              </a:rPr>
              <a:t>Provisional </a:t>
            </a:r>
            <a:r>
              <a:rPr lang="en-US" sz="3600" b="0" i="0" u="none" strike="noStrike" cap="none" dirty="0">
                <a:solidFill>
                  <a:schemeClr val="lt1"/>
                </a:solidFill>
                <a:latin typeface="Calibri"/>
                <a:ea typeface="Calibri"/>
                <a:cs typeface="Calibri"/>
                <a:sym typeface="Calibri"/>
              </a:rPr>
              <a:t>PS-PVR</a:t>
            </a:r>
          </a:p>
        </p:txBody>
      </p:sp>
      <p:sp>
        <p:nvSpPr>
          <p:cNvPr id="91" name="Shape 91"/>
          <p:cNvSpPr txBox="1">
            <a:spLocks noGrp="1"/>
          </p:cNvSpPr>
          <p:nvPr>
            <p:ph type="subTitle" idx="1"/>
          </p:nvPr>
        </p:nvSpPr>
        <p:spPr>
          <a:xfrm>
            <a:off x="771896" y="2984517"/>
            <a:ext cx="7914903" cy="1752600"/>
          </a:xfrm>
          <a:prstGeom prst="rect">
            <a:avLst/>
          </a:prstGeom>
          <a:noFill/>
          <a:ln>
            <a:noFill/>
          </a:ln>
        </p:spPr>
        <p:txBody>
          <a:bodyPr lIns="91425" tIns="45700" rIns="91425" bIns="45700" anchor="t" anchorCtr="0">
            <a:noAutofit/>
          </a:bodyPr>
          <a:lstStyle/>
          <a:p>
            <a:pPr marL="0" marR="0" lvl="0" indent="0" algn="ctr" rtl="0">
              <a:spcBef>
                <a:spcPts val="640"/>
              </a:spcBef>
              <a:spcAft>
                <a:spcPts val="0"/>
              </a:spcAft>
              <a:buClr>
                <a:srgbClr val="888888"/>
              </a:buClr>
              <a:buSzPct val="25000"/>
              <a:buFont typeface="Arial"/>
              <a:buNone/>
            </a:pPr>
            <a:r>
              <a:rPr lang="en-US" b="1" dirty="0" smtClean="0">
                <a:solidFill>
                  <a:schemeClr val="bg1"/>
                </a:solidFill>
              </a:rPr>
              <a:t>Timothy J. </a:t>
            </a:r>
            <a:r>
              <a:rPr lang="en-US" b="1" dirty="0" err="1" smtClean="0">
                <a:solidFill>
                  <a:schemeClr val="bg1"/>
                </a:solidFill>
              </a:rPr>
              <a:t>Schmit</a:t>
            </a:r>
            <a:endParaRPr lang="en-US" b="1" dirty="0" smtClean="0">
              <a:solidFill>
                <a:schemeClr val="bg1"/>
              </a:solidFill>
            </a:endParaRPr>
          </a:p>
          <a:p>
            <a:pPr marL="0" marR="0" lvl="0" indent="0" algn="ctr" rtl="0">
              <a:spcBef>
                <a:spcPts val="640"/>
              </a:spcBef>
              <a:spcAft>
                <a:spcPts val="0"/>
              </a:spcAft>
              <a:buClr>
                <a:srgbClr val="888888"/>
              </a:buClr>
              <a:buSzPct val="25000"/>
              <a:buFont typeface="Arial"/>
              <a:buNone/>
            </a:pPr>
            <a:r>
              <a:rPr lang="en-US" sz="2800" b="0" i="0" u="none" strike="noStrike" cap="none" dirty="0" smtClean="0">
                <a:solidFill>
                  <a:schemeClr val="bg1"/>
                </a:solidFill>
                <a:sym typeface="Calibri"/>
              </a:rPr>
              <a:t>Chair</a:t>
            </a:r>
            <a:r>
              <a:rPr lang="en-US" sz="2800" b="0" i="0" u="none" strike="noStrike" cap="none" dirty="0" smtClean="0">
                <a:solidFill>
                  <a:schemeClr val="bg1"/>
                </a:solidFill>
                <a:sym typeface="Calibri"/>
              </a:rPr>
              <a:t>, GOES-R series AWG LAP team</a:t>
            </a:r>
            <a:endParaRPr lang="en-US" sz="2800" b="0" i="0" u="none" strike="noStrike" cap="none" dirty="0">
              <a:solidFill>
                <a:schemeClr val="bg1"/>
              </a:solidFill>
              <a:sym typeface="Calibri"/>
            </a:endParaRPr>
          </a:p>
          <a:p>
            <a:pPr marL="0" marR="0" lvl="0" indent="0" algn="ctr" rtl="0">
              <a:spcBef>
                <a:spcPts val="640"/>
              </a:spcBef>
              <a:spcAft>
                <a:spcPts val="0"/>
              </a:spcAft>
              <a:buClr>
                <a:srgbClr val="888888"/>
              </a:buClr>
              <a:buSzPct val="25000"/>
              <a:buFont typeface="Arial"/>
              <a:buNone/>
            </a:pPr>
            <a:r>
              <a:rPr lang="en-US" sz="2800" dirty="0" smtClean="0">
                <a:solidFill>
                  <a:schemeClr val="bg1"/>
                </a:solidFill>
              </a:rPr>
              <a:t>NOAA/NESDIS/STAR</a:t>
            </a:r>
          </a:p>
          <a:p>
            <a:pPr marL="0" marR="0" lvl="0" indent="0" algn="ctr" rtl="0">
              <a:spcBef>
                <a:spcPts val="640"/>
              </a:spcBef>
              <a:spcAft>
                <a:spcPts val="0"/>
              </a:spcAft>
              <a:buClr>
                <a:srgbClr val="888888"/>
              </a:buClr>
              <a:buSzPct val="25000"/>
              <a:buFont typeface="Arial"/>
              <a:buNone/>
            </a:pPr>
            <a:endParaRPr lang="en-US" sz="2800" dirty="0" smtClean="0">
              <a:solidFill>
                <a:schemeClr val="bg1"/>
              </a:solidFill>
            </a:endParaRPr>
          </a:p>
          <a:p>
            <a:pPr marL="0" marR="0" lvl="0" indent="0" algn="ctr" rtl="0">
              <a:spcBef>
                <a:spcPts val="640"/>
              </a:spcBef>
              <a:spcAft>
                <a:spcPts val="0"/>
              </a:spcAft>
              <a:buClr>
                <a:srgbClr val="888888"/>
              </a:buClr>
              <a:buSzPct val="25000"/>
              <a:buFont typeface="Arial"/>
              <a:buNone/>
            </a:pPr>
            <a:r>
              <a:rPr lang="en-US" sz="2800" dirty="0" smtClean="0">
                <a:solidFill>
                  <a:schemeClr val="bg1"/>
                </a:solidFill>
              </a:rPr>
              <a:t>22 February 2018</a:t>
            </a:r>
          </a:p>
          <a:p>
            <a:pPr lvl="0">
              <a:buSzPct val="25000"/>
            </a:pPr>
            <a:r>
              <a:rPr lang="en-US" sz="2400" dirty="0" smtClean="0">
                <a:solidFill>
                  <a:schemeClr val="bg1"/>
                </a:solidFill>
              </a:rPr>
              <a:t>GOES-R AWG LAP team</a:t>
            </a:r>
            <a:r>
              <a:rPr lang="en-US" sz="2400" dirty="0" smtClean="0">
                <a:solidFill>
                  <a:schemeClr val="bg1"/>
                </a:solidFill>
              </a:rPr>
              <a:t>: </a:t>
            </a:r>
            <a:r>
              <a:rPr lang="en-US" sz="2400" dirty="0" smtClean="0">
                <a:solidFill>
                  <a:schemeClr val="bg1"/>
                </a:solidFill>
              </a:rPr>
              <a:t>Jun Li, Yong-</a:t>
            </a:r>
            <a:r>
              <a:rPr lang="en-US" sz="2400" dirty="0" err="1" smtClean="0">
                <a:solidFill>
                  <a:schemeClr val="bg1"/>
                </a:solidFill>
              </a:rPr>
              <a:t>Keun</a:t>
            </a:r>
            <a:r>
              <a:rPr lang="en-US" sz="2400" dirty="0">
                <a:solidFill>
                  <a:schemeClr val="bg1"/>
                </a:solidFill>
              </a:rPr>
              <a:t> Lee, </a:t>
            </a:r>
            <a:endParaRPr lang="en-US" sz="2400" dirty="0" smtClean="0">
              <a:solidFill>
                <a:schemeClr val="bg1"/>
              </a:solidFill>
            </a:endParaRPr>
          </a:p>
          <a:p>
            <a:pPr lvl="0">
              <a:buSzPct val="25000"/>
            </a:pPr>
            <a:r>
              <a:rPr lang="en-US" sz="2400" dirty="0" smtClean="0">
                <a:solidFill>
                  <a:schemeClr val="bg1"/>
                </a:solidFill>
              </a:rPr>
              <a:t>Richard </a:t>
            </a:r>
            <a:r>
              <a:rPr lang="en-US" sz="2400" dirty="0" err="1" smtClean="0">
                <a:solidFill>
                  <a:schemeClr val="bg1"/>
                </a:solidFill>
              </a:rPr>
              <a:t>Dworak</a:t>
            </a:r>
            <a:r>
              <a:rPr lang="en-US" sz="2400" dirty="0" smtClean="0">
                <a:solidFill>
                  <a:schemeClr val="bg1"/>
                </a:solidFill>
              </a:rPr>
              <a:t>, </a:t>
            </a:r>
            <a:r>
              <a:rPr lang="en-US" sz="2400" dirty="0" err="1" smtClean="0">
                <a:solidFill>
                  <a:schemeClr val="bg1"/>
                </a:solidFill>
              </a:rPr>
              <a:t>Zhenglong</a:t>
            </a:r>
            <a:r>
              <a:rPr lang="en-US" sz="2400" dirty="0" smtClean="0">
                <a:solidFill>
                  <a:schemeClr val="bg1"/>
                </a:solidFill>
              </a:rPr>
              <a:t> Li</a:t>
            </a:r>
            <a:endParaRPr lang="en-US" sz="2400" dirty="0">
              <a:solidFill>
                <a:schemeClr val="bg1"/>
              </a:solidFill>
            </a:endParaRPr>
          </a:p>
        </p:txBody>
      </p:sp>
      <p:sp>
        <p:nvSpPr>
          <p:cNvPr id="92"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1</a:t>
            </a:fld>
            <a:endParaRPr lang="en-US" sz="12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graphicFrame>
        <p:nvGraphicFramePr>
          <p:cNvPr id="641" name="Shape 641"/>
          <p:cNvGraphicFramePr/>
          <p:nvPr>
            <p:extLst>
              <p:ext uri="{D42A27DB-BD31-4B8C-83A1-F6EECF244321}">
                <p14:modId xmlns:p14="http://schemas.microsoft.com/office/powerpoint/2010/main" val="422792063"/>
              </p:ext>
            </p:extLst>
          </p:nvPr>
        </p:nvGraphicFramePr>
        <p:xfrm>
          <a:off x="23854" y="1653711"/>
          <a:ext cx="9064486" cy="4261223"/>
        </p:xfrm>
        <a:graphic>
          <a:graphicData uri="http://schemas.openxmlformats.org/drawingml/2006/table">
            <a:tbl>
              <a:tblPr firstRow="1" bandRow="1">
                <a:noFill/>
              </a:tblPr>
              <a:tblGrid>
                <a:gridCol w="1875040">
                  <a:extLst>
                    <a:ext uri="{9D8B030D-6E8A-4147-A177-3AD203B41FA5}">
                      <a16:colId xmlns:a16="http://schemas.microsoft.com/office/drawing/2014/main" val="20000"/>
                    </a:ext>
                  </a:extLst>
                </a:gridCol>
                <a:gridCol w="2691390">
                  <a:extLst>
                    <a:ext uri="{9D8B030D-6E8A-4147-A177-3AD203B41FA5}">
                      <a16:colId xmlns:a16="http://schemas.microsoft.com/office/drawing/2014/main" val="20001"/>
                    </a:ext>
                  </a:extLst>
                </a:gridCol>
                <a:gridCol w="984385">
                  <a:extLst>
                    <a:ext uri="{9D8B030D-6E8A-4147-A177-3AD203B41FA5}">
                      <a16:colId xmlns:a16="http://schemas.microsoft.com/office/drawing/2014/main" val="20002"/>
                    </a:ext>
                  </a:extLst>
                </a:gridCol>
                <a:gridCol w="3513671">
                  <a:extLst>
                    <a:ext uri="{9D8B030D-6E8A-4147-A177-3AD203B41FA5}">
                      <a16:colId xmlns:a16="http://schemas.microsoft.com/office/drawing/2014/main" val="20003"/>
                    </a:ext>
                  </a:extLst>
                </a:gridCol>
              </a:tblGrid>
              <a:tr h="472149">
                <a:tc>
                  <a:txBody>
                    <a:bodyPr/>
                    <a:lstStyle/>
                    <a:p>
                      <a:pPr marL="0" marR="0" lvl="0" indent="0" algn="ctr" rtl="0">
                        <a:spcBef>
                          <a:spcPts val="0"/>
                        </a:spcBef>
                        <a:buSzPct val="25000"/>
                        <a:buNone/>
                      </a:pPr>
                      <a:r>
                        <a:rPr lang="en-US" sz="1400" u="none" strike="noStrike" cap="none" dirty="0"/>
                        <a:t>Risk Name</a:t>
                      </a:r>
                    </a:p>
                  </a:txBody>
                  <a:tcPr marL="91450" marR="91450" marT="45725" marB="45725" anchor="ctr">
                    <a:lnB w="12700" cap="flat" cmpd="sng" algn="ctr">
                      <a:solidFill>
                        <a:schemeClr val="dk1"/>
                      </a:solidFill>
                      <a:prstDash val="solid"/>
                      <a:round/>
                      <a:headEnd type="none" w="med" len="med"/>
                      <a:tailEnd type="none" w="med" len="med"/>
                    </a:lnB>
                    <a:solidFill>
                      <a:schemeClr val="bg1">
                        <a:lumMod val="85000"/>
                      </a:schemeClr>
                    </a:solidFill>
                  </a:tcPr>
                </a:tc>
                <a:tc>
                  <a:txBody>
                    <a:bodyPr/>
                    <a:lstStyle/>
                    <a:p>
                      <a:pPr marL="0" marR="0" lvl="0" indent="0" algn="ctr" rtl="0">
                        <a:spcBef>
                          <a:spcPts val="0"/>
                        </a:spcBef>
                        <a:buSzPct val="25000"/>
                        <a:buNone/>
                      </a:pPr>
                      <a:r>
                        <a:rPr lang="en-US" sz="1400" dirty="0"/>
                        <a:t>Description</a:t>
                      </a:r>
                    </a:p>
                  </a:txBody>
                  <a:tcPr marL="91450" marR="91450" marT="45725" marB="45725" anchor="ctr">
                    <a:lnB w="12700" cap="flat" cmpd="sng" algn="ctr">
                      <a:solidFill>
                        <a:schemeClr val="dk1"/>
                      </a:solidFill>
                      <a:prstDash val="solid"/>
                      <a:round/>
                      <a:headEnd type="none" w="med" len="med"/>
                      <a:tailEnd type="none" w="med" len="med"/>
                    </a:lnB>
                    <a:solidFill>
                      <a:schemeClr val="bg1">
                        <a:lumMod val="85000"/>
                      </a:schemeClr>
                    </a:solidFill>
                  </a:tcPr>
                </a:tc>
                <a:tc>
                  <a:txBody>
                    <a:bodyPr/>
                    <a:lstStyle/>
                    <a:p>
                      <a:pPr marL="0" marR="0" lvl="0" indent="0" algn="ctr" rtl="0">
                        <a:spcBef>
                          <a:spcPts val="0"/>
                        </a:spcBef>
                        <a:buSzPct val="25000"/>
                        <a:buNone/>
                      </a:pPr>
                      <a:r>
                        <a:rPr lang="en-US" sz="1400" dirty="0"/>
                        <a:t>Impact</a:t>
                      </a:r>
                    </a:p>
                  </a:txBody>
                  <a:tcPr marL="91450" marR="91450" marT="45725" marB="45725" anchor="ctr">
                    <a:lnB w="12700" cap="flat" cmpd="sng" algn="ctr">
                      <a:solidFill>
                        <a:schemeClr val="dk1"/>
                      </a:solidFill>
                      <a:prstDash val="solid"/>
                      <a:round/>
                      <a:headEnd type="none" w="med" len="med"/>
                      <a:tailEnd type="none" w="med" len="med"/>
                    </a:lnB>
                    <a:solidFill>
                      <a:schemeClr val="bg1">
                        <a:lumMod val="85000"/>
                      </a:schemeClr>
                    </a:solidFill>
                  </a:tcPr>
                </a:tc>
                <a:tc>
                  <a:txBody>
                    <a:bodyPr/>
                    <a:lstStyle/>
                    <a:p>
                      <a:pPr marL="0" marR="0" lvl="0" indent="0" algn="ctr" rtl="0">
                        <a:spcBef>
                          <a:spcPts val="0"/>
                        </a:spcBef>
                        <a:buSzPct val="25000"/>
                        <a:buNone/>
                      </a:pPr>
                      <a:r>
                        <a:rPr lang="en-US" sz="1400" dirty="0"/>
                        <a:t>Mitigation and Schedule</a:t>
                      </a:r>
                    </a:p>
                  </a:txBody>
                  <a:tcPr marL="91450" marR="91450" marT="45725" marB="45725" anchor="ctr">
                    <a:lnB w="12700" cap="flat" cmpd="sng" algn="ctr">
                      <a:solidFill>
                        <a:schemeClr val="dk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047768">
                <a:tc>
                  <a:txBody>
                    <a:bodyPr/>
                    <a:lstStyle/>
                    <a:p>
                      <a:pPr marL="0" marR="0" lvl="0" indent="0" algn="l" rtl="0">
                        <a:spcBef>
                          <a:spcPts val="0"/>
                        </a:spcBef>
                        <a:buSzPct val="25000"/>
                        <a:buNone/>
                      </a:pPr>
                      <a:r>
                        <a:rPr lang="en-US" sz="1400" dirty="0" smtClean="0"/>
                        <a:t>Missing values over randomly distributed areas</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Frequently, there are missing</a:t>
                      </a:r>
                      <a:r>
                        <a:rPr lang="en-US" sz="1400" baseline="0" dirty="0" smtClean="0"/>
                        <a:t> values over randomly distributed boxed areas.</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a:t>Minor</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dirty="0" smtClean="0"/>
                        <a:t>The filling values indicate</a:t>
                      </a:r>
                      <a:r>
                        <a:rPr lang="en-US" sz="1400" baseline="0" dirty="0" smtClean="0"/>
                        <a:t> no value regions. This is a result of using the terrestrial GRB at NSOF. Will be moving to RF GRB by Handover which will resolve this issue.</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814935">
                <a:tc>
                  <a:txBody>
                    <a:bodyPr/>
                    <a:lstStyle/>
                    <a:p>
                      <a:pPr marL="0" marR="0" lvl="0" indent="0" algn="l" rtl="0">
                        <a:spcBef>
                          <a:spcPts val="0"/>
                        </a:spcBef>
                        <a:buSzPct val="25000"/>
                        <a:buNone/>
                      </a:pPr>
                      <a:r>
                        <a:rPr lang="en-US" sz="1400" dirty="0" smtClean="0"/>
                        <a:t>The</a:t>
                      </a:r>
                      <a:r>
                        <a:rPr lang="en-US" sz="1400" baseline="0" dirty="0" smtClean="0"/>
                        <a:t> migration of the sun affecting the LAP products</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The</a:t>
                      </a:r>
                      <a:r>
                        <a:rPr lang="en-US" sz="1400" baseline="0" dirty="0" smtClean="0"/>
                        <a:t> ABI LAP products are affected by sun-rise and sun-set.</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smtClean="0"/>
                        <a:t>Minor</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a:txBody>
                    <a:bodyPr/>
                    <a:lstStyle/>
                    <a:p>
                      <a:pPr marL="0" marR="0" lvl="0" indent="0" algn="l" rtl="0">
                        <a:spcBef>
                          <a:spcPts val="0"/>
                        </a:spcBef>
                        <a:buSzPct val="25000"/>
                        <a:buNone/>
                      </a:pPr>
                      <a:r>
                        <a:rPr lang="en-US" sz="1400" dirty="0" smtClean="0"/>
                        <a:t>Cloud mask may</a:t>
                      </a:r>
                      <a:r>
                        <a:rPr lang="en-US" sz="1400" baseline="0" dirty="0" smtClean="0"/>
                        <a:t> have influences on the ABI LAP products. </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1000954">
                <a:tc>
                  <a:txBody>
                    <a:bodyPr/>
                    <a:lstStyle/>
                    <a:p>
                      <a:pPr marL="0" marR="0" lvl="0" indent="0" algn="l" rtl="0">
                        <a:spcBef>
                          <a:spcPts val="0"/>
                        </a:spcBef>
                        <a:buSzPct val="25000"/>
                        <a:buNone/>
                      </a:pPr>
                      <a:r>
                        <a:rPr lang="en-US" sz="1400" dirty="0" smtClean="0"/>
                        <a:t>Wet bias of the relative humidity</a:t>
                      </a:r>
                      <a:r>
                        <a:rPr lang="en-US" sz="1400" baseline="0" dirty="0" smtClean="0"/>
                        <a:t> in </a:t>
                      </a:r>
                      <a:r>
                        <a:rPr lang="en-US" sz="1400" dirty="0" smtClean="0"/>
                        <a:t>upper troposphere</a:t>
                      </a:r>
                      <a:r>
                        <a:rPr lang="en-US" sz="1400" baseline="0" dirty="0" smtClean="0"/>
                        <a:t> (100 - 300 </a:t>
                      </a:r>
                      <a:r>
                        <a:rPr lang="en-US" sz="1400" baseline="0" dirty="0" err="1" smtClean="0"/>
                        <a:t>hPa</a:t>
                      </a:r>
                      <a:r>
                        <a:rPr lang="en-US" sz="1400" baseline="0" dirty="0" smtClean="0"/>
                        <a:t>)</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The</a:t>
                      </a:r>
                      <a:r>
                        <a:rPr lang="en-US" sz="1400" baseline="0" dirty="0" smtClean="0"/>
                        <a:t> relative humidity in upper troposphere (100-300 hPa) shows large wetter bias than the spec.</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smtClean="0"/>
                        <a:t>Minor</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a:txBody>
                    <a:bodyPr/>
                    <a:lstStyle/>
                    <a:p>
                      <a:pPr marL="0" marR="0" lvl="0" indent="0" algn="l" rtl="0">
                        <a:spcBef>
                          <a:spcPts val="0"/>
                        </a:spcBef>
                        <a:buSzPct val="25000"/>
                        <a:buNone/>
                      </a:pPr>
                      <a:r>
                        <a:rPr lang="en-US" sz="1400" dirty="0" smtClean="0"/>
                        <a:t>Radiosonde has dry bias</a:t>
                      </a:r>
                      <a:r>
                        <a:rPr lang="en-US" sz="1400" baseline="0" dirty="0" smtClean="0"/>
                        <a:t> in observing the relative humidity in the upper troposphere. So the comparison with ECMWF analysis data will be included for further tests</a:t>
                      </a:r>
                      <a:r>
                        <a:rPr lang="en-US" sz="1400" dirty="0" smtClean="0"/>
                        <a:t>. </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814935">
                <a:tc>
                  <a:txBody>
                    <a:bodyPr/>
                    <a:lstStyle/>
                    <a:p>
                      <a:pPr marL="0" marR="0" lvl="0" indent="0" algn="l" rtl="0">
                        <a:spcBef>
                          <a:spcPts val="0"/>
                        </a:spcBef>
                        <a:buSzPct val="25000"/>
                        <a:buNone/>
                      </a:pPr>
                      <a:r>
                        <a:rPr lang="en-US" sz="1400" dirty="0" smtClean="0"/>
                        <a:t>Slightly</a:t>
                      </a:r>
                      <a:r>
                        <a:rPr lang="en-US" sz="1400" baseline="0" dirty="0" smtClean="0"/>
                        <a:t> l</a:t>
                      </a:r>
                      <a:r>
                        <a:rPr lang="en-US" sz="1400" dirty="0" smtClean="0"/>
                        <a:t>arge discrepancy of several DSI </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Several DSI show</a:t>
                      </a:r>
                      <a:r>
                        <a:rPr lang="en-US" sz="1400" baseline="0" dirty="0" smtClean="0"/>
                        <a:t> slightly larger discrepancy than the spec.</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a:t>Minor</a:t>
                      </a: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dirty="0" smtClean="0"/>
                        <a:t>If the atmospheric</a:t>
                      </a:r>
                      <a:r>
                        <a:rPr lang="en-US" sz="1400" baseline="0" dirty="0" smtClean="0"/>
                        <a:t> conditions are unstable, the statistics results are closer to the requirements</a:t>
                      </a:r>
                      <a:r>
                        <a:rPr lang="en-US" sz="1400" dirty="0" smtClean="0"/>
                        <a:t>.</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bl>
          </a:graphicData>
        </a:graphic>
      </p:graphicFrame>
      <p:sp>
        <p:nvSpPr>
          <p:cNvPr id="642" name="Shape 642"/>
          <p:cNvSpPr txBox="1">
            <a:spLocks noGrp="1"/>
          </p:cNvSpPr>
          <p:nvPr>
            <p:ph type="title"/>
          </p:nvPr>
        </p:nvSpPr>
        <p:spPr>
          <a:xfrm>
            <a:off x="457200" y="32767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Risks to Reaching Provisional</a:t>
            </a:r>
          </a:p>
        </p:txBody>
      </p:sp>
      <p:sp>
        <p:nvSpPr>
          <p:cNvPr id="643" name="Shape 643"/>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10</a:t>
            </a:fld>
            <a:endParaRPr lang="en-US" sz="1200" b="0" i="0" u="none" strike="noStrike" cap="none">
              <a:solidFill>
                <a:schemeClr val="lt1"/>
              </a:solidFill>
              <a:latin typeface="Calibri"/>
              <a:ea typeface="Calibri"/>
              <a:cs typeface="Calibri"/>
              <a:sym typeface="Calibri"/>
            </a:endParaRPr>
          </a:p>
        </p:txBody>
      </p:sp>
      <p:grpSp>
        <p:nvGrpSpPr>
          <p:cNvPr id="6" name="Group 5"/>
          <p:cNvGrpSpPr/>
          <p:nvPr/>
        </p:nvGrpSpPr>
        <p:grpSpPr>
          <a:xfrm>
            <a:off x="2136943" y="6163323"/>
            <a:ext cx="4529271" cy="289385"/>
            <a:chOff x="148222" y="6486149"/>
            <a:chExt cx="8762410" cy="311557"/>
          </a:xfrm>
        </p:grpSpPr>
        <p:sp>
          <p:nvSpPr>
            <p:cNvPr id="7" name="TextBox 6"/>
            <p:cNvSpPr txBox="1"/>
            <p:nvPr/>
          </p:nvSpPr>
          <p:spPr>
            <a:xfrm>
              <a:off x="148222" y="6489929"/>
              <a:ext cx="3148280" cy="307777"/>
            </a:xfrm>
            <a:prstGeom prst="rect">
              <a:avLst/>
            </a:prstGeom>
            <a:solidFill>
              <a:srgbClr val="00B050"/>
            </a:solidFill>
          </p:spPr>
          <p:txBody>
            <a:bodyPr wrap="square" rtlCol="0">
              <a:spAutoFit/>
            </a:bodyPr>
            <a:lstStyle/>
            <a:p>
              <a:pPr algn="ctr"/>
              <a:r>
                <a:rPr lang="en-US" sz="1200" dirty="0" smtClean="0">
                  <a:solidFill>
                    <a:schemeClr val="bg1"/>
                  </a:solidFill>
                </a:rPr>
                <a:t>Little Impact</a:t>
              </a:r>
              <a:endParaRPr lang="en-US" sz="1200" dirty="0">
                <a:solidFill>
                  <a:schemeClr val="bg1"/>
                </a:solidFill>
              </a:endParaRPr>
            </a:p>
          </p:txBody>
        </p:sp>
        <p:sp>
          <p:nvSpPr>
            <p:cNvPr id="8" name="TextBox 7"/>
            <p:cNvSpPr txBox="1"/>
            <p:nvPr/>
          </p:nvSpPr>
          <p:spPr>
            <a:xfrm>
              <a:off x="3164282" y="6486149"/>
              <a:ext cx="2871216" cy="307777"/>
            </a:xfrm>
            <a:prstGeom prst="rect">
              <a:avLst/>
            </a:prstGeom>
            <a:solidFill>
              <a:srgbClr val="FFFF00"/>
            </a:solidFill>
          </p:spPr>
          <p:txBody>
            <a:bodyPr wrap="square" rtlCol="0">
              <a:spAutoFit/>
            </a:bodyPr>
            <a:lstStyle/>
            <a:p>
              <a:pPr algn="ctr"/>
              <a:r>
                <a:rPr lang="en-US" sz="1200" dirty="0" smtClean="0"/>
                <a:t>Moderate Impact</a:t>
              </a:r>
              <a:endParaRPr lang="en-US" sz="1200" dirty="0"/>
            </a:p>
          </p:txBody>
        </p:sp>
        <p:sp>
          <p:nvSpPr>
            <p:cNvPr id="9" name="TextBox 8"/>
            <p:cNvSpPr txBox="1"/>
            <p:nvPr/>
          </p:nvSpPr>
          <p:spPr>
            <a:xfrm>
              <a:off x="6048560" y="6490819"/>
              <a:ext cx="2862072" cy="298223"/>
            </a:xfrm>
            <a:prstGeom prst="rect">
              <a:avLst/>
            </a:prstGeom>
            <a:solidFill>
              <a:srgbClr val="FF0000"/>
            </a:solidFill>
          </p:spPr>
          <p:txBody>
            <a:bodyPr wrap="square" rtlCol="0">
              <a:spAutoFit/>
            </a:bodyPr>
            <a:lstStyle/>
            <a:p>
              <a:pPr algn="ctr"/>
              <a:r>
                <a:rPr lang="en-US" sz="1200" dirty="0" smtClean="0">
                  <a:solidFill>
                    <a:schemeClr val="bg1"/>
                  </a:solidFill>
                </a:rPr>
                <a:t>Big Impact</a:t>
              </a:r>
              <a:endParaRPr lang="en-US" sz="1200" dirty="0">
                <a:solidFill>
                  <a:schemeClr val="bg1"/>
                </a:solidFill>
              </a:endParaRPr>
            </a:p>
          </p:txBody>
        </p:sp>
      </p:grpSp>
    </p:spTree>
    <p:extLst>
      <p:ext uri="{BB962C8B-B14F-4D97-AF65-F5344CB8AC3E}">
        <p14:creationId xmlns:p14="http://schemas.microsoft.com/office/powerpoint/2010/main" val="410927714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100</a:t>
            </a:fld>
            <a:endParaRPr lang="en-US" sz="1200" b="0" i="0" u="none" strike="noStrike" cap="none">
              <a:solidFill>
                <a:schemeClr val="lt1"/>
              </a:solidFill>
              <a:latin typeface="Calibri"/>
              <a:ea typeface="Calibri"/>
              <a:cs typeface="Calibri"/>
              <a:sym typeface="Calibri"/>
            </a:endParaRPr>
          </a:p>
        </p:txBody>
      </p:sp>
      <p:sp>
        <p:nvSpPr>
          <p:cNvPr id="5" name="Title 1"/>
          <p:cNvSpPr txBox="1">
            <a:spLocks/>
          </p:cNvSpPr>
          <p:nvPr/>
        </p:nvSpPr>
        <p:spPr>
          <a:xfrm>
            <a:off x="-168313" y="-46078"/>
            <a:ext cx="8991600" cy="1219200"/>
          </a:xfrm>
          <a:prstGeom prst="rect">
            <a:avLst/>
          </a:prstGeom>
          <a:noFill/>
          <a:ln>
            <a:noFill/>
          </a:ln>
        </p:spPr>
        <p:txBody>
          <a:bodyPr lIns="91425" tIns="91425" rIns="91425" bIns="91425" anchor="ctr" anchorCtr="0">
            <a:norm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r>
              <a:rPr lang="en-US" sz="3200" dirty="0" smtClean="0"/>
              <a:t>SBCAPE vs. MLCAPE </a:t>
            </a:r>
          </a:p>
          <a:p>
            <a:r>
              <a:rPr lang="en-US" sz="3200" dirty="0" smtClean="0"/>
              <a:t>SPC mesoscale analysis &amp; ABI</a:t>
            </a:r>
            <a:endParaRPr lang="en-US" sz="3200" dirty="0"/>
          </a:p>
        </p:txBody>
      </p:sp>
      <p:grpSp>
        <p:nvGrpSpPr>
          <p:cNvPr id="6" name="Group 5"/>
          <p:cNvGrpSpPr/>
          <p:nvPr/>
        </p:nvGrpSpPr>
        <p:grpSpPr>
          <a:xfrm>
            <a:off x="680481" y="1227518"/>
            <a:ext cx="3521151" cy="2741233"/>
            <a:chOff x="165902" y="1148137"/>
            <a:chExt cx="3657600" cy="2747764"/>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02" y="1148137"/>
              <a:ext cx="3657600" cy="2747764"/>
            </a:xfrm>
            <a:prstGeom prst="rect">
              <a:avLst/>
            </a:prstGeom>
          </p:spPr>
        </p:pic>
        <p:sp>
          <p:nvSpPr>
            <p:cNvPr id="8" name="TextBox 7"/>
            <p:cNvSpPr txBox="1"/>
            <p:nvPr/>
          </p:nvSpPr>
          <p:spPr>
            <a:xfrm>
              <a:off x="195868" y="1154668"/>
              <a:ext cx="2189967" cy="524467"/>
            </a:xfrm>
            <a:prstGeom prst="rect">
              <a:avLst/>
            </a:prstGeom>
            <a:noFill/>
          </p:spPr>
          <p:txBody>
            <a:bodyPr wrap="none" rtlCol="0">
              <a:spAutoFit/>
            </a:bodyPr>
            <a:lstStyle/>
            <a:p>
              <a:r>
                <a:rPr lang="en-US" dirty="0" smtClean="0"/>
                <a:t>SBCAPE: red contours  </a:t>
              </a:r>
            </a:p>
            <a:p>
              <a:r>
                <a:rPr lang="en-US" dirty="0" smtClean="0"/>
                <a:t>SPC</a:t>
              </a:r>
            </a:p>
          </p:txBody>
        </p:sp>
      </p:grpSp>
      <p:grpSp>
        <p:nvGrpSpPr>
          <p:cNvPr id="9" name="Group 8"/>
          <p:cNvGrpSpPr/>
          <p:nvPr/>
        </p:nvGrpSpPr>
        <p:grpSpPr>
          <a:xfrm>
            <a:off x="4618893" y="1242254"/>
            <a:ext cx="3657600" cy="2741233"/>
            <a:chOff x="4618893" y="985957"/>
            <a:chExt cx="3657600" cy="2741233"/>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893" y="986266"/>
              <a:ext cx="3657600" cy="2740924"/>
            </a:xfrm>
            <a:prstGeom prst="rect">
              <a:avLst/>
            </a:prstGeom>
          </p:spPr>
        </p:pic>
        <p:sp>
          <p:nvSpPr>
            <p:cNvPr id="11" name="TextBox 10"/>
            <p:cNvSpPr txBox="1"/>
            <p:nvPr/>
          </p:nvSpPr>
          <p:spPr>
            <a:xfrm>
              <a:off x="4669167" y="985957"/>
              <a:ext cx="2016899" cy="523220"/>
            </a:xfrm>
            <a:prstGeom prst="rect">
              <a:avLst/>
            </a:prstGeom>
            <a:noFill/>
          </p:spPr>
          <p:txBody>
            <a:bodyPr wrap="none" rtlCol="0">
              <a:spAutoFit/>
            </a:bodyPr>
            <a:lstStyle/>
            <a:p>
              <a:r>
                <a:rPr lang="en-US" dirty="0" smtClean="0"/>
                <a:t>MLCAPE: red contours</a:t>
              </a:r>
            </a:p>
            <a:p>
              <a:r>
                <a:rPr lang="en-US" dirty="0" smtClean="0"/>
                <a:t>SPC  </a:t>
              </a:r>
            </a:p>
          </p:txBody>
        </p:sp>
      </p:grpSp>
      <p:sp>
        <p:nvSpPr>
          <p:cNvPr id="12" name="TextBox 11"/>
          <p:cNvSpPr txBox="1"/>
          <p:nvPr/>
        </p:nvSpPr>
        <p:spPr>
          <a:xfrm>
            <a:off x="4552466" y="4325025"/>
            <a:ext cx="4267200"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solidFill>
                  <a:schemeClr val="bg1"/>
                </a:solidFill>
              </a:rPr>
              <a:t>Usually, MLCAPE is much lower than SBCAPE due to the </a:t>
            </a:r>
            <a:r>
              <a:rPr lang="en-US" sz="1800" dirty="0" smtClean="0">
                <a:solidFill>
                  <a:schemeClr val="bg1"/>
                </a:solidFill>
              </a:rPr>
              <a:t>averaging</a:t>
            </a:r>
            <a:endParaRPr lang="en-US" sz="1800" dirty="0" smtClean="0">
              <a:solidFill>
                <a:schemeClr val="bg1"/>
              </a:solidFill>
            </a:endParaRPr>
          </a:p>
          <a:p>
            <a:pPr marL="285750" indent="-285750">
              <a:buFont typeface="Arial" panose="020B0604020202020204" pitchFamily="34" charset="0"/>
              <a:buChar char="•"/>
            </a:pPr>
            <a:r>
              <a:rPr lang="en-US" sz="1800" dirty="0" smtClean="0">
                <a:solidFill>
                  <a:schemeClr val="bg1"/>
                </a:solidFill>
              </a:rPr>
              <a:t>SBCAPE: surface-based CAPE</a:t>
            </a:r>
          </a:p>
          <a:p>
            <a:pPr marL="285750" indent="-285750">
              <a:buFont typeface="Arial" panose="020B0604020202020204" pitchFamily="34" charset="0"/>
              <a:buChar char="•"/>
            </a:pPr>
            <a:r>
              <a:rPr lang="en-US" sz="1800" dirty="0" smtClean="0">
                <a:solidFill>
                  <a:schemeClr val="bg1"/>
                </a:solidFill>
              </a:rPr>
              <a:t>MLCAPE: mean-layer CAPE (lowest 100 </a:t>
            </a:r>
            <a:r>
              <a:rPr lang="en-US" sz="1800" dirty="0" err="1" smtClean="0">
                <a:solidFill>
                  <a:schemeClr val="bg1"/>
                </a:solidFill>
              </a:rPr>
              <a:t>hPa</a:t>
            </a:r>
            <a:r>
              <a:rPr lang="en-US" sz="1800" dirty="0" smtClean="0">
                <a:solidFill>
                  <a:schemeClr val="bg1"/>
                </a:solidFill>
              </a:rPr>
              <a:t> layer)  </a:t>
            </a:r>
          </a:p>
          <a:p>
            <a:pPr marL="285750" indent="-285750">
              <a:buFont typeface="Arial" panose="020B0604020202020204" pitchFamily="34" charset="0"/>
              <a:buChar char="•"/>
            </a:pPr>
            <a:r>
              <a:rPr lang="en-US" sz="1800" dirty="0" smtClean="0">
                <a:solidFill>
                  <a:schemeClr val="bg1"/>
                </a:solidFill>
              </a:rPr>
              <a:t>Currently, the ABI baseline CAPE is based on MLCAPE.</a:t>
            </a:r>
          </a:p>
        </p:txBody>
      </p:sp>
      <p:grpSp>
        <p:nvGrpSpPr>
          <p:cNvPr id="13" name="Group 12"/>
          <p:cNvGrpSpPr/>
          <p:nvPr/>
        </p:nvGrpSpPr>
        <p:grpSpPr>
          <a:xfrm>
            <a:off x="669849" y="3965944"/>
            <a:ext cx="3641651" cy="2872693"/>
            <a:chOff x="60960" y="3657600"/>
            <a:chExt cx="4053840" cy="3242041"/>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5624" t="830" r="5622" b="830"/>
            <a:stretch/>
          </p:blipFill>
          <p:spPr>
            <a:xfrm>
              <a:off x="60960" y="3657600"/>
              <a:ext cx="4053840" cy="3242041"/>
            </a:xfrm>
            <a:prstGeom prst="rect">
              <a:avLst/>
            </a:prstGeom>
          </p:spPr>
        </p:pic>
        <p:sp>
          <p:nvSpPr>
            <p:cNvPr id="15" name="TextBox 14"/>
            <p:cNvSpPr txBox="1"/>
            <p:nvPr/>
          </p:nvSpPr>
          <p:spPr>
            <a:xfrm>
              <a:off x="450598" y="3901293"/>
              <a:ext cx="1040670" cy="369332"/>
            </a:xfrm>
            <a:prstGeom prst="rect">
              <a:avLst/>
            </a:prstGeom>
            <a:noFill/>
          </p:spPr>
          <p:txBody>
            <a:bodyPr wrap="none" rtlCol="0">
              <a:spAutoFit/>
            </a:bodyPr>
            <a:lstStyle/>
            <a:p>
              <a:r>
                <a:rPr lang="en-US" dirty="0" smtClean="0"/>
                <a:t>ABI CAPE</a:t>
              </a:r>
              <a:endParaRPr lang="en-US" dirty="0"/>
            </a:p>
          </p:txBody>
        </p:sp>
      </p:grpSp>
    </p:spTree>
    <p:extLst>
      <p:ext uri="{BB962C8B-B14F-4D97-AF65-F5344CB8AC3E}">
        <p14:creationId xmlns:p14="http://schemas.microsoft.com/office/powerpoint/2010/main" val="39155124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101</a:t>
            </a:fld>
            <a:endParaRPr lang="en-US" sz="1200" b="0" i="0" u="none" strike="noStrike" cap="none">
              <a:solidFill>
                <a:schemeClr val="lt1"/>
              </a:solidFill>
              <a:latin typeface="Calibri"/>
              <a:ea typeface="Calibri"/>
              <a:cs typeface="Calibri"/>
              <a:sym typeface="Calibri"/>
            </a:endParaRPr>
          </a:p>
        </p:txBody>
      </p:sp>
      <p:sp>
        <p:nvSpPr>
          <p:cNvPr id="5" name="Title 1"/>
          <p:cNvSpPr>
            <a:spLocks noGrp="1"/>
          </p:cNvSpPr>
          <p:nvPr>
            <p:ph type="title"/>
          </p:nvPr>
        </p:nvSpPr>
        <p:spPr>
          <a:xfrm>
            <a:off x="603563" y="2257525"/>
            <a:ext cx="7772400" cy="1362075"/>
          </a:xfrm>
        </p:spPr>
        <p:txBody>
          <a:bodyPr/>
          <a:lstStyle/>
          <a:p>
            <a:pPr algn="l"/>
            <a:r>
              <a:rPr lang="en-US" dirty="0" smtClean="0"/>
              <a:t>SUMMARY AND RECOMMENDATIONS</a:t>
            </a:r>
            <a:endParaRPr lang="en-US" dirty="0"/>
          </a:p>
        </p:txBody>
      </p:sp>
      <p:sp>
        <p:nvSpPr>
          <p:cNvPr id="6" name="Text Placeholder 2"/>
          <p:cNvSpPr>
            <a:spLocks noGrp="1"/>
          </p:cNvSpPr>
          <p:nvPr>
            <p:ph type="body" idx="1"/>
          </p:nvPr>
        </p:nvSpPr>
        <p:spPr>
          <a:xfrm>
            <a:off x="391886" y="1731089"/>
            <a:ext cx="8514608" cy="774638"/>
          </a:xfrm>
        </p:spPr>
        <p:txBody>
          <a:bodyPr/>
          <a:lstStyle/>
          <a:p>
            <a:pPr marL="203200" indent="0">
              <a:buNone/>
            </a:pPr>
            <a:r>
              <a:rPr lang="en-US" dirty="0" smtClean="0">
                <a:solidFill>
                  <a:schemeClr val="bg1">
                    <a:lumMod val="50000"/>
                  </a:schemeClr>
                </a:solidFill>
              </a:rPr>
              <a:t>GOES-16 ABI L2 LAP Product Provisional PS-PVR</a:t>
            </a:r>
            <a:endParaRPr lang="en-US" dirty="0">
              <a:solidFill>
                <a:schemeClr val="bg1">
                  <a:lumMod val="50000"/>
                </a:schemeClr>
              </a:solidFill>
            </a:endParaRPr>
          </a:p>
        </p:txBody>
      </p:sp>
    </p:spTree>
    <p:extLst>
      <p:ext uri="{BB962C8B-B14F-4D97-AF65-F5344CB8AC3E}">
        <p14:creationId xmlns:p14="http://schemas.microsoft.com/office/powerpoint/2010/main" val="7443612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436728" y="75116"/>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Summary</a:t>
            </a:r>
          </a:p>
        </p:txBody>
      </p:sp>
      <p:sp>
        <p:nvSpPr>
          <p:cNvPr id="649" name="Shape 649"/>
          <p:cNvSpPr txBox="1">
            <a:spLocks noGrp="1"/>
          </p:cNvSpPr>
          <p:nvPr>
            <p:ph type="body" idx="1"/>
          </p:nvPr>
        </p:nvSpPr>
        <p:spPr>
          <a:xfrm>
            <a:off x="211540" y="1338673"/>
            <a:ext cx="8823278" cy="5239548"/>
          </a:xfrm>
          <a:prstGeom prst="rect">
            <a:avLst/>
          </a:prstGeom>
          <a:noFill/>
          <a:ln>
            <a:noFill/>
          </a:ln>
        </p:spPr>
        <p:txBody>
          <a:bodyPr lIns="91425" tIns="45700" rIns="91425" bIns="45700" anchor="t" anchorCtr="0">
            <a:noAutofit/>
          </a:bodyPr>
          <a:lstStyle/>
          <a:p>
            <a:pPr marR="0" lvl="0" indent="-342900" algn="l" rtl="0">
              <a:spcBef>
                <a:spcPts val="0"/>
              </a:spcBef>
              <a:spcAft>
                <a:spcPts val="0"/>
              </a:spcAft>
              <a:buClr>
                <a:schemeClr val="lt1"/>
              </a:buClr>
              <a:buSzPct val="100000"/>
              <a:buFont typeface="Wingdings" panose="05000000000000000000" pitchFamily="2" charset="2"/>
              <a:buChar char="ü"/>
            </a:pPr>
            <a:r>
              <a:rPr lang="en-US" sz="2400" dirty="0" smtClean="0"/>
              <a:t>AWG LAP team has validated GOES-16 LAP products (TPW, LVT, LVM, DSI) from April 2017 to January 2018 with various reference data (RAOB, Suomi-Net GPS, ECMWF analysis, GDAS, AMSR2, GOES-15 Sounder and AERI from field campaign) in </a:t>
            </a:r>
            <a:r>
              <a:rPr lang="en-US" sz="2400" dirty="0" smtClean="0">
                <a:solidFill>
                  <a:srgbClr val="FF0000"/>
                </a:solidFill>
              </a:rPr>
              <a:t>real-time, </a:t>
            </a:r>
            <a:r>
              <a:rPr lang="en-US" sz="2400" dirty="0" smtClean="0">
                <a:solidFill>
                  <a:schemeClr val="bg1"/>
                </a:solidFill>
              </a:rPr>
              <a:t>the performance meet the requirements;</a:t>
            </a:r>
            <a:endParaRPr lang="en-US" sz="2400" dirty="0" smtClean="0">
              <a:solidFill>
                <a:srgbClr val="FF0000"/>
              </a:solidFill>
            </a:endParaRPr>
          </a:p>
          <a:p>
            <a:pPr marR="0" lvl="0" indent="-342900" algn="l" rtl="0">
              <a:spcBef>
                <a:spcPts val="0"/>
              </a:spcBef>
              <a:spcAft>
                <a:spcPts val="0"/>
              </a:spcAft>
              <a:buClr>
                <a:schemeClr val="lt1"/>
              </a:buClr>
              <a:buSzPct val="100000"/>
              <a:buFont typeface="Wingdings" panose="05000000000000000000" pitchFamily="2" charset="2"/>
              <a:buChar char="ü"/>
            </a:pPr>
            <a:r>
              <a:rPr lang="en-US" sz="2400" dirty="0" smtClean="0"/>
              <a:t>AWG</a:t>
            </a:r>
            <a:r>
              <a:rPr lang="en-US" sz="2400" b="0" i="0" u="none" strike="noStrike" cap="none" dirty="0" smtClean="0">
                <a:solidFill>
                  <a:schemeClr val="lt1"/>
                </a:solidFill>
                <a:sym typeface="Calibri"/>
              </a:rPr>
              <a:t> LAP team recommend </a:t>
            </a:r>
            <a:r>
              <a:rPr lang="en-US" sz="2400" b="0" i="0" u="none" strike="noStrike" cap="none" dirty="0">
                <a:solidFill>
                  <a:schemeClr val="lt1"/>
                </a:solidFill>
                <a:sym typeface="Calibri"/>
              </a:rPr>
              <a:t>that </a:t>
            </a:r>
            <a:r>
              <a:rPr lang="en-US" sz="2400" dirty="0" smtClean="0"/>
              <a:t>TPW, LVT, LVM, and DSI</a:t>
            </a:r>
            <a:r>
              <a:rPr lang="en-US" sz="2400" b="0" i="0" u="none" strike="noStrike" cap="none" dirty="0" smtClean="0">
                <a:solidFill>
                  <a:schemeClr val="lt1"/>
                </a:solidFill>
                <a:sym typeface="Calibri"/>
              </a:rPr>
              <a:t> products be </a:t>
            </a:r>
            <a:r>
              <a:rPr lang="en-US" sz="2400" b="0" i="0" u="none" strike="noStrike" cap="none" dirty="0">
                <a:solidFill>
                  <a:schemeClr val="lt1"/>
                </a:solidFill>
                <a:sym typeface="Calibri"/>
              </a:rPr>
              <a:t>transitioned to </a:t>
            </a:r>
            <a:r>
              <a:rPr lang="en-US" sz="2400" b="0" i="0" u="none" strike="noStrike" cap="none" dirty="0" smtClean="0">
                <a:solidFill>
                  <a:schemeClr val="lt1"/>
                </a:solidFill>
                <a:sym typeface="Calibri"/>
              </a:rPr>
              <a:t>Provisional </a:t>
            </a:r>
            <a:r>
              <a:rPr lang="en-US" sz="2400" b="0" i="0" u="none" strike="noStrike" cap="none" dirty="0">
                <a:solidFill>
                  <a:schemeClr val="lt1"/>
                </a:solidFill>
                <a:sym typeface="Calibri"/>
              </a:rPr>
              <a:t>status at this </a:t>
            </a:r>
            <a:r>
              <a:rPr lang="en-US" sz="2400" b="0" i="0" u="none" strike="noStrike" cap="none" dirty="0" smtClean="0">
                <a:solidFill>
                  <a:schemeClr val="lt1"/>
                </a:solidFill>
                <a:sym typeface="Calibri"/>
              </a:rPr>
              <a:t>time;</a:t>
            </a:r>
            <a:endParaRPr lang="en-US" sz="2400" b="0" i="0" u="none" strike="noStrike" cap="none" dirty="0">
              <a:solidFill>
                <a:schemeClr val="lt1"/>
              </a:solidFill>
              <a:sym typeface="Calibri"/>
            </a:endParaRPr>
          </a:p>
          <a:p>
            <a:pPr marR="0" lvl="0" indent="-342900" algn="l" rtl="0">
              <a:spcBef>
                <a:spcPts val="480"/>
              </a:spcBef>
              <a:spcAft>
                <a:spcPts val="0"/>
              </a:spcAft>
              <a:buClr>
                <a:schemeClr val="lt1"/>
              </a:buClr>
              <a:buSzPct val="100000"/>
              <a:buFont typeface="Wingdings" panose="05000000000000000000" pitchFamily="2" charset="2"/>
              <a:buChar char="ü"/>
            </a:pPr>
            <a:r>
              <a:rPr lang="en-US" sz="2400" dirty="0" smtClean="0"/>
              <a:t>AWG</a:t>
            </a:r>
            <a:r>
              <a:rPr lang="en-US" sz="2400" b="0" i="0" u="none" strike="noStrike" cap="none" dirty="0" smtClean="0">
                <a:solidFill>
                  <a:schemeClr val="lt1"/>
                </a:solidFill>
                <a:sym typeface="Calibri"/>
              </a:rPr>
              <a:t> LAP team have found the following minor issues which should not prevent </a:t>
            </a:r>
            <a:r>
              <a:rPr lang="en-US" sz="2400" b="0" i="0" u="none" strike="noStrike" cap="none" dirty="0">
                <a:solidFill>
                  <a:schemeClr val="lt1"/>
                </a:solidFill>
                <a:sym typeface="Calibri"/>
              </a:rPr>
              <a:t>Provisional </a:t>
            </a:r>
            <a:r>
              <a:rPr lang="en-US" sz="2400" b="0" i="0" u="none" strike="noStrike" cap="none" dirty="0" smtClean="0">
                <a:solidFill>
                  <a:schemeClr val="lt1"/>
                </a:solidFill>
                <a:sym typeface="Calibri"/>
              </a:rPr>
              <a:t>status</a:t>
            </a:r>
          </a:p>
          <a:p>
            <a:pPr marL="633412" lvl="1" indent="-239712">
              <a:spcBef>
                <a:spcPts val="400"/>
              </a:spcBef>
            </a:pPr>
            <a:r>
              <a:rPr lang="en-US" sz="2000" dirty="0"/>
              <a:t>Missing values occur frequently and randomly over boxed areas.</a:t>
            </a:r>
          </a:p>
          <a:p>
            <a:pPr marL="633412" lvl="1" indent="-239712">
              <a:spcBef>
                <a:spcPts val="400"/>
              </a:spcBef>
            </a:pPr>
            <a:r>
              <a:rPr lang="en-US" sz="2000" dirty="0"/>
              <a:t>The migration of the </a:t>
            </a:r>
            <a:r>
              <a:rPr lang="en-US" sz="2000" dirty="0" smtClean="0"/>
              <a:t>sun affects the </a:t>
            </a:r>
            <a:r>
              <a:rPr lang="en-US" sz="2000" dirty="0"/>
              <a:t>LAP </a:t>
            </a:r>
            <a:r>
              <a:rPr lang="en-US" sz="2000" dirty="0" smtClean="0"/>
              <a:t>products </a:t>
            </a:r>
            <a:r>
              <a:rPr lang="en-US" sz="2000" dirty="0" smtClean="0">
                <a:solidFill>
                  <a:srgbClr val="FF0000"/>
                </a:solidFill>
              </a:rPr>
              <a:t>via cloud mask</a:t>
            </a:r>
            <a:r>
              <a:rPr lang="en-US" sz="2000" dirty="0" smtClean="0"/>
              <a:t>.</a:t>
            </a:r>
            <a:endParaRPr lang="en-US" sz="2000" b="0" i="0" u="none" strike="noStrike" cap="none" dirty="0">
              <a:solidFill>
                <a:schemeClr val="lt1"/>
              </a:solidFill>
              <a:sym typeface="Calibri"/>
            </a:endParaRPr>
          </a:p>
          <a:p>
            <a:pPr marL="633412" lvl="1" indent="-239712">
              <a:spcBef>
                <a:spcPts val="400"/>
              </a:spcBef>
            </a:pPr>
            <a:r>
              <a:rPr lang="en-US" sz="2000" dirty="0" smtClean="0"/>
              <a:t>Comparisons </a:t>
            </a:r>
            <a:r>
              <a:rPr lang="en-US" sz="2000" dirty="0"/>
              <a:t>of TT and KI with </a:t>
            </a:r>
            <a:r>
              <a:rPr lang="en-US" sz="2000" dirty="0" smtClean="0">
                <a:solidFill>
                  <a:srgbClr val="FF0000"/>
                </a:solidFill>
              </a:rPr>
              <a:t>RAOBs</a:t>
            </a:r>
            <a:r>
              <a:rPr lang="en-US" sz="2000" dirty="0" smtClean="0"/>
              <a:t> shows a little larger than spec. </a:t>
            </a:r>
            <a:r>
              <a:rPr lang="en-US" sz="2000" dirty="0"/>
              <a:t>The TT and KK results </a:t>
            </a:r>
            <a:r>
              <a:rPr lang="en-US" sz="2000" dirty="0" smtClean="0"/>
              <a:t>are much closer to the </a:t>
            </a:r>
            <a:r>
              <a:rPr lang="en-US" sz="2000" dirty="0"/>
              <a:t>requirements </a:t>
            </a:r>
            <a:r>
              <a:rPr lang="en-US" sz="2000" dirty="0" smtClean="0"/>
              <a:t>when compared with RAOBs if </a:t>
            </a:r>
            <a:r>
              <a:rPr lang="en-US" sz="2000" dirty="0"/>
              <a:t>the atmosphere is in the unstable </a:t>
            </a:r>
            <a:r>
              <a:rPr lang="en-US" sz="2000" dirty="0" smtClean="0"/>
              <a:t>conditions.</a:t>
            </a:r>
            <a:endParaRPr lang="en-US" sz="2000" dirty="0"/>
          </a:p>
          <a:p>
            <a:pPr marL="633412" lvl="1" indent="-239712">
              <a:spcBef>
                <a:spcPts val="400"/>
              </a:spcBef>
            </a:pPr>
            <a:endParaRPr lang="en-US" sz="2000" dirty="0" smtClean="0"/>
          </a:p>
          <a:p>
            <a:pPr marL="342900" marR="0" lvl="0" indent="-342900" algn="l" rtl="0">
              <a:spcBef>
                <a:spcPts val="640"/>
              </a:spcBef>
              <a:spcAft>
                <a:spcPts val="0"/>
              </a:spcAft>
              <a:buClr>
                <a:schemeClr val="lt1"/>
              </a:buClr>
              <a:buSzPct val="100000"/>
              <a:buFont typeface="Arial"/>
              <a:buNone/>
            </a:pPr>
            <a:endParaRPr sz="2400" b="0" i="0" u="none" strike="noStrike" cap="none" dirty="0">
              <a:solidFill>
                <a:schemeClr val="lt1"/>
              </a:solidFill>
              <a:sym typeface="Calibri"/>
            </a:endParaRPr>
          </a:p>
        </p:txBody>
      </p:sp>
      <p:sp>
        <p:nvSpPr>
          <p:cNvPr id="650" name="Shape 65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102</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51651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rtl="0">
              <a:spcBef>
                <a:spcPts val="0"/>
              </a:spcBef>
              <a:buNone/>
            </a:pPr>
            <a:r>
              <a:rPr lang="en-US"/>
              <a:t>Upstream Algorithm Issues</a:t>
            </a:r>
          </a:p>
        </p:txBody>
      </p:sp>
      <p:sp>
        <p:nvSpPr>
          <p:cNvPr id="290" name="Shape 290"/>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lgn="r" rtl="0">
              <a:spcBef>
                <a:spcPts val="0"/>
              </a:spcBef>
              <a:buNone/>
            </a:pPr>
            <a:fld id="{00000000-1234-1234-1234-123412341234}" type="slidenum">
              <a:rPr lang="en-US">
                <a:solidFill>
                  <a:schemeClr val="bg1"/>
                </a:solidFill>
              </a:rPr>
              <a:pPr lvl="0" algn="r" rtl="0">
                <a:spcBef>
                  <a:spcPts val="0"/>
                </a:spcBef>
                <a:buNone/>
              </a:pPr>
              <a:t>11</a:t>
            </a:fld>
            <a:endParaRPr lang="en-US">
              <a:solidFill>
                <a:schemeClr val="bg1"/>
              </a:solidFill>
            </a:endParaRPr>
          </a:p>
        </p:txBody>
      </p:sp>
      <p:graphicFrame>
        <p:nvGraphicFramePr>
          <p:cNvPr id="291" name="Shape 291"/>
          <p:cNvGraphicFramePr/>
          <p:nvPr>
            <p:extLst>
              <p:ext uri="{D42A27DB-BD31-4B8C-83A1-F6EECF244321}">
                <p14:modId xmlns:p14="http://schemas.microsoft.com/office/powerpoint/2010/main" val="3968016523"/>
              </p:ext>
            </p:extLst>
          </p:nvPr>
        </p:nvGraphicFramePr>
        <p:xfrm>
          <a:off x="132523" y="1573723"/>
          <a:ext cx="8865725" cy="2809290"/>
        </p:xfrm>
        <a:graphic>
          <a:graphicData uri="http://schemas.openxmlformats.org/drawingml/2006/table">
            <a:tbl>
              <a:tblPr firstRow="1" bandRow="1">
                <a:noFill/>
              </a:tblPr>
              <a:tblGrid>
                <a:gridCol w="1833925">
                  <a:extLst>
                    <a:ext uri="{9D8B030D-6E8A-4147-A177-3AD203B41FA5}">
                      <a16:colId xmlns:a16="http://schemas.microsoft.com/office/drawing/2014/main" val="20000"/>
                    </a:ext>
                  </a:extLst>
                </a:gridCol>
                <a:gridCol w="2632375">
                  <a:extLst>
                    <a:ext uri="{9D8B030D-6E8A-4147-A177-3AD203B41FA5}">
                      <a16:colId xmlns:a16="http://schemas.microsoft.com/office/drawing/2014/main" val="20001"/>
                    </a:ext>
                  </a:extLst>
                </a:gridCol>
                <a:gridCol w="962800">
                  <a:extLst>
                    <a:ext uri="{9D8B030D-6E8A-4147-A177-3AD203B41FA5}">
                      <a16:colId xmlns:a16="http://schemas.microsoft.com/office/drawing/2014/main" val="20002"/>
                    </a:ext>
                  </a:extLst>
                </a:gridCol>
                <a:gridCol w="3436625">
                  <a:extLst>
                    <a:ext uri="{9D8B030D-6E8A-4147-A177-3AD203B41FA5}">
                      <a16:colId xmlns:a16="http://schemas.microsoft.com/office/drawing/2014/main" val="20003"/>
                    </a:ext>
                  </a:extLst>
                </a:gridCol>
              </a:tblGrid>
              <a:tr h="370850">
                <a:tc>
                  <a:txBody>
                    <a:bodyPr/>
                    <a:lstStyle/>
                    <a:p>
                      <a:pPr marL="0" marR="0" lvl="0" indent="0" algn="l" rtl="0">
                        <a:spcBef>
                          <a:spcPts val="0"/>
                        </a:spcBef>
                        <a:buSzPct val="25000"/>
                        <a:buNone/>
                      </a:pPr>
                      <a:r>
                        <a:rPr lang="en-US" dirty="0"/>
                        <a:t>Upstream Issue</a:t>
                      </a:r>
                    </a:p>
                  </a:txBody>
                  <a:tcPr marL="91450" marR="91450" marT="45725" marB="45725">
                    <a:lnB w="12700" cap="flat" cmpd="sng">
                      <a:solidFill>
                        <a:schemeClr val="dk1"/>
                      </a:solidFill>
                      <a:prstDash val="solid"/>
                      <a:round/>
                      <a:headEnd type="none" w="med" len="med"/>
                      <a:tailEnd type="none" w="med" len="med"/>
                    </a:lnB>
                    <a:solidFill>
                      <a:schemeClr val="bg1">
                        <a:lumMod val="85000"/>
                      </a:schemeClr>
                    </a:solidFill>
                  </a:tcPr>
                </a:tc>
                <a:tc>
                  <a:txBody>
                    <a:bodyPr/>
                    <a:lstStyle/>
                    <a:p>
                      <a:pPr marL="0" marR="0" lvl="0" indent="0" algn="l" rtl="0">
                        <a:spcBef>
                          <a:spcPts val="0"/>
                        </a:spcBef>
                        <a:buSzPct val="25000"/>
                        <a:buNone/>
                      </a:pPr>
                      <a:r>
                        <a:rPr lang="en-US" sz="1400" dirty="0"/>
                        <a:t>Description</a:t>
                      </a:r>
                    </a:p>
                  </a:txBody>
                  <a:tcPr marL="91450" marR="91450" marT="45725" marB="45725">
                    <a:lnB w="12700" cap="flat" cmpd="sng">
                      <a:solidFill>
                        <a:schemeClr val="dk1"/>
                      </a:solidFill>
                      <a:prstDash val="solid"/>
                      <a:round/>
                      <a:headEnd type="none" w="med" len="med"/>
                      <a:tailEnd type="none" w="med" len="med"/>
                    </a:lnB>
                    <a:solidFill>
                      <a:schemeClr val="bg1">
                        <a:lumMod val="85000"/>
                      </a:schemeClr>
                    </a:solidFill>
                  </a:tcPr>
                </a:tc>
                <a:tc>
                  <a:txBody>
                    <a:bodyPr/>
                    <a:lstStyle/>
                    <a:p>
                      <a:pPr marL="0" marR="0" lvl="0" indent="0" algn="l" rtl="0">
                        <a:spcBef>
                          <a:spcPts val="0"/>
                        </a:spcBef>
                        <a:buSzPct val="25000"/>
                        <a:buNone/>
                      </a:pPr>
                      <a:r>
                        <a:rPr lang="en-US" sz="1400" dirty="0"/>
                        <a:t>Impact</a:t>
                      </a:r>
                    </a:p>
                  </a:txBody>
                  <a:tcPr marL="91450" marR="91450" marT="45725" marB="45725">
                    <a:lnB w="12700" cap="flat" cmpd="sng">
                      <a:solidFill>
                        <a:schemeClr val="dk1"/>
                      </a:solidFill>
                      <a:prstDash val="solid"/>
                      <a:round/>
                      <a:headEnd type="none" w="med" len="med"/>
                      <a:tailEnd type="none" w="med" len="med"/>
                    </a:lnB>
                    <a:solidFill>
                      <a:schemeClr val="bg1">
                        <a:lumMod val="85000"/>
                      </a:schemeClr>
                    </a:solidFill>
                  </a:tcPr>
                </a:tc>
                <a:tc>
                  <a:txBody>
                    <a:bodyPr/>
                    <a:lstStyle/>
                    <a:p>
                      <a:pPr marL="0" marR="0" lvl="0" indent="0" algn="l" rtl="0">
                        <a:spcBef>
                          <a:spcPts val="0"/>
                        </a:spcBef>
                        <a:buSzPct val="25000"/>
                        <a:buNone/>
                      </a:pPr>
                      <a:r>
                        <a:rPr lang="en-US" dirty="0"/>
                        <a:t>Algorithm Implications</a:t>
                      </a:r>
                    </a:p>
                  </a:txBody>
                  <a:tcPr marL="91450" marR="91450" marT="45725" marB="45725">
                    <a:lnB w="12700" cap="flat" cmpd="sng">
                      <a:solidFill>
                        <a:schemeClr val="dk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70850">
                <a:tc>
                  <a:txBody>
                    <a:bodyPr/>
                    <a:lstStyle/>
                    <a:p>
                      <a:pPr marL="0" marR="0" lvl="0" indent="0" algn="l" rtl="0">
                        <a:spcBef>
                          <a:spcPts val="0"/>
                        </a:spcBef>
                        <a:buSzPct val="25000"/>
                        <a:buNone/>
                      </a:pPr>
                      <a:r>
                        <a:rPr lang="en-US" sz="1200"/>
                        <a:t>ABI L1b - INR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t>Issues remain with ABI L1b INR issues associated with navigation and co-registration issues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spcBef>
                          <a:spcPts val="0"/>
                        </a:spcBef>
                        <a:buSzPct val="25000"/>
                        <a:buNone/>
                      </a:pPr>
                      <a:r>
                        <a:rPr lang="en-US" sz="1200" dirty="0"/>
                        <a:t>ABI L1b </a:t>
                      </a:r>
                      <a:r>
                        <a:rPr lang="en-US" sz="1200" dirty="0" smtClean="0"/>
                        <a:t>– Stripping and Calibration</a:t>
                      </a:r>
                      <a:endParaRPr lang="en-US"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t>Image stripping is present in some imagery </a:t>
                      </a:r>
                      <a:r>
                        <a:rPr lang="en-US" sz="1200" dirty="0" smtClean="0"/>
                        <a:t>data. Calibration is still being evaluated on the system and seems</a:t>
                      </a:r>
                      <a:r>
                        <a:rPr lang="en-US" sz="1200" baseline="0" dirty="0" smtClean="0"/>
                        <a:t> to vary over time</a:t>
                      </a:r>
                      <a:endParaRPr lang="en-US" sz="1200" dirty="0" smtClean="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370850">
                <a:tc>
                  <a:txBody>
                    <a:bodyPr/>
                    <a:lstStyle/>
                    <a:p>
                      <a:pPr marL="0" marR="0" lvl="0" indent="0" algn="l" rtl="0">
                        <a:spcBef>
                          <a:spcPts val="0"/>
                        </a:spcBef>
                        <a:buSzPct val="25000"/>
                        <a:buNone/>
                      </a:pPr>
                      <a:r>
                        <a:rPr lang="en-US" sz="1200" dirty="0"/>
                        <a:t>ABI </a:t>
                      </a:r>
                      <a:r>
                        <a:rPr lang="en-US" sz="1200" dirty="0" smtClean="0"/>
                        <a:t>L2</a:t>
                      </a:r>
                      <a:r>
                        <a:rPr lang="en-US" sz="1200" baseline="0" dirty="0" smtClean="0"/>
                        <a:t> Cloud Mask</a:t>
                      </a:r>
                      <a:endParaRPr lang="en-US"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lvl="0" rtl="0">
                        <a:spcBef>
                          <a:spcPts val="0"/>
                        </a:spcBef>
                        <a:buNone/>
                      </a:pPr>
                      <a:r>
                        <a:rPr lang="en-US" sz="1200" dirty="0" smtClean="0"/>
                        <a:t>Soundings</a:t>
                      </a:r>
                      <a:r>
                        <a:rPr lang="en-US" sz="1200" baseline="0" dirty="0" smtClean="0"/>
                        <a:t> need a high-quality upstream cloud mask</a:t>
                      </a:r>
                      <a:endParaRPr lang="en-US"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lvl="0" rtl="0">
                        <a:spcBef>
                          <a:spcPts val="0"/>
                        </a:spcBef>
                        <a:buNone/>
                      </a:pP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lvl="0" rtl="0">
                        <a:spcBef>
                          <a:spcPts val="0"/>
                        </a:spcBef>
                        <a:buNone/>
                      </a:pP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370850">
                <a:tc>
                  <a:txBody>
                    <a:bodyPr/>
                    <a:lstStyle/>
                    <a:p>
                      <a:pPr marL="0" marR="0" lvl="0" indent="0" algn="l" rtl="0">
                        <a:spcBef>
                          <a:spcPts val="0"/>
                        </a:spcBef>
                        <a:buNone/>
                      </a:pPr>
                      <a:r>
                        <a:rPr lang="en-US" sz="1200" dirty="0"/>
                        <a:t>ABI L1b - GRB</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lvl="0" rtl="0">
                        <a:spcBef>
                          <a:spcPts val="0"/>
                        </a:spcBef>
                        <a:buNone/>
                      </a:pPr>
                      <a:r>
                        <a:rPr lang="en-US" sz="1200" dirty="0"/>
                        <a:t>Missing blocks of </a:t>
                      </a:r>
                      <a:r>
                        <a:rPr lang="en-US" sz="1200" dirty="0" smtClean="0"/>
                        <a:t>data</a:t>
                      </a:r>
                      <a:endParaRPr lang="en-US"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lvl="0" algn="ctr" rtl="0">
                        <a:spcBef>
                          <a:spcPts val="0"/>
                        </a:spcBef>
                        <a:buNone/>
                      </a:pPr>
                      <a:r>
                        <a:rPr lang="en-US" dirty="0"/>
                        <a:t>Major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0000"/>
                    </a:solidFill>
                  </a:tcPr>
                </a:tc>
                <a:tc>
                  <a:txBody>
                    <a:bodyPr/>
                    <a:lstStyle/>
                    <a:p>
                      <a:pPr lvl="0" rtl="0">
                        <a:spcBef>
                          <a:spcPts val="0"/>
                        </a:spcBef>
                        <a:buNone/>
                      </a:pPr>
                      <a:r>
                        <a:rPr lang="en-US" dirty="0"/>
                        <a:t>Algorithm </a:t>
                      </a:r>
                      <a:r>
                        <a:rPr lang="en-US" dirty="0" smtClean="0"/>
                        <a:t>will not produce</a:t>
                      </a:r>
                      <a:r>
                        <a:rPr lang="en-US" baseline="0" dirty="0" smtClean="0"/>
                        <a:t> </a:t>
                      </a:r>
                      <a:r>
                        <a:rPr lang="en-US" dirty="0" smtClean="0"/>
                        <a:t>data </a:t>
                      </a:r>
                      <a:r>
                        <a:rPr lang="en-US" dirty="0"/>
                        <a:t>in regions of missing blocks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bl>
          </a:graphicData>
        </a:graphic>
      </p:graphicFrame>
      <p:grpSp>
        <p:nvGrpSpPr>
          <p:cNvPr id="5" name="Group 4"/>
          <p:cNvGrpSpPr/>
          <p:nvPr/>
        </p:nvGrpSpPr>
        <p:grpSpPr>
          <a:xfrm>
            <a:off x="2136943" y="6163323"/>
            <a:ext cx="4529271" cy="289385"/>
            <a:chOff x="148222" y="6486149"/>
            <a:chExt cx="8762410" cy="311557"/>
          </a:xfrm>
        </p:grpSpPr>
        <p:sp>
          <p:nvSpPr>
            <p:cNvPr id="6" name="TextBox 5"/>
            <p:cNvSpPr txBox="1"/>
            <p:nvPr/>
          </p:nvSpPr>
          <p:spPr>
            <a:xfrm>
              <a:off x="148222" y="6489929"/>
              <a:ext cx="3148280" cy="307777"/>
            </a:xfrm>
            <a:prstGeom prst="rect">
              <a:avLst/>
            </a:prstGeom>
            <a:solidFill>
              <a:srgbClr val="00B050"/>
            </a:solidFill>
          </p:spPr>
          <p:txBody>
            <a:bodyPr wrap="square" rtlCol="0">
              <a:spAutoFit/>
            </a:bodyPr>
            <a:lstStyle/>
            <a:p>
              <a:pPr algn="ctr"/>
              <a:r>
                <a:rPr lang="en-US" sz="1200" dirty="0" smtClean="0">
                  <a:solidFill>
                    <a:schemeClr val="bg1"/>
                  </a:solidFill>
                </a:rPr>
                <a:t>Little Impact</a:t>
              </a:r>
              <a:endParaRPr lang="en-US" sz="1200" dirty="0">
                <a:solidFill>
                  <a:schemeClr val="bg1"/>
                </a:solidFill>
              </a:endParaRPr>
            </a:p>
          </p:txBody>
        </p:sp>
        <p:sp>
          <p:nvSpPr>
            <p:cNvPr id="7" name="TextBox 6"/>
            <p:cNvSpPr txBox="1"/>
            <p:nvPr/>
          </p:nvSpPr>
          <p:spPr>
            <a:xfrm>
              <a:off x="3164282" y="6486149"/>
              <a:ext cx="2871216" cy="307777"/>
            </a:xfrm>
            <a:prstGeom prst="rect">
              <a:avLst/>
            </a:prstGeom>
            <a:solidFill>
              <a:srgbClr val="FFFF00"/>
            </a:solidFill>
          </p:spPr>
          <p:txBody>
            <a:bodyPr wrap="square" rtlCol="0">
              <a:spAutoFit/>
            </a:bodyPr>
            <a:lstStyle/>
            <a:p>
              <a:pPr algn="ctr"/>
              <a:r>
                <a:rPr lang="en-US" sz="1200" dirty="0" smtClean="0"/>
                <a:t>Moderate Impact</a:t>
              </a:r>
              <a:endParaRPr lang="en-US" sz="1200" dirty="0"/>
            </a:p>
          </p:txBody>
        </p:sp>
        <p:sp>
          <p:nvSpPr>
            <p:cNvPr id="8" name="TextBox 7"/>
            <p:cNvSpPr txBox="1"/>
            <p:nvPr/>
          </p:nvSpPr>
          <p:spPr>
            <a:xfrm>
              <a:off x="6048560" y="6490819"/>
              <a:ext cx="2862072" cy="298223"/>
            </a:xfrm>
            <a:prstGeom prst="rect">
              <a:avLst/>
            </a:prstGeom>
            <a:solidFill>
              <a:srgbClr val="FF0000"/>
            </a:solidFill>
          </p:spPr>
          <p:txBody>
            <a:bodyPr wrap="square" rtlCol="0">
              <a:spAutoFit/>
            </a:bodyPr>
            <a:lstStyle/>
            <a:p>
              <a:pPr algn="ctr"/>
              <a:r>
                <a:rPr lang="en-US" sz="1200" dirty="0" smtClean="0">
                  <a:solidFill>
                    <a:schemeClr val="bg1"/>
                  </a:solidFill>
                </a:rPr>
                <a:t>Big Impact</a:t>
              </a:r>
              <a:endParaRPr lang="en-US" sz="1200" dirty="0">
                <a:solidFill>
                  <a:schemeClr val="bg1"/>
                </a:solidFill>
              </a:endParaRPr>
            </a:p>
          </p:txBody>
        </p:sp>
      </p:grpSp>
    </p:spTree>
    <p:extLst>
      <p:ext uri="{BB962C8B-B14F-4D97-AF65-F5344CB8AC3E}">
        <p14:creationId xmlns:p14="http://schemas.microsoft.com/office/powerpoint/2010/main" val="4241344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12</a:t>
            </a:fld>
            <a:endParaRPr lang="en-US" sz="1200" b="0" i="0" u="none" strike="noStrike" cap="none">
              <a:solidFill>
                <a:schemeClr val="lt1"/>
              </a:solidFill>
              <a:latin typeface="Calibri"/>
              <a:ea typeface="Calibri"/>
              <a:cs typeface="Calibri"/>
              <a:sym typeface="Calibri"/>
            </a:endParaRPr>
          </a:p>
        </p:txBody>
      </p:sp>
      <p:sp>
        <p:nvSpPr>
          <p:cNvPr id="5" name="Title 1"/>
          <p:cNvSpPr>
            <a:spLocks noGrp="1"/>
          </p:cNvSpPr>
          <p:nvPr>
            <p:ph type="title"/>
          </p:nvPr>
        </p:nvSpPr>
        <p:spPr>
          <a:xfrm>
            <a:off x="674813" y="1960650"/>
            <a:ext cx="7772400" cy="1362075"/>
          </a:xfrm>
        </p:spPr>
        <p:txBody>
          <a:bodyPr/>
          <a:lstStyle/>
          <a:p>
            <a:pPr algn="l"/>
            <a:r>
              <a:rPr lang="en-US" dirty="0" smtClean="0"/>
              <a:t>PRODUCT QUALITY EVALUATION</a:t>
            </a:r>
            <a:endParaRPr lang="en-US" dirty="0"/>
          </a:p>
        </p:txBody>
      </p:sp>
      <p:sp>
        <p:nvSpPr>
          <p:cNvPr id="6" name="Text Placeholder 2"/>
          <p:cNvSpPr>
            <a:spLocks noGrp="1"/>
          </p:cNvSpPr>
          <p:nvPr>
            <p:ph type="body" idx="1"/>
          </p:nvPr>
        </p:nvSpPr>
        <p:spPr>
          <a:xfrm>
            <a:off x="463136" y="1481714"/>
            <a:ext cx="8514608" cy="774638"/>
          </a:xfrm>
        </p:spPr>
        <p:txBody>
          <a:bodyPr/>
          <a:lstStyle/>
          <a:p>
            <a:pPr marL="203200" indent="0">
              <a:buNone/>
            </a:pPr>
            <a:r>
              <a:rPr lang="en-US" dirty="0" smtClean="0">
                <a:solidFill>
                  <a:schemeClr val="bg1">
                    <a:lumMod val="50000"/>
                  </a:schemeClr>
                </a:solidFill>
              </a:rPr>
              <a:t>GOES-16 ABI L2 LAP Product Provisional PS-PVR</a:t>
            </a:r>
            <a:endParaRPr lang="en-US" dirty="0">
              <a:solidFill>
                <a:schemeClr val="bg1">
                  <a:lumMod val="50000"/>
                </a:schemeClr>
              </a:solidFill>
            </a:endParaRPr>
          </a:p>
        </p:txBody>
      </p:sp>
    </p:spTree>
    <p:extLst>
      <p:ext uri="{BB962C8B-B14F-4D97-AF65-F5344CB8AC3E}">
        <p14:creationId xmlns:p14="http://schemas.microsoft.com/office/powerpoint/2010/main" val="3978331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950" y="820837"/>
            <a:ext cx="8229600" cy="1143001"/>
          </a:xfrm>
        </p:spPr>
        <p:txBody>
          <a:bodyPr/>
          <a:lstStyle/>
          <a:p>
            <a:r>
              <a:rPr lang="en-US" dirty="0" smtClean="0">
                <a:solidFill>
                  <a:srgbClr val="00B050"/>
                </a:solidFill>
              </a:rPr>
              <a:t>Recommendations from Beta Review Team</a:t>
            </a:r>
            <a:endParaRPr lang="en-US" dirty="0">
              <a:solidFill>
                <a:srgbClr val="00B050"/>
              </a:solidFill>
            </a:endParaRPr>
          </a:p>
        </p:txBody>
      </p:sp>
      <p:sp>
        <p:nvSpPr>
          <p:cNvPr id="3" name="Text Placeholder 2"/>
          <p:cNvSpPr>
            <a:spLocks noGrp="1"/>
          </p:cNvSpPr>
          <p:nvPr>
            <p:ph type="body" idx="1"/>
          </p:nvPr>
        </p:nvSpPr>
        <p:spPr>
          <a:xfrm>
            <a:off x="178130" y="1964012"/>
            <a:ext cx="8823366" cy="4525961"/>
          </a:xfrm>
        </p:spPr>
        <p:txBody>
          <a:bodyPr/>
          <a:lstStyle/>
          <a:p>
            <a:pPr>
              <a:buFont typeface="Wingdings" panose="05000000000000000000" pitchFamily="2" charset="2"/>
              <a:buChar char="v"/>
            </a:pPr>
            <a:r>
              <a:rPr lang="en-US" dirty="0" smtClean="0"/>
              <a:t>Include ECMWF and GFS analysis as references (</a:t>
            </a:r>
            <a:r>
              <a:rPr lang="en-US" dirty="0" smtClean="0">
                <a:solidFill>
                  <a:srgbClr val="FF0000"/>
                </a:solidFill>
              </a:rPr>
              <a:t>completed</a:t>
            </a:r>
            <a:r>
              <a:rPr lang="en-US" dirty="0" smtClean="0"/>
              <a:t>);</a:t>
            </a:r>
          </a:p>
          <a:p>
            <a:pPr>
              <a:buFont typeface="Wingdings" panose="05000000000000000000" pitchFamily="2" charset="2"/>
              <a:buChar char="v"/>
            </a:pPr>
            <a:r>
              <a:rPr lang="en-US" dirty="0" smtClean="0"/>
              <a:t>Include </a:t>
            </a:r>
            <a:r>
              <a:rPr lang="en-US" dirty="0"/>
              <a:t>GOES-R </a:t>
            </a:r>
            <a:r>
              <a:rPr lang="en-US" dirty="0" smtClean="0"/>
              <a:t>field campaign data as reference (</a:t>
            </a:r>
            <a:r>
              <a:rPr lang="en-US" dirty="0" smtClean="0">
                <a:solidFill>
                  <a:srgbClr val="FF0000"/>
                </a:solidFill>
              </a:rPr>
              <a:t>completed</a:t>
            </a:r>
            <a:r>
              <a:rPr lang="en-US" dirty="0" smtClean="0"/>
              <a:t>); </a:t>
            </a:r>
          </a:p>
          <a:p>
            <a:pPr>
              <a:buFont typeface="Wingdings" panose="05000000000000000000" pitchFamily="2" charset="2"/>
              <a:buChar char="v"/>
            </a:pPr>
            <a:r>
              <a:rPr lang="en-US" dirty="0" smtClean="0"/>
              <a:t>Include ABI Legacy Atmospheric Profile (LAP) spec along with validation results (</a:t>
            </a:r>
            <a:r>
              <a:rPr lang="en-US" dirty="0" smtClean="0">
                <a:solidFill>
                  <a:srgbClr val="FF0000"/>
                </a:solidFill>
              </a:rPr>
              <a:t>completed</a:t>
            </a:r>
            <a:r>
              <a:rPr lang="en-US" dirty="0" smtClean="0"/>
              <a:t>); </a:t>
            </a:r>
          </a:p>
          <a:p>
            <a:pPr>
              <a:buFont typeface="Wingdings" panose="05000000000000000000" pitchFamily="2" charset="2"/>
              <a:buChar char="v"/>
            </a:pPr>
            <a:r>
              <a:rPr lang="en-US" dirty="0" smtClean="0"/>
              <a:t>Identify and understand the outliers in TPW comparisons with Suomi-Net GPS data (</a:t>
            </a:r>
            <a:r>
              <a:rPr lang="en-US" dirty="0" smtClean="0">
                <a:solidFill>
                  <a:srgbClr val="FF0000"/>
                </a:solidFill>
              </a:rPr>
              <a:t>completed</a:t>
            </a:r>
            <a:r>
              <a:rPr lang="en-US" dirty="0" smtClean="0"/>
              <a:t>).</a:t>
            </a:r>
          </a:p>
          <a:p>
            <a:pPr>
              <a:buFont typeface="Wingdings" panose="05000000000000000000" pitchFamily="2" charset="2"/>
              <a:buChar char="v"/>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13</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168698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smtClean="0">
                <a:solidFill>
                  <a:schemeClr val="lt1"/>
                </a:solidFill>
                <a:latin typeface="Calibri"/>
                <a:ea typeface="Calibri"/>
                <a:cs typeface="Calibri"/>
                <a:sym typeface="Calibri"/>
              </a:rPr>
              <a:t>Provisional PLPTs </a:t>
            </a:r>
            <a:r>
              <a:rPr lang="en-US" sz="3600" b="0" i="0" u="none" strike="noStrike" cap="none" dirty="0">
                <a:solidFill>
                  <a:schemeClr val="lt1"/>
                </a:solidFill>
                <a:latin typeface="Calibri"/>
                <a:ea typeface="Calibri"/>
                <a:cs typeface="Calibri"/>
                <a:sym typeface="Calibri"/>
              </a:rPr>
              <a:t>Under Review</a:t>
            </a:r>
          </a:p>
        </p:txBody>
      </p:sp>
      <p:graphicFrame>
        <p:nvGraphicFramePr>
          <p:cNvPr id="107" name="Shape 107"/>
          <p:cNvGraphicFramePr/>
          <p:nvPr>
            <p:extLst>
              <p:ext uri="{D42A27DB-BD31-4B8C-83A1-F6EECF244321}">
                <p14:modId xmlns:p14="http://schemas.microsoft.com/office/powerpoint/2010/main" val="3424528055"/>
              </p:ext>
            </p:extLst>
          </p:nvPr>
        </p:nvGraphicFramePr>
        <p:xfrm>
          <a:off x="83127" y="1793175"/>
          <a:ext cx="8986445" cy="2757560"/>
        </p:xfrm>
        <a:graphic>
          <a:graphicData uri="http://schemas.openxmlformats.org/drawingml/2006/table">
            <a:tbl>
              <a:tblPr firstRow="1" bandRow="1">
                <a:noFill/>
                <a:tableStyleId>{6EE1EE2B-B21A-4EAC-B264-DA0EFF0E2922}</a:tableStyleId>
              </a:tblPr>
              <a:tblGrid>
                <a:gridCol w="1789829">
                  <a:extLst>
                    <a:ext uri="{9D8B030D-6E8A-4147-A177-3AD203B41FA5}">
                      <a16:colId xmlns:a16="http://schemas.microsoft.com/office/drawing/2014/main" val="20000"/>
                    </a:ext>
                  </a:extLst>
                </a:gridCol>
                <a:gridCol w="3189751">
                  <a:extLst>
                    <a:ext uri="{9D8B030D-6E8A-4147-A177-3AD203B41FA5}">
                      <a16:colId xmlns:a16="http://schemas.microsoft.com/office/drawing/2014/main" val="20001"/>
                    </a:ext>
                  </a:extLst>
                </a:gridCol>
                <a:gridCol w="1450704">
                  <a:extLst>
                    <a:ext uri="{9D8B030D-6E8A-4147-A177-3AD203B41FA5}">
                      <a16:colId xmlns:a16="http://schemas.microsoft.com/office/drawing/2014/main" val="20002"/>
                    </a:ext>
                  </a:extLst>
                </a:gridCol>
                <a:gridCol w="1252704">
                  <a:extLst>
                    <a:ext uri="{9D8B030D-6E8A-4147-A177-3AD203B41FA5}">
                      <a16:colId xmlns:a16="http://schemas.microsoft.com/office/drawing/2014/main" val="20003"/>
                    </a:ext>
                  </a:extLst>
                </a:gridCol>
                <a:gridCol w="1303457">
                  <a:extLst>
                    <a:ext uri="{9D8B030D-6E8A-4147-A177-3AD203B41FA5}">
                      <a16:colId xmlns:a16="http://schemas.microsoft.com/office/drawing/2014/main" val="20004"/>
                    </a:ext>
                  </a:extLst>
                </a:gridCol>
              </a:tblGrid>
              <a:tr h="689390">
                <a:tc>
                  <a:txBody>
                    <a:bodyPr/>
                    <a:lstStyle/>
                    <a:p>
                      <a:pPr marL="0" marR="0" lvl="0" indent="0" algn="ctr" rtl="0">
                        <a:spcBef>
                          <a:spcPts val="0"/>
                        </a:spcBef>
                        <a:buSzPct val="25000"/>
                        <a:buNone/>
                      </a:pPr>
                      <a:r>
                        <a:rPr lang="en-US" sz="16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AWG POC</a:t>
                      </a:r>
                    </a:p>
                  </a:txBody>
                  <a:tcPr marL="91450" marR="91450" marT="45725" marB="45725" anchor="ctr">
                    <a:solidFill>
                      <a:srgbClr val="BFBFBF"/>
                    </a:solidFill>
                  </a:tcPr>
                </a:tc>
                <a:extLst>
                  <a:ext uri="{0D108BD9-81ED-4DB2-BD59-A6C34878D82A}">
                    <a16:rowId xmlns:a16="http://schemas.microsoft.com/office/drawing/2014/main" val="10000"/>
                  </a:ext>
                </a:extLst>
              </a:tr>
              <a:tr h="689390">
                <a:tc>
                  <a:txBody>
                    <a:bodyPr/>
                    <a:lstStyle/>
                    <a:p>
                      <a:pPr marL="0" marR="0" lvl="0" indent="0" algn="ctr" rtl="0">
                        <a:spcBef>
                          <a:spcPts val="0"/>
                        </a:spcBef>
                        <a:buSzPct val="25000"/>
                        <a:buNone/>
                      </a:pPr>
                      <a:r>
                        <a:rPr lang="en-US" sz="1400" u="none" strike="noStrike" cap="none" dirty="0" smtClean="0"/>
                        <a:t>ABI-FD_TPW09</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FD </a:t>
                      </a:r>
                      <a:r>
                        <a:rPr lang="en-US" sz="1400" u="none" strike="noStrike" cap="none" dirty="0" smtClean="0"/>
                        <a:t>TPW</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689390">
                <a:tc>
                  <a:txBody>
                    <a:bodyPr/>
                    <a:lstStyle/>
                    <a:p>
                      <a:pPr marL="0" marR="0" lvl="0" indent="0" algn="ctr" rtl="0">
                        <a:spcBef>
                          <a:spcPts val="0"/>
                        </a:spcBef>
                        <a:buSzPct val="25000"/>
                        <a:buNone/>
                      </a:pPr>
                      <a:r>
                        <a:rPr lang="en-US" sz="1400" u="none" strike="noStrike" cap="none" dirty="0" smtClean="0"/>
                        <a:t>ABI-CONUS_TPW10</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dirty="0"/>
                        <a:t>CONUS </a:t>
                      </a:r>
                      <a:r>
                        <a:rPr lang="en-US" sz="1400" u="none" strike="noStrike" cap="none" dirty="0" smtClean="0"/>
                        <a:t>TPW</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7"/>
                  </a:ext>
                </a:extLst>
              </a:tr>
              <a:tr h="689390">
                <a:tc>
                  <a:txBody>
                    <a:bodyPr/>
                    <a:lstStyle/>
                    <a:p>
                      <a:pPr marL="0" marR="0" lvl="0" indent="0" algn="ctr" rtl="0">
                        <a:spcBef>
                          <a:spcPts val="0"/>
                        </a:spcBef>
                        <a:buSzPct val="25000"/>
                        <a:buNone/>
                      </a:pPr>
                      <a:r>
                        <a:rPr lang="en-US" sz="1400" u="none" strike="noStrike" cap="none" dirty="0" smtClean="0"/>
                        <a:t>ABI-MESO_TPW11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u="none" strike="noStrike" cap="none" dirty="0" err="1"/>
                        <a:t>Meso</a:t>
                      </a:r>
                      <a:r>
                        <a:rPr lang="en-US" sz="1400" u="none" strike="noStrike" cap="none" dirty="0"/>
                        <a:t> </a:t>
                      </a:r>
                      <a:r>
                        <a:rPr lang="en-US" sz="1400" u="none" strike="noStrike" cap="none" dirty="0" smtClean="0"/>
                        <a:t>TPW</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14</a:t>
            </a:fld>
            <a:endParaRPr lang="en-US" sz="1200" b="0" i="0" u="none" strike="noStrike" cap="none">
              <a:solidFill>
                <a:schemeClr val="lt1"/>
              </a:solidFill>
              <a:latin typeface="Calibri"/>
              <a:ea typeface="Calibri"/>
              <a:cs typeface="Calibri"/>
              <a:sym typeface="Calibri"/>
            </a:endParaRPr>
          </a:p>
        </p:txBody>
      </p:sp>
      <p:sp>
        <p:nvSpPr>
          <p:cNvPr id="2" name="TextBox 1"/>
          <p:cNvSpPr txBox="1"/>
          <p:nvPr/>
        </p:nvSpPr>
        <p:spPr>
          <a:xfrm>
            <a:off x="1448790" y="5213268"/>
            <a:ext cx="4323620" cy="461665"/>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solidFill>
                  <a:schemeClr val="bg1"/>
                </a:solidFill>
                <a:effectLst>
                  <a:outerShdw blurRad="38100" dist="38100" dir="2700000" algn="tl">
                    <a:srgbClr val="000000">
                      <a:alpha val="43137"/>
                    </a:srgbClr>
                  </a:outerShdw>
                </a:effectLst>
              </a:rPr>
              <a:t>TPW: Total </a:t>
            </a:r>
            <a:r>
              <a:rPr lang="en-US" sz="2400" dirty="0" err="1" smtClean="0">
                <a:solidFill>
                  <a:schemeClr val="bg1"/>
                </a:solidFill>
                <a:effectLst>
                  <a:outerShdw blurRad="38100" dist="38100" dir="2700000" algn="tl">
                    <a:srgbClr val="000000">
                      <a:alpha val="43137"/>
                    </a:srgbClr>
                  </a:outerShdw>
                </a:effectLst>
              </a:rPr>
              <a:t>Precipitable</a:t>
            </a:r>
            <a:r>
              <a:rPr lang="en-US" sz="2400" dirty="0" smtClean="0">
                <a:solidFill>
                  <a:schemeClr val="bg1"/>
                </a:solidFill>
                <a:effectLst>
                  <a:outerShdw blurRad="38100" dist="38100" dir="2700000" algn="tl">
                    <a:srgbClr val="000000">
                      <a:alpha val="43137"/>
                    </a:srgbClr>
                  </a:outerShdw>
                </a:effectLst>
              </a:rPr>
              <a:t> Water</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smtClean="0">
                <a:solidFill>
                  <a:schemeClr val="lt1"/>
                </a:solidFill>
                <a:latin typeface="Calibri"/>
                <a:ea typeface="Calibri"/>
                <a:cs typeface="Calibri"/>
                <a:sym typeface="Calibri"/>
              </a:rPr>
              <a:t>Provisional PLPTs </a:t>
            </a:r>
            <a:r>
              <a:rPr lang="en-US" sz="3600" b="0" i="0" u="none" strike="noStrike" cap="none" dirty="0">
                <a:solidFill>
                  <a:schemeClr val="lt1"/>
                </a:solidFill>
                <a:latin typeface="Calibri"/>
                <a:ea typeface="Calibri"/>
                <a:cs typeface="Calibri"/>
                <a:sym typeface="Calibri"/>
              </a:rPr>
              <a:t>Under Review</a:t>
            </a:r>
          </a:p>
        </p:txBody>
      </p:sp>
      <p:graphicFrame>
        <p:nvGraphicFramePr>
          <p:cNvPr id="107" name="Shape 107"/>
          <p:cNvGraphicFramePr/>
          <p:nvPr>
            <p:extLst>
              <p:ext uri="{D42A27DB-BD31-4B8C-83A1-F6EECF244321}">
                <p14:modId xmlns:p14="http://schemas.microsoft.com/office/powerpoint/2010/main" val="1575739132"/>
              </p:ext>
            </p:extLst>
          </p:nvPr>
        </p:nvGraphicFramePr>
        <p:xfrm>
          <a:off x="59376" y="1460664"/>
          <a:ext cx="8997492" cy="2984848"/>
        </p:xfrm>
        <a:graphic>
          <a:graphicData uri="http://schemas.openxmlformats.org/drawingml/2006/table">
            <a:tbl>
              <a:tblPr firstRow="1" bandRow="1">
                <a:noFill/>
                <a:tableStyleId>{6EE1EE2B-B21A-4EAC-B264-DA0EFF0E2922}</a:tableStyleId>
              </a:tblPr>
              <a:tblGrid>
                <a:gridCol w="1792029">
                  <a:extLst>
                    <a:ext uri="{9D8B030D-6E8A-4147-A177-3AD203B41FA5}">
                      <a16:colId xmlns:a16="http://schemas.microsoft.com/office/drawing/2014/main" val="20000"/>
                    </a:ext>
                  </a:extLst>
                </a:gridCol>
                <a:gridCol w="3453700">
                  <a:extLst>
                    <a:ext uri="{9D8B030D-6E8A-4147-A177-3AD203B41FA5}">
                      <a16:colId xmlns:a16="http://schemas.microsoft.com/office/drawing/2014/main" val="20001"/>
                    </a:ext>
                  </a:extLst>
                </a:gridCol>
                <a:gridCol w="1192460">
                  <a:extLst>
                    <a:ext uri="{9D8B030D-6E8A-4147-A177-3AD203B41FA5}">
                      <a16:colId xmlns:a16="http://schemas.microsoft.com/office/drawing/2014/main" val="20002"/>
                    </a:ext>
                  </a:extLst>
                </a:gridCol>
                <a:gridCol w="1254244">
                  <a:extLst>
                    <a:ext uri="{9D8B030D-6E8A-4147-A177-3AD203B41FA5}">
                      <a16:colId xmlns:a16="http://schemas.microsoft.com/office/drawing/2014/main" val="20003"/>
                    </a:ext>
                  </a:extLst>
                </a:gridCol>
                <a:gridCol w="1305059">
                  <a:extLst>
                    <a:ext uri="{9D8B030D-6E8A-4147-A177-3AD203B41FA5}">
                      <a16:colId xmlns:a16="http://schemas.microsoft.com/office/drawing/2014/main" val="20004"/>
                    </a:ext>
                  </a:extLst>
                </a:gridCol>
              </a:tblGrid>
              <a:tr h="746212">
                <a:tc>
                  <a:txBody>
                    <a:bodyPr/>
                    <a:lstStyle/>
                    <a:p>
                      <a:pPr marL="0" marR="0" lvl="0" indent="0" algn="ctr" rtl="0">
                        <a:spcBef>
                          <a:spcPts val="0"/>
                        </a:spcBef>
                        <a:buSzPct val="25000"/>
                        <a:buNone/>
                      </a:pPr>
                      <a:r>
                        <a:rPr lang="en-US" sz="16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AWG POC</a:t>
                      </a:r>
                    </a:p>
                  </a:txBody>
                  <a:tcPr marL="91450" marR="91450" marT="45725" marB="45725" anchor="ctr">
                    <a:solidFill>
                      <a:srgbClr val="BFBFBF"/>
                    </a:solidFill>
                  </a:tcPr>
                </a:tc>
                <a:extLst>
                  <a:ext uri="{0D108BD9-81ED-4DB2-BD59-A6C34878D82A}">
                    <a16:rowId xmlns:a16="http://schemas.microsoft.com/office/drawing/2014/main" val="10000"/>
                  </a:ext>
                </a:extLst>
              </a:tr>
              <a:tr h="746212">
                <a:tc>
                  <a:txBody>
                    <a:bodyPr/>
                    <a:lstStyle/>
                    <a:p>
                      <a:pPr marL="0" marR="0" lvl="0" indent="0" algn="ctr" rtl="0">
                        <a:spcBef>
                          <a:spcPts val="0"/>
                        </a:spcBef>
                        <a:buSzPct val="25000"/>
                        <a:buNone/>
                      </a:pPr>
                      <a:r>
                        <a:rPr lang="en-US" sz="1400" u="none" strike="noStrike" cap="none" dirty="0" smtClean="0"/>
                        <a:t>ABI-FD_LVT09</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FD </a:t>
                      </a:r>
                      <a:r>
                        <a:rPr lang="en-US" sz="1400" u="none" strike="noStrike" cap="none" dirty="0" smtClean="0"/>
                        <a:t>LVT</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746212">
                <a:tc>
                  <a:txBody>
                    <a:bodyPr/>
                    <a:lstStyle/>
                    <a:p>
                      <a:pPr marL="0" marR="0" lvl="0" indent="0" algn="ctr" rtl="0">
                        <a:spcBef>
                          <a:spcPts val="0"/>
                        </a:spcBef>
                        <a:buSzPct val="25000"/>
                        <a:buNone/>
                      </a:pPr>
                      <a:r>
                        <a:rPr lang="en-US" sz="1400" u="none" strike="noStrike" cap="none" dirty="0" smtClean="0"/>
                        <a:t>ABI-CONUS_LVT10</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dirty="0"/>
                        <a:t>CONUS </a:t>
                      </a:r>
                      <a:r>
                        <a:rPr lang="en-US" sz="1400" u="none" strike="noStrike" cap="none" dirty="0" smtClean="0"/>
                        <a:t>LVT</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7"/>
                  </a:ext>
                </a:extLst>
              </a:tr>
              <a:tr h="746212">
                <a:tc>
                  <a:txBody>
                    <a:bodyPr/>
                    <a:lstStyle/>
                    <a:p>
                      <a:pPr marL="0" marR="0" lvl="0" indent="0" algn="ctr" rtl="0">
                        <a:spcBef>
                          <a:spcPts val="0"/>
                        </a:spcBef>
                        <a:buSzPct val="25000"/>
                        <a:buNone/>
                      </a:pPr>
                      <a:r>
                        <a:rPr lang="en-US" sz="1400" u="none" strike="noStrike" cap="none" dirty="0" smtClean="0"/>
                        <a:t>ABI-MESO_LVT11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u="none" strike="noStrike" cap="none" dirty="0" err="1"/>
                        <a:t>Meso</a:t>
                      </a:r>
                      <a:r>
                        <a:rPr lang="en-US" sz="1400" u="none" strike="noStrike" cap="none" dirty="0"/>
                        <a:t> </a:t>
                      </a:r>
                      <a:r>
                        <a:rPr lang="en-US" sz="1400" u="none" strike="noStrike" cap="none" dirty="0" smtClean="0"/>
                        <a:t>LVT</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15</a:t>
            </a:fld>
            <a:endParaRPr lang="en-US" sz="1200" b="0" i="0" u="none" strike="noStrike" cap="none">
              <a:solidFill>
                <a:schemeClr val="lt1"/>
              </a:solidFill>
              <a:latin typeface="Calibri"/>
              <a:ea typeface="Calibri"/>
              <a:cs typeface="Calibri"/>
              <a:sym typeface="Calibri"/>
            </a:endParaRPr>
          </a:p>
        </p:txBody>
      </p:sp>
      <p:sp>
        <p:nvSpPr>
          <p:cNvPr id="5" name="TextBox 4"/>
          <p:cNvSpPr txBox="1"/>
          <p:nvPr/>
        </p:nvSpPr>
        <p:spPr>
          <a:xfrm>
            <a:off x="1448790" y="5213268"/>
            <a:ext cx="5900974" cy="461665"/>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solidFill>
                  <a:schemeClr val="bg1"/>
                </a:solidFill>
                <a:effectLst>
                  <a:outerShdw blurRad="38100" dist="38100" dir="2700000" algn="tl">
                    <a:srgbClr val="000000">
                      <a:alpha val="43137"/>
                    </a:srgbClr>
                  </a:outerShdw>
                </a:effectLst>
              </a:rPr>
              <a:t>LVT: Legacy Vertical Temperature profile</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2970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lIns="91425" tIns="45700" rIns="91425" bIns="45700" anchor="ctr" anchorCtr="0">
            <a:noAutofit/>
          </a:bodyPr>
          <a:lstStyle/>
          <a:p>
            <a:pPr lvl="0">
              <a:buSzPct val="25000"/>
            </a:pPr>
            <a:r>
              <a:rPr lang="en-US" dirty="0"/>
              <a:t>Provisional PLPTs </a:t>
            </a:r>
            <a:r>
              <a:rPr lang="en-US" sz="3600" b="0" i="0" u="none" strike="noStrike" cap="none" dirty="0">
                <a:solidFill>
                  <a:schemeClr val="lt1"/>
                </a:solidFill>
                <a:latin typeface="Calibri"/>
                <a:ea typeface="Calibri"/>
                <a:cs typeface="Calibri"/>
                <a:sym typeface="Calibri"/>
              </a:rPr>
              <a:t>Under Review</a:t>
            </a:r>
          </a:p>
        </p:txBody>
      </p:sp>
      <p:graphicFrame>
        <p:nvGraphicFramePr>
          <p:cNvPr id="107" name="Shape 107"/>
          <p:cNvGraphicFramePr/>
          <p:nvPr>
            <p:extLst>
              <p:ext uri="{D42A27DB-BD31-4B8C-83A1-F6EECF244321}">
                <p14:modId xmlns:p14="http://schemas.microsoft.com/office/powerpoint/2010/main" val="1242963929"/>
              </p:ext>
            </p:extLst>
          </p:nvPr>
        </p:nvGraphicFramePr>
        <p:xfrm>
          <a:off x="35625" y="1389414"/>
          <a:ext cx="9027043" cy="3066872"/>
        </p:xfrm>
        <a:graphic>
          <a:graphicData uri="http://schemas.openxmlformats.org/drawingml/2006/table">
            <a:tbl>
              <a:tblPr firstRow="1" bandRow="1">
                <a:noFill/>
                <a:tableStyleId>{6EE1EE2B-B21A-4EAC-B264-DA0EFF0E2922}</a:tableStyleId>
              </a:tblPr>
              <a:tblGrid>
                <a:gridCol w="1797915">
                  <a:extLst>
                    <a:ext uri="{9D8B030D-6E8A-4147-A177-3AD203B41FA5}">
                      <a16:colId xmlns:a16="http://schemas.microsoft.com/office/drawing/2014/main" val="20000"/>
                    </a:ext>
                  </a:extLst>
                </a:gridCol>
                <a:gridCol w="3343096">
                  <a:extLst>
                    <a:ext uri="{9D8B030D-6E8A-4147-A177-3AD203B41FA5}">
                      <a16:colId xmlns:a16="http://schemas.microsoft.com/office/drawing/2014/main" val="20001"/>
                    </a:ext>
                  </a:extLst>
                </a:gridCol>
                <a:gridCol w="1318323">
                  <a:extLst>
                    <a:ext uri="{9D8B030D-6E8A-4147-A177-3AD203B41FA5}">
                      <a16:colId xmlns:a16="http://schemas.microsoft.com/office/drawing/2014/main" val="20002"/>
                    </a:ext>
                  </a:extLst>
                </a:gridCol>
                <a:gridCol w="1258364">
                  <a:extLst>
                    <a:ext uri="{9D8B030D-6E8A-4147-A177-3AD203B41FA5}">
                      <a16:colId xmlns:a16="http://schemas.microsoft.com/office/drawing/2014/main" val="20003"/>
                    </a:ext>
                  </a:extLst>
                </a:gridCol>
                <a:gridCol w="1309345">
                  <a:extLst>
                    <a:ext uri="{9D8B030D-6E8A-4147-A177-3AD203B41FA5}">
                      <a16:colId xmlns:a16="http://schemas.microsoft.com/office/drawing/2014/main" val="20004"/>
                    </a:ext>
                  </a:extLst>
                </a:gridCol>
              </a:tblGrid>
              <a:tr h="766718">
                <a:tc>
                  <a:txBody>
                    <a:bodyPr/>
                    <a:lstStyle/>
                    <a:p>
                      <a:pPr marL="0" marR="0" lvl="0" indent="0" algn="ctr" rtl="0">
                        <a:spcBef>
                          <a:spcPts val="0"/>
                        </a:spcBef>
                        <a:buSzPct val="25000"/>
                        <a:buNone/>
                      </a:pPr>
                      <a:r>
                        <a:rPr lang="en-US" sz="16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AWG POC</a:t>
                      </a:r>
                    </a:p>
                  </a:txBody>
                  <a:tcPr marL="91450" marR="91450" marT="45725" marB="45725" anchor="ctr">
                    <a:solidFill>
                      <a:srgbClr val="BFBFBF"/>
                    </a:solidFill>
                  </a:tcPr>
                </a:tc>
                <a:extLst>
                  <a:ext uri="{0D108BD9-81ED-4DB2-BD59-A6C34878D82A}">
                    <a16:rowId xmlns:a16="http://schemas.microsoft.com/office/drawing/2014/main" val="10000"/>
                  </a:ext>
                </a:extLst>
              </a:tr>
              <a:tr h="766718">
                <a:tc>
                  <a:txBody>
                    <a:bodyPr/>
                    <a:lstStyle/>
                    <a:p>
                      <a:pPr marL="0" marR="0" lvl="0" indent="0" algn="ctr" rtl="0">
                        <a:spcBef>
                          <a:spcPts val="0"/>
                        </a:spcBef>
                        <a:buSzPct val="25000"/>
                        <a:buNone/>
                      </a:pPr>
                      <a:r>
                        <a:rPr lang="en-US" sz="1400" u="none" strike="noStrike" cap="none" dirty="0" smtClean="0"/>
                        <a:t>ABI-FD_LVM09</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FD </a:t>
                      </a:r>
                      <a:r>
                        <a:rPr lang="en-US" sz="1400" u="none" strike="noStrike" cap="none" dirty="0" smtClean="0"/>
                        <a:t>LVM</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766718">
                <a:tc>
                  <a:txBody>
                    <a:bodyPr/>
                    <a:lstStyle/>
                    <a:p>
                      <a:pPr marL="0" marR="0" lvl="0" indent="0" algn="ctr" rtl="0">
                        <a:spcBef>
                          <a:spcPts val="0"/>
                        </a:spcBef>
                        <a:buSzPct val="25000"/>
                        <a:buNone/>
                      </a:pPr>
                      <a:r>
                        <a:rPr lang="en-US" sz="1400" u="none" strike="noStrike" cap="none" dirty="0" smtClean="0"/>
                        <a:t>ABI-CONUS_LVM10</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dirty="0"/>
                        <a:t>CONUS </a:t>
                      </a:r>
                      <a:r>
                        <a:rPr lang="en-US" sz="1400" u="none" strike="noStrike" cap="none" dirty="0" smtClean="0"/>
                        <a:t>LVM</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7"/>
                  </a:ext>
                </a:extLst>
              </a:tr>
              <a:tr h="766718">
                <a:tc>
                  <a:txBody>
                    <a:bodyPr/>
                    <a:lstStyle/>
                    <a:p>
                      <a:pPr marL="0" marR="0" lvl="0" indent="0" algn="ctr" rtl="0">
                        <a:spcBef>
                          <a:spcPts val="0"/>
                        </a:spcBef>
                        <a:buSzPct val="25000"/>
                        <a:buNone/>
                      </a:pPr>
                      <a:r>
                        <a:rPr lang="en-US" sz="1400" u="none" strike="noStrike" cap="none" dirty="0" smtClean="0"/>
                        <a:t>ABI-MESO_LVM11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u="none" strike="noStrike" cap="none" dirty="0" err="1"/>
                        <a:t>Meso</a:t>
                      </a:r>
                      <a:r>
                        <a:rPr lang="en-US" sz="1400" u="none" strike="noStrike" cap="none" dirty="0"/>
                        <a:t> </a:t>
                      </a:r>
                      <a:r>
                        <a:rPr lang="en-US" sz="1400" u="none" strike="noStrike" cap="none" dirty="0" smtClean="0"/>
                        <a:t>LVM</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16</a:t>
            </a:fld>
            <a:endParaRPr lang="en-US" sz="1200" b="0" i="0" u="none" strike="noStrike" cap="none">
              <a:solidFill>
                <a:schemeClr val="lt1"/>
              </a:solidFill>
              <a:latin typeface="Calibri"/>
              <a:ea typeface="Calibri"/>
              <a:cs typeface="Calibri"/>
              <a:sym typeface="Calibri"/>
            </a:endParaRPr>
          </a:p>
        </p:txBody>
      </p:sp>
      <p:sp>
        <p:nvSpPr>
          <p:cNvPr id="5" name="TextBox 4"/>
          <p:cNvSpPr txBox="1"/>
          <p:nvPr/>
        </p:nvSpPr>
        <p:spPr>
          <a:xfrm>
            <a:off x="1448790" y="5213268"/>
            <a:ext cx="5472973" cy="461665"/>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solidFill>
                  <a:schemeClr val="bg1"/>
                </a:solidFill>
                <a:effectLst>
                  <a:outerShdw blurRad="38100" dist="38100" dir="2700000" algn="tl">
                    <a:srgbClr val="000000">
                      <a:alpha val="43137"/>
                    </a:srgbClr>
                  </a:outerShdw>
                </a:effectLst>
              </a:rPr>
              <a:t>LVM: Legacy Vertical Moisture profile</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2970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lIns="91425" tIns="45700" rIns="91425" bIns="45700" anchor="ctr" anchorCtr="0">
            <a:noAutofit/>
          </a:bodyPr>
          <a:lstStyle/>
          <a:p>
            <a:pPr lvl="0">
              <a:buSzPct val="25000"/>
            </a:pPr>
            <a:r>
              <a:rPr lang="en-US" dirty="0"/>
              <a:t>Provisional PLPTs </a:t>
            </a:r>
            <a:r>
              <a:rPr lang="en-US" sz="3600" b="0" i="0" u="none" strike="noStrike" cap="none" dirty="0">
                <a:solidFill>
                  <a:schemeClr val="lt1"/>
                </a:solidFill>
                <a:latin typeface="Calibri"/>
                <a:ea typeface="Calibri"/>
                <a:cs typeface="Calibri"/>
                <a:sym typeface="Calibri"/>
              </a:rPr>
              <a:t>Under Review</a:t>
            </a:r>
          </a:p>
        </p:txBody>
      </p:sp>
      <p:graphicFrame>
        <p:nvGraphicFramePr>
          <p:cNvPr id="107" name="Shape 107"/>
          <p:cNvGraphicFramePr/>
          <p:nvPr>
            <p:extLst>
              <p:ext uri="{D42A27DB-BD31-4B8C-83A1-F6EECF244321}">
                <p14:modId xmlns:p14="http://schemas.microsoft.com/office/powerpoint/2010/main" val="2245789897"/>
              </p:ext>
            </p:extLst>
          </p:nvPr>
        </p:nvGraphicFramePr>
        <p:xfrm>
          <a:off x="23751" y="1413162"/>
          <a:ext cx="9016409" cy="2989960"/>
        </p:xfrm>
        <a:graphic>
          <a:graphicData uri="http://schemas.openxmlformats.org/drawingml/2006/table">
            <a:tbl>
              <a:tblPr firstRow="1" bandRow="1">
                <a:noFill/>
                <a:tableStyleId>{6EE1EE2B-B21A-4EAC-B264-DA0EFF0E2922}</a:tableStyleId>
              </a:tblPr>
              <a:tblGrid>
                <a:gridCol w="1795796">
                  <a:extLst>
                    <a:ext uri="{9D8B030D-6E8A-4147-A177-3AD203B41FA5}">
                      <a16:colId xmlns:a16="http://schemas.microsoft.com/office/drawing/2014/main" val="20000"/>
                    </a:ext>
                  </a:extLst>
                </a:gridCol>
                <a:gridCol w="3200387">
                  <a:extLst>
                    <a:ext uri="{9D8B030D-6E8A-4147-A177-3AD203B41FA5}">
                      <a16:colId xmlns:a16="http://schemas.microsoft.com/office/drawing/2014/main" val="20001"/>
                    </a:ext>
                  </a:extLst>
                </a:gridCol>
                <a:gridCol w="1455542">
                  <a:extLst>
                    <a:ext uri="{9D8B030D-6E8A-4147-A177-3AD203B41FA5}">
                      <a16:colId xmlns:a16="http://schemas.microsoft.com/office/drawing/2014/main" val="20002"/>
                    </a:ext>
                  </a:extLst>
                </a:gridCol>
                <a:gridCol w="1256881">
                  <a:extLst>
                    <a:ext uri="{9D8B030D-6E8A-4147-A177-3AD203B41FA5}">
                      <a16:colId xmlns:a16="http://schemas.microsoft.com/office/drawing/2014/main" val="20003"/>
                    </a:ext>
                  </a:extLst>
                </a:gridCol>
                <a:gridCol w="1307803">
                  <a:extLst>
                    <a:ext uri="{9D8B030D-6E8A-4147-A177-3AD203B41FA5}">
                      <a16:colId xmlns:a16="http://schemas.microsoft.com/office/drawing/2014/main" val="20004"/>
                    </a:ext>
                  </a:extLst>
                </a:gridCol>
              </a:tblGrid>
              <a:tr h="747490">
                <a:tc>
                  <a:txBody>
                    <a:bodyPr/>
                    <a:lstStyle/>
                    <a:p>
                      <a:pPr marL="0" marR="0" lvl="0" indent="0" algn="ctr" rtl="0">
                        <a:spcBef>
                          <a:spcPts val="0"/>
                        </a:spcBef>
                        <a:buSzPct val="25000"/>
                        <a:buNone/>
                      </a:pPr>
                      <a:r>
                        <a:rPr lang="en-US" sz="16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600" b="1" i="0" u="none" strike="noStrike" cap="none" dirty="0"/>
                        <a:t>AWG POC</a:t>
                      </a:r>
                    </a:p>
                  </a:txBody>
                  <a:tcPr marL="91450" marR="91450" marT="45725" marB="45725" anchor="ctr">
                    <a:solidFill>
                      <a:srgbClr val="BFBFBF"/>
                    </a:solidFill>
                  </a:tcPr>
                </a:tc>
                <a:extLst>
                  <a:ext uri="{0D108BD9-81ED-4DB2-BD59-A6C34878D82A}">
                    <a16:rowId xmlns:a16="http://schemas.microsoft.com/office/drawing/2014/main" val="10000"/>
                  </a:ext>
                </a:extLst>
              </a:tr>
              <a:tr h="747490">
                <a:tc>
                  <a:txBody>
                    <a:bodyPr/>
                    <a:lstStyle/>
                    <a:p>
                      <a:pPr marL="0" marR="0" lvl="0" indent="0" algn="ctr" rtl="0">
                        <a:spcBef>
                          <a:spcPts val="0"/>
                        </a:spcBef>
                        <a:buSzPct val="25000"/>
                        <a:buNone/>
                      </a:pPr>
                      <a:r>
                        <a:rPr lang="en-US" sz="1400" u="none" strike="noStrike" cap="none" dirty="0" smtClean="0"/>
                        <a:t>ABI-FD_DSI09</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FD </a:t>
                      </a:r>
                      <a:r>
                        <a:rPr lang="en-US" sz="1400" u="none" strike="noStrike" cap="none" dirty="0" smtClean="0"/>
                        <a:t>DSI</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747490">
                <a:tc>
                  <a:txBody>
                    <a:bodyPr/>
                    <a:lstStyle/>
                    <a:p>
                      <a:pPr marL="0" marR="0" lvl="0" indent="0" algn="ctr" rtl="0">
                        <a:spcBef>
                          <a:spcPts val="0"/>
                        </a:spcBef>
                        <a:buSzPct val="25000"/>
                        <a:buNone/>
                      </a:pPr>
                      <a:r>
                        <a:rPr lang="en-US" sz="1400" u="none" strike="noStrike" cap="none" dirty="0" smtClean="0"/>
                        <a:t>ABI-CONUS_DSI10</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dirty="0"/>
                        <a:t>CONUS </a:t>
                      </a:r>
                      <a:r>
                        <a:rPr lang="en-US" sz="1400" dirty="0" smtClean="0"/>
                        <a:t>DSI</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7"/>
                  </a:ext>
                </a:extLst>
              </a:tr>
              <a:tr h="747490">
                <a:tc>
                  <a:txBody>
                    <a:bodyPr/>
                    <a:lstStyle/>
                    <a:p>
                      <a:pPr marL="0" marR="0" lvl="0" indent="0" algn="ctr" rtl="0">
                        <a:spcBef>
                          <a:spcPts val="0"/>
                        </a:spcBef>
                        <a:buSzPct val="25000"/>
                        <a:buNone/>
                      </a:pPr>
                      <a:r>
                        <a:rPr lang="en-US" sz="1400" u="none" strike="noStrike" cap="none" dirty="0" smtClean="0"/>
                        <a:t>ABI-MESO_DSI11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u="none" strike="noStrike" cap="none" dirty="0" err="1"/>
                        <a:t>Meso</a:t>
                      </a:r>
                      <a:r>
                        <a:rPr lang="en-US" sz="1400" u="none" strike="noStrike" cap="none" dirty="0"/>
                        <a:t> </a:t>
                      </a:r>
                      <a:r>
                        <a:rPr lang="en-US" sz="1400" u="none" strike="noStrike" cap="none" dirty="0" smtClean="0"/>
                        <a:t>DSI</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17</a:t>
            </a:fld>
            <a:endParaRPr lang="en-US" sz="1200" b="0" i="0" u="none" strike="noStrike" cap="none">
              <a:solidFill>
                <a:schemeClr val="lt1"/>
              </a:solidFill>
              <a:latin typeface="Calibri"/>
              <a:ea typeface="Calibri"/>
              <a:cs typeface="Calibri"/>
              <a:sym typeface="Calibri"/>
            </a:endParaRPr>
          </a:p>
        </p:txBody>
      </p:sp>
      <p:sp>
        <p:nvSpPr>
          <p:cNvPr id="5" name="TextBox 4"/>
          <p:cNvSpPr txBox="1"/>
          <p:nvPr/>
        </p:nvSpPr>
        <p:spPr>
          <a:xfrm>
            <a:off x="1448790" y="5213268"/>
            <a:ext cx="4325223" cy="461665"/>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solidFill>
                  <a:schemeClr val="bg1"/>
                </a:solidFill>
                <a:effectLst>
                  <a:outerShdw blurRad="38100" dist="38100" dir="2700000" algn="tl">
                    <a:srgbClr val="000000">
                      <a:alpha val="43137"/>
                    </a:srgbClr>
                  </a:outerShdw>
                </a:effectLst>
              </a:rPr>
              <a:t>DSI: Derived </a:t>
            </a:r>
            <a:r>
              <a:rPr lang="en-US" sz="2400" dirty="0">
                <a:solidFill>
                  <a:schemeClr val="bg1"/>
                </a:solidFill>
                <a:effectLst>
                  <a:outerShdw blurRad="38100" dist="38100" dir="2700000" algn="tl">
                    <a:srgbClr val="000000">
                      <a:alpha val="43137"/>
                    </a:srgbClr>
                  </a:outerShdw>
                </a:effectLst>
              </a:rPr>
              <a:t>Stability </a:t>
            </a:r>
            <a:r>
              <a:rPr lang="en-US" sz="2400" dirty="0" smtClean="0">
                <a:solidFill>
                  <a:schemeClr val="bg1"/>
                </a:solidFill>
                <a:effectLst>
                  <a:outerShdw blurRad="38100" dist="38100" dir="2700000" algn="tl">
                    <a:srgbClr val="000000">
                      <a:alpha val="43137"/>
                    </a:srgbClr>
                  </a:outerShdw>
                </a:effectLst>
              </a:rPr>
              <a:t>Indices </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2970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84587"/>
            <a:ext cx="8229600" cy="1143000"/>
          </a:xfrm>
          <a:prstGeom prst="rect">
            <a:avLst/>
          </a:prstGeom>
        </p:spPr>
        <p:txBody>
          <a:bodyPr lIns="91425" tIns="91425" rIns="91425" bIns="91425" anchor="ctr" anchorCtr="0">
            <a:noAutofit/>
          </a:bodyPr>
          <a:lstStyle/>
          <a:p>
            <a:pPr lvl="0">
              <a:spcBef>
                <a:spcPts val="0"/>
              </a:spcBef>
              <a:buNone/>
            </a:pPr>
            <a:r>
              <a:rPr lang="en-US" dirty="0"/>
              <a:t>PLPT Tests for each Domain</a:t>
            </a:r>
          </a:p>
        </p:txBody>
      </p:sp>
      <p:sp>
        <p:nvSpPr>
          <p:cNvPr id="115" name="Shape 115"/>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18</a:t>
            </a:fld>
            <a:endParaRPr lang="en-US"/>
          </a:p>
        </p:txBody>
      </p:sp>
      <p:graphicFrame>
        <p:nvGraphicFramePr>
          <p:cNvPr id="116" name="Shape 116"/>
          <p:cNvGraphicFramePr/>
          <p:nvPr>
            <p:extLst>
              <p:ext uri="{D42A27DB-BD31-4B8C-83A1-F6EECF244321}">
                <p14:modId xmlns:p14="http://schemas.microsoft.com/office/powerpoint/2010/main" val="2611113689"/>
              </p:ext>
            </p:extLst>
          </p:nvPr>
        </p:nvGraphicFramePr>
        <p:xfrm>
          <a:off x="690124" y="3045838"/>
          <a:ext cx="7780025" cy="3049985"/>
        </p:xfrm>
        <a:graphic>
          <a:graphicData uri="http://schemas.openxmlformats.org/drawingml/2006/table">
            <a:tbl>
              <a:tblPr>
                <a:noFill/>
                <a:tableStyleId>{A265C49A-D3D0-49AE-BE71-D261BA23F6E8}</a:tableStyleId>
              </a:tblPr>
              <a:tblGrid>
                <a:gridCol w="2487945">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75460">
                  <a:extLst>
                    <a:ext uri="{9D8B030D-6E8A-4147-A177-3AD203B41FA5}">
                      <a16:colId xmlns:a16="http://schemas.microsoft.com/office/drawing/2014/main" val="20002"/>
                    </a:ext>
                  </a:extLst>
                </a:gridCol>
                <a:gridCol w="1748780">
                  <a:extLst>
                    <a:ext uri="{9D8B030D-6E8A-4147-A177-3AD203B41FA5}">
                      <a16:colId xmlns:a16="http://schemas.microsoft.com/office/drawing/2014/main" val="20003"/>
                    </a:ext>
                  </a:extLst>
                </a:gridCol>
              </a:tblGrid>
              <a:tr h="733535">
                <a:tc>
                  <a:txBody>
                    <a:bodyPr/>
                    <a:lstStyle/>
                    <a:p>
                      <a:pPr lvl="0" algn="ctr">
                        <a:spcBef>
                          <a:spcPts val="0"/>
                        </a:spcBef>
                        <a:buNone/>
                      </a:pPr>
                      <a:r>
                        <a:rPr lang="en-US" sz="1800" i="1" dirty="0">
                          <a:solidFill>
                            <a:srgbClr val="FFFFFF"/>
                          </a:solidFill>
                        </a:rPr>
                        <a:t>Analysis Method</a:t>
                      </a: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r>
                        <a:rPr lang="en-US" sz="1800" i="1" dirty="0">
                          <a:solidFill>
                            <a:srgbClr val="FFFFFF"/>
                          </a:solidFill>
                        </a:rPr>
                        <a:t>FD</a:t>
                      </a: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r>
                        <a:rPr lang="en-US" sz="1800" i="1" dirty="0">
                          <a:solidFill>
                            <a:srgbClr val="FFFFFF"/>
                          </a:solidFill>
                        </a:rPr>
                        <a:t>CONUS</a:t>
                      </a: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r>
                        <a:rPr lang="en-US" sz="1800" i="1">
                          <a:solidFill>
                            <a:srgbClr val="FFFFFF"/>
                          </a:solidFill>
                        </a:rPr>
                        <a:t>MESO</a:t>
                      </a: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0"/>
                  </a:ext>
                </a:extLst>
              </a:tr>
              <a:tr h="762000">
                <a:tc>
                  <a:txBody>
                    <a:bodyPr/>
                    <a:lstStyle/>
                    <a:p>
                      <a:pPr lvl="0" algn="ctr" rtl="0">
                        <a:spcBef>
                          <a:spcPts val="0"/>
                        </a:spcBef>
                        <a:buNone/>
                      </a:pPr>
                      <a:r>
                        <a:rPr lang="en-US" sz="1800" dirty="0">
                          <a:solidFill>
                            <a:srgbClr val="FFFFFF"/>
                          </a:solidFill>
                        </a:rPr>
                        <a:t>Visual Inspection</a:t>
                      </a: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lvl="0" indent="0" algn="ctr" rtl="0">
                        <a:spcBef>
                          <a:spcPts val="0"/>
                        </a:spcBef>
                        <a:buFont typeface="Wingdings" panose="05000000000000000000" pitchFamily="2" charset="2"/>
                        <a:buNone/>
                      </a:pPr>
                      <a:endParaRPr sz="1800" dirty="0"/>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lvl="0" algn="ctr">
                        <a:spcBef>
                          <a:spcPts val="0"/>
                        </a:spcBef>
                        <a:buNone/>
                      </a:pPr>
                      <a:endParaRPr sz="1800" dirty="0"/>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lvl="0" algn="ctr">
                        <a:spcBef>
                          <a:spcPts val="0"/>
                        </a:spcBef>
                        <a:buNone/>
                      </a:pPr>
                      <a:endParaRPr sz="1800" dirty="0"/>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765700">
                <a:tc>
                  <a:txBody>
                    <a:bodyPr/>
                    <a:lstStyle/>
                    <a:p>
                      <a:pPr lvl="0" algn="ctr">
                        <a:spcBef>
                          <a:spcPts val="0"/>
                        </a:spcBef>
                        <a:buNone/>
                      </a:pPr>
                      <a:r>
                        <a:rPr lang="en-US" sz="1800" dirty="0">
                          <a:solidFill>
                            <a:srgbClr val="FFFFFF"/>
                          </a:solidFill>
                        </a:rPr>
                        <a:t>Comparison to </a:t>
                      </a:r>
                      <a:r>
                        <a:rPr lang="en-US" sz="1800" dirty="0" smtClean="0">
                          <a:solidFill>
                            <a:srgbClr val="FFFFFF"/>
                          </a:solidFill>
                        </a:rPr>
                        <a:t>reference data (RAOB, GPS, AMSR2, </a:t>
                      </a:r>
                      <a:r>
                        <a:rPr lang="en-US" sz="1800" b="1" dirty="0" smtClean="0">
                          <a:solidFill>
                            <a:srgbClr val="FF0000"/>
                          </a:solidFill>
                          <a:effectLst/>
                        </a:rPr>
                        <a:t>ECMWF, GDAS, AERI</a:t>
                      </a:r>
                      <a:r>
                        <a:rPr lang="en-US" sz="1800" dirty="0" smtClean="0">
                          <a:solidFill>
                            <a:srgbClr val="FFFFFF"/>
                          </a:solidFill>
                          <a:effectLst/>
                        </a:rPr>
                        <a:t>)</a:t>
                      </a:r>
                      <a:endParaRPr lang="en-US" sz="1800" dirty="0">
                        <a:solidFill>
                          <a:srgbClr val="FFFFFF"/>
                        </a:solidFill>
                        <a:effectLst/>
                      </a:endParaRP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endParaRPr sz="1800" dirty="0"/>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lvl="0" algn="ctr">
                        <a:spcBef>
                          <a:spcPts val="0"/>
                        </a:spcBef>
                        <a:buNone/>
                      </a:pPr>
                      <a:endParaRPr sz="1800" dirty="0">
                        <a:solidFill>
                          <a:schemeClr val="tx1"/>
                        </a:solidFill>
                      </a:endParaRP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lvl="0" algn="ctr">
                        <a:spcBef>
                          <a:spcPts val="0"/>
                        </a:spcBef>
                        <a:buNone/>
                      </a:pPr>
                      <a:endParaRPr sz="1800" dirty="0"/>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bl>
          </a:graphicData>
        </a:graphic>
      </p:graphicFrame>
      <p:sp>
        <p:nvSpPr>
          <p:cNvPr id="117" name="Shape 117"/>
          <p:cNvSpPr txBox="1"/>
          <p:nvPr/>
        </p:nvSpPr>
        <p:spPr>
          <a:xfrm>
            <a:off x="83128" y="1156325"/>
            <a:ext cx="9060872" cy="1646250"/>
          </a:xfrm>
          <a:prstGeom prst="rect">
            <a:avLst/>
          </a:prstGeom>
          <a:noFill/>
          <a:ln>
            <a:noFill/>
          </a:ln>
        </p:spPr>
        <p:txBody>
          <a:bodyPr lIns="91425" tIns="91425" rIns="91425" bIns="91425" anchor="t" anchorCtr="0">
            <a:noAutofit/>
          </a:bodyPr>
          <a:lstStyle/>
          <a:p>
            <a:pPr marL="457200" lvl="0" indent="-342900">
              <a:spcBef>
                <a:spcPts val="0"/>
              </a:spcBef>
              <a:buClr>
                <a:srgbClr val="FFFFFF"/>
              </a:buClr>
              <a:buSzPct val="100000"/>
              <a:buChar char="●"/>
            </a:pPr>
            <a:r>
              <a:rPr lang="en-US" sz="2000" dirty="0">
                <a:solidFill>
                  <a:srgbClr val="FFFFFF"/>
                </a:solidFill>
              </a:rPr>
              <a:t>Our 3 PLPTs dealing with analysis are comprised of the same </a:t>
            </a:r>
            <a:r>
              <a:rPr lang="en-US" sz="2000" dirty="0" smtClean="0">
                <a:solidFill>
                  <a:srgbClr val="FFFFFF"/>
                </a:solidFill>
              </a:rPr>
              <a:t>2 </a:t>
            </a:r>
            <a:r>
              <a:rPr lang="en-US" sz="2000" dirty="0">
                <a:solidFill>
                  <a:srgbClr val="FFFFFF"/>
                </a:solidFill>
              </a:rPr>
              <a:t>methods.</a:t>
            </a:r>
          </a:p>
          <a:p>
            <a:pPr marL="457200" lvl="0" indent="-342900" rtl="0">
              <a:spcBef>
                <a:spcPts val="0"/>
              </a:spcBef>
              <a:buClr>
                <a:srgbClr val="FFFFFF"/>
              </a:buClr>
              <a:buSzPct val="100000"/>
              <a:buChar char="●"/>
            </a:pPr>
            <a:r>
              <a:rPr lang="en-US" sz="2000" dirty="0">
                <a:solidFill>
                  <a:srgbClr val="FFFFFF"/>
                </a:solidFill>
              </a:rPr>
              <a:t>Each contains the applications of these methods on the FD, CONUS and MESO domains.</a:t>
            </a:r>
          </a:p>
          <a:p>
            <a:pPr marL="457200" lvl="0" indent="-342900" rtl="0">
              <a:spcBef>
                <a:spcPts val="0"/>
              </a:spcBef>
              <a:buClr>
                <a:srgbClr val="FFFFFF"/>
              </a:buClr>
              <a:buSzPct val="100000"/>
              <a:buChar char="●"/>
            </a:pPr>
            <a:r>
              <a:rPr lang="en-US" sz="2000" dirty="0">
                <a:solidFill>
                  <a:srgbClr val="FFFFFF"/>
                </a:solidFill>
              </a:rPr>
              <a:t>The applications of each method to each domain is summarized below.</a:t>
            </a:r>
          </a:p>
          <a:p>
            <a:pPr marL="457200" lvl="0" indent="-342900">
              <a:spcBef>
                <a:spcPts val="0"/>
              </a:spcBef>
              <a:buClr>
                <a:srgbClr val="FFFFFF"/>
              </a:buClr>
              <a:buSzPct val="100000"/>
              <a:buChar char="●"/>
            </a:pPr>
            <a:r>
              <a:rPr lang="en-US" sz="2000" dirty="0">
                <a:solidFill>
                  <a:srgbClr val="FFFFFF"/>
                </a:solidFill>
              </a:rPr>
              <a:t>Some methods were redundant or not possible for some domains.</a:t>
            </a:r>
          </a:p>
          <a:p>
            <a:pPr lvl="0">
              <a:spcBef>
                <a:spcPts val="0"/>
              </a:spcBef>
              <a:buNone/>
            </a:pPr>
            <a:endParaRPr sz="2000" dirty="0">
              <a:solidFill>
                <a:srgbClr val="FFFFFF"/>
              </a:solidFill>
            </a:endParaRPr>
          </a:p>
        </p:txBody>
      </p:sp>
      <p:sp>
        <p:nvSpPr>
          <p:cNvPr id="2" name="TextBox 1"/>
          <p:cNvSpPr txBox="1"/>
          <p:nvPr/>
        </p:nvSpPr>
        <p:spPr>
          <a:xfrm>
            <a:off x="318977" y="6356350"/>
            <a:ext cx="6489277" cy="307777"/>
          </a:xfrm>
          <a:prstGeom prst="rect">
            <a:avLst/>
          </a:prstGeom>
          <a:noFill/>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solidFill>
                  <a:schemeClr val="bg1"/>
                </a:solidFill>
              </a:rPr>
              <a:t>Note that </a:t>
            </a:r>
            <a:r>
              <a:rPr lang="en-US" dirty="0" smtClean="0">
                <a:solidFill>
                  <a:srgbClr val="FF0000"/>
                </a:solidFill>
              </a:rPr>
              <a:t>ECMWF, GDAS, AERI </a:t>
            </a:r>
            <a:r>
              <a:rPr lang="en-US" dirty="0" smtClean="0">
                <a:solidFill>
                  <a:schemeClr val="bg1"/>
                </a:solidFill>
              </a:rPr>
              <a:t>data are new in the LAP provisional validation.</a:t>
            </a:r>
            <a:endParaRPr lang="en-US" dirty="0">
              <a:solidFill>
                <a:schemeClr val="bg1"/>
              </a:solidFill>
            </a:endParaRPr>
          </a:p>
        </p:txBody>
      </p:sp>
      <p:sp>
        <p:nvSpPr>
          <p:cNvPr id="7"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18</a:t>
            </a:fld>
            <a:endParaRPr lang="en-US" sz="12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764782" y="776108"/>
            <a:ext cx="7624294" cy="837000"/>
          </a:xfrm>
          <a:prstGeom prst="rect">
            <a:avLst/>
          </a:prstGeom>
        </p:spPr>
        <p:txBody>
          <a:bodyPr lIns="91425" tIns="91425" rIns="91425" bIns="91425" anchor="ctr" anchorCtr="0">
            <a:noAutofit/>
          </a:bodyPr>
          <a:lstStyle/>
          <a:p>
            <a:pPr lvl="0">
              <a:spcBef>
                <a:spcPts val="0"/>
              </a:spcBef>
              <a:buNone/>
            </a:pPr>
            <a:r>
              <a:rPr lang="en-US" sz="4000" dirty="0"/>
              <a:t>GOES-16 Data Used in this Review</a:t>
            </a:r>
          </a:p>
        </p:txBody>
      </p:sp>
      <p:sp>
        <p:nvSpPr>
          <p:cNvPr id="125" name="Shape 125"/>
          <p:cNvSpPr txBox="1">
            <a:spLocks noGrp="1"/>
          </p:cNvSpPr>
          <p:nvPr>
            <p:ph type="body" idx="1"/>
          </p:nvPr>
        </p:nvSpPr>
        <p:spPr>
          <a:xfrm>
            <a:off x="0" y="1854303"/>
            <a:ext cx="9081477" cy="4970585"/>
          </a:xfrm>
          <a:prstGeom prst="rect">
            <a:avLst/>
          </a:prstGeom>
        </p:spPr>
        <p:txBody>
          <a:bodyPr lIns="91425" tIns="91425" rIns="91425" bIns="91425" anchor="t" anchorCtr="0">
            <a:noAutofit/>
          </a:bodyPr>
          <a:lstStyle/>
          <a:p>
            <a:pPr marL="685800" lvl="0" indent="-457200" rtl="0">
              <a:spcBef>
                <a:spcPts val="0"/>
              </a:spcBef>
              <a:buFont typeface="Courier New" panose="02070309020205020404" pitchFamily="49" charset="0"/>
              <a:buChar char="o"/>
            </a:pPr>
            <a:r>
              <a:rPr lang="en-US" sz="2800" dirty="0" smtClean="0"/>
              <a:t>April 2017-January 2018:  </a:t>
            </a:r>
            <a:r>
              <a:rPr lang="en-US" sz="2800" dirty="0"/>
              <a:t>All </a:t>
            </a:r>
            <a:r>
              <a:rPr lang="en-US" sz="2800" dirty="0" smtClean="0"/>
              <a:t>FD, CONUS, Meso1, and Meso2 LAP with RAOB, Suomi-Net GPS TPW, and AMSR2 TPW matchups </a:t>
            </a:r>
            <a:r>
              <a:rPr lang="en-US" sz="2800" dirty="0" smtClean="0">
                <a:solidFill>
                  <a:schemeClr val="bg1"/>
                </a:solidFill>
              </a:rPr>
              <a:t>within +/- 30 min, 20 km </a:t>
            </a:r>
            <a:r>
              <a:rPr lang="en-US" sz="2800" dirty="0" smtClean="0"/>
              <a:t>(RAOB and GPS) and 10 km (AMSR2), and 20 km (ECMWF and GDAS);</a:t>
            </a:r>
            <a:endParaRPr lang="en-US" sz="2800" dirty="0"/>
          </a:p>
          <a:p>
            <a:pPr marL="685800" lvl="0" indent="-457200" rtl="0">
              <a:spcBef>
                <a:spcPts val="0"/>
              </a:spcBef>
              <a:buFont typeface="Courier New" panose="02070309020205020404" pitchFamily="49" charset="0"/>
              <a:buChar char="o"/>
            </a:pPr>
            <a:r>
              <a:rPr lang="en-US" sz="2800" dirty="0" smtClean="0"/>
              <a:t>Day 182 (July 1, 2017), 2000 UTC: Visual images </a:t>
            </a:r>
            <a:r>
              <a:rPr lang="en-US" sz="2800" dirty="0"/>
              <a:t>of all </a:t>
            </a:r>
            <a:r>
              <a:rPr lang="en-US" sz="2800" dirty="0" smtClean="0"/>
              <a:t>domains for each variable;</a:t>
            </a:r>
          </a:p>
          <a:p>
            <a:pPr marL="685800" lvl="0" indent="-457200" rtl="0">
              <a:spcBef>
                <a:spcPts val="0"/>
              </a:spcBef>
              <a:buFont typeface="Courier New" panose="02070309020205020404" pitchFamily="49" charset="0"/>
              <a:buChar char="o"/>
            </a:pPr>
            <a:r>
              <a:rPr lang="en-US" sz="2800" dirty="0" smtClean="0"/>
              <a:t>Day 182, 0800, 0900 UTC: To show the migration of the sun affecting TPW;</a:t>
            </a:r>
          </a:p>
          <a:p>
            <a:pPr marL="685800" lvl="0" indent="-457200" rtl="0">
              <a:spcBef>
                <a:spcPts val="0"/>
              </a:spcBef>
              <a:buFont typeface="Courier New" panose="02070309020205020404" pitchFamily="49" charset="0"/>
              <a:buChar char="o"/>
            </a:pPr>
            <a:r>
              <a:rPr lang="en-US" sz="2800" dirty="0" smtClean="0"/>
              <a:t>Day 182, 0000, 0230 UTC: To show missing data over randomly distributed boxed areas in TPW.</a:t>
            </a:r>
            <a:endParaRPr lang="en-US" sz="2800" dirty="0"/>
          </a:p>
        </p:txBody>
      </p:sp>
      <p:sp>
        <p:nvSpPr>
          <p:cNvPr id="126" name="Shape 126"/>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19</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17536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idx="1"/>
          </p:nvPr>
        </p:nvSpPr>
        <p:spPr>
          <a:xfrm>
            <a:off x="-86159" y="1263235"/>
            <a:ext cx="9859557" cy="4525961"/>
          </a:xfrm>
        </p:spPr>
        <p:txBody>
          <a:bodyPr/>
          <a:lstStyle/>
          <a:p>
            <a:pPr>
              <a:buFont typeface="Wingdings" panose="05000000000000000000" pitchFamily="2" charset="2"/>
              <a:buChar char="Ø"/>
            </a:pPr>
            <a:r>
              <a:rPr lang="en-US" dirty="0" smtClean="0"/>
              <a:t>Review of Beta Maturity</a:t>
            </a:r>
          </a:p>
          <a:p>
            <a:pPr>
              <a:buFont typeface="Wingdings" panose="05000000000000000000" pitchFamily="2" charset="2"/>
              <a:buChar char="Ø"/>
            </a:pPr>
            <a:r>
              <a:rPr lang="en-US" dirty="0" smtClean="0"/>
              <a:t>Product Quality Evaluation</a:t>
            </a:r>
            <a:endParaRPr lang="en-US" dirty="0"/>
          </a:p>
          <a:p>
            <a:pPr marL="203200" indent="0">
              <a:buNone/>
            </a:pPr>
            <a:r>
              <a:rPr lang="en-US" dirty="0" smtClean="0"/>
              <a:t>      - PLPT Tests and </a:t>
            </a:r>
            <a:r>
              <a:rPr lang="en-US" dirty="0"/>
              <a:t>Results</a:t>
            </a:r>
          </a:p>
          <a:p>
            <a:pPr>
              <a:buFont typeface="Wingdings" panose="05000000000000000000" pitchFamily="2" charset="2"/>
              <a:buChar char="Ø"/>
            </a:pPr>
            <a:r>
              <a:rPr lang="en-US" dirty="0" smtClean="0"/>
              <a:t>Provisional Validation </a:t>
            </a:r>
            <a:r>
              <a:rPr lang="en-US" dirty="0"/>
              <a:t>Product Maturity Assessment</a:t>
            </a:r>
          </a:p>
          <a:p>
            <a:pPr>
              <a:buFont typeface="Wingdings" panose="05000000000000000000" pitchFamily="2" charset="2"/>
              <a:buChar char="Ø"/>
            </a:pPr>
            <a:r>
              <a:rPr lang="en-US" dirty="0"/>
              <a:t>Path to </a:t>
            </a:r>
            <a:r>
              <a:rPr lang="en-US" dirty="0" smtClean="0"/>
              <a:t>Full Maturity</a:t>
            </a:r>
            <a:endParaRPr lang="en-US" dirty="0"/>
          </a:p>
          <a:p>
            <a:pPr>
              <a:buFont typeface="Wingdings" panose="05000000000000000000" pitchFamily="2" charset="2"/>
              <a:buChar char="Ø"/>
            </a:pPr>
            <a:r>
              <a:rPr lang="en-US" dirty="0"/>
              <a:t>Summary and Recommendations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2</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27704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a:spcBef>
                <a:spcPts val="0"/>
              </a:spcBef>
              <a:buNone/>
            </a:pPr>
            <a:r>
              <a:rPr lang="en-US"/>
              <a:t>Definitions of Metrics</a:t>
            </a:r>
          </a:p>
        </p:txBody>
      </p:sp>
      <p:sp>
        <p:nvSpPr>
          <p:cNvPr id="133" name="Shape 133"/>
          <p:cNvSpPr txBox="1">
            <a:spLocks noGrp="1"/>
          </p:cNvSpPr>
          <p:nvPr>
            <p:ph type="body" idx="1"/>
          </p:nvPr>
        </p:nvSpPr>
        <p:spPr>
          <a:xfrm>
            <a:off x="296985" y="1465262"/>
            <a:ext cx="8847015" cy="4526100"/>
          </a:xfrm>
          <a:prstGeom prst="rect">
            <a:avLst/>
          </a:prstGeom>
        </p:spPr>
        <p:txBody>
          <a:bodyPr lIns="91425" tIns="91425" rIns="91425" bIns="91425" anchor="t" anchorCtr="0">
            <a:noAutofit/>
          </a:bodyPr>
          <a:lstStyle/>
          <a:p>
            <a:pPr marL="457200" lvl="0" indent="-228600" rtl="0">
              <a:spcBef>
                <a:spcPts val="0"/>
              </a:spcBef>
            </a:pPr>
            <a:r>
              <a:rPr lang="en-US" dirty="0">
                <a:solidFill>
                  <a:srgbClr val="00B050"/>
                </a:solidFill>
              </a:rPr>
              <a:t>Passed</a:t>
            </a:r>
            <a:r>
              <a:rPr lang="en-US" dirty="0" smtClean="0"/>
              <a:t>: No </a:t>
            </a:r>
            <a:r>
              <a:rPr lang="en-US" dirty="0"/>
              <a:t>visual artifacts and/or </a:t>
            </a:r>
            <a:r>
              <a:rPr lang="en-US" dirty="0" smtClean="0"/>
              <a:t>the comparison with the reference data </a:t>
            </a:r>
            <a:r>
              <a:rPr lang="en-US" dirty="0"/>
              <a:t>near or above the </a:t>
            </a:r>
            <a:r>
              <a:rPr lang="en-US" dirty="0" smtClean="0"/>
              <a:t>specification.</a:t>
            </a:r>
          </a:p>
          <a:p>
            <a:pPr marL="228600" lvl="0" indent="0" rtl="0">
              <a:spcBef>
                <a:spcPts val="0"/>
              </a:spcBef>
              <a:buNone/>
            </a:pPr>
            <a:endParaRPr lang="en-US" dirty="0"/>
          </a:p>
          <a:p>
            <a:pPr marL="457200" lvl="0" indent="-228600" rtl="0">
              <a:spcBef>
                <a:spcPts val="0"/>
              </a:spcBef>
            </a:pPr>
            <a:r>
              <a:rPr lang="en-US" dirty="0" smtClean="0">
                <a:solidFill>
                  <a:srgbClr val="FF0000"/>
                </a:solidFill>
              </a:rPr>
              <a:t>Failed</a:t>
            </a:r>
            <a:r>
              <a:rPr lang="en-US" dirty="0"/>
              <a:t>: </a:t>
            </a:r>
            <a:r>
              <a:rPr lang="en-US" dirty="0" smtClean="0"/>
              <a:t>Cause </a:t>
            </a:r>
            <a:r>
              <a:rPr lang="en-US" dirty="0"/>
              <a:t>of performance degradation is unknown.</a:t>
            </a:r>
          </a:p>
          <a:p>
            <a:pPr marL="0" lvl="0" indent="0" rtl="0">
              <a:spcBef>
                <a:spcPts val="0"/>
              </a:spcBef>
              <a:buNone/>
            </a:pPr>
            <a:endParaRPr dirty="0"/>
          </a:p>
          <a:p>
            <a:pPr marL="0" lvl="0" indent="0">
              <a:spcBef>
                <a:spcPts val="0"/>
              </a:spcBef>
              <a:buNone/>
            </a:pPr>
            <a:r>
              <a:rPr lang="en-US" dirty="0" smtClean="0"/>
              <a:t>The comparisons with the reference data are computed </a:t>
            </a:r>
            <a:r>
              <a:rPr lang="en-US" dirty="0"/>
              <a:t>over all data.</a:t>
            </a:r>
          </a:p>
        </p:txBody>
      </p:sp>
      <p:sp>
        <p:nvSpPr>
          <p:cNvPr id="134" name="Shape 134"/>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20</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44786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21</a:t>
            </a:fld>
            <a:endParaRPr lang="en-US" sz="1200" b="0" i="0" u="none" strike="noStrike" cap="none">
              <a:solidFill>
                <a:schemeClr val="lt1"/>
              </a:solidFill>
              <a:latin typeface="Calibri"/>
              <a:ea typeface="Calibri"/>
              <a:cs typeface="Calibri"/>
              <a:sym typeface="Calibri"/>
            </a:endParaRPr>
          </a:p>
        </p:txBody>
      </p:sp>
      <p:sp>
        <p:nvSpPr>
          <p:cNvPr id="5" name="Title 1"/>
          <p:cNvSpPr>
            <a:spLocks noGrp="1"/>
          </p:cNvSpPr>
          <p:nvPr>
            <p:ph type="title"/>
          </p:nvPr>
        </p:nvSpPr>
        <p:spPr>
          <a:xfrm>
            <a:off x="603563" y="2685025"/>
            <a:ext cx="7772400" cy="1362075"/>
          </a:xfrm>
        </p:spPr>
        <p:txBody>
          <a:bodyPr/>
          <a:lstStyle/>
          <a:p>
            <a:pPr algn="l"/>
            <a:r>
              <a:rPr lang="en-US" dirty="0" smtClean="0"/>
              <a:t>PROVISIONAL VALIDATION PRODUCT MATURITY ASSESSMENT</a:t>
            </a:r>
            <a:endParaRPr lang="en-US" dirty="0"/>
          </a:p>
        </p:txBody>
      </p:sp>
      <p:sp>
        <p:nvSpPr>
          <p:cNvPr id="6" name="Text Placeholder 2"/>
          <p:cNvSpPr>
            <a:spLocks noGrp="1"/>
          </p:cNvSpPr>
          <p:nvPr>
            <p:ph type="body" idx="1"/>
          </p:nvPr>
        </p:nvSpPr>
        <p:spPr>
          <a:xfrm>
            <a:off x="391886" y="1956714"/>
            <a:ext cx="8514608" cy="774638"/>
          </a:xfrm>
        </p:spPr>
        <p:txBody>
          <a:bodyPr/>
          <a:lstStyle/>
          <a:p>
            <a:pPr marL="203200" indent="0">
              <a:buNone/>
            </a:pPr>
            <a:r>
              <a:rPr lang="en-US" dirty="0" smtClean="0">
                <a:solidFill>
                  <a:schemeClr val="bg1">
                    <a:lumMod val="50000"/>
                  </a:schemeClr>
                </a:solidFill>
              </a:rPr>
              <a:t>GOES-16 ABI L2 LAP Product Provisional PS-PVR</a:t>
            </a:r>
            <a:endParaRPr lang="en-US" dirty="0">
              <a:solidFill>
                <a:schemeClr val="bg1">
                  <a:lumMod val="50000"/>
                </a:schemeClr>
              </a:solidFill>
            </a:endParaRPr>
          </a:p>
        </p:txBody>
      </p:sp>
    </p:spTree>
    <p:extLst>
      <p:ext uri="{BB962C8B-B14F-4D97-AF65-F5344CB8AC3E}">
        <p14:creationId xmlns:p14="http://schemas.microsoft.com/office/powerpoint/2010/main" val="2649049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1991441" y="2601229"/>
            <a:ext cx="6356889" cy="1362000"/>
          </a:xfrm>
          <a:prstGeom prst="rect">
            <a:avLst/>
          </a:prstGeom>
        </p:spPr>
        <p:txBody>
          <a:bodyPr lIns="91425" tIns="91425" rIns="91425" bIns="91425" anchor="t" anchorCtr="0">
            <a:noAutofit/>
          </a:bodyPr>
          <a:lstStyle/>
          <a:p>
            <a:pPr lvl="0">
              <a:spcBef>
                <a:spcPts val="0"/>
              </a:spcBef>
              <a:buNone/>
            </a:pPr>
            <a:r>
              <a:rPr lang="en-US" dirty="0"/>
              <a:t>Examples of Visual Inspection of All Domains</a:t>
            </a:r>
          </a:p>
        </p:txBody>
      </p:sp>
      <p:sp>
        <p:nvSpPr>
          <p:cNvPr id="124" name="Shape 124"/>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22</a:t>
            </a:fld>
            <a:endParaRPr lang="en-US"/>
          </a:p>
        </p:txBody>
      </p:sp>
      <p:sp>
        <p:nvSpPr>
          <p:cNvPr id="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22</a:t>
            </a:fld>
            <a:endParaRPr lang="en-US" sz="12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2644140" y="772856"/>
            <a:ext cx="3589020" cy="514924"/>
          </a:xfrm>
          <a:prstGeom prst="rect">
            <a:avLst/>
          </a:prstGeom>
        </p:spPr>
        <p:txBody>
          <a:bodyPr lIns="91425" tIns="91425" rIns="91425" bIns="91425" anchor="t" anchorCtr="0">
            <a:noAutofit/>
          </a:bodyPr>
          <a:lstStyle/>
          <a:p>
            <a:pPr lvl="0" algn="ctr" rtl="0">
              <a:spcBef>
                <a:spcPts val="0"/>
              </a:spcBef>
              <a:buNone/>
            </a:pPr>
            <a:r>
              <a:rPr lang="en-US" sz="2400" dirty="0" smtClean="0"/>
              <a:t>July 01, 2017, 2000 </a:t>
            </a:r>
            <a:r>
              <a:rPr lang="en-US" sz="2400" dirty="0"/>
              <a:t>UTC</a:t>
            </a:r>
          </a:p>
          <a:p>
            <a:pPr lvl="0" algn="ctr">
              <a:spcBef>
                <a:spcPts val="0"/>
              </a:spcBef>
              <a:buNone/>
            </a:pPr>
            <a:endParaRPr dirty="0"/>
          </a:p>
        </p:txBody>
      </p:sp>
      <p:sp>
        <p:nvSpPr>
          <p:cNvPr id="131" name="Shape 13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23</a:t>
            </a:fld>
            <a:endParaRPr lang="en-US"/>
          </a:p>
        </p:txBody>
      </p:sp>
      <p:sp>
        <p:nvSpPr>
          <p:cNvPr id="132"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-TPW, LVT, LVM:</a:t>
            </a:r>
            <a:endParaRPr lang="en-US" dirty="0"/>
          </a:p>
        </p:txBody>
      </p:sp>
      <p:sp>
        <p:nvSpPr>
          <p:cNvPr id="135" name="Shape 135"/>
          <p:cNvSpPr txBox="1">
            <a:spLocks noGrp="1"/>
          </p:cNvSpPr>
          <p:nvPr>
            <p:ph type="ftr" idx="11"/>
          </p:nvPr>
        </p:nvSpPr>
        <p:spPr>
          <a:xfrm>
            <a:off x="650787" y="645520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39"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6" name="Shape 130"/>
          <p:cNvSpPr txBox="1">
            <a:spLocks/>
          </p:cNvSpPr>
          <p:nvPr/>
        </p:nvSpPr>
        <p:spPr>
          <a:xfrm>
            <a:off x="696506" y="1542476"/>
            <a:ext cx="194763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smtClean="0"/>
              <a:t>TPW (mm)</a:t>
            </a:r>
            <a:endParaRPr lang="en-US" sz="2800" dirty="0"/>
          </a:p>
        </p:txBody>
      </p:sp>
      <p:sp>
        <p:nvSpPr>
          <p:cNvPr id="17" name="Shape 130"/>
          <p:cNvSpPr txBox="1">
            <a:spLocks/>
          </p:cNvSpPr>
          <p:nvPr/>
        </p:nvSpPr>
        <p:spPr>
          <a:xfrm>
            <a:off x="2887340" y="1578101"/>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smtClean="0"/>
              <a:t>Temp (K). 500 </a:t>
            </a:r>
            <a:r>
              <a:rPr lang="en-US" sz="2800" dirty="0" err="1" smtClean="0"/>
              <a:t>hPa</a:t>
            </a:r>
            <a:r>
              <a:rPr lang="en-US" sz="2800" dirty="0" smtClean="0"/>
              <a:t> </a:t>
            </a:r>
            <a:r>
              <a:rPr lang="en-US" sz="2800" dirty="0" err="1" smtClean="0"/>
              <a:t>hPa</a:t>
            </a:r>
            <a:endParaRPr lang="en-US" sz="2800" dirty="0"/>
          </a:p>
        </p:txBody>
      </p:sp>
      <p:sp>
        <p:nvSpPr>
          <p:cNvPr id="18" name="Shape 130"/>
          <p:cNvSpPr txBox="1">
            <a:spLocks/>
          </p:cNvSpPr>
          <p:nvPr/>
        </p:nvSpPr>
        <p:spPr>
          <a:xfrm>
            <a:off x="6006143" y="1554351"/>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smtClean="0"/>
              <a:t>WV (g/kg) 850 </a:t>
            </a:r>
            <a:r>
              <a:rPr lang="en-US" sz="2800" dirty="0" err="1" smtClean="0"/>
              <a:t>hPa</a:t>
            </a:r>
            <a:endParaRPr lang="en-US" sz="28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998" r="7999" b="1332"/>
          <a:stretch/>
        </p:blipFill>
        <p:spPr>
          <a:xfrm>
            <a:off x="3061859" y="2181226"/>
            <a:ext cx="2974272" cy="265176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500" t="-1" r="8500" b="1333"/>
          <a:stretch/>
        </p:blipFill>
        <p:spPr>
          <a:xfrm>
            <a:off x="22860" y="2177616"/>
            <a:ext cx="2974271" cy="265176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8499" r="8499" b="1332"/>
          <a:stretch/>
        </p:blipFill>
        <p:spPr>
          <a:xfrm>
            <a:off x="6089834" y="2175906"/>
            <a:ext cx="2974272" cy="2651760"/>
          </a:xfrm>
          <a:prstGeom prst="rect">
            <a:avLst/>
          </a:prstGeom>
        </p:spPr>
      </p:pic>
      <p:sp>
        <p:nvSpPr>
          <p:cNvPr id="13"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23</a:t>
            </a:fld>
            <a:endParaRPr lang="en-US" sz="1200" dirty="0">
              <a:solidFill>
                <a:schemeClr val="lt1"/>
              </a:solidFill>
              <a:latin typeface="Calibri"/>
              <a:ea typeface="Calibri"/>
              <a:cs typeface="Calibri"/>
              <a:sym typeface="Calibri"/>
            </a:endParaRPr>
          </a:p>
        </p:txBody>
      </p:sp>
      <p:sp>
        <p:nvSpPr>
          <p:cNvPr id="14" name="TextBox 13"/>
          <p:cNvSpPr txBox="1"/>
          <p:nvPr/>
        </p:nvSpPr>
        <p:spPr>
          <a:xfrm>
            <a:off x="1448790" y="4952018"/>
            <a:ext cx="5798382" cy="1200329"/>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solidFill>
                  <a:schemeClr val="bg1"/>
                </a:solidFill>
                <a:effectLst>
                  <a:outerShdw blurRad="38100" dist="38100" dir="2700000" algn="tl">
                    <a:srgbClr val="000000">
                      <a:alpha val="43137"/>
                    </a:srgbClr>
                  </a:outerShdw>
                </a:effectLst>
              </a:rPr>
              <a:t>TPW: Total </a:t>
            </a:r>
            <a:r>
              <a:rPr lang="en-US" sz="2400" dirty="0" err="1" smtClean="0">
                <a:solidFill>
                  <a:schemeClr val="bg1"/>
                </a:solidFill>
                <a:effectLst>
                  <a:outerShdw blurRad="38100" dist="38100" dir="2700000" algn="tl">
                    <a:srgbClr val="000000">
                      <a:alpha val="43137"/>
                    </a:srgbClr>
                  </a:outerShdw>
                </a:effectLst>
              </a:rPr>
              <a:t>Precipitable</a:t>
            </a:r>
            <a:r>
              <a:rPr lang="en-US" sz="2400" dirty="0" smtClean="0">
                <a:solidFill>
                  <a:schemeClr val="bg1"/>
                </a:solidFill>
                <a:effectLst>
                  <a:outerShdw blurRad="38100" dist="38100" dir="2700000" algn="tl">
                    <a:srgbClr val="000000">
                      <a:alpha val="43137"/>
                    </a:srgbClr>
                  </a:outerShdw>
                </a:effectLst>
              </a:rPr>
              <a:t> Water</a:t>
            </a:r>
          </a:p>
          <a:p>
            <a:r>
              <a:rPr lang="en-US" sz="2400" dirty="0" smtClean="0">
                <a:solidFill>
                  <a:schemeClr val="bg1"/>
                </a:solidFill>
                <a:effectLst>
                  <a:outerShdw blurRad="38100" dist="38100" dir="2700000" algn="tl">
                    <a:srgbClr val="000000">
                      <a:alpha val="43137"/>
                    </a:srgbClr>
                  </a:outerShdw>
                </a:effectLst>
              </a:rPr>
              <a:t>LVT: Legacy Vertical Temperature profile</a:t>
            </a:r>
          </a:p>
          <a:p>
            <a:r>
              <a:rPr lang="en-US" sz="2400" dirty="0" smtClean="0">
                <a:solidFill>
                  <a:schemeClr val="bg1"/>
                </a:solidFill>
                <a:effectLst>
                  <a:outerShdw blurRad="38100" dist="38100" dir="2700000" algn="tl">
                    <a:srgbClr val="000000">
                      <a:alpha val="43137"/>
                    </a:srgbClr>
                  </a:outerShdw>
                </a:effectLst>
              </a:rPr>
              <a:t>LVM: Legacy Vertical Moisture profile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499" r="8499" b="1332"/>
          <a:stretch/>
        </p:blipFill>
        <p:spPr>
          <a:xfrm>
            <a:off x="6141388" y="1413114"/>
            <a:ext cx="2769149" cy="246888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499" r="8499" b="1332"/>
          <a:stretch/>
        </p:blipFill>
        <p:spPr>
          <a:xfrm>
            <a:off x="3203563" y="1412936"/>
            <a:ext cx="2769149" cy="246888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8499" r="8499" b="1332"/>
          <a:stretch/>
        </p:blipFill>
        <p:spPr>
          <a:xfrm>
            <a:off x="282660" y="1411318"/>
            <a:ext cx="2769149" cy="2468880"/>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8499" r="8499" b="1332"/>
          <a:stretch/>
        </p:blipFill>
        <p:spPr>
          <a:xfrm>
            <a:off x="267420" y="3980876"/>
            <a:ext cx="2769149" cy="246888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8499" r="8499" b="1332"/>
          <a:stretch/>
        </p:blipFill>
        <p:spPr>
          <a:xfrm>
            <a:off x="3190894" y="3985854"/>
            <a:ext cx="2769149" cy="2468880"/>
          </a:xfrm>
          <a:prstGeom prst="rect">
            <a:avLst/>
          </a:prstGeom>
        </p:spPr>
      </p:pic>
      <p:sp>
        <p:nvSpPr>
          <p:cNvPr id="130" name="Shape 130"/>
          <p:cNvSpPr txBox="1">
            <a:spLocks noGrp="1"/>
          </p:cNvSpPr>
          <p:nvPr>
            <p:ph type="body" idx="1"/>
          </p:nvPr>
        </p:nvSpPr>
        <p:spPr>
          <a:xfrm>
            <a:off x="2644140" y="772856"/>
            <a:ext cx="3589020" cy="514924"/>
          </a:xfrm>
          <a:prstGeom prst="rect">
            <a:avLst/>
          </a:prstGeom>
        </p:spPr>
        <p:txBody>
          <a:bodyPr lIns="91425" tIns="91425" rIns="91425" bIns="91425" anchor="t" anchorCtr="0">
            <a:noAutofit/>
          </a:bodyPr>
          <a:lstStyle/>
          <a:p>
            <a:pPr lvl="0" algn="ctr" rtl="0">
              <a:spcBef>
                <a:spcPts val="0"/>
              </a:spcBef>
              <a:buNone/>
            </a:pPr>
            <a:r>
              <a:rPr lang="en-US" sz="2400" dirty="0" smtClean="0"/>
              <a:t>July 01, 2017, 2000 </a:t>
            </a:r>
            <a:r>
              <a:rPr lang="en-US" sz="2400" dirty="0"/>
              <a:t>UTC</a:t>
            </a:r>
          </a:p>
          <a:p>
            <a:pPr lvl="0" algn="ctr">
              <a:spcBef>
                <a:spcPts val="0"/>
              </a:spcBef>
              <a:buNone/>
            </a:pPr>
            <a:endParaRPr dirty="0"/>
          </a:p>
        </p:txBody>
      </p:sp>
      <p:sp>
        <p:nvSpPr>
          <p:cNvPr id="131" name="Shape 13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24</a:t>
            </a:fld>
            <a:endParaRPr lang="en-US"/>
          </a:p>
        </p:txBody>
      </p:sp>
      <p:sp>
        <p:nvSpPr>
          <p:cNvPr id="132"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-DSI:</a:t>
            </a:r>
            <a:endParaRPr lang="en-US" dirty="0"/>
          </a:p>
        </p:txBody>
      </p:sp>
      <p:sp>
        <p:nvSpPr>
          <p:cNvPr id="135" name="Shape 135"/>
          <p:cNvSpPr txBox="1">
            <a:spLocks noGrp="1"/>
          </p:cNvSpPr>
          <p:nvPr>
            <p:ph type="ftr" idx="11"/>
          </p:nvPr>
        </p:nvSpPr>
        <p:spPr>
          <a:xfrm>
            <a:off x="650787" y="645520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39" name="Shape 139"/>
          <p:cNvSpPr txBox="1"/>
          <p:nvPr/>
        </p:nvSpPr>
        <p:spPr>
          <a:xfrm>
            <a:off x="8035809" y="60111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6" name="Shape 130"/>
          <p:cNvSpPr txBox="1">
            <a:spLocks/>
          </p:cNvSpPr>
          <p:nvPr/>
        </p:nvSpPr>
        <p:spPr>
          <a:xfrm>
            <a:off x="335279" y="14586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17" name="Shape 130"/>
          <p:cNvSpPr txBox="1">
            <a:spLocks/>
          </p:cNvSpPr>
          <p:nvPr/>
        </p:nvSpPr>
        <p:spPr>
          <a:xfrm>
            <a:off x="3288030" y="1451036"/>
            <a:ext cx="116205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18" name="Shape 130"/>
          <p:cNvSpPr txBox="1">
            <a:spLocks/>
          </p:cNvSpPr>
          <p:nvPr/>
        </p:nvSpPr>
        <p:spPr>
          <a:xfrm>
            <a:off x="6227123" y="1443416"/>
            <a:ext cx="65373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19" name="Shape 130"/>
          <p:cNvSpPr txBox="1">
            <a:spLocks/>
          </p:cNvSpPr>
          <p:nvPr/>
        </p:nvSpPr>
        <p:spPr>
          <a:xfrm>
            <a:off x="335279" y="40494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0" name="Shape 130"/>
          <p:cNvSpPr txBox="1">
            <a:spLocks/>
          </p:cNvSpPr>
          <p:nvPr/>
        </p:nvSpPr>
        <p:spPr>
          <a:xfrm>
            <a:off x="3253739" y="40494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21"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24</a:t>
            </a:fld>
            <a:endParaRPr lang="en-US" sz="1200" dirty="0">
              <a:solidFill>
                <a:schemeClr val="lt1"/>
              </a:solidFill>
              <a:latin typeface="Calibri"/>
              <a:ea typeface="Calibri"/>
              <a:cs typeface="Calibri"/>
              <a:sym typeface="Calibri"/>
            </a:endParaRPr>
          </a:p>
        </p:txBody>
      </p:sp>
      <p:sp>
        <p:nvSpPr>
          <p:cNvPr id="22" name="TextBox 21"/>
          <p:cNvSpPr txBox="1"/>
          <p:nvPr/>
        </p:nvSpPr>
        <p:spPr>
          <a:xfrm>
            <a:off x="6115667" y="4108893"/>
            <a:ext cx="2904742" cy="1569660"/>
          </a:xfrm>
          <a:prstGeom prst="rect">
            <a:avLst/>
          </a:prstGeom>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1" dirty="0" smtClean="0">
                <a:solidFill>
                  <a:srgbClr val="FF0000"/>
                </a:solidFill>
                <a:effectLst>
                  <a:outerShdw blurRad="38100" dist="38100" dir="2700000" algn="tl">
                    <a:srgbClr val="000000">
                      <a:alpha val="43137"/>
                    </a:srgbClr>
                  </a:outerShdw>
                </a:effectLst>
              </a:rPr>
              <a:t>LI</a:t>
            </a:r>
            <a:r>
              <a:rPr lang="en-US" sz="1600" b="1" dirty="0" smtClean="0">
                <a:solidFill>
                  <a:schemeClr val="bg1"/>
                </a:solidFill>
                <a:effectLst>
                  <a:outerShdw blurRad="38100" dist="38100" dir="2700000" algn="tl">
                    <a:srgbClr val="000000">
                      <a:alpha val="43137"/>
                    </a:srgbClr>
                  </a:outerShdw>
                </a:effectLst>
              </a:rPr>
              <a:t>: Lifted Index</a:t>
            </a:r>
          </a:p>
          <a:p>
            <a:r>
              <a:rPr lang="en-US" sz="1600" b="1" dirty="0" smtClean="0">
                <a:solidFill>
                  <a:srgbClr val="FF0000"/>
                </a:solidFill>
                <a:effectLst>
                  <a:outerShdw blurRad="38100" dist="38100" dir="2700000" algn="tl">
                    <a:srgbClr val="000000">
                      <a:alpha val="43137"/>
                    </a:srgbClr>
                  </a:outerShdw>
                </a:effectLst>
              </a:rPr>
              <a:t>CAPE</a:t>
            </a:r>
            <a:r>
              <a:rPr lang="en-US" sz="1600" b="1" dirty="0" smtClean="0">
                <a:solidFill>
                  <a:schemeClr val="bg1"/>
                </a:solidFill>
                <a:effectLst>
                  <a:outerShdw blurRad="38100" dist="38100" dir="2700000" algn="tl">
                    <a:srgbClr val="000000">
                      <a:alpha val="43137"/>
                    </a:srgbClr>
                  </a:outerShdw>
                </a:effectLst>
              </a:rPr>
              <a:t>: Convective </a:t>
            </a:r>
            <a:r>
              <a:rPr lang="en-US" sz="1600" b="1" dirty="0">
                <a:solidFill>
                  <a:schemeClr val="bg1"/>
                </a:solidFill>
                <a:effectLst>
                  <a:outerShdw blurRad="38100" dist="38100" dir="2700000" algn="tl">
                    <a:srgbClr val="000000">
                      <a:alpha val="43137"/>
                    </a:srgbClr>
                  </a:outerShdw>
                </a:effectLst>
              </a:rPr>
              <a:t>Available Potential Energy </a:t>
            </a:r>
            <a:endParaRPr lang="en-US" sz="1600" b="1" dirty="0" smtClean="0">
              <a:solidFill>
                <a:schemeClr val="bg1"/>
              </a:solidFill>
              <a:effectLst>
                <a:outerShdw blurRad="38100" dist="38100" dir="2700000" algn="tl">
                  <a:srgbClr val="000000">
                    <a:alpha val="43137"/>
                  </a:srgbClr>
                </a:outerShdw>
              </a:effectLst>
            </a:endParaRPr>
          </a:p>
          <a:p>
            <a:r>
              <a:rPr lang="en-US" sz="1600" b="1" dirty="0" smtClean="0">
                <a:solidFill>
                  <a:srgbClr val="FF0000"/>
                </a:solidFill>
                <a:effectLst>
                  <a:outerShdw blurRad="38100" dist="38100" dir="2700000" algn="tl">
                    <a:srgbClr val="000000">
                      <a:alpha val="43137"/>
                    </a:srgbClr>
                  </a:outerShdw>
                </a:effectLst>
              </a:rPr>
              <a:t>TT</a:t>
            </a:r>
            <a:r>
              <a:rPr lang="en-US" sz="1600" b="1" dirty="0" smtClean="0">
                <a:solidFill>
                  <a:schemeClr val="bg1"/>
                </a:solidFill>
                <a:effectLst>
                  <a:outerShdw blurRad="38100" dist="38100" dir="2700000" algn="tl">
                    <a:srgbClr val="000000">
                      <a:alpha val="43137"/>
                    </a:srgbClr>
                  </a:outerShdw>
                </a:effectLst>
              </a:rPr>
              <a:t>: Total Totals</a:t>
            </a:r>
          </a:p>
          <a:p>
            <a:r>
              <a:rPr lang="en-US" sz="1600" b="1" dirty="0" smtClean="0">
                <a:solidFill>
                  <a:srgbClr val="FF0000"/>
                </a:solidFill>
                <a:effectLst>
                  <a:outerShdw blurRad="38100" dist="38100" dir="2700000" algn="tl">
                    <a:srgbClr val="000000">
                      <a:alpha val="43137"/>
                    </a:srgbClr>
                  </a:outerShdw>
                </a:effectLst>
              </a:rPr>
              <a:t>KI</a:t>
            </a:r>
            <a:r>
              <a:rPr lang="en-US" sz="1600" b="1" dirty="0" smtClean="0">
                <a:solidFill>
                  <a:schemeClr val="bg1"/>
                </a:solidFill>
                <a:effectLst>
                  <a:outerShdw blurRad="38100" dist="38100" dir="2700000" algn="tl">
                    <a:srgbClr val="000000">
                      <a:alpha val="43137"/>
                    </a:srgbClr>
                  </a:outerShdw>
                </a:effectLst>
              </a:rPr>
              <a:t>: K-Index</a:t>
            </a:r>
          </a:p>
          <a:p>
            <a:r>
              <a:rPr lang="en-US" sz="1600" b="1" dirty="0" smtClean="0">
                <a:solidFill>
                  <a:srgbClr val="FF0000"/>
                </a:solidFill>
                <a:effectLst>
                  <a:outerShdw blurRad="38100" dist="38100" dir="2700000" algn="tl">
                    <a:srgbClr val="000000">
                      <a:alpha val="43137"/>
                    </a:srgbClr>
                  </a:outerShdw>
                </a:effectLst>
              </a:rPr>
              <a:t>SI</a:t>
            </a:r>
            <a:r>
              <a:rPr lang="en-US" sz="1600" b="1" dirty="0" smtClean="0">
                <a:solidFill>
                  <a:schemeClr val="bg1"/>
                </a:solidFill>
                <a:effectLst>
                  <a:outerShdw blurRad="38100" dist="38100" dir="2700000" algn="tl">
                    <a:srgbClr val="000000">
                      <a:alpha val="43137"/>
                    </a:srgbClr>
                  </a:outerShdw>
                </a:effectLst>
              </a:rPr>
              <a:t>: Showalter </a:t>
            </a:r>
            <a:r>
              <a:rPr lang="en-US" sz="1600" b="1" dirty="0">
                <a:solidFill>
                  <a:schemeClr val="bg1"/>
                </a:solidFill>
                <a:effectLst>
                  <a:outerShdw blurRad="38100" dist="38100" dir="2700000" algn="tl">
                    <a:srgbClr val="000000">
                      <a:alpha val="43137"/>
                    </a:srgbClr>
                  </a:outerShdw>
                </a:effectLst>
              </a:rPr>
              <a:t>Index </a:t>
            </a:r>
            <a:endParaRPr lang="en-US" sz="16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4932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Shape 146"/>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25</a:t>
            </a:fld>
            <a:endParaRPr lang="en-US"/>
          </a:p>
        </p:txBody>
      </p:sp>
      <p:sp>
        <p:nvSpPr>
          <p:cNvPr id="147" name="Shape 147"/>
          <p:cNvSpPr txBox="1">
            <a:spLocks noGrp="1"/>
          </p:cNvSpPr>
          <p:nvPr>
            <p:ph type="title"/>
          </p:nvPr>
        </p:nvSpPr>
        <p:spPr>
          <a:xfrm>
            <a:off x="445325" y="25526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FF"/>
                </a:solidFill>
              </a:rPr>
              <a:t>CONUS</a:t>
            </a:r>
            <a:r>
              <a:rPr lang="en-US" dirty="0" smtClean="0"/>
              <a:t>-TPW, LVT, LVM:</a:t>
            </a:r>
            <a:endParaRPr lang="en-US" dirty="0"/>
          </a:p>
        </p:txBody>
      </p:sp>
      <p:sp>
        <p:nvSpPr>
          <p:cNvPr id="148" name="Shape 148"/>
          <p:cNvSpPr txBox="1">
            <a:spLocks noGrp="1"/>
          </p:cNvSpPr>
          <p:nvPr>
            <p:ph type="ftr" idx="11"/>
          </p:nvPr>
        </p:nvSpPr>
        <p:spPr>
          <a:xfrm>
            <a:off x="650787" y="645520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54" name="Shape 154"/>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lt1"/>
                </a:solidFill>
                <a:latin typeface="Calibri"/>
                <a:ea typeface="Calibri"/>
                <a:cs typeface="Calibri"/>
                <a:sym typeface="Calibri"/>
              </a:rPr>
              <a:t>PASSED</a:t>
            </a:r>
          </a:p>
        </p:txBody>
      </p:sp>
      <p:sp>
        <p:nvSpPr>
          <p:cNvPr id="12" name="Shape 130"/>
          <p:cNvSpPr txBox="1">
            <a:spLocks/>
          </p:cNvSpPr>
          <p:nvPr/>
        </p:nvSpPr>
        <p:spPr>
          <a:xfrm>
            <a:off x="2632265" y="1069731"/>
            <a:ext cx="358902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400" dirty="0" smtClean="0"/>
              <a:t>July 01, 2017, 2002 UTC</a:t>
            </a:r>
          </a:p>
          <a:p>
            <a:pPr algn="ctr">
              <a:spcBef>
                <a:spcPts val="0"/>
              </a:spcBef>
              <a:buFont typeface="Arial"/>
              <a:buNone/>
            </a:pP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499" r="8499" b="1332"/>
          <a:stretch/>
        </p:blipFill>
        <p:spPr>
          <a:xfrm>
            <a:off x="6109960" y="2579425"/>
            <a:ext cx="2974271" cy="265176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499" r="8499" b="1332"/>
          <a:stretch/>
        </p:blipFill>
        <p:spPr>
          <a:xfrm>
            <a:off x="3071854" y="2581753"/>
            <a:ext cx="2974271" cy="265176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499" r="8499" b="1332"/>
          <a:stretch/>
        </p:blipFill>
        <p:spPr>
          <a:xfrm>
            <a:off x="38100" y="2571805"/>
            <a:ext cx="2974271" cy="2651760"/>
          </a:xfrm>
          <a:prstGeom prst="rect">
            <a:avLst/>
          </a:prstGeom>
        </p:spPr>
      </p:pic>
      <p:sp>
        <p:nvSpPr>
          <p:cNvPr id="13"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25</a:t>
            </a:fld>
            <a:endParaRPr lang="en-US" sz="1200" dirty="0">
              <a:solidFill>
                <a:schemeClr val="lt1"/>
              </a:solidFill>
              <a:latin typeface="Calibri"/>
              <a:ea typeface="Calibri"/>
              <a:cs typeface="Calibri"/>
              <a:sym typeface="Calibri"/>
            </a:endParaRPr>
          </a:p>
        </p:txBody>
      </p:sp>
      <p:sp>
        <p:nvSpPr>
          <p:cNvPr id="14" name="Shape 130"/>
          <p:cNvSpPr txBox="1">
            <a:spLocks/>
          </p:cNvSpPr>
          <p:nvPr/>
        </p:nvSpPr>
        <p:spPr>
          <a:xfrm>
            <a:off x="696506" y="2017476"/>
            <a:ext cx="194763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t>TPW (mm)</a:t>
            </a:r>
            <a:endParaRPr lang="en-US" sz="2400" dirty="0"/>
          </a:p>
        </p:txBody>
      </p:sp>
      <p:sp>
        <p:nvSpPr>
          <p:cNvPr id="15" name="Shape 130"/>
          <p:cNvSpPr txBox="1">
            <a:spLocks/>
          </p:cNvSpPr>
          <p:nvPr/>
        </p:nvSpPr>
        <p:spPr>
          <a:xfrm>
            <a:off x="2970465" y="201747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t>Temp (K). 500 </a:t>
            </a:r>
            <a:r>
              <a:rPr lang="en-US" sz="2400" dirty="0" err="1" smtClean="0"/>
              <a:t>hPa</a:t>
            </a:r>
            <a:r>
              <a:rPr lang="en-US" sz="2400" dirty="0" smtClean="0"/>
              <a:t> </a:t>
            </a:r>
            <a:r>
              <a:rPr lang="en-US" sz="2400" dirty="0" err="1" smtClean="0"/>
              <a:t>hPa</a:t>
            </a:r>
            <a:endParaRPr lang="en-US" sz="2400" dirty="0"/>
          </a:p>
        </p:txBody>
      </p:sp>
      <p:sp>
        <p:nvSpPr>
          <p:cNvPr id="16" name="Shape 130"/>
          <p:cNvSpPr txBox="1">
            <a:spLocks/>
          </p:cNvSpPr>
          <p:nvPr/>
        </p:nvSpPr>
        <p:spPr>
          <a:xfrm>
            <a:off x="6006143" y="2005601"/>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t>WV (g/kg) 850 </a:t>
            </a:r>
            <a:r>
              <a:rPr lang="en-US" sz="2400" dirty="0" err="1" smtClean="0"/>
              <a:t>hPa</a:t>
            </a:r>
            <a:endParaRPr lang="en-US" sz="2400" dirty="0"/>
          </a:p>
        </p:txBody>
      </p:sp>
      <p:sp>
        <p:nvSpPr>
          <p:cNvPr id="20" name="TextBox 19"/>
          <p:cNvSpPr txBox="1"/>
          <p:nvPr/>
        </p:nvSpPr>
        <p:spPr>
          <a:xfrm>
            <a:off x="1876290" y="5332018"/>
            <a:ext cx="4857420" cy="1015663"/>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000" dirty="0" smtClean="0">
                <a:solidFill>
                  <a:schemeClr val="bg1"/>
                </a:solidFill>
                <a:effectLst>
                  <a:outerShdw blurRad="38100" dist="38100" dir="2700000" algn="tl">
                    <a:srgbClr val="000000">
                      <a:alpha val="43137"/>
                    </a:srgbClr>
                  </a:outerShdw>
                </a:effectLst>
              </a:rPr>
              <a:t>TPW: Total </a:t>
            </a:r>
            <a:r>
              <a:rPr lang="en-US" sz="2000" dirty="0" err="1" smtClean="0">
                <a:solidFill>
                  <a:schemeClr val="bg1"/>
                </a:solidFill>
                <a:effectLst>
                  <a:outerShdw blurRad="38100" dist="38100" dir="2700000" algn="tl">
                    <a:srgbClr val="000000">
                      <a:alpha val="43137"/>
                    </a:srgbClr>
                  </a:outerShdw>
                </a:effectLst>
              </a:rPr>
              <a:t>Precipitable</a:t>
            </a:r>
            <a:r>
              <a:rPr lang="en-US" sz="2000" dirty="0" smtClean="0">
                <a:solidFill>
                  <a:schemeClr val="bg1"/>
                </a:solidFill>
                <a:effectLst>
                  <a:outerShdw blurRad="38100" dist="38100" dir="2700000" algn="tl">
                    <a:srgbClr val="000000">
                      <a:alpha val="43137"/>
                    </a:srgbClr>
                  </a:outerShdw>
                </a:effectLst>
              </a:rPr>
              <a:t> Water</a:t>
            </a:r>
          </a:p>
          <a:p>
            <a:r>
              <a:rPr lang="en-US" sz="2000" dirty="0" smtClean="0">
                <a:solidFill>
                  <a:schemeClr val="bg1"/>
                </a:solidFill>
                <a:effectLst>
                  <a:outerShdw blurRad="38100" dist="38100" dir="2700000" algn="tl">
                    <a:srgbClr val="000000">
                      <a:alpha val="43137"/>
                    </a:srgbClr>
                  </a:outerShdw>
                </a:effectLst>
              </a:rPr>
              <a:t>LVT: Legacy Vertical Temperature profile</a:t>
            </a:r>
          </a:p>
          <a:p>
            <a:r>
              <a:rPr lang="en-US" sz="2000" dirty="0" smtClean="0">
                <a:solidFill>
                  <a:schemeClr val="bg1"/>
                </a:solidFill>
                <a:effectLst>
                  <a:outerShdw blurRad="38100" dist="38100" dir="2700000" algn="tl">
                    <a:srgbClr val="000000">
                      <a:alpha val="43137"/>
                    </a:srgbClr>
                  </a:outerShdw>
                </a:effectLst>
              </a:rPr>
              <a:t>LVM: Legacy Vertical Moisture profile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499" r="8499" b="1332"/>
          <a:stretch/>
        </p:blipFill>
        <p:spPr>
          <a:xfrm>
            <a:off x="3184874" y="1402080"/>
            <a:ext cx="2769149" cy="246888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499" r="8499" b="1332"/>
          <a:stretch/>
        </p:blipFill>
        <p:spPr>
          <a:xfrm>
            <a:off x="276230" y="3970020"/>
            <a:ext cx="2769149" cy="246888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499" r="8499" b="1332"/>
          <a:stretch/>
        </p:blipFill>
        <p:spPr>
          <a:xfrm>
            <a:off x="269268" y="1404900"/>
            <a:ext cx="2769149" cy="246888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8499" r="8499" b="1332"/>
          <a:stretch/>
        </p:blipFill>
        <p:spPr>
          <a:xfrm>
            <a:off x="3192494" y="3979258"/>
            <a:ext cx="2769149" cy="246888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8499" r="8499" b="1332"/>
          <a:stretch/>
        </p:blipFill>
        <p:spPr>
          <a:xfrm>
            <a:off x="6144208" y="1399680"/>
            <a:ext cx="2769149" cy="2468880"/>
          </a:xfrm>
          <a:prstGeom prst="rect">
            <a:avLst/>
          </a:prstGeom>
        </p:spPr>
      </p:pic>
      <p:sp>
        <p:nvSpPr>
          <p:cNvPr id="130" name="Shape 130"/>
          <p:cNvSpPr txBox="1">
            <a:spLocks noGrp="1"/>
          </p:cNvSpPr>
          <p:nvPr>
            <p:ph type="body" idx="1"/>
          </p:nvPr>
        </p:nvSpPr>
        <p:spPr>
          <a:xfrm>
            <a:off x="2644140" y="772856"/>
            <a:ext cx="3589020" cy="514924"/>
          </a:xfrm>
          <a:prstGeom prst="rect">
            <a:avLst/>
          </a:prstGeom>
        </p:spPr>
        <p:txBody>
          <a:bodyPr lIns="91425" tIns="91425" rIns="91425" bIns="91425" anchor="t" anchorCtr="0">
            <a:noAutofit/>
          </a:bodyPr>
          <a:lstStyle/>
          <a:p>
            <a:pPr lvl="0" algn="ctr" rtl="0">
              <a:spcBef>
                <a:spcPts val="0"/>
              </a:spcBef>
              <a:buNone/>
            </a:pPr>
            <a:r>
              <a:rPr lang="en-US" sz="2400" dirty="0" smtClean="0"/>
              <a:t>July 01, 2017, 2002 </a:t>
            </a:r>
            <a:r>
              <a:rPr lang="en-US" sz="2400" dirty="0"/>
              <a:t>UTC</a:t>
            </a:r>
          </a:p>
          <a:p>
            <a:pPr lvl="0" algn="ctr">
              <a:spcBef>
                <a:spcPts val="0"/>
              </a:spcBef>
              <a:buNone/>
            </a:pPr>
            <a:endParaRPr dirty="0"/>
          </a:p>
        </p:txBody>
      </p:sp>
      <p:sp>
        <p:nvSpPr>
          <p:cNvPr id="131" name="Shape 13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26</a:t>
            </a:fld>
            <a:endParaRPr lang="en-US"/>
          </a:p>
        </p:txBody>
      </p:sp>
      <p:sp>
        <p:nvSpPr>
          <p:cNvPr id="132"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FF"/>
                </a:solidFill>
              </a:rPr>
              <a:t>CONUS</a:t>
            </a:r>
            <a:r>
              <a:rPr lang="en-US" dirty="0" smtClean="0"/>
              <a:t>-DSI:</a:t>
            </a:r>
            <a:endParaRPr lang="en-US" dirty="0"/>
          </a:p>
        </p:txBody>
      </p:sp>
      <p:sp>
        <p:nvSpPr>
          <p:cNvPr id="135" name="Shape 135"/>
          <p:cNvSpPr txBox="1">
            <a:spLocks noGrp="1"/>
          </p:cNvSpPr>
          <p:nvPr>
            <p:ph type="ftr" idx="11"/>
          </p:nvPr>
        </p:nvSpPr>
        <p:spPr>
          <a:xfrm>
            <a:off x="650787" y="645520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39"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6" name="Shape 130"/>
          <p:cNvSpPr txBox="1">
            <a:spLocks/>
          </p:cNvSpPr>
          <p:nvPr/>
        </p:nvSpPr>
        <p:spPr>
          <a:xfrm>
            <a:off x="335279" y="14586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17" name="Shape 130"/>
          <p:cNvSpPr txBox="1">
            <a:spLocks/>
          </p:cNvSpPr>
          <p:nvPr/>
        </p:nvSpPr>
        <p:spPr>
          <a:xfrm>
            <a:off x="3288030" y="1451036"/>
            <a:ext cx="116205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19" name="Shape 130"/>
          <p:cNvSpPr txBox="1">
            <a:spLocks/>
          </p:cNvSpPr>
          <p:nvPr/>
        </p:nvSpPr>
        <p:spPr>
          <a:xfrm>
            <a:off x="335279" y="40494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0" name="Shape 130"/>
          <p:cNvSpPr txBox="1">
            <a:spLocks/>
          </p:cNvSpPr>
          <p:nvPr/>
        </p:nvSpPr>
        <p:spPr>
          <a:xfrm>
            <a:off x="3253739" y="40494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8" name="Shape 130"/>
          <p:cNvSpPr txBox="1">
            <a:spLocks/>
          </p:cNvSpPr>
          <p:nvPr/>
        </p:nvSpPr>
        <p:spPr>
          <a:xfrm>
            <a:off x="6227123" y="1443416"/>
            <a:ext cx="65373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21"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26</a:t>
            </a:fld>
            <a:endParaRPr lang="en-US" sz="1200" dirty="0">
              <a:solidFill>
                <a:schemeClr val="lt1"/>
              </a:solidFill>
              <a:latin typeface="Calibri"/>
              <a:ea typeface="Calibri"/>
              <a:cs typeface="Calibri"/>
              <a:sym typeface="Calibri"/>
            </a:endParaRPr>
          </a:p>
        </p:txBody>
      </p:sp>
      <p:sp>
        <p:nvSpPr>
          <p:cNvPr id="23" name="TextBox 22"/>
          <p:cNvSpPr txBox="1"/>
          <p:nvPr/>
        </p:nvSpPr>
        <p:spPr>
          <a:xfrm>
            <a:off x="6193005" y="4145285"/>
            <a:ext cx="2904742" cy="1569660"/>
          </a:xfrm>
          <a:prstGeom prst="rect">
            <a:avLst/>
          </a:prstGeom>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1" dirty="0" smtClean="0">
                <a:solidFill>
                  <a:srgbClr val="FF0000"/>
                </a:solidFill>
                <a:effectLst>
                  <a:outerShdw blurRad="38100" dist="38100" dir="2700000" algn="tl">
                    <a:srgbClr val="000000">
                      <a:alpha val="43137"/>
                    </a:srgbClr>
                  </a:outerShdw>
                </a:effectLst>
              </a:rPr>
              <a:t>LI</a:t>
            </a:r>
            <a:r>
              <a:rPr lang="en-US" sz="1600" b="1" dirty="0" smtClean="0">
                <a:solidFill>
                  <a:schemeClr val="bg1"/>
                </a:solidFill>
                <a:effectLst>
                  <a:outerShdw blurRad="38100" dist="38100" dir="2700000" algn="tl">
                    <a:srgbClr val="000000">
                      <a:alpha val="43137"/>
                    </a:srgbClr>
                  </a:outerShdw>
                </a:effectLst>
              </a:rPr>
              <a:t>: Lifted Index</a:t>
            </a:r>
          </a:p>
          <a:p>
            <a:r>
              <a:rPr lang="en-US" sz="1600" b="1" dirty="0" smtClean="0">
                <a:solidFill>
                  <a:srgbClr val="FF0000"/>
                </a:solidFill>
                <a:effectLst>
                  <a:outerShdw blurRad="38100" dist="38100" dir="2700000" algn="tl">
                    <a:srgbClr val="000000">
                      <a:alpha val="43137"/>
                    </a:srgbClr>
                  </a:outerShdw>
                </a:effectLst>
              </a:rPr>
              <a:t>CAPE</a:t>
            </a:r>
            <a:r>
              <a:rPr lang="en-US" sz="1600" b="1" dirty="0" smtClean="0">
                <a:solidFill>
                  <a:schemeClr val="bg1"/>
                </a:solidFill>
                <a:effectLst>
                  <a:outerShdw blurRad="38100" dist="38100" dir="2700000" algn="tl">
                    <a:srgbClr val="000000">
                      <a:alpha val="43137"/>
                    </a:srgbClr>
                  </a:outerShdw>
                </a:effectLst>
              </a:rPr>
              <a:t>: Convective </a:t>
            </a:r>
            <a:r>
              <a:rPr lang="en-US" sz="1600" b="1" dirty="0">
                <a:solidFill>
                  <a:schemeClr val="bg1"/>
                </a:solidFill>
                <a:effectLst>
                  <a:outerShdw blurRad="38100" dist="38100" dir="2700000" algn="tl">
                    <a:srgbClr val="000000">
                      <a:alpha val="43137"/>
                    </a:srgbClr>
                  </a:outerShdw>
                </a:effectLst>
              </a:rPr>
              <a:t>Available Potential Energy </a:t>
            </a:r>
            <a:endParaRPr lang="en-US" sz="1600" b="1" dirty="0" smtClean="0">
              <a:solidFill>
                <a:schemeClr val="bg1"/>
              </a:solidFill>
              <a:effectLst>
                <a:outerShdw blurRad="38100" dist="38100" dir="2700000" algn="tl">
                  <a:srgbClr val="000000">
                    <a:alpha val="43137"/>
                  </a:srgbClr>
                </a:outerShdw>
              </a:effectLst>
            </a:endParaRPr>
          </a:p>
          <a:p>
            <a:r>
              <a:rPr lang="en-US" sz="1600" b="1" dirty="0" smtClean="0">
                <a:solidFill>
                  <a:srgbClr val="FF0000"/>
                </a:solidFill>
                <a:effectLst>
                  <a:outerShdw blurRad="38100" dist="38100" dir="2700000" algn="tl">
                    <a:srgbClr val="000000">
                      <a:alpha val="43137"/>
                    </a:srgbClr>
                  </a:outerShdw>
                </a:effectLst>
              </a:rPr>
              <a:t>TT</a:t>
            </a:r>
            <a:r>
              <a:rPr lang="en-US" sz="1600" b="1" dirty="0" smtClean="0">
                <a:solidFill>
                  <a:schemeClr val="bg1"/>
                </a:solidFill>
                <a:effectLst>
                  <a:outerShdw blurRad="38100" dist="38100" dir="2700000" algn="tl">
                    <a:srgbClr val="000000">
                      <a:alpha val="43137"/>
                    </a:srgbClr>
                  </a:outerShdw>
                </a:effectLst>
              </a:rPr>
              <a:t>: Total Totals</a:t>
            </a:r>
          </a:p>
          <a:p>
            <a:r>
              <a:rPr lang="en-US" sz="1600" b="1" dirty="0" smtClean="0">
                <a:solidFill>
                  <a:srgbClr val="FF0000"/>
                </a:solidFill>
                <a:effectLst>
                  <a:outerShdw blurRad="38100" dist="38100" dir="2700000" algn="tl">
                    <a:srgbClr val="000000">
                      <a:alpha val="43137"/>
                    </a:srgbClr>
                  </a:outerShdw>
                </a:effectLst>
              </a:rPr>
              <a:t>KI</a:t>
            </a:r>
            <a:r>
              <a:rPr lang="en-US" sz="1600" b="1" dirty="0" smtClean="0">
                <a:solidFill>
                  <a:schemeClr val="bg1"/>
                </a:solidFill>
                <a:effectLst>
                  <a:outerShdw blurRad="38100" dist="38100" dir="2700000" algn="tl">
                    <a:srgbClr val="000000">
                      <a:alpha val="43137"/>
                    </a:srgbClr>
                  </a:outerShdw>
                </a:effectLst>
              </a:rPr>
              <a:t>: K-Index</a:t>
            </a:r>
          </a:p>
          <a:p>
            <a:r>
              <a:rPr lang="en-US" sz="1600" b="1" dirty="0" smtClean="0">
                <a:solidFill>
                  <a:srgbClr val="FF0000"/>
                </a:solidFill>
                <a:effectLst>
                  <a:outerShdw blurRad="38100" dist="38100" dir="2700000" algn="tl">
                    <a:srgbClr val="000000">
                      <a:alpha val="43137"/>
                    </a:srgbClr>
                  </a:outerShdw>
                </a:effectLst>
              </a:rPr>
              <a:t>SI</a:t>
            </a:r>
            <a:r>
              <a:rPr lang="en-US" sz="1600" b="1" dirty="0" smtClean="0">
                <a:solidFill>
                  <a:schemeClr val="bg1"/>
                </a:solidFill>
                <a:effectLst>
                  <a:outerShdw blurRad="38100" dist="38100" dir="2700000" algn="tl">
                    <a:srgbClr val="000000">
                      <a:alpha val="43137"/>
                    </a:srgbClr>
                  </a:outerShdw>
                </a:effectLst>
              </a:rPr>
              <a:t>: Showalter </a:t>
            </a:r>
            <a:r>
              <a:rPr lang="en-US" sz="1600" b="1" dirty="0">
                <a:solidFill>
                  <a:schemeClr val="bg1"/>
                </a:solidFill>
                <a:effectLst>
                  <a:outerShdw blurRad="38100" dist="38100" dir="2700000" algn="tl">
                    <a:srgbClr val="000000">
                      <a:alpha val="43137"/>
                    </a:srgbClr>
                  </a:outerShdw>
                </a:effectLst>
              </a:rPr>
              <a:t>Index </a:t>
            </a:r>
            <a:endParaRPr lang="en-US" sz="16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26820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Shape 146"/>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27</a:t>
            </a:fld>
            <a:endParaRPr lang="en-US"/>
          </a:p>
        </p:txBody>
      </p:sp>
      <p:sp>
        <p:nvSpPr>
          <p:cNvPr id="147" name="Shape 147"/>
          <p:cNvSpPr txBox="1">
            <a:spLocks noGrp="1"/>
          </p:cNvSpPr>
          <p:nvPr>
            <p:ph type="title"/>
          </p:nvPr>
        </p:nvSpPr>
        <p:spPr>
          <a:xfrm>
            <a:off x="457200" y="43338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-TPW, LVT, LVM:</a:t>
            </a:r>
            <a:endParaRPr lang="en-US" dirty="0"/>
          </a:p>
        </p:txBody>
      </p:sp>
      <p:sp>
        <p:nvSpPr>
          <p:cNvPr id="148" name="Shape 148"/>
          <p:cNvSpPr txBox="1">
            <a:spLocks noGrp="1"/>
          </p:cNvSpPr>
          <p:nvPr>
            <p:ph type="ftr" idx="11"/>
          </p:nvPr>
        </p:nvSpPr>
        <p:spPr>
          <a:xfrm>
            <a:off x="650787" y="645520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54" name="Shape 154"/>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lt1"/>
                </a:solidFill>
                <a:latin typeface="Calibri"/>
                <a:ea typeface="Calibri"/>
                <a:cs typeface="Calibri"/>
                <a:sym typeface="Calibri"/>
              </a:rPr>
              <a:t>PASSED</a:t>
            </a:r>
          </a:p>
        </p:txBody>
      </p:sp>
      <p:sp>
        <p:nvSpPr>
          <p:cNvPr id="12" name="Shape 130"/>
          <p:cNvSpPr txBox="1">
            <a:spLocks/>
          </p:cNvSpPr>
          <p:nvPr/>
        </p:nvSpPr>
        <p:spPr>
          <a:xfrm>
            <a:off x="2644140" y="1164731"/>
            <a:ext cx="358902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400" dirty="0" smtClean="0"/>
              <a:t>July 01, 2017, 2000 UTC</a:t>
            </a:r>
          </a:p>
          <a:p>
            <a:pPr algn="ctr">
              <a:spcBef>
                <a:spcPts val="0"/>
              </a:spcBef>
              <a:buFont typeface="Arial"/>
              <a:buNone/>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499" r="8499" b="1332"/>
          <a:stretch/>
        </p:blipFill>
        <p:spPr>
          <a:xfrm>
            <a:off x="6088729" y="2563575"/>
            <a:ext cx="2974271" cy="265176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499" r="8499" b="1332"/>
          <a:stretch/>
        </p:blipFill>
        <p:spPr>
          <a:xfrm>
            <a:off x="3060720" y="2563575"/>
            <a:ext cx="2974271" cy="265176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8499" r="8499" b="1332"/>
          <a:stretch/>
        </p:blipFill>
        <p:spPr>
          <a:xfrm>
            <a:off x="42449" y="2565193"/>
            <a:ext cx="2974271" cy="2651760"/>
          </a:xfrm>
          <a:prstGeom prst="rect">
            <a:avLst/>
          </a:prstGeom>
        </p:spPr>
      </p:pic>
      <p:sp>
        <p:nvSpPr>
          <p:cNvPr id="13"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27</a:t>
            </a:fld>
            <a:endParaRPr lang="en-US" sz="1200" dirty="0">
              <a:solidFill>
                <a:schemeClr val="lt1"/>
              </a:solidFill>
              <a:latin typeface="Calibri"/>
              <a:ea typeface="Calibri"/>
              <a:cs typeface="Calibri"/>
              <a:sym typeface="Calibri"/>
            </a:endParaRPr>
          </a:p>
        </p:txBody>
      </p:sp>
      <p:sp>
        <p:nvSpPr>
          <p:cNvPr id="14" name="Shape 130"/>
          <p:cNvSpPr txBox="1">
            <a:spLocks/>
          </p:cNvSpPr>
          <p:nvPr/>
        </p:nvSpPr>
        <p:spPr>
          <a:xfrm>
            <a:off x="696506" y="2017476"/>
            <a:ext cx="194763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t>TPW (mm)</a:t>
            </a:r>
            <a:endParaRPr lang="en-US" sz="2400" dirty="0"/>
          </a:p>
        </p:txBody>
      </p:sp>
      <p:sp>
        <p:nvSpPr>
          <p:cNvPr id="15" name="Shape 130"/>
          <p:cNvSpPr txBox="1">
            <a:spLocks/>
          </p:cNvSpPr>
          <p:nvPr/>
        </p:nvSpPr>
        <p:spPr>
          <a:xfrm>
            <a:off x="2970465" y="201747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t>Temp (K). 500 </a:t>
            </a:r>
            <a:r>
              <a:rPr lang="en-US" sz="2400" dirty="0" err="1" smtClean="0"/>
              <a:t>hPa</a:t>
            </a:r>
            <a:r>
              <a:rPr lang="en-US" sz="2400" dirty="0" smtClean="0"/>
              <a:t> </a:t>
            </a:r>
            <a:r>
              <a:rPr lang="en-US" sz="2400" dirty="0" err="1" smtClean="0"/>
              <a:t>hPa</a:t>
            </a:r>
            <a:endParaRPr lang="en-US" sz="2400" dirty="0"/>
          </a:p>
        </p:txBody>
      </p:sp>
      <p:sp>
        <p:nvSpPr>
          <p:cNvPr id="16" name="Shape 130"/>
          <p:cNvSpPr txBox="1">
            <a:spLocks/>
          </p:cNvSpPr>
          <p:nvPr/>
        </p:nvSpPr>
        <p:spPr>
          <a:xfrm>
            <a:off x="6006143" y="2005601"/>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t>WV (g/kg) 850 </a:t>
            </a:r>
            <a:r>
              <a:rPr lang="en-US" sz="2400" dirty="0" err="1" smtClean="0"/>
              <a:t>hPa</a:t>
            </a:r>
            <a:endParaRPr lang="en-US" sz="2400" dirty="0"/>
          </a:p>
        </p:txBody>
      </p:sp>
      <p:sp>
        <p:nvSpPr>
          <p:cNvPr id="20" name="TextBox 19"/>
          <p:cNvSpPr txBox="1"/>
          <p:nvPr/>
        </p:nvSpPr>
        <p:spPr>
          <a:xfrm>
            <a:off x="1876290" y="5332018"/>
            <a:ext cx="4857420" cy="1015663"/>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000" dirty="0" smtClean="0">
                <a:solidFill>
                  <a:schemeClr val="bg1"/>
                </a:solidFill>
                <a:effectLst>
                  <a:outerShdw blurRad="38100" dist="38100" dir="2700000" algn="tl">
                    <a:srgbClr val="000000">
                      <a:alpha val="43137"/>
                    </a:srgbClr>
                  </a:outerShdw>
                </a:effectLst>
              </a:rPr>
              <a:t>TPW: Total </a:t>
            </a:r>
            <a:r>
              <a:rPr lang="en-US" sz="2000" dirty="0" err="1" smtClean="0">
                <a:solidFill>
                  <a:schemeClr val="bg1"/>
                </a:solidFill>
                <a:effectLst>
                  <a:outerShdw blurRad="38100" dist="38100" dir="2700000" algn="tl">
                    <a:srgbClr val="000000">
                      <a:alpha val="43137"/>
                    </a:srgbClr>
                  </a:outerShdw>
                </a:effectLst>
              </a:rPr>
              <a:t>Precipitable</a:t>
            </a:r>
            <a:r>
              <a:rPr lang="en-US" sz="2000" dirty="0" smtClean="0">
                <a:solidFill>
                  <a:schemeClr val="bg1"/>
                </a:solidFill>
                <a:effectLst>
                  <a:outerShdw blurRad="38100" dist="38100" dir="2700000" algn="tl">
                    <a:srgbClr val="000000">
                      <a:alpha val="43137"/>
                    </a:srgbClr>
                  </a:outerShdw>
                </a:effectLst>
              </a:rPr>
              <a:t> Water</a:t>
            </a:r>
          </a:p>
          <a:p>
            <a:r>
              <a:rPr lang="en-US" sz="2000" dirty="0" smtClean="0">
                <a:solidFill>
                  <a:schemeClr val="bg1"/>
                </a:solidFill>
                <a:effectLst>
                  <a:outerShdw blurRad="38100" dist="38100" dir="2700000" algn="tl">
                    <a:srgbClr val="000000">
                      <a:alpha val="43137"/>
                    </a:srgbClr>
                  </a:outerShdw>
                </a:effectLst>
              </a:rPr>
              <a:t>LVT: Legacy Vertical Temperature profile</a:t>
            </a:r>
          </a:p>
          <a:p>
            <a:r>
              <a:rPr lang="en-US" sz="2000" dirty="0" smtClean="0">
                <a:solidFill>
                  <a:schemeClr val="bg1"/>
                </a:solidFill>
                <a:effectLst>
                  <a:outerShdw blurRad="38100" dist="38100" dir="2700000" algn="tl">
                    <a:srgbClr val="000000">
                      <a:alpha val="43137"/>
                    </a:srgbClr>
                  </a:outerShdw>
                </a:effectLst>
              </a:rPr>
              <a:t>LVM: Legacy Vertical Moisture profile</a:t>
            </a:r>
          </a:p>
        </p:txBody>
      </p:sp>
    </p:spTree>
    <p:extLst>
      <p:ext uri="{BB962C8B-B14F-4D97-AF65-F5344CB8AC3E}">
        <p14:creationId xmlns:p14="http://schemas.microsoft.com/office/powerpoint/2010/main" val="2763125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500" r="8500" b="1332"/>
          <a:stretch/>
        </p:blipFill>
        <p:spPr>
          <a:xfrm>
            <a:off x="3209466" y="1404060"/>
            <a:ext cx="2769149" cy="246888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500" r="8500" b="1332"/>
          <a:stretch/>
        </p:blipFill>
        <p:spPr>
          <a:xfrm>
            <a:off x="281051" y="3977220"/>
            <a:ext cx="2769149" cy="246888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8500" r="8500" b="1332"/>
          <a:stretch/>
        </p:blipFill>
        <p:spPr>
          <a:xfrm>
            <a:off x="291121" y="1404060"/>
            <a:ext cx="2769149" cy="246888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8500" r="8500" b="1332"/>
          <a:stretch/>
        </p:blipFill>
        <p:spPr>
          <a:xfrm>
            <a:off x="3201961" y="3980040"/>
            <a:ext cx="2769149" cy="246888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8499" r="8499" b="1332"/>
          <a:stretch/>
        </p:blipFill>
        <p:spPr>
          <a:xfrm>
            <a:off x="6151169" y="1402484"/>
            <a:ext cx="2769149" cy="2468880"/>
          </a:xfrm>
          <a:prstGeom prst="rect">
            <a:avLst/>
          </a:prstGeom>
        </p:spPr>
      </p:pic>
      <p:sp>
        <p:nvSpPr>
          <p:cNvPr id="130" name="Shape 130"/>
          <p:cNvSpPr txBox="1">
            <a:spLocks noGrp="1"/>
          </p:cNvSpPr>
          <p:nvPr>
            <p:ph type="body" idx="1"/>
          </p:nvPr>
        </p:nvSpPr>
        <p:spPr>
          <a:xfrm>
            <a:off x="2644140" y="772856"/>
            <a:ext cx="3589020" cy="514924"/>
          </a:xfrm>
          <a:prstGeom prst="rect">
            <a:avLst/>
          </a:prstGeom>
        </p:spPr>
        <p:txBody>
          <a:bodyPr lIns="91425" tIns="91425" rIns="91425" bIns="91425" anchor="t" anchorCtr="0">
            <a:noAutofit/>
          </a:bodyPr>
          <a:lstStyle/>
          <a:p>
            <a:pPr lvl="0" algn="ctr" rtl="0">
              <a:spcBef>
                <a:spcPts val="0"/>
              </a:spcBef>
              <a:buNone/>
            </a:pPr>
            <a:r>
              <a:rPr lang="en-US" sz="2400" dirty="0" smtClean="0"/>
              <a:t>July 01, 2017, 2000 </a:t>
            </a:r>
            <a:r>
              <a:rPr lang="en-US" sz="2400" dirty="0"/>
              <a:t>UTC</a:t>
            </a:r>
          </a:p>
          <a:p>
            <a:pPr lvl="0" algn="ctr">
              <a:spcBef>
                <a:spcPts val="0"/>
              </a:spcBef>
              <a:buNone/>
            </a:pPr>
            <a:endParaRPr dirty="0"/>
          </a:p>
        </p:txBody>
      </p:sp>
      <p:sp>
        <p:nvSpPr>
          <p:cNvPr id="131" name="Shape 13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28</a:t>
            </a:fld>
            <a:endParaRPr lang="en-US"/>
          </a:p>
        </p:txBody>
      </p:sp>
      <p:sp>
        <p:nvSpPr>
          <p:cNvPr id="132"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-DSI:</a:t>
            </a:r>
            <a:endParaRPr lang="en-US" dirty="0"/>
          </a:p>
        </p:txBody>
      </p:sp>
      <p:sp>
        <p:nvSpPr>
          <p:cNvPr id="135" name="Shape 135"/>
          <p:cNvSpPr txBox="1">
            <a:spLocks noGrp="1"/>
          </p:cNvSpPr>
          <p:nvPr>
            <p:ph type="ftr" idx="11"/>
          </p:nvPr>
        </p:nvSpPr>
        <p:spPr>
          <a:xfrm>
            <a:off x="650787" y="645520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39"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6" name="Shape 130"/>
          <p:cNvSpPr txBox="1">
            <a:spLocks/>
          </p:cNvSpPr>
          <p:nvPr/>
        </p:nvSpPr>
        <p:spPr>
          <a:xfrm>
            <a:off x="335279" y="14586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17" name="Shape 130"/>
          <p:cNvSpPr txBox="1">
            <a:spLocks/>
          </p:cNvSpPr>
          <p:nvPr/>
        </p:nvSpPr>
        <p:spPr>
          <a:xfrm>
            <a:off x="3288030" y="1451036"/>
            <a:ext cx="116205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19" name="Shape 130"/>
          <p:cNvSpPr txBox="1">
            <a:spLocks/>
          </p:cNvSpPr>
          <p:nvPr/>
        </p:nvSpPr>
        <p:spPr>
          <a:xfrm>
            <a:off x="335279" y="40494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0" name="Shape 130"/>
          <p:cNvSpPr txBox="1">
            <a:spLocks/>
          </p:cNvSpPr>
          <p:nvPr/>
        </p:nvSpPr>
        <p:spPr>
          <a:xfrm>
            <a:off x="3253739" y="40494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8" name="Shape 130"/>
          <p:cNvSpPr txBox="1">
            <a:spLocks/>
          </p:cNvSpPr>
          <p:nvPr/>
        </p:nvSpPr>
        <p:spPr>
          <a:xfrm>
            <a:off x="6227123" y="1443416"/>
            <a:ext cx="65373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21"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28</a:t>
            </a:fld>
            <a:endParaRPr lang="en-US" sz="1200" dirty="0">
              <a:solidFill>
                <a:schemeClr val="lt1"/>
              </a:solidFill>
              <a:latin typeface="Calibri"/>
              <a:ea typeface="Calibri"/>
              <a:cs typeface="Calibri"/>
              <a:sym typeface="Calibri"/>
            </a:endParaRPr>
          </a:p>
        </p:txBody>
      </p:sp>
      <p:sp>
        <p:nvSpPr>
          <p:cNvPr id="23" name="TextBox 22"/>
          <p:cNvSpPr txBox="1"/>
          <p:nvPr/>
        </p:nvSpPr>
        <p:spPr>
          <a:xfrm>
            <a:off x="6131590" y="4097522"/>
            <a:ext cx="2904742" cy="1569660"/>
          </a:xfrm>
          <a:prstGeom prst="rect">
            <a:avLst/>
          </a:prstGeom>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1" dirty="0" smtClean="0">
                <a:solidFill>
                  <a:srgbClr val="FF0000"/>
                </a:solidFill>
                <a:effectLst>
                  <a:outerShdw blurRad="38100" dist="38100" dir="2700000" algn="tl">
                    <a:srgbClr val="000000">
                      <a:alpha val="43137"/>
                    </a:srgbClr>
                  </a:outerShdw>
                </a:effectLst>
              </a:rPr>
              <a:t>LI</a:t>
            </a:r>
            <a:r>
              <a:rPr lang="en-US" sz="1600" b="1" dirty="0" smtClean="0">
                <a:solidFill>
                  <a:schemeClr val="bg1"/>
                </a:solidFill>
                <a:effectLst>
                  <a:outerShdw blurRad="38100" dist="38100" dir="2700000" algn="tl">
                    <a:srgbClr val="000000">
                      <a:alpha val="43137"/>
                    </a:srgbClr>
                  </a:outerShdw>
                </a:effectLst>
              </a:rPr>
              <a:t>: Lifted Index</a:t>
            </a:r>
          </a:p>
          <a:p>
            <a:r>
              <a:rPr lang="en-US" sz="1600" b="1" dirty="0" smtClean="0">
                <a:solidFill>
                  <a:srgbClr val="FF0000"/>
                </a:solidFill>
                <a:effectLst>
                  <a:outerShdw blurRad="38100" dist="38100" dir="2700000" algn="tl">
                    <a:srgbClr val="000000">
                      <a:alpha val="43137"/>
                    </a:srgbClr>
                  </a:outerShdw>
                </a:effectLst>
              </a:rPr>
              <a:t>CAPE</a:t>
            </a:r>
            <a:r>
              <a:rPr lang="en-US" sz="1600" b="1" dirty="0" smtClean="0">
                <a:solidFill>
                  <a:schemeClr val="bg1"/>
                </a:solidFill>
                <a:effectLst>
                  <a:outerShdw blurRad="38100" dist="38100" dir="2700000" algn="tl">
                    <a:srgbClr val="000000">
                      <a:alpha val="43137"/>
                    </a:srgbClr>
                  </a:outerShdw>
                </a:effectLst>
              </a:rPr>
              <a:t>: Convective </a:t>
            </a:r>
            <a:r>
              <a:rPr lang="en-US" sz="1600" b="1" dirty="0">
                <a:solidFill>
                  <a:schemeClr val="bg1"/>
                </a:solidFill>
                <a:effectLst>
                  <a:outerShdw blurRad="38100" dist="38100" dir="2700000" algn="tl">
                    <a:srgbClr val="000000">
                      <a:alpha val="43137"/>
                    </a:srgbClr>
                  </a:outerShdw>
                </a:effectLst>
              </a:rPr>
              <a:t>Available Potential Energy </a:t>
            </a:r>
            <a:endParaRPr lang="en-US" sz="1600" b="1" dirty="0" smtClean="0">
              <a:solidFill>
                <a:schemeClr val="bg1"/>
              </a:solidFill>
              <a:effectLst>
                <a:outerShdw blurRad="38100" dist="38100" dir="2700000" algn="tl">
                  <a:srgbClr val="000000">
                    <a:alpha val="43137"/>
                  </a:srgbClr>
                </a:outerShdw>
              </a:effectLst>
            </a:endParaRPr>
          </a:p>
          <a:p>
            <a:r>
              <a:rPr lang="en-US" sz="1600" b="1" dirty="0" smtClean="0">
                <a:solidFill>
                  <a:srgbClr val="FF0000"/>
                </a:solidFill>
                <a:effectLst>
                  <a:outerShdw blurRad="38100" dist="38100" dir="2700000" algn="tl">
                    <a:srgbClr val="000000">
                      <a:alpha val="43137"/>
                    </a:srgbClr>
                  </a:outerShdw>
                </a:effectLst>
              </a:rPr>
              <a:t>TT</a:t>
            </a:r>
            <a:r>
              <a:rPr lang="en-US" sz="1600" b="1" dirty="0" smtClean="0">
                <a:solidFill>
                  <a:schemeClr val="bg1"/>
                </a:solidFill>
                <a:effectLst>
                  <a:outerShdw blurRad="38100" dist="38100" dir="2700000" algn="tl">
                    <a:srgbClr val="000000">
                      <a:alpha val="43137"/>
                    </a:srgbClr>
                  </a:outerShdw>
                </a:effectLst>
              </a:rPr>
              <a:t>: Total Totals</a:t>
            </a:r>
          </a:p>
          <a:p>
            <a:r>
              <a:rPr lang="en-US" sz="1600" b="1" dirty="0" smtClean="0">
                <a:solidFill>
                  <a:srgbClr val="FF0000"/>
                </a:solidFill>
                <a:effectLst>
                  <a:outerShdw blurRad="38100" dist="38100" dir="2700000" algn="tl">
                    <a:srgbClr val="000000">
                      <a:alpha val="43137"/>
                    </a:srgbClr>
                  </a:outerShdw>
                </a:effectLst>
              </a:rPr>
              <a:t>KI</a:t>
            </a:r>
            <a:r>
              <a:rPr lang="en-US" sz="1600" b="1" dirty="0" smtClean="0">
                <a:solidFill>
                  <a:schemeClr val="bg1"/>
                </a:solidFill>
                <a:effectLst>
                  <a:outerShdw blurRad="38100" dist="38100" dir="2700000" algn="tl">
                    <a:srgbClr val="000000">
                      <a:alpha val="43137"/>
                    </a:srgbClr>
                  </a:outerShdw>
                </a:effectLst>
              </a:rPr>
              <a:t>: K-Index</a:t>
            </a:r>
          </a:p>
          <a:p>
            <a:r>
              <a:rPr lang="en-US" sz="1600" b="1" dirty="0" smtClean="0">
                <a:solidFill>
                  <a:srgbClr val="FF0000"/>
                </a:solidFill>
                <a:effectLst>
                  <a:outerShdw blurRad="38100" dist="38100" dir="2700000" algn="tl">
                    <a:srgbClr val="000000">
                      <a:alpha val="43137"/>
                    </a:srgbClr>
                  </a:outerShdw>
                </a:effectLst>
              </a:rPr>
              <a:t>SI</a:t>
            </a:r>
            <a:r>
              <a:rPr lang="en-US" sz="1600" b="1" dirty="0" smtClean="0">
                <a:solidFill>
                  <a:schemeClr val="bg1"/>
                </a:solidFill>
                <a:effectLst>
                  <a:outerShdw blurRad="38100" dist="38100" dir="2700000" algn="tl">
                    <a:srgbClr val="000000">
                      <a:alpha val="43137"/>
                    </a:srgbClr>
                  </a:outerShdw>
                </a:effectLst>
              </a:rPr>
              <a:t>: Showalter </a:t>
            </a:r>
            <a:r>
              <a:rPr lang="en-US" sz="1600" b="1" dirty="0">
                <a:solidFill>
                  <a:schemeClr val="bg1"/>
                </a:solidFill>
                <a:effectLst>
                  <a:outerShdw blurRad="38100" dist="38100" dir="2700000" algn="tl">
                    <a:srgbClr val="000000">
                      <a:alpha val="43137"/>
                    </a:srgbClr>
                  </a:outerShdw>
                </a:effectLst>
              </a:rPr>
              <a:t>Index </a:t>
            </a:r>
            <a:endParaRPr lang="en-US" sz="16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62203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Shape 146"/>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29</a:t>
            </a:fld>
            <a:endParaRPr lang="en-US"/>
          </a:p>
        </p:txBody>
      </p:sp>
      <p:sp>
        <p:nvSpPr>
          <p:cNvPr id="147" name="Shape 147"/>
          <p:cNvSpPr txBox="1">
            <a:spLocks noGrp="1"/>
          </p:cNvSpPr>
          <p:nvPr>
            <p:ph type="title"/>
          </p:nvPr>
        </p:nvSpPr>
        <p:spPr>
          <a:xfrm>
            <a:off x="457200" y="54026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FF00"/>
                </a:solidFill>
              </a:rPr>
              <a:t>MESO2</a:t>
            </a:r>
            <a:r>
              <a:rPr lang="en-US" dirty="0" smtClean="0"/>
              <a:t>-TPW, LVT, LVM:</a:t>
            </a:r>
            <a:endParaRPr lang="en-US" dirty="0"/>
          </a:p>
        </p:txBody>
      </p:sp>
      <p:sp>
        <p:nvSpPr>
          <p:cNvPr id="148" name="Shape 148"/>
          <p:cNvSpPr txBox="1">
            <a:spLocks noGrp="1"/>
          </p:cNvSpPr>
          <p:nvPr>
            <p:ph type="ftr" idx="11"/>
          </p:nvPr>
        </p:nvSpPr>
        <p:spPr>
          <a:xfrm>
            <a:off x="650787" y="645520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54" name="Shape 154"/>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lt1"/>
                </a:solidFill>
                <a:latin typeface="Calibri"/>
                <a:ea typeface="Calibri"/>
                <a:cs typeface="Calibri"/>
                <a:sym typeface="Calibri"/>
              </a:rPr>
              <a:t>PASSED</a:t>
            </a:r>
          </a:p>
        </p:txBody>
      </p:sp>
      <p:sp>
        <p:nvSpPr>
          <p:cNvPr id="12" name="Shape 130"/>
          <p:cNvSpPr txBox="1">
            <a:spLocks/>
          </p:cNvSpPr>
          <p:nvPr/>
        </p:nvSpPr>
        <p:spPr>
          <a:xfrm>
            <a:off x="2644140" y="1271606"/>
            <a:ext cx="358902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400" dirty="0" smtClean="0"/>
              <a:t>July 01, 2017, 2000 UTC</a:t>
            </a:r>
          </a:p>
          <a:p>
            <a:pPr algn="ctr">
              <a:spcBef>
                <a:spcPts val="0"/>
              </a:spcBef>
              <a:buFont typeface="Arial"/>
              <a:buNone/>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500" r="8500" b="1332"/>
          <a:stretch/>
        </p:blipFill>
        <p:spPr>
          <a:xfrm>
            <a:off x="6108600" y="2685388"/>
            <a:ext cx="2974271" cy="265176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00" r="8500" b="1332"/>
          <a:stretch/>
        </p:blipFill>
        <p:spPr>
          <a:xfrm>
            <a:off x="3080989" y="2696818"/>
            <a:ext cx="2974271" cy="265176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8500" r="8500" b="1332"/>
          <a:stretch/>
        </p:blipFill>
        <p:spPr>
          <a:xfrm>
            <a:off x="42449" y="2682988"/>
            <a:ext cx="2974271" cy="2651760"/>
          </a:xfrm>
          <a:prstGeom prst="rect">
            <a:avLst/>
          </a:prstGeom>
        </p:spPr>
      </p:pic>
      <p:sp>
        <p:nvSpPr>
          <p:cNvPr id="13"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29</a:t>
            </a:fld>
            <a:endParaRPr lang="en-US" sz="1200" dirty="0">
              <a:solidFill>
                <a:schemeClr val="lt1"/>
              </a:solidFill>
              <a:latin typeface="Calibri"/>
              <a:ea typeface="Calibri"/>
              <a:cs typeface="Calibri"/>
              <a:sym typeface="Calibri"/>
            </a:endParaRPr>
          </a:p>
        </p:txBody>
      </p:sp>
      <p:sp>
        <p:nvSpPr>
          <p:cNvPr id="14" name="Shape 130"/>
          <p:cNvSpPr txBox="1">
            <a:spLocks/>
          </p:cNvSpPr>
          <p:nvPr/>
        </p:nvSpPr>
        <p:spPr>
          <a:xfrm>
            <a:off x="696506" y="2100601"/>
            <a:ext cx="194763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t>TPW (mm)</a:t>
            </a:r>
            <a:endParaRPr lang="en-US" sz="2400" dirty="0"/>
          </a:p>
        </p:txBody>
      </p:sp>
      <p:sp>
        <p:nvSpPr>
          <p:cNvPr id="15" name="Shape 130"/>
          <p:cNvSpPr txBox="1">
            <a:spLocks/>
          </p:cNvSpPr>
          <p:nvPr/>
        </p:nvSpPr>
        <p:spPr>
          <a:xfrm>
            <a:off x="2970465" y="2100601"/>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t>Temp (K). 500 </a:t>
            </a:r>
            <a:r>
              <a:rPr lang="en-US" sz="2400" dirty="0" err="1" smtClean="0"/>
              <a:t>hPa</a:t>
            </a:r>
            <a:r>
              <a:rPr lang="en-US" sz="2400" dirty="0" smtClean="0"/>
              <a:t> </a:t>
            </a:r>
            <a:r>
              <a:rPr lang="en-US" sz="2400" dirty="0" err="1" smtClean="0"/>
              <a:t>hPa</a:t>
            </a:r>
            <a:endParaRPr lang="en-US" sz="2400" dirty="0"/>
          </a:p>
        </p:txBody>
      </p:sp>
      <p:sp>
        <p:nvSpPr>
          <p:cNvPr id="16" name="Shape 130"/>
          <p:cNvSpPr txBox="1">
            <a:spLocks/>
          </p:cNvSpPr>
          <p:nvPr/>
        </p:nvSpPr>
        <p:spPr>
          <a:xfrm>
            <a:off x="6006143" y="208872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t>WV (g/kg) 850 </a:t>
            </a:r>
            <a:r>
              <a:rPr lang="en-US" sz="2400" dirty="0" err="1" smtClean="0"/>
              <a:t>hPa</a:t>
            </a:r>
            <a:endParaRPr lang="en-US" sz="2400" dirty="0"/>
          </a:p>
        </p:txBody>
      </p:sp>
      <p:sp>
        <p:nvSpPr>
          <p:cNvPr id="20" name="TextBox 19"/>
          <p:cNvSpPr txBox="1"/>
          <p:nvPr/>
        </p:nvSpPr>
        <p:spPr>
          <a:xfrm>
            <a:off x="1876290" y="5391393"/>
            <a:ext cx="4857420" cy="1015663"/>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000" dirty="0" smtClean="0">
                <a:solidFill>
                  <a:schemeClr val="bg1"/>
                </a:solidFill>
                <a:effectLst>
                  <a:outerShdw blurRad="38100" dist="38100" dir="2700000" algn="tl">
                    <a:srgbClr val="000000">
                      <a:alpha val="43137"/>
                    </a:srgbClr>
                  </a:outerShdw>
                </a:effectLst>
              </a:rPr>
              <a:t>TPW: Total </a:t>
            </a:r>
            <a:r>
              <a:rPr lang="en-US" sz="2000" dirty="0" err="1" smtClean="0">
                <a:solidFill>
                  <a:schemeClr val="bg1"/>
                </a:solidFill>
                <a:effectLst>
                  <a:outerShdw blurRad="38100" dist="38100" dir="2700000" algn="tl">
                    <a:srgbClr val="000000">
                      <a:alpha val="43137"/>
                    </a:srgbClr>
                  </a:outerShdw>
                </a:effectLst>
              </a:rPr>
              <a:t>Precipitable</a:t>
            </a:r>
            <a:r>
              <a:rPr lang="en-US" sz="2000" dirty="0" smtClean="0">
                <a:solidFill>
                  <a:schemeClr val="bg1"/>
                </a:solidFill>
                <a:effectLst>
                  <a:outerShdw blurRad="38100" dist="38100" dir="2700000" algn="tl">
                    <a:srgbClr val="000000">
                      <a:alpha val="43137"/>
                    </a:srgbClr>
                  </a:outerShdw>
                </a:effectLst>
              </a:rPr>
              <a:t> Water</a:t>
            </a:r>
          </a:p>
          <a:p>
            <a:r>
              <a:rPr lang="en-US" sz="2000" dirty="0" smtClean="0">
                <a:solidFill>
                  <a:schemeClr val="bg1"/>
                </a:solidFill>
                <a:effectLst>
                  <a:outerShdw blurRad="38100" dist="38100" dir="2700000" algn="tl">
                    <a:srgbClr val="000000">
                      <a:alpha val="43137"/>
                    </a:srgbClr>
                  </a:outerShdw>
                </a:effectLst>
              </a:rPr>
              <a:t>LVT: Legacy Vertical Temperature profile</a:t>
            </a:r>
          </a:p>
          <a:p>
            <a:r>
              <a:rPr lang="en-US" sz="2000" dirty="0" smtClean="0">
                <a:solidFill>
                  <a:schemeClr val="bg1"/>
                </a:solidFill>
                <a:effectLst>
                  <a:outerShdw blurRad="38100" dist="38100" dir="2700000" algn="tl">
                    <a:srgbClr val="000000">
                      <a:alpha val="43137"/>
                    </a:srgbClr>
                  </a:outerShdw>
                </a:effectLst>
              </a:rPr>
              <a:t>LVM: Legacy Vertical Moisture profile</a:t>
            </a:r>
          </a:p>
        </p:txBody>
      </p:sp>
    </p:spTree>
    <p:extLst>
      <p:ext uri="{BB962C8B-B14F-4D97-AF65-F5344CB8AC3E}">
        <p14:creationId xmlns:p14="http://schemas.microsoft.com/office/powerpoint/2010/main" val="3639676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3</a:t>
            </a:fld>
            <a:endParaRPr lang="en-US" sz="1200" b="0" i="0" u="none" strike="noStrike" cap="none">
              <a:solidFill>
                <a:schemeClr val="lt1"/>
              </a:solidFill>
              <a:latin typeface="Calibri"/>
              <a:ea typeface="Calibri"/>
              <a:cs typeface="Calibri"/>
              <a:sym typeface="Calibri"/>
            </a:endParaRPr>
          </a:p>
        </p:txBody>
      </p:sp>
      <p:sp>
        <p:nvSpPr>
          <p:cNvPr id="5" name="Title 1"/>
          <p:cNvSpPr>
            <a:spLocks noGrp="1"/>
          </p:cNvSpPr>
          <p:nvPr>
            <p:ph type="title"/>
          </p:nvPr>
        </p:nvSpPr>
        <p:spPr>
          <a:xfrm>
            <a:off x="603563" y="2506900"/>
            <a:ext cx="7772400" cy="1362075"/>
          </a:xfrm>
        </p:spPr>
        <p:txBody>
          <a:bodyPr/>
          <a:lstStyle/>
          <a:p>
            <a:pPr marL="461963" indent="-461963" algn="l"/>
            <a:r>
              <a:rPr lang="en-US" dirty="0" smtClean="0">
                <a:latin typeface="Calibri" panose="020F0502020204030204" pitchFamily="34" charset="0"/>
              </a:rPr>
              <a:t>REVIEW OF BETA MATURITY</a:t>
            </a:r>
          </a:p>
        </p:txBody>
      </p:sp>
      <p:sp>
        <p:nvSpPr>
          <p:cNvPr id="6" name="Text Placeholder 2"/>
          <p:cNvSpPr>
            <a:spLocks noGrp="1"/>
          </p:cNvSpPr>
          <p:nvPr>
            <p:ph type="body" idx="1"/>
          </p:nvPr>
        </p:nvSpPr>
        <p:spPr>
          <a:xfrm>
            <a:off x="391886" y="1980464"/>
            <a:ext cx="8514608" cy="774638"/>
          </a:xfrm>
        </p:spPr>
        <p:txBody>
          <a:bodyPr/>
          <a:lstStyle/>
          <a:p>
            <a:pPr marL="203200" indent="0">
              <a:buNone/>
            </a:pPr>
            <a:r>
              <a:rPr lang="en-US" dirty="0" smtClean="0">
                <a:solidFill>
                  <a:schemeClr val="bg1">
                    <a:lumMod val="50000"/>
                  </a:schemeClr>
                </a:solidFill>
              </a:rPr>
              <a:t>GOES-16 ABI L2 LAP Product Provisional PS-PVR</a:t>
            </a:r>
            <a:endParaRPr lang="en-US" dirty="0">
              <a:solidFill>
                <a:schemeClr val="bg1">
                  <a:lumMod val="50000"/>
                </a:schemeClr>
              </a:solidFill>
            </a:endParaRPr>
          </a:p>
        </p:txBody>
      </p:sp>
    </p:spTree>
    <p:extLst>
      <p:ext uri="{BB962C8B-B14F-4D97-AF65-F5344CB8AC3E}">
        <p14:creationId xmlns:p14="http://schemas.microsoft.com/office/powerpoint/2010/main" val="2347046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500" r="8500" b="1332"/>
          <a:stretch/>
        </p:blipFill>
        <p:spPr>
          <a:xfrm>
            <a:off x="3203611" y="1402080"/>
            <a:ext cx="2769149" cy="246888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00" r="8500" b="1332"/>
          <a:stretch/>
        </p:blipFill>
        <p:spPr>
          <a:xfrm>
            <a:off x="282337" y="3965220"/>
            <a:ext cx="2769149" cy="246888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8500" r="8500" b="1332"/>
          <a:stretch/>
        </p:blipFill>
        <p:spPr>
          <a:xfrm>
            <a:off x="298741" y="1404900"/>
            <a:ext cx="2769149" cy="246888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8500" r="8500" b="1332"/>
          <a:stretch/>
        </p:blipFill>
        <p:spPr>
          <a:xfrm>
            <a:off x="3193329" y="3962400"/>
            <a:ext cx="2769149" cy="246888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8500" r="8500" b="1332"/>
          <a:stretch/>
        </p:blipFill>
        <p:spPr>
          <a:xfrm>
            <a:off x="6157683" y="1404900"/>
            <a:ext cx="2769149" cy="2468880"/>
          </a:xfrm>
          <a:prstGeom prst="rect">
            <a:avLst/>
          </a:prstGeom>
        </p:spPr>
      </p:pic>
      <p:sp>
        <p:nvSpPr>
          <p:cNvPr id="130" name="Shape 130"/>
          <p:cNvSpPr txBox="1">
            <a:spLocks noGrp="1"/>
          </p:cNvSpPr>
          <p:nvPr>
            <p:ph type="body" idx="1"/>
          </p:nvPr>
        </p:nvSpPr>
        <p:spPr>
          <a:xfrm>
            <a:off x="2644140" y="772856"/>
            <a:ext cx="3589020" cy="514924"/>
          </a:xfrm>
          <a:prstGeom prst="rect">
            <a:avLst/>
          </a:prstGeom>
        </p:spPr>
        <p:txBody>
          <a:bodyPr lIns="91425" tIns="91425" rIns="91425" bIns="91425" anchor="t" anchorCtr="0">
            <a:noAutofit/>
          </a:bodyPr>
          <a:lstStyle/>
          <a:p>
            <a:pPr lvl="0" algn="ctr" rtl="0">
              <a:spcBef>
                <a:spcPts val="0"/>
              </a:spcBef>
              <a:buNone/>
            </a:pPr>
            <a:r>
              <a:rPr lang="en-US" sz="2400" dirty="0" smtClean="0"/>
              <a:t>July 01, 2017, </a:t>
            </a:r>
            <a:r>
              <a:rPr lang="en-US" sz="2400" dirty="0"/>
              <a:t>2</a:t>
            </a:r>
            <a:r>
              <a:rPr lang="en-US" sz="2400" dirty="0" smtClean="0"/>
              <a:t>000 </a:t>
            </a:r>
            <a:r>
              <a:rPr lang="en-US" sz="2400" dirty="0"/>
              <a:t>UTC</a:t>
            </a:r>
          </a:p>
          <a:p>
            <a:pPr lvl="0" algn="ctr">
              <a:spcBef>
                <a:spcPts val="0"/>
              </a:spcBef>
              <a:buNone/>
            </a:pPr>
            <a:endParaRPr dirty="0"/>
          </a:p>
        </p:txBody>
      </p:sp>
      <p:sp>
        <p:nvSpPr>
          <p:cNvPr id="131" name="Shape 13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30</a:t>
            </a:fld>
            <a:endParaRPr lang="en-US"/>
          </a:p>
        </p:txBody>
      </p:sp>
      <p:sp>
        <p:nvSpPr>
          <p:cNvPr id="132"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FF00"/>
                </a:solidFill>
              </a:rPr>
              <a:t>MESO2</a:t>
            </a:r>
            <a:r>
              <a:rPr lang="en-US" dirty="0" smtClean="0"/>
              <a:t>-DSI:</a:t>
            </a:r>
            <a:endParaRPr lang="en-US" dirty="0"/>
          </a:p>
        </p:txBody>
      </p:sp>
      <p:sp>
        <p:nvSpPr>
          <p:cNvPr id="135" name="Shape 135"/>
          <p:cNvSpPr txBox="1">
            <a:spLocks noGrp="1"/>
          </p:cNvSpPr>
          <p:nvPr>
            <p:ph type="ftr" idx="11"/>
          </p:nvPr>
        </p:nvSpPr>
        <p:spPr>
          <a:xfrm>
            <a:off x="650787" y="645520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39"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6" name="Shape 130"/>
          <p:cNvSpPr txBox="1">
            <a:spLocks/>
          </p:cNvSpPr>
          <p:nvPr/>
        </p:nvSpPr>
        <p:spPr>
          <a:xfrm>
            <a:off x="335279" y="14586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17" name="Shape 130"/>
          <p:cNvSpPr txBox="1">
            <a:spLocks/>
          </p:cNvSpPr>
          <p:nvPr/>
        </p:nvSpPr>
        <p:spPr>
          <a:xfrm>
            <a:off x="3288030" y="1451036"/>
            <a:ext cx="116205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19" name="Shape 130"/>
          <p:cNvSpPr txBox="1">
            <a:spLocks/>
          </p:cNvSpPr>
          <p:nvPr/>
        </p:nvSpPr>
        <p:spPr>
          <a:xfrm>
            <a:off x="335279" y="40494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0" name="Shape 130"/>
          <p:cNvSpPr txBox="1">
            <a:spLocks/>
          </p:cNvSpPr>
          <p:nvPr/>
        </p:nvSpPr>
        <p:spPr>
          <a:xfrm>
            <a:off x="3253739" y="40494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8" name="Shape 130"/>
          <p:cNvSpPr txBox="1">
            <a:spLocks/>
          </p:cNvSpPr>
          <p:nvPr/>
        </p:nvSpPr>
        <p:spPr>
          <a:xfrm>
            <a:off x="6227123" y="1443416"/>
            <a:ext cx="65373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21"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30</a:t>
            </a:fld>
            <a:endParaRPr lang="en-US" sz="1200" dirty="0">
              <a:solidFill>
                <a:schemeClr val="lt1"/>
              </a:solidFill>
              <a:latin typeface="Calibri"/>
              <a:ea typeface="Calibri"/>
              <a:cs typeface="Calibri"/>
              <a:sym typeface="Calibri"/>
            </a:endParaRPr>
          </a:p>
        </p:txBody>
      </p:sp>
      <p:sp>
        <p:nvSpPr>
          <p:cNvPr id="23" name="TextBox 22"/>
          <p:cNvSpPr txBox="1"/>
          <p:nvPr/>
        </p:nvSpPr>
        <p:spPr>
          <a:xfrm>
            <a:off x="6138411" y="4077045"/>
            <a:ext cx="2904742" cy="1569660"/>
          </a:xfrm>
          <a:prstGeom prst="rect">
            <a:avLst/>
          </a:prstGeom>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1" dirty="0" smtClean="0">
                <a:solidFill>
                  <a:srgbClr val="FF0000"/>
                </a:solidFill>
                <a:effectLst>
                  <a:outerShdw blurRad="38100" dist="38100" dir="2700000" algn="tl">
                    <a:srgbClr val="000000">
                      <a:alpha val="43137"/>
                    </a:srgbClr>
                  </a:outerShdw>
                </a:effectLst>
              </a:rPr>
              <a:t>LI</a:t>
            </a:r>
            <a:r>
              <a:rPr lang="en-US" sz="1600" b="1" dirty="0" smtClean="0">
                <a:solidFill>
                  <a:schemeClr val="bg1"/>
                </a:solidFill>
                <a:effectLst>
                  <a:outerShdw blurRad="38100" dist="38100" dir="2700000" algn="tl">
                    <a:srgbClr val="000000">
                      <a:alpha val="43137"/>
                    </a:srgbClr>
                  </a:outerShdw>
                </a:effectLst>
              </a:rPr>
              <a:t>: Lifted Index</a:t>
            </a:r>
          </a:p>
          <a:p>
            <a:r>
              <a:rPr lang="en-US" sz="1600" b="1" dirty="0" smtClean="0">
                <a:solidFill>
                  <a:srgbClr val="FF0000"/>
                </a:solidFill>
                <a:effectLst>
                  <a:outerShdw blurRad="38100" dist="38100" dir="2700000" algn="tl">
                    <a:srgbClr val="000000">
                      <a:alpha val="43137"/>
                    </a:srgbClr>
                  </a:outerShdw>
                </a:effectLst>
              </a:rPr>
              <a:t>CAPE</a:t>
            </a:r>
            <a:r>
              <a:rPr lang="en-US" sz="1600" b="1" dirty="0" smtClean="0">
                <a:solidFill>
                  <a:schemeClr val="bg1"/>
                </a:solidFill>
                <a:effectLst>
                  <a:outerShdw blurRad="38100" dist="38100" dir="2700000" algn="tl">
                    <a:srgbClr val="000000">
                      <a:alpha val="43137"/>
                    </a:srgbClr>
                  </a:outerShdw>
                </a:effectLst>
              </a:rPr>
              <a:t>: Convective </a:t>
            </a:r>
            <a:r>
              <a:rPr lang="en-US" sz="1600" b="1" dirty="0">
                <a:solidFill>
                  <a:schemeClr val="bg1"/>
                </a:solidFill>
                <a:effectLst>
                  <a:outerShdw blurRad="38100" dist="38100" dir="2700000" algn="tl">
                    <a:srgbClr val="000000">
                      <a:alpha val="43137"/>
                    </a:srgbClr>
                  </a:outerShdw>
                </a:effectLst>
              </a:rPr>
              <a:t>Available Potential Energy </a:t>
            </a:r>
            <a:endParaRPr lang="en-US" sz="1600" b="1" dirty="0" smtClean="0">
              <a:solidFill>
                <a:schemeClr val="bg1"/>
              </a:solidFill>
              <a:effectLst>
                <a:outerShdw blurRad="38100" dist="38100" dir="2700000" algn="tl">
                  <a:srgbClr val="000000">
                    <a:alpha val="43137"/>
                  </a:srgbClr>
                </a:outerShdw>
              </a:effectLst>
            </a:endParaRPr>
          </a:p>
          <a:p>
            <a:r>
              <a:rPr lang="en-US" sz="1600" b="1" dirty="0" smtClean="0">
                <a:solidFill>
                  <a:srgbClr val="FF0000"/>
                </a:solidFill>
                <a:effectLst>
                  <a:outerShdw blurRad="38100" dist="38100" dir="2700000" algn="tl">
                    <a:srgbClr val="000000">
                      <a:alpha val="43137"/>
                    </a:srgbClr>
                  </a:outerShdw>
                </a:effectLst>
              </a:rPr>
              <a:t>TT</a:t>
            </a:r>
            <a:r>
              <a:rPr lang="en-US" sz="1600" b="1" dirty="0" smtClean="0">
                <a:solidFill>
                  <a:schemeClr val="bg1"/>
                </a:solidFill>
                <a:effectLst>
                  <a:outerShdw blurRad="38100" dist="38100" dir="2700000" algn="tl">
                    <a:srgbClr val="000000">
                      <a:alpha val="43137"/>
                    </a:srgbClr>
                  </a:outerShdw>
                </a:effectLst>
              </a:rPr>
              <a:t>: Total Totals</a:t>
            </a:r>
          </a:p>
          <a:p>
            <a:r>
              <a:rPr lang="en-US" sz="1600" b="1" dirty="0" smtClean="0">
                <a:solidFill>
                  <a:srgbClr val="FF0000"/>
                </a:solidFill>
                <a:effectLst>
                  <a:outerShdw blurRad="38100" dist="38100" dir="2700000" algn="tl">
                    <a:srgbClr val="000000">
                      <a:alpha val="43137"/>
                    </a:srgbClr>
                  </a:outerShdw>
                </a:effectLst>
              </a:rPr>
              <a:t>KI</a:t>
            </a:r>
            <a:r>
              <a:rPr lang="en-US" sz="1600" b="1" dirty="0" smtClean="0">
                <a:solidFill>
                  <a:schemeClr val="bg1"/>
                </a:solidFill>
                <a:effectLst>
                  <a:outerShdw blurRad="38100" dist="38100" dir="2700000" algn="tl">
                    <a:srgbClr val="000000">
                      <a:alpha val="43137"/>
                    </a:srgbClr>
                  </a:outerShdw>
                </a:effectLst>
              </a:rPr>
              <a:t>: K-Index</a:t>
            </a:r>
          </a:p>
          <a:p>
            <a:r>
              <a:rPr lang="en-US" sz="1600" b="1" dirty="0" smtClean="0">
                <a:solidFill>
                  <a:srgbClr val="FF0000"/>
                </a:solidFill>
                <a:effectLst>
                  <a:outerShdw blurRad="38100" dist="38100" dir="2700000" algn="tl">
                    <a:srgbClr val="000000">
                      <a:alpha val="43137"/>
                    </a:srgbClr>
                  </a:outerShdw>
                </a:effectLst>
              </a:rPr>
              <a:t>SI</a:t>
            </a:r>
            <a:r>
              <a:rPr lang="en-US" sz="1600" b="1" dirty="0" smtClean="0">
                <a:solidFill>
                  <a:schemeClr val="bg1"/>
                </a:solidFill>
                <a:effectLst>
                  <a:outerShdw blurRad="38100" dist="38100" dir="2700000" algn="tl">
                    <a:srgbClr val="000000">
                      <a:alpha val="43137"/>
                    </a:srgbClr>
                  </a:outerShdw>
                </a:effectLst>
              </a:rPr>
              <a:t>: Showalter </a:t>
            </a:r>
            <a:r>
              <a:rPr lang="en-US" sz="1600" b="1" dirty="0">
                <a:solidFill>
                  <a:schemeClr val="bg1"/>
                </a:solidFill>
                <a:effectLst>
                  <a:outerShdw blurRad="38100" dist="38100" dir="2700000" algn="tl">
                    <a:srgbClr val="000000">
                      <a:alpha val="43137"/>
                    </a:srgbClr>
                  </a:outerShdw>
                </a:effectLst>
              </a:rPr>
              <a:t>Index </a:t>
            </a:r>
            <a:endParaRPr lang="en-US" sz="16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20765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6" t="2497" r="6247" b="830"/>
          <a:stretch/>
        </p:blipFill>
        <p:spPr>
          <a:xfrm>
            <a:off x="41061" y="2613886"/>
            <a:ext cx="4617720" cy="3619294"/>
          </a:xfrm>
          <a:prstGeom prst="rect">
            <a:avLst/>
          </a:prstGeom>
        </p:spPr>
      </p:pic>
      <p:sp>
        <p:nvSpPr>
          <p:cNvPr id="190" name="Shape 190"/>
          <p:cNvSpPr txBox="1">
            <a:spLocks noGrp="1"/>
          </p:cNvSpPr>
          <p:nvPr>
            <p:ph type="title"/>
          </p:nvPr>
        </p:nvSpPr>
        <p:spPr>
          <a:xfrm>
            <a:off x="561600" y="969585"/>
            <a:ext cx="8909946" cy="850900"/>
          </a:xfrm>
          <a:prstGeom prst="rect">
            <a:avLst/>
          </a:prstGeom>
        </p:spPr>
        <p:txBody>
          <a:bodyPr lIns="91425" tIns="91425" rIns="91425" bIns="91425" anchor="t" anchorCtr="0">
            <a:noAutofit/>
          </a:bodyPr>
          <a:lstStyle/>
          <a:p>
            <a:pPr lvl="0">
              <a:spcBef>
                <a:spcPts val="0"/>
              </a:spcBef>
              <a:buNone/>
            </a:pPr>
            <a:r>
              <a:rPr lang="en-US" dirty="0" smtClean="0"/>
              <a:t>Locations of Suomi-Net GPS and RAOB</a:t>
            </a:r>
            <a:endParaRPr lang="en-US" dirty="0"/>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31</a:t>
            </a:fld>
            <a:endParaRPr lang="en-US"/>
          </a:p>
        </p:txBody>
      </p:sp>
      <p:sp>
        <p:nvSpPr>
          <p:cNvPr id="6" name="Rectangle 5"/>
          <p:cNvSpPr/>
          <p:nvPr/>
        </p:nvSpPr>
        <p:spPr>
          <a:xfrm>
            <a:off x="1202094" y="2048292"/>
            <a:ext cx="2739853" cy="523220"/>
          </a:xfrm>
          <a:prstGeom prst="rect">
            <a:avLst/>
          </a:prstGeom>
        </p:spPr>
        <p:txBody>
          <a:bodyPr wrap="none">
            <a:spAutoFit/>
          </a:bodyPr>
          <a:lstStyle/>
          <a:p>
            <a:r>
              <a:rPr lang="en-US" sz="2800" dirty="0" smtClean="0">
                <a:solidFill>
                  <a:schemeClr val="bg1"/>
                </a:solidFill>
              </a:rPr>
              <a:t>Suomi-Net GPS</a:t>
            </a:r>
            <a:endParaRPr lang="en-US" sz="2800" dirty="0">
              <a:solidFill>
                <a:schemeClr val="bg1"/>
              </a:solidFill>
            </a:endParaRPr>
          </a:p>
        </p:txBody>
      </p:sp>
      <p:sp>
        <p:nvSpPr>
          <p:cNvPr id="9" name="Rectangle 8"/>
          <p:cNvSpPr/>
          <p:nvPr/>
        </p:nvSpPr>
        <p:spPr>
          <a:xfrm>
            <a:off x="4530185" y="2048292"/>
            <a:ext cx="4719562" cy="523220"/>
          </a:xfrm>
          <a:prstGeom prst="rect">
            <a:avLst/>
          </a:prstGeom>
        </p:spPr>
        <p:txBody>
          <a:bodyPr wrap="none">
            <a:spAutoFit/>
          </a:bodyPr>
          <a:lstStyle/>
          <a:p>
            <a:r>
              <a:rPr lang="en-US" sz="2800" dirty="0" smtClean="0">
                <a:solidFill>
                  <a:schemeClr val="bg1"/>
                </a:solidFill>
              </a:rPr>
              <a:t>RAOB (</a:t>
            </a:r>
            <a:r>
              <a:rPr lang="en-US" sz="2800" dirty="0" smtClean="0">
                <a:solidFill>
                  <a:srgbClr val="FF0000"/>
                </a:solidFill>
              </a:rPr>
              <a:t>red</a:t>
            </a:r>
            <a:r>
              <a:rPr lang="en-US" sz="2800" dirty="0" smtClean="0">
                <a:solidFill>
                  <a:schemeClr val="bg1"/>
                </a:solidFill>
              </a:rPr>
              <a:t>) and AERI (</a:t>
            </a:r>
            <a:r>
              <a:rPr lang="en-US" sz="2800" dirty="0" smtClean="0">
                <a:solidFill>
                  <a:srgbClr val="00B0F0"/>
                </a:solidFill>
              </a:rPr>
              <a:t>blue</a:t>
            </a:r>
            <a:r>
              <a:rPr lang="en-US" sz="2800" dirty="0" smtClean="0">
                <a:solidFill>
                  <a:schemeClr val="bg1"/>
                </a:solidFill>
              </a:rPr>
              <a:t>)</a:t>
            </a:r>
            <a:endParaRPr lang="en-US" sz="2800" dirty="0">
              <a:solidFill>
                <a:schemeClr val="bg1"/>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122" t="2497" r="5622" b="-837"/>
          <a:stretch/>
        </p:blipFill>
        <p:spPr>
          <a:xfrm>
            <a:off x="4562874" y="2606266"/>
            <a:ext cx="4525505" cy="3657600"/>
          </a:xfrm>
          <a:prstGeom prst="rect">
            <a:avLst/>
          </a:prstGeom>
        </p:spPr>
      </p:pic>
      <p:sp>
        <p:nvSpPr>
          <p:cNvPr id="10"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31</a:t>
            </a:fld>
            <a:endParaRPr lang="en-US" sz="1200" dirty="0">
              <a:solidFill>
                <a:schemeClr val="lt1"/>
              </a:solidFill>
              <a:latin typeface="Calibri"/>
              <a:ea typeface="Calibri"/>
              <a:cs typeface="Calibri"/>
              <a:sym typeface="Calibri"/>
            </a:endParaRPr>
          </a:p>
        </p:txBody>
      </p:sp>
      <p:sp>
        <p:nvSpPr>
          <p:cNvPr id="12" name="Oval 11"/>
          <p:cNvSpPr/>
          <p:nvPr/>
        </p:nvSpPr>
        <p:spPr>
          <a:xfrm>
            <a:off x="6692088" y="3367473"/>
            <a:ext cx="65837" cy="6217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8847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22312" y="2450428"/>
            <a:ext cx="7772400" cy="1362000"/>
          </a:xfrm>
          <a:prstGeom prst="rect">
            <a:avLst/>
          </a:prstGeom>
        </p:spPr>
        <p:txBody>
          <a:bodyPr lIns="91425" tIns="91425" rIns="91425" bIns="91425" anchor="t" anchorCtr="0">
            <a:noAutofit/>
          </a:bodyPr>
          <a:lstStyle/>
          <a:p>
            <a:pPr lvl="0">
              <a:spcBef>
                <a:spcPts val="0"/>
              </a:spcBef>
              <a:buNone/>
            </a:pPr>
            <a:r>
              <a:rPr lang="en-US" dirty="0"/>
              <a:t>Comparison </a:t>
            </a:r>
            <a:r>
              <a:rPr lang="en-US" dirty="0" smtClean="0"/>
              <a:t>TPW with </a:t>
            </a:r>
            <a:r>
              <a:rPr lang="en-US" dirty="0"/>
              <a:t>the </a:t>
            </a:r>
            <a:r>
              <a:rPr lang="en-US" dirty="0" smtClean="0"/>
              <a:t>GPS, RAOB, AMSR2, </a:t>
            </a:r>
            <a:r>
              <a:rPr lang="en-US" dirty="0" smtClean="0">
                <a:solidFill>
                  <a:srgbClr val="FF0000"/>
                </a:solidFill>
              </a:rPr>
              <a:t>ECMWF, and GDAS</a:t>
            </a:r>
            <a:endParaRPr lang="en-US" dirty="0">
              <a:solidFill>
                <a:srgbClr val="FF0000"/>
              </a:solidFill>
            </a:endParaRPr>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32</a:t>
            </a:fld>
            <a:endParaRPr lang="en-US"/>
          </a:p>
        </p:txBody>
      </p:sp>
      <p:sp>
        <p:nvSpPr>
          <p:cNvPr id="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32</a:t>
            </a:fld>
            <a:endParaRPr lang="en-US" sz="1200" dirty="0">
              <a:solidFill>
                <a:schemeClr val="lt1"/>
              </a:solidFill>
              <a:latin typeface="Calibri"/>
              <a:ea typeface="Calibri"/>
              <a:cs typeface="Calibri"/>
              <a:sym typeface="Calibri"/>
            </a:endParaRPr>
          </a:p>
        </p:txBody>
      </p:sp>
      <p:sp>
        <p:nvSpPr>
          <p:cNvPr id="5" name="TextBox 4"/>
          <p:cNvSpPr txBox="1"/>
          <p:nvPr/>
        </p:nvSpPr>
        <p:spPr>
          <a:xfrm>
            <a:off x="1247026" y="4309183"/>
            <a:ext cx="6268063" cy="523220"/>
          </a:xfrm>
          <a:prstGeom prst="rect">
            <a:avLst/>
          </a:prstGeom>
          <a:noFill/>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solidFill>
                  <a:schemeClr val="bg1"/>
                </a:solidFill>
              </a:rPr>
              <a:t>Note that </a:t>
            </a:r>
            <a:r>
              <a:rPr lang="en-US" dirty="0" smtClean="0">
                <a:solidFill>
                  <a:srgbClr val="FF0000"/>
                </a:solidFill>
              </a:rPr>
              <a:t>ECMWF and GDAS </a:t>
            </a:r>
            <a:r>
              <a:rPr lang="en-US" dirty="0" smtClean="0">
                <a:solidFill>
                  <a:schemeClr val="bg1"/>
                </a:solidFill>
              </a:rPr>
              <a:t>data are new in the LAP provisional validation.</a:t>
            </a:r>
          </a:p>
          <a:p>
            <a:r>
              <a:rPr lang="en-US" dirty="0" smtClean="0">
                <a:solidFill>
                  <a:schemeClr val="bg1"/>
                </a:solidFill>
              </a:rPr>
              <a:t>Both GDAS and ECMWF analysis have 0.25</a:t>
            </a:r>
            <a:r>
              <a:rPr lang="en-US" baseline="30000" dirty="0">
                <a:solidFill>
                  <a:schemeClr val="bg1"/>
                </a:solidFill>
              </a:rPr>
              <a:t>o</a:t>
            </a:r>
            <a:r>
              <a:rPr lang="en-US" dirty="0" smtClean="0">
                <a:solidFill>
                  <a:schemeClr val="bg1"/>
                </a:solidFill>
              </a:rPr>
              <a:t> X 0.25</a:t>
            </a:r>
            <a:r>
              <a:rPr lang="en-US" baseline="30000" dirty="0" smtClean="0">
                <a:solidFill>
                  <a:schemeClr val="bg1"/>
                </a:solidFill>
              </a:rPr>
              <a:t>o</a:t>
            </a:r>
            <a:r>
              <a:rPr lang="en-US" dirty="0" smtClean="0">
                <a:solidFill>
                  <a:schemeClr val="bg1"/>
                </a:solidFill>
              </a:rPr>
              <a:t> resolution.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497356" y="560495"/>
            <a:ext cx="7539761" cy="1327676"/>
          </a:xfrm>
          <a:prstGeom prst="rect">
            <a:avLst/>
          </a:prstGeom>
        </p:spPr>
        <p:txBody>
          <a:bodyPr lIns="91425" tIns="91425" rIns="91425" bIns="91425" anchor="t" anchorCtr="0">
            <a:noAutofit/>
          </a:bodyPr>
          <a:lstStyle/>
          <a:p>
            <a:pPr lvl="0">
              <a:spcBef>
                <a:spcPts val="0"/>
              </a:spcBef>
              <a:buNone/>
            </a:pPr>
            <a:r>
              <a:rPr lang="en-US" sz="3600" dirty="0" smtClean="0"/>
              <a:t>Requirements for ABI Legacy Atmospheric Profile (LAP) products</a:t>
            </a:r>
            <a:endParaRPr lang="en-US" sz="3600" dirty="0"/>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938279040"/>
              </p:ext>
            </p:extLst>
          </p:nvPr>
        </p:nvGraphicFramePr>
        <p:xfrm>
          <a:off x="148853" y="1935478"/>
          <a:ext cx="8847707" cy="4429937"/>
        </p:xfrm>
        <a:graphic>
          <a:graphicData uri="http://schemas.openxmlformats.org/drawingml/2006/table">
            <a:tbl>
              <a:tblPr firstRow="1" bandRow="1">
                <a:tableStyleId>{5C22544A-7EE6-4342-B048-85BDC9FD1C3A}</a:tableStyleId>
              </a:tblPr>
              <a:tblGrid>
                <a:gridCol w="1984531">
                  <a:extLst>
                    <a:ext uri="{9D8B030D-6E8A-4147-A177-3AD203B41FA5}">
                      <a16:colId xmlns:a16="http://schemas.microsoft.com/office/drawing/2014/main" val="20000"/>
                    </a:ext>
                  </a:extLst>
                </a:gridCol>
                <a:gridCol w="2232600">
                  <a:extLst>
                    <a:ext uri="{9D8B030D-6E8A-4147-A177-3AD203B41FA5}">
                      <a16:colId xmlns:a16="http://schemas.microsoft.com/office/drawing/2014/main" val="20001"/>
                    </a:ext>
                  </a:extLst>
                </a:gridCol>
                <a:gridCol w="2480666">
                  <a:extLst>
                    <a:ext uri="{9D8B030D-6E8A-4147-A177-3AD203B41FA5}">
                      <a16:colId xmlns:a16="http://schemas.microsoft.com/office/drawing/2014/main" val="20002"/>
                    </a:ext>
                  </a:extLst>
                </a:gridCol>
                <a:gridCol w="2149910">
                  <a:extLst>
                    <a:ext uri="{9D8B030D-6E8A-4147-A177-3AD203B41FA5}">
                      <a16:colId xmlns:a16="http://schemas.microsoft.com/office/drawing/2014/main" val="20003"/>
                    </a:ext>
                  </a:extLst>
                </a:gridCol>
              </a:tblGrid>
              <a:tr h="401999">
                <a:tc>
                  <a:txBody>
                    <a:bodyPr/>
                    <a:lstStyle/>
                    <a:p>
                      <a:r>
                        <a:rPr lang="en-US" sz="1600" dirty="0" smtClean="0"/>
                        <a:t>Product</a:t>
                      </a:r>
                      <a:endParaRPr lang="en-US" sz="1600" dirty="0"/>
                    </a:p>
                  </a:txBody>
                  <a:tcPr/>
                </a:tc>
                <a:tc>
                  <a:txBody>
                    <a:bodyPr/>
                    <a:lstStyle/>
                    <a:p>
                      <a:r>
                        <a:rPr lang="en-US" sz="1600" dirty="0" smtClean="0"/>
                        <a:t>Accuracy</a:t>
                      </a:r>
                      <a:endParaRPr lang="en-US" sz="1600" dirty="0"/>
                    </a:p>
                  </a:txBody>
                  <a:tcPr/>
                </a:tc>
                <a:tc>
                  <a:txBody>
                    <a:bodyPr/>
                    <a:lstStyle/>
                    <a:p>
                      <a:r>
                        <a:rPr lang="en-US" sz="1600" dirty="0" smtClean="0"/>
                        <a:t>Precision</a:t>
                      </a:r>
                      <a:endParaRPr lang="en-US" sz="1600" dirty="0"/>
                    </a:p>
                  </a:txBody>
                  <a:tcPr/>
                </a:tc>
                <a:tc>
                  <a:txBody>
                    <a:bodyPr/>
                    <a:lstStyle/>
                    <a:p>
                      <a:r>
                        <a:rPr lang="en-US" sz="1600" dirty="0" smtClean="0"/>
                        <a:t>Range</a:t>
                      </a:r>
                      <a:endParaRPr lang="en-US" sz="1600" dirty="0"/>
                    </a:p>
                  </a:txBody>
                  <a:tcPr/>
                </a:tc>
                <a:extLst>
                  <a:ext uri="{0D108BD9-81ED-4DB2-BD59-A6C34878D82A}">
                    <a16:rowId xmlns:a16="http://schemas.microsoft.com/office/drawing/2014/main" val="10000"/>
                  </a:ext>
                </a:extLst>
              </a:tr>
              <a:tr h="792984">
                <a:tc>
                  <a:txBody>
                    <a:bodyPr/>
                    <a:lstStyle/>
                    <a:p>
                      <a:r>
                        <a:rPr lang="en-US" sz="1600" dirty="0" smtClean="0"/>
                        <a:t>Temperature</a:t>
                      </a:r>
                      <a:endParaRPr lang="en-US" sz="1600" dirty="0"/>
                    </a:p>
                  </a:txBody>
                  <a:tcPr/>
                </a:tc>
                <a:tc>
                  <a:txBody>
                    <a:bodyPr/>
                    <a:lstStyle/>
                    <a:p>
                      <a:r>
                        <a:rPr lang="en-US" sz="1600" dirty="0" smtClean="0"/>
                        <a:t>1 K below 400 </a:t>
                      </a:r>
                      <a:r>
                        <a:rPr lang="en-US" sz="1600" dirty="0" err="1" smtClean="0"/>
                        <a:t>hPa</a:t>
                      </a:r>
                      <a:r>
                        <a:rPr lang="en-US" sz="1600" dirty="0" smtClean="0"/>
                        <a:t> and</a:t>
                      </a:r>
                      <a:r>
                        <a:rPr lang="en-US" sz="1600" baseline="0" dirty="0" smtClean="0"/>
                        <a:t> above boundary layer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2 K below 400 </a:t>
                      </a:r>
                      <a:r>
                        <a:rPr lang="en-US" sz="1600" dirty="0" err="1" smtClean="0"/>
                        <a:t>hPa</a:t>
                      </a:r>
                      <a:r>
                        <a:rPr lang="en-US" sz="1600" dirty="0" smtClean="0"/>
                        <a:t> and</a:t>
                      </a:r>
                      <a:r>
                        <a:rPr lang="en-US" sz="1600" baseline="0" dirty="0" smtClean="0"/>
                        <a:t> above boundary layer</a:t>
                      </a:r>
                      <a:endParaRPr lang="en-US" sz="1600" dirty="0" smtClean="0"/>
                    </a:p>
                  </a:txBody>
                  <a:tcPr/>
                </a:tc>
                <a:tc>
                  <a:txBody>
                    <a:bodyPr/>
                    <a:lstStyle/>
                    <a:p>
                      <a:r>
                        <a:rPr lang="en-US" sz="1600" dirty="0" smtClean="0"/>
                        <a:t>180 - 320 K</a:t>
                      </a:r>
                      <a:endParaRPr lang="en-US" sz="1600" dirty="0"/>
                    </a:p>
                  </a:txBody>
                  <a:tcPr/>
                </a:tc>
                <a:extLst>
                  <a:ext uri="{0D108BD9-81ED-4DB2-BD59-A6C34878D82A}">
                    <a16:rowId xmlns:a16="http://schemas.microsoft.com/office/drawing/2014/main" val="10001"/>
                  </a:ext>
                </a:extLst>
              </a:tr>
              <a:tr h="792984">
                <a:tc>
                  <a:txBody>
                    <a:bodyPr/>
                    <a:lstStyle/>
                    <a:p>
                      <a:r>
                        <a:rPr lang="en-US" sz="1600" dirty="0" smtClean="0"/>
                        <a:t>Moisture</a:t>
                      </a:r>
                      <a:endParaRPr lang="en-US" sz="1600" dirty="0"/>
                    </a:p>
                  </a:txBody>
                  <a:tcPr/>
                </a:tc>
                <a:tc>
                  <a:txBody>
                    <a:bodyPr/>
                    <a:lstStyle/>
                    <a:p>
                      <a:r>
                        <a:rPr lang="en-US" sz="1600" dirty="0" err="1" smtClean="0"/>
                        <a:t>Sfc</a:t>
                      </a:r>
                      <a:r>
                        <a:rPr lang="en-US" sz="1600" dirty="0" smtClean="0"/>
                        <a:t> - 300 </a:t>
                      </a:r>
                      <a:r>
                        <a:rPr lang="en-US" sz="1600" dirty="0" err="1" smtClean="0"/>
                        <a:t>hPa</a:t>
                      </a:r>
                      <a:r>
                        <a:rPr lang="en-US" sz="1600" dirty="0" smtClean="0"/>
                        <a:t>: 18%</a:t>
                      </a:r>
                    </a:p>
                    <a:p>
                      <a:r>
                        <a:rPr lang="en-US" sz="1600" dirty="0" smtClean="0"/>
                        <a:t>300 - 100 </a:t>
                      </a:r>
                      <a:r>
                        <a:rPr lang="en-US" sz="1600" dirty="0" err="1" smtClean="0"/>
                        <a:t>hPa</a:t>
                      </a:r>
                      <a:r>
                        <a:rPr lang="en-US" sz="1600" dirty="0" smtClean="0"/>
                        <a:t>: </a:t>
                      </a:r>
                      <a:r>
                        <a:rPr lang="en-US" sz="1600" baseline="0" dirty="0" smtClean="0"/>
                        <a:t>20%</a:t>
                      </a:r>
                      <a:endParaRPr lang="en-US" sz="1600" dirty="0"/>
                    </a:p>
                  </a:txBody>
                  <a:tcPr/>
                </a:tc>
                <a:tc>
                  <a:txBody>
                    <a:bodyPr/>
                    <a:lstStyle/>
                    <a:p>
                      <a:r>
                        <a:rPr lang="en-US" sz="1600" dirty="0" smtClean="0"/>
                        <a:t>Sfc-300 </a:t>
                      </a:r>
                      <a:r>
                        <a:rPr lang="en-US" sz="1600" dirty="0" err="1" smtClean="0"/>
                        <a:t>hPa</a:t>
                      </a:r>
                      <a:r>
                        <a:rPr lang="en-US" sz="1600" dirty="0" smtClean="0"/>
                        <a:t>: 18%</a:t>
                      </a:r>
                    </a:p>
                    <a:p>
                      <a:r>
                        <a:rPr lang="en-US" sz="1600" dirty="0" smtClean="0"/>
                        <a:t>300-100 </a:t>
                      </a:r>
                      <a:r>
                        <a:rPr lang="en-US" sz="1600" dirty="0" err="1" smtClean="0"/>
                        <a:t>hPa</a:t>
                      </a:r>
                      <a:r>
                        <a:rPr lang="en-US" sz="1600" dirty="0" smtClean="0"/>
                        <a:t>: </a:t>
                      </a:r>
                      <a:r>
                        <a:rPr lang="en-US" sz="1600" baseline="0" dirty="0" smtClean="0"/>
                        <a:t>20%</a:t>
                      </a:r>
                      <a:endParaRPr lang="en-US" sz="1600" dirty="0" smtClean="0"/>
                    </a:p>
                  </a:txBody>
                  <a:tcPr/>
                </a:tc>
                <a:tc>
                  <a:txBody>
                    <a:bodyPr/>
                    <a:lstStyle/>
                    <a:p>
                      <a:r>
                        <a:rPr lang="en-US" sz="1600" dirty="0" smtClean="0"/>
                        <a:t>0 - 100%</a:t>
                      </a:r>
                      <a:endParaRPr lang="en-US" sz="1600" dirty="0"/>
                    </a:p>
                  </a:txBody>
                  <a:tcPr/>
                </a:tc>
                <a:extLst>
                  <a:ext uri="{0D108BD9-81ED-4DB2-BD59-A6C34878D82A}">
                    <a16:rowId xmlns:a16="http://schemas.microsoft.com/office/drawing/2014/main" val="10002"/>
                  </a:ext>
                </a:extLst>
              </a:tr>
              <a:tr h="401999">
                <a:tc>
                  <a:txBody>
                    <a:bodyPr/>
                    <a:lstStyle/>
                    <a:p>
                      <a:r>
                        <a:rPr lang="en-US" sz="1600" dirty="0" smtClean="0"/>
                        <a:t>TPW</a:t>
                      </a:r>
                      <a:endParaRPr lang="en-US" sz="1600" dirty="0"/>
                    </a:p>
                  </a:txBody>
                  <a:tcPr/>
                </a:tc>
                <a:tc>
                  <a:txBody>
                    <a:bodyPr/>
                    <a:lstStyle/>
                    <a:p>
                      <a:r>
                        <a:rPr lang="en-US" sz="1600" dirty="0" smtClean="0"/>
                        <a:t>1 mm</a:t>
                      </a:r>
                      <a:endParaRPr lang="en-US" sz="1600" dirty="0"/>
                    </a:p>
                  </a:txBody>
                  <a:tcPr/>
                </a:tc>
                <a:tc>
                  <a:txBody>
                    <a:bodyPr/>
                    <a:lstStyle/>
                    <a:p>
                      <a:r>
                        <a:rPr lang="en-US" sz="1600" dirty="0" smtClean="0"/>
                        <a:t>3 mm</a:t>
                      </a:r>
                      <a:endParaRPr lang="en-US" sz="1600" dirty="0"/>
                    </a:p>
                  </a:txBody>
                  <a:tcPr/>
                </a:tc>
                <a:tc>
                  <a:txBody>
                    <a:bodyPr/>
                    <a:lstStyle/>
                    <a:p>
                      <a:r>
                        <a:rPr lang="en-US" sz="1600" dirty="0" smtClean="0"/>
                        <a:t>0 - 100 mm</a:t>
                      </a:r>
                      <a:endParaRPr lang="en-US" sz="1600" dirty="0"/>
                    </a:p>
                  </a:txBody>
                  <a:tcPr/>
                </a:tc>
                <a:extLst>
                  <a:ext uri="{0D108BD9-81ED-4DB2-BD59-A6C34878D82A}">
                    <a16:rowId xmlns:a16="http://schemas.microsoft.com/office/drawing/2014/main" val="10003"/>
                  </a:ext>
                </a:extLst>
              </a:tr>
              <a:tr h="401999">
                <a:tc>
                  <a:txBody>
                    <a:bodyPr/>
                    <a:lstStyle/>
                    <a:p>
                      <a:r>
                        <a:rPr lang="en-US" sz="1600" dirty="0" smtClean="0"/>
                        <a:t>Lifted</a:t>
                      </a:r>
                      <a:r>
                        <a:rPr lang="en-US" sz="1600" baseline="0" dirty="0" smtClean="0"/>
                        <a:t> </a:t>
                      </a:r>
                      <a:r>
                        <a:rPr lang="en-US" sz="1600" dirty="0" smtClean="0"/>
                        <a:t>index</a:t>
                      </a:r>
                      <a:endParaRPr lang="en-US" sz="1600" dirty="0"/>
                    </a:p>
                  </a:txBody>
                  <a:tcPr/>
                </a:tc>
                <a:tc>
                  <a:txBody>
                    <a:bodyPr/>
                    <a:lstStyle/>
                    <a:p>
                      <a:r>
                        <a:rPr lang="en-US" sz="1600" dirty="0" smtClean="0"/>
                        <a:t>2.0 K</a:t>
                      </a:r>
                      <a:endParaRPr lang="en-US" sz="1600" dirty="0"/>
                    </a:p>
                  </a:txBody>
                  <a:tcPr/>
                </a:tc>
                <a:tc>
                  <a:txBody>
                    <a:bodyPr/>
                    <a:lstStyle/>
                    <a:p>
                      <a:r>
                        <a:rPr lang="en-US" sz="1600" dirty="0" smtClean="0"/>
                        <a:t>6.5 K</a:t>
                      </a:r>
                      <a:endParaRPr lang="en-US" sz="1600" dirty="0"/>
                    </a:p>
                  </a:txBody>
                  <a:tcPr/>
                </a:tc>
                <a:tc>
                  <a:txBody>
                    <a:bodyPr/>
                    <a:lstStyle/>
                    <a:p>
                      <a:r>
                        <a:rPr lang="en-US" sz="1600" dirty="0" smtClean="0"/>
                        <a:t>-10 ~ 40 K or above</a:t>
                      </a:r>
                      <a:endParaRPr lang="en-US" sz="1600" dirty="0"/>
                    </a:p>
                  </a:txBody>
                  <a:tcPr/>
                </a:tc>
                <a:extLst>
                  <a:ext uri="{0D108BD9-81ED-4DB2-BD59-A6C34878D82A}">
                    <a16:rowId xmlns:a16="http://schemas.microsoft.com/office/drawing/2014/main" val="10004"/>
                  </a:ext>
                </a:extLst>
              </a:tr>
              <a:tr h="401999">
                <a:tc>
                  <a:txBody>
                    <a:bodyPr/>
                    <a:lstStyle/>
                    <a:p>
                      <a:r>
                        <a:rPr lang="en-US" sz="1600" dirty="0" smtClean="0"/>
                        <a:t>CAPE</a:t>
                      </a:r>
                      <a:endParaRPr lang="en-US" sz="1600" dirty="0"/>
                    </a:p>
                  </a:txBody>
                  <a:tcPr/>
                </a:tc>
                <a:tc>
                  <a:txBody>
                    <a:bodyPr/>
                    <a:lstStyle/>
                    <a:p>
                      <a:r>
                        <a:rPr lang="en-US" sz="1600" dirty="0" smtClean="0"/>
                        <a:t>1000 J/kg</a:t>
                      </a:r>
                      <a:endParaRPr lang="en-US" sz="1600" dirty="0"/>
                    </a:p>
                  </a:txBody>
                  <a:tcPr/>
                </a:tc>
                <a:tc>
                  <a:txBody>
                    <a:bodyPr/>
                    <a:lstStyle/>
                    <a:p>
                      <a:r>
                        <a:rPr lang="en-US" sz="1600" dirty="0" smtClean="0"/>
                        <a:t>2500 J/kg</a:t>
                      </a:r>
                      <a:endParaRPr lang="en-US" sz="1600" dirty="0"/>
                    </a:p>
                  </a:txBody>
                  <a:tcPr/>
                </a:tc>
                <a:tc>
                  <a:txBody>
                    <a:bodyPr/>
                    <a:lstStyle/>
                    <a:p>
                      <a:r>
                        <a:rPr lang="en-US" sz="1600" dirty="0" smtClean="0"/>
                        <a:t>0 - 5000 J/kg</a:t>
                      </a:r>
                      <a:endParaRPr lang="en-US" sz="1600" dirty="0"/>
                    </a:p>
                  </a:txBody>
                  <a:tcPr/>
                </a:tc>
                <a:extLst>
                  <a:ext uri="{0D108BD9-81ED-4DB2-BD59-A6C34878D82A}">
                    <a16:rowId xmlns:a16="http://schemas.microsoft.com/office/drawing/2014/main" val="10005"/>
                  </a:ext>
                </a:extLst>
              </a:tr>
              <a:tr h="401999">
                <a:tc>
                  <a:txBody>
                    <a:bodyPr/>
                    <a:lstStyle/>
                    <a:p>
                      <a:r>
                        <a:rPr lang="en-US" sz="1600" dirty="0" smtClean="0"/>
                        <a:t>SSI</a:t>
                      </a:r>
                      <a:endParaRPr lang="en-US" sz="1600" dirty="0"/>
                    </a:p>
                  </a:txBody>
                  <a:tcPr/>
                </a:tc>
                <a:tc>
                  <a:txBody>
                    <a:bodyPr/>
                    <a:lstStyle/>
                    <a:p>
                      <a:r>
                        <a:rPr lang="en-US" sz="1600" dirty="0" smtClean="0"/>
                        <a:t>2.0 K</a:t>
                      </a:r>
                      <a:endParaRPr lang="en-US" sz="1600" dirty="0"/>
                    </a:p>
                  </a:txBody>
                  <a:tcPr/>
                </a:tc>
                <a:tc>
                  <a:txBody>
                    <a:bodyPr/>
                    <a:lstStyle/>
                    <a:p>
                      <a:r>
                        <a:rPr lang="en-US" sz="1600" dirty="0" smtClean="0"/>
                        <a:t>6.5 K</a:t>
                      </a:r>
                      <a:endParaRPr lang="en-US" sz="1600" dirty="0"/>
                    </a:p>
                  </a:txBody>
                  <a:tcPr/>
                </a:tc>
                <a:tc>
                  <a:txBody>
                    <a:bodyPr/>
                    <a:lstStyle/>
                    <a:p>
                      <a:r>
                        <a:rPr lang="en-US" sz="1600" dirty="0" smtClean="0"/>
                        <a:t>-10 ~ 4 K or above</a:t>
                      </a:r>
                      <a:endParaRPr lang="en-US" sz="1600" dirty="0"/>
                    </a:p>
                  </a:txBody>
                  <a:tcPr/>
                </a:tc>
                <a:extLst>
                  <a:ext uri="{0D108BD9-81ED-4DB2-BD59-A6C34878D82A}">
                    <a16:rowId xmlns:a16="http://schemas.microsoft.com/office/drawing/2014/main" val="10006"/>
                  </a:ext>
                </a:extLst>
              </a:tr>
              <a:tr h="401999">
                <a:tc>
                  <a:txBody>
                    <a:bodyPr/>
                    <a:lstStyle/>
                    <a:p>
                      <a:r>
                        <a:rPr lang="en-US" sz="1600" dirty="0" smtClean="0"/>
                        <a:t>TT</a:t>
                      </a:r>
                      <a:endParaRPr lang="en-US" sz="1600" dirty="0"/>
                    </a:p>
                  </a:txBody>
                  <a:tcPr/>
                </a:tc>
                <a:tc>
                  <a:txBody>
                    <a:bodyPr/>
                    <a:lstStyle/>
                    <a:p>
                      <a:r>
                        <a:rPr lang="en-US" sz="1600" dirty="0" smtClean="0"/>
                        <a:t>1 K</a:t>
                      </a:r>
                      <a:endParaRPr lang="en-US" sz="1600" dirty="0"/>
                    </a:p>
                  </a:txBody>
                  <a:tcPr/>
                </a:tc>
                <a:tc>
                  <a:txBody>
                    <a:bodyPr/>
                    <a:lstStyle/>
                    <a:p>
                      <a:r>
                        <a:rPr lang="en-US" sz="1600" dirty="0" smtClean="0"/>
                        <a:t>4 K</a:t>
                      </a:r>
                      <a:endParaRPr lang="en-US" sz="1600" dirty="0"/>
                    </a:p>
                  </a:txBody>
                  <a:tcPr/>
                </a:tc>
                <a:tc>
                  <a:txBody>
                    <a:bodyPr/>
                    <a:lstStyle/>
                    <a:p>
                      <a:r>
                        <a:rPr lang="en-US" sz="1600" dirty="0" smtClean="0"/>
                        <a:t>-43 ~ 56 K</a:t>
                      </a:r>
                      <a:endParaRPr lang="en-US" sz="1600" dirty="0"/>
                    </a:p>
                  </a:txBody>
                  <a:tcPr/>
                </a:tc>
                <a:extLst>
                  <a:ext uri="{0D108BD9-81ED-4DB2-BD59-A6C34878D82A}">
                    <a16:rowId xmlns:a16="http://schemas.microsoft.com/office/drawing/2014/main" val="10007"/>
                  </a:ext>
                </a:extLst>
              </a:tr>
              <a:tr h="401999">
                <a:tc>
                  <a:txBody>
                    <a:bodyPr/>
                    <a:lstStyle/>
                    <a:p>
                      <a:r>
                        <a:rPr lang="en-US" sz="1600" dirty="0" smtClean="0"/>
                        <a:t>K index</a:t>
                      </a:r>
                      <a:endParaRPr lang="en-US" sz="1600" dirty="0"/>
                    </a:p>
                  </a:txBody>
                  <a:tcPr/>
                </a:tc>
                <a:tc>
                  <a:txBody>
                    <a:bodyPr/>
                    <a:lstStyle/>
                    <a:p>
                      <a:r>
                        <a:rPr lang="en-US" sz="1600" dirty="0" smtClean="0"/>
                        <a:t>2 K</a:t>
                      </a:r>
                      <a:endParaRPr lang="en-US" sz="1600" dirty="0"/>
                    </a:p>
                  </a:txBody>
                  <a:tcPr/>
                </a:tc>
                <a:tc>
                  <a:txBody>
                    <a:bodyPr/>
                    <a:lstStyle/>
                    <a:p>
                      <a:r>
                        <a:rPr lang="en-US" sz="1600" dirty="0" smtClean="0"/>
                        <a:t>5 K</a:t>
                      </a:r>
                      <a:endParaRPr lang="en-US" sz="1600" dirty="0"/>
                    </a:p>
                  </a:txBody>
                  <a:tcPr/>
                </a:tc>
                <a:tc>
                  <a:txBody>
                    <a:bodyPr/>
                    <a:lstStyle/>
                    <a:p>
                      <a:r>
                        <a:rPr lang="en-US" sz="1600" dirty="0" smtClean="0"/>
                        <a:t>0 - 40 K</a:t>
                      </a:r>
                      <a:endParaRPr lang="en-US" sz="1600" dirty="0"/>
                    </a:p>
                  </a:txBody>
                  <a:tcPr/>
                </a:tc>
                <a:extLst>
                  <a:ext uri="{0D108BD9-81ED-4DB2-BD59-A6C34878D82A}">
                    <a16:rowId xmlns:a16="http://schemas.microsoft.com/office/drawing/2014/main" val="10008"/>
                  </a:ext>
                </a:extLst>
              </a:tr>
            </a:tbl>
          </a:graphicData>
        </a:graphic>
      </p:graphicFrame>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33</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59560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996" t="830" r="4996" b="830"/>
          <a:stretch/>
        </p:blipFill>
        <p:spPr>
          <a:xfrm>
            <a:off x="5985723" y="4203474"/>
            <a:ext cx="2901283" cy="2377440"/>
          </a:xfrm>
          <a:prstGeom prst="rect">
            <a:avLst/>
          </a:prstGeom>
        </p:spPr>
      </p:pic>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-TPW:</a:t>
            </a:r>
            <a:endParaRPr lang="en-US" dirty="0"/>
          </a:p>
        </p:txBody>
      </p:sp>
      <p:sp>
        <p:nvSpPr>
          <p:cNvPr id="17" name="Shape 130"/>
          <p:cNvSpPr txBox="1">
            <a:spLocks/>
          </p:cNvSpPr>
          <p:nvPr/>
        </p:nvSpPr>
        <p:spPr>
          <a:xfrm>
            <a:off x="696506" y="1244052"/>
            <a:ext cx="1231353"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GPS</a:t>
            </a:r>
            <a:endParaRPr lang="en-US" dirty="0"/>
          </a:p>
        </p:txBody>
      </p:sp>
      <p:sp>
        <p:nvSpPr>
          <p:cNvPr id="18" name="Shape 130"/>
          <p:cNvSpPr txBox="1">
            <a:spLocks/>
          </p:cNvSpPr>
          <p:nvPr/>
        </p:nvSpPr>
        <p:spPr>
          <a:xfrm>
            <a:off x="3006090" y="1297217"/>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RAOB</a:t>
            </a:r>
            <a:endParaRPr lang="en-US" dirty="0"/>
          </a:p>
        </p:txBody>
      </p:sp>
      <p:sp>
        <p:nvSpPr>
          <p:cNvPr id="19" name="Shape 130"/>
          <p:cNvSpPr txBox="1">
            <a:spLocks/>
          </p:cNvSpPr>
          <p:nvPr/>
        </p:nvSpPr>
        <p:spPr>
          <a:xfrm>
            <a:off x="6006143" y="1265318"/>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AMSR2</a:t>
            </a:r>
            <a:endParaRPr lang="en-US" dirty="0"/>
          </a:p>
        </p:txBody>
      </p:sp>
      <p:sp>
        <p:nvSpPr>
          <p:cNvPr id="20" name="Shape 139"/>
          <p:cNvSpPr txBox="1"/>
          <p:nvPr/>
        </p:nvSpPr>
        <p:spPr>
          <a:xfrm>
            <a:off x="7240184" y="57261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2" name="Shape 130"/>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smtClean="0"/>
              <a:t>2017.04-2018.01</a:t>
            </a:r>
            <a:endParaRPr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246" t="830" r="4996" b="830"/>
          <a:stretch/>
        </p:blipFill>
        <p:spPr>
          <a:xfrm>
            <a:off x="6031983" y="1826034"/>
            <a:ext cx="2860987" cy="237744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496" t="830" r="4997" b="830"/>
          <a:stretch/>
        </p:blipFill>
        <p:spPr>
          <a:xfrm>
            <a:off x="3026818" y="4203474"/>
            <a:ext cx="2981874" cy="237744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191" t="830" r="4042" b="830"/>
          <a:stretch/>
        </p:blipFill>
        <p:spPr>
          <a:xfrm>
            <a:off x="3050305" y="1829410"/>
            <a:ext cx="2990088" cy="237744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4996" t="830" r="4996" b="830"/>
          <a:stretch/>
        </p:blipFill>
        <p:spPr>
          <a:xfrm>
            <a:off x="125535" y="4203474"/>
            <a:ext cx="2901283" cy="237744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4611" t="830" r="4611" b="830"/>
          <a:stretch/>
        </p:blipFill>
        <p:spPr>
          <a:xfrm>
            <a:off x="123837" y="1830650"/>
            <a:ext cx="2926080" cy="2377440"/>
          </a:xfrm>
          <a:prstGeom prst="rect">
            <a:avLst/>
          </a:prstGeom>
        </p:spPr>
      </p:pic>
      <p:sp>
        <p:nvSpPr>
          <p:cNvPr id="15" name="Shape 92"/>
          <p:cNvSpPr txBox="1">
            <a:spLocks/>
          </p:cNvSpPr>
          <p:nvPr/>
        </p:nvSpPr>
        <p:spPr>
          <a:xfrm>
            <a:off x="6897575" y="6534475"/>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34</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2994033" y="3404757"/>
            <a:ext cx="3359196"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400" dirty="0" smtClean="0">
                <a:solidFill>
                  <a:srgbClr val="0000FF"/>
                </a:solidFill>
              </a:rPr>
              <a:t>Accuracy spec: 1 mm</a:t>
            </a:r>
          </a:p>
          <a:p>
            <a:pPr marL="0" indent="0" algn="ctr">
              <a:spcBef>
                <a:spcPts val="0"/>
              </a:spcBef>
              <a:buFont typeface="Arial"/>
              <a:buNone/>
            </a:pPr>
            <a:r>
              <a:rPr lang="en-US" sz="1400" dirty="0" smtClean="0">
                <a:solidFill>
                  <a:srgbClr val="FF0000"/>
                </a:solidFill>
              </a:rPr>
              <a:t>Precision spec: 3 mm</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35</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-TPW:</a:t>
            </a:r>
            <a:endParaRPr lang="en-US" dirty="0"/>
          </a:p>
        </p:txBody>
      </p:sp>
      <p:sp>
        <p:nvSpPr>
          <p:cNvPr id="17" name="Shape 130"/>
          <p:cNvSpPr txBox="1">
            <a:spLocks/>
          </p:cNvSpPr>
          <p:nvPr/>
        </p:nvSpPr>
        <p:spPr>
          <a:xfrm>
            <a:off x="856001" y="1329116"/>
            <a:ext cx="15132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ECMWF</a:t>
            </a:r>
            <a:endParaRPr lang="en-US" dirty="0"/>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GDAS</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2" name="Shape 130"/>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smtClean="0"/>
              <a:t>2017.05-2018.01</a:t>
            </a:r>
            <a:endParaRPr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997" t="830" r="6247" b="830"/>
          <a:stretch/>
        </p:blipFill>
        <p:spPr>
          <a:xfrm>
            <a:off x="187175" y="4233355"/>
            <a:ext cx="2860987" cy="237744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624" t="830" r="5622" b="830"/>
          <a:stretch/>
        </p:blipFill>
        <p:spPr>
          <a:xfrm>
            <a:off x="195777" y="1844266"/>
            <a:ext cx="2898648" cy="240873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997" t="830" r="4997" b="830"/>
          <a:stretch/>
        </p:blipFill>
        <p:spPr>
          <a:xfrm>
            <a:off x="3048139" y="4221706"/>
            <a:ext cx="2901283" cy="237744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247" t="830" r="4997" b="830"/>
          <a:stretch/>
        </p:blipFill>
        <p:spPr>
          <a:xfrm>
            <a:off x="3082729" y="1844266"/>
            <a:ext cx="2860987" cy="2377440"/>
          </a:xfrm>
          <a:prstGeom prst="rect">
            <a:avLst/>
          </a:prstGeom>
        </p:spPr>
      </p:pic>
      <p:sp>
        <p:nvSpPr>
          <p:cNvPr id="12"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35</a:t>
            </a:fld>
            <a:endParaRPr lang="en-US" sz="1200" dirty="0">
              <a:solidFill>
                <a:schemeClr val="lt1"/>
              </a:solidFill>
              <a:latin typeface="Calibri"/>
              <a:ea typeface="Calibri"/>
              <a:cs typeface="Calibri"/>
              <a:sym typeface="Calibri"/>
            </a:endParaRPr>
          </a:p>
        </p:txBody>
      </p:sp>
      <p:sp>
        <p:nvSpPr>
          <p:cNvPr id="14" name="Shape 130"/>
          <p:cNvSpPr txBox="1">
            <a:spLocks/>
          </p:cNvSpPr>
          <p:nvPr/>
        </p:nvSpPr>
        <p:spPr>
          <a:xfrm>
            <a:off x="-425967" y="3452257"/>
            <a:ext cx="3359196"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400" dirty="0" smtClean="0">
                <a:solidFill>
                  <a:srgbClr val="0000FF"/>
                </a:solidFill>
              </a:rPr>
              <a:t>Accuracy spec: 1 mm</a:t>
            </a:r>
          </a:p>
          <a:p>
            <a:pPr marL="0" indent="0" algn="ctr">
              <a:spcBef>
                <a:spcPts val="0"/>
              </a:spcBef>
              <a:buFont typeface="Arial"/>
              <a:buNone/>
            </a:pPr>
            <a:r>
              <a:rPr lang="en-US" sz="1400" dirty="0" smtClean="0">
                <a:solidFill>
                  <a:srgbClr val="FF0000"/>
                </a:solidFill>
              </a:rPr>
              <a:t>Precision spec: 3 mm</a:t>
            </a:r>
            <a:endParaRPr lang="en-US" sz="1400" dirty="0">
              <a:solidFill>
                <a:srgbClr val="FF0000"/>
              </a:solidFill>
            </a:endParaRPr>
          </a:p>
        </p:txBody>
      </p:sp>
    </p:spTree>
    <p:extLst>
      <p:ext uri="{BB962C8B-B14F-4D97-AF65-F5344CB8AC3E}">
        <p14:creationId xmlns:p14="http://schemas.microsoft.com/office/powerpoint/2010/main" val="39811017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996" t="830" r="4996" b="830"/>
          <a:stretch/>
        </p:blipFill>
        <p:spPr>
          <a:xfrm>
            <a:off x="5979272" y="4212996"/>
            <a:ext cx="2901283" cy="2377440"/>
          </a:xfrm>
          <a:prstGeom prst="rect">
            <a:avLst/>
          </a:prstGeom>
        </p:spPr>
      </p:pic>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FF"/>
                </a:solidFill>
              </a:rPr>
              <a:t>CONUS</a:t>
            </a:r>
            <a:r>
              <a:rPr lang="en-US" dirty="0" smtClean="0"/>
              <a:t>-TPW:</a:t>
            </a:r>
            <a:endParaRPr lang="en-US" dirty="0"/>
          </a:p>
        </p:txBody>
      </p:sp>
      <p:sp>
        <p:nvSpPr>
          <p:cNvPr id="17" name="Shape 130"/>
          <p:cNvSpPr txBox="1">
            <a:spLocks/>
          </p:cNvSpPr>
          <p:nvPr/>
        </p:nvSpPr>
        <p:spPr>
          <a:xfrm>
            <a:off x="696506" y="1329116"/>
            <a:ext cx="1231353"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GPS</a:t>
            </a:r>
            <a:endParaRPr lang="en-US" dirty="0"/>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RAOB</a:t>
            </a:r>
            <a:endParaRPr lang="en-US" dirty="0"/>
          </a:p>
        </p:txBody>
      </p:sp>
      <p:sp>
        <p:nvSpPr>
          <p:cNvPr id="19" name="Shape 130"/>
          <p:cNvSpPr txBox="1">
            <a:spLocks/>
          </p:cNvSpPr>
          <p:nvPr/>
        </p:nvSpPr>
        <p:spPr>
          <a:xfrm>
            <a:off x="6006143"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AMSR2</a:t>
            </a:r>
            <a:endParaRPr lang="en-US" dirty="0"/>
          </a:p>
        </p:txBody>
      </p:sp>
      <p:sp>
        <p:nvSpPr>
          <p:cNvPr id="20" name="Shape 139"/>
          <p:cNvSpPr txBox="1"/>
          <p:nvPr/>
        </p:nvSpPr>
        <p:spPr>
          <a:xfrm>
            <a:off x="6444559" y="5096803"/>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1" name="Shape 130"/>
          <p:cNvSpPr txBox="1">
            <a:spLocks/>
          </p:cNvSpPr>
          <p:nvPr/>
        </p:nvSpPr>
        <p:spPr>
          <a:xfrm>
            <a:off x="2705100" y="772856"/>
            <a:ext cx="36347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246" t="830" r="4996" b="830"/>
          <a:stretch/>
        </p:blipFill>
        <p:spPr>
          <a:xfrm>
            <a:off x="6008935" y="1835556"/>
            <a:ext cx="2860987" cy="237744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497" t="830" r="4996" b="830"/>
          <a:stretch/>
        </p:blipFill>
        <p:spPr>
          <a:xfrm>
            <a:off x="2997994" y="4212996"/>
            <a:ext cx="2981874" cy="237744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477" t="830" r="4043" b="830"/>
          <a:stretch/>
        </p:blipFill>
        <p:spPr>
          <a:xfrm>
            <a:off x="3023961" y="1835556"/>
            <a:ext cx="2980944" cy="237744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4996" t="830" r="4996" b="830"/>
          <a:stretch/>
        </p:blipFill>
        <p:spPr>
          <a:xfrm>
            <a:off x="96711" y="4212996"/>
            <a:ext cx="2901283" cy="2377440"/>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611" t="830" r="4611" b="830"/>
          <a:stretch/>
        </p:blipFill>
        <p:spPr>
          <a:xfrm>
            <a:off x="102571" y="1835556"/>
            <a:ext cx="2926080" cy="2377440"/>
          </a:xfrm>
          <a:prstGeom prst="rect">
            <a:avLst/>
          </a:prstGeom>
        </p:spPr>
      </p:pic>
      <p:sp>
        <p:nvSpPr>
          <p:cNvPr id="15" name="Shape 92"/>
          <p:cNvSpPr txBox="1">
            <a:spLocks/>
          </p:cNvSpPr>
          <p:nvPr/>
        </p:nvSpPr>
        <p:spPr>
          <a:xfrm>
            <a:off x="6838200" y="6534475"/>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36</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2875283" y="3357257"/>
            <a:ext cx="3359196"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600" dirty="0" smtClean="0">
                <a:solidFill>
                  <a:srgbClr val="0000FF"/>
                </a:solidFill>
              </a:rPr>
              <a:t>Accuracy spec: 1 mm</a:t>
            </a:r>
          </a:p>
          <a:p>
            <a:pPr marL="0" indent="0" algn="ctr">
              <a:spcBef>
                <a:spcPts val="0"/>
              </a:spcBef>
              <a:buFont typeface="Arial"/>
              <a:buNone/>
            </a:pPr>
            <a:r>
              <a:rPr lang="en-US" sz="1600" dirty="0" smtClean="0">
                <a:solidFill>
                  <a:srgbClr val="FF0000"/>
                </a:solidFill>
              </a:rPr>
              <a:t>Precision spec: 3 mm</a:t>
            </a:r>
            <a:endParaRPr lang="en-US" sz="1600" dirty="0">
              <a:solidFill>
                <a:srgbClr val="FF0000"/>
              </a:solidFill>
            </a:endParaRPr>
          </a:p>
        </p:txBody>
      </p:sp>
    </p:spTree>
    <p:extLst>
      <p:ext uri="{BB962C8B-B14F-4D97-AF65-F5344CB8AC3E}">
        <p14:creationId xmlns:p14="http://schemas.microsoft.com/office/powerpoint/2010/main" val="780991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37</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FF"/>
                </a:solidFill>
              </a:rPr>
              <a:t>CONUS</a:t>
            </a:r>
            <a:r>
              <a:rPr lang="en-US" dirty="0" smtClean="0"/>
              <a:t>-TPW:</a:t>
            </a:r>
            <a:endParaRPr lang="en-US" dirty="0"/>
          </a:p>
        </p:txBody>
      </p:sp>
      <p:sp>
        <p:nvSpPr>
          <p:cNvPr id="17" name="Shape 130"/>
          <p:cNvSpPr txBox="1">
            <a:spLocks/>
          </p:cNvSpPr>
          <p:nvPr/>
        </p:nvSpPr>
        <p:spPr>
          <a:xfrm>
            <a:off x="696506" y="1329116"/>
            <a:ext cx="15132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ECMWF</a:t>
            </a:r>
            <a:endParaRPr lang="en-US" dirty="0"/>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GDAS</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2" name="Shape 130"/>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smtClean="0"/>
              <a:t>2017.05-2018.01</a:t>
            </a:r>
            <a:endParaRPr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47" t="830" r="4997" b="830"/>
          <a:stretch/>
        </p:blipFill>
        <p:spPr>
          <a:xfrm>
            <a:off x="108402" y="4306544"/>
            <a:ext cx="2971025" cy="246888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246" t="830" r="4996" b="830"/>
          <a:stretch/>
        </p:blipFill>
        <p:spPr>
          <a:xfrm>
            <a:off x="108406" y="1841078"/>
            <a:ext cx="2971025" cy="246888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997" t="830" r="4997" b="830"/>
          <a:stretch/>
        </p:blipFill>
        <p:spPr>
          <a:xfrm>
            <a:off x="3048556" y="4309958"/>
            <a:ext cx="3012871" cy="246888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247" t="830" r="4997" b="830"/>
          <a:stretch/>
        </p:blipFill>
        <p:spPr>
          <a:xfrm>
            <a:off x="3077620" y="1848297"/>
            <a:ext cx="2971025" cy="2468880"/>
          </a:xfrm>
          <a:prstGeom prst="rect">
            <a:avLst/>
          </a:prstGeom>
        </p:spPr>
      </p:pic>
      <p:sp>
        <p:nvSpPr>
          <p:cNvPr id="12"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37</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235967" y="3428507"/>
            <a:ext cx="3359196"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600" dirty="0" smtClean="0">
                <a:solidFill>
                  <a:srgbClr val="0000FF"/>
                </a:solidFill>
              </a:rPr>
              <a:t>Accuracy spec: 1 mm</a:t>
            </a:r>
          </a:p>
          <a:p>
            <a:pPr marL="0" indent="0" algn="ctr">
              <a:spcBef>
                <a:spcPts val="0"/>
              </a:spcBef>
              <a:buFont typeface="Arial"/>
              <a:buNone/>
            </a:pPr>
            <a:r>
              <a:rPr lang="en-US" sz="1600" dirty="0" smtClean="0">
                <a:solidFill>
                  <a:srgbClr val="FF0000"/>
                </a:solidFill>
              </a:rPr>
              <a:t>Precision spec: 3 mm</a:t>
            </a:r>
            <a:endParaRPr lang="en-US" sz="1600" dirty="0">
              <a:solidFill>
                <a:srgbClr val="FF0000"/>
              </a:solidFill>
            </a:endParaRPr>
          </a:p>
        </p:txBody>
      </p:sp>
    </p:spTree>
    <p:extLst>
      <p:ext uri="{BB962C8B-B14F-4D97-AF65-F5344CB8AC3E}">
        <p14:creationId xmlns:p14="http://schemas.microsoft.com/office/powerpoint/2010/main" val="9272623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96" t="830" r="4997" b="830"/>
          <a:stretch/>
        </p:blipFill>
        <p:spPr>
          <a:xfrm>
            <a:off x="5947414" y="4204231"/>
            <a:ext cx="2981874" cy="2377440"/>
          </a:xfrm>
          <a:prstGeom prst="rect">
            <a:avLst/>
          </a:prstGeom>
        </p:spPr>
      </p:pic>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-TPW:</a:t>
            </a:r>
            <a:endParaRPr lang="en-US" dirty="0"/>
          </a:p>
        </p:txBody>
      </p:sp>
      <p:sp>
        <p:nvSpPr>
          <p:cNvPr id="17" name="Shape 130"/>
          <p:cNvSpPr txBox="1">
            <a:spLocks/>
          </p:cNvSpPr>
          <p:nvPr/>
        </p:nvSpPr>
        <p:spPr>
          <a:xfrm>
            <a:off x="696506" y="1329116"/>
            <a:ext cx="1231353"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GPS</a:t>
            </a:r>
            <a:endParaRPr lang="en-US" dirty="0"/>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RAOB</a:t>
            </a:r>
            <a:endParaRPr lang="en-US" dirty="0"/>
          </a:p>
        </p:txBody>
      </p:sp>
      <p:sp>
        <p:nvSpPr>
          <p:cNvPr id="19" name="Shape 130"/>
          <p:cNvSpPr txBox="1">
            <a:spLocks/>
          </p:cNvSpPr>
          <p:nvPr/>
        </p:nvSpPr>
        <p:spPr>
          <a:xfrm>
            <a:off x="6006143"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AMSR2</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1" name="Shape 130"/>
          <p:cNvSpPr txBox="1">
            <a:spLocks/>
          </p:cNvSpPr>
          <p:nvPr/>
        </p:nvSpPr>
        <p:spPr>
          <a:xfrm>
            <a:off x="2705100" y="772856"/>
            <a:ext cx="36347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621" t="830" r="3602" b="830"/>
          <a:stretch/>
        </p:blipFill>
        <p:spPr>
          <a:xfrm>
            <a:off x="6004503" y="1831813"/>
            <a:ext cx="2926080" cy="237744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747" t="830" r="4997" b="830"/>
          <a:stretch/>
        </p:blipFill>
        <p:spPr>
          <a:xfrm>
            <a:off x="3006090" y="4204231"/>
            <a:ext cx="2941578" cy="2377440"/>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4611" t="830" r="3193" b="830"/>
          <a:stretch/>
        </p:blipFill>
        <p:spPr>
          <a:xfrm>
            <a:off x="3044918" y="1833407"/>
            <a:ext cx="2971800" cy="2377440"/>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4996" t="830" r="4996" b="830"/>
          <a:stretch/>
        </p:blipFill>
        <p:spPr>
          <a:xfrm>
            <a:off x="104807" y="4204231"/>
            <a:ext cx="2901283" cy="2377440"/>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4611" t="830" r="4611" b="830"/>
          <a:stretch/>
        </p:blipFill>
        <p:spPr>
          <a:xfrm>
            <a:off x="124954" y="1832161"/>
            <a:ext cx="2926080" cy="2377440"/>
          </a:xfrm>
          <a:prstGeom prst="rect">
            <a:avLst/>
          </a:prstGeom>
        </p:spPr>
      </p:pic>
      <p:sp>
        <p:nvSpPr>
          <p:cNvPr id="22" name="Shape 92"/>
          <p:cNvSpPr txBox="1">
            <a:spLocks/>
          </p:cNvSpPr>
          <p:nvPr/>
        </p:nvSpPr>
        <p:spPr>
          <a:xfrm>
            <a:off x="6755075" y="6534475"/>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38</a:t>
            </a:fld>
            <a:endParaRPr lang="en-US" sz="1200" dirty="0">
              <a:solidFill>
                <a:schemeClr val="lt1"/>
              </a:solidFill>
              <a:latin typeface="Calibri"/>
              <a:ea typeface="Calibri"/>
              <a:cs typeface="Calibri"/>
              <a:sym typeface="Calibri"/>
            </a:endParaRPr>
          </a:p>
        </p:txBody>
      </p:sp>
      <p:sp>
        <p:nvSpPr>
          <p:cNvPr id="26" name="Shape 130"/>
          <p:cNvSpPr txBox="1">
            <a:spLocks/>
          </p:cNvSpPr>
          <p:nvPr/>
        </p:nvSpPr>
        <p:spPr>
          <a:xfrm>
            <a:off x="2566533" y="3262257"/>
            <a:ext cx="3359196"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600" dirty="0" smtClean="0">
                <a:solidFill>
                  <a:srgbClr val="0000FF"/>
                </a:solidFill>
              </a:rPr>
              <a:t>Accuracy spec: 1 mm</a:t>
            </a:r>
          </a:p>
          <a:p>
            <a:pPr marL="0" indent="0" algn="ctr">
              <a:spcBef>
                <a:spcPts val="0"/>
              </a:spcBef>
              <a:buFont typeface="Arial"/>
              <a:buNone/>
            </a:pPr>
            <a:r>
              <a:rPr lang="en-US" sz="1600" dirty="0" smtClean="0">
                <a:solidFill>
                  <a:srgbClr val="FF0000"/>
                </a:solidFill>
              </a:rPr>
              <a:t>Precision spec: 3 mm</a:t>
            </a:r>
            <a:endParaRPr lang="en-US" sz="1600" dirty="0">
              <a:solidFill>
                <a:srgbClr val="FF0000"/>
              </a:solidFill>
            </a:endParaRPr>
          </a:p>
        </p:txBody>
      </p:sp>
    </p:spTree>
    <p:extLst>
      <p:ext uri="{BB962C8B-B14F-4D97-AF65-F5344CB8AC3E}">
        <p14:creationId xmlns:p14="http://schemas.microsoft.com/office/powerpoint/2010/main" val="7809917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39</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-TPW:</a:t>
            </a:r>
            <a:endParaRPr lang="en-US" dirty="0"/>
          </a:p>
        </p:txBody>
      </p:sp>
      <p:sp>
        <p:nvSpPr>
          <p:cNvPr id="17" name="Shape 130"/>
          <p:cNvSpPr txBox="1">
            <a:spLocks/>
          </p:cNvSpPr>
          <p:nvPr/>
        </p:nvSpPr>
        <p:spPr>
          <a:xfrm>
            <a:off x="696506" y="1329116"/>
            <a:ext cx="15132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ECMWF</a:t>
            </a:r>
            <a:endParaRPr lang="en-US" dirty="0"/>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GDAS</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2" name="Shape 130"/>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smtClean="0"/>
              <a:t>2017.05-2018.01</a:t>
            </a:r>
            <a:endParaRPr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371" t="830" r="6871" b="830"/>
          <a:stretch/>
        </p:blipFill>
        <p:spPr>
          <a:xfrm>
            <a:off x="79296" y="4299171"/>
            <a:ext cx="2971025" cy="246888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621" t="830" r="5621" b="830"/>
          <a:stretch/>
        </p:blipFill>
        <p:spPr>
          <a:xfrm>
            <a:off x="79295" y="1826034"/>
            <a:ext cx="2971025" cy="246888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871" t="830" r="4371" b="830"/>
          <a:stretch/>
        </p:blipFill>
        <p:spPr>
          <a:xfrm>
            <a:off x="3050321" y="4299171"/>
            <a:ext cx="2971025" cy="246888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247" t="830" r="4997" b="830"/>
          <a:stretch/>
        </p:blipFill>
        <p:spPr>
          <a:xfrm>
            <a:off x="3050525" y="1822846"/>
            <a:ext cx="2971025" cy="2468880"/>
          </a:xfrm>
          <a:prstGeom prst="rect">
            <a:avLst/>
          </a:prstGeom>
        </p:spPr>
      </p:pic>
      <p:sp>
        <p:nvSpPr>
          <p:cNvPr id="12"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39</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402217" y="3523507"/>
            <a:ext cx="3359196"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600" dirty="0" smtClean="0">
                <a:solidFill>
                  <a:srgbClr val="0000FF"/>
                </a:solidFill>
              </a:rPr>
              <a:t>Accuracy spec: 1 mm</a:t>
            </a:r>
          </a:p>
          <a:p>
            <a:pPr marL="0" indent="0" algn="ctr">
              <a:spcBef>
                <a:spcPts val="0"/>
              </a:spcBef>
              <a:buFont typeface="Arial"/>
              <a:buNone/>
            </a:pPr>
            <a:r>
              <a:rPr lang="en-US" sz="1600" dirty="0" smtClean="0">
                <a:solidFill>
                  <a:srgbClr val="FF0000"/>
                </a:solidFill>
              </a:rPr>
              <a:t>Precision spec: 3 mm</a:t>
            </a:r>
            <a:endParaRPr lang="en-US" sz="1600" dirty="0">
              <a:solidFill>
                <a:srgbClr val="FF0000"/>
              </a:solidFill>
            </a:endParaRPr>
          </a:p>
        </p:txBody>
      </p:sp>
    </p:spTree>
    <p:extLst>
      <p:ext uri="{BB962C8B-B14F-4D97-AF65-F5344CB8AC3E}">
        <p14:creationId xmlns:p14="http://schemas.microsoft.com/office/powerpoint/2010/main" val="927262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41516"/>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smtClean="0">
                <a:solidFill>
                  <a:schemeClr val="lt1"/>
                </a:solidFill>
                <a:latin typeface="Calibri"/>
                <a:ea typeface="Calibri"/>
                <a:cs typeface="Calibri"/>
                <a:sym typeface="Calibri"/>
              </a:rPr>
              <a:t>Products </a:t>
            </a:r>
            <a:r>
              <a:rPr lang="en-US" sz="3600" b="0" i="0" u="none" strike="noStrike" cap="none" dirty="0">
                <a:solidFill>
                  <a:schemeClr val="lt1"/>
                </a:solidFill>
                <a:latin typeface="Calibri"/>
                <a:ea typeface="Calibri"/>
                <a:cs typeface="Calibri"/>
                <a:sym typeface="Calibri"/>
              </a:rPr>
              <a:t>Overview</a:t>
            </a:r>
          </a:p>
        </p:txBody>
      </p:sp>
      <p:sp>
        <p:nvSpPr>
          <p:cNvPr id="99" name="Shape 99"/>
          <p:cNvSpPr txBox="1">
            <a:spLocks noGrp="1"/>
          </p:cNvSpPr>
          <p:nvPr>
            <p:ph type="body" idx="1"/>
          </p:nvPr>
        </p:nvSpPr>
        <p:spPr>
          <a:xfrm>
            <a:off x="154379" y="1063249"/>
            <a:ext cx="8799616" cy="1343252"/>
          </a:xfrm>
          <a:prstGeom prst="rect">
            <a:avLst/>
          </a:prstGeom>
          <a:noFill/>
          <a:ln>
            <a:noFill/>
          </a:ln>
        </p:spPr>
        <p:txBody>
          <a:bodyPr lIns="91425" tIns="45700" rIns="91425" bIns="45700" anchor="t" anchorCtr="0">
            <a:normAutofit/>
          </a:bodyPr>
          <a:lstStyle/>
          <a:p>
            <a:pPr marL="0" lvl="0" indent="0">
              <a:buNone/>
            </a:pPr>
            <a:r>
              <a:rPr lang="en-US" sz="1800" dirty="0" smtClean="0"/>
              <a:t>The GOES-16 ABI L2 LAP algorithm includes regression and physical retrieval based on the infrared spectral bands. The algorithm is applied to 5x5 ABI pixels (~10 km) for generating LAP products over clear sky. The LAP products include LVT, LVM, TPW, and DSI.</a:t>
            </a:r>
            <a:endParaRPr sz="3200" i="0" u="none" strike="noStrike" cap="none" dirty="0">
              <a:solidFill>
                <a:schemeClr val="lt1"/>
              </a:solidFill>
              <a:sym typeface="Calibri"/>
            </a:endParaRPr>
          </a:p>
        </p:txBody>
      </p:sp>
      <p:sp>
        <p:nvSpPr>
          <p:cNvPr id="6" name="Slide Number Placeholder 1"/>
          <p:cNvSpPr>
            <a:spLocks noGrp="1"/>
          </p:cNvSpPr>
          <p:nvPr>
            <p:ph type="sldNum" sz="quarter" idx="12"/>
          </p:nvPr>
        </p:nvSpPr>
        <p:spPr>
          <a:xfrm>
            <a:off x="6584735" y="6492901"/>
            <a:ext cx="2133599" cy="365099"/>
          </a:xfrm>
        </p:spPr>
        <p:txBody>
          <a:bodyPr/>
          <a:lstStyle/>
          <a:p>
            <a:pPr algn="r">
              <a:defRPr/>
            </a:pPr>
            <a:fld id="{C03398B4-C8A0-481F-92D9-A930FA5E13C9}" type="slidenum">
              <a:rPr lang="en-US" smtClean="0">
                <a:solidFill>
                  <a:schemeClr val="bg1"/>
                </a:solidFill>
                <a:latin typeface="Times New Roman" pitchFamily="18" charset="0"/>
                <a:ea typeface="ＭＳ Ｐゴシック" pitchFamily="34" charset="-128"/>
              </a:rPr>
              <a:pPr algn="r">
                <a:defRPr/>
              </a:pPr>
              <a:t>4</a:t>
            </a:fld>
            <a:endParaRPr lang="en-US" dirty="0" smtClean="0">
              <a:solidFill>
                <a:schemeClr val="bg1"/>
              </a:solidFill>
              <a:latin typeface="Times New Roman" pitchFamily="18" charset="0"/>
              <a:ea typeface="ＭＳ Ｐゴシック" pitchFamily="34" charset="-128"/>
            </a:endParaRPr>
          </a:p>
        </p:txBody>
      </p:sp>
      <p:graphicFrame>
        <p:nvGraphicFramePr>
          <p:cNvPr id="2" name="Table 1"/>
          <p:cNvGraphicFramePr>
            <a:graphicFrameLocks noGrp="1"/>
          </p:cNvGraphicFramePr>
          <p:nvPr>
            <p:extLst>
              <p:ext uri="{D42A27DB-BD31-4B8C-83A1-F6EECF244321}">
                <p14:modId xmlns:p14="http://schemas.microsoft.com/office/powerpoint/2010/main" val="1970805209"/>
              </p:ext>
            </p:extLst>
          </p:nvPr>
        </p:nvGraphicFramePr>
        <p:xfrm>
          <a:off x="504699" y="2078187"/>
          <a:ext cx="8449295" cy="4251083"/>
        </p:xfrm>
        <a:graphic>
          <a:graphicData uri="http://schemas.openxmlformats.org/drawingml/2006/table">
            <a:tbl>
              <a:tblPr>
                <a:tableStyleId>{6EE1EE2B-B21A-4EAC-B264-DA0EFF0E2922}</a:tableStyleId>
              </a:tblPr>
              <a:tblGrid>
                <a:gridCol w="1285836">
                  <a:extLst>
                    <a:ext uri="{9D8B030D-6E8A-4147-A177-3AD203B41FA5}">
                      <a16:colId xmlns:a16="http://schemas.microsoft.com/office/drawing/2014/main" val="20000"/>
                    </a:ext>
                  </a:extLst>
                </a:gridCol>
                <a:gridCol w="1644673">
                  <a:extLst>
                    <a:ext uri="{9D8B030D-6E8A-4147-A177-3AD203B41FA5}">
                      <a16:colId xmlns:a16="http://schemas.microsoft.com/office/drawing/2014/main" val="20001"/>
                    </a:ext>
                  </a:extLst>
                </a:gridCol>
                <a:gridCol w="5518786">
                  <a:extLst>
                    <a:ext uri="{9D8B030D-6E8A-4147-A177-3AD203B41FA5}">
                      <a16:colId xmlns:a16="http://schemas.microsoft.com/office/drawing/2014/main" val="20002"/>
                    </a:ext>
                  </a:extLst>
                </a:gridCol>
              </a:tblGrid>
              <a:tr h="466938">
                <a:tc>
                  <a:txBody>
                    <a:bodyPr/>
                    <a:lstStyle/>
                    <a:p>
                      <a:pPr marL="0" marR="0" algn="ctr">
                        <a:lnSpc>
                          <a:spcPct val="115000"/>
                        </a:lnSpc>
                        <a:spcBef>
                          <a:spcPts val="0"/>
                        </a:spcBef>
                        <a:spcAft>
                          <a:spcPts val="0"/>
                        </a:spcAft>
                      </a:pPr>
                      <a:r>
                        <a:rPr lang="it-IT" sz="1400" dirty="0">
                          <a:effectLst/>
                        </a:rPr>
                        <a:t>Band Number</a:t>
                      </a:r>
                      <a:endParaRPr lang="en-US" sz="1400" dirty="0">
                        <a:effectLst/>
                        <a:latin typeface="Calibri"/>
                        <a:ea typeface="Malgun Gothic"/>
                        <a:cs typeface="Times New Roman"/>
                      </a:endParaRPr>
                    </a:p>
                  </a:txBody>
                  <a:tcPr marL="68580" marR="68580" marT="0" marB="0" anchor="ctr">
                    <a:solidFill>
                      <a:schemeClr val="bg1">
                        <a:lumMod val="75000"/>
                      </a:schemeClr>
                    </a:solidFill>
                  </a:tcPr>
                </a:tc>
                <a:tc>
                  <a:txBody>
                    <a:bodyPr/>
                    <a:lstStyle/>
                    <a:p>
                      <a:pPr marL="0" marR="0" algn="ctr">
                        <a:lnSpc>
                          <a:spcPct val="115000"/>
                        </a:lnSpc>
                        <a:spcBef>
                          <a:spcPts val="0"/>
                        </a:spcBef>
                        <a:spcAft>
                          <a:spcPts val="0"/>
                        </a:spcAft>
                      </a:pPr>
                      <a:r>
                        <a:rPr lang="en-US" sz="1400" dirty="0">
                          <a:effectLst/>
                        </a:rPr>
                        <a:t>Wavelength (µm)</a:t>
                      </a:r>
                      <a:endParaRPr lang="en-US" sz="1400" dirty="0">
                        <a:effectLst/>
                        <a:latin typeface="Calibri"/>
                        <a:ea typeface="Malgun Gothic"/>
                        <a:cs typeface="Times New Roman"/>
                      </a:endParaRPr>
                    </a:p>
                  </a:txBody>
                  <a:tcPr marL="68580" marR="68580" marT="0" marB="0" anchor="ctr">
                    <a:solidFill>
                      <a:schemeClr val="bg1">
                        <a:lumMod val="75000"/>
                      </a:schemeClr>
                    </a:solidFill>
                  </a:tcPr>
                </a:tc>
                <a:tc>
                  <a:txBody>
                    <a:bodyPr/>
                    <a:lstStyle/>
                    <a:p>
                      <a:pPr marL="0" marR="0" algn="ctr">
                        <a:lnSpc>
                          <a:spcPct val="115000"/>
                        </a:lnSpc>
                        <a:spcBef>
                          <a:spcPts val="0"/>
                        </a:spcBef>
                        <a:spcAft>
                          <a:spcPts val="0"/>
                        </a:spcAft>
                      </a:pPr>
                      <a:r>
                        <a:rPr lang="en-US" sz="1400" dirty="0">
                          <a:effectLst/>
                        </a:rPr>
                        <a:t>Purpose</a:t>
                      </a:r>
                      <a:endParaRPr lang="en-US" sz="1400" dirty="0">
                        <a:effectLst/>
                        <a:latin typeface="Calibri"/>
                        <a:ea typeface="Malgun Gothic"/>
                        <a:cs typeface="Times New Roman"/>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466938">
                <a:tc>
                  <a:txBody>
                    <a:bodyPr/>
                    <a:lstStyle/>
                    <a:p>
                      <a:pPr marL="0" marR="0" algn="ctr">
                        <a:lnSpc>
                          <a:spcPct val="115000"/>
                        </a:lnSpc>
                        <a:spcBef>
                          <a:spcPts val="0"/>
                        </a:spcBef>
                        <a:spcAft>
                          <a:spcPts val="0"/>
                        </a:spcAft>
                      </a:pPr>
                      <a:r>
                        <a:rPr lang="it-IT" sz="1400">
                          <a:effectLst/>
                        </a:rPr>
                        <a:t>8</a:t>
                      </a:r>
                      <a:endParaRPr lang="en-US" sz="14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smtClean="0">
                          <a:effectLst/>
                        </a:rPr>
                        <a:t>6.19</a:t>
                      </a:r>
                      <a:endParaRPr lang="en-US" sz="14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a:effectLst/>
                        </a:rPr>
                        <a:t>High-level atmospheric water vapor, winds, rainfall</a:t>
                      </a:r>
                      <a:endParaRPr lang="en-US" sz="14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1"/>
                  </a:ext>
                </a:extLst>
              </a:tr>
              <a:tr h="466938">
                <a:tc>
                  <a:txBody>
                    <a:bodyPr/>
                    <a:lstStyle/>
                    <a:p>
                      <a:pPr marL="0" marR="0" algn="ctr">
                        <a:lnSpc>
                          <a:spcPct val="115000"/>
                        </a:lnSpc>
                        <a:spcBef>
                          <a:spcPts val="0"/>
                        </a:spcBef>
                        <a:spcAft>
                          <a:spcPts val="0"/>
                        </a:spcAft>
                      </a:pPr>
                      <a:r>
                        <a:rPr lang="it-IT" sz="1400">
                          <a:effectLst/>
                        </a:rPr>
                        <a:t>9</a:t>
                      </a:r>
                      <a:endParaRPr lang="en-US" sz="14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smtClean="0">
                          <a:effectLst/>
                        </a:rPr>
                        <a:t>6.93</a:t>
                      </a:r>
                      <a:endParaRPr lang="en-US" sz="14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a:effectLst/>
                        </a:rPr>
                        <a:t>Mid-level atmospheric water vapor, winds, rainfall</a:t>
                      </a:r>
                      <a:endParaRPr lang="en-US" sz="14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2"/>
                  </a:ext>
                </a:extLst>
              </a:tr>
              <a:tr h="499241">
                <a:tc>
                  <a:txBody>
                    <a:bodyPr/>
                    <a:lstStyle/>
                    <a:p>
                      <a:pPr marL="0" marR="0" algn="ctr">
                        <a:lnSpc>
                          <a:spcPct val="115000"/>
                        </a:lnSpc>
                        <a:spcBef>
                          <a:spcPts val="0"/>
                        </a:spcBef>
                        <a:spcAft>
                          <a:spcPts val="0"/>
                        </a:spcAft>
                      </a:pPr>
                      <a:r>
                        <a:rPr lang="it-IT" sz="1400">
                          <a:effectLst/>
                        </a:rPr>
                        <a:t>10</a:t>
                      </a:r>
                      <a:endParaRPr lang="en-US" sz="14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smtClean="0">
                          <a:effectLst/>
                        </a:rPr>
                        <a:t>7.34</a:t>
                      </a:r>
                      <a:endParaRPr lang="en-US" sz="14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a:effectLst/>
                        </a:rPr>
                        <a:t>Lower-level atmospheric water vapor, winds, and SO</a:t>
                      </a:r>
                      <a:r>
                        <a:rPr lang="en-US" sz="1400" baseline="-25000" dirty="0">
                          <a:effectLst/>
                        </a:rPr>
                        <a:t>2</a:t>
                      </a:r>
                      <a:endParaRPr lang="en-US" sz="14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3"/>
                  </a:ext>
                </a:extLst>
              </a:tr>
              <a:tr h="466938">
                <a:tc>
                  <a:txBody>
                    <a:bodyPr/>
                    <a:lstStyle/>
                    <a:p>
                      <a:pPr marL="0" marR="0" algn="ctr">
                        <a:lnSpc>
                          <a:spcPct val="115000"/>
                        </a:lnSpc>
                        <a:spcBef>
                          <a:spcPts val="0"/>
                        </a:spcBef>
                        <a:spcAft>
                          <a:spcPts val="0"/>
                        </a:spcAft>
                      </a:pPr>
                      <a:r>
                        <a:rPr lang="it-IT" sz="1400" dirty="0" smtClean="0">
                          <a:effectLst/>
                        </a:rPr>
                        <a:t>12</a:t>
                      </a:r>
                      <a:endParaRPr lang="en-US" sz="14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smtClean="0">
                          <a:effectLst/>
                        </a:rPr>
                        <a:t>9.61</a:t>
                      </a:r>
                      <a:r>
                        <a:rPr lang="en-US" sz="1400" baseline="30000" dirty="0" smtClean="0">
                          <a:effectLst/>
                        </a:rPr>
                        <a:t>*</a:t>
                      </a:r>
                      <a:endParaRPr lang="en-US" sz="1400" baseline="300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a:effectLst/>
                        </a:rPr>
                        <a:t>Total </a:t>
                      </a:r>
                      <a:r>
                        <a:rPr lang="en-US" sz="1400" dirty="0" smtClean="0">
                          <a:effectLst/>
                        </a:rPr>
                        <a:t>ozone </a:t>
                      </a:r>
                      <a:endParaRPr lang="en-US" sz="14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4"/>
                  </a:ext>
                </a:extLst>
              </a:tr>
              <a:tr h="466938">
                <a:tc>
                  <a:txBody>
                    <a:bodyPr/>
                    <a:lstStyle/>
                    <a:p>
                      <a:pPr marL="0" marR="0" algn="ctr">
                        <a:lnSpc>
                          <a:spcPct val="115000"/>
                        </a:lnSpc>
                        <a:spcBef>
                          <a:spcPts val="0"/>
                        </a:spcBef>
                        <a:spcAft>
                          <a:spcPts val="0"/>
                        </a:spcAft>
                      </a:pPr>
                      <a:r>
                        <a:rPr lang="it-IT" sz="1400">
                          <a:effectLst/>
                        </a:rPr>
                        <a:t>13</a:t>
                      </a:r>
                      <a:endParaRPr lang="en-US" sz="14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smtClean="0">
                          <a:effectLst/>
                        </a:rPr>
                        <a:t>10.33</a:t>
                      </a:r>
                      <a:endParaRPr lang="en-US" sz="14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a:effectLst/>
                        </a:rPr>
                        <a:t>Surface and cloud</a:t>
                      </a:r>
                      <a:endParaRPr lang="en-US" sz="14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5"/>
                  </a:ext>
                </a:extLst>
              </a:tr>
              <a:tr h="483276">
                <a:tc>
                  <a:txBody>
                    <a:bodyPr/>
                    <a:lstStyle/>
                    <a:p>
                      <a:pPr marL="0" marR="0" algn="ctr">
                        <a:lnSpc>
                          <a:spcPct val="115000"/>
                        </a:lnSpc>
                        <a:spcBef>
                          <a:spcPts val="0"/>
                        </a:spcBef>
                        <a:spcAft>
                          <a:spcPts val="0"/>
                        </a:spcAft>
                      </a:pPr>
                      <a:r>
                        <a:rPr lang="it-IT" sz="1400">
                          <a:effectLst/>
                        </a:rPr>
                        <a:t>14</a:t>
                      </a:r>
                      <a:endParaRPr lang="en-US" sz="14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smtClean="0">
                          <a:effectLst/>
                        </a:rPr>
                        <a:t>11.20</a:t>
                      </a:r>
                      <a:endParaRPr lang="en-US" sz="14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a:effectLst/>
                        </a:rPr>
                        <a:t>Imagery, SST, clouds, rainfall</a:t>
                      </a:r>
                      <a:endParaRPr lang="en-US" sz="14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6"/>
                  </a:ext>
                </a:extLst>
              </a:tr>
              <a:tr h="466938">
                <a:tc>
                  <a:txBody>
                    <a:bodyPr/>
                    <a:lstStyle/>
                    <a:p>
                      <a:pPr marL="0" marR="0" algn="ctr">
                        <a:lnSpc>
                          <a:spcPct val="115000"/>
                        </a:lnSpc>
                        <a:spcBef>
                          <a:spcPts val="0"/>
                        </a:spcBef>
                        <a:spcAft>
                          <a:spcPts val="0"/>
                        </a:spcAft>
                      </a:pPr>
                      <a:r>
                        <a:rPr lang="it-IT" sz="1400">
                          <a:effectLst/>
                        </a:rPr>
                        <a:t>15</a:t>
                      </a:r>
                      <a:endParaRPr lang="en-US" sz="14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smtClean="0">
                          <a:effectLst/>
                        </a:rPr>
                        <a:t>12.30</a:t>
                      </a:r>
                      <a:endParaRPr lang="en-US" sz="14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a:effectLst/>
                        </a:rPr>
                        <a:t>Total water, ash, SST</a:t>
                      </a:r>
                      <a:endParaRPr lang="en-US" sz="14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7"/>
                  </a:ext>
                </a:extLst>
              </a:tr>
              <a:tr h="466938">
                <a:tc>
                  <a:txBody>
                    <a:bodyPr/>
                    <a:lstStyle/>
                    <a:p>
                      <a:pPr marL="0" marR="0" algn="ctr">
                        <a:lnSpc>
                          <a:spcPct val="115000"/>
                        </a:lnSpc>
                        <a:spcBef>
                          <a:spcPts val="0"/>
                        </a:spcBef>
                        <a:spcAft>
                          <a:spcPts val="0"/>
                        </a:spcAft>
                      </a:pPr>
                      <a:r>
                        <a:rPr lang="it-IT" sz="1400">
                          <a:effectLst/>
                        </a:rPr>
                        <a:t>16</a:t>
                      </a:r>
                      <a:endParaRPr lang="en-US" sz="14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smtClean="0">
                          <a:effectLst/>
                        </a:rPr>
                        <a:t>13.30</a:t>
                      </a:r>
                      <a:endParaRPr lang="en-US" sz="14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400" dirty="0">
                          <a:effectLst/>
                        </a:rPr>
                        <a:t>Air temperature, cloud heights and amounts </a:t>
                      </a:r>
                      <a:endParaRPr lang="en-US" sz="14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076935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496" t="830" r="4997" b="830"/>
          <a:stretch/>
        </p:blipFill>
        <p:spPr>
          <a:xfrm>
            <a:off x="5974244" y="4214470"/>
            <a:ext cx="2981874" cy="2377440"/>
          </a:xfrm>
          <a:prstGeom prst="rect">
            <a:avLst/>
          </a:prstGeom>
        </p:spPr>
      </p:pic>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FF00"/>
                </a:solidFill>
              </a:rPr>
              <a:t>MESO2</a:t>
            </a:r>
            <a:r>
              <a:rPr lang="en-US" dirty="0" smtClean="0"/>
              <a:t>-TPW:</a:t>
            </a:r>
            <a:endParaRPr lang="en-US" dirty="0"/>
          </a:p>
        </p:txBody>
      </p:sp>
      <p:sp>
        <p:nvSpPr>
          <p:cNvPr id="17" name="Shape 130"/>
          <p:cNvSpPr txBox="1">
            <a:spLocks/>
          </p:cNvSpPr>
          <p:nvPr/>
        </p:nvSpPr>
        <p:spPr>
          <a:xfrm>
            <a:off x="696506" y="1329116"/>
            <a:ext cx="1231353"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GPS</a:t>
            </a:r>
            <a:endParaRPr lang="en-US" dirty="0"/>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RAOB</a:t>
            </a:r>
            <a:endParaRPr lang="en-US" dirty="0"/>
          </a:p>
        </p:txBody>
      </p:sp>
      <p:sp>
        <p:nvSpPr>
          <p:cNvPr id="19" name="Shape 130"/>
          <p:cNvSpPr txBox="1">
            <a:spLocks/>
          </p:cNvSpPr>
          <p:nvPr/>
        </p:nvSpPr>
        <p:spPr>
          <a:xfrm>
            <a:off x="6006143"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AMSR2</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1" name="Shape 130"/>
          <p:cNvSpPr txBox="1">
            <a:spLocks/>
          </p:cNvSpPr>
          <p:nvPr/>
        </p:nvSpPr>
        <p:spPr>
          <a:xfrm>
            <a:off x="2705100" y="772856"/>
            <a:ext cx="36347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a:t>
            </a:r>
            <a:endParaRPr lang="en-US" dirty="0"/>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5621" t="830" r="3602" b="830"/>
          <a:stretch/>
        </p:blipFill>
        <p:spPr>
          <a:xfrm>
            <a:off x="6030459" y="1834243"/>
            <a:ext cx="2926080" cy="237744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747" t="830" r="4997" b="830"/>
          <a:stretch/>
        </p:blipFill>
        <p:spPr>
          <a:xfrm>
            <a:off x="3064565" y="4214470"/>
            <a:ext cx="2941578" cy="237744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5621" t="830" r="3602" b="830"/>
          <a:stretch/>
        </p:blipFill>
        <p:spPr>
          <a:xfrm>
            <a:off x="3138103" y="1834243"/>
            <a:ext cx="2926080" cy="237744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4996" t="830" r="4996" b="830"/>
          <a:stretch/>
        </p:blipFill>
        <p:spPr>
          <a:xfrm>
            <a:off x="165404" y="4211683"/>
            <a:ext cx="2901283" cy="2377440"/>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4611" t="830" r="3193" b="830"/>
          <a:stretch/>
        </p:blipFill>
        <p:spPr>
          <a:xfrm>
            <a:off x="165404" y="1834243"/>
            <a:ext cx="2971800" cy="2377440"/>
          </a:xfrm>
          <a:prstGeom prst="rect">
            <a:avLst/>
          </a:prstGeom>
        </p:spPr>
      </p:pic>
      <p:sp>
        <p:nvSpPr>
          <p:cNvPr id="22" name="Shape 92"/>
          <p:cNvSpPr txBox="1">
            <a:spLocks/>
          </p:cNvSpPr>
          <p:nvPr/>
        </p:nvSpPr>
        <p:spPr>
          <a:xfrm>
            <a:off x="6968825" y="6534475"/>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40</a:t>
            </a:fld>
            <a:endParaRPr lang="en-US" sz="1200" dirty="0">
              <a:solidFill>
                <a:schemeClr val="lt1"/>
              </a:solidFill>
              <a:latin typeface="Calibri"/>
              <a:ea typeface="Calibri"/>
              <a:cs typeface="Calibri"/>
              <a:sym typeface="Calibri"/>
            </a:endParaRPr>
          </a:p>
        </p:txBody>
      </p:sp>
      <p:sp>
        <p:nvSpPr>
          <p:cNvPr id="26" name="Shape 130"/>
          <p:cNvSpPr txBox="1">
            <a:spLocks/>
          </p:cNvSpPr>
          <p:nvPr/>
        </p:nvSpPr>
        <p:spPr>
          <a:xfrm>
            <a:off x="2875283" y="3357257"/>
            <a:ext cx="3359196"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600" dirty="0" smtClean="0">
                <a:solidFill>
                  <a:srgbClr val="0000FF"/>
                </a:solidFill>
              </a:rPr>
              <a:t>Accuracy spec: 1 mm</a:t>
            </a:r>
          </a:p>
          <a:p>
            <a:pPr marL="0" indent="0" algn="ctr">
              <a:spcBef>
                <a:spcPts val="0"/>
              </a:spcBef>
              <a:buFont typeface="Arial"/>
              <a:buNone/>
            </a:pPr>
            <a:r>
              <a:rPr lang="en-US" sz="1600" dirty="0" smtClean="0">
                <a:solidFill>
                  <a:srgbClr val="FF0000"/>
                </a:solidFill>
              </a:rPr>
              <a:t>Precision spec: 3 mm</a:t>
            </a:r>
            <a:endParaRPr lang="en-US" sz="1600" dirty="0">
              <a:solidFill>
                <a:srgbClr val="FF0000"/>
              </a:solidFill>
            </a:endParaRPr>
          </a:p>
        </p:txBody>
      </p:sp>
    </p:spTree>
    <p:extLst>
      <p:ext uri="{BB962C8B-B14F-4D97-AF65-F5344CB8AC3E}">
        <p14:creationId xmlns:p14="http://schemas.microsoft.com/office/powerpoint/2010/main" val="780991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41</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FF00"/>
                </a:solidFill>
              </a:rPr>
              <a:t>MESO2</a:t>
            </a:r>
            <a:r>
              <a:rPr lang="en-US" dirty="0" smtClean="0"/>
              <a:t>-TPW:</a:t>
            </a:r>
            <a:endParaRPr lang="en-US" dirty="0"/>
          </a:p>
        </p:txBody>
      </p:sp>
      <p:sp>
        <p:nvSpPr>
          <p:cNvPr id="17" name="Shape 130"/>
          <p:cNvSpPr txBox="1">
            <a:spLocks/>
          </p:cNvSpPr>
          <p:nvPr/>
        </p:nvSpPr>
        <p:spPr>
          <a:xfrm>
            <a:off x="696506" y="1329116"/>
            <a:ext cx="15132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ECMWF</a:t>
            </a:r>
            <a:endParaRPr lang="en-US" dirty="0"/>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t>GDAS</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2" name="Shape 130"/>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smtClean="0"/>
              <a:t>2017.05-2018.01</a:t>
            </a:r>
            <a:endParaRPr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996" t="830" r="4996" b="830"/>
          <a:stretch/>
        </p:blipFill>
        <p:spPr>
          <a:xfrm>
            <a:off x="58716" y="4305735"/>
            <a:ext cx="3012871" cy="246888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247" t="830" r="4997" b="830"/>
          <a:stretch/>
        </p:blipFill>
        <p:spPr>
          <a:xfrm>
            <a:off x="62461" y="1844040"/>
            <a:ext cx="2971025" cy="246888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996" t="830" r="4996" b="830"/>
          <a:stretch/>
        </p:blipFill>
        <p:spPr>
          <a:xfrm>
            <a:off x="3007789" y="4305735"/>
            <a:ext cx="3012871" cy="246888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6246" t="830" r="4996" b="830"/>
          <a:stretch/>
        </p:blipFill>
        <p:spPr>
          <a:xfrm>
            <a:off x="3028065" y="1844040"/>
            <a:ext cx="2971025" cy="2468880"/>
          </a:xfrm>
          <a:prstGeom prst="rect">
            <a:avLst/>
          </a:prstGeom>
        </p:spPr>
      </p:pic>
      <p:sp>
        <p:nvSpPr>
          <p:cNvPr id="12"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41</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354717" y="3452257"/>
            <a:ext cx="3359196"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600" dirty="0" smtClean="0">
                <a:solidFill>
                  <a:srgbClr val="0000FF"/>
                </a:solidFill>
              </a:rPr>
              <a:t>Accuracy spec: 1 mm</a:t>
            </a:r>
          </a:p>
          <a:p>
            <a:pPr marL="0" indent="0" algn="ctr">
              <a:spcBef>
                <a:spcPts val="0"/>
              </a:spcBef>
              <a:buFont typeface="Arial"/>
              <a:buNone/>
            </a:pPr>
            <a:r>
              <a:rPr lang="en-US" sz="1600" dirty="0" smtClean="0">
                <a:solidFill>
                  <a:srgbClr val="FF0000"/>
                </a:solidFill>
              </a:rPr>
              <a:t>Precision spec: 3 mm</a:t>
            </a:r>
            <a:endParaRPr lang="en-US" sz="1600" dirty="0">
              <a:solidFill>
                <a:srgbClr val="FF0000"/>
              </a:solidFill>
            </a:endParaRPr>
          </a:p>
        </p:txBody>
      </p:sp>
    </p:spTree>
    <p:extLst>
      <p:ext uri="{BB962C8B-B14F-4D97-AF65-F5344CB8AC3E}">
        <p14:creationId xmlns:p14="http://schemas.microsoft.com/office/powerpoint/2010/main" val="927262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21" t="2497" r="5622" b="830"/>
          <a:stretch/>
        </p:blipFill>
        <p:spPr>
          <a:xfrm>
            <a:off x="4416877" y="1545242"/>
            <a:ext cx="4143179" cy="329184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121" t="2497" r="5622" b="830"/>
          <a:stretch/>
        </p:blipFill>
        <p:spPr>
          <a:xfrm>
            <a:off x="266079" y="1545242"/>
            <a:ext cx="4143178" cy="32918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42</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9" name="Shape 130"/>
          <p:cNvSpPr txBox="1">
            <a:spLocks/>
          </p:cNvSpPr>
          <p:nvPr/>
        </p:nvSpPr>
        <p:spPr>
          <a:xfrm>
            <a:off x="1468288" y="695038"/>
            <a:ext cx="6014552"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2017.06 GPS, outliers over CN06 </a:t>
            </a:r>
            <a:endParaRPr lang="en-US" dirty="0"/>
          </a:p>
        </p:txBody>
      </p:sp>
      <p:sp>
        <p:nvSpPr>
          <p:cNvPr id="4" name="Oval 3"/>
          <p:cNvSpPr/>
          <p:nvPr/>
        </p:nvSpPr>
        <p:spPr>
          <a:xfrm>
            <a:off x="1133008" y="2261522"/>
            <a:ext cx="670560" cy="1502758"/>
          </a:xfrm>
          <a:prstGeom prst="ellipse">
            <a:avLst/>
          </a:prstGeom>
          <a:noFill/>
          <a:ln>
            <a:solidFill>
              <a:srgbClr val="FF0000"/>
            </a:solidFill>
          </a:ln>
          <a:scene3d>
            <a:camera prst="orthographicFront">
              <a:rot lat="0" lon="0" rev="7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293528" y="2261522"/>
            <a:ext cx="670560" cy="1502758"/>
          </a:xfrm>
          <a:prstGeom prst="ellipse">
            <a:avLst/>
          </a:prstGeom>
          <a:noFill/>
          <a:ln>
            <a:solidFill>
              <a:srgbClr val="FF0000"/>
            </a:solidFill>
          </a:ln>
          <a:scene3d>
            <a:camera prst="orthographicFront">
              <a:rot lat="0" lon="0" rev="7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116821" y="4850348"/>
            <a:ext cx="2441694" cy="923330"/>
          </a:xfrm>
          <a:prstGeom prst="rect">
            <a:avLst/>
          </a:prstGeom>
          <a:noFill/>
        </p:spPr>
        <p:txBody>
          <a:bodyPr wrap="none" rtlCol="0">
            <a:spAutoFit/>
          </a:bodyPr>
          <a:lstStyle/>
          <a:p>
            <a:r>
              <a:rPr lang="en-US" sz="1800" dirty="0" smtClean="0">
                <a:solidFill>
                  <a:schemeClr val="bg1"/>
                </a:solidFill>
              </a:rPr>
              <a:t>Accuracy: -0.26 mm</a:t>
            </a:r>
          </a:p>
          <a:p>
            <a:r>
              <a:rPr lang="en-US" sz="1800" dirty="0" smtClean="0">
                <a:solidFill>
                  <a:schemeClr val="bg1"/>
                </a:solidFill>
              </a:rPr>
              <a:t>Precision: 3.13 mm</a:t>
            </a:r>
          </a:p>
          <a:p>
            <a:r>
              <a:rPr lang="en-US" sz="1800" dirty="0" smtClean="0">
                <a:solidFill>
                  <a:schemeClr val="bg1"/>
                </a:solidFill>
              </a:rPr>
              <a:t>Sample Size: 906864 </a:t>
            </a:r>
            <a:endParaRPr lang="en-US" sz="1800" dirty="0">
              <a:solidFill>
                <a:schemeClr val="bg1"/>
              </a:solidFill>
            </a:endParaRPr>
          </a:p>
        </p:txBody>
      </p:sp>
      <p:sp>
        <p:nvSpPr>
          <p:cNvPr id="23" name="TextBox 22"/>
          <p:cNvSpPr txBox="1"/>
          <p:nvPr/>
        </p:nvSpPr>
        <p:spPr>
          <a:xfrm>
            <a:off x="5267619" y="4850348"/>
            <a:ext cx="2441694" cy="923330"/>
          </a:xfrm>
          <a:prstGeom prst="rect">
            <a:avLst/>
          </a:prstGeom>
          <a:noFill/>
        </p:spPr>
        <p:txBody>
          <a:bodyPr wrap="none" rtlCol="0">
            <a:spAutoFit/>
          </a:bodyPr>
          <a:lstStyle/>
          <a:p>
            <a:r>
              <a:rPr lang="en-US" sz="1800" dirty="0" smtClean="0">
                <a:solidFill>
                  <a:schemeClr val="bg1"/>
                </a:solidFill>
              </a:rPr>
              <a:t>Accuracy: -0.28 mm</a:t>
            </a:r>
          </a:p>
          <a:p>
            <a:r>
              <a:rPr lang="en-US" sz="1800" dirty="0" smtClean="0">
                <a:solidFill>
                  <a:schemeClr val="bg1"/>
                </a:solidFill>
              </a:rPr>
              <a:t>Precision: 3.07 mm</a:t>
            </a:r>
          </a:p>
          <a:p>
            <a:r>
              <a:rPr lang="en-US" sz="1800" dirty="0" smtClean="0">
                <a:solidFill>
                  <a:schemeClr val="bg1"/>
                </a:solidFill>
              </a:rPr>
              <a:t>Sample Size: 905772 </a:t>
            </a:r>
            <a:endParaRPr lang="en-US" sz="1800" dirty="0">
              <a:solidFill>
                <a:schemeClr val="bg1"/>
              </a:solidFill>
            </a:endParaRPr>
          </a:p>
        </p:txBody>
      </p:sp>
      <p:sp>
        <p:nvSpPr>
          <p:cNvPr id="5" name="TextBox 4"/>
          <p:cNvSpPr txBox="1"/>
          <p:nvPr/>
        </p:nvSpPr>
        <p:spPr>
          <a:xfrm>
            <a:off x="135362" y="5972003"/>
            <a:ext cx="6944976" cy="738664"/>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solidFill>
                  <a:schemeClr val="bg1"/>
                </a:solidFill>
              </a:rPr>
              <a:t>Most </a:t>
            </a:r>
            <a:r>
              <a:rPr lang="en-US" dirty="0">
                <a:solidFill>
                  <a:schemeClr val="bg1"/>
                </a:solidFill>
              </a:rPr>
              <a:t>of the outliers are located at the GPS location (CN06, Dominican Republic lat:18.79, </a:t>
            </a:r>
            <a:r>
              <a:rPr lang="en-US" dirty="0" err="1">
                <a:solidFill>
                  <a:schemeClr val="bg1"/>
                </a:solidFill>
              </a:rPr>
              <a:t>lon</a:t>
            </a:r>
            <a:r>
              <a:rPr lang="en-US" dirty="0">
                <a:solidFill>
                  <a:schemeClr val="bg1"/>
                </a:solidFill>
              </a:rPr>
              <a:t>: -70.66</a:t>
            </a:r>
            <a:r>
              <a:rPr lang="en-US" dirty="0" smtClean="0">
                <a:solidFill>
                  <a:schemeClr val="bg1"/>
                </a:solidFill>
              </a:rPr>
              <a:t>).  The </a:t>
            </a:r>
            <a:r>
              <a:rPr lang="en-US" dirty="0">
                <a:solidFill>
                  <a:schemeClr val="bg1"/>
                </a:solidFill>
              </a:rPr>
              <a:t>number of pixels over CN06 is around 0.1% of the total number of the collocated pixels between GPS and </a:t>
            </a:r>
            <a:r>
              <a:rPr lang="en-US" dirty="0" smtClean="0">
                <a:solidFill>
                  <a:schemeClr val="bg1"/>
                </a:solidFill>
              </a:rPr>
              <a:t>GOES-16 baseline </a:t>
            </a:r>
            <a:r>
              <a:rPr lang="en-US" dirty="0">
                <a:solidFill>
                  <a:schemeClr val="bg1"/>
                </a:solidFill>
              </a:rPr>
              <a:t>TPW</a:t>
            </a:r>
            <a:r>
              <a:rPr lang="en-US" dirty="0" smtClean="0">
                <a:solidFill>
                  <a:schemeClr val="bg1"/>
                </a:solidFill>
              </a:rPr>
              <a:t>.</a:t>
            </a:r>
            <a:endParaRPr lang="en-US" dirty="0"/>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42</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014583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796" y="790788"/>
            <a:ext cx="8229600" cy="1143001"/>
          </a:xfrm>
        </p:spPr>
        <p:txBody>
          <a:bodyPr/>
          <a:lstStyle/>
          <a:p>
            <a:r>
              <a:rPr lang="en-US" dirty="0"/>
              <a:t>Comparisons with GOES-15 </a:t>
            </a:r>
            <a:r>
              <a:rPr lang="en-US" dirty="0" smtClean="0"/>
              <a:t>Sounder</a:t>
            </a:r>
            <a:br>
              <a:rPr lang="en-US" dirty="0" smtClean="0"/>
            </a:br>
            <a:r>
              <a:rPr lang="en-US" dirty="0" smtClean="0"/>
              <a:t>(Case study)</a:t>
            </a:r>
            <a:endParaRPr lang="en-US" dirty="0"/>
          </a:p>
        </p:txBody>
      </p:sp>
      <p:sp>
        <p:nvSpPr>
          <p:cNvPr id="3" name="Text Placeholder 2"/>
          <p:cNvSpPr>
            <a:spLocks noGrp="1"/>
          </p:cNvSpPr>
          <p:nvPr>
            <p:ph type="body" idx="1"/>
          </p:nvPr>
        </p:nvSpPr>
        <p:spPr>
          <a:xfrm>
            <a:off x="244549" y="2167040"/>
            <a:ext cx="8739963" cy="4525961"/>
          </a:xfrm>
        </p:spPr>
        <p:txBody>
          <a:bodyPr/>
          <a:lstStyle/>
          <a:p>
            <a:pPr>
              <a:buFont typeface="Courier New" panose="02070309020205020404" pitchFamily="49" charset="0"/>
              <a:buChar char="o"/>
            </a:pPr>
            <a:r>
              <a:rPr lang="en-US" sz="2400" dirty="0" smtClean="0"/>
              <a:t> The </a:t>
            </a:r>
            <a:r>
              <a:rPr lang="en-US" sz="2400" dirty="0"/>
              <a:t>period includes September, October and November of 2017</a:t>
            </a:r>
            <a:r>
              <a:rPr lang="en-US" sz="2400" dirty="0" smtClean="0"/>
              <a:t>.</a:t>
            </a:r>
            <a:endParaRPr lang="en-US" sz="2400" dirty="0"/>
          </a:p>
          <a:p>
            <a:pPr>
              <a:buFont typeface="Courier New" panose="02070309020205020404" pitchFamily="49" charset="0"/>
              <a:buChar char="o"/>
            </a:pPr>
            <a:r>
              <a:rPr lang="en-US" sz="2400" dirty="0" smtClean="0"/>
              <a:t> The </a:t>
            </a:r>
            <a:r>
              <a:rPr lang="en-US" sz="2400" dirty="0"/>
              <a:t>overlapped TPW </a:t>
            </a:r>
            <a:r>
              <a:rPr lang="en-US" sz="2400" dirty="0" smtClean="0"/>
              <a:t>regions between </a:t>
            </a:r>
            <a:r>
              <a:rPr lang="en-US" sz="2400" dirty="0"/>
              <a:t>GOES-15 </a:t>
            </a:r>
            <a:r>
              <a:rPr lang="en-US" sz="2400" dirty="0" smtClean="0"/>
              <a:t>Sounder and    GOES-16 ABI are CONUS and full </a:t>
            </a:r>
            <a:r>
              <a:rPr lang="en-US" sz="2400" dirty="0"/>
              <a:t>disk </a:t>
            </a:r>
            <a:r>
              <a:rPr lang="en-US" sz="2400" dirty="0" smtClean="0"/>
              <a:t>sectors.</a:t>
            </a:r>
            <a:endParaRPr lang="en-US" sz="2400" dirty="0"/>
          </a:p>
          <a:p>
            <a:pPr>
              <a:buFont typeface="Courier New" panose="02070309020205020404" pitchFamily="49" charset="0"/>
              <a:buChar char="o"/>
            </a:pPr>
            <a:r>
              <a:rPr lang="en-US" sz="2400" dirty="0" smtClean="0"/>
              <a:t> ABI baseline and GOES-15 Sounder TPW products are compared with GPS TPW; they are close and comparable, both meet the requirement. </a:t>
            </a:r>
            <a:endParaRPr lang="en-US" sz="24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43</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3905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44</a:t>
            </a:fld>
            <a:endParaRPr lang="en-US" sz="1200" b="0" i="0" u="none" strike="noStrike" cap="none">
              <a:solidFill>
                <a:schemeClr val="lt1"/>
              </a:solidFill>
              <a:latin typeface="Calibri"/>
              <a:ea typeface="Calibri"/>
              <a:cs typeface="Calibri"/>
              <a:sym typeface="Calibri"/>
            </a:endParaRPr>
          </a:p>
        </p:txBody>
      </p:sp>
      <p:sp>
        <p:nvSpPr>
          <p:cNvPr id="5" name="Subtitle 2"/>
          <p:cNvSpPr txBox="1">
            <a:spLocks/>
          </p:cNvSpPr>
          <p:nvPr/>
        </p:nvSpPr>
        <p:spPr>
          <a:xfrm>
            <a:off x="504695" y="1828800"/>
            <a:ext cx="3835167" cy="533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schemeClr val="bg1"/>
                </a:solidFill>
                <a:effectLst/>
                <a:uLnTx/>
                <a:uFillTx/>
                <a:latin typeface="Calibri"/>
                <a:ea typeface="+mn-ea"/>
                <a:cs typeface="+mn-cs"/>
              </a:rPr>
              <a:t>Full disk and GOES-15</a:t>
            </a: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p:txBody>
      </p:sp>
      <p:sp>
        <p:nvSpPr>
          <p:cNvPr id="6" name="Subtitle 2"/>
          <p:cNvSpPr txBox="1">
            <a:spLocks/>
          </p:cNvSpPr>
          <p:nvPr/>
        </p:nvSpPr>
        <p:spPr>
          <a:xfrm>
            <a:off x="4572000" y="1828800"/>
            <a:ext cx="3962400" cy="533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solidFill>
                  <a:schemeClr val="bg1"/>
                </a:solidFill>
                <a:latin typeface="Calibri"/>
              </a:rPr>
              <a:t>CONUS and GOES-15</a:t>
            </a:r>
            <a:endParaRPr lang="en-US" dirty="0">
              <a:solidFill>
                <a:schemeClr val="bg1"/>
              </a:solidFill>
              <a:latin typeface="Calibri"/>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620" t="830" r="9371" b="830"/>
          <a:stretch/>
        </p:blipFill>
        <p:spPr>
          <a:xfrm>
            <a:off x="4495800" y="2373406"/>
            <a:ext cx="4114800" cy="357019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620" t="830" r="9371" b="830"/>
          <a:stretch/>
        </p:blipFill>
        <p:spPr>
          <a:xfrm>
            <a:off x="384194" y="2372833"/>
            <a:ext cx="4114800" cy="3570194"/>
          </a:xfrm>
          <a:prstGeom prst="rect">
            <a:avLst/>
          </a:prstGeom>
        </p:spPr>
      </p:pic>
      <p:sp>
        <p:nvSpPr>
          <p:cNvPr id="9" name="Title 1"/>
          <p:cNvSpPr txBox="1">
            <a:spLocks/>
          </p:cNvSpPr>
          <p:nvPr/>
        </p:nvSpPr>
        <p:spPr>
          <a:xfrm>
            <a:off x="696433" y="37215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bg1"/>
                </a:solidFill>
                <a:effectLst/>
                <a:uLnTx/>
                <a:uFillTx/>
                <a:latin typeface="Calibri"/>
                <a:ea typeface="+mj-ea"/>
                <a:cs typeface="+mj-cs"/>
              </a:rPr>
              <a:t>GOES-15 vs. GOES-16 ABI TPW</a:t>
            </a:r>
            <a:br>
              <a:rPr kumimoji="0" lang="en-US" sz="3600" b="0" i="0" u="none" strike="noStrike" kern="1200" cap="none" spc="0" normalizeH="0" baseline="0" noProof="0" dirty="0" smtClean="0">
                <a:ln>
                  <a:noFill/>
                </a:ln>
                <a:solidFill>
                  <a:schemeClr val="bg1"/>
                </a:solidFill>
                <a:effectLst/>
                <a:uLnTx/>
                <a:uFillTx/>
                <a:latin typeface="Calibri"/>
                <a:ea typeface="+mj-ea"/>
                <a:cs typeface="+mj-cs"/>
              </a:rPr>
            </a:br>
            <a:r>
              <a:rPr kumimoji="0" lang="en-US" sz="3600" b="0" i="0" u="none" strike="noStrike" kern="1200" cap="none" spc="0" normalizeH="0" baseline="0" noProof="0" dirty="0" smtClean="0">
                <a:ln>
                  <a:noFill/>
                </a:ln>
                <a:solidFill>
                  <a:schemeClr val="bg1"/>
                </a:solidFill>
                <a:effectLst/>
                <a:uLnTx/>
                <a:uFillTx/>
                <a:latin typeface="Calibri"/>
                <a:ea typeface="+mj-ea"/>
                <a:cs typeface="+mj-cs"/>
              </a:rPr>
              <a:t>overlapped coverage</a:t>
            </a:r>
            <a:endParaRPr kumimoji="0" lang="en-US" sz="3600" b="0" i="0" u="none" strike="noStrike" kern="1200" cap="none" spc="0"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37189973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pPr marL="0" marR="0" lvl="0" indent="0" algn="r" rtl="0">
                <a:spcBef>
                  <a:spcPts val="0"/>
                </a:spcBef>
                <a:buSzPct val="25000"/>
                <a:buNone/>
              </a:pPr>
              <a:t>45</a:t>
            </a:fld>
            <a:endParaRPr lang="en-US" sz="1200">
              <a:solidFill>
                <a:schemeClr val="lt1"/>
              </a:solidFill>
              <a:latin typeface="Calibri"/>
              <a:ea typeface="Calibri"/>
              <a:cs typeface="Calibri"/>
              <a:sym typeface="Calibri"/>
            </a:endParaRPr>
          </a:p>
        </p:txBody>
      </p:sp>
      <p:sp>
        <p:nvSpPr>
          <p:cNvPr id="3" name="TextBox 2"/>
          <p:cNvSpPr txBox="1"/>
          <p:nvPr/>
        </p:nvSpPr>
        <p:spPr>
          <a:xfrm>
            <a:off x="2158072" y="21775"/>
            <a:ext cx="4510542" cy="830997"/>
          </a:xfrm>
          <a:prstGeom prst="rect">
            <a:avLst/>
          </a:prstGeom>
          <a:noFill/>
        </p:spPr>
        <p:txBody>
          <a:bodyPr wrap="square" rtlCol="0">
            <a:spAutoFit/>
          </a:bodyPr>
          <a:lstStyle/>
          <a:p>
            <a:pPr algn="ctr"/>
            <a:r>
              <a:rPr lang="en-US" sz="2400" kern="1200" dirty="0" smtClean="0">
                <a:solidFill>
                  <a:schemeClr val="bg1"/>
                </a:solidFill>
                <a:latin typeface="Calibri"/>
                <a:ea typeface="+mn-ea"/>
              </a:rPr>
              <a:t>Baseline (ABI) vs. GOES-15 TPW </a:t>
            </a:r>
          </a:p>
          <a:p>
            <a:pPr algn="ctr"/>
            <a:r>
              <a:rPr lang="en-US" sz="2400" kern="1200" dirty="0" smtClean="0">
                <a:solidFill>
                  <a:schemeClr val="bg1"/>
                </a:solidFill>
                <a:latin typeface="Calibri"/>
                <a:ea typeface="+mn-ea"/>
              </a:rPr>
              <a:t>comparison with GPS TPW</a:t>
            </a:r>
            <a:endParaRPr lang="en-US" sz="2400" kern="1200" dirty="0">
              <a:solidFill>
                <a:schemeClr val="bg1"/>
              </a:solidFill>
              <a:latin typeface="Calibri"/>
              <a:ea typeface="+mn-ea"/>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996" t="830" r="6719" b="830"/>
          <a:stretch/>
        </p:blipFill>
        <p:spPr>
          <a:xfrm>
            <a:off x="4494549" y="828216"/>
            <a:ext cx="3611880" cy="301752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973" r="7389"/>
          <a:stretch/>
        </p:blipFill>
        <p:spPr>
          <a:xfrm>
            <a:off x="932313" y="820491"/>
            <a:ext cx="3566160" cy="301752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372" t="830" r="8121" b="830"/>
          <a:stretch/>
        </p:blipFill>
        <p:spPr>
          <a:xfrm>
            <a:off x="4522505" y="3839829"/>
            <a:ext cx="3580109" cy="301752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372" t="830" r="8121" b="830"/>
          <a:stretch/>
        </p:blipFill>
        <p:spPr>
          <a:xfrm>
            <a:off x="939044" y="3839829"/>
            <a:ext cx="3580109" cy="3017520"/>
          </a:xfrm>
          <a:prstGeom prst="rect">
            <a:avLst/>
          </a:prstGeom>
        </p:spPr>
      </p:pic>
      <p:sp>
        <p:nvSpPr>
          <p:cNvPr id="8" name="Shape 130"/>
          <p:cNvSpPr txBox="1">
            <a:spLocks/>
          </p:cNvSpPr>
          <p:nvPr/>
        </p:nvSpPr>
        <p:spPr>
          <a:xfrm>
            <a:off x="1301841" y="97219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Full Disk</a:t>
            </a:r>
            <a:endParaRPr lang="en-US" dirty="0">
              <a:solidFill>
                <a:srgbClr val="FF0000"/>
              </a:solidFill>
            </a:endParaRPr>
          </a:p>
        </p:txBody>
      </p:sp>
      <p:sp>
        <p:nvSpPr>
          <p:cNvPr id="9" name="Shape 130"/>
          <p:cNvSpPr txBox="1">
            <a:spLocks/>
          </p:cNvSpPr>
          <p:nvPr/>
        </p:nvSpPr>
        <p:spPr>
          <a:xfrm>
            <a:off x="4791116" y="98209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CONUS</a:t>
            </a:r>
            <a:endParaRPr lang="en-US" dirty="0">
              <a:solidFill>
                <a:srgbClr val="FF0000"/>
              </a:solidFill>
            </a:endParaRPr>
          </a:p>
        </p:txBody>
      </p:sp>
      <p:sp>
        <p:nvSpPr>
          <p:cNvPr id="10" name="Shape 130"/>
          <p:cNvSpPr txBox="1">
            <a:spLocks/>
          </p:cNvSpPr>
          <p:nvPr/>
        </p:nvSpPr>
        <p:spPr>
          <a:xfrm>
            <a:off x="1228451" y="2892689"/>
            <a:ext cx="3359196"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600" dirty="0" smtClean="0">
                <a:solidFill>
                  <a:srgbClr val="0000FF"/>
                </a:solidFill>
              </a:rPr>
              <a:t>Accuracy spec: 1 mm</a:t>
            </a:r>
          </a:p>
          <a:p>
            <a:pPr marL="0" indent="0" algn="ctr">
              <a:spcBef>
                <a:spcPts val="0"/>
              </a:spcBef>
              <a:buFont typeface="Arial"/>
              <a:buNone/>
            </a:pPr>
            <a:r>
              <a:rPr lang="en-US" sz="1600" dirty="0" smtClean="0">
                <a:solidFill>
                  <a:srgbClr val="FF0000"/>
                </a:solidFill>
              </a:rPr>
              <a:t>Precision spec: 3 mm</a:t>
            </a:r>
            <a:endParaRPr lang="en-US" sz="1600" dirty="0">
              <a:solidFill>
                <a:srgbClr val="FF0000"/>
              </a:solidFill>
            </a:endParaRPr>
          </a:p>
        </p:txBody>
      </p:sp>
    </p:spTree>
    <p:extLst>
      <p:ext uri="{BB962C8B-B14F-4D97-AF65-F5344CB8AC3E}">
        <p14:creationId xmlns:p14="http://schemas.microsoft.com/office/powerpoint/2010/main" val="34502153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1448474" y="102310"/>
            <a:ext cx="6174223" cy="1143000"/>
          </a:xfrm>
          <a:prstGeom prst="rect">
            <a:avLst/>
          </a:prstGeom>
        </p:spPr>
        <p:txBody>
          <a:bodyPr lIns="91425" tIns="91425" rIns="91425" bIns="91425" anchor="ctr" anchorCtr="0">
            <a:noAutofit/>
          </a:bodyPr>
          <a:lstStyle/>
          <a:p>
            <a:pPr lvl="0" rtl="0">
              <a:spcBef>
                <a:spcPts val="0"/>
              </a:spcBef>
              <a:buNone/>
            </a:pPr>
            <a:r>
              <a:rPr lang="en-US" dirty="0" smtClean="0">
                <a:solidFill>
                  <a:srgbClr val="00B050"/>
                </a:solidFill>
              </a:rPr>
              <a:t>TPW </a:t>
            </a:r>
            <a:r>
              <a:rPr lang="en-US" dirty="0">
                <a:solidFill>
                  <a:srgbClr val="00B050"/>
                </a:solidFill>
              </a:rPr>
              <a:t>Performance </a:t>
            </a:r>
            <a:r>
              <a:rPr lang="en-US" dirty="0" smtClean="0">
                <a:solidFill>
                  <a:srgbClr val="00B050"/>
                </a:solidFill>
              </a:rPr>
              <a:t>Summary</a:t>
            </a:r>
            <a:endParaRPr lang="en-US" dirty="0">
              <a:solidFill>
                <a:srgbClr val="00B050"/>
              </a:solidFill>
            </a:endParaRPr>
          </a:p>
        </p:txBody>
      </p:sp>
      <p:sp>
        <p:nvSpPr>
          <p:cNvPr id="367" name="Shape 367"/>
          <p:cNvSpPr txBox="1">
            <a:spLocks noGrp="1"/>
          </p:cNvSpPr>
          <p:nvPr>
            <p:ph type="body" idx="1"/>
          </p:nvPr>
        </p:nvSpPr>
        <p:spPr>
          <a:xfrm>
            <a:off x="-143301" y="1056912"/>
            <a:ext cx="9245737" cy="5355813"/>
          </a:xfrm>
          <a:prstGeom prst="rect">
            <a:avLst/>
          </a:prstGeom>
        </p:spPr>
        <p:txBody>
          <a:bodyPr lIns="91425" tIns="91425" rIns="91425" bIns="91425" anchor="t" anchorCtr="0">
            <a:noAutofit/>
          </a:bodyPr>
          <a:lstStyle/>
          <a:p>
            <a:pPr marL="685800" lvl="0" indent="-457200" rtl="0">
              <a:spcBef>
                <a:spcPts val="0"/>
              </a:spcBef>
              <a:buFont typeface="Courier New" panose="02070309020205020404" pitchFamily="49" charset="0"/>
              <a:buChar char="o"/>
            </a:pPr>
            <a:r>
              <a:rPr lang="en-US" sz="2800" dirty="0" smtClean="0"/>
              <a:t>TPW retrieval </a:t>
            </a:r>
            <a:r>
              <a:rPr lang="en-US" sz="2800" dirty="0"/>
              <a:t>is working </a:t>
            </a:r>
            <a:r>
              <a:rPr lang="en-US" sz="2800" dirty="0" smtClean="0"/>
              <a:t>as expected </a:t>
            </a:r>
            <a:r>
              <a:rPr lang="en-US" sz="2800" dirty="0"/>
              <a:t>on GOES-16 </a:t>
            </a:r>
            <a:r>
              <a:rPr lang="en-US" sz="2800" dirty="0" smtClean="0"/>
              <a:t>ABI data when combined with NWP short-rang forecasts (as first guess);</a:t>
            </a:r>
            <a:endParaRPr lang="en-US" sz="2800" dirty="0"/>
          </a:p>
          <a:p>
            <a:pPr marL="685800" lvl="0" indent="-457200">
              <a:spcBef>
                <a:spcPts val="0"/>
              </a:spcBef>
              <a:buFont typeface="Courier New" panose="02070309020205020404" pitchFamily="49" charset="0"/>
              <a:buChar char="o"/>
            </a:pPr>
            <a:r>
              <a:rPr lang="en-US" sz="2800" dirty="0" smtClean="0"/>
              <a:t>With </a:t>
            </a:r>
            <a:r>
              <a:rPr lang="en-US" sz="2800" dirty="0"/>
              <a:t>a </a:t>
            </a:r>
            <a:r>
              <a:rPr lang="en-US" sz="2800" dirty="0" smtClean="0"/>
              <a:t>quantitative web-based tool (</a:t>
            </a:r>
            <a:r>
              <a:rPr lang="en-US" sz="2800" dirty="0" smtClean="0">
                <a:solidFill>
                  <a:srgbClr val="00FF00"/>
                </a:solidFill>
              </a:rPr>
              <a:t>http</a:t>
            </a:r>
            <a:r>
              <a:rPr lang="en-US" sz="2800" dirty="0">
                <a:solidFill>
                  <a:srgbClr val="00FF00"/>
                </a:solidFill>
              </a:rPr>
              <a:t>://</a:t>
            </a:r>
            <a:r>
              <a:rPr lang="en-US" sz="2800" dirty="0" smtClean="0">
                <a:solidFill>
                  <a:srgbClr val="00FF00"/>
                </a:solidFill>
              </a:rPr>
              <a:t>soundingval.ssec.wisc.edu</a:t>
            </a:r>
            <a:r>
              <a:rPr lang="en-US" sz="2800" dirty="0" smtClean="0"/>
              <a:t>) and the comparisons with RAOB, AMSR2, GPS, ECMWF and GDAS, </a:t>
            </a:r>
            <a:r>
              <a:rPr lang="en-US" sz="2800" dirty="0"/>
              <a:t>it does indicate performances </a:t>
            </a:r>
            <a:r>
              <a:rPr lang="en-US" sz="2800" dirty="0" smtClean="0"/>
              <a:t>meet spec. for all the coverages (FD, CONUS, Meso1, and Meso2), except several Meso1 and Meso2 cases which do not have enough number of samples or where mean TPW is comparatively large.</a:t>
            </a:r>
          </a:p>
          <a:p>
            <a:pPr marL="685800" lvl="0" indent="-457200">
              <a:spcBef>
                <a:spcPts val="0"/>
              </a:spcBef>
              <a:buFont typeface="Courier New" panose="02070309020205020404" pitchFamily="49" charset="0"/>
              <a:buChar char="o"/>
            </a:pPr>
            <a:r>
              <a:rPr lang="en-US" sz="2800" dirty="0" smtClean="0"/>
              <a:t>For the comparisons with GPS TPW, most of the outliers are located over CN06 (</a:t>
            </a:r>
            <a:r>
              <a:rPr lang="en-US" sz="2800" dirty="0" err="1" smtClean="0"/>
              <a:t>lat</a:t>
            </a:r>
            <a:r>
              <a:rPr lang="en-US" sz="2800" dirty="0" smtClean="0"/>
              <a:t>: 18.79, </a:t>
            </a:r>
            <a:r>
              <a:rPr lang="en-US" sz="2800" dirty="0" err="1" smtClean="0"/>
              <a:t>lon</a:t>
            </a:r>
            <a:r>
              <a:rPr lang="en-US" sz="2800" dirty="0" smtClean="0"/>
              <a:t>: -70.66).</a:t>
            </a:r>
            <a:endParaRPr lang="en-US" sz="2800" dirty="0"/>
          </a:p>
        </p:txBody>
      </p:sp>
      <p:sp>
        <p:nvSpPr>
          <p:cNvPr id="368" name="Shape 36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46</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46</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379944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0790" y="4604999"/>
            <a:ext cx="2926080" cy="2450592"/>
          </a:xfrm>
          <a:prstGeom prst="rect">
            <a:avLst/>
          </a:prstGeom>
        </p:spPr>
      </p:pic>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47</a:t>
            </a:fld>
            <a:endParaRPr lang="en-US" sz="1200" b="0" i="0" u="none" strike="noStrike" cap="none">
              <a:solidFill>
                <a:schemeClr val="lt1"/>
              </a:solidFill>
              <a:latin typeface="Calibri"/>
              <a:ea typeface="Calibri"/>
              <a:cs typeface="Calibri"/>
              <a:sym typeface="Calibri"/>
            </a:endParaRPr>
          </a:p>
        </p:txBody>
      </p:sp>
      <p:sp>
        <p:nvSpPr>
          <p:cNvPr id="6" name="Title 1"/>
          <p:cNvSpPr txBox="1">
            <a:spLocks/>
          </p:cNvSpPr>
          <p:nvPr/>
        </p:nvSpPr>
        <p:spPr>
          <a:xfrm>
            <a:off x="1521731" y="-7637"/>
            <a:ext cx="5813946" cy="13798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Calibri"/>
                <a:ea typeface="+mj-ea"/>
                <a:cs typeface="+mj-cs"/>
              </a:rPr>
              <a:t>Real-time GOES-16 ABI LAP product validation webpage</a:t>
            </a:r>
            <a:br>
              <a:rPr kumimoji="0" lang="en-US" sz="2800" b="0" i="0" u="none" strike="noStrike" kern="1200" cap="none" spc="0" normalizeH="0" baseline="0" noProof="0" dirty="0" smtClean="0">
                <a:ln>
                  <a:noFill/>
                </a:ln>
                <a:solidFill>
                  <a:schemeClr val="bg1"/>
                </a:solidFill>
                <a:effectLst/>
                <a:uLnTx/>
                <a:uFillTx/>
                <a:latin typeface="Calibri"/>
                <a:ea typeface="+mj-ea"/>
                <a:cs typeface="+mj-cs"/>
              </a:rPr>
            </a:br>
            <a:r>
              <a:rPr kumimoji="0" lang="en-US" sz="2800" b="0" i="0" u="none" strike="noStrike" kern="1200" cap="none" spc="0" normalizeH="0" baseline="0" noProof="0" dirty="0" smtClean="0">
                <a:ln>
                  <a:noFill/>
                </a:ln>
                <a:solidFill>
                  <a:srgbClr val="FF00FF"/>
                </a:solidFill>
                <a:effectLst/>
                <a:uLnTx/>
                <a:uFillTx/>
                <a:latin typeface="Calibri"/>
                <a:ea typeface="+mj-ea"/>
                <a:cs typeface="+mj-cs"/>
              </a:rPr>
              <a:t>soundingval.ssec.wisc.edu</a:t>
            </a:r>
            <a:endParaRPr kumimoji="0" lang="en-US" sz="2800" b="0" i="0" u="none" strike="noStrike" kern="1200" cap="none" spc="0" normalizeH="0" baseline="0" noProof="0" dirty="0">
              <a:ln>
                <a:noFill/>
              </a:ln>
              <a:solidFill>
                <a:srgbClr val="FF00FF"/>
              </a:solidFill>
              <a:effectLst/>
              <a:uLnTx/>
              <a:uFillTx/>
              <a:latin typeface="Calibri"/>
              <a:ea typeface="+mj-ea"/>
              <a:cs typeface="+mj-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5" y="1306157"/>
            <a:ext cx="10134600" cy="44577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79" y="3052657"/>
            <a:ext cx="3438144" cy="244144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6880" y="4768763"/>
            <a:ext cx="3685032" cy="2939796"/>
          </a:xfrm>
          <a:prstGeom prst="rect">
            <a:avLst/>
          </a:prstGeom>
        </p:spPr>
      </p:pic>
      <p:sp>
        <p:nvSpPr>
          <p:cNvPr id="12" name="TextBox 11"/>
          <p:cNvSpPr txBox="1"/>
          <p:nvPr/>
        </p:nvSpPr>
        <p:spPr>
          <a:xfrm>
            <a:off x="261576" y="2948758"/>
            <a:ext cx="2514600" cy="369332"/>
          </a:xfrm>
          <a:prstGeom prst="rect">
            <a:avLst/>
          </a:prstGeom>
          <a:solidFill>
            <a:schemeClr val="bg1"/>
          </a:solidFill>
        </p:spPr>
        <p:txBody>
          <a:bodyPr wrap="square" rtlCol="0">
            <a:spAutoFit/>
          </a:bodyPr>
          <a:lstStyle/>
          <a:p>
            <a:r>
              <a:rPr lang="en-US" sz="1800" kern="1200" dirty="0" smtClean="0">
                <a:solidFill>
                  <a:srgbClr val="FF0000"/>
                </a:solidFill>
                <a:latin typeface="Calibri"/>
                <a:ea typeface="+mn-ea"/>
                <a:cs typeface="+mn-cs"/>
              </a:rPr>
              <a:t>Imagery </a:t>
            </a:r>
            <a:r>
              <a:rPr lang="en-US" sz="1800" kern="1200" dirty="0" smtClean="0">
                <a:solidFill>
                  <a:srgbClr val="FF0000"/>
                </a:solidFill>
                <a:latin typeface="Calibri"/>
                <a:ea typeface="+mn-ea"/>
                <a:cs typeface="+mn-cs"/>
              </a:rPr>
              <a:t>(</a:t>
            </a:r>
            <a:r>
              <a:rPr lang="en-US" sz="1800" kern="1200" dirty="0" err="1" smtClean="0">
                <a:solidFill>
                  <a:srgbClr val="FF0000"/>
                </a:solidFill>
                <a:latin typeface="Calibri"/>
                <a:ea typeface="+mn-ea"/>
                <a:cs typeface="+mn-cs"/>
              </a:rPr>
              <a:t>Fulldisk</a:t>
            </a:r>
            <a:r>
              <a:rPr lang="en-US" sz="1800" kern="1200" dirty="0" smtClean="0">
                <a:solidFill>
                  <a:srgbClr val="FF0000"/>
                </a:solidFill>
                <a:latin typeface="Calibri"/>
                <a:ea typeface="+mn-ea"/>
                <a:cs typeface="+mn-cs"/>
              </a:rPr>
              <a:t> TPW)</a:t>
            </a:r>
            <a:endParaRPr lang="en-US" sz="1800" kern="1200" dirty="0">
              <a:solidFill>
                <a:srgbClr val="FF0000"/>
              </a:solidFill>
              <a:latin typeface="Calibri"/>
              <a:ea typeface="+mn-ea"/>
              <a:cs typeface="+mn-cs"/>
            </a:endParaRPr>
          </a:p>
        </p:txBody>
      </p:sp>
      <p:sp>
        <p:nvSpPr>
          <p:cNvPr id="15" name="TextBox 14"/>
          <p:cNvSpPr txBox="1"/>
          <p:nvPr/>
        </p:nvSpPr>
        <p:spPr>
          <a:xfrm>
            <a:off x="6109649" y="5013289"/>
            <a:ext cx="2577149" cy="646331"/>
          </a:xfrm>
          <a:prstGeom prst="rect">
            <a:avLst/>
          </a:prstGeom>
          <a:solidFill>
            <a:schemeClr val="bg1"/>
          </a:solidFill>
        </p:spPr>
        <p:txBody>
          <a:bodyPr wrap="square" rtlCol="0">
            <a:spAutoFit/>
          </a:bodyPr>
          <a:lstStyle/>
          <a:p>
            <a:r>
              <a:rPr lang="en-US" sz="1800" kern="1200" dirty="0" smtClean="0">
                <a:solidFill>
                  <a:srgbClr val="FF0000"/>
                </a:solidFill>
                <a:latin typeface="Calibri"/>
                <a:ea typeface="+mn-ea"/>
                <a:cs typeface="+mn-cs"/>
              </a:rPr>
              <a:t>Station TPW Plots with deep dive capability</a:t>
            </a:r>
            <a:endParaRPr lang="en-US" sz="1800" kern="1200" dirty="0">
              <a:solidFill>
                <a:srgbClr val="FF0000"/>
              </a:solidFill>
              <a:latin typeface="Calibri"/>
              <a:ea typeface="+mn-ea"/>
              <a:cs typeface="+mn-cs"/>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8" y="4544939"/>
            <a:ext cx="2953512" cy="2555748"/>
          </a:xfrm>
          <a:prstGeom prst="rect">
            <a:avLst/>
          </a:prstGeom>
        </p:spPr>
      </p:pic>
      <p:sp>
        <p:nvSpPr>
          <p:cNvPr id="14" name="TextBox 13"/>
          <p:cNvSpPr txBox="1"/>
          <p:nvPr/>
        </p:nvSpPr>
        <p:spPr>
          <a:xfrm>
            <a:off x="1815155" y="5178196"/>
            <a:ext cx="2667000" cy="369332"/>
          </a:xfrm>
          <a:prstGeom prst="rect">
            <a:avLst/>
          </a:prstGeom>
          <a:solidFill>
            <a:schemeClr val="bg1"/>
          </a:solidFill>
        </p:spPr>
        <p:txBody>
          <a:bodyPr wrap="square" rtlCol="0">
            <a:spAutoFit/>
          </a:bodyPr>
          <a:lstStyle/>
          <a:p>
            <a:r>
              <a:rPr lang="en-US" sz="1800" kern="1200" dirty="0" smtClean="0">
                <a:solidFill>
                  <a:srgbClr val="FF0000"/>
                </a:solidFill>
                <a:latin typeface="Calibri"/>
                <a:ea typeface="+mn-ea"/>
                <a:cs typeface="+mn-cs"/>
              </a:rPr>
              <a:t>Regional Plots with GPS</a:t>
            </a:r>
            <a:endParaRPr lang="en-US" sz="1800" kern="1200" dirty="0">
              <a:solidFill>
                <a:srgbClr val="FF0000"/>
              </a:solidFill>
              <a:latin typeface="Calibri"/>
              <a:ea typeface="+mn-ea"/>
              <a:cs typeface="+mn-cs"/>
            </a:endParaRPr>
          </a:p>
        </p:txBody>
      </p:sp>
    </p:spTree>
    <p:extLst>
      <p:ext uri="{BB962C8B-B14F-4D97-AF65-F5344CB8AC3E}">
        <p14:creationId xmlns:p14="http://schemas.microsoft.com/office/powerpoint/2010/main" val="242156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22312" y="2312199"/>
            <a:ext cx="7772400" cy="1362000"/>
          </a:xfrm>
          <a:prstGeom prst="rect">
            <a:avLst/>
          </a:prstGeom>
        </p:spPr>
        <p:txBody>
          <a:bodyPr lIns="91425" tIns="91425" rIns="91425" bIns="91425" anchor="t" anchorCtr="0">
            <a:noAutofit/>
          </a:bodyPr>
          <a:lstStyle/>
          <a:p>
            <a:pPr lvl="0">
              <a:spcBef>
                <a:spcPts val="0"/>
              </a:spcBef>
              <a:buNone/>
            </a:pPr>
            <a:r>
              <a:rPr lang="en-US" dirty="0"/>
              <a:t>Comparison </a:t>
            </a:r>
            <a:r>
              <a:rPr lang="en-US" dirty="0" smtClean="0"/>
              <a:t>LVT &amp; LVM with </a:t>
            </a:r>
            <a:r>
              <a:rPr lang="en-US" dirty="0"/>
              <a:t>the </a:t>
            </a:r>
            <a:r>
              <a:rPr lang="en-US" dirty="0" smtClean="0"/>
              <a:t>RAOB, </a:t>
            </a:r>
            <a:r>
              <a:rPr lang="en-US" dirty="0" smtClean="0">
                <a:solidFill>
                  <a:srgbClr val="FF0000"/>
                </a:solidFill>
              </a:rPr>
              <a:t>ECMWF, GDAS, and field campaign (AERI)</a:t>
            </a:r>
            <a:endParaRPr lang="en-US" dirty="0">
              <a:solidFill>
                <a:srgbClr val="FF0000"/>
              </a:solidFill>
            </a:endParaRPr>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48</a:t>
            </a:fld>
            <a:endParaRPr lang="en-US" dirty="0"/>
          </a:p>
        </p:txBody>
      </p:sp>
      <p:sp>
        <p:nvSpPr>
          <p:cNvPr id="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48</a:t>
            </a:fld>
            <a:endParaRPr lang="en-US" sz="1200" dirty="0">
              <a:solidFill>
                <a:schemeClr val="lt1"/>
              </a:solidFill>
              <a:latin typeface="Calibri"/>
              <a:ea typeface="Calibri"/>
              <a:cs typeface="Calibri"/>
              <a:sym typeface="Calibri"/>
            </a:endParaRPr>
          </a:p>
        </p:txBody>
      </p:sp>
      <p:sp>
        <p:nvSpPr>
          <p:cNvPr id="5" name="TextBox 4"/>
          <p:cNvSpPr txBox="1"/>
          <p:nvPr/>
        </p:nvSpPr>
        <p:spPr>
          <a:xfrm>
            <a:off x="318977" y="6356350"/>
            <a:ext cx="6489277" cy="307777"/>
          </a:xfrm>
          <a:prstGeom prst="rect">
            <a:avLst/>
          </a:prstGeom>
          <a:noFill/>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solidFill>
                  <a:schemeClr val="bg1"/>
                </a:solidFill>
              </a:rPr>
              <a:t>Note that </a:t>
            </a:r>
            <a:r>
              <a:rPr lang="en-US" dirty="0" smtClean="0">
                <a:solidFill>
                  <a:srgbClr val="FF0000"/>
                </a:solidFill>
              </a:rPr>
              <a:t>ECMWF, GDAS, AERI </a:t>
            </a:r>
            <a:r>
              <a:rPr lang="en-US" dirty="0" smtClean="0">
                <a:solidFill>
                  <a:schemeClr val="bg1"/>
                </a:solidFill>
              </a:rPr>
              <a:t>data are new in the LAP provisional validation.</a:t>
            </a:r>
            <a:endParaRPr lang="en-US" dirty="0">
              <a:solidFill>
                <a:schemeClr val="bg1"/>
              </a:solidFill>
            </a:endParaRPr>
          </a:p>
        </p:txBody>
      </p:sp>
    </p:spTree>
    <p:extLst>
      <p:ext uri="{BB962C8B-B14F-4D97-AF65-F5344CB8AC3E}">
        <p14:creationId xmlns:p14="http://schemas.microsoft.com/office/powerpoint/2010/main" val="19501063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521107" y="572370"/>
            <a:ext cx="8152328" cy="1137678"/>
          </a:xfrm>
          <a:prstGeom prst="rect">
            <a:avLst/>
          </a:prstGeom>
        </p:spPr>
        <p:txBody>
          <a:bodyPr lIns="91425" tIns="91425" rIns="91425" bIns="91425" anchor="t" anchorCtr="0">
            <a:noAutofit/>
          </a:bodyPr>
          <a:lstStyle/>
          <a:p>
            <a:pPr lvl="0">
              <a:spcBef>
                <a:spcPts val="0"/>
              </a:spcBef>
              <a:buNone/>
            </a:pPr>
            <a:r>
              <a:rPr lang="en-US" sz="3600" dirty="0" smtClean="0"/>
              <a:t>Requirements for ABI Legacy Atmospheric Profile (LAP) products</a:t>
            </a:r>
            <a:endParaRPr lang="en-US" sz="3600" dirty="0"/>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49</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846327931"/>
              </p:ext>
            </p:extLst>
          </p:nvPr>
        </p:nvGraphicFramePr>
        <p:xfrm>
          <a:off x="148853" y="1935478"/>
          <a:ext cx="8847707" cy="4399961"/>
        </p:xfrm>
        <a:graphic>
          <a:graphicData uri="http://schemas.openxmlformats.org/drawingml/2006/table">
            <a:tbl>
              <a:tblPr firstRow="1" bandRow="1">
                <a:tableStyleId>{5C22544A-7EE6-4342-B048-85BDC9FD1C3A}</a:tableStyleId>
              </a:tblPr>
              <a:tblGrid>
                <a:gridCol w="1984531">
                  <a:extLst>
                    <a:ext uri="{9D8B030D-6E8A-4147-A177-3AD203B41FA5}">
                      <a16:colId xmlns:a16="http://schemas.microsoft.com/office/drawing/2014/main" val="20000"/>
                    </a:ext>
                  </a:extLst>
                </a:gridCol>
                <a:gridCol w="2232600">
                  <a:extLst>
                    <a:ext uri="{9D8B030D-6E8A-4147-A177-3AD203B41FA5}">
                      <a16:colId xmlns:a16="http://schemas.microsoft.com/office/drawing/2014/main" val="20001"/>
                    </a:ext>
                  </a:extLst>
                </a:gridCol>
                <a:gridCol w="2480666">
                  <a:extLst>
                    <a:ext uri="{9D8B030D-6E8A-4147-A177-3AD203B41FA5}">
                      <a16:colId xmlns:a16="http://schemas.microsoft.com/office/drawing/2014/main" val="20002"/>
                    </a:ext>
                  </a:extLst>
                </a:gridCol>
                <a:gridCol w="2149910">
                  <a:extLst>
                    <a:ext uri="{9D8B030D-6E8A-4147-A177-3AD203B41FA5}">
                      <a16:colId xmlns:a16="http://schemas.microsoft.com/office/drawing/2014/main" val="20003"/>
                    </a:ext>
                  </a:extLst>
                </a:gridCol>
              </a:tblGrid>
              <a:tr h="401999">
                <a:tc>
                  <a:txBody>
                    <a:bodyPr/>
                    <a:lstStyle/>
                    <a:p>
                      <a:r>
                        <a:rPr lang="en-US" dirty="0" smtClean="0"/>
                        <a:t>Product</a:t>
                      </a:r>
                      <a:endParaRPr lang="en-US" dirty="0"/>
                    </a:p>
                  </a:txBody>
                  <a:tcPr/>
                </a:tc>
                <a:tc>
                  <a:txBody>
                    <a:bodyPr/>
                    <a:lstStyle/>
                    <a:p>
                      <a:r>
                        <a:rPr lang="en-US" dirty="0" smtClean="0"/>
                        <a:t>Accuracy</a:t>
                      </a:r>
                      <a:endParaRPr lang="en-US" dirty="0"/>
                    </a:p>
                  </a:txBody>
                  <a:tcPr/>
                </a:tc>
                <a:tc>
                  <a:txBody>
                    <a:bodyPr/>
                    <a:lstStyle/>
                    <a:p>
                      <a:r>
                        <a:rPr lang="en-US" dirty="0" smtClean="0"/>
                        <a:t>Precision</a:t>
                      </a:r>
                      <a:endParaRPr lang="en-US" dirty="0"/>
                    </a:p>
                  </a:txBody>
                  <a:tcPr/>
                </a:tc>
                <a:tc>
                  <a:txBody>
                    <a:bodyPr/>
                    <a:lstStyle/>
                    <a:p>
                      <a:r>
                        <a:rPr lang="en-US" dirty="0" smtClean="0"/>
                        <a:t>Range</a:t>
                      </a:r>
                      <a:endParaRPr lang="en-US" dirty="0"/>
                    </a:p>
                  </a:txBody>
                  <a:tcPr/>
                </a:tc>
                <a:extLst>
                  <a:ext uri="{0D108BD9-81ED-4DB2-BD59-A6C34878D82A}">
                    <a16:rowId xmlns:a16="http://schemas.microsoft.com/office/drawing/2014/main" val="10000"/>
                  </a:ext>
                </a:extLst>
              </a:tr>
              <a:tr h="792984">
                <a:tc>
                  <a:txBody>
                    <a:bodyPr/>
                    <a:lstStyle/>
                    <a:p>
                      <a:r>
                        <a:rPr lang="en-US" dirty="0" smtClean="0"/>
                        <a:t>Temperature</a:t>
                      </a:r>
                      <a:endParaRPr lang="en-US" dirty="0"/>
                    </a:p>
                  </a:txBody>
                  <a:tcPr/>
                </a:tc>
                <a:tc>
                  <a:txBody>
                    <a:bodyPr/>
                    <a:lstStyle/>
                    <a:p>
                      <a:r>
                        <a:rPr lang="en-US" dirty="0" smtClean="0"/>
                        <a:t>1 K below 400 </a:t>
                      </a:r>
                      <a:r>
                        <a:rPr lang="en-US" dirty="0" err="1" smtClean="0"/>
                        <a:t>hPa</a:t>
                      </a:r>
                      <a:r>
                        <a:rPr lang="en-US" dirty="0" smtClean="0"/>
                        <a:t> and</a:t>
                      </a:r>
                      <a:r>
                        <a:rPr lang="en-US" baseline="0" dirty="0" smtClean="0"/>
                        <a:t> above boundary layer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K below 400 </a:t>
                      </a:r>
                      <a:r>
                        <a:rPr lang="en-US" dirty="0" err="1" smtClean="0"/>
                        <a:t>hPa</a:t>
                      </a:r>
                      <a:r>
                        <a:rPr lang="en-US" dirty="0" smtClean="0"/>
                        <a:t> and</a:t>
                      </a:r>
                      <a:r>
                        <a:rPr lang="en-US" baseline="0" dirty="0" smtClean="0"/>
                        <a:t> above boundary layer</a:t>
                      </a:r>
                      <a:endParaRPr lang="en-US" dirty="0" smtClean="0"/>
                    </a:p>
                  </a:txBody>
                  <a:tcPr/>
                </a:tc>
                <a:tc>
                  <a:txBody>
                    <a:bodyPr/>
                    <a:lstStyle/>
                    <a:p>
                      <a:r>
                        <a:rPr lang="en-US" dirty="0" smtClean="0"/>
                        <a:t>180 - 320 K</a:t>
                      </a:r>
                      <a:endParaRPr lang="en-US" dirty="0"/>
                    </a:p>
                  </a:txBody>
                  <a:tcPr/>
                </a:tc>
                <a:extLst>
                  <a:ext uri="{0D108BD9-81ED-4DB2-BD59-A6C34878D82A}">
                    <a16:rowId xmlns:a16="http://schemas.microsoft.com/office/drawing/2014/main" val="10001"/>
                  </a:ext>
                </a:extLst>
              </a:tr>
              <a:tr h="792984">
                <a:tc>
                  <a:txBody>
                    <a:bodyPr/>
                    <a:lstStyle/>
                    <a:p>
                      <a:r>
                        <a:rPr lang="en-US" dirty="0" smtClean="0"/>
                        <a:t>Moisture</a:t>
                      </a:r>
                      <a:endParaRPr lang="en-US" dirty="0"/>
                    </a:p>
                  </a:txBody>
                  <a:tcPr/>
                </a:tc>
                <a:tc>
                  <a:txBody>
                    <a:bodyPr/>
                    <a:lstStyle/>
                    <a:p>
                      <a:r>
                        <a:rPr lang="en-US" dirty="0" err="1" smtClean="0"/>
                        <a:t>Sfc</a:t>
                      </a:r>
                      <a:r>
                        <a:rPr lang="en-US" dirty="0" smtClean="0"/>
                        <a:t> - 300 </a:t>
                      </a:r>
                      <a:r>
                        <a:rPr lang="en-US" dirty="0" err="1" smtClean="0"/>
                        <a:t>hPa</a:t>
                      </a:r>
                      <a:r>
                        <a:rPr lang="en-US" dirty="0" smtClean="0"/>
                        <a:t>: 18%</a:t>
                      </a:r>
                    </a:p>
                    <a:p>
                      <a:r>
                        <a:rPr lang="en-US" dirty="0" smtClean="0"/>
                        <a:t>300 - 100 </a:t>
                      </a:r>
                      <a:r>
                        <a:rPr lang="en-US" dirty="0" err="1" smtClean="0"/>
                        <a:t>hPa</a:t>
                      </a:r>
                      <a:r>
                        <a:rPr lang="en-US" dirty="0" smtClean="0"/>
                        <a:t>: </a:t>
                      </a:r>
                      <a:r>
                        <a:rPr lang="en-US" baseline="0" dirty="0" smtClean="0"/>
                        <a:t>20%</a:t>
                      </a:r>
                      <a:endParaRPr lang="en-US" dirty="0"/>
                    </a:p>
                  </a:txBody>
                  <a:tcPr/>
                </a:tc>
                <a:tc>
                  <a:txBody>
                    <a:bodyPr/>
                    <a:lstStyle/>
                    <a:p>
                      <a:r>
                        <a:rPr lang="en-US" dirty="0" err="1" smtClean="0"/>
                        <a:t>Sfc</a:t>
                      </a:r>
                      <a:r>
                        <a:rPr lang="en-US" dirty="0" smtClean="0"/>
                        <a:t> - 300 </a:t>
                      </a:r>
                      <a:r>
                        <a:rPr lang="en-US" dirty="0" err="1" smtClean="0"/>
                        <a:t>hPa</a:t>
                      </a:r>
                      <a:r>
                        <a:rPr lang="en-US" dirty="0" smtClean="0"/>
                        <a:t>: 18%</a:t>
                      </a:r>
                    </a:p>
                    <a:p>
                      <a:r>
                        <a:rPr lang="en-US" dirty="0" smtClean="0"/>
                        <a:t>300 - 100 </a:t>
                      </a:r>
                      <a:r>
                        <a:rPr lang="en-US" dirty="0" err="1" smtClean="0"/>
                        <a:t>hPa</a:t>
                      </a:r>
                      <a:r>
                        <a:rPr lang="en-US" dirty="0" smtClean="0"/>
                        <a:t>: </a:t>
                      </a:r>
                      <a:r>
                        <a:rPr lang="en-US" baseline="0" dirty="0" smtClean="0"/>
                        <a:t>20%</a:t>
                      </a:r>
                      <a:endParaRPr lang="en-US" dirty="0" smtClean="0"/>
                    </a:p>
                  </a:txBody>
                  <a:tcPr/>
                </a:tc>
                <a:tc>
                  <a:txBody>
                    <a:bodyPr/>
                    <a:lstStyle/>
                    <a:p>
                      <a:r>
                        <a:rPr lang="en-US" dirty="0" smtClean="0"/>
                        <a:t>0 - 100%</a:t>
                      </a:r>
                      <a:endParaRPr lang="en-US" dirty="0"/>
                    </a:p>
                  </a:txBody>
                  <a:tcPr/>
                </a:tc>
                <a:extLst>
                  <a:ext uri="{0D108BD9-81ED-4DB2-BD59-A6C34878D82A}">
                    <a16:rowId xmlns:a16="http://schemas.microsoft.com/office/drawing/2014/main" val="10002"/>
                  </a:ext>
                </a:extLst>
              </a:tr>
              <a:tr h="401999">
                <a:tc>
                  <a:txBody>
                    <a:bodyPr/>
                    <a:lstStyle/>
                    <a:p>
                      <a:r>
                        <a:rPr lang="en-US" dirty="0" smtClean="0"/>
                        <a:t>TPW</a:t>
                      </a:r>
                      <a:endParaRPr lang="en-US" dirty="0"/>
                    </a:p>
                  </a:txBody>
                  <a:tcPr/>
                </a:tc>
                <a:tc>
                  <a:txBody>
                    <a:bodyPr/>
                    <a:lstStyle/>
                    <a:p>
                      <a:r>
                        <a:rPr lang="en-US" dirty="0" smtClean="0"/>
                        <a:t>1 mm</a:t>
                      </a:r>
                      <a:endParaRPr lang="en-US" dirty="0"/>
                    </a:p>
                  </a:txBody>
                  <a:tcPr/>
                </a:tc>
                <a:tc>
                  <a:txBody>
                    <a:bodyPr/>
                    <a:lstStyle/>
                    <a:p>
                      <a:r>
                        <a:rPr lang="en-US" dirty="0" smtClean="0"/>
                        <a:t>3 mm</a:t>
                      </a:r>
                      <a:endParaRPr lang="en-US" dirty="0"/>
                    </a:p>
                  </a:txBody>
                  <a:tcPr/>
                </a:tc>
                <a:tc>
                  <a:txBody>
                    <a:bodyPr/>
                    <a:lstStyle/>
                    <a:p>
                      <a:r>
                        <a:rPr lang="en-US" dirty="0" smtClean="0"/>
                        <a:t>0 - 100 mm</a:t>
                      </a:r>
                      <a:endParaRPr lang="en-US" dirty="0"/>
                    </a:p>
                  </a:txBody>
                  <a:tcPr/>
                </a:tc>
                <a:extLst>
                  <a:ext uri="{0D108BD9-81ED-4DB2-BD59-A6C34878D82A}">
                    <a16:rowId xmlns:a16="http://schemas.microsoft.com/office/drawing/2014/main" val="10003"/>
                  </a:ext>
                </a:extLst>
              </a:tr>
              <a:tr h="401999">
                <a:tc>
                  <a:txBody>
                    <a:bodyPr/>
                    <a:lstStyle/>
                    <a:p>
                      <a:r>
                        <a:rPr lang="en-US" dirty="0" smtClean="0"/>
                        <a:t>Lifted</a:t>
                      </a:r>
                      <a:r>
                        <a:rPr lang="en-US" baseline="0" dirty="0" smtClean="0"/>
                        <a:t> </a:t>
                      </a:r>
                      <a:r>
                        <a:rPr lang="en-US" dirty="0" smtClean="0"/>
                        <a:t>index</a:t>
                      </a:r>
                      <a:endParaRPr lang="en-US" dirty="0"/>
                    </a:p>
                  </a:txBody>
                  <a:tcPr/>
                </a:tc>
                <a:tc>
                  <a:txBody>
                    <a:bodyPr/>
                    <a:lstStyle/>
                    <a:p>
                      <a:r>
                        <a:rPr lang="en-US" dirty="0" smtClean="0"/>
                        <a:t>2.0 K</a:t>
                      </a:r>
                      <a:endParaRPr lang="en-US" dirty="0"/>
                    </a:p>
                  </a:txBody>
                  <a:tcPr/>
                </a:tc>
                <a:tc>
                  <a:txBody>
                    <a:bodyPr/>
                    <a:lstStyle/>
                    <a:p>
                      <a:r>
                        <a:rPr lang="en-US" dirty="0" smtClean="0"/>
                        <a:t>6.5 K</a:t>
                      </a:r>
                      <a:endParaRPr lang="en-US" dirty="0"/>
                    </a:p>
                  </a:txBody>
                  <a:tcPr/>
                </a:tc>
                <a:tc>
                  <a:txBody>
                    <a:bodyPr/>
                    <a:lstStyle/>
                    <a:p>
                      <a:r>
                        <a:rPr lang="en-US" dirty="0" smtClean="0"/>
                        <a:t>-10 ~ 40 K or above</a:t>
                      </a:r>
                      <a:endParaRPr lang="en-US" dirty="0"/>
                    </a:p>
                  </a:txBody>
                  <a:tcPr/>
                </a:tc>
                <a:extLst>
                  <a:ext uri="{0D108BD9-81ED-4DB2-BD59-A6C34878D82A}">
                    <a16:rowId xmlns:a16="http://schemas.microsoft.com/office/drawing/2014/main" val="10004"/>
                  </a:ext>
                </a:extLst>
              </a:tr>
              <a:tr h="401999">
                <a:tc>
                  <a:txBody>
                    <a:bodyPr/>
                    <a:lstStyle/>
                    <a:p>
                      <a:r>
                        <a:rPr lang="en-US" dirty="0" smtClean="0"/>
                        <a:t>CAPE</a:t>
                      </a:r>
                      <a:endParaRPr lang="en-US" dirty="0"/>
                    </a:p>
                  </a:txBody>
                  <a:tcPr/>
                </a:tc>
                <a:tc>
                  <a:txBody>
                    <a:bodyPr/>
                    <a:lstStyle/>
                    <a:p>
                      <a:r>
                        <a:rPr lang="en-US" dirty="0" smtClean="0"/>
                        <a:t>1000 J/kg</a:t>
                      </a:r>
                      <a:endParaRPr lang="en-US" dirty="0"/>
                    </a:p>
                  </a:txBody>
                  <a:tcPr/>
                </a:tc>
                <a:tc>
                  <a:txBody>
                    <a:bodyPr/>
                    <a:lstStyle/>
                    <a:p>
                      <a:r>
                        <a:rPr lang="en-US" dirty="0" smtClean="0"/>
                        <a:t>2500 J/kg</a:t>
                      </a:r>
                      <a:endParaRPr lang="en-US" dirty="0"/>
                    </a:p>
                  </a:txBody>
                  <a:tcPr/>
                </a:tc>
                <a:tc>
                  <a:txBody>
                    <a:bodyPr/>
                    <a:lstStyle/>
                    <a:p>
                      <a:r>
                        <a:rPr lang="en-US" dirty="0" smtClean="0"/>
                        <a:t>0 - 5000 J/kg</a:t>
                      </a:r>
                      <a:endParaRPr lang="en-US" dirty="0"/>
                    </a:p>
                  </a:txBody>
                  <a:tcPr/>
                </a:tc>
                <a:extLst>
                  <a:ext uri="{0D108BD9-81ED-4DB2-BD59-A6C34878D82A}">
                    <a16:rowId xmlns:a16="http://schemas.microsoft.com/office/drawing/2014/main" val="10005"/>
                  </a:ext>
                </a:extLst>
              </a:tr>
              <a:tr h="401999">
                <a:tc>
                  <a:txBody>
                    <a:bodyPr/>
                    <a:lstStyle/>
                    <a:p>
                      <a:r>
                        <a:rPr lang="en-US" dirty="0" smtClean="0"/>
                        <a:t>SSI</a:t>
                      </a:r>
                      <a:endParaRPr lang="en-US" dirty="0"/>
                    </a:p>
                  </a:txBody>
                  <a:tcPr/>
                </a:tc>
                <a:tc>
                  <a:txBody>
                    <a:bodyPr/>
                    <a:lstStyle/>
                    <a:p>
                      <a:r>
                        <a:rPr lang="en-US" dirty="0" smtClean="0"/>
                        <a:t>2.0 K</a:t>
                      </a:r>
                      <a:endParaRPr lang="en-US" dirty="0"/>
                    </a:p>
                  </a:txBody>
                  <a:tcPr/>
                </a:tc>
                <a:tc>
                  <a:txBody>
                    <a:bodyPr/>
                    <a:lstStyle/>
                    <a:p>
                      <a:r>
                        <a:rPr lang="en-US" dirty="0" smtClean="0"/>
                        <a:t>6.5 K</a:t>
                      </a:r>
                      <a:endParaRPr lang="en-US" dirty="0"/>
                    </a:p>
                  </a:txBody>
                  <a:tcPr/>
                </a:tc>
                <a:tc>
                  <a:txBody>
                    <a:bodyPr/>
                    <a:lstStyle/>
                    <a:p>
                      <a:r>
                        <a:rPr lang="en-US" dirty="0" smtClean="0"/>
                        <a:t>-10 ~ 4 K or above</a:t>
                      </a:r>
                      <a:endParaRPr lang="en-US" dirty="0"/>
                    </a:p>
                  </a:txBody>
                  <a:tcPr/>
                </a:tc>
                <a:extLst>
                  <a:ext uri="{0D108BD9-81ED-4DB2-BD59-A6C34878D82A}">
                    <a16:rowId xmlns:a16="http://schemas.microsoft.com/office/drawing/2014/main" val="10006"/>
                  </a:ext>
                </a:extLst>
              </a:tr>
              <a:tr h="401999">
                <a:tc>
                  <a:txBody>
                    <a:bodyPr/>
                    <a:lstStyle/>
                    <a:p>
                      <a:r>
                        <a:rPr lang="en-US" dirty="0" smtClean="0"/>
                        <a:t>TT</a:t>
                      </a:r>
                      <a:endParaRPr lang="en-US" dirty="0"/>
                    </a:p>
                  </a:txBody>
                  <a:tcPr/>
                </a:tc>
                <a:tc>
                  <a:txBody>
                    <a:bodyPr/>
                    <a:lstStyle/>
                    <a:p>
                      <a:r>
                        <a:rPr lang="en-US" dirty="0" smtClean="0"/>
                        <a:t>1 K</a:t>
                      </a:r>
                      <a:endParaRPr lang="en-US" dirty="0"/>
                    </a:p>
                  </a:txBody>
                  <a:tcPr/>
                </a:tc>
                <a:tc>
                  <a:txBody>
                    <a:bodyPr/>
                    <a:lstStyle/>
                    <a:p>
                      <a:r>
                        <a:rPr lang="en-US" dirty="0" smtClean="0"/>
                        <a:t>4 K</a:t>
                      </a:r>
                      <a:endParaRPr lang="en-US" dirty="0"/>
                    </a:p>
                  </a:txBody>
                  <a:tcPr/>
                </a:tc>
                <a:tc>
                  <a:txBody>
                    <a:bodyPr/>
                    <a:lstStyle/>
                    <a:p>
                      <a:r>
                        <a:rPr lang="en-US" dirty="0" smtClean="0"/>
                        <a:t>-43 ~ 56 K</a:t>
                      </a:r>
                      <a:endParaRPr lang="en-US" dirty="0"/>
                    </a:p>
                  </a:txBody>
                  <a:tcPr/>
                </a:tc>
                <a:extLst>
                  <a:ext uri="{0D108BD9-81ED-4DB2-BD59-A6C34878D82A}">
                    <a16:rowId xmlns:a16="http://schemas.microsoft.com/office/drawing/2014/main" val="10007"/>
                  </a:ext>
                </a:extLst>
              </a:tr>
              <a:tr h="401999">
                <a:tc>
                  <a:txBody>
                    <a:bodyPr/>
                    <a:lstStyle/>
                    <a:p>
                      <a:r>
                        <a:rPr lang="en-US" dirty="0" smtClean="0"/>
                        <a:t>K index</a:t>
                      </a:r>
                      <a:endParaRPr lang="en-US" dirty="0"/>
                    </a:p>
                  </a:txBody>
                  <a:tcPr/>
                </a:tc>
                <a:tc>
                  <a:txBody>
                    <a:bodyPr/>
                    <a:lstStyle/>
                    <a:p>
                      <a:r>
                        <a:rPr lang="en-US" dirty="0" smtClean="0"/>
                        <a:t>2 K</a:t>
                      </a:r>
                      <a:endParaRPr lang="en-US" dirty="0"/>
                    </a:p>
                  </a:txBody>
                  <a:tcPr/>
                </a:tc>
                <a:tc>
                  <a:txBody>
                    <a:bodyPr/>
                    <a:lstStyle/>
                    <a:p>
                      <a:r>
                        <a:rPr lang="en-US" dirty="0" smtClean="0"/>
                        <a:t>5 K</a:t>
                      </a:r>
                      <a:endParaRPr lang="en-US" dirty="0"/>
                    </a:p>
                  </a:txBody>
                  <a:tcPr/>
                </a:tc>
                <a:tc>
                  <a:txBody>
                    <a:bodyPr/>
                    <a:lstStyle/>
                    <a:p>
                      <a:r>
                        <a:rPr lang="en-US" dirty="0" smtClean="0"/>
                        <a:t>0 - 40 K</a:t>
                      </a:r>
                      <a:endParaRPr lang="en-US" dirty="0"/>
                    </a:p>
                  </a:txBody>
                  <a:tcPr/>
                </a:tc>
                <a:extLst>
                  <a:ext uri="{0D108BD9-81ED-4DB2-BD59-A6C34878D82A}">
                    <a16:rowId xmlns:a16="http://schemas.microsoft.com/office/drawing/2014/main" val="10008"/>
                  </a:ext>
                </a:extLst>
              </a:tr>
            </a:tbl>
          </a:graphicData>
        </a:graphic>
      </p:graphicFrame>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49</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59560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1462"/>
            <a:ext cx="8229600" cy="1143001"/>
          </a:xfrm>
        </p:spPr>
        <p:txBody>
          <a:bodyPr/>
          <a:lstStyle/>
          <a:p>
            <a:r>
              <a:rPr lang="en-US" b="1" dirty="0" smtClean="0"/>
              <a:t>Review: Time-Line/Context</a:t>
            </a:r>
            <a:endParaRPr lang="en-US" b="1" dirty="0"/>
          </a:p>
        </p:txBody>
      </p:sp>
      <p:sp>
        <p:nvSpPr>
          <p:cNvPr id="5" name="Slide Number Placeholder 4"/>
          <p:cNvSpPr>
            <a:spLocks noGrp="1"/>
          </p:cNvSpPr>
          <p:nvPr>
            <p:ph type="sldNum" sz="quarter" idx="12"/>
          </p:nvPr>
        </p:nvSpPr>
        <p:spPr/>
        <p:txBody>
          <a:bodyPr/>
          <a:lstStyle/>
          <a:p>
            <a:pPr algn="r"/>
            <a:fld id="{615ADB79-25D6-47C0-AB51-22A13A0BBB50}" type="slidenum">
              <a:rPr lang="en-US" altLang="en-US" smtClean="0">
                <a:solidFill>
                  <a:prstClr val="white"/>
                </a:solidFill>
              </a:rPr>
              <a:pPr algn="r"/>
              <a:t>5</a:t>
            </a:fld>
            <a:endParaRPr lang="en-US" altLang="en-US" dirty="0">
              <a:solidFill>
                <a:prstClr val="white"/>
              </a:solidFill>
            </a:endParaRPr>
          </a:p>
        </p:txBody>
      </p:sp>
      <p:sp>
        <p:nvSpPr>
          <p:cNvPr id="10" name="Rectangle 9"/>
          <p:cNvSpPr/>
          <p:nvPr/>
        </p:nvSpPr>
        <p:spPr>
          <a:xfrm>
            <a:off x="118753" y="1971293"/>
            <a:ext cx="8930244" cy="3539430"/>
          </a:xfrm>
          <a:prstGeom prst="rect">
            <a:avLst/>
          </a:prstGeom>
          <a:noFill/>
        </p:spPr>
        <p:txBody>
          <a:bodyPr wrap="square" lIns="91440" tIns="45720" rIns="91440" bIns="45720">
            <a:spAutoFit/>
          </a:bodyPr>
          <a:lstStyle/>
          <a:p>
            <a:pPr marL="285750" indent="-285750">
              <a:buFont typeface="Arial" charset="0"/>
              <a:buChar char="•"/>
            </a:pPr>
            <a:r>
              <a:rPr lang="en-US" sz="2800"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19 Nov 2016  </a:t>
            </a:r>
            <a:r>
              <a:rPr lang="en-US" sz="2800" kern="1200" dirty="0" smtClean="0">
                <a:ln w="0"/>
                <a:solidFill>
                  <a:prstClr val="white"/>
                </a:solidFill>
                <a:effectLst>
                  <a:outerShdw blurRad="38100" dist="19050" dir="2700000" algn="tl" rotWithShape="0">
                    <a:prstClr val="black">
                      <a:alpha val="40000"/>
                    </a:prstClr>
                  </a:outerShdw>
                </a:effectLst>
                <a:latin typeface="Calibri"/>
                <a:ea typeface="+mn-ea"/>
                <a:cs typeface="+mn-cs"/>
              </a:rPr>
              <a:t>GOES-R Launch</a:t>
            </a:r>
          </a:p>
          <a:p>
            <a:pPr marL="285750" indent="-285750">
              <a:buFont typeface="Arial" charset="0"/>
              <a:buChar char="•"/>
            </a:pPr>
            <a:r>
              <a:rPr lang="en-US" sz="2800"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29 Nov 2016  </a:t>
            </a:r>
            <a:r>
              <a:rPr lang="en-US" sz="2800" kern="1200" dirty="0" smtClean="0">
                <a:ln w="0"/>
                <a:solidFill>
                  <a:prstClr val="white"/>
                </a:solidFill>
                <a:effectLst>
                  <a:outerShdw blurRad="38100" dist="19050" dir="2700000" algn="tl" rotWithShape="0">
                    <a:prstClr val="black">
                      <a:alpha val="40000"/>
                    </a:prstClr>
                  </a:outerShdw>
                </a:effectLst>
                <a:latin typeface="Calibri"/>
                <a:ea typeface="+mn-ea"/>
                <a:cs typeface="+mn-cs"/>
              </a:rPr>
              <a:t>GEO orbit attained (became GOES-16)</a:t>
            </a:r>
          </a:p>
          <a:p>
            <a:pPr marL="285750" indent="-285750">
              <a:buFont typeface="Arial" charset="0"/>
              <a:buChar char="•"/>
            </a:pPr>
            <a:r>
              <a:rPr lang="en-US" sz="2800"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03 Jan 2017   </a:t>
            </a:r>
            <a:r>
              <a:rPr lang="en-US" sz="2800" kern="1200" dirty="0" smtClean="0">
                <a:ln w="0"/>
                <a:solidFill>
                  <a:schemeClr val="bg1"/>
                </a:solidFill>
                <a:effectLst>
                  <a:outerShdw blurRad="38100" dist="19050" dir="2700000" algn="tl" rotWithShape="0">
                    <a:prstClr val="black">
                      <a:alpha val="40000"/>
                    </a:prstClr>
                  </a:outerShdw>
                </a:effectLst>
                <a:latin typeface="Calibri"/>
                <a:ea typeface="+mn-ea"/>
                <a:cs typeface="+mn-cs"/>
              </a:rPr>
              <a:t>ABI </a:t>
            </a:r>
            <a:r>
              <a:rPr lang="en-US" sz="2800" kern="1200" dirty="0">
                <a:ln w="0"/>
                <a:solidFill>
                  <a:schemeClr val="bg1"/>
                </a:solidFill>
                <a:effectLst>
                  <a:outerShdw blurRad="38100" dist="19050" dir="2700000" algn="tl" rotWithShape="0">
                    <a:prstClr val="black">
                      <a:alpha val="40000"/>
                    </a:prstClr>
                  </a:outerShdw>
                </a:effectLst>
                <a:latin typeface="Calibri"/>
                <a:ea typeface="+mn-ea"/>
                <a:cs typeface="+mn-cs"/>
              </a:rPr>
              <a:t>aperture door open/1st light for visible/near-infrared channels</a:t>
            </a:r>
          </a:p>
          <a:p>
            <a:pPr marL="285750" indent="-285750">
              <a:buFont typeface="Arial" charset="0"/>
              <a:buChar char="•"/>
            </a:pPr>
            <a:r>
              <a:rPr lang="en-US" sz="2800"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Apr 2017: </a:t>
            </a:r>
            <a:r>
              <a:rPr lang="en-US" sz="2800" kern="1200" dirty="0" smtClean="0">
                <a:ln w="0"/>
                <a:solidFill>
                  <a:srgbClr val="99FF66"/>
                </a:solidFill>
                <a:effectLst>
                  <a:outerShdw blurRad="38100" dist="19050" dir="2700000" algn="tl" rotWithShape="0">
                    <a:prstClr val="black">
                      <a:alpha val="40000"/>
                    </a:prstClr>
                  </a:outerShdw>
                </a:effectLst>
                <a:latin typeface="Calibri"/>
              </a:rPr>
              <a:t>ABI L2 LAP baseline products validation begins.  </a:t>
            </a:r>
            <a:endParaRPr lang="en-US" sz="2800" kern="1200" dirty="0" smtClean="0">
              <a:ln w="0"/>
              <a:solidFill>
                <a:prstClr val="white"/>
              </a:solidFill>
              <a:effectLst>
                <a:outerShdw blurRad="38100" dist="19050" dir="2700000" algn="tl" rotWithShape="0">
                  <a:prstClr val="black">
                    <a:alpha val="40000"/>
                  </a:prstClr>
                </a:outerShdw>
              </a:effectLst>
              <a:latin typeface="Calibri"/>
              <a:ea typeface="+mn-ea"/>
              <a:cs typeface="+mn-cs"/>
            </a:endParaRPr>
          </a:p>
          <a:p>
            <a:pPr marL="285750" indent="-285750">
              <a:buFont typeface="Arial" charset="0"/>
              <a:buChar char="•"/>
            </a:pPr>
            <a:r>
              <a:rPr lang="en-US" sz="2800" b="1"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16 May 2017</a:t>
            </a:r>
            <a:r>
              <a:rPr lang="en-US" sz="2800" b="1" kern="1200" dirty="0" smtClean="0">
                <a:ln w="0"/>
                <a:solidFill>
                  <a:srgbClr val="99FF66"/>
                </a:solidFill>
                <a:effectLst>
                  <a:outerShdw blurRad="38100" dist="19050" dir="2700000" algn="tl" rotWithShape="0">
                    <a:prstClr val="black">
                      <a:alpha val="40000"/>
                    </a:prstClr>
                  </a:outerShdw>
                </a:effectLst>
                <a:latin typeface="Calibri"/>
                <a:ea typeface="+mn-ea"/>
                <a:cs typeface="+mn-cs"/>
              </a:rPr>
              <a:t> </a:t>
            </a:r>
            <a:r>
              <a:rPr lang="en-US" sz="2800" b="1" kern="1200" dirty="0" smtClean="0">
                <a:ln w="0"/>
                <a:solidFill>
                  <a:srgbClr val="00B050"/>
                </a:solidFill>
                <a:effectLst>
                  <a:outerShdw blurRad="38100" dist="19050" dir="2700000" algn="tl" rotWithShape="0">
                    <a:prstClr val="black">
                      <a:alpha val="40000"/>
                    </a:prstClr>
                  </a:outerShdw>
                </a:effectLst>
                <a:latin typeface="Calibri"/>
                <a:ea typeface="+mn-ea"/>
                <a:cs typeface="+mn-cs"/>
              </a:rPr>
              <a:t>LAP PS-PVR Beta</a:t>
            </a:r>
          </a:p>
          <a:p>
            <a:pPr marL="285750" indent="-285750">
              <a:buFont typeface="Arial" charset="0"/>
              <a:buChar char="•"/>
            </a:pPr>
            <a:r>
              <a:rPr lang="en-US" sz="2800" kern="1200" dirty="0" smtClean="0">
                <a:ln w="0"/>
                <a:solidFill>
                  <a:srgbClr val="FFFF00"/>
                </a:solidFill>
                <a:effectLst>
                  <a:outerShdw blurRad="38100" dist="19050" dir="2700000" algn="tl" rotWithShape="0">
                    <a:prstClr val="black">
                      <a:alpha val="40000"/>
                    </a:prstClr>
                  </a:outerShdw>
                </a:effectLst>
                <a:latin typeface="Calibri"/>
              </a:rPr>
              <a:t>30 Nov - 13 Dec </a:t>
            </a:r>
            <a:r>
              <a:rPr lang="en-US" sz="2800" kern="1200" dirty="0">
                <a:ln w="0"/>
                <a:solidFill>
                  <a:srgbClr val="FFFF00"/>
                </a:solidFill>
                <a:effectLst>
                  <a:outerShdw blurRad="38100" dist="19050" dir="2700000" algn="tl" rotWithShape="0">
                    <a:prstClr val="black">
                      <a:alpha val="40000"/>
                    </a:prstClr>
                  </a:outerShdw>
                </a:effectLst>
                <a:latin typeface="Calibri"/>
              </a:rPr>
              <a:t>2017   </a:t>
            </a:r>
            <a:r>
              <a:rPr lang="en-US" sz="2800" kern="1200" dirty="0" smtClean="0">
                <a:ln w="0"/>
                <a:solidFill>
                  <a:schemeClr val="bg1"/>
                </a:solidFill>
                <a:effectLst>
                  <a:outerShdw blurRad="38100" dist="19050" dir="2700000" algn="tl" rotWithShape="0">
                    <a:prstClr val="black">
                      <a:alpha val="40000"/>
                    </a:prstClr>
                  </a:outerShdw>
                </a:effectLst>
                <a:latin typeface="Calibri"/>
              </a:rPr>
              <a:t>Spacecraft Drift to East Slot</a:t>
            </a:r>
          </a:p>
          <a:p>
            <a:pPr marL="285750" indent="-285750">
              <a:buFont typeface="Arial" charset="0"/>
              <a:buChar char="•"/>
            </a:pPr>
            <a:r>
              <a:rPr lang="en-US" sz="2800"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18 Dec 2017 </a:t>
            </a:r>
            <a:r>
              <a:rPr lang="en-US" sz="2800" kern="1200" dirty="0" smtClean="0">
                <a:ln w="0"/>
                <a:solidFill>
                  <a:prstClr val="white"/>
                </a:solidFill>
                <a:effectLst>
                  <a:outerShdw blurRad="38100" dist="19050" dir="2700000" algn="tl" rotWithShape="0">
                    <a:prstClr val="black">
                      <a:alpha val="40000"/>
                    </a:prstClr>
                  </a:outerShdw>
                </a:effectLst>
                <a:latin typeface="Calibri"/>
                <a:ea typeface="+mn-ea"/>
                <a:cs typeface="+mn-cs"/>
              </a:rPr>
              <a:t> Imagery operational</a:t>
            </a:r>
            <a:endParaRPr lang="en-US" sz="2800" kern="1200" dirty="0">
              <a:ln w="0"/>
              <a:solidFill>
                <a:prstClr val="white"/>
              </a:solidFill>
              <a:effectLst>
                <a:outerShdw blurRad="38100" dist="19050" dir="2700000" algn="tl" rotWithShape="0">
                  <a:prstClr val="black">
                    <a:alpha val="40000"/>
                  </a:prstClr>
                </a:outerShdw>
              </a:effectLst>
              <a:latin typeface="Calibri"/>
              <a:ea typeface="+mn-ea"/>
              <a:cs typeface="+mn-cs"/>
            </a:endParaRPr>
          </a:p>
        </p:txBody>
      </p:sp>
    </p:spTree>
    <p:extLst>
      <p:ext uri="{BB962C8B-B14F-4D97-AF65-F5344CB8AC3E}">
        <p14:creationId xmlns:p14="http://schemas.microsoft.com/office/powerpoint/2010/main" val="9806094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96" t="830" r="7497" b="830"/>
          <a:stretch/>
        </p:blipFill>
        <p:spPr>
          <a:xfrm>
            <a:off x="1663630" y="4136150"/>
            <a:ext cx="3124458" cy="256032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96" t="830" r="7497" b="830"/>
          <a:stretch/>
        </p:blipFill>
        <p:spPr>
          <a:xfrm>
            <a:off x="4788089" y="1575981"/>
            <a:ext cx="3124458" cy="256032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496" t="830" r="7497" b="830"/>
          <a:stretch/>
        </p:blipFill>
        <p:spPr>
          <a:xfrm>
            <a:off x="1663630" y="1575830"/>
            <a:ext cx="3124459" cy="256032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50</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 </a:t>
            </a:r>
            <a:r>
              <a:rPr lang="en-US" dirty="0" smtClean="0">
                <a:solidFill>
                  <a:srgbClr val="FF00FF"/>
                </a:solidFill>
              </a:rPr>
              <a:t>CONUS</a:t>
            </a:r>
            <a:r>
              <a:rPr lang="en-US" dirty="0" smtClean="0"/>
              <a:t>-LVT, LVM:</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2" name="Shape 130"/>
          <p:cNvSpPr txBox="1">
            <a:spLocks noGrp="1"/>
          </p:cNvSpPr>
          <p:nvPr>
            <p:ph type="body" idx="1"/>
          </p:nvPr>
        </p:nvSpPr>
        <p:spPr>
          <a:xfrm>
            <a:off x="2704225" y="772856"/>
            <a:ext cx="3664423" cy="514924"/>
          </a:xfrm>
          <a:prstGeom prst="rect">
            <a:avLst/>
          </a:prstGeom>
        </p:spPr>
        <p:txBody>
          <a:bodyPr lIns="91425" tIns="91425" rIns="91425" bIns="91425" anchor="t" anchorCtr="0">
            <a:noAutofit/>
          </a:bodyPr>
          <a:lstStyle/>
          <a:p>
            <a:pPr lvl="0" algn="ctr" rtl="0">
              <a:spcBef>
                <a:spcPts val="0"/>
              </a:spcBef>
              <a:buNone/>
            </a:pPr>
            <a:r>
              <a:rPr lang="en-US" sz="2400" dirty="0" smtClean="0"/>
              <a:t>2017.05-2018.01 </a:t>
            </a:r>
            <a:r>
              <a:rPr lang="en-US" sz="2400" dirty="0" smtClean="0">
                <a:solidFill>
                  <a:srgbClr val="FF0000"/>
                </a:solidFill>
              </a:rPr>
              <a:t>RAOB</a:t>
            </a:r>
            <a:endParaRPr lang="en-US" sz="2400" dirty="0">
              <a:solidFill>
                <a:srgbClr val="FF0000"/>
              </a:solidFill>
            </a:endParaRPr>
          </a:p>
          <a:p>
            <a:pPr lvl="0" algn="ctr">
              <a:spcBef>
                <a:spcPts val="0"/>
              </a:spcBef>
              <a:buNone/>
            </a:pPr>
            <a:endParaRPr dirty="0"/>
          </a:p>
        </p:txBody>
      </p:sp>
      <p:sp>
        <p:nvSpPr>
          <p:cNvPr id="25" name="Shape 130"/>
          <p:cNvSpPr txBox="1">
            <a:spLocks/>
          </p:cNvSpPr>
          <p:nvPr/>
        </p:nvSpPr>
        <p:spPr>
          <a:xfrm>
            <a:off x="1888886" y="1087307"/>
            <a:ext cx="23774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Temperature (K)</a:t>
            </a:r>
            <a:endParaRPr lang="en-US" sz="2400" dirty="0">
              <a:solidFill>
                <a:schemeClr val="bg1"/>
              </a:solidFill>
            </a:endParaRPr>
          </a:p>
        </p:txBody>
      </p:sp>
      <p:sp>
        <p:nvSpPr>
          <p:cNvPr id="23" name="Shape 130"/>
          <p:cNvSpPr txBox="1">
            <a:spLocks/>
          </p:cNvSpPr>
          <p:nvPr/>
        </p:nvSpPr>
        <p:spPr>
          <a:xfrm>
            <a:off x="-135034" y="3097823"/>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Full Disk</a:t>
            </a:r>
            <a:endParaRPr lang="en-US" dirty="0">
              <a:solidFill>
                <a:schemeClr val="bg1"/>
              </a:solidFill>
            </a:endParaRPr>
          </a:p>
        </p:txBody>
      </p:sp>
      <p:sp>
        <p:nvSpPr>
          <p:cNvPr id="24" name="Shape 130"/>
          <p:cNvSpPr txBox="1">
            <a:spLocks/>
          </p:cNvSpPr>
          <p:nvPr/>
        </p:nvSpPr>
        <p:spPr>
          <a:xfrm>
            <a:off x="4715108" y="1108279"/>
            <a:ext cx="322493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Relative Humidity (%)</a:t>
            </a:r>
            <a:endParaRPr lang="en-US" sz="2400" dirty="0">
              <a:solidFill>
                <a:schemeClr val="bg1"/>
              </a:solidFill>
            </a:endParaRPr>
          </a:p>
        </p:txBody>
      </p:sp>
      <p:sp>
        <p:nvSpPr>
          <p:cNvPr id="32" name="Shape 130"/>
          <p:cNvSpPr txBox="1">
            <a:spLocks/>
          </p:cNvSpPr>
          <p:nvPr/>
        </p:nvSpPr>
        <p:spPr>
          <a:xfrm>
            <a:off x="-143717" y="503727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CONUS</a:t>
            </a:r>
            <a:endParaRPr lang="en-US" dirty="0">
              <a:solidFill>
                <a:schemeClr val="bg1"/>
              </a:solidFill>
            </a:endParaRPr>
          </a:p>
        </p:txBody>
      </p:sp>
      <p:sp>
        <p:nvSpPr>
          <p:cNvPr id="33" name="TextBox 32"/>
          <p:cNvSpPr txBox="1"/>
          <p:nvPr/>
        </p:nvSpPr>
        <p:spPr>
          <a:xfrm>
            <a:off x="3278608" y="5437711"/>
            <a:ext cx="1495262" cy="523220"/>
          </a:xfrm>
          <a:prstGeom prst="rect">
            <a:avLst/>
          </a:prstGeom>
          <a:noFill/>
        </p:spPr>
        <p:txBody>
          <a:bodyPr wrap="square" rtlCol="0">
            <a:spAutoFit/>
          </a:bodyPr>
          <a:lstStyle/>
          <a:p>
            <a:r>
              <a:rPr lang="en-US" dirty="0" smtClean="0">
                <a:solidFill>
                  <a:srgbClr val="FF0000"/>
                </a:solidFill>
              </a:rPr>
              <a:t>Sample Size: 21705 </a:t>
            </a:r>
            <a:endParaRPr lang="en-US" dirty="0">
              <a:solidFill>
                <a:srgbClr val="FF0000"/>
              </a:solidFill>
            </a:endParaRPr>
          </a:p>
        </p:txBody>
      </p:sp>
      <p:sp>
        <p:nvSpPr>
          <p:cNvPr id="34" name="TextBox 33"/>
          <p:cNvSpPr txBox="1"/>
          <p:nvPr/>
        </p:nvSpPr>
        <p:spPr>
          <a:xfrm>
            <a:off x="6553200" y="3399507"/>
            <a:ext cx="1333568" cy="523220"/>
          </a:xfrm>
          <a:prstGeom prst="rect">
            <a:avLst/>
          </a:prstGeom>
          <a:noFill/>
        </p:spPr>
        <p:txBody>
          <a:bodyPr wrap="square" rtlCol="0">
            <a:spAutoFit/>
          </a:bodyPr>
          <a:lstStyle/>
          <a:p>
            <a:r>
              <a:rPr lang="en-US" dirty="0" smtClean="0">
                <a:solidFill>
                  <a:srgbClr val="FF0000"/>
                </a:solidFill>
              </a:rPr>
              <a:t>Sample Size: 28451 </a:t>
            </a:r>
            <a:endParaRPr lang="en-US" dirty="0">
              <a:solidFill>
                <a:srgbClr val="FF0000"/>
              </a:solidFill>
            </a:endParaRPr>
          </a:p>
        </p:txBody>
      </p:sp>
      <p:sp>
        <p:nvSpPr>
          <p:cNvPr id="38" name="TextBox 37"/>
          <p:cNvSpPr txBox="1"/>
          <p:nvPr/>
        </p:nvSpPr>
        <p:spPr>
          <a:xfrm>
            <a:off x="3408218" y="2960132"/>
            <a:ext cx="1339110" cy="523220"/>
          </a:xfrm>
          <a:prstGeom prst="rect">
            <a:avLst/>
          </a:prstGeom>
          <a:noFill/>
        </p:spPr>
        <p:txBody>
          <a:bodyPr wrap="square" rtlCol="0">
            <a:spAutoFit/>
          </a:bodyPr>
          <a:lstStyle/>
          <a:p>
            <a:r>
              <a:rPr lang="en-US" dirty="0" smtClean="0">
                <a:solidFill>
                  <a:srgbClr val="FF0000"/>
                </a:solidFill>
              </a:rPr>
              <a:t>Sample Size: 28451 </a:t>
            </a:r>
            <a:endParaRPr lang="en-US" dirty="0">
              <a:solidFill>
                <a:srgbClr val="FF0000"/>
              </a:solidFill>
            </a:endParaRPr>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50</a:t>
            </a:fld>
            <a:endParaRPr lang="en-US" sz="1200" dirty="0">
              <a:solidFill>
                <a:schemeClr val="lt1"/>
              </a:solidFill>
              <a:latin typeface="Calibri"/>
              <a:ea typeface="Calibri"/>
              <a:cs typeface="Calibri"/>
              <a:sym typeface="Calibri"/>
            </a:endParaRP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496" t="830" r="7497" b="830"/>
          <a:stretch/>
        </p:blipFill>
        <p:spPr>
          <a:xfrm>
            <a:off x="4788088" y="4136301"/>
            <a:ext cx="3124458" cy="2560320"/>
          </a:xfrm>
          <a:prstGeom prst="rect">
            <a:avLst/>
          </a:prstGeom>
        </p:spPr>
      </p:pic>
      <p:sp>
        <p:nvSpPr>
          <p:cNvPr id="35" name="TextBox 34"/>
          <p:cNvSpPr txBox="1"/>
          <p:nvPr/>
        </p:nvSpPr>
        <p:spPr>
          <a:xfrm>
            <a:off x="6334923" y="5833539"/>
            <a:ext cx="1478052" cy="523220"/>
          </a:xfrm>
          <a:prstGeom prst="rect">
            <a:avLst/>
          </a:prstGeom>
          <a:noFill/>
        </p:spPr>
        <p:txBody>
          <a:bodyPr wrap="square" rtlCol="0">
            <a:spAutoFit/>
          </a:bodyPr>
          <a:lstStyle/>
          <a:p>
            <a:r>
              <a:rPr lang="en-US" dirty="0" smtClean="0">
                <a:solidFill>
                  <a:srgbClr val="FF0000"/>
                </a:solidFill>
              </a:rPr>
              <a:t>Sample Size: 21705 </a:t>
            </a:r>
            <a:endParaRPr lang="en-US" dirty="0">
              <a:solidFill>
                <a:srgbClr val="FF0000"/>
              </a:solidFill>
            </a:endParaRPr>
          </a:p>
        </p:txBody>
      </p:sp>
      <p:sp>
        <p:nvSpPr>
          <p:cNvPr id="19" name="Shape 130"/>
          <p:cNvSpPr txBox="1">
            <a:spLocks/>
          </p:cNvSpPr>
          <p:nvPr/>
        </p:nvSpPr>
        <p:spPr>
          <a:xfrm>
            <a:off x="23751" y="1588195"/>
            <a:ext cx="157627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spec: </a:t>
            </a:r>
          </a:p>
          <a:p>
            <a:pPr marL="0" indent="0">
              <a:spcBef>
                <a:spcPts val="0"/>
              </a:spcBef>
              <a:buFont typeface="Arial"/>
              <a:buNone/>
            </a:pPr>
            <a:r>
              <a:rPr lang="en-US" sz="1600" dirty="0" smtClean="0">
                <a:solidFill>
                  <a:srgbClr val="FF0000"/>
                </a:solidFill>
              </a:rPr>
              <a:t>1 K (BL-400hPa)</a:t>
            </a:r>
          </a:p>
          <a:p>
            <a:pPr marL="0" indent="0">
              <a:spcBef>
                <a:spcPts val="0"/>
              </a:spcBef>
              <a:buFont typeface="Arial"/>
              <a:buNone/>
            </a:pPr>
            <a:endParaRPr lang="en-US" sz="1600" dirty="0" smtClean="0">
              <a:solidFill>
                <a:srgbClr val="FF0000"/>
              </a:solidFill>
            </a:endParaRPr>
          </a:p>
          <a:p>
            <a:pPr marL="0" indent="0">
              <a:spcBef>
                <a:spcPts val="0"/>
              </a:spcBef>
              <a:buFont typeface="Arial"/>
              <a:buNone/>
            </a:pPr>
            <a:r>
              <a:rPr lang="en-US" sz="1600" dirty="0" smtClean="0">
                <a:solidFill>
                  <a:srgbClr val="00FF00"/>
                </a:solidFill>
              </a:rPr>
              <a:t>Precision spec: </a:t>
            </a:r>
          </a:p>
          <a:p>
            <a:pPr marL="0" indent="0">
              <a:spcBef>
                <a:spcPts val="0"/>
              </a:spcBef>
              <a:buFont typeface="Arial"/>
              <a:buNone/>
            </a:pPr>
            <a:r>
              <a:rPr lang="en-US" sz="1600" dirty="0" smtClean="0">
                <a:solidFill>
                  <a:srgbClr val="00FF00"/>
                </a:solidFill>
              </a:rPr>
              <a:t>2 K (BL-400hPa)</a:t>
            </a:r>
            <a:endParaRPr lang="en-US" sz="1600" dirty="0">
              <a:solidFill>
                <a:srgbClr val="00FF00"/>
              </a:solidFill>
            </a:endParaRPr>
          </a:p>
        </p:txBody>
      </p:sp>
      <p:sp>
        <p:nvSpPr>
          <p:cNvPr id="21" name="Shape 130"/>
          <p:cNvSpPr txBox="1">
            <a:spLocks/>
          </p:cNvSpPr>
          <p:nvPr/>
        </p:nvSpPr>
        <p:spPr>
          <a:xfrm>
            <a:off x="6553200" y="2552232"/>
            <a:ext cx="2567051" cy="903482"/>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&amp; Precision spec: </a:t>
            </a:r>
          </a:p>
          <a:p>
            <a:pPr marL="0" indent="0">
              <a:spcBef>
                <a:spcPts val="0"/>
              </a:spcBef>
              <a:buFont typeface="Arial"/>
              <a:buNone/>
            </a:pPr>
            <a:r>
              <a:rPr lang="en-US" sz="1600" dirty="0" smtClean="0">
                <a:solidFill>
                  <a:srgbClr val="FF0000"/>
                </a:solidFill>
              </a:rPr>
              <a:t>18% (sfc-300hPa),                   20% (300-100hPa)</a:t>
            </a:r>
          </a:p>
        </p:txBody>
      </p:sp>
    </p:spTree>
    <p:extLst>
      <p:ext uri="{BB962C8B-B14F-4D97-AF65-F5344CB8AC3E}">
        <p14:creationId xmlns:p14="http://schemas.microsoft.com/office/powerpoint/2010/main" val="20210996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246" t="2497" r="7497" b="830"/>
          <a:stretch/>
        </p:blipFill>
        <p:spPr>
          <a:xfrm>
            <a:off x="4714642" y="1618835"/>
            <a:ext cx="3107383" cy="246888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46" t="2497" r="7497" b="830"/>
          <a:stretch/>
        </p:blipFill>
        <p:spPr>
          <a:xfrm>
            <a:off x="1607725" y="4081542"/>
            <a:ext cx="3107383" cy="246888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246" t="2497" r="7497" b="830"/>
          <a:stretch/>
        </p:blipFill>
        <p:spPr>
          <a:xfrm>
            <a:off x="1607725" y="1612662"/>
            <a:ext cx="3107383" cy="246888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51</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 </a:t>
            </a:r>
            <a:r>
              <a:rPr lang="en-US" dirty="0" smtClean="0">
                <a:solidFill>
                  <a:srgbClr val="FF00FF"/>
                </a:solidFill>
              </a:rPr>
              <a:t>CONUS</a:t>
            </a:r>
            <a:r>
              <a:rPr lang="en-US" dirty="0" smtClean="0"/>
              <a:t>-LVT, LVM:</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2" name="Shape 130"/>
          <p:cNvSpPr txBox="1">
            <a:spLocks noGrp="1"/>
          </p:cNvSpPr>
          <p:nvPr>
            <p:ph type="body" idx="1"/>
          </p:nvPr>
        </p:nvSpPr>
        <p:spPr>
          <a:xfrm>
            <a:off x="2385060" y="772856"/>
            <a:ext cx="4236720" cy="514924"/>
          </a:xfrm>
          <a:prstGeom prst="rect">
            <a:avLst/>
          </a:prstGeom>
        </p:spPr>
        <p:txBody>
          <a:bodyPr lIns="91425" tIns="91425" rIns="91425" bIns="91425" anchor="t" anchorCtr="0">
            <a:noAutofit/>
          </a:bodyPr>
          <a:lstStyle/>
          <a:p>
            <a:pPr lvl="0" algn="ctr" rtl="0">
              <a:spcBef>
                <a:spcPts val="0"/>
              </a:spcBef>
              <a:buNone/>
            </a:pPr>
            <a:r>
              <a:rPr lang="en-US" sz="2400" dirty="0" smtClean="0"/>
              <a:t>2017.06.01 00UTC </a:t>
            </a:r>
            <a:r>
              <a:rPr lang="en-US" sz="2400" dirty="0" smtClean="0">
                <a:solidFill>
                  <a:srgbClr val="FF0000"/>
                </a:solidFill>
              </a:rPr>
              <a:t>ECMWF</a:t>
            </a:r>
            <a:endParaRPr lang="en-US" sz="2400" dirty="0">
              <a:solidFill>
                <a:srgbClr val="FF0000"/>
              </a:solidFill>
            </a:endParaRPr>
          </a:p>
          <a:p>
            <a:pPr lvl="0" algn="ctr">
              <a:spcBef>
                <a:spcPts val="0"/>
              </a:spcBef>
              <a:buNone/>
            </a:pPr>
            <a:endParaRPr dirty="0"/>
          </a:p>
        </p:txBody>
      </p:sp>
      <p:sp>
        <p:nvSpPr>
          <p:cNvPr id="25" name="Shape 130"/>
          <p:cNvSpPr txBox="1">
            <a:spLocks/>
          </p:cNvSpPr>
          <p:nvPr/>
        </p:nvSpPr>
        <p:spPr>
          <a:xfrm>
            <a:off x="1888886" y="1122932"/>
            <a:ext cx="23774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Temperature (K)</a:t>
            </a:r>
            <a:endParaRPr lang="en-US" sz="2400" dirty="0">
              <a:solidFill>
                <a:schemeClr val="bg1"/>
              </a:solidFill>
            </a:endParaRPr>
          </a:p>
        </p:txBody>
      </p:sp>
      <p:sp>
        <p:nvSpPr>
          <p:cNvPr id="23" name="Shape 130"/>
          <p:cNvSpPr txBox="1">
            <a:spLocks/>
          </p:cNvSpPr>
          <p:nvPr/>
        </p:nvSpPr>
        <p:spPr>
          <a:xfrm>
            <a:off x="-135034" y="322844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Full Disk</a:t>
            </a:r>
            <a:endParaRPr lang="en-US" dirty="0">
              <a:solidFill>
                <a:schemeClr val="bg1"/>
              </a:solidFill>
            </a:endParaRPr>
          </a:p>
        </p:txBody>
      </p:sp>
      <p:sp>
        <p:nvSpPr>
          <p:cNvPr id="24" name="Shape 130"/>
          <p:cNvSpPr txBox="1">
            <a:spLocks/>
          </p:cNvSpPr>
          <p:nvPr/>
        </p:nvSpPr>
        <p:spPr>
          <a:xfrm>
            <a:off x="4715108" y="1048904"/>
            <a:ext cx="322493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Relative Humidity (%)</a:t>
            </a:r>
            <a:endParaRPr lang="en-US" sz="2400" dirty="0">
              <a:solidFill>
                <a:schemeClr val="bg1"/>
              </a:solidFill>
            </a:endParaRPr>
          </a:p>
        </p:txBody>
      </p:sp>
      <p:sp>
        <p:nvSpPr>
          <p:cNvPr id="32" name="Shape 130"/>
          <p:cNvSpPr txBox="1">
            <a:spLocks/>
          </p:cNvSpPr>
          <p:nvPr/>
        </p:nvSpPr>
        <p:spPr>
          <a:xfrm>
            <a:off x="-143717" y="503727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CONUS</a:t>
            </a:r>
            <a:endParaRPr lang="en-US" dirty="0">
              <a:solidFill>
                <a:schemeClr val="bg1"/>
              </a:solidFill>
            </a:endParaRPr>
          </a:p>
        </p:txBody>
      </p:sp>
      <p:sp>
        <p:nvSpPr>
          <p:cNvPr id="33" name="TextBox 32"/>
          <p:cNvSpPr txBox="1"/>
          <p:nvPr/>
        </p:nvSpPr>
        <p:spPr>
          <a:xfrm>
            <a:off x="3246738" y="5318961"/>
            <a:ext cx="1420250" cy="523220"/>
          </a:xfrm>
          <a:prstGeom prst="rect">
            <a:avLst/>
          </a:prstGeom>
          <a:noFill/>
        </p:spPr>
        <p:txBody>
          <a:bodyPr wrap="square" rtlCol="0">
            <a:spAutoFit/>
          </a:bodyPr>
          <a:lstStyle/>
          <a:p>
            <a:r>
              <a:rPr lang="en-US" dirty="0" smtClean="0">
                <a:solidFill>
                  <a:srgbClr val="FF0000"/>
                </a:solidFill>
              </a:rPr>
              <a:t>Sample Size: 56254 </a:t>
            </a:r>
            <a:endParaRPr lang="en-US" dirty="0">
              <a:solidFill>
                <a:srgbClr val="FF0000"/>
              </a:solidFill>
            </a:endParaRPr>
          </a:p>
        </p:txBody>
      </p:sp>
      <p:sp>
        <p:nvSpPr>
          <p:cNvPr id="34" name="TextBox 33"/>
          <p:cNvSpPr txBox="1"/>
          <p:nvPr/>
        </p:nvSpPr>
        <p:spPr>
          <a:xfrm>
            <a:off x="6458200" y="3280757"/>
            <a:ext cx="1415240" cy="523220"/>
          </a:xfrm>
          <a:prstGeom prst="rect">
            <a:avLst/>
          </a:prstGeom>
          <a:noFill/>
        </p:spPr>
        <p:txBody>
          <a:bodyPr wrap="square" rtlCol="0">
            <a:spAutoFit/>
          </a:bodyPr>
          <a:lstStyle/>
          <a:p>
            <a:r>
              <a:rPr lang="en-US" dirty="0" smtClean="0">
                <a:solidFill>
                  <a:srgbClr val="FF0000"/>
                </a:solidFill>
              </a:rPr>
              <a:t>Sample Size: 378863 </a:t>
            </a:r>
            <a:endParaRPr lang="en-US" dirty="0">
              <a:solidFill>
                <a:srgbClr val="FF0000"/>
              </a:solidFill>
            </a:endParaRPr>
          </a:p>
        </p:txBody>
      </p:sp>
      <p:sp>
        <p:nvSpPr>
          <p:cNvPr id="38" name="TextBox 37"/>
          <p:cNvSpPr txBox="1"/>
          <p:nvPr/>
        </p:nvSpPr>
        <p:spPr>
          <a:xfrm>
            <a:off x="3348842" y="2924507"/>
            <a:ext cx="1292133" cy="523220"/>
          </a:xfrm>
          <a:prstGeom prst="rect">
            <a:avLst/>
          </a:prstGeom>
          <a:noFill/>
        </p:spPr>
        <p:txBody>
          <a:bodyPr wrap="square" rtlCol="0">
            <a:spAutoFit/>
          </a:bodyPr>
          <a:lstStyle/>
          <a:p>
            <a:r>
              <a:rPr lang="en-US" dirty="0" smtClean="0">
                <a:solidFill>
                  <a:srgbClr val="FF0000"/>
                </a:solidFill>
              </a:rPr>
              <a:t>Sample Size: 378863 </a:t>
            </a:r>
            <a:endParaRPr lang="en-US" dirty="0">
              <a:solidFill>
                <a:srgbClr val="FF0000"/>
              </a:solidFill>
            </a:endParaRPr>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51</a:t>
            </a:fld>
            <a:endParaRPr lang="en-US" sz="1200" dirty="0">
              <a:solidFill>
                <a:schemeClr val="lt1"/>
              </a:solidFill>
              <a:latin typeface="Calibri"/>
              <a:ea typeface="Calibri"/>
              <a:cs typeface="Calibri"/>
              <a:sym typeface="Calibri"/>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46" t="2497" r="7497" b="830"/>
          <a:stretch/>
        </p:blipFill>
        <p:spPr>
          <a:xfrm>
            <a:off x="4714643" y="4081542"/>
            <a:ext cx="3107383" cy="2468880"/>
          </a:xfrm>
          <a:prstGeom prst="rect">
            <a:avLst/>
          </a:prstGeom>
        </p:spPr>
      </p:pic>
      <p:sp>
        <p:nvSpPr>
          <p:cNvPr id="35" name="TextBox 34"/>
          <p:cNvSpPr txBox="1"/>
          <p:nvPr/>
        </p:nvSpPr>
        <p:spPr>
          <a:xfrm>
            <a:off x="6304443" y="5477289"/>
            <a:ext cx="1260131" cy="523220"/>
          </a:xfrm>
          <a:prstGeom prst="rect">
            <a:avLst/>
          </a:prstGeom>
          <a:noFill/>
        </p:spPr>
        <p:txBody>
          <a:bodyPr wrap="square" rtlCol="0">
            <a:spAutoFit/>
          </a:bodyPr>
          <a:lstStyle/>
          <a:p>
            <a:r>
              <a:rPr lang="en-US" dirty="0" smtClean="0">
                <a:solidFill>
                  <a:srgbClr val="FF0000"/>
                </a:solidFill>
              </a:rPr>
              <a:t>Sample Size: 56254 </a:t>
            </a:r>
            <a:endParaRPr lang="en-US" dirty="0">
              <a:solidFill>
                <a:srgbClr val="FF0000"/>
              </a:solidFill>
            </a:endParaRPr>
          </a:p>
        </p:txBody>
      </p:sp>
      <p:sp>
        <p:nvSpPr>
          <p:cNvPr id="28" name="Shape 130"/>
          <p:cNvSpPr txBox="1">
            <a:spLocks/>
          </p:cNvSpPr>
          <p:nvPr/>
        </p:nvSpPr>
        <p:spPr>
          <a:xfrm>
            <a:off x="23751" y="1647570"/>
            <a:ext cx="155252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spec: </a:t>
            </a:r>
          </a:p>
          <a:p>
            <a:pPr marL="0" indent="0">
              <a:spcBef>
                <a:spcPts val="0"/>
              </a:spcBef>
              <a:buFont typeface="Arial"/>
              <a:buNone/>
            </a:pPr>
            <a:r>
              <a:rPr lang="en-US" sz="1600" dirty="0" smtClean="0">
                <a:solidFill>
                  <a:srgbClr val="FF0000"/>
                </a:solidFill>
              </a:rPr>
              <a:t>1 K (BL-400hPa)</a:t>
            </a:r>
          </a:p>
          <a:p>
            <a:pPr marL="0" indent="0">
              <a:spcBef>
                <a:spcPts val="0"/>
              </a:spcBef>
              <a:buFont typeface="Arial"/>
              <a:buNone/>
            </a:pPr>
            <a:endParaRPr lang="en-US" sz="1600" dirty="0" smtClean="0">
              <a:solidFill>
                <a:srgbClr val="FF0000"/>
              </a:solidFill>
            </a:endParaRPr>
          </a:p>
          <a:p>
            <a:pPr marL="0" indent="0">
              <a:spcBef>
                <a:spcPts val="0"/>
              </a:spcBef>
              <a:buFont typeface="Arial"/>
              <a:buNone/>
            </a:pPr>
            <a:r>
              <a:rPr lang="en-US" sz="1600" dirty="0" smtClean="0">
                <a:solidFill>
                  <a:srgbClr val="00FF00"/>
                </a:solidFill>
              </a:rPr>
              <a:t>Precision spec: </a:t>
            </a:r>
          </a:p>
          <a:p>
            <a:pPr marL="0" indent="0">
              <a:spcBef>
                <a:spcPts val="0"/>
              </a:spcBef>
              <a:buFont typeface="Arial"/>
              <a:buNone/>
            </a:pPr>
            <a:r>
              <a:rPr lang="en-US" sz="1600" dirty="0" smtClean="0">
                <a:solidFill>
                  <a:srgbClr val="00FF00"/>
                </a:solidFill>
              </a:rPr>
              <a:t>2 K (BL-400hPa)</a:t>
            </a:r>
            <a:endParaRPr lang="en-US" sz="1600" dirty="0">
              <a:solidFill>
                <a:srgbClr val="00FF00"/>
              </a:solidFill>
            </a:endParaRPr>
          </a:p>
        </p:txBody>
      </p:sp>
      <p:sp>
        <p:nvSpPr>
          <p:cNvPr id="29" name="Shape 130"/>
          <p:cNvSpPr txBox="1">
            <a:spLocks/>
          </p:cNvSpPr>
          <p:nvPr/>
        </p:nvSpPr>
        <p:spPr>
          <a:xfrm>
            <a:off x="6529450" y="2231607"/>
            <a:ext cx="2567051" cy="903482"/>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&amp; Precision spec: </a:t>
            </a:r>
          </a:p>
          <a:p>
            <a:pPr marL="0" indent="0">
              <a:spcBef>
                <a:spcPts val="0"/>
              </a:spcBef>
              <a:buFont typeface="Arial"/>
              <a:buNone/>
            </a:pPr>
            <a:r>
              <a:rPr lang="en-US" sz="1600" dirty="0" smtClean="0">
                <a:solidFill>
                  <a:srgbClr val="FF0000"/>
                </a:solidFill>
              </a:rPr>
              <a:t>18% (sfc-300hPa),                   20% (300-100hPa)</a:t>
            </a:r>
          </a:p>
        </p:txBody>
      </p:sp>
    </p:spTree>
    <p:extLst>
      <p:ext uri="{BB962C8B-B14F-4D97-AF65-F5344CB8AC3E}">
        <p14:creationId xmlns:p14="http://schemas.microsoft.com/office/powerpoint/2010/main" val="8293215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672" y="4076770"/>
            <a:ext cx="3126259" cy="252050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673" y="1560740"/>
            <a:ext cx="3050589" cy="257062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246" t="2497" r="7497" b="830"/>
          <a:stretch/>
        </p:blipFill>
        <p:spPr>
          <a:xfrm>
            <a:off x="4728022" y="1635186"/>
            <a:ext cx="3107383" cy="246888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52</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 </a:t>
            </a:r>
            <a:r>
              <a:rPr lang="en-US" dirty="0" smtClean="0">
                <a:solidFill>
                  <a:srgbClr val="FF00FF"/>
                </a:solidFill>
              </a:rPr>
              <a:t>CONUS</a:t>
            </a:r>
            <a:r>
              <a:rPr lang="en-US" dirty="0" smtClean="0"/>
              <a:t>-LVT, LVM:</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2" name="Shape 130"/>
          <p:cNvSpPr txBox="1">
            <a:spLocks noGrp="1"/>
          </p:cNvSpPr>
          <p:nvPr>
            <p:ph type="body" idx="1"/>
          </p:nvPr>
        </p:nvSpPr>
        <p:spPr>
          <a:xfrm>
            <a:off x="2385060" y="772856"/>
            <a:ext cx="4236720" cy="514924"/>
          </a:xfrm>
          <a:prstGeom prst="rect">
            <a:avLst/>
          </a:prstGeom>
        </p:spPr>
        <p:txBody>
          <a:bodyPr lIns="91425" tIns="91425" rIns="91425" bIns="91425" anchor="t" anchorCtr="0">
            <a:noAutofit/>
          </a:bodyPr>
          <a:lstStyle/>
          <a:p>
            <a:pPr lvl="0" algn="ctr" rtl="0">
              <a:spcBef>
                <a:spcPts val="0"/>
              </a:spcBef>
              <a:buNone/>
            </a:pPr>
            <a:r>
              <a:rPr lang="en-US" sz="2400" dirty="0" smtClean="0"/>
              <a:t>2017.06.01 00UTC </a:t>
            </a:r>
            <a:r>
              <a:rPr lang="en-US" sz="2400" dirty="0" smtClean="0">
                <a:solidFill>
                  <a:srgbClr val="FF0000"/>
                </a:solidFill>
              </a:rPr>
              <a:t>GDAS</a:t>
            </a:r>
            <a:endParaRPr lang="en-US" sz="2400" dirty="0">
              <a:solidFill>
                <a:srgbClr val="FF0000"/>
              </a:solidFill>
            </a:endParaRPr>
          </a:p>
          <a:p>
            <a:pPr lvl="0" algn="ctr">
              <a:spcBef>
                <a:spcPts val="0"/>
              </a:spcBef>
              <a:buNone/>
            </a:pPr>
            <a:endParaRPr dirty="0"/>
          </a:p>
        </p:txBody>
      </p:sp>
      <p:sp>
        <p:nvSpPr>
          <p:cNvPr id="25" name="Shape 130"/>
          <p:cNvSpPr txBox="1">
            <a:spLocks/>
          </p:cNvSpPr>
          <p:nvPr/>
        </p:nvSpPr>
        <p:spPr>
          <a:xfrm>
            <a:off x="1983886" y="1122932"/>
            <a:ext cx="23774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Temperature (K)</a:t>
            </a:r>
            <a:endParaRPr lang="en-US" sz="2400" dirty="0">
              <a:solidFill>
                <a:schemeClr val="bg1"/>
              </a:solidFill>
            </a:endParaRPr>
          </a:p>
        </p:txBody>
      </p:sp>
      <p:sp>
        <p:nvSpPr>
          <p:cNvPr id="23" name="Shape 130"/>
          <p:cNvSpPr txBox="1">
            <a:spLocks/>
          </p:cNvSpPr>
          <p:nvPr/>
        </p:nvSpPr>
        <p:spPr>
          <a:xfrm>
            <a:off x="-135034" y="3287823"/>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Full Disk</a:t>
            </a:r>
            <a:endParaRPr lang="en-US" dirty="0">
              <a:solidFill>
                <a:schemeClr val="bg1"/>
              </a:solidFill>
            </a:endParaRPr>
          </a:p>
        </p:txBody>
      </p:sp>
      <p:sp>
        <p:nvSpPr>
          <p:cNvPr id="24" name="Shape 130"/>
          <p:cNvSpPr txBox="1">
            <a:spLocks/>
          </p:cNvSpPr>
          <p:nvPr/>
        </p:nvSpPr>
        <p:spPr>
          <a:xfrm>
            <a:off x="4703233" y="1120154"/>
            <a:ext cx="322493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Relative Humidity (%)</a:t>
            </a:r>
            <a:endParaRPr lang="en-US" sz="2400" dirty="0">
              <a:solidFill>
                <a:schemeClr val="bg1"/>
              </a:solidFill>
            </a:endParaRPr>
          </a:p>
        </p:txBody>
      </p:sp>
      <p:sp>
        <p:nvSpPr>
          <p:cNvPr id="32" name="Shape 130"/>
          <p:cNvSpPr txBox="1">
            <a:spLocks/>
          </p:cNvSpPr>
          <p:nvPr/>
        </p:nvSpPr>
        <p:spPr>
          <a:xfrm>
            <a:off x="-143717" y="503727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CONUS</a:t>
            </a:r>
            <a:endParaRPr lang="en-US" dirty="0">
              <a:solidFill>
                <a:schemeClr val="bg1"/>
              </a:solidFill>
            </a:endParaRPr>
          </a:p>
        </p:txBody>
      </p:sp>
      <p:sp>
        <p:nvSpPr>
          <p:cNvPr id="33" name="TextBox 32"/>
          <p:cNvSpPr txBox="1"/>
          <p:nvPr/>
        </p:nvSpPr>
        <p:spPr>
          <a:xfrm>
            <a:off x="3092363" y="5580211"/>
            <a:ext cx="1565838" cy="523220"/>
          </a:xfrm>
          <a:prstGeom prst="rect">
            <a:avLst/>
          </a:prstGeom>
          <a:noFill/>
        </p:spPr>
        <p:txBody>
          <a:bodyPr wrap="square" rtlCol="0">
            <a:spAutoFit/>
          </a:bodyPr>
          <a:lstStyle/>
          <a:p>
            <a:r>
              <a:rPr lang="en-US" dirty="0" smtClean="0">
                <a:solidFill>
                  <a:srgbClr val="FF0000"/>
                </a:solidFill>
              </a:rPr>
              <a:t>Sample Size: 56254 </a:t>
            </a:r>
            <a:endParaRPr lang="en-US" dirty="0">
              <a:solidFill>
                <a:srgbClr val="FF0000"/>
              </a:solidFill>
            </a:endParaRPr>
          </a:p>
        </p:txBody>
      </p:sp>
      <p:sp>
        <p:nvSpPr>
          <p:cNvPr id="34" name="TextBox 33"/>
          <p:cNvSpPr txBox="1"/>
          <p:nvPr/>
        </p:nvSpPr>
        <p:spPr>
          <a:xfrm>
            <a:off x="6019817" y="3257007"/>
            <a:ext cx="1236006" cy="523220"/>
          </a:xfrm>
          <a:prstGeom prst="rect">
            <a:avLst/>
          </a:prstGeom>
          <a:noFill/>
        </p:spPr>
        <p:txBody>
          <a:bodyPr wrap="square" rtlCol="0">
            <a:spAutoFit/>
          </a:bodyPr>
          <a:lstStyle/>
          <a:p>
            <a:r>
              <a:rPr lang="en-US" dirty="0" smtClean="0">
                <a:solidFill>
                  <a:srgbClr val="FF0000"/>
                </a:solidFill>
              </a:rPr>
              <a:t>Sample Size: 378863 </a:t>
            </a:r>
            <a:endParaRPr lang="en-US" dirty="0">
              <a:solidFill>
                <a:srgbClr val="FF0000"/>
              </a:solidFill>
            </a:endParaRPr>
          </a:p>
        </p:txBody>
      </p:sp>
      <p:sp>
        <p:nvSpPr>
          <p:cNvPr id="38" name="TextBox 37"/>
          <p:cNvSpPr txBox="1"/>
          <p:nvPr/>
        </p:nvSpPr>
        <p:spPr>
          <a:xfrm>
            <a:off x="3084227" y="2936382"/>
            <a:ext cx="1475888" cy="523220"/>
          </a:xfrm>
          <a:prstGeom prst="rect">
            <a:avLst/>
          </a:prstGeom>
          <a:noFill/>
        </p:spPr>
        <p:txBody>
          <a:bodyPr wrap="square" rtlCol="0">
            <a:spAutoFit/>
          </a:bodyPr>
          <a:lstStyle/>
          <a:p>
            <a:r>
              <a:rPr lang="en-US" dirty="0" smtClean="0">
                <a:solidFill>
                  <a:srgbClr val="FF0000"/>
                </a:solidFill>
              </a:rPr>
              <a:t>Sample Size: 378863</a:t>
            </a:r>
            <a:endParaRPr lang="en-US" dirty="0">
              <a:solidFill>
                <a:srgbClr val="FF0000"/>
              </a:solidFill>
            </a:endParaRPr>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52</a:t>
            </a:fld>
            <a:endParaRPr lang="en-US" sz="1200" dirty="0">
              <a:solidFill>
                <a:schemeClr val="lt1"/>
              </a:solidFill>
              <a:latin typeface="Calibri"/>
              <a:ea typeface="Calibri"/>
              <a:cs typeface="Calibri"/>
              <a:sym typeface="Calibri"/>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46" t="2497" r="7497" b="830"/>
          <a:stretch/>
        </p:blipFill>
        <p:spPr>
          <a:xfrm>
            <a:off x="4728021" y="4104402"/>
            <a:ext cx="3107383" cy="2468880"/>
          </a:xfrm>
          <a:prstGeom prst="rect">
            <a:avLst/>
          </a:prstGeom>
        </p:spPr>
      </p:pic>
      <p:sp>
        <p:nvSpPr>
          <p:cNvPr id="35" name="TextBox 34"/>
          <p:cNvSpPr txBox="1"/>
          <p:nvPr/>
        </p:nvSpPr>
        <p:spPr>
          <a:xfrm>
            <a:off x="6233193" y="5667289"/>
            <a:ext cx="1497637" cy="523220"/>
          </a:xfrm>
          <a:prstGeom prst="rect">
            <a:avLst/>
          </a:prstGeom>
          <a:noFill/>
        </p:spPr>
        <p:txBody>
          <a:bodyPr wrap="square" rtlCol="0">
            <a:spAutoFit/>
          </a:bodyPr>
          <a:lstStyle/>
          <a:p>
            <a:r>
              <a:rPr lang="en-US" dirty="0" smtClean="0">
                <a:solidFill>
                  <a:srgbClr val="FF0000"/>
                </a:solidFill>
              </a:rPr>
              <a:t>Sample Size: 56254 </a:t>
            </a:r>
            <a:endParaRPr lang="en-US" dirty="0">
              <a:solidFill>
                <a:srgbClr val="FF0000"/>
              </a:solidFill>
            </a:endParaRPr>
          </a:p>
        </p:txBody>
      </p:sp>
      <p:sp>
        <p:nvSpPr>
          <p:cNvPr id="28" name="Shape 130"/>
          <p:cNvSpPr txBox="1">
            <a:spLocks/>
          </p:cNvSpPr>
          <p:nvPr/>
        </p:nvSpPr>
        <p:spPr>
          <a:xfrm>
            <a:off x="23751" y="1647570"/>
            <a:ext cx="155252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spec: </a:t>
            </a:r>
          </a:p>
          <a:p>
            <a:pPr marL="0" indent="0">
              <a:spcBef>
                <a:spcPts val="0"/>
              </a:spcBef>
              <a:buFont typeface="Arial"/>
              <a:buNone/>
            </a:pPr>
            <a:r>
              <a:rPr lang="en-US" sz="1600" dirty="0" smtClean="0">
                <a:solidFill>
                  <a:srgbClr val="FF0000"/>
                </a:solidFill>
              </a:rPr>
              <a:t>1 K (BL-400hPa)</a:t>
            </a:r>
          </a:p>
          <a:p>
            <a:pPr marL="0" indent="0">
              <a:spcBef>
                <a:spcPts val="0"/>
              </a:spcBef>
              <a:buFont typeface="Arial"/>
              <a:buNone/>
            </a:pPr>
            <a:endParaRPr lang="en-US" sz="1600" dirty="0" smtClean="0">
              <a:solidFill>
                <a:srgbClr val="FF0000"/>
              </a:solidFill>
            </a:endParaRPr>
          </a:p>
          <a:p>
            <a:pPr marL="0" indent="0">
              <a:spcBef>
                <a:spcPts val="0"/>
              </a:spcBef>
              <a:buFont typeface="Arial"/>
              <a:buNone/>
            </a:pPr>
            <a:r>
              <a:rPr lang="en-US" sz="1600" dirty="0" smtClean="0">
                <a:solidFill>
                  <a:srgbClr val="00FF00"/>
                </a:solidFill>
              </a:rPr>
              <a:t>Precision spec: </a:t>
            </a:r>
          </a:p>
          <a:p>
            <a:pPr marL="0" indent="0">
              <a:spcBef>
                <a:spcPts val="0"/>
              </a:spcBef>
              <a:buFont typeface="Arial"/>
              <a:buNone/>
            </a:pPr>
            <a:r>
              <a:rPr lang="en-US" sz="1600" dirty="0" smtClean="0">
                <a:solidFill>
                  <a:srgbClr val="00FF00"/>
                </a:solidFill>
              </a:rPr>
              <a:t>2 K (BL-400hPa)</a:t>
            </a:r>
            <a:endParaRPr lang="en-US" sz="1600" dirty="0">
              <a:solidFill>
                <a:srgbClr val="00FF00"/>
              </a:solidFill>
            </a:endParaRPr>
          </a:p>
        </p:txBody>
      </p:sp>
      <p:sp>
        <p:nvSpPr>
          <p:cNvPr id="29" name="Shape 130"/>
          <p:cNvSpPr txBox="1">
            <a:spLocks/>
          </p:cNvSpPr>
          <p:nvPr/>
        </p:nvSpPr>
        <p:spPr>
          <a:xfrm>
            <a:off x="6529450" y="2231607"/>
            <a:ext cx="2567051" cy="903482"/>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&amp; Precision spec: </a:t>
            </a:r>
          </a:p>
          <a:p>
            <a:pPr marL="0" indent="0">
              <a:spcBef>
                <a:spcPts val="0"/>
              </a:spcBef>
              <a:buFont typeface="Arial"/>
              <a:buNone/>
            </a:pPr>
            <a:r>
              <a:rPr lang="en-US" sz="1600" dirty="0" smtClean="0">
                <a:solidFill>
                  <a:srgbClr val="FF0000"/>
                </a:solidFill>
              </a:rPr>
              <a:t>18% (sfc-300hPa),                   20% (300-100hPa)</a:t>
            </a:r>
          </a:p>
        </p:txBody>
      </p:sp>
    </p:spTree>
    <p:extLst>
      <p:ext uri="{BB962C8B-B14F-4D97-AF65-F5344CB8AC3E}">
        <p14:creationId xmlns:p14="http://schemas.microsoft.com/office/powerpoint/2010/main" val="3028479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46" t="2497" r="7497" b="830"/>
          <a:stretch/>
        </p:blipFill>
        <p:spPr>
          <a:xfrm>
            <a:off x="4715108" y="1641646"/>
            <a:ext cx="3107383" cy="246888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46" t="2497" r="7497" b="830"/>
          <a:stretch/>
        </p:blipFill>
        <p:spPr>
          <a:xfrm>
            <a:off x="1607725" y="4110526"/>
            <a:ext cx="3107383" cy="246888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46" t="2497" r="7497" b="830"/>
          <a:stretch/>
        </p:blipFill>
        <p:spPr>
          <a:xfrm>
            <a:off x="1607725" y="1641646"/>
            <a:ext cx="3107383" cy="246888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53</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 </a:t>
            </a:r>
            <a:r>
              <a:rPr lang="en-US" dirty="0" smtClean="0">
                <a:solidFill>
                  <a:srgbClr val="FF00FF"/>
                </a:solidFill>
              </a:rPr>
              <a:t>CONUS</a:t>
            </a:r>
            <a:r>
              <a:rPr lang="en-US" dirty="0" smtClean="0"/>
              <a:t>-LVT, LVM:</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2" name="Shape 130"/>
          <p:cNvSpPr txBox="1">
            <a:spLocks noGrp="1"/>
          </p:cNvSpPr>
          <p:nvPr>
            <p:ph type="body" idx="1"/>
          </p:nvPr>
        </p:nvSpPr>
        <p:spPr>
          <a:xfrm>
            <a:off x="1463039" y="772856"/>
            <a:ext cx="7223759" cy="514924"/>
          </a:xfrm>
          <a:prstGeom prst="rect">
            <a:avLst/>
          </a:prstGeom>
        </p:spPr>
        <p:txBody>
          <a:bodyPr lIns="91425" tIns="91425" rIns="91425" bIns="91425" anchor="t" anchorCtr="0">
            <a:noAutofit/>
          </a:bodyPr>
          <a:lstStyle/>
          <a:p>
            <a:pPr lvl="0" algn="ctr">
              <a:spcBef>
                <a:spcPts val="0"/>
              </a:spcBef>
              <a:buNone/>
            </a:pPr>
            <a:r>
              <a:rPr lang="en-US" sz="2400" dirty="0" smtClean="0"/>
              <a:t>2017.05.22 – 06.22 </a:t>
            </a:r>
            <a:r>
              <a:rPr lang="en-US" sz="2400" dirty="0" smtClean="0">
                <a:solidFill>
                  <a:srgbClr val="FF0000"/>
                </a:solidFill>
              </a:rPr>
              <a:t>AERI</a:t>
            </a:r>
            <a:r>
              <a:rPr lang="en-US" sz="2400" dirty="0" smtClean="0"/>
              <a:t> (lat:43.75 </a:t>
            </a:r>
            <a:r>
              <a:rPr lang="en-US" sz="2400" dirty="0" err="1" smtClean="0"/>
              <a:t>lon</a:t>
            </a:r>
            <a:r>
              <a:rPr lang="en-US" sz="2400" dirty="0" smtClean="0"/>
              <a:t>:-87.71)</a:t>
            </a:r>
            <a:endParaRPr lang="en-US" sz="2400" dirty="0"/>
          </a:p>
          <a:p>
            <a:pPr lvl="0" algn="ctr">
              <a:spcBef>
                <a:spcPts val="0"/>
              </a:spcBef>
              <a:buNone/>
            </a:pPr>
            <a:endParaRPr dirty="0"/>
          </a:p>
        </p:txBody>
      </p:sp>
      <p:sp>
        <p:nvSpPr>
          <p:cNvPr id="25" name="Shape 130"/>
          <p:cNvSpPr txBox="1">
            <a:spLocks/>
          </p:cNvSpPr>
          <p:nvPr/>
        </p:nvSpPr>
        <p:spPr>
          <a:xfrm>
            <a:off x="1888886" y="1099182"/>
            <a:ext cx="23774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Temperature (K)</a:t>
            </a:r>
            <a:endParaRPr lang="en-US" sz="2400" dirty="0">
              <a:solidFill>
                <a:schemeClr val="bg1"/>
              </a:solidFill>
            </a:endParaRPr>
          </a:p>
        </p:txBody>
      </p:sp>
      <p:sp>
        <p:nvSpPr>
          <p:cNvPr id="23" name="Shape 130"/>
          <p:cNvSpPr txBox="1">
            <a:spLocks/>
          </p:cNvSpPr>
          <p:nvPr/>
        </p:nvSpPr>
        <p:spPr>
          <a:xfrm>
            <a:off x="-135034" y="318094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Full Disk</a:t>
            </a:r>
            <a:endParaRPr lang="en-US" dirty="0">
              <a:solidFill>
                <a:schemeClr val="bg1"/>
              </a:solidFill>
            </a:endParaRPr>
          </a:p>
        </p:txBody>
      </p:sp>
      <p:sp>
        <p:nvSpPr>
          <p:cNvPr id="24" name="Shape 130"/>
          <p:cNvSpPr txBox="1">
            <a:spLocks/>
          </p:cNvSpPr>
          <p:nvPr/>
        </p:nvSpPr>
        <p:spPr>
          <a:xfrm>
            <a:off x="4715108" y="1132029"/>
            <a:ext cx="322493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Relative Humidity (%)</a:t>
            </a:r>
            <a:endParaRPr lang="en-US" sz="2400" dirty="0">
              <a:solidFill>
                <a:schemeClr val="bg1"/>
              </a:solidFill>
            </a:endParaRPr>
          </a:p>
        </p:txBody>
      </p:sp>
      <p:sp>
        <p:nvSpPr>
          <p:cNvPr id="32" name="Shape 130"/>
          <p:cNvSpPr txBox="1">
            <a:spLocks/>
          </p:cNvSpPr>
          <p:nvPr/>
        </p:nvSpPr>
        <p:spPr>
          <a:xfrm>
            <a:off x="-143717" y="503727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CONUS</a:t>
            </a:r>
            <a:endParaRPr lang="en-US" dirty="0">
              <a:solidFill>
                <a:schemeClr val="bg1"/>
              </a:solidFill>
            </a:endParaRPr>
          </a:p>
        </p:txBody>
      </p:sp>
      <p:sp>
        <p:nvSpPr>
          <p:cNvPr id="33" name="TextBox 32"/>
          <p:cNvSpPr txBox="1"/>
          <p:nvPr/>
        </p:nvSpPr>
        <p:spPr>
          <a:xfrm>
            <a:off x="2854863" y="5627711"/>
            <a:ext cx="1420250" cy="523220"/>
          </a:xfrm>
          <a:prstGeom prst="rect">
            <a:avLst/>
          </a:prstGeom>
          <a:noFill/>
        </p:spPr>
        <p:txBody>
          <a:bodyPr wrap="square" rtlCol="0">
            <a:spAutoFit/>
          </a:bodyPr>
          <a:lstStyle/>
          <a:p>
            <a:r>
              <a:rPr lang="en-US" dirty="0" smtClean="0">
                <a:solidFill>
                  <a:srgbClr val="FF0000"/>
                </a:solidFill>
              </a:rPr>
              <a:t>Sample Size: 4393 </a:t>
            </a:r>
            <a:endParaRPr lang="en-US" dirty="0">
              <a:solidFill>
                <a:srgbClr val="FF0000"/>
              </a:solidFill>
            </a:endParaRPr>
          </a:p>
        </p:txBody>
      </p:sp>
      <p:sp>
        <p:nvSpPr>
          <p:cNvPr id="34" name="TextBox 33"/>
          <p:cNvSpPr txBox="1"/>
          <p:nvPr/>
        </p:nvSpPr>
        <p:spPr>
          <a:xfrm>
            <a:off x="6316691" y="3328257"/>
            <a:ext cx="1295383" cy="523220"/>
          </a:xfrm>
          <a:prstGeom prst="rect">
            <a:avLst/>
          </a:prstGeom>
          <a:noFill/>
        </p:spPr>
        <p:txBody>
          <a:bodyPr wrap="square" rtlCol="0">
            <a:spAutoFit/>
          </a:bodyPr>
          <a:lstStyle/>
          <a:p>
            <a:r>
              <a:rPr lang="en-US" dirty="0" smtClean="0">
                <a:solidFill>
                  <a:srgbClr val="FF0000"/>
                </a:solidFill>
              </a:rPr>
              <a:t>Sample Size: 1289 </a:t>
            </a:r>
            <a:endParaRPr lang="en-US" dirty="0">
              <a:solidFill>
                <a:srgbClr val="FF0000"/>
              </a:solidFill>
            </a:endParaRPr>
          </a:p>
        </p:txBody>
      </p:sp>
      <p:sp>
        <p:nvSpPr>
          <p:cNvPr id="38" name="TextBox 37"/>
          <p:cNvSpPr txBox="1"/>
          <p:nvPr/>
        </p:nvSpPr>
        <p:spPr>
          <a:xfrm>
            <a:off x="2680476" y="3162007"/>
            <a:ext cx="1333383" cy="523220"/>
          </a:xfrm>
          <a:prstGeom prst="rect">
            <a:avLst/>
          </a:prstGeom>
          <a:noFill/>
        </p:spPr>
        <p:txBody>
          <a:bodyPr wrap="square" rtlCol="0">
            <a:spAutoFit/>
          </a:bodyPr>
          <a:lstStyle/>
          <a:p>
            <a:r>
              <a:rPr lang="en-US" dirty="0" smtClean="0">
                <a:solidFill>
                  <a:srgbClr val="FF0000"/>
                </a:solidFill>
              </a:rPr>
              <a:t>Sample Size: 1289</a:t>
            </a:r>
            <a:endParaRPr lang="en-US" dirty="0">
              <a:solidFill>
                <a:srgbClr val="FF0000"/>
              </a:solidFill>
            </a:endParaRPr>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53</a:t>
            </a:fld>
            <a:endParaRPr lang="en-US" sz="1200" dirty="0">
              <a:solidFill>
                <a:schemeClr val="lt1"/>
              </a:solidFill>
              <a:latin typeface="Calibri"/>
              <a:ea typeface="Calibri"/>
              <a:cs typeface="Calibri"/>
              <a:sym typeface="Calibri"/>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246" t="2497" r="7497" b="830"/>
          <a:stretch/>
        </p:blipFill>
        <p:spPr>
          <a:xfrm>
            <a:off x="4715107" y="4110526"/>
            <a:ext cx="3107383" cy="2468880"/>
          </a:xfrm>
          <a:prstGeom prst="rect">
            <a:avLst/>
          </a:prstGeom>
        </p:spPr>
      </p:pic>
      <p:sp>
        <p:nvSpPr>
          <p:cNvPr id="35" name="TextBox 34"/>
          <p:cNvSpPr txBox="1"/>
          <p:nvPr/>
        </p:nvSpPr>
        <p:spPr>
          <a:xfrm>
            <a:off x="6197568" y="5679164"/>
            <a:ext cx="1272006" cy="523220"/>
          </a:xfrm>
          <a:prstGeom prst="rect">
            <a:avLst/>
          </a:prstGeom>
          <a:noFill/>
        </p:spPr>
        <p:txBody>
          <a:bodyPr wrap="square" rtlCol="0">
            <a:spAutoFit/>
          </a:bodyPr>
          <a:lstStyle/>
          <a:p>
            <a:r>
              <a:rPr lang="en-US" dirty="0" smtClean="0">
                <a:solidFill>
                  <a:srgbClr val="FF0000"/>
                </a:solidFill>
              </a:rPr>
              <a:t>Sample Size: 4394 </a:t>
            </a:r>
            <a:endParaRPr lang="en-US" dirty="0">
              <a:solidFill>
                <a:srgbClr val="FF0000"/>
              </a:solidFill>
            </a:endParaRPr>
          </a:p>
        </p:txBody>
      </p:sp>
      <p:sp>
        <p:nvSpPr>
          <p:cNvPr id="28" name="Shape 130"/>
          <p:cNvSpPr txBox="1">
            <a:spLocks/>
          </p:cNvSpPr>
          <p:nvPr/>
        </p:nvSpPr>
        <p:spPr>
          <a:xfrm>
            <a:off x="23751" y="1647570"/>
            <a:ext cx="155252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spec: </a:t>
            </a:r>
          </a:p>
          <a:p>
            <a:pPr marL="0" indent="0">
              <a:spcBef>
                <a:spcPts val="0"/>
              </a:spcBef>
              <a:buFont typeface="Arial"/>
              <a:buNone/>
            </a:pPr>
            <a:r>
              <a:rPr lang="en-US" sz="1600" dirty="0" smtClean="0">
                <a:solidFill>
                  <a:srgbClr val="FF0000"/>
                </a:solidFill>
              </a:rPr>
              <a:t>1 K (BL-400hPa)</a:t>
            </a:r>
          </a:p>
          <a:p>
            <a:pPr marL="0" indent="0">
              <a:spcBef>
                <a:spcPts val="0"/>
              </a:spcBef>
              <a:buFont typeface="Arial"/>
              <a:buNone/>
            </a:pPr>
            <a:endParaRPr lang="en-US" sz="1600" dirty="0" smtClean="0">
              <a:solidFill>
                <a:srgbClr val="FF0000"/>
              </a:solidFill>
            </a:endParaRPr>
          </a:p>
          <a:p>
            <a:pPr marL="0" indent="0">
              <a:spcBef>
                <a:spcPts val="0"/>
              </a:spcBef>
              <a:buFont typeface="Arial"/>
              <a:buNone/>
            </a:pPr>
            <a:r>
              <a:rPr lang="en-US" sz="1600" dirty="0" smtClean="0">
                <a:solidFill>
                  <a:srgbClr val="00FF00"/>
                </a:solidFill>
              </a:rPr>
              <a:t>Precision spec: </a:t>
            </a:r>
          </a:p>
          <a:p>
            <a:pPr marL="0" indent="0">
              <a:spcBef>
                <a:spcPts val="0"/>
              </a:spcBef>
              <a:buFont typeface="Arial"/>
              <a:buNone/>
            </a:pPr>
            <a:r>
              <a:rPr lang="en-US" sz="1600" dirty="0" smtClean="0">
                <a:solidFill>
                  <a:srgbClr val="00FF00"/>
                </a:solidFill>
              </a:rPr>
              <a:t>2 K (BL-400hPa)</a:t>
            </a:r>
            <a:endParaRPr lang="en-US" sz="1600" dirty="0">
              <a:solidFill>
                <a:srgbClr val="00FF00"/>
              </a:solidFill>
            </a:endParaRPr>
          </a:p>
        </p:txBody>
      </p:sp>
      <p:sp>
        <p:nvSpPr>
          <p:cNvPr id="29" name="Shape 130"/>
          <p:cNvSpPr txBox="1">
            <a:spLocks/>
          </p:cNvSpPr>
          <p:nvPr/>
        </p:nvSpPr>
        <p:spPr>
          <a:xfrm>
            <a:off x="6529450" y="2231607"/>
            <a:ext cx="2567051" cy="903482"/>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&amp; Precision spec: </a:t>
            </a:r>
          </a:p>
          <a:p>
            <a:pPr marL="0" indent="0">
              <a:spcBef>
                <a:spcPts val="0"/>
              </a:spcBef>
              <a:buFont typeface="Arial"/>
              <a:buNone/>
            </a:pPr>
            <a:r>
              <a:rPr lang="en-US" sz="1600" dirty="0" smtClean="0">
                <a:solidFill>
                  <a:srgbClr val="FF0000"/>
                </a:solidFill>
              </a:rPr>
              <a:t>18% (sfc-300hPa),                   20% (300-100hPa)</a:t>
            </a:r>
          </a:p>
        </p:txBody>
      </p:sp>
    </p:spTree>
    <p:extLst>
      <p:ext uri="{BB962C8B-B14F-4D97-AF65-F5344CB8AC3E}">
        <p14:creationId xmlns:p14="http://schemas.microsoft.com/office/powerpoint/2010/main" val="33436490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96" t="830" r="7497" b="830"/>
          <a:stretch/>
        </p:blipFill>
        <p:spPr>
          <a:xfrm>
            <a:off x="4767419" y="1566606"/>
            <a:ext cx="3124458" cy="256032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95" t="830" r="7496" b="830"/>
          <a:stretch/>
        </p:blipFill>
        <p:spPr>
          <a:xfrm>
            <a:off x="1642961" y="1566606"/>
            <a:ext cx="3124458" cy="256032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496" t="830" r="7497" b="830"/>
          <a:stretch/>
        </p:blipFill>
        <p:spPr>
          <a:xfrm>
            <a:off x="1642961" y="4120606"/>
            <a:ext cx="3124458" cy="256032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54</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 </a:t>
            </a:r>
            <a:r>
              <a:rPr lang="en-US" dirty="0" smtClean="0">
                <a:solidFill>
                  <a:srgbClr val="FFFF00"/>
                </a:solidFill>
              </a:rPr>
              <a:t>Meso2</a:t>
            </a:r>
            <a:r>
              <a:rPr lang="en-US" dirty="0" smtClean="0"/>
              <a:t>-LVT, LVM:</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5" name="Shape 130"/>
          <p:cNvSpPr txBox="1">
            <a:spLocks/>
          </p:cNvSpPr>
          <p:nvPr/>
        </p:nvSpPr>
        <p:spPr>
          <a:xfrm>
            <a:off x="1960136" y="1087307"/>
            <a:ext cx="23774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Temperature (K)</a:t>
            </a:r>
            <a:endParaRPr lang="en-US" sz="2400" dirty="0">
              <a:solidFill>
                <a:schemeClr val="bg1"/>
              </a:solidFill>
            </a:endParaRPr>
          </a:p>
        </p:txBody>
      </p:sp>
      <p:sp>
        <p:nvSpPr>
          <p:cNvPr id="26" name="TextBox 25"/>
          <p:cNvSpPr txBox="1"/>
          <p:nvPr/>
        </p:nvSpPr>
        <p:spPr>
          <a:xfrm>
            <a:off x="6558648" y="3399507"/>
            <a:ext cx="1365394" cy="523220"/>
          </a:xfrm>
          <a:prstGeom prst="rect">
            <a:avLst/>
          </a:prstGeom>
          <a:noFill/>
        </p:spPr>
        <p:txBody>
          <a:bodyPr wrap="square" rtlCol="0">
            <a:spAutoFit/>
          </a:bodyPr>
          <a:lstStyle/>
          <a:p>
            <a:r>
              <a:rPr lang="en-US" dirty="0" smtClean="0">
                <a:solidFill>
                  <a:srgbClr val="FF0000"/>
                </a:solidFill>
              </a:rPr>
              <a:t>Sample Size: 1720 </a:t>
            </a:r>
            <a:endParaRPr lang="en-US" dirty="0">
              <a:solidFill>
                <a:srgbClr val="FF0000"/>
              </a:solidFill>
            </a:endParaRPr>
          </a:p>
        </p:txBody>
      </p:sp>
      <p:sp>
        <p:nvSpPr>
          <p:cNvPr id="23" name="Shape 130"/>
          <p:cNvSpPr txBox="1">
            <a:spLocks/>
          </p:cNvSpPr>
          <p:nvPr/>
        </p:nvSpPr>
        <p:spPr>
          <a:xfrm>
            <a:off x="-135034" y="318094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Meso1</a:t>
            </a:r>
            <a:endParaRPr lang="en-US" dirty="0">
              <a:solidFill>
                <a:schemeClr val="bg1"/>
              </a:solidFill>
            </a:endParaRPr>
          </a:p>
        </p:txBody>
      </p:sp>
      <p:sp>
        <p:nvSpPr>
          <p:cNvPr id="24" name="Shape 130"/>
          <p:cNvSpPr txBox="1">
            <a:spLocks/>
          </p:cNvSpPr>
          <p:nvPr/>
        </p:nvSpPr>
        <p:spPr>
          <a:xfrm>
            <a:off x="4715108" y="1084529"/>
            <a:ext cx="322493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Relative Humidity (%)</a:t>
            </a:r>
            <a:endParaRPr lang="en-US" sz="2400" dirty="0">
              <a:solidFill>
                <a:schemeClr val="bg1"/>
              </a:solidFill>
            </a:endParaRPr>
          </a:p>
        </p:txBody>
      </p:sp>
      <p:sp>
        <p:nvSpPr>
          <p:cNvPr id="32" name="Shape 130"/>
          <p:cNvSpPr txBox="1">
            <a:spLocks/>
          </p:cNvSpPr>
          <p:nvPr/>
        </p:nvSpPr>
        <p:spPr>
          <a:xfrm>
            <a:off x="-143717" y="503727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Meso2</a:t>
            </a:r>
            <a:endParaRPr lang="en-US" dirty="0">
              <a:solidFill>
                <a:schemeClr val="bg1"/>
              </a:solidFill>
            </a:endParaRPr>
          </a:p>
        </p:txBody>
      </p:sp>
      <p:sp>
        <p:nvSpPr>
          <p:cNvPr id="16" name="TextBox 15"/>
          <p:cNvSpPr txBox="1"/>
          <p:nvPr/>
        </p:nvSpPr>
        <p:spPr>
          <a:xfrm>
            <a:off x="3481356" y="3245132"/>
            <a:ext cx="1364596" cy="523220"/>
          </a:xfrm>
          <a:prstGeom prst="rect">
            <a:avLst/>
          </a:prstGeom>
          <a:noFill/>
        </p:spPr>
        <p:txBody>
          <a:bodyPr wrap="square" rtlCol="0">
            <a:spAutoFit/>
          </a:bodyPr>
          <a:lstStyle/>
          <a:p>
            <a:r>
              <a:rPr lang="en-US" dirty="0" smtClean="0">
                <a:solidFill>
                  <a:srgbClr val="FF0000"/>
                </a:solidFill>
              </a:rPr>
              <a:t>Sample Size: 1720 </a:t>
            </a:r>
            <a:endParaRPr lang="en-US" dirty="0">
              <a:solidFill>
                <a:srgbClr val="FF0000"/>
              </a:solidFill>
            </a:endParaRPr>
          </a:p>
        </p:txBody>
      </p:sp>
      <p:sp>
        <p:nvSpPr>
          <p:cNvPr id="17" name="TextBox 16"/>
          <p:cNvSpPr txBox="1"/>
          <p:nvPr/>
        </p:nvSpPr>
        <p:spPr>
          <a:xfrm>
            <a:off x="3384468" y="5691039"/>
            <a:ext cx="1330640" cy="523220"/>
          </a:xfrm>
          <a:prstGeom prst="rect">
            <a:avLst/>
          </a:prstGeom>
          <a:noFill/>
        </p:spPr>
        <p:txBody>
          <a:bodyPr wrap="square" rtlCol="0">
            <a:spAutoFit/>
          </a:bodyPr>
          <a:lstStyle/>
          <a:p>
            <a:r>
              <a:rPr lang="en-US" dirty="0" smtClean="0">
                <a:solidFill>
                  <a:srgbClr val="FF0000"/>
                </a:solidFill>
              </a:rPr>
              <a:t>Sample Size: 1853 </a:t>
            </a:r>
            <a:endParaRPr lang="en-US" dirty="0">
              <a:solidFill>
                <a:srgbClr val="FF0000"/>
              </a:solidFill>
            </a:endParaRPr>
          </a:p>
        </p:txBody>
      </p:sp>
      <p:sp>
        <p:nvSpPr>
          <p:cNvPr id="19" name="Shape 130"/>
          <p:cNvSpPr txBox="1">
            <a:spLocks/>
          </p:cNvSpPr>
          <p:nvPr/>
        </p:nvSpPr>
        <p:spPr>
          <a:xfrm>
            <a:off x="2704225" y="772856"/>
            <a:ext cx="3664423"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400" dirty="0" smtClean="0"/>
              <a:t>2017.05-2018.01 </a:t>
            </a:r>
            <a:r>
              <a:rPr lang="en-US" sz="2400" dirty="0" smtClean="0">
                <a:solidFill>
                  <a:srgbClr val="FF0000"/>
                </a:solidFill>
              </a:rPr>
              <a:t>RAOB</a:t>
            </a:r>
          </a:p>
          <a:p>
            <a:pPr algn="ctr">
              <a:spcBef>
                <a:spcPts val="0"/>
              </a:spcBef>
              <a:buFont typeface="Arial"/>
              <a:buNone/>
            </a:pPr>
            <a:endParaRPr lang="en-US" dirty="0"/>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54</a:t>
            </a:fld>
            <a:endParaRPr lang="en-US" sz="1200" dirty="0">
              <a:solidFill>
                <a:schemeClr val="lt1"/>
              </a:solidFill>
              <a:latin typeface="Calibri"/>
              <a:ea typeface="Calibri"/>
              <a:cs typeface="Calibri"/>
              <a:sym typeface="Calibri"/>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495" t="830" r="7496" b="830"/>
          <a:stretch/>
        </p:blipFill>
        <p:spPr>
          <a:xfrm>
            <a:off x="4765344" y="4126926"/>
            <a:ext cx="3124458" cy="2560320"/>
          </a:xfrm>
          <a:prstGeom prst="rect">
            <a:avLst/>
          </a:prstGeom>
        </p:spPr>
      </p:pic>
      <p:sp>
        <p:nvSpPr>
          <p:cNvPr id="33" name="TextBox 32"/>
          <p:cNvSpPr txBox="1"/>
          <p:nvPr/>
        </p:nvSpPr>
        <p:spPr>
          <a:xfrm>
            <a:off x="6327573" y="5821664"/>
            <a:ext cx="1406096" cy="523220"/>
          </a:xfrm>
          <a:prstGeom prst="rect">
            <a:avLst/>
          </a:prstGeom>
          <a:noFill/>
        </p:spPr>
        <p:txBody>
          <a:bodyPr wrap="square" rtlCol="0">
            <a:spAutoFit/>
          </a:bodyPr>
          <a:lstStyle/>
          <a:p>
            <a:r>
              <a:rPr lang="en-US" dirty="0" smtClean="0">
                <a:solidFill>
                  <a:srgbClr val="FF0000"/>
                </a:solidFill>
              </a:rPr>
              <a:t>Sample Size: 1853 </a:t>
            </a:r>
            <a:endParaRPr lang="en-US" dirty="0">
              <a:solidFill>
                <a:srgbClr val="FF0000"/>
              </a:solidFill>
            </a:endParaRPr>
          </a:p>
        </p:txBody>
      </p:sp>
      <p:sp>
        <p:nvSpPr>
          <p:cNvPr id="29" name="Shape 130"/>
          <p:cNvSpPr txBox="1">
            <a:spLocks/>
          </p:cNvSpPr>
          <p:nvPr/>
        </p:nvSpPr>
        <p:spPr>
          <a:xfrm>
            <a:off x="23751" y="1647570"/>
            <a:ext cx="155252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spec: </a:t>
            </a:r>
          </a:p>
          <a:p>
            <a:pPr marL="0" indent="0">
              <a:spcBef>
                <a:spcPts val="0"/>
              </a:spcBef>
              <a:buFont typeface="Arial"/>
              <a:buNone/>
            </a:pPr>
            <a:r>
              <a:rPr lang="en-US" sz="1600" dirty="0" smtClean="0">
                <a:solidFill>
                  <a:srgbClr val="FF0000"/>
                </a:solidFill>
              </a:rPr>
              <a:t>1 K (BL-400hPa)</a:t>
            </a:r>
          </a:p>
          <a:p>
            <a:pPr marL="0" indent="0">
              <a:spcBef>
                <a:spcPts val="0"/>
              </a:spcBef>
              <a:buFont typeface="Arial"/>
              <a:buNone/>
            </a:pPr>
            <a:endParaRPr lang="en-US" sz="1600" dirty="0" smtClean="0">
              <a:solidFill>
                <a:srgbClr val="FF0000"/>
              </a:solidFill>
            </a:endParaRPr>
          </a:p>
          <a:p>
            <a:pPr marL="0" indent="0">
              <a:spcBef>
                <a:spcPts val="0"/>
              </a:spcBef>
              <a:buFont typeface="Arial"/>
              <a:buNone/>
            </a:pPr>
            <a:r>
              <a:rPr lang="en-US" sz="1600" dirty="0" smtClean="0">
                <a:solidFill>
                  <a:srgbClr val="00FF00"/>
                </a:solidFill>
              </a:rPr>
              <a:t>Precision spec: </a:t>
            </a:r>
          </a:p>
          <a:p>
            <a:pPr marL="0" indent="0">
              <a:spcBef>
                <a:spcPts val="0"/>
              </a:spcBef>
              <a:buFont typeface="Arial"/>
              <a:buNone/>
            </a:pPr>
            <a:r>
              <a:rPr lang="en-US" sz="1600" dirty="0" smtClean="0">
                <a:solidFill>
                  <a:srgbClr val="00FF00"/>
                </a:solidFill>
              </a:rPr>
              <a:t>2 K (BL-400hPa)</a:t>
            </a:r>
            <a:endParaRPr lang="en-US" sz="1600" dirty="0">
              <a:solidFill>
                <a:srgbClr val="00FF00"/>
              </a:solidFill>
            </a:endParaRPr>
          </a:p>
        </p:txBody>
      </p:sp>
      <p:sp>
        <p:nvSpPr>
          <p:cNvPr id="30" name="Shape 130"/>
          <p:cNvSpPr txBox="1">
            <a:spLocks/>
          </p:cNvSpPr>
          <p:nvPr/>
        </p:nvSpPr>
        <p:spPr>
          <a:xfrm>
            <a:off x="6553200" y="2540357"/>
            <a:ext cx="2567051" cy="903482"/>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&amp; Precision spec: </a:t>
            </a:r>
          </a:p>
          <a:p>
            <a:pPr marL="0" indent="0">
              <a:spcBef>
                <a:spcPts val="0"/>
              </a:spcBef>
              <a:buFont typeface="Arial"/>
              <a:buNone/>
            </a:pPr>
            <a:r>
              <a:rPr lang="en-US" sz="1600" dirty="0" smtClean="0">
                <a:solidFill>
                  <a:srgbClr val="FF0000"/>
                </a:solidFill>
              </a:rPr>
              <a:t>18% (sfc-300hPa),                   20% (300-100hPa)</a:t>
            </a:r>
          </a:p>
        </p:txBody>
      </p:sp>
    </p:spTree>
    <p:extLst>
      <p:ext uri="{BB962C8B-B14F-4D97-AF65-F5344CB8AC3E}">
        <p14:creationId xmlns:p14="http://schemas.microsoft.com/office/powerpoint/2010/main" val="30809019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246" t="2497" r="7497" b="830"/>
          <a:stretch/>
        </p:blipFill>
        <p:spPr>
          <a:xfrm>
            <a:off x="4715108" y="1638910"/>
            <a:ext cx="3107383" cy="246888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46" t="2497" r="7497" b="830"/>
          <a:stretch/>
        </p:blipFill>
        <p:spPr>
          <a:xfrm>
            <a:off x="1614259" y="1638910"/>
            <a:ext cx="3107383" cy="246888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46" t="2497" r="7497" b="830"/>
          <a:stretch/>
        </p:blipFill>
        <p:spPr>
          <a:xfrm>
            <a:off x="1621879" y="4107790"/>
            <a:ext cx="3107383" cy="246888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55</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 </a:t>
            </a:r>
            <a:r>
              <a:rPr lang="en-US" dirty="0" smtClean="0">
                <a:solidFill>
                  <a:srgbClr val="FFFF00"/>
                </a:solidFill>
              </a:rPr>
              <a:t>Meso2</a:t>
            </a:r>
            <a:r>
              <a:rPr lang="en-US" dirty="0" smtClean="0"/>
              <a:t>-LVT, LVM:</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5" name="Shape 130"/>
          <p:cNvSpPr txBox="1">
            <a:spLocks/>
          </p:cNvSpPr>
          <p:nvPr/>
        </p:nvSpPr>
        <p:spPr>
          <a:xfrm>
            <a:off x="1912636" y="1134807"/>
            <a:ext cx="23774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Temperature (K)</a:t>
            </a:r>
            <a:endParaRPr lang="en-US" sz="2400" dirty="0">
              <a:solidFill>
                <a:schemeClr val="bg1"/>
              </a:solidFill>
            </a:endParaRPr>
          </a:p>
        </p:txBody>
      </p:sp>
      <p:sp>
        <p:nvSpPr>
          <p:cNvPr id="26" name="TextBox 25"/>
          <p:cNvSpPr txBox="1"/>
          <p:nvPr/>
        </p:nvSpPr>
        <p:spPr>
          <a:xfrm>
            <a:off x="6399816" y="3328257"/>
            <a:ext cx="1354760" cy="523220"/>
          </a:xfrm>
          <a:prstGeom prst="rect">
            <a:avLst/>
          </a:prstGeom>
          <a:noFill/>
        </p:spPr>
        <p:txBody>
          <a:bodyPr wrap="square" rtlCol="0">
            <a:spAutoFit/>
          </a:bodyPr>
          <a:lstStyle/>
          <a:p>
            <a:r>
              <a:rPr lang="en-US" dirty="0" smtClean="0">
                <a:solidFill>
                  <a:srgbClr val="FF0000"/>
                </a:solidFill>
              </a:rPr>
              <a:t>Sample Size: 3100 </a:t>
            </a:r>
            <a:endParaRPr lang="en-US" dirty="0">
              <a:solidFill>
                <a:srgbClr val="FF0000"/>
              </a:solidFill>
            </a:endParaRPr>
          </a:p>
        </p:txBody>
      </p:sp>
      <p:sp>
        <p:nvSpPr>
          <p:cNvPr id="23" name="Shape 130"/>
          <p:cNvSpPr txBox="1">
            <a:spLocks/>
          </p:cNvSpPr>
          <p:nvPr/>
        </p:nvSpPr>
        <p:spPr>
          <a:xfrm>
            <a:off x="-135034" y="3359073"/>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Meso1</a:t>
            </a:r>
            <a:endParaRPr lang="en-US" dirty="0">
              <a:solidFill>
                <a:schemeClr val="bg1"/>
              </a:solidFill>
            </a:endParaRPr>
          </a:p>
        </p:txBody>
      </p:sp>
      <p:sp>
        <p:nvSpPr>
          <p:cNvPr id="24" name="Shape 130"/>
          <p:cNvSpPr txBox="1">
            <a:spLocks/>
          </p:cNvSpPr>
          <p:nvPr/>
        </p:nvSpPr>
        <p:spPr>
          <a:xfrm>
            <a:off x="4715108" y="1132029"/>
            <a:ext cx="322493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Relative Humidity (%)</a:t>
            </a:r>
            <a:endParaRPr lang="en-US" sz="2400" dirty="0">
              <a:solidFill>
                <a:schemeClr val="bg1"/>
              </a:solidFill>
            </a:endParaRPr>
          </a:p>
        </p:txBody>
      </p:sp>
      <p:sp>
        <p:nvSpPr>
          <p:cNvPr id="32" name="Shape 130"/>
          <p:cNvSpPr txBox="1">
            <a:spLocks/>
          </p:cNvSpPr>
          <p:nvPr/>
        </p:nvSpPr>
        <p:spPr>
          <a:xfrm>
            <a:off x="-143717" y="503727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Meso2</a:t>
            </a:r>
            <a:endParaRPr lang="en-US" dirty="0">
              <a:solidFill>
                <a:schemeClr val="bg1"/>
              </a:solidFill>
            </a:endParaRPr>
          </a:p>
        </p:txBody>
      </p:sp>
      <p:sp>
        <p:nvSpPr>
          <p:cNvPr id="16" name="TextBox 15"/>
          <p:cNvSpPr txBox="1"/>
          <p:nvPr/>
        </p:nvSpPr>
        <p:spPr>
          <a:xfrm>
            <a:off x="3404851" y="3328257"/>
            <a:ext cx="1297758" cy="523220"/>
          </a:xfrm>
          <a:prstGeom prst="rect">
            <a:avLst/>
          </a:prstGeom>
          <a:noFill/>
        </p:spPr>
        <p:txBody>
          <a:bodyPr wrap="square" rtlCol="0">
            <a:spAutoFit/>
          </a:bodyPr>
          <a:lstStyle/>
          <a:p>
            <a:r>
              <a:rPr lang="en-US" dirty="0" smtClean="0">
                <a:solidFill>
                  <a:srgbClr val="FF0000"/>
                </a:solidFill>
              </a:rPr>
              <a:t>Sample Size: 3100 </a:t>
            </a:r>
            <a:endParaRPr lang="en-US" dirty="0">
              <a:solidFill>
                <a:srgbClr val="FF0000"/>
              </a:solidFill>
            </a:endParaRPr>
          </a:p>
        </p:txBody>
      </p:sp>
      <p:sp>
        <p:nvSpPr>
          <p:cNvPr id="17" name="TextBox 16"/>
          <p:cNvSpPr txBox="1"/>
          <p:nvPr/>
        </p:nvSpPr>
        <p:spPr>
          <a:xfrm>
            <a:off x="3404478" y="5702914"/>
            <a:ext cx="1338002" cy="523220"/>
          </a:xfrm>
          <a:prstGeom prst="rect">
            <a:avLst/>
          </a:prstGeom>
          <a:noFill/>
        </p:spPr>
        <p:txBody>
          <a:bodyPr wrap="square" rtlCol="0">
            <a:spAutoFit/>
          </a:bodyPr>
          <a:lstStyle/>
          <a:p>
            <a:r>
              <a:rPr lang="en-US" dirty="0" smtClean="0">
                <a:solidFill>
                  <a:srgbClr val="FF0000"/>
                </a:solidFill>
              </a:rPr>
              <a:t>Sample Size: 6438 </a:t>
            </a:r>
            <a:endParaRPr lang="en-US" dirty="0">
              <a:solidFill>
                <a:srgbClr val="FF0000"/>
              </a:solidFill>
            </a:endParaRPr>
          </a:p>
        </p:txBody>
      </p:sp>
      <p:sp>
        <p:nvSpPr>
          <p:cNvPr id="21" name="Shape 130"/>
          <p:cNvSpPr txBox="1">
            <a:spLocks/>
          </p:cNvSpPr>
          <p:nvPr/>
        </p:nvSpPr>
        <p:spPr>
          <a:xfrm>
            <a:off x="2385060" y="772856"/>
            <a:ext cx="423672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400" dirty="0" smtClean="0"/>
              <a:t>2017.06.01 00UTC </a:t>
            </a:r>
            <a:r>
              <a:rPr lang="en-US" sz="2400" dirty="0" smtClean="0">
                <a:solidFill>
                  <a:srgbClr val="FF0000"/>
                </a:solidFill>
              </a:rPr>
              <a:t>ECMWF</a:t>
            </a:r>
          </a:p>
          <a:p>
            <a:pPr algn="ctr">
              <a:spcBef>
                <a:spcPts val="0"/>
              </a:spcBef>
              <a:buFont typeface="Arial"/>
              <a:buNone/>
            </a:pPr>
            <a:endParaRPr lang="en-US" dirty="0"/>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55</a:t>
            </a:fld>
            <a:endParaRPr lang="en-US" sz="1200" dirty="0">
              <a:solidFill>
                <a:schemeClr val="lt1"/>
              </a:solidFill>
              <a:latin typeface="Calibri"/>
              <a:ea typeface="Calibri"/>
              <a:cs typeface="Calibri"/>
              <a:sym typeface="Calibri"/>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246" t="2497" r="7497" b="830"/>
          <a:stretch/>
        </p:blipFill>
        <p:spPr>
          <a:xfrm>
            <a:off x="4715108" y="4107790"/>
            <a:ext cx="3107383" cy="2468880"/>
          </a:xfrm>
          <a:prstGeom prst="rect">
            <a:avLst/>
          </a:prstGeom>
        </p:spPr>
      </p:pic>
      <p:sp>
        <p:nvSpPr>
          <p:cNvPr id="33" name="TextBox 32"/>
          <p:cNvSpPr txBox="1"/>
          <p:nvPr/>
        </p:nvSpPr>
        <p:spPr>
          <a:xfrm>
            <a:off x="6423193" y="5786039"/>
            <a:ext cx="1260131" cy="523220"/>
          </a:xfrm>
          <a:prstGeom prst="rect">
            <a:avLst/>
          </a:prstGeom>
          <a:noFill/>
        </p:spPr>
        <p:txBody>
          <a:bodyPr wrap="square" rtlCol="0">
            <a:spAutoFit/>
          </a:bodyPr>
          <a:lstStyle/>
          <a:p>
            <a:r>
              <a:rPr lang="en-US" dirty="0" smtClean="0">
                <a:solidFill>
                  <a:srgbClr val="FF0000"/>
                </a:solidFill>
              </a:rPr>
              <a:t>Sample Size: 6438</a:t>
            </a:r>
            <a:endParaRPr lang="en-US" dirty="0">
              <a:solidFill>
                <a:srgbClr val="FF0000"/>
              </a:solidFill>
            </a:endParaRPr>
          </a:p>
        </p:txBody>
      </p:sp>
      <p:sp>
        <p:nvSpPr>
          <p:cNvPr id="29" name="Shape 130"/>
          <p:cNvSpPr txBox="1">
            <a:spLocks/>
          </p:cNvSpPr>
          <p:nvPr/>
        </p:nvSpPr>
        <p:spPr>
          <a:xfrm>
            <a:off x="23751" y="1647570"/>
            <a:ext cx="155252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spec: </a:t>
            </a:r>
          </a:p>
          <a:p>
            <a:pPr marL="0" indent="0">
              <a:spcBef>
                <a:spcPts val="0"/>
              </a:spcBef>
              <a:buFont typeface="Arial"/>
              <a:buNone/>
            </a:pPr>
            <a:r>
              <a:rPr lang="en-US" sz="1600" dirty="0" smtClean="0">
                <a:solidFill>
                  <a:srgbClr val="FF0000"/>
                </a:solidFill>
              </a:rPr>
              <a:t>1 K (BL-400hPa)</a:t>
            </a:r>
          </a:p>
          <a:p>
            <a:pPr marL="0" indent="0">
              <a:spcBef>
                <a:spcPts val="0"/>
              </a:spcBef>
              <a:buFont typeface="Arial"/>
              <a:buNone/>
            </a:pPr>
            <a:endParaRPr lang="en-US" sz="1600" dirty="0" smtClean="0">
              <a:solidFill>
                <a:srgbClr val="FF0000"/>
              </a:solidFill>
            </a:endParaRPr>
          </a:p>
          <a:p>
            <a:pPr marL="0" indent="0">
              <a:spcBef>
                <a:spcPts val="0"/>
              </a:spcBef>
              <a:buFont typeface="Arial"/>
              <a:buNone/>
            </a:pPr>
            <a:r>
              <a:rPr lang="en-US" sz="1600" dirty="0" smtClean="0">
                <a:solidFill>
                  <a:srgbClr val="00FF00"/>
                </a:solidFill>
              </a:rPr>
              <a:t>Precision spec: </a:t>
            </a:r>
          </a:p>
          <a:p>
            <a:pPr marL="0" indent="0">
              <a:spcBef>
                <a:spcPts val="0"/>
              </a:spcBef>
              <a:buFont typeface="Arial"/>
              <a:buNone/>
            </a:pPr>
            <a:r>
              <a:rPr lang="en-US" sz="1600" dirty="0" smtClean="0">
                <a:solidFill>
                  <a:srgbClr val="00FF00"/>
                </a:solidFill>
              </a:rPr>
              <a:t>2 K (BL-400hPa)</a:t>
            </a:r>
            <a:endParaRPr lang="en-US" sz="1600" dirty="0">
              <a:solidFill>
                <a:srgbClr val="00FF00"/>
              </a:solidFill>
            </a:endParaRPr>
          </a:p>
        </p:txBody>
      </p:sp>
      <p:sp>
        <p:nvSpPr>
          <p:cNvPr id="30" name="Shape 130"/>
          <p:cNvSpPr txBox="1">
            <a:spLocks/>
          </p:cNvSpPr>
          <p:nvPr/>
        </p:nvSpPr>
        <p:spPr>
          <a:xfrm>
            <a:off x="6529450" y="2231607"/>
            <a:ext cx="2567051" cy="903482"/>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&amp; Precision spec: </a:t>
            </a:r>
          </a:p>
          <a:p>
            <a:pPr marL="0" indent="0">
              <a:spcBef>
                <a:spcPts val="0"/>
              </a:spcBef>
              <a:buFont typeface="Arial"/>
              <a:buNone/>
            </a:pPr>
            <a:r>
              <a:rPr lang="en-US" sz="1600" dirty="0" smtClean="0">
                <a:solidFill>
                  <a:srgbClr val="FF0000"/>
                </a:solidFill>
              </a:rPr>
              <a:t>18% (sfc-300hPa),                   20% (300-100hPa)</a:t>
            </a:r>
          </a:p>
        </p:txBody>
      </p:sp>
    </p:spTree>
    <p:extLst>
      <p:ext uri="{BB962C8B-B14F-4D97-AF65-F5344CB8AC3E}">
        <p14:creationId xmlns:p14="http://schemas.microsoft.com/office/powerpoint/2010/main" val="1602919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246" t="2497" r="7497" b="830"/>
          <a:stretch/>
        </p:blipFill>
        <p:spPr>
          <a:xfrm>
            <a:off x="4737611" y="1640028"/>
            <a:ext cx="3107383" cy="246888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46" t="2497" r="7497" b="830"/>
          <a:stretch/>
        </p:blipFill>
        <p:spPr>
          <a:xfrm>
            <a:off x="1633706" y="1640028"/>
            <a:ext cx="3107383" cy="246888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46" t="2497" r="7497" b="830"/>
          <a:stretch/>
        </p:blipFill>
        <p:spPr>
          <a:xfrm>
            <a:off x="1612519" y="4108908"/>
            <a:ext cx="3107383" cy="246888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56</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 </a:t>
            </a:r>
            <a:r>
              <a:rPr lang="en-US" dirty="0" smtClean="0">
                <a:solidFill>
                  <a:srgbClr val="FFFF00"/>
                </a:solidFill>
              </a:rPr>
              <a:t>Meso2</a:t>
            </a:r>
            <a:r>
              <a:rPr lang="en-US" dirty="0" smtClean="0"/>
              <a:t>-LVT, LVM:</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5" name="Shape 130"/>
          <p:cNvSpPr txBox="1">
            <a:spLocks/>
          </p:cNvSpPr>
          <p:nvPr/>
        </p:nvSpPr>
        <p:spPr>
          <a:xfrm>
            <a:off x="1900761" y="1134807"/>
            <a:ext cx="23774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Temperature (K)</a:t>
            </a:r>
            <a:endParaRPr lang="en-US" sz="2400" dirty="0">
              <a:solidFill>
                <a:schemeClr val="bg1"/>
              </a:solidFill>
            </a:endParaRPr>
          </a:p>
        </p:txBody>
      </p:sp>
      <p:sp>
        <p:nvSpPr>
          <p:cNvPr id="26" name="TextBox 25"/>
          <p:cNvSpPr txBox="1"/>
          <p:nvPr/>
        </p:nvSpPr>
        <p:spPr>
          <a:xfrm>
            <a:off x="6424550" y="3257007"/>
            <a:ext cx="1309491" cy="523220"/>
          </a:xfrm>
          <a:prstGeom prst="rect">
            <a:avLst/>
          </a:prstGeom>
          <a:noFill/>
        </p:spPr>
        <p:txBody>
          <a:bodyPr wrap="square" rtlCol="0">
            <a:spAutoFit/>
          </a:bodyPr>
          <a:lstStyle/>
          <a:p>
            <a:r>
              <a:rPr lang="en-US" dirty="0" smtClean="0">
                <a:solidFill>
                  <a:srgbClr val="FF0000"/>
                </a:solidFill>
              </a:rPr>
              <a:t>Sample Size: 3100 </a:t>
            </a:r>
            <a:endParaRPr lang="en-US" dirty="0">
              <a:solidFill>
                <a:srgbClr val="FF0000"/>
              </a:solidFill>
            </a:endParaRPr>
          </a:p>
        </p:txBody>
      </p:sp>
      <p:sp>
        <p:nvSpPr>
          <p:cNvPr id="23" name="Shape 130"/>
          <p:cNvSpPr txBox="1">
            <a:spLocks/>
          </p:cNvSpPr>
          <p:nvPr/>
        </p:nvSpPr>
        <p:spPr>
          <a:xfrm>
            <a:off x="-135034" y="3335323"/>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Meso1</a:t>
            </a:r>
            <a:endParaRPr lang="en-US" dirty="0">
              <a:solidFill>
                <a:schemeClr val="bg1"/>
              </a:solidFill>
            </a:endParaRPr>
          </a:p>
        </p:txBody>
      </p:sp>
      <p:sp>
        <p:nvSpPr>
          <p:cNvPr id="24" name="Shape 130"/>
          <p:cNvSpPr txBox="1">
            <a:spLocks/>
          </p:cNvSpPr>
          <p:nvPr/>
        </p:nvSpPr>
        <p:spPr>
          <a:xfrm>
            <a:off x="4715108" y="1143904"/>
            <a:ext cx="322493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Relative Humidity (%</a:t>
            </a:r>
            <a:endParaRPr lang="en-US" sz="2400" dirty="0">
              <a:solidFill>
                <a:schemeClr val="bg1"/>
              </a:solidFill>
            </a:endParaRPr>
          </a:p>
        </p:txBody>
      </p:sp>
      <p:sp>
        <p:nvSpPr>
          <p:cNvPr id="32" name="Shape 130"/>
          <p:cNvSpPr txBox="1">
            <a:spLocks/>
          </p:cNvSpPr>
          <p:nvPr/>
        </p:nvSpPr>
        <p:spPr>
          <a:xfrm>
            <a:off x="-143717" y="503727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Meso2</a:t>
            </a:r>
            <a:endParaRPr lang="en-US" dirty="0">
              <a:solidFill>
                <a:schemeClr val="bg1"/>
              </a:solidFill>
            </a:endParaRPr>
          </a:p>
        </p:txBody>
      </p:sp>
      <p:sp>
        <p:nvSpPr>
          <p:cNvPr id="16" name="TextBox 15"/>
          <p:cNvSpPr txBox="1"/>
          <p:nvPr/>
        </p:nvSpPr>
        <p:spPr>
          <a:xfrm>
            <a:off x="3279481" y="3233257"/>
            <a:ext cx="1364596" cy="523220"/>
          </a:xfrm>
          <a:prstGeom prst="rect">
            <a:avLst/>
          </a:prstGeom>
          <a:noFill/>
        </p:spPr>
        <p:txBody>
          <a:bodyPr wrap="square" rtlCol="0">
            <a:spAutoFit/>
          </a:bodyPr>
          <a:lstStyle/>
          <a:p>
            <a:r>
              <a:rPr lang="en-US" dirty="0" smtClean="0">
                <a:solidFill>
                  <a:srgbClr val="FF0000"/>
                </a:solidFill>
              </a:rPr>
              <a:t>Sample Size: 3100 </a:t>
            </a:r>
            <a:endParaRPr lang="en-US" dirty="0">
              <a:solidFill>
                <a:srgbClr val="FF0000"/>
              </a:solidFill>
            </a:endParaRPr>
          </a:p>
        </p:txBody>
      </p:sp>
      <p:sp>
        <p:nvSpPr>
          <p:cNvPr id="17" name="TextBox 16"/>
          <p:cNvSpPr txBox="1"/>
          <p:nvPr/>
        </p:nvSpPr>
        <p:spPr>
          <a:xfrm>
            <a:off x="3374481" y="5702914"/>
            <a:ext cx="1376098" cy="523220"/>
          </a:xfrm>
          <a:prstGeom prst="rect">
            <a:avLst/>
          </a:prstGeom>
          <a:noFill/>
        </p:spPr>
        <p:txBody>
          <a:bodyPr wrap="square" rtlCol="0">
            <a:spAutoFit/>
          </a:bodyPr>
          <a:lstStyle/>
          <a:p>
            <a:r>
              <a:rPr lang="en-US" dirty="0" smtClean="0">
                <a:solidFill>
                  <a:srgbClr val="FF0000"/>
                </a:solidFill>
              </a:rPr>
              <a:t>Sample Size: 6438 </a:t>
            </a:r>
            <a:endParaRPr lang="en-US" dirty="0">
              <a:solidFill>
                <a:srgbClr val="FF0000"/>
              </a:solidFill>
            </a:endParaRPr>
          </a:p>
        </p:txBody>
      </p:sp>
      <p:sp>
        <p:nvSpPr>
          <p:cNvPr id="21" name="Shape 130"/>
          <p:cNvSpPr txBox="1">
            <a:spLocks/>
          </p:cNvSpPr>
          <p:nvPr/>
        </p:nvSpPr>
        <p:spPr>
          <a:xfrm>
            <a:off x="2385060" y="772856"/>
            <a:ext cx="423672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400" dirty="0" smtClean="0"/>
              <a:t>2017.06.01 00UTC </a:t>
            </a:r>
            <a:r>
              <a:rPr lang="en-US" sz="2400" dirty="0" smtClean="0">
                <a:solidFill>
                  <a:srgbClr val="FF0000"/>
                </a:solidFill>
              </a:rPr>
              <a:t>GDAS</a:t>
            </a:r>
          </a:p>
          <a:p>
            <a:pPr algn="ctr">
              <a:spcBef>
                <a:spcPts val="0"/>
              </a:spcBef>
              <a:buFont typeface="Arial"/>
              <a:buNone/>
            </a:pPr>
            <a:endParaRPr lang="en-US" dirty="0"/>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56</a:t>
            </a:fld>
            <a:endParaRPr lang="en-US" sz="1200" dirty="0">
              <a:solidFill>
                <a:schemeClr val="lt1"/>
              </a:solidFill>
              <a:latin typeface="Calibri"/>
              <a:ea typeface="Calibri"/>
              <a:cs typeface="Calibri"/>
              <a:sym typeface="Calibri"/>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246" t="2497" r="7497" b="830"/>
          <a:stretch/>
        </p:blipFill>
        <p:spPr>
          <a:xfrm>
            <a:off x="4724632" y="4108908"/>
            <a:ext cx="3107383" cy="2468880"/>
          </a:xfrm>
          <a:prstGeom prst="rect">
            <a:avLst/>
          </a:prstGeom>
        </p:spPr>
      </p:pic>
      <p:sp>
        <p:nvSpPr>
          <p:cNvPr id="33" name="TextBox 32"/>
          <p:cNvSpPr txBox="1"/>
          <p:nvPr/>
        </p:nvSpPr>
        <p:spPr>
          <a:xfrm>
            <a:off x="6315697" y="5726664"/>
            <a:ext cx="1417971" cy="523220"/>
          </a:xfrm>
          <a:prstGeom prst="rect">
            <a:avLst/>
          </a:prstGeom>
          <a:noFill/>
        </p:spPr>
        <p:txBody>
          <a:bodyPr wrap="square" rtlCol="0">
            <a:spAutoFit/>
          </a:bodyPr>
          <a:lstStyle/>
          <a:p>
            <a:r>
              <a:rPr lang="en-US" dirty="0" smtClean="0">
                <a:solidFill>
                  <a:srgbClr val="FF0000"/>
                </a:solidFill>
              </a:rPr>
              <a:t>Sample Size: 6438 </a:t>
            </a:r>
            <a:endParaRPr lang="en-US" dirty="0">
              <a:solidFill>
                <a:srgbClr val="FF0000"/>
              </a:solidFill>
            </a:endParaRPr>
          </a:p>
        </p:txBody>
      </p:sp>
      <p:sp>
        <p:nvSpPr>
          <p:cNvPr id="31" name="Shape 130"/>
          <p:cNvSpPr txBox="1">
            <a:spLocks/>
          </p:cNvSpPr>
          <p:nvPr/>
        </p:nvSpPr>
        <p:spPr>
          <a:xfrm>
            <a:off x="23751" y="1647570"/>
            <a:ext cx="155252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spec: </a:t>
            </a:r>
          </a:p>
          <a:p>
            <a:pPr marL="0" indent="0">
              <a:spcBef>
                <a:spcPts val="0"/>
              </a:spcBef>
              <a:buFont typeface="Arial"/>
              <a:buNone/>
            </a:pPr>
            <a:r>
              <a:rPr lang="en-US" sz="1600" dirty="0" smtClean="0">
                <a:solidFill>
                  <a:srgbClr val="FF0000"/>
                </a:solidFill>
              </a:rPr>
              <a:t>1 K (BL-400hPa)</a:t>
            </a:r>
          </a:p>
          <a:p>
            <a:pPr marL="0" indent="0">
              <a:spcBef>
                <a:spcPts val="0"/>
              </a:spcBef>
              <a:buFont typeface="Arial"/>
              <a:buNone/>
            </a:pPr>
            <a:endParaRPr lang="en-US" sz="1600" dirty="0" smtClean="0">
              <a:solidFill>
                <a:srgbClr val="FF0000"/>
              </a:solidFill>
            </a:endParaRPr>
          </a:p>
          <a:p>
            <a:pPr marL="0" indent="0">
              <a:spcBef>
                <a:spcPts val="0"/>
              </a:spcBef>
              <a:buFont typeface="Arial"/>
              <a:buNone/>
            </a:pPr>
            <a:r>
              <a:rPr lang="en-US" sz="1600" dirty="0" smtClean="0">
                <a:solidFill>
                  <a:srgbClr val="00FF00"/>
                </a:solidFill>
              </a:rPr>
              <a:t>Precision spec: </a:t>
            </a:r>
          </a:p>
          <a:p>
            <a:pPr marL="0" indent="0">
              <a:spcBef>
                <a:spcPts val="0"/>
              </a:spcBef>
              <a:buFont typeface="Arial"/>
              <a:buNone/>
            </a:pPr>
            <a:r>
              <a:rPr lang="en-US" sz="1600" dirty="0" smtClean="0">
                <a:solidFill>
                  <a:srgbClr val="00FF00"/>
                </a:solidFill>
              </a:rPr>
              <a:t>2 K (BL-400hPa)</a:t>
            </a:r>
            <a:endParaRPr lang="en-US" sz="1600" dirty="0">
              <a:solidFill>
                <a:srgbClr val="00FF00"/>
              </a:solidFill>
            </a:endParaRPr>
          </a:p>
        </p:txBody>
      </p:sp>
      <p:sp>
        <p:nvSpPr>
          <p:cNvPr id="34" name="Shape 130"/>
          <p:cNvSpPr txBox="1">
            <a:spLocks/>
          </p:cNvSpPr>
          <p:nvPr/>
        </p:nvSpPr>
        <p:spPr>
          <a:xfrm>
            <a:off x="6529450" y="2231607"/>
            <a:ext cx="2567051" cy="903482"/>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&amp; Precision spec: </a:t>
            </a:r>
          </a:p>
          <a:p>
            <a:pPr marL="0" indent="0">
              <a:spcBef>
                <a:spcPts val="0"/>
              </a:spcBef>
              <a:buFont typeface="Arial"/>
              <a:buNone/>
            </a:pPr>
            <a:r>
              <a:rPr lang="en-US" sz="1600" dirty="0" smtClean="0">
                <a:solidFill>
                  <a:srgbClr val="FF0000"/>
                </a:solidFill>
              </a:rPr>
              <a:t>18% (sfc-300hPa),                   20% (300-100hPa)</a:t>
            </a:r>
          </a:p>
        </p:txBody>
      </p:sp>
    </p:spTree>
    <p:extLst>
      <p:ext uri="{BB962C8B-B14F-4D97-AF65-F5344CB8AC3E}">
        <p14:creationId xmlns:p14="http://schemas.microsoft.com/office/powerpoint/2010/main" val="1981249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8" name="Shape 130"/>
          <p:cNvSpPr txBox="1">
            <a:spLocks noGrp="1"/>
          </p:cNvSpPr>
          <p:nvPr>
            <p:ph type="body" idx="1"/>
          </p:nvPr>
        </p:nvSpPr>
        <p:spPr>
          <a:xfrm>
            <a:off x="1486790" y="749106"/>
            <a:ext cx="6080760" cy="514924"/>
          </a:xfrm>
          <a:prstGeom prst="rect">
            <a:avLst/>
          </a:prstGeom>
        </p:spPr>
        <p:txBody>
          <a:bodyPr lIns="91425" tIns="91425" rIns="91425" bIns="91425" anchor="t" anchorCtr="0">
            <a:noAutofit/>
          </a:bodyPr>
          <a:lstStyle/>
          <a:p>
            <a:pPr lvl="0" algn="ctr">
              <a:spcBef>
                <a:spcPts val="0"/>
              </a:spcBef>
              <a:buNone/>
            </a:pPr>
            <a:r>
              <a:rPr lang="en-US" sz="2400" dirty="0" smtClean="0"/>
              <a:t>2017.05.22 – 06.22 </a:t>
            </a:r>
            <a:r>
              <a:rPr lang="en-US" sz="2400" dirty="0" smtClean="0">
                <a:solidFill>
                  <a:srgbClr val="FF0000"/>
                </a:solidFill>
              </a:rPr>
              <a:t>AERI</a:t>
            </a:r>
            <a:r>
              <a:rPr lang="en-US" sz="2400" dirty="0" smtClean="0"/>
              <a:t> (lat:43.75 </a:t>
            </a:r>
            <a:r>
              <a:rPr lang="en-US" sz="2400" dirty="0" err="1"/>
              <a:t>lon</a:t>
            </a:r>
            <a:r>
              <a:rPr lang="en-US" sz="2400" dirty="0"/>
              <a:t>:-87.71)</a:t>
            </a:r>
          </a:p>
          <a:p>
            <a:pPr lvl="0" algn="ctr" rtl="0">
              <a:spcBef>
                <a:spcPts val="0"/>
              </a:spcBef>
              <a:buNone/>
            </a:pPr>
            <a:endParaRPr lang="en-US" sz="2400" dirty="0"/>
          </a:p>
          <a:p>
            <a:pPr lvl="0" algn="ctr">
              <a:spcBef>
                <a:spcPts val="0"/>
              </a:spcBef>
              <a:buNone/>
            </a:pPr>
            <a:endParaRPr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6" t="2497" r="7497" b="830"/>
          <a:stretch/>
        </p:blipFill>
        <p:spPr>
          <a:xfrm>
            <a:off x="4741089" y="1640028"/>
            <a:ext cx="3107383" cy="246888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46" t="2497" r="7497" b="830"/>
          <a:stretch/>
        </p:blipFill>
        <p:spPr>
          <a:xfrm>
            <a:off x="1633704" y="1640028"/>
            <a:ext cx="3107383" cy="246888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246" t="2497" r="7497" b="830"/>
          <a:stretch/>
        </p:blipFill>
        <p:spPr>
          <a:xfrm>
            <a:off x="1633705" y="4108908"/>
            <a:ext cx="3107383" cy="246888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57</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 </a:t>
            </a:r>
            <a:r>
              <a:rPr lang="en-US" dirty="0" smtClean="0">
                <a:solidFill>
                  <a:srgbClr val="FFFF00"/>
                </a:solidFill>
              </a:rPr>
              <a:t>Meso2</a:t>
            </a:r>
            <a:r>
              <a:rPr lang="en-US" dirty="0" smtClean="0"/>
              <a:t>-LVT, LVM:</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25" name="Shape 130"/>
          <p:cNvSpPr txBox="1">
            <a:spLocks/>
          </p:cNvSpPr>
          <p:nvPr/>
        </p:nvSpPr>
        <p:spPr>
          <a:xfrm>
            <a:off x="1888886" y="1119922"/>
            <a:ext cx="237744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Temperature (K)</a:t>
            </a:r>
            <a:endParaRPr lang="en-US" sz="2400" dirty="0">
              <a:solidFill>
                <a:schemeClr val="bg1"/>
              </a:solidFill>
            </a:endParaRPr>
          </a:p>
        </p:txBody>
      </p:sp>
      <p:sp>
        <p:nvSpPr>
          <p:cNvPr id="26" name="TextBox 25"/>
          <p:cNvSpPr txBox="1"/>
          <p:nvPr/>
        </p:nvSpPr>
        <p:spPr>
          <a:xfrm>
            <a:off x="6472903" y="3233257"/>
            <a:ext cx="1339877" cy="523220"/>
          </a:xfrm>
          <a:prstGeom prst="rect">
            <a:avLst/>
          </a:prstGeom>
          <a:noFill/>
        </p:spPr>
        <p:txBody>
          <a:bodyPr wrap="square" rtlCol="0">
            <a:spAutoFit/>
          </a:bodyPr>
          <a:lstStyle/>
          <a:p>
            <a:r>
              <a:rPr lang="en-US" dirty="0" smtClean="0">
                <a:solidFill>
                  <a:srgbClr val="FF0000"/>
                </a:solidFill>
              </a:rPr>
              <a:t>Sample Size: 358 </a:t>
            </a:r>
            <a:endParaRPr lang="en-US" dirty="0">
              <a:solidFill>
                <a:srgbClr val="FF0000"/>
              </a:solidFill>
            </a:endParaRPr>
          </a:p>
        </p:txBody>
      </p:sp>
      <p:sp>
        <p:nvSpPr>
          <p:cNvPr id="23" name="Shape 130"/>
          <p:cNvSpPr txBox="1">
            <a:spLocks/>
          </p:cNvSpPr>
          <p:nvPr/>
        </p:nvSpPr>
        <p:spPr>
          <a:xfrm>
            <a:off x="-135034" y="325219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Meso1</a:t>
            </a:r>
            <a:endParaRPr lang="en-US" dirty="0">
              <a:solidFill>
                <a:schemeClr val="bg1"/>
              </a:solidFill>
            </a:endParaRPr>
          </a:p>
        </p:txBody>
      </p:sp>
      <p:sp>
        <p:nvSpPr>
          <p:cNvPr id="24" name="Shape 130"/>
          <p:cNvSpPr txBox="1">
            <a:spLocks/>
          </p:cNvSpPr>
          <p:nvPr/>
        </p:nvSpPr>
        <p:spPr>
          <a:xfrm>
            <a:off x="4741089" y="1130792"/>
            <a:ext cx="322493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smtClean="0">
                <a:solidFill>
                  <a:schemeClr val="bg1"/>
                </a:solidFill>
              </a:rPr>
              <a:t>Relative Humidity (%)</a:t>
            </a:r>
            <a:endParaRPr lang="en-US" sz="2400" dirty="0">
              <a:solidFill>
                <a:schemeClr val="bg1"/>
              </a:solidFill>
            </a:endParaRPr>
          </a:p>
        </p:txBody>
      </p:sp>
      <p:sp>
        <p:nvSpPr>
          <p:cNvPr id="32" name="Shape 130"/>
          <p:cNvSpPr txBox="1">
            <a:spLocks/>
          </p:cNvSpPr>
          <p:nvPr/>
        </p:nvSpPr>
        <p:spPr>
          <a:xfrm>
            <a:off x="-143717" y="503727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Meso2</a:t>
            </a:r>
            <a:endParaRPr lang="en-US" dirty="0">
              <a:solidFill>
                <a:schemeClr val="bg1"/>
              </a:solidFill>
            </a:endParaRPr>
          </a:p>
        </p:txBody>
      </p:sp>
      <p:sp>
        <p:nvSpPr>
          <p:cNvPr id="16" name="TextBox 15"/>
          <p:cNvSpPr txBox="1"/>
          <p:nvPr/>
        </p:nvSpPr>
        <p:spPr>
          <a:xfrm>
            <a:off x="3543644" y="3114507"/>
            <a:ext cx="1348989" cy="523220"/>
          </a:xfrm>
          <a:prstGeom prst="rect">
            <a:avLst/>
          </a:prstGeom>
          <a:noFill/>
        </p:spPr>
        <p:txBody>
          <a:bodyPr wrap="square" rtlCol="0">
            <a:spAutoFit/>
          </a:bodyPr>
          <a:lstStyle/>
          <a:p>
            <a:r>
              <a:rPr lang="en-US" dirty="0" smtClean="0">
                <a:solidFill>
                  <a:srgbClr val="FF0000"/>
                </a:solidFill>
              </a:rPr>
              <a:t>Sample Size: 358 </a:t>
            </a:r>
            <a:endParaRPr lang="en-US" dirty="0">
              <a:solidFill>
                <a:srgbClr val="FF0000"/>
              </a:solidFill>
            </a:endParaRPr>
          </a:p>
        </p:txBody>
      </p:sp>
      <p:sp>
        <p:nvSpPr>
          <p:cNvPr id="17" name="TextBox 16"/>
          <p:cNvSpPr txBox="1"/>
          <p:nvPr/>
        </p:nvSpPr>
        <p:spPr>
          <a:xfrm>
            <a:off x="2546146" y="5643539"/>
            <a:ext cx="1266308" cy="523220"/>
          </a:xfrm>
          <a:prstGeom prst="rect">
            <a:avLst/>
          </a:prstGeom>
          <a:noFill/>
        </p:spPr>
        <p:txBody>
          <a:bodyPr wrap="square" rtlCol="0">
            <a:spAutoFit/>
          </a:bodyPr>
          <a:lstStyle/>
          <a:p>
            <a:r>
              <a:rPr lang="en-US" dirty="0" smtClean="0">
                <a:solidFill>
                  <a:srgbClr val="FF0000"/>
                </a:solidFill>
              </a:rPr>
              <a:t>Sample Size: 6770 </a:t>
            </a:r>
            <a:endParaRPr lang="en-US" dirty="0">
              <a:solidFill>
                <a:srgbClr val="FF0000"/>
              </a:solidFill>
            </a:endParaRPr>
          </a:p>
        </p:txBody>
      </p:sp>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57</a:t>
            </a:fld>
            <a:endParaRPr lang="en-US" sz="1200" dirty="0">
              <a:solidFill>
                <a:schemeClr val="lt1"/>
              </a:solidFill>
              <a:latin typeface="Calibri"/>
              <a:ea typeface="Calibri"/>
              <a:cs typeface="Calibri"/>
              <a:sym typeface="Calibri"/>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246" t="2497" r="7497" b="830"/>
          <a:stretch/>
        </p:blipFill>
        <p:spPr>
          <a:xfrm>
            <a:off x="4741088" y="4108908"/>
            <a:ext cx="3107383" cy="2468880"/>
          </a:xfrm>
          <a:prstGeom prst="rect">
            <a:avLst/>
          </a:prstGeom>
        </p:spPr>
      </p:pic>
      <p:sp>
        <p:nvSpPr>
          <p:cNvPr id="33" name="TextBox 32"/>
          <p:cNvSpPr txBox="1"/>
          <p:nvPr/>
        </p:nvSpPr>
        <p:spPr>
          <a:xfrm>
            <a:off x="6470693" y="5714789"/>
            <a:ext cx="1319507" cy="523220"/>
          </a:xfrm>
          <a:prstGeom prst="rect">
            <a:avLst/>
          </a:prstGeom>
          <a:noFill/>
        </p:spPr>
        <p:txBody>
          <a:bodyPr wrap="square" rtlCol="0">
            <a:spAutoFit/>
          </a:bodyPr>
          <a:lstStyle/>
          <a:p>
            <a:r>
              <a:rPr lang="en-US" dirty="0" smtClean="0">
                <a:solidFill>
                  <a:srgbClr val="FF0000"/>
                </a:solidFill>
              </a:rPr>
              <a:t>Sample Size: 6770 </a:t>
            </a:r>
            <a:endParaRPr lang="en-US" dirty="0">
              <a:solidFill>
                <a:srgbClr val="FF0000"/>
              </a:solidFill>
            </a:endParaRPr>
          </a:p>
        </p:txBody>
      </p:sp>
      <p:sp>
        <p:nvSpPr>
          <p:cNvPr id="31" name="Shape 130"/>
          <p:cNvSpPr txBox="1">
            <a:spLocks/>
          </p:cNvSpPr>
          <p:nvPr/>
        </p:nvSpPr>
        <p:spPr>
          <a:xfrm>
            <a:off x="23751" y="1647570"/>
            <a:ext cx="155252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spec: </a:t>
            </a:r>
          </a:p>
          <a:p>
            <a:pPr marL="0" indent="0">
              <a:spcBef>
                <a:spcPts val="0"/>
              </a:spcBef>
              <a:buFont typeface="Arial"/>
              <a:buNone/>
            </a:pPr>
            <a:r>
              <a:rPr lang="en-US" sz="1600" dirty="0" smtClean="0">
                <a:solidFill>
                  <a:srgbClr val="FF0000"/>
                </a:solidFill>
              </a:rPr>
              <a:t>1 K (BL-400hPa)</a:t>
            </a:r>
          </a:p>
          <a:p>
            <a:pPr marL="0" indent="0">
              <a:spcBef>
                <a:spcPts val="0"/>
              </a:spcBef>
              <a:buFont typeface="Arial"/>
              <a:buNone/>
            </a:pPr>
            <a:endParaRPr lang="en-US" sz="1600" dirty="0" smtClean="0">
              <a:solidFill>
                <a:srgbClr val="FF0000"/>
              </a:solidFill>
            </a:endParaRPr>
          </a:p>
          <a:p>
            <a:pPr marL="0" indent="0">
              <a:spcBef>
                <a:spcPts val="0"/>
              </a:spcBef>
              <a:buFont typeface="Arial"/>
              <a:buNone/>
            </a:pPr>
            <a:r>
              <a:rPr lang="en-US" sz="1600" dirty="0" smtClean="0">
                <a:solidFill>
                  <a:srgbClr val="00FF00"/>
                </a:solidFill>
              </a:rPr>
              <a:t>Precision spec: </a:t>
            </a:r>
          </a:p>
          <a:p>
            <a:pPr marL="0" indent="0">
              <a:spcBef>
                <a:spcPts val="0"/>
              </a:spcBef>
              <a:buFont typeface="Arial"/>
              <a:buNone/>
            </a:pPr>
            <a:r>
              <a:rPr lang="en-US" sz="1600" dirty="0" smtClean="0">
                <a:solidFill>
                  <a:srgbClr val="00FF00"/>
                </a:solidFill>
              </a:rPr>
              <a:t>2 K (BL-400hPa)</a:t>
            </a:r>
            <a:endParaRPr lang="en-US" sz="1600" dirty="0">
              <a:solidFill>
                <a:srgbClr val="00FF00"/>
              </a:solidFill>
            </a:endParaRPr>
          </a:p>
        </p:txBody>
      </p:sp>
      <p:sp>
        <p:nvSpPr>
          <p:cNvPr id="34" name="Shape 130"/>
          <p:cNvSpPr txBox="1">
            <a:spLocks/>
          </p:cNvSpPr>
          <p:nvPr/>
        </p:nvSpPr>
        <p:spPr>
          <a:xfrm>
            <a:off x="6529450" y="2231607"/>
            <a:ext cx="2567051" cy="903482"/>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smtClean="0">
                <a:solidFill>
                  <a:srgbClr val="FF0000"/>
                </a:solidFill>
              </a:rPr>
              <a:t>Accuracy &amp; Precision spec: </a:t>
            </a:r>
          </a:p>
          <a:p>
            <a:pPr marL="0" indent="0">
              <a:spcBef>
                <a:spcPts val="0"/>
              </a:spcBef>
              <a:buFont typeface="Arial"/>
              <a:buNone/>
            </a:pPr>
            <a:r>
              <a:rPr lang="en-US" sz="1600" dirty="0" smtClean="0">
                <a:solidFill>
                  <a:srgbClr val="FF0000"/>
                </a:solidFill>
              </a:rPr>
              <a:t>18% (sfc-300hPa),                   20% (300-100hPa)</a:t>
            </a:r>
          </a:p>
        </p:txBody>
      </p:sp>
    </p:spTree>
    <p:extLst>
      <p:ext uri="{BB962C8B-B14F-4D97-AF65-F5344CB8AC3E}">
        <p14:creationId xmlns:p14="http://schemas.microsoft.com/office/powerpoint/2010/main" val="19514511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1378427" y="-88827"/>
            <a:ext cx="6346209" cy="1143000"/>
          </a:xfrm>
          <a:prstGeom prst="rect">
            <a:avLst/>
          </a:prstGeom>
        </p:spPr>
        <p:txBody>
          <a:bodyPr lIns="91425" tIns="91425" rIns="91425" bIns="91425" anchor="ctr" anchorCtr="0">
            <a:noAutofit/>
          </a:bodyPr>
          <a:lstStyle/>
          <a:p>
            <a:pPr lvl="0" rtl="0">
              <a:spcBef>
                <a:spcPts val="0"/>
              </a:spcBef>
              <a:buNone/>
            </a:pPr>
            <a:r>
              <a:rPr lang="en-US" dirty="0" smtClean="0">
                <a:solidFill>
                  <a:srgbClr val="00B050"/>
                </a:solidFill>
              </a:rPr>
              <a:t>LVT and LVM Performance Summary</a:t>
            </a:r>
            <a:endParaRPr lang="en-US" dirty="0">
              <a:solidFill>
                <a:srgbClr val="00B050"/>
              </a:solidFill>
            </a:endParaRPr>
          </a:p>
        </p:txBody>
      </p:sp>
      <p:sp>
        <p:nvSpPr>
          <p:cNvPr id="367" name="Shape 367"/>
          <p:cNvSpPr txBox="1">
            <a:spLocks noGrp="1"/>
          </p:cNvSpPr>
          <p:nvPr>
            <p:ph type="body" idx="1"/>
          </p:nvPr>
        </p:nvSpPr>
        <p:spPr>
          <a:xfrm>
            <a:off x="-204719" y="871710"/>
            <a:ext cx="9567080" cy="5560974"/>
          </a:xfrm>
          <a:prstGeom prst="rect">
            <a:avLst/>
          </a:prstGeom>
        </p:spPr>
        <p:txBody>
          <a:bodyPr lIns="91425" tIns="91425" rIns="91425" bIns="91425" anchor="t" anchorCtr="0">
            <a:noAutofit/>
          </a:bodyPr>
          <a:lstStyle/>
          <a:p>
            <a:pPr marL="685800" lvl="0" indent="-457200" rtl="0">
              <a:spcBef>
                <a:spcPts val="0"/>
              </a:spcBef>
              <a:buFont typeface="Courier New" panose="02070309020205020404" pitchFamily="49" charset="0"/>
              <a:buChar char="o"/>
            </a:pPr>
            <a:r>
              <a:rPr lang="en-US" sz="2800" dirty="0" smtClean="0"/>
              <a:t>LVT and LVM retrievals are </a:t>
            </a:r>
            <a:r>
              <a:rPr lang="en-US" sz="2800" dirty="0"/>
              <a:t>working </a:t>
            </a:r>
            <a:r>
              <a:rPr lang="en-US" sz="2800" dirty="0" smtClean="0"/>
              <a:t>as expected </a:t>
            </a:r>
            <a:r>
              <a:rPr lang="en-US" sz="2800" dirty="0"/>
              <a:t>on GOES-16 </a:t>
            </a:r>
            <a:r>
              <a:rPr lang="en-US" sz="2800" dirty="0" smtClean="0"/>
              <a:t>ABI data when combined with NWP short-range forecasts (as first guess);</a:t>
            </a:r>
          </a:p>
          <a:p>
            <a:pPr marL="685800" lvl="0" indent="-457200" rtl="0">
              <a:spcBef>
                <a:spcPts val="0"/>
              </a:spcBef>
              <a:buFont typeface="Courier New" panose="02070309020205020404" pitchFamily="49" charset="0"/>
              <a:buChar char="o"/>
            </a:pPr>
            <a:r>
              <a:rPr lang="en-US" sz="2800" dirty="0" smtClean="0"/>
              <a:t>Retrievals are sensitive to first guess;</a:t>
            </a:r>
            <a:endParaRPr lang="en-US" sz="2800" dirty="0"/>
          </a:p>
          <a:p>
            <a:pPr marL="685800" indent="-457200">
              <a:spcBef>
                <a:spcPts val="0"/>
              </a:spcBef>
              <a:buFont typeface="Courier New" panose="02070309020205020404" pitchFamily="49" charset="0"/>
              <a:buChar char="o"/>
            </a:pPr>
            <a:r>
              <a:rPr lang="en-US" sz="2800" dirty="0"/>
              <a:t>With a highly quantitative </a:t>
            </a:r>
            <a:r>
              <a:rPr lang="en-US" sz="2800" dirty="0" smtClean="0"/>
              <a:t>web-based tool (</a:t>
            </a:r>
            <a:r>
              <a:rPr lang="en-US" sz="2800" dirty="0" smtClean="0">
                <a:solidFill>
                  <a:srgbClr val="00FF00"/>
                </a:solidFill>
              </a:rPr>
              <a:t>http</a:t>
            </a:r>
            <a:r>
              <a:rPr lang="en-US" sz="2800" dirty="0">
                <a:solidFill>
                  <a:srgbClr val="00FF00"/>
                </a:solidFill>
              </a:rPr>
              <a:t>://soundingval.ssec.wisc.edu</a:t>
            </a:r>
            <a:r>
              <a:rPr lang="en-US" sz="2800" dirty="0" smtClean="0"/>
              <a:t>) and the comparisons with RAOB, ECMWF, GDAS, and AERI measurements from GOES-R </a:t>
            </a:r>
            <a:r>
              <a:rPr lang="en-US" sz="2800" dirty="0"/>
              <a:t>field campaign (Lake Michigan Ozone Study - LMOS 2017: </a:t>
            </a:r>
            <a:r>
              <a:rPr lang="en-US" sz="2800" dirty="0">
                <a:solidFill>
                  <a:srgbClr val="00FF00"/>
                </a:solidFill>
              </a:rPr>
              <a:t>https://</a:t>
            </a:r>
            <a:r>
              <a:rPr lang="en-US" sz="2800" dirty="0" smtClean="0">
                <a:solidFill>
                  <a:srgbClr val="00FF00"/>
                </a:solidFill>
              </a:rPr>
              <a:t>www-air.larc.nasa.gov/missions/lmos/</a:t>
            </a:r>
            <a:r>
              <a:rPr lang="en-US" sz="2800" dirty="0" smtClean="0"/>
              <a:t>), it does indicate that performances meet </a:t>
            </a:r>
            <a:r>
              <a:rPr lang="en-US" sz="2800" dirty="0"/>
              <a:t>spec. for all the coverages </a:t>
            </a:r>
            <a:r>
              <a:rPr lang="en-US" sz="2800" dirty="0" smtClean="0"/>
              <a:t>(FD</a:t>
            </a:r>
            <a:r>
              <a:rPr lang="en-US" sz="2800" dirty="0"/>
              <a:t>, CONUS, Meso1, </a:t>
            </a:r>
            <a:r>
              <a:rPr lang="en-US" sz="2800" dirty="0" smtClean="0"/>
              <a:t>Meso2), </a:t>
            </a:r>
            <a:r>
              <a:rPr lang="en-US" sz="2800" dirty="0"/>
              <a:t>except the </a:t>
            </a:r>
            <a:r>
              <a:rPr lang="en-US" sz="2800" dirty="0" smtClean="0"/>
              <a:t>relative humidity at upper troposphere (100 - 300 hPa) when compared with RAOB, which is likely due to the known issue of dry bias of radiosonde observations.</a:t>
            </a:r>
            <a:endParaRPr lang="en-US" sz="2800" dirty="0"/>
          </a:p>
        </p:txBody>
      </p:sp>
      <p:sp>
        <p:nvSpPr>
          <p:cNvPr id="368" name="Shape 36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58</a:t>
            </a:fld>
            <a:endParaRPr lang="en-US"/>
          </a:p>
        </p:txBody>
      </p:sp>
      <p:sp>
        <p:nvSpPr>
          <p:cNvPr id="5" name="Shape 92"/>
          <p:cNvSpPr txBox="1">
            <a:spLocks/>
          </p:cNvSpPr>
          <p:nvPr/>
        </p:nvSpPr>
        <p:spPr>
          <a:xfrm>
            <a:off x="6826325" y="642760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58</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293954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22312" y="2811950"/>
            <a:ext cx="7772400" cy="1362000"/>
          </a:xfrm>
          <a:prstGeom prst="rect">
            <a:avLst/>
          </a:prstGeom>
        </p:spPr>
        <p:txBody>
          <a:bodyPr lIns="91425" tIns="91425" rIns="91425" bIns="91425" anchor="t" anchorCtr="0">
            <a:noAutofit/>
          </a:bodyPr>
          <a:lstStyle/>
          <a:p>
            <a:pPr lvl="0"/>
            <a:r>
              <a:rPr lang="en-US" dirty="0"/>
              <a:t>Comparison </a:t>
            </a:r>
            <a:r>
              <a:rPr lang="en-US" dirty="0" smtClean="0"/>
              <a:t>DSI with </a:t>
            </a:r>
            <a:r>
              <a:rPr lang="en-US" dirty="0"/>
              <a:t>the RAOB, </a:t>
            </a:r>
            <a:r>
              <a:rPr lang="en-US" dirty="0">
                <a:solidFill>
                  <a:srgbClr val="FF0000"/>
                </a:solidFill>
              </a:rPr>
              <a:t>ECMWF, </a:t>
            </a:r>
            <a:r>
              <a:rPr lang="en-US" dirty="0" smtClean="0">
                <a:solidFill>
                  <a:srgbClr val="FF0000"/>
                </a:solidFill>
              </a:rPr>
              <a:t>and GDAS</a:t>
            </a:r>
            <a:endParaRPr lang="en-US" dirty="0">
              <a:solidFill>
                <a:srgbClr val="FF0000"/>
              </a:solidFill>
            </a:endParaRPr>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59</a:t>
            </a:fld>
            <a:endParaRPr lang="en-US"/>
          </a:p>
        </p:txBody>
      </p:sp>
      <p:sp>
        <p:nvSpPr>
          <p:cNvPr id="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59</a:t>
            </a:fld>
            <a:endParaRPr lang="en-US" sz="1200" dirty="0">
              <a:solidFill>
                <a:schemeClr val="lt1"/>
              </a:solidFill>
              <a:latin typeface="Calibri"/>
              <a:ea typeface="Calibri"/>
              <a:cs typeface="Calibri"/>
              <a:sym typeface="Calibri"/>
            </a:endParaRPr>
          </a:p>
        </p:txBody>
      </p:sp>
      <p:sp>
        <p:nvSpPr>
          <p:cNvPr id="5" name="TextBox 4"/>
          <p:cNvSpPr txBox="1"/>
          <p:nvPr/>
        </p:nvSpPr>
        <p:spPr>
          <a:xfrm>
            <a:off x="318977" y="6356350"/>
            <a:ext cx="6149440" cy="307777"/>
          </a:xfrm>
          <a:prstGeom prst="rect">
            <a:avLst/>
          </a:prstGeom>
          <a:noFill/>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solidFill>
                  <a:schemeClr val="bg1"/>
                </a:solidFill>
              </a:rPr>
              <a:t>Note that </a:t>
            </a:r>
            <a:r>
              <a:rPr lang="en-US" dirty="0" smtClean="0">
                <a:solidFill>
                  <a:srgbClr val="FF0000"/>
                </a:solidFill>
              </a:rPr>
              <a:t>ECMWF, GDAS </a:t>
            </a:r>
            <a:r>
              <a:rPr lang="en-US" dirty="0" smtClean="0">
                <a:solidFill>
                  <a:schemeClr val="bg1"/>
                </a:solidFill>
              </a:rPr>
              <a:t>data are new in the LAP provisional validation.</a:t>
            </a:r>
            <a:endParaRPr lang="en-US" dirty="0">
              <a:solidFill>
                <a:schemeClr val="bg1"/>
              </a:solidFill>
            </a:endParaRPr>
          </a:p>
        </p:txBody>
      </p:sp>
    </p:spTree>
    <p:extLst>
      <p:ext uri="{BB962C8B-B14F-4D97-AF65-F5344CB8AC3E}">
        <p14:creationId xmlns:p14="http://schemas.microsoft.com/office/powerpoint/2010/main" val="3743137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smtClean="0">
                <a:solidFill>
                  <a:schemeClr val="lt1"/>
                </a:solidFill>
                <a:latin typeface="Calibri"/>
                <a:ea typeface="Calibri"/>
                <a:cs typeface="Calibri"/>
                <a:sym typeface="Calibri"/>
              </a:rPr>
              <a:t>Beta PLPTs Review</a:t>
            </a:r>
            <a:endParaRPr lang="en-US" sz="3600" b="0" i="0" u="none" strike="noStrike" cap="none" dirty="0">
              <a:solidFill>
                <a:schemeClr val="lt1"/>
              </a:solidFill>
              <a:latin typeface="Calibri"/>
              <a:ea typeface="Calibri"/>
              <a:cs typeface="Calibri"/>
              <a:sym typeface="Calibri"/>
            </a:endParaRPr>
          </a:p>
        </p:txBody>
      </p:sp>
      <p:graphicFrame>
        <p:nvGraphicFramePr>
          <p:cNvPr id="107" name="Shape 107"/>
          <p:cNvGraphicFramePr/>
          <p:nvPr>
            <p:extLst>
              <p:ext uri="{D42A27DB-BD31-4B8C-83A1-F6EECF244321}">
                <p14:modId xmlns:p14="http://schemas.microsoft.com/office/powerpoint/2010/main" val="2697941848"/>
              </p:ext>
            </p:extLst>
          </p:nvPr>
        </p:nvGraphicFramePr>
        <p:xfrm>
          <a:off x="109416" y="1243596"/>
          <a:ext cx="8932984" cy="4712672"/>
        </p:xfrm>
        <a:graphic>
          <a:graphicData uri="http://schemas.openxmlformats.org/drawingml/2006/table">
            <a:tbl>
              <a:tblPr firstRow="1" bandRow="1">
                <a:noFill/>
              </a:tblPr>
              <a:tblGrid>
                <a:gridCol w="1994115">
                  <a:extLst>
                    <a:ext uri="{9D8B030D-6E8A-4147-A177-3AD203B41FA5}">
                      <a16:colId xmlns:a16="http://schemas.microsoft.com/office/drawing/2014/main" val="20000"/>
                    </a:ext>
                  </a:extLst>
                </a:gridCol>
                <a:gridCol w="3075509">
                  <a:extLst>
                    <a:ext uri="{9D8B030D-6E8A-4147-A177-3AD203B41FA5}">
                      <a16:colId xmlns:a16="http://schemas.microsoft.com/office/drawing/2014/main" val="20001"/>
                    </a:ext>
                  </a:extLst>
                </a:gridCol>
                <a:gridCol w="1398748">
                  <a:extLst>
                    <a:ext uri="{9D8B030D-6E8A-4147-A177-3AD203B41FA5}">
                      <a16:colId xmlns:a16="http://schemas.microsoft.com/office/drawing/2014/main" val="20002"/>
                    </a:ext>
                  </a:extLst>
                </a:gridCol>
                <a:gridCol w="1207838">
                  <a:extLst>
                    <a:ext uri="{9D8B030D-6E8A-4147-A177-3AD203B41FA5}">
                      <a16:colId xmlns:a16="http://schemas.microsoft.com/office/drawing/2014/main" val="20003"/>
                    </a:ext>
                  </a:extLst>
                </a:gridCol>
                <a:gridCol w="1256774">
                  <a:extLst>
                    <a:ext uri="{9D8B030D-6E8A-4147-A177-3AD203B41FA5}">
                      <a16:colId xmlns:a16="http://schemas.microsoft.com/office/drawing/2014/main" val="20004"/>
                    </a:ext>
                  </a:extLst>
                </a:gridCol>
              </a:tblGrid>
              <a:tr h="443334">
                <a:tc>
                  <a:txBody>
                    <a:bodyPr/>
                    <a:lstStyle/>
                    <a:p>
                      <a:pPr marL="0" marR="0" lvl="0" indent="0" algn="ctr" rtl="0">
                        <a:spcBef>
                          <a:spcPts val="0"/>
                        </a:spcBef>
                        <a:buSzPct val="25000"/>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AWG POC</a:t>
                      </a:r>
                    </a:p>
                  </a:txBody>
                  <a:tcPr marL="91450" marR="91450" marT="45725" marB="45725" anchor="ctr">
                    <a:solidFill>
                      <a:srgbClr val="BFBFBF"/>
                    </a:solidFill>
                  </a:tcPr>
                </a:tc>
                <a:extLst>
                  <a:ext uri="{0D108BD9-81ED-4DB2-BD59-A6C34878D82A}">
                    <a16:rowId xmlns:a16="http://schemas.microsoft.com/office/drawing/2014/main" val="10000"/>
                  </a:ext>
                </a:extLst>
              </a:tr>
              <a:tr h="546572">
                <a:tc>
                  <a:txBody>
                    <a:bodyPr/>
                    <a:lstStyle/>
                    <a:p>
                      <a:pPr marL="0" marR="0" lvl="0" indent="0" algn="l" rtl="0">
                        <a:spcBef>
                          <a:spcPts val="0"/>
                        </a:spcBef>
                        <a:buSzPct val="25000"/>
                        <a:buNone/>
                      </a:pPr>
                      <a:r>
                        <a:rPr lang="en-US" sz="1400" u="none" strike="noStrike" cap="none" dirty="0" smtClean="0"/>
                        <a:t>ABI-FD_TPW01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hour </a:t>
                      </a:r>
                      <a:r>
                        <a:rPr lang="en-US" sz="1400" b="0" u="none" strike="noStrike" cap="none" dirty="0">
                          <a:solidFill>
                            <a:schemeClr val="dk1"/>
                          </a:solidFill>
                        </a:rPr>
                        <a:t>for FD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a:t>PRO</a:t>
                      </a:r>
                    </a:p>
                  </a:txBody>
                  <a:tcPr marL="91450" marR="91450" marT="45725" marB="45725" anchor="ctr">
                    <a:solidFill>
                      <a:schemeClr val="lt1"/>
                    </a:solidFill>
                  </a:tcPr>
                </a:tc>
                <a:extLst>
                  <a:ext uri="{0D108BD9-81ED-4DB2-BD59-A6C34878D82A}">
                    <a16:rowId xmlns:a16="http://schemas.microsoft.com/office/drawing/2014/main" val="10001"/>
                  </a:ext>
                </a:extLst>
              </a:tr>
              <a:tr h="546572">
                <a:tc>
                  <a:txBody>
                    <a:bodyPr/>
                    <a:lstStyle/>
                    <a:p>
                      <a:pPr marL="0" marR="0" lvl="0" indent="0" algn="l" rtl="0">
                        <a:spcBef>
                          <a:spcPts val="0"/>
                        </a:spcBef>
                        <a:buSzPct val="25000"/>
                        <a:buNone/>
                      </a:pPr>
                      <a:r>
                        <a:rPr lang="en-US" sz="1400" u="none" strike="noStrike" cap="none" dirty="0" smtClean="0"/>
                        <a:t>ABI-CONUS_TPW02</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30 </a:t>
                      </a:r>
                      <a:r>
                        <a:rPr lang="en-US" sz="1400" b="0" u="none" strike="noStrike" cap="none" dirty="0">
                          <a:solidFill>
                            <a:schemeClr val="dk1"/>
                          </a:solidFill>
                        </a:rPr>
                        <a:t>min for CONUS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2"/>
                  </a:ext>
                </a:extLst>
              </a:tr>
              <a:tr h="546572">
                <a:tc>
                  <a:txBody>
                    <a:bodyPr/>
                    <a:lstStyle/>
                    <a:p>
                      <a:pPr marL="0" marR="0" lvl="0" indent="0" algn="l" rtl="0">
                        <a:spcBef>
                          <a:spcPts val="0"/>
                        </a:spcBef>
                        <a:buSzPct val="25000"/>
                        <a:buNone/>
                      </a:pPr>
                      <a:r>
                        <a:rPr lang="en-US" sz="1400" u="none" strike="noStrike" cap="none" dirty="0" smtClean="0"/>
                        <a:t>ABI-MESO_TPW03</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5 min for </a:t>
                      </a:r>
                      <a:r>
                        <a:rPr lang="en-US" sz="1400" b="0" u="none" strike="noStrike" cap="none" dirty="0" err="1">
                          <a:solidFill>
                            <a:schemeClr val="dk1"/>
                          </a:solidFill>
                        </a:rPr>
                        <a:t>Meso</a:t>
                      </a:r>
                      <a:r>
                        <a:rPr lang="en-US" sz="1400" b="0" u="none" strike="noStrike" cap="none" dirty="0">
                          <a:solidFill>
                            <a:schemeClr val="dk1"/>
                          </a:solidFill>
                        </a:rPr>
                        <a:t>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3"/>
                  </a:ext>
                </a:extLst>
              </a:tr>
              <a:tr h="546572">
                <a:tc>
                  <a:txBody>
                    <a:bodyPr/>
                    <a:lstStyle/>
                    <a:p>
                      <a:pPr marL="0" marR="0" lvl="0" indent="0" algn="l" rtl="0">
                        <a:spcBef>
                          <a:spcPts val="0"/>
                        </a:spcBef>
                        <a:buSzPct val="25000"/>
                        <a:buNone/>
                      </a:pPr>
                      <a:r>
                        <a:rPr lang="en-US" sz="1400" u="none" strike="noStrike" cap="none" dirty="0" smtClean="0"/>
                        <a:t>ABI-FD_TPW04</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smtClean="0">
                          <a:solidFill>
                            <a:schemeClr val="dk1"/>
                          </a:solidFill>
                        </a:rPr>
                        <a:t>Verify Product is generated every hour for FD for M4</a:t>
                      </a:r>
                      <a:endParaRPr lang="en-US" sz="1400" b="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smtClean="0">
                          <a:solidFill>
                            <a:schemeClr val="dk1"/>
                          </a:solidFill>
                        </a:rPr>
                        <a:t>Complete*</a:t>
                      </a:r>
                      <a:endParaRPr lang="en-US" sz="140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a:t>PRO</a:t>
                      </a:r>
                    </a:p>
                  </a:txBody>
                  <a:tcPr marL="91450" marR="91450" marT="45725" marB="45725" anchor="ctr">
                    <a:solidFill>
                      <a:schemeClr val="lt1"/>
                    </a:solidFill>
                  </a:tcPr>
                </a:tc>
                <a:extLst>
                  <a:ext uri="{0D108BD9-81ED-4DB2-BD59-A6C34878D82A}">
                    <a16:rowId xmlns:a16="http://schemas.microsoft.com/office/drawing/2014/main" val="10004"/>
                  </a:ext>
                </a:extLst>
              </a:tr>
              <a:tr h="546572">
                <a:tc>
                  <a:txBody>
                    <a:bodyPr/>
                    <a:lstStyle/>
                    <a:p>
                      <a:pPr marL="0" marR="0" lvl="0" indent="0" algn="l" rtl="0">
                        <a:spcBef>
                          <a:spcPts val="0"/>
                        </a:spcBef>
                        <a:buSzPct val="25000"/>
                        <a:buNone/>
                      </a:pPr>
                      <a:r>
                        <a:rPr lang="en-US" sz="1400" u="none" strike="noStrike" cap="none" dirty="0" smtClean="0"/>
                        <a:t>ABI-CONUS_TPW05</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30 </a:t>
                      </a:r>
                      <a:r>
                        <a:rPr lang="en-US" sz="1400" b="0" u="none" strike="noStrike" cap="none" dirty="0">
                          <a:solidFill>
                            <a:schemeClr val="dk1"/>
                          </a:solidFill>
                        </a:rPr>
                        <a:t>min for CONUS for M4</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smtClean="0">
                          <a:solidFill>
                            <a:schemeClr val="dk1"/>
                          </a:solidFill>
                        </a:rPr>
                        <a:t>Complete*</a:t>
                      </a:r>
                      <a:endParaRPr lang="en-US" sz="140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a:t>PRO</a:t>
                      </a:r>
                    </a:p>
                  </a:txBody>
                  <a:tcPr marL="91450" marR="91450" marT="45725" marB="45725" anchor="ctr">
                    <a:solidFill>
                      <a:schemeClr val="lt1"/>
                    </a:solidFill>
                  </a:tcPr>
                </a:tc>
                <a:extLst>
                  <a:ext uri="{0D108BD9-81ED-4DB2-BD59-A6C34878D82A}">
                    <a16:rowId xmlns:a16="http://schemas.microsoft.com/office/drawing/2014/main" val="10005"/>
                  </a:ext>
                </a:extLst>
              </a:tr>
              <a:tr h="443334">
                <a:tc>
                  <a:txBody>
                    <a:bodyPr/>
                    <a:lstStyle/>
                    <a:p>
                      <a:pPr marL="0" marR="0" lvl="0" indent="0" algn="l" rtl="0">
                        <a:spcBef>
                          <a:spcPts val="0"/>
                        </a:spcBef>
                        <a:buSzPct val="25000"/>
                        <a:buNone/>
                      </a:pPr>
                      <a:r>
                        <a:rPr lang="en-US" sz="1400" u="none" strike="noStrike" cap="none" dirty="0" smtClean="0"/>
                        <a:t>ABI-FD_TPW06</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FD </a:t>
                      </a:r>
                      <a:r>
                        <a:rPr lang="en-US" sz="1400" u="none" strike="noStrike" cap="none" dirty="0" smtClean="0"/>
                        <a:t>TPW</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546572">
                <a:tc>
                  <a:txBody>
                    <a:bodyPr/>
                    <a:lstStyle/>
                    <a:p>
                      <a:pPr marL="0" marR="0" lvl="0" indent="0" algn="l" rtl="0">
                        <a:spcBef>
                          <a:spcPts val="0"/>
                        </a:spcBef>
                        <a:buSzPct val="25000"/>
                        <a:buNone/>
                      </a:pPr>
                      <a:r>
                        <a:rPr lang="en-US" sz="1400" u="none" strike="noStrike" cap="none" dirty="0" smtClean="0"/>
                        <a:t>ABI-CONUS_TPW07</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dirty="0"/>
                        <a:t>CONUS </a:t>
                      </a:r>
                      <a:r>
                        <a:rPr lang="en-US" sz="1400" u="none" strike="noStrike" cap="none" dirty="0" smtClean="0"/>
                        <a:t>TPW</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7"/>
                  </a:ext>
                </a:extLst>
              </a:tr>
              <a:tr h="546572">
                <a:tc>
                  <a:txBody>
                    <a:bodyPr/>
                    <a:lstStyle/>
                    <a:p>
                      <a:pPr marL="0" marR="0" lvl="0" indent="0" algn="l" rtl="0">
                        <a:spcBef>
                          <a:spcPts val="0"/>
                        </a:spcBef>
                        <a:buSzPct val="25000"/>
                        <a:buNone/>
                      </a:pPr>
                      <a:r>
                        <a:rPr lang="en-US" sz="1400" u="none" strike="noStrike" cap="none" dirty="0" smtClean="0"/>
                        <a:t>ABI-MESO_TPW08</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u="none" strike="noStrike" cap="none" dirty="0" err="1"/>
                        <a:t>Meso</a:t>
                      </a:r>
                      <a:r>
                        <a:rPr lang="en-US" sz="1400" u="none" strike="noStrike" cap="none" dirty="0"/>
                        <a:t> </a:t>
                      </a:r>
                      <a:r>
                        <a:rPr lang="en-US" sz="1400" u="none" strike="noStrike" cap="none" dirty="0" smtClean="0"/>
                        <a:t>TPW</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6</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092184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444744" y="614180"/>
            <a:ext cx="8152328" cy="1253058"/>
          </a:xfrm>
          <a:prstGeom prst="rect">
            <a:avLst/>
          </a:prstGeom>
        </p:spPr>
        <p:txBody>
          <a:bodyPr lIns="91425" tIns="91425" rIns="91425" bIns="91425" anchor="t" anchorCtr="0">
            <a:noAutofit/>
          </a:bodyPr>
          <a:lstStyle/>
          <a:p>
            <a:pPr lvl="0">
              <a:spcBef>
                <a:spcPts val="0"/>
              </a:spcBef>
              <a:buNone/>
            </a:pPr>
            <a:r>
              <a:rPr lang="en-US" sz="3600" dirty="0" smtClean="0"/>
              <a:t>Requirements for ABI Legacy Atmospheric Profile (LAP) products</a:t>
            </a:r>
            <a:endParaRPr lang="en-US" sz="3600" dirty="0"/>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2605099"/>
              </p:ext>
            </p:extLst>
          </p:nvPr>
        </p:nvGraphicFramePr>
        <p:xfrm>
          <a:off x="148853" y="1935478"/>
          <a:ext cx="8847707" cy="4399961"/>
        </p:xfrm>
        <a:graphic>
          <a:graphicData uri="http://schemas.openxmlformats.org/drawingml/2006/table">
            <a:tbl>
              <a:tblPr firstRow="1" bandRow="1">
                <a:tableStyleId>{5C22544A-7EE6-4342-B048-85BDC9FD1C3A}</a:tableStyleId>
              </a:tblPr>
              <a:tblGrid>
                <a:gridCol w="1984531">
                  <a:extLst>
                    <a:ext uri="{9D8B030D-6E8A-4147-A177-3AD203B41FA5}">
                      <a16:colId xmlns:a16="http://schemas.microsoft.com/office/drawing/2014/main" val="20000"/>
                    </a:ext>
                  </a:extLst>
                </a:gridCol>
                <a:gridCol w="2232600">
                  <a:extLst>
                    <a:ext uri="{9D8B030D-6E8A-4147-A177-3AD203B41FA5}">
                      <a16:colId xmlns:a16="http://schemas.microsoft.com/office/drawing/2014/main" val="20001"/>
                    </a:ext>
                  </a:extLst>
                </a:gridCol>
                <a:gridCol w="2480666">
                  <a:extLst>
                    <a:ext uri="{9D8B030D-6E8A-4147-A177-3AD203B41FA5}">
                      <a16:colId xmlns:a16="http://schemas.microsoft.com/office/drawing/2014/main" val="20002"/>
                    </a:ext>
                  </a:extLst>
                </a:gridCol>
                <a:gridCol w="2149910">
                  <a:extLst>
                    <a:ext uri="{9D8B030D-6E8A-4147-A177-3AD203B41FA5}">
                      <a16:colId xmlns:a16="http://schemas.microsoft.com/office/drawing/2014/main" val="20003"/>
                    </a:ext>
                  </a:extLst>
                </a:gridCol>
              </a:tblGrid>
              <a:tr h="401999">
                <a:tc>
                  <a:txBody>
                    <a:bodyPr/>
                    <a:lstStyle/>
                    <a:p>
                      <a:r>
                        <a:rPr lang="en-US" dirty="0" smtClean="0"/>
                        <a:t>Product</a:t>
                      </a:r>
                      <a:endParaRPr lang="en-US" dirty="0"/>
                    </a:p>
                  </a:txBody>
                  <a:tcPr/>
                </a:tc>
                <a:tc>
                  <a:txBody>
                    <a:bodyPr/>
                    <a:lstStyle/>
                    <a:p>
                      <a:r>
                        <a:rPr lang="en-US" dirty="0" smtClean="0"/>
                        <a:t>Accuracy</a:t>
                      </a:r>
                      <a:endParaRPr lang="en-US" dirty="0"/>
                    </a:p>
                  </a:txBody>
                  <a:tcPr/>
                </a:tc>
                <a:tc>
                  <a:txBody>
                    <a:bodyPr/>
                    <a:lstStyle/>
                    <a:p>
                      <a:r>
                        <a:rPr lang="en-US" dirty="0" smtClean="0"/>
                        <a:t>Precision</a:t>
                      </a:r>
                      <a:endParaRPr lang="en-US" dirty="0"/>
                    </a:p>
                  </a:txBody>
                  <a:tcPr/>
                </a:tc>
                <a:tc>
                  <a:txBody>
                    <a:bodyPr/>
                    <a:lstStyle/>
                    <a:p>
                      <a:r>
                        <a:rPr lang="en-US" dirty="0" smtClean="0"/>
                        <a:t>Range</a:t>
                      </a:r>
                      <a:endParaRPr lang="en-US" dirty="0"/>
                    </a:p>
                  </a:txBody>
                  <a:tcPr/>
                </a:tc>
                <a:extLst>
                  <a:ext uri="{0D108BD9-81ED-4DB2-BD59-A6C34878D82A}">
                    <a16:rowId xmlns:a16="http://schemas.microsoft.com/office/drawing/2014/main" val="10000"/>
                  </a:ext>
                </a:extLst>
              </a:tr>
              <a:tr h="792984">
                <a:tc>
                  <a:txBody>
                    <a:bodyPr/>
                    <a:lstStyle/>
                    <a:p>
                      <a:r>
                        <a:rPr lang="en-US" dirty="0" smtClean="0"/>
                        <a:t>Temperature</a:t>
                      </a:r>
                      <a:endParaRPr lang="en-US" dirty="0"/>
                    </a:p>
                  </a:txBody>
                  <a:tcPr/>
                </a:tc>
                <a:tc>
                  <a:txBody>
                    <a:bodyPr/>
                    <a:lstStyle/>
                    <a:p>
                      <a:r>
                        <a:rPr lang="en-US" dirty="0" smtClean="0"/>
                        <a:t>1 K below 400 </a:t>
                      </a:r>
                      <a:r>
                        <a:rPr lang="en-US" dirty="0" err="1" smtClean="0"/>
                        <a:t>hPa</a:t>
                      </a:r>
                      <a:r>
                        <a:rPr lang="en-US" dirty="0" smtClean="0"/>
                        <a:t> and</a:t>
                      </a:r>
                      <a:r>
                        <a:rPr lang="en-US" baseline="0" dirty="0" smtClean="0"/>
                        <a:t> above boundary layer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K below 400 </a:t>
                      </a:r>
                      <a:r>
                        <a:rPr lang="en-US" dirty="0" err="1" smtClean="0"/>
                        <a:t>hPa</a:t>
                      </a:r>
                      <a:r>
                        <a:rPr lang="en-US" dirty="0" smtClean="0"/>
                        <a:t> and</a:t>
                      </a:r>
                      <a:r>
                        <a:rPr lang="en-US" baseline="0" dirty="0" smtClean="0"/>
                        <a:t> above boundary layer</a:t>
                      </a:r>
                      <a:endParaRPr lang="en-US" dirty="0" smtClean="0"/>
                    </a:p>
                  </a:txBody>
                  <a:tcPr/>
                </a:tc>
                <a:tc>
                  <a:txBody>
                    <a:bodyPr/>
                    <a:lstStyle/>
                    <a:p>
                      <a:r>
                        <a:rPr lang="en-US" dirty="0" smtClean="0"/>
                        <a:t>180 - 320 K</a:t>
                      </a:r>
                      <a:endParaRPr lang="en-US" dirty="0"/>
                    </a:p>
                  </a:txBody>
                  <a:tcPr/>
                </a:tc>
                <a:extLst>
                  <a:ext uri="{0D108BD9-81ED-4DB2-BD59-A6C34878D82A}">
                    <a16:rowId xmlns:a16="http://schemas.microsoft.com/office/drawing/2014/main" val="10001"/>
                  </a:ext>
                </a:extLst>
              </a:tr>
              <a:tr h="792984">
                <a:tc>
                  <a:txBody>
                    <a:bodyPr/>
                    <a:lstStyle/>
                    <a:p>
                      <a:r>
                        <a:rPr lang="en-US" dirty="0" smtClean="0"/>
                        <a:t>Moisture</a:t>
                      </a:r>
                      <a:endParaRPr lang="en-US" dirty="0"/>
                    </a:p>
                  </a:txBody>
                  <a:tcPr/>
                </a:tc>
                <a:tc>
                  <a:txBody>
                    <a:bodyPr/>
                    <a:lstStyle/>
                    <a:p>
                      <a:r>
                        <a:rPr lang="en-US" dirty="0" err="1" smtClean="0"/>
                        <a:t>Sfc</a:t>
                      </a:r>
                      <a:r>
                        <a:rPr lang="en-US" dirty="0" smtClean="0"/>
                        <a:t> - 300 </a:t>
                      </a:r>
                      <a:r>
                        <a:rPr lang="en-US" dirty="0" err="1" smtClean="0"/>
                        <a:t>hPa</a:t>
                      </a:r>
                      <a:r>
                        <a:rPr lang="en-US" dirty="0" smtClean="0"/>
                        <a:t>: 18%</a:t>
                      </a:r>
                    </a:p>
                    <a:p>
                      <a:r>
                        <a:rPr lang="en-US" dirty="0" smtClean="0"/>
                        <a:t>300 - 100 </a:t>
                      </a:r>
                      <a:r>
                        <a:rPr lang="en-US" dirty="0" err="1" smtClean="0"/>
                        <a:t>hPa</a:t>
                      </a:r>
                      <a:r>
                        <a:rPr lang="en-US" dirty="0" smtClean="0"/>
                        <a:t>: </a:t>
                      </a:r>
                      <a:r>
                        <a:rPr lang="en-US" baseline="0" dirty="0" smtClean="0"/>
                        <a:t>20%</a:t>
                      </a:r>
                      <a:endParaRPr lang="en-US" dirty="0"/>
                    </a:p>
                  </a:txBody>
                  <a:tcPr/>
                </a:tc>
                <a:tc>
                  <a:txBody>
                    <a:bodyPr/>
                    <a:lstStyle/>
                    <a:p>
                      <a:r>
                        <a:rPr lang="en-US" dirty="0" err="1" smtClean="0"/>
                        <a:t>Sfc</a:t>
                      </a:r>
                      <a:r>
                        <a:rPr lang="en-US" dirty="0" smtClean="0"/>
                        <a:t> - 300 </a:t>
                      </a:r>
                      <a:r>
                        <a:rPr lang="en-US" dirty="0" err="1" smtClean="0"/>
                        <a:t>hPa</a:t>
                      </a:r>
                      <a:r>
                        <a:rPr lang="en-US" dirty="0" smtClean="0"/>
                        <a:t>: 18%</a:t>
                      </a:r>
                    </a:p>
                    <a:p>
                      <a:r>
                        <a:rPr lang="en-US" dirty="0" smtClean="0"/>
                        <a:t>300 - 100 </a:t>
                      </a:r>
                      <a:r>
                        <a:rPr lang="en-US" dirty="0" err="1" smtClean="0"/>
                        <a:t>hPa</a:t>
                      </a:r>
                      <a:r>
                        <a:rPr lang="en-US" dirty="0" smtClean="0"/>
                        <a:t>: </a:t>
                      </a:r>
                      <a:r>
                        <a:rPr lang="en-US" baseline="0" dirty="0" smtClean="0"/>
                        <a:t>20%</a:t>
                      </a:r>
                      <a:endParaRPr lang="en-US" dirty="0" smtClean="0"/>
                    </a:p>
                  </a:txBody>
                  <a:tcPr/>
                </a:tc>
                <a:tc>
                  <a:txBody>
                    <a:bodyPr/>
                    <a:lstStyle/>
                    <a:p>
                      <a:r>
                        <a:rPr lang="en-US" dirty="0" smtClean="0"/>
                        <a:t>0 - 100%</a:t>
                      </a:r>
                      <a:endParaRPr lang="en-US" dirty="0"/>
                    </a:p>
                  </a:txBody>
                  <a:tcPr/>
                </a:tc>
                <a:extLst>
                  <a:ext uri="{0D108BD9-81ED-4DB2-BD59-A6C34878D82A}">
                    <a16:rowId xmlns:a16="http://schemas.microsoft.com/office/drawing/2014/main" val="10002"/>
                  </a:ext>
                </a:extLst>
              </a:tr>
              <a:tr h="401999">
                <a:tc>
                  <a:txBody>
                    <a:bodyPr/>
                    <a:lstStyle/>
                    <a:p>
                      <a:r>
                        <a:rPr lang="en-US" dirty="0" smtClean="0"/>
                        <a:t>TPW</a:t>
                      </a:r>
                      <a:endParaRPr lang="en-US" dirty="0"/>
                    </a:p>
                  </a:txBody>
                  <a:tcPr/>
                </a:tc>
                <a:tc>
                  <a:txBody>
                    <a:bodyPr/>
                    <a:lstStyle/>
                    <a:p>
                      <a:r>
                        <a:rPr lang="en-US" dirty="0" smtClean="0"/>
                        <a:t>1 mm</a:t>
                      </a:r>
                      <a:endParaRPr lang="en-US" dirty="0"/>
                    </a:p>
                  </a:txBody>
                  <a:tcPr/>
                </a:tc>
                <a:tc>
                  <a:txBody>
                    <a:bodyPr/>
                    <a:lstStyle/>
                    <a:p>
                      <a:r>
                        <a:rPr lang="en-US" dirty="0" smtClean="0"/>
                        <a:t>3 mm</a:t>
                      </a:r>
                      <a:endParaRPr lang="en-US" dirty="0"/>
                    </a:p>
                  </a:txBody>
                  <a:tcPr/>
                </a:tc>
                <a:tc>
                  <a:txBody>
                    <a:bodyPr/>
                    <a:lstStyle/>
                    <a:p>
                      <a:r>
                        <a:rPr lang="en-US" dirty="0" smtClean="0"/>
                        <a:t>0 - 100 mm</a:t>
                      </a:r>
                      <a:endParaRPr lang="en-US" dirty="0"/>
                    </a:p>
                  </a:txBody>
                  <a:tcPr/>
                </a:tc>
                <a:extLst>
                  <a:ext uri="{0D108BD9-81ED-4DB2-BD59-A6C34878D82A}">
                    <a16:rowId xmlns:a16="http://schemas.microsoft.com/office/drawing/2014/main" val="10003"/>
                  </a:ext>
                </a:extLst>
              </a:tr>
              <a:tr h="401999">
                <a:tc>
                  <a:txBody>
                    <a:bodyPr/>
                    <a:lstStyle/>
                    <a:p>
                      <a:r>
                        <a:rPr lang="en-US" dirty="0" smtClean="0"/>
                        <a:t>Lifted</a:t>
                      </a:r>
                      <a:r>
                        <a:rPr lang="en-US" baseline="0" dirty="0" smtClean="0"/>
                        <a:t> </a:t>
                      </a:r>
                      <a:r>
                        <a:rPr lang="en-US" dirty="0" smtClean="0"/>
                        <a:t>index</a:t>
                      </a:r>
                      <a:endParaRPr lang="en-US" dirty="0"/>
                    </a:p>
                  </a:txBody>
                  <a:tcPr/>
                </a:tc>
                <a:tc>
                  <a:txBody>
                    <a:bodyPr/>
                    <a:lstStyle/>
                    <a:p>
                      <a:r>
                        <a:rPr lang="en-US" dirty="0" smtClean="0"/>
                        <a:t>2.0 K</a:t>
                      </a:r>
                      <a:endParaRPr lang="en-US" dirty="0"/>
                    </a:p>
                  </a:txBody>
                  <a:tcPr/>
                </a:tc>
                <a:tc>
                  <a:txBody>
                    <a:bodyPr/>
                    <a:lstStyle/>
                    <a:p>
                      <a:r>
                        <a:rPr lang="en-US" dirty="0" smtClean="0"/>
                        <a:t>6.5 K</a:t>
                      </a:r>
                      <a:endParaRPr lang="en-US" dirty="0"/>
                    </a:p>
                  </a:txBody>
                  <a:tcPr/>
                </a:tc>
                <a:tc>
                  <a:txBody>
                    <a:bodyPr/>
                    <a:lstStyle/>
                    <a:p>
                      <a:r>
                        <a:rPr lang="en-US" dirty="0" smtClean="0"/>
                        <a:t>-10 ~ 40 K or above</a:t>
                      </a:r>
                      <a:endParaRPr lang="en-US" dirty="0"/>
                    </a:p>
                  </a:txBody>
                  <a:tcPr/>
                </a:tc>
                <a:extLst>
                  <a:ext uri="{0D108BD9-81ED-4DB2-BD59-A6C34878D82A}">
                    <a16:rowId xmlns:a16="http://schemas.microsoft.com/office/drawing/2014/main" val="10004"/>
                  </a:ext>
                </a:extLst>
              </a:tr>
              <a:tr h="401999">
                <a:tc>
                  <a:txBody>
                    <a:bodyPr/>
                    <a:lstStyle/>
                    <a:p>
                      <a:r>
                        <a:rPr lang="en-US" dirty="0" smtClean="0"/>
                        <a:t>CAPE</a:t>
                      </a:r>
                      <a:endParaRPr lang="en-US" dirty="0"/>
                    </a:p>
                  </a:txBody>
                  <a:tcPr/>
                </a:tc>
                <a:tc>
                  <a:txBody>
                    <a:bodyPr/>
                    <a:lstStyle/>
                    <a:p>
                      <a:r>
                        <a:rPr lang="en-US" dirty="0" smtClean="0"/>
                        <a:t>1000 J/kg</a:t>
                      </a:r>
                      <a:endParaRPr lang="en-US" dirty="0"/>
                    </a:p>
                  </a:txBody>
                  <a:tcPr/>
                </a:tc>
                <a:tc>
                  <a:txBody>
                    <a:bodyPr/>
                    <a:lstStyle/>
                    <a:p>
                      <a:r>
                        <a:rPr lang="en-US" dirty="0" smtClean="0"/>
                        <a:t>2500 J/kg</a:t>
                      </a:r>
                      <a:endParaRPr lang="en-US" dirty="0"/>
                    </a:p>
                  </a:txBody>
                  <a:tcPr/>
                </a:tc>
                <a:tc>
                  <a:txBody>
                    <a:bodyPr/>
                    <a:lstStyle/>
                    <a:p>
                      <a:r>
                        <a:rPr lang="en-US" dirty="0" smtClean="0"/>
                        <a:t>0 - 5000 J/kg</a:t>
                      </a:r>
                      <a:endParaRPr lang="en-US" dirty="0"/>
                    </a:p>
                  </a:txBody>
                  <a:tcPr/>
                </a:tc>
                <a:extLst>
                  <a:ext uri="{0D108BD9-81ED-4DB2-BD59-A6C34878D82A}">
                    <a16:rowId xmlns:a16="http://schemas.microsoft.com/office/drawing/2014/main" val="10005"/>
                  </a:ext>
                </a:extLst>
              </a:tr>
              <a:tr h="401999">
                <a:tc>
                  <a:txBody>
                    <a:bodyPr/>
                    <a:lstStyle/>
                    <a:p>
                      <a:r>
                        <a:rPr lang="en-US" dirty="0" smtClean="0"/>
                        <a:t>SSI</a:t>
                      </a:r>
                      <a:endParaRPr lang="en-US" dirty="0"/>
                    </a:p>
                  </a:txBody>
                  <a:tcPr/>
                </a:tc>
                <a:tc>
                  <a:txBody>
                    <a:bodyPr/>
                    <a:lstStyle/>
                    <a:p>
                      <a:r>
                        <a:rPr lang="en-US" dirty="0" smtClean="0"/>
                        <a:t>2.0 K</a:t>
                      </a:r>
                      <a:endParaRPr lang="en-US" dirty="0"/>
                    </a:p>
                  </a:txBody>
                  <a:tcPr/>
                </a:tc>
                <a:tc>
                  <a:txBody>
                    <a:bodyPr/>
                    <a:lstStyle/>
                    <a:p>
                      <a:r>
                        <a:rPr lang="en-US" dirty="0" smtClean="0"/>
                        <a:t>6.5 K</a:t>
                      </a:r>
                      <a:endParaRPr lang="en-US" dirty="0"/>
                    </a:p>
                  </a:txBody>
                  <a:tcPr/>
                </a:tc>
                <a:tc>
                  <a:txBody>
                    <a:bodyPr/>
                    <a:lstStyle/>
                    <a:p>
                      <a:r>
                        <a:rPr lang="en-US" dirty="0" smtClean="0"/>
                        <a:t>-10 ~ 4 K or above</a:t>
                      </a:r>
                      <a:endParaRPr lang="en-US" dirty="0"/>
                    </a:p>
                  </a:txBody>
                  <a:tcPr/>
                </a:tc>
                <a:extLst>
                  <a:ext uri="{0D108BD9-81ED-4DB2-BD59-A6C34878D82A}">
                    <a16:rowId xmlns:a16="http://schemas.microsoft.com/office/drawing/2014/main" val="10006"/>
                  </a:ext>
                </a:extLst>
              </a:tr>
              <a:tr h="401999">
                <a:tc>
                  <a:txBody>
                    <a:bodyPr/>
                    <a:lstStyle/>
                    <a:p>
                      <a:r>
                        <a:rPr lang="en-US" dirty="0" smtClean="0"/>
                        <a:t>TT</a:t>
                      </a:r>
                      <a:endParaRPr lang="en-US" dirty="0"/>
                    </a:p>
                  </a:txBody>
                  <a:tcPr/>
                </a:tc>
                <a:tc>
                  <a:txBody>
                    <a:bodyPr/>
                    <a:lstStyle/>
                    <a:p>
                      <a:r>
                        <a:rPr lang="en-US" dirty="0" smtClean="0"/>
                        <a:t>1 K</a:t>
                      </a:r>
                      <a:endParaRPr lang="en-US" dirty="0"/>
                    </a:p>
                  </a:txBody>
                  <a:tcPr/>
                </a:tc>
                <a:tc>
                  <a:txBody>
                    <a:bodyPr/>
                    <a:lstStyle/>
                    <a:p>
                      <a:r>
                        <a:rPr lang="en-US" dirty="0" smtClean="0"/>
                        <a:t>4 K</a:t>
                      </a:r>
                      <a:endParaRPr lang="en-US" dirty="0"/>
                    </a:p>
                  </a:txBody>
                  <a:tcPr/>
                </a:tc>
                <a:tc>
                  <a:txBody>
                    <a:bodyPr/>
                    <a:lstStyle/>
                    <a:p>
                      <a:r>
                        <a:rPr lang="en-US" dirty="0" smtClean="0"/>
                        <a:t>-43 ~ 56 K</a:t>
                      </a:r>
                      <a:endParaRPr lang="en-US" dirty="0"/>
                    </a:p>
                  </a:txBody>
                  <a:tcPr/>
                </a:tc>
                <a:extLst>
                  <a:ext uri="{0D108BD9-81ED-4DB2-BD59-A6C34878D82A}">
                    <a16:rowId xmlns:a16="http://schemas.microsoft.com/office/drawing/2014/main" val="10007"/>
                  </a:ext>
                </a:extLst>
              </a:tr>
              <a:tr h="401999">
                <a:tc>
                  <a:txBody>
                    <a:bodyPr/>
                    <a:lstStyle/>
                    <a:p>
                      <a:r>
                        <a:rPr lang="en-US" dirty="0" smtClean="0"/>
                        <a:t>K index</a:t>
                      </a:r>
                      <a:endParaRPr lang="en-US" dirty="0"/>
                    </a:p>
                  </a:txBody>
                  <a:tcPr/>
                </a:tc>
                <a:tc>
                  <a:txBody>
                    <a:bodyPr/>
                    <a:lstStyle/>
                    <a:p>
                      <a:r>
                        <a:rPr lang="en-US" dirty="0" smtClean="0"/>
                        <a:t>2 K</a:t>
                      </a:r>
                      <a:endParaRPr lang="en-US" dirty="0"/>
                    </a:p>
                  </a:txBody>
                  <a:tcPr/>
                </a:tc>
                <a:tc>
                  <a:txBody>
                    <a:bodyPr/>
                    <a:lstStyle/>
                    <a:p>
                      <a:r>
                        <a:rPr lang="en-US" dirty="0" smtClean="0"/>
                        <a:t>5 K</a:t>
                      </a:r>
                      <a:endParaRPr lang="en-US" dirty="0"/>
                    </a:p>
                  </a:txBody>
                  <a:tcPr/>
                </a:tc>
                <a:tc>
                  <a:txBody>
                    <a:bodyPr/>
                    <a:lstStyle/>
                    <a:p>
                      <a:r>
                        <a:rPr lang="en-US" dirty="0" smtClean="0"/>
                        <a:t>0 - 40 K</a:t>
                      </a:r>
                      <a:endParaRPr lang="en-US" dirty="0"/>
                    </a:p>
                  </a:txBody>
                  <a:tcPr/>
                </a:tc>
                <a:extLst>
                  <a:ext uri="{0D108BD9-81ED-4DB2-BD59-A6C34878D82A}">
                    <a16:rowId xmlns:a16="http://schemas.microsoft.com/office/drawing/2014/main" val="10008"/>
                  </a:ext>
                </a:extLst>
              </a:tr>
            </a:tbl>
          </a:graphicData>
        </a:graphic>
      </p:graphicFrame>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60</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595604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95" t="830" r="2890" b="830"/>
          <a:stretch/>
        </p:blipFill>
        <p:spPr>
          <a:xfrm>
            <a:off x="3136965" y="1619113"/>
            <a:ext cx="3017520" cy="237744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611" t="830" r="1774" b="830"/>
          <a:stretch/>
        </p:blipFill>
        <p:spPr>
          <a:xfrm>
            <a:off x="116483" y="1619113"/>
            <a:ext cx="3017520" cy="237744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96" t="830" r="4997" b="830"/>
          <a:stretch/>
        </p:blipFill>
        <p:spPr>
          <a:xfrm>
            <a:off x="6038535" y="4003736"/>
            <a:ext cx="2981874" cy="237744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6246" t="830" r="4996" b="830"/>
          <a:stretch/>
        </p:blipFill>
        <p:spPr>
          <a:xfrm>
            <a:off x="6146142" y="1626296"/>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61</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193376"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320026" y="162629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 </a:t>
            </a:r>
            <a:r>
              <a:rPr lang="en-US" dirty="0" smtClean="0">
                <a:solidFill>
                  <a:srgbClr val="FF0000"/>
                </a:solidFill>
              </a:rPr>
              <a:t>RAOB</a:t>
            </a:r>
            <a:endParaRPr lang="en-US" dirty="0">
              <a:solidFill>
                <a:srgbClr val="FF0000"/>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2497" t="830" r="4996" b="830"/>
          <a:stretch/>
        </p:blipFill>
        <p:spPr>
          <a:xfrm>
            <a:off x="3069813" y="3996553"/>
            <a:ext cx="2981874" cy="237744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2497" t="830" r="4996" b="830"/>
          <a:stretch/>
        </p:blipFill>
        <p:spPr>
          <a:xfrm>
            <a:off x="87939" y="3988557"/>
            <a:ext cx="2981874"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61</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607158" y="319100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18" name="Shape 130"/>
          <p:cNvSpPr txBox="1">
            <a:spLocks/>
          </p:cNvSpPr>
          <p:nvPr/>
        </p:nvSpPr>
        <p:spPr>
          <a:xfrm>
            <a:off x="3642326" y="2775382"/>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19" name="Shape 130"/>
          <p:cNvSpPr txBox="1">
            <a:spLocks/>
          </p:cNvSpPr>
          <p:nvPr/>
        </p:nvSpPr>
        <p:spPr>
          <a:xfrm>
            <a:off x="6403150" y="2094557"/>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
        <p:nvSpPr>
          <p:cNvPr id="4" name="TextBox 3"/>
          <p:cNvSpPr txBox="1"/>
          <p:nvPr/>
        </p:nvSpPr>
        <p:spPr>
          <a:xfrm>
            <a:off x="341193" y="6319882"/>
            <a:ext cx="8345605" cy="584775"/>
          </a:xfrm>
          <a:prstGeom prst="rect">
            <a:avLst/>
          </a:prstGeom>
          <a:noFill/>
        </p:spPr>
        <p:txBody>
          <a:bodyPr wrap="square" rtlCol="0">
            <a:spAutoFit/>
          </a:bodyPr>
          <a:lstStyle/>
          <a:p>
            <a:r>
              <a:rPr lang="en-US" sz="1600" dirty="0" smtClean="0">
                <a:solidFill>
                  <a:schemeClr val="bg1"/>
                </a:solidFill>
              </a:rPr>
              <a:t>*TT results are slightly larger than spec when compared with </a:t>
            </a:r>
            <a:r>
              <a:rPr lang="en-US" sz="1600" dirty="0" smtClean="0">
                <a:solidFill>
                  <a:schemeClr val="bg1"/>
                </a:solidFill>
              </a:rPr>
              <a:t>RAOBs during this time of non-operational ABI data. Of course RAOB are point data, compared to NWP models.</a:t>
            </a:r>
            <a:endParaRPr lang="en-US" sz="1600" dirty="0">
              <a:solidFill>
                <a:schemeClr val="bg1"/>
              </a:solidFill>
            </a:endParaRPr>
          </a:p>
        </p:txBody>
      </p:sp>
    </p:spTree>
    <p:extLst>
      <p:ext uri="{BB962C8B-B14F-4D97-AF65-F5344CB8AC3E}">
        <p14:creationId xmlns:p14="http://schemas.microsoft.com/office/powerpoint/2010/main" val="38145268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774" t="830" r="4611" b="830"/>
          <a:stretch/>
        </p:blipFill>
        <p:spPr>
          <a:xfrm>
            <a:off x="119813" y="1598026"/>
            <a:ext cx="3017520" cy="2377440"/>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3193" t="830" r="4611" b="830"/>
          <a:stretch/>
        </p:blipFill>
        <p:spPr>
          <a:xfrm>
            <a:off x="3134057" y="1589851"/>
            <a:ext cx="2971800"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62</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71501"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KI*</a:t>
            </a:r>
            <a:endParaRPr lang="en-US" dirty="0">
              <a:solidFill>
                <a:srgbClr val="FF0000"/>
              </a:solidFill>
            </a:endParaRPr>
          </a:p>
        </p:txBody>
      </p:sp>
      <p:sp>
        <p:nvSpPr>
          <p:cNvPr id="25" name="Shape 130"/>
          <p:cNvSpPr txBox="1">
            <a:spLocks/>
          </p:cNvSpPr>
          <p:nvPr/>
        </p:nvSpPr>
        <p:spPr>
          <a:xfrm>
            <a:off x="326232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8"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 </a:t>
            </a:r>
            <a:r>
              <a:rPr lang="en-US" dirty="0" smtClean="0">
                <a:solidFill>
                  <a:srgbClr val="FF0000"/>
                </a:solidFill>
              </a:rPr>
              <a:t>RAOB</a:t>
            </a:r>
            <a:endParaRPr lang="en-US" dirty="0">
              <a:solidFill>
                <a:srgbClr val="FF0000"/>
              </a:solidFill>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497" t="830" r="4996" b="830"/>
          <a:stretch/>
        </p:blipFill>
        <p:spPr>
          <a:xfrm>
            <a:off x="119813" y="3975466"/>
            <a:ext cx="2981874" cy="2377440"/>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496" t="830" r="4997" b="830"/>
          <a:stretch/>
        </p:blipFill>
        <p:spPr>
          <a:xfrm>
            <a:off x="3108867" y="3967291"/>
            <a:ext cx="2981874" cy="2377440"/>
          </a:xfrm>
          <a:prstGeom prst="rect">
            <a:avLst/>
          </a:prstGeom>
        </p:spPr>
      </p:pic>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62</a:t>
            </a:fld>
            <a:endParaRPr lang="en-US" sz="1200" dirty="0">
              <a:solidFill>
                <a:schemeClr val="lt1"/>
              </a:solidFill>
              <a:latin typeface="Calibri"/>
              <a:ea typeface="Calibri"/>
              <a:cs typeface="Calibri"/>
              <a:sym typeface="Calibri"/>
            </a:endParaRPr>
          </a:p>
        </p:txBody>
      </p:sp>
      <p:sp>
        <p:nvSpPr>
          <p:cNvPr id="21" name="Shape 130"/>
          <p:cNvSpPr txBox="1">
            <a:spLocks/>
          </p:cNvSpPr>
          <p:nvPr/>
        </p:nvSpPr>
        <p:spPr>
          <a:xfrm>
            <a:off x="512158" y="307225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416701" y="3060382"/>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23" name="TextBox 22"/>
          <p:cNvSpPr txBox="1"/>
          <p:nvPr/>
        </p:nvSpPr>
        <p:spPr>
          <a:xfrm>
            <a:off x="6482678" y="2813008"/>
            <a:ext cx="2361131" cy="2308324"/>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solidFill>
                  <a:schemeClr val="bg1"/>
                </a:solidFill>
              </a:rPr>
              <a:t>*KI results are a bit larger than spec when compared with </a:t>
            </a:r>
            <a:r>
              <a:rPr lang="en-US" sz="1600" dirty="0">
                <a:solidFill>
                  <a:schemeClr val="bg1"/>
                </a:solidFill>
              </a:rPr>
              <a:t>RAOBs during this time of non-operational ABI data. </a:t>
            </a:r>
            <a:r>
              <a:rPr lang="en-US" sz="1600" dirty="0" smtClean="0">
                <a:solidFill>
                  <a:schemeClr val="bg1"/>
                </a:solidFill>
              </a:rPr>
              <a:t>RAOB </a:t>
            </a:r>
            <a:r>
              <a:rPr lang="en-US" sz="1600" dirty="0">
                <a:solidFill>
                  <a:schemeClr val="bg1"/>
                </a:solidFill>
              </a:rPr>
              <a:t>are point data, compared to NWP </a:t>
            </a:r>
            <a:r>
              <a:rPr lang="en-US" sz="1600" dirty="0" smtClean="0">
                <a:solidFill>
                  <a:schemeClr val="bg1"/>
                </a:solidFill>
              </a:rPr>
              <a:t>models. S</a:t>
            </a:r>
            <a:r>
              <a:rPr lang="en-US" sz="1600" dirty="0" smtClean="0">
                <a:solidFill>
                  <a:schemeClr val="bg1"/>
                </a:solidFill>
              </a:rPr>
              <a:t>ee </a:t>
            </a:r>
            <a:r>
              <a:rPr lang="en-US" sz="1600" dirty="0" smtClean="0">
                <a:solidFill>
                  <a:schemeClr val="bg1"/>
                </a:solidFill>
              </a:rPr>
              <a:t>next slide for more analysis </a:t>
            </a:r>
            <a:endParaRPr lang="en-US" sz="1600" dirty="0">
              <a:solidFill>
                <a:schemeClr val="bg1"/>
              </a:solidFill>
            </a:endParaRPr>
          </a:p>
        </p:txBody>
      </p:sp>
    </p:spTree>
    <p:extLst>
      <p:ext uri="{BB962C8B-B14F-4D97-AF65-F5344CB8AC3E}">
        <p14:creationId xmlns:p14="http://schemas.microsoft.com/office/powerpoint/2010/main" val="19165490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63</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a:t>
            </a:r>
            <a:r>
              <a:rPr lang="en-US" dirty="0" smtClean="0">
                <a:solidFill>
                  <a:srgbClr val="FF00FF"/>
                </a:solidFill>
              </a:rPr>
              <a:t>CONUS</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1037226" y="1636774"/>
            <a:ext cx="446281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000" dirty="0" smtClean="0">
                <a:solidFill>
                  <a:schemeClr val="bg1"/>
                </a:solidFill>
              </a:rPr>
              <a:t>KI </a:t>
            </a:r>
            <a:r>
              <a:rPr lang="en-US" sz="2000" dirty="0" smtClean="0">
                <a:solidFill>
                  <a:srgbClr val="FF0000"/>
                </a:solidFill>
              </a:rPr>
              <a:t>(&gt;26 for unstable cases)</a:t>
            </a:r>
            <a:endParaRPr lang="en-US" sz="2000" dirty="0">
              <a:solidFill>
                <a:srgbClr val="FF0000"/>
              </a:solidFill>
            </a:endParaRPr>
          </a:p>
        </p:txBody>
      </p:sp>
      <p:sp>
        <p:nvSpPr>
          <p:cNvPr id="25" name="Shape 130"/>
          <p:cNvSpPr txBox="1">
            <a:spLocks/>
          </p:cNvSpPr>
          <p:nvPr/>
        </p:nvSpPr>
        <p:spPr>
          <a:xfrm>
            <a:off x="4533278" y="1641219"/>
            <a:ext cx="3600769"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000" dirty="0" smtClean="0">
                <a:solidFill>
                  <a:schemeClr val="bg1"/>
                </a:solidFill>
              </a:rPr>
              <a:t>TT </a:t>
            </a:r>
            <a:r>
              <a:rPr lang="en-US" sz="2000" dirty="0" smtClean="0">
                <a:solidFill>
                  <a:srgbClr val="FF0000"/>
                </a:solidFill>
              </a:rPr>
              <a:t>(&gt;44 for unstable cases)</a:t>
            </a:r>
            <a:endParaRPr lang="en-US" sz="2000" dirty="0">
              <a:solidFill>
                <a:srgbClr val="FF0000"/>
              </a:solidFill>
            </a:endParaRPr>
          </a:p>
        </p:txBody>
      </p:sp>
      <p:sp>
        <p:nvSpPr>
          <p:cNvPr id="15" name="Shape 130"/>
          <p:cNvSpPr txBox="1">
            <a:spLocks/>
          </p:cNvSpPr>
          <p:nvPr/>
        </p:nvSpPr>
        <p:spPr>
          <a:xfrm>
            <a:off x="163773" y="681416"/>
            <a:ext cx="947154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800" dirty="0" smtClean="0"/>
              <a:t>2017.04-2018.01 </a:t>
            </a:r>
            <a:r>
              <a:rPr lang="en-US" sz="2800" dirty="0" smtClean="0">
                <a:solidFill>
                  <a:srgbClr val="FF0000"/>
                </a:solidFill>
              </a:rPr>
              <a:t>RAOB</a:t>
            </a:r>
            <a:r>
              <a:rPr lang="en-US" sz="2800" dirty="0" smtClean="0"/>
              <a:t> </a:t>
            </a:r>
          </a:p>
          <a:p>
            <a:pPr algn="ctr">
              <a:spcBef>
                <a:spcPts val="0"/>
              </a:spcBef>
              <a:buFont typeface="Arial"/>
              <a:buNone/>
            </a:pPr>
            <a:r>
              <a:rPr lang="en-US" sz="2800" dirty="0" smtClean="0"/>
              <a:t>including “only unstable cases”</a:t>
            </a:r>
            <a:endParaRPr lang="en-US" sz="2800" dirty="0"/>
          </a:p>
        </p:txBody>
      </p:sp>
      <p:sp>
        <p:nvSpPr>
          <p:cNvPr id="16" name="Shape 130"/>
          <p:cNvSpPr txBox="1">
            <a:spLocks/>
          </p:cNvSpPr>
          <p:nvPr/>
        </p:nvSpPr>
        <p:spPr>
          <a:xfrm>
            <a:off x="-135034" y="249219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Full Disk</a:t>
            </a:r>
            <a:endParaRPr lang="en-US" dirty="0">
              <a:solidFill>
                <a:schemeClr val="bg1"/>
              </a:solidFill>
            </a:endParaRPr>
          </a:p>
        </p:txBody>
      </p:sp>
      <p:sp>
        <p:nvSpPr>
          <p:cNvPr id="18" name="Shape 130"/>
          <p:cNvSpPr txBox="1">
            <a:spLocks/>
          </p:cNvSpPr>
          <p:nvPr/>
        </p:nvSpPr>
        <p:spPr>
          <a:xfrm>
            <a:off x="-143717" y="5037278"/>
            <a:ext cx="17199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chemeClr val="bg1"/>
                </a:solidFill>
              </a:rPr>
              <a:t>CONUS</a:t>
            </a:r>
            <a:endParaRPr lang="en-US" dirty="0">
              <a:solidFill>
                <a:schemeClr val="bg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996" t="830" r="4996" b="830"/>
          <a:stretch/>
        </p:blipFill>
        <p:spPr>
          <a:xfrm>
            <a:off x="1903709" y="4437531"/>
            <a:ext cx="2901283" cy="237744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996" t="830" r="4996" b="830"/>
          <a:stretch/>
        </p:blipFill>
        <p:spPr>
          <a:xfrm>
            <a:off x="1904899" y="2058689"/>
            <a:ext cx="2901283" cy="237744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246" t="830" r="4996" b="830"/>
          <a:stretch/>
        </p:blipFill>
        <p:spPr>
          <a:xfrm>
            <a:off x="4799353" y="4437531"/>
            <a:ext cx="2860987" cy="237744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6246" t="830" r="4996" b="830"/>
          <a:stretch/>
        </p:blipFill>
        <p:spPr>
          <a:xfrm>
            <a:off x="4809987" y="2060091"/>
            <a:ext cx="2860987" cy="2377440"/>
          </a:xfrm>
          <a:prstGeom prst="rect">
            <a:avLst/>
          </a:prstGeom>
        </p:spPr>
      </p:pic>
      <p:sp>
        <p:nvSpPr>
          <p:cNvPr id="1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63</a:t>
            </a:fld>
            <a:endParaRPr lang="en-US" sz="1200" dirty="0">
              <a:solidFill>
                <a:schemeClr val="lt1"/>
              </a:solidFill>
              <a:latin typeface="Calibri"/>
              <a:ea typeface="Calibri"/>
              <a:cs typeface="Calibri"/>
              <a:sym typeface="Calibri"/>
            </a:endParaRPr>
          </a:p>
        </p:txBody>
      </p:sp>
      <p:sp>
        <p:nvSpPr>
          <p:cNvPr id="19" name="Shape 130"/>
          <p:cNvSpPr txBox="1">
            <a:spLocks/>
          </p:cNvSpPr>
          <p:nvPr/>
        </p:nvSpPr>
        <p:spPr>
          <a:xfrm>
            <a:off x="2135514" y="3476321"/>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1" name="Shape 130"/>
          <p:cNvSpPr txBox="1">
            <a:spLocks/>
          </p:cNvSpPr>
          <p:nvPr/>
        </p:nvSpPr>
        <p:spPr>
          <a:xfrm>
            <a:off x="5042914" y="3474346"/>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
        <p:nvSpPr>
          <p:cNvPr id="22" name="Shape 130"/>
          <p:cNvSpPr txBox="1">
            <a:spLocks/>
          </p:cNvSpPr>
          <p:nvPr/>
        </p:nvSpPr>
        <p:spPr>
          <a:xfrm>
            <a:off x="2157289" y="5873096"/>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3" name="Shape 130"/>
          <p:cNvSpPr txBox="1">
            <a:spLocks/>
          </p:cNvSpPr>
          <p:nvPr/>
        </p:nvSpPr>
        <p:spPr>
          <a:xfrm>
            <a:off x="5064689" y="5871121"/>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8955842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4371" t="830" r="6871" b="830"/>
          <a:stretch/>
        </p:blipFill>
        <p:spPr>
          <a:xfrm>
            <a:off x="6010601" y="3979981"/>
            <a:ext cx="2860987" cy="2377440"/>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5621" t="830" r="5621" b="830"/>
          <a:stretch/>
        </p:blipFill>
        <p:spPr>
          <a:xfrm>
            <a:off x="6021233" y="1602541"/>
            <a:ext cx="2860987" cy="237744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121" t="830" r="6871" b="830"/>
          <a:stretch/>
        </p:blipFill>
        <p:spPr>
          <a:xfrm>
            <a:off x="3136248" y="1602541"/>
            <a:ext cx="2901283" cy="2377440"/>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5621" t="830" r="5621" b="830"/>
          <a:stretch/>
        </p:blipFill>
        <p:spPr>
          <a:xfrm>
            <a:off x="287071" y="1605030"/>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64</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63504"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48740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320026" y="162629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18" name="Shape 130"/>
          <p:cNvSpPr txBox="1">
            <a:spLocks/>
          </p:cNvSpPr>
          <p:nvPr/>
        </p:nvSpPr>
        <p:spPr>
          <a:xfrm>
            <a:off x="22479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2017.05-2017.12 </a:t>
            </a:r>
            <a:r>
              <a:rPr lang="en-US" dirty="0" smtClean="0">
                <a:solidFill>
                  <a:srgbClr val="FF0000"/>
                </a:solidFill>
              </a:rPr>
              <a:t>ECMWF</a:t>
            </a:r>
            <a:endParaRPr lang="en-US" dirty="0">
              <a:solidFill>
                <a:srgbClr val="FF0000"/>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4371" t="830" r="6871" b="830"/>
          <a:stretch/>
        </p:blipFill>
        <p:spPr>
          <a:xfrm>
            <a:off x="3145763" y="3979981"/>
            <a:ext cx="2860987" cy="2377440"/>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371" t="830" r="6871" b="830"/>
          <a:stretch/>
        </p:blipFill>
        <p:spPr>
          <a:xfrm>
            <a:off x="287072" y="3984406"/>
            <a:ext cx="2860987"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64</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785283" y="314350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19" name="Shape 130"/>
          <p:cNvSpPr txBox="1">
            <a:spLocks/>
          </p:cNvSpPr>
          <p:nvPr/>
        </p:nvSpPr>
        <p:spPr>
          <a:xfrm>
            <a:off x="3487951" y="2205382"/>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21" name="Shape 130"/>
          <p:cNvSpPr txBox="1">
            <a:spLocks/>
          </p:cNvSpPr>
          <p:nvPr/>
        </p:nvSpPr>
        <p:spPr>
          <a:xfrm>
            <a:off x="6320025" y="3103932"/>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28059500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621" t="830" r="5621" b="830"/>
          <a:stretch/>
        </p:blipFill>
        <p:spPr>
          <a:xfrm>
            <a:off x="3107398" y="1600697"/>
            <a:ext cx="2860987" cy="237744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4371" t="830" r="6871" b="830"/>
          <a:stretch/>
        </p:blipFill>
        <p:spPr>
          <a:xfrm>
            <a:off x="241139" y="1600426"/>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65</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63504"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136517"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2" name="Shape 130"/>
          <p:cNvSpPr txBox="1">
            <a:spLocks/>
          </p:cNvSpPr>
          <p:nvPr/>
        </p:nvSpPr>
        <p:spPr>
          <a:xfrm>
            <a:off x="22479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2017.05-2017.12 </a:t>
            </a:r>
            <a:r>
              <a:rPr lang="en-US" dirty="0" smtClean="0">
                <a:solidFill>
                  <a:srgbClr val="FF0000"/>
                </a:solidFill>
              </a:rPr>
              <a:t>ECMWF</a:t>
            </a:r>
            <a:endParaRPr lang="en-US" dirty="0">
              <a:solidFill>
                <a:srgbClr val="FF0000"/>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371" t="830" r="6871" b="830"/>
          <a:stretch/>
        </p:blipFill>
        <p:spPr>
          <a:xfrm>
            <a:off x="3096765" y="3968277"/>
            <a:ext cx="2860987" cy="237744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4371" t="830" r="6871" b="830"/>
          <a:stretch/>
        </p:blipFill>
        <p:spPr>
          <a:xfrm>
            <a:off x="241140" y="3978910"/>
            <a:ext cx="2860987" cy="2377440"/>
          </a:xfrm>
          <a:prstGeom prst="rect">
            <a:avLst/>
          </a:prstGeom>
        </p:spPr>
      </p:pic>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65</a:t>
            </a:fld>
            <a:endParaRPr lang="en-US" sz="1200" dirty="0">
              <a:solidFill>
                <a:schemeClr val="lt1"/>
              </a:solidFill>
              <a:latin typeface="Calibri"/>
              <a:ea typeface="Calibri"/>
              <a:cs typeface="Calibri"/>
              <a:sym typeface="Calibri"/>
            </a:endParaRPr>
          </a:p>
        </p:txBody>
      </p:sp>
      <p:sp>
        <p:nvSpPr>
          <p:cNvPr id="21" name="Shape 130"/>
          <p:cNvSpPr txBox="1">
            <a:spLocks/>
          </p:cNvSpPr>
          <p:nvPr/>
        </p:nvSpPr>
        <p:spPr>
          <a:xfrm>
            <a:off x="642980" y="3107882"/>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772951" y="202725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35114822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496" t="830" r="5246" b="830"/>
          <a:stretch/>
        </p:blipFill>
        <p:spPr>
          <a:xfrm>
            <a:off x="3054283" y="1612103"/>
            <a:ext cx="2941578" cy="2377440"/>
          </a:xfrm>
          <a:prstGeom prst="rect">
            <a:avLst/>
          </a:prstGeom>
        </p:spPr>
      </p:pic>
      <p:pic>
        <p:nvPicPr>
          <p:cNvPr id="192" name="Picture 191"/>
          <p:cNvPicPr>
            <a:picLocks noChangeAspect="1"/>
          </p:cNvPicPr>
          <p:nvPr/>
        </p:nvPicPr>
        <p:blipFill rotWithShape="1">
          <a:blip r:embed="rId4">
            <a:extLst>
              <a:ext uri="{28A0092B-C50C-407E-A947-70E740481C1C}">
                <a14:useLocalDpi xmlns:a14="http://schemas.microsoft.com/office/drawing/2010/main" val="0"/>
              </a:ext>
            </a:extLst>
          </a:blip>
          <a:srcRect l="4997" t="830" r="4997" b="830"/>
          <a:stretch/>
        </p:blipFill>
        <p:spPr>
          <a:xfrm>
            <a:off x="5995860" y="3963466"/>
            <a:ext cx="2901283" cy="2377440"/>
          </a:xfrm>
          <a:prstGeom prst="rect">
            <a:avLst/>
          </a:prstGeom>
        </p:spPr>
      </p:pic>
      <p:pic>
        <p:nvPicPr>
          <p:cNvPr id="193" name="Picture 192"/>
          <p:cNvPicPr>
            <a:picLocks noChangeAspect="1"/>
          </p:cNvPicPr>
          <p:nvPr/>
        </p:nvPicPr>
        <p:blipFill rotWithShape="1">
          <a:blip r:embed="rId5">
            <a:extLst>
              <a:ext uri="{28A0092B-C50C-407E-A947-70E740481C1C}">
                <a14:useLocalDpi xmlns:a14="http://schemas.microsoft.com/office/drawing/2010/main" val="0"/>
              </a:ext>
            </a:extLst>
          </a:blip>
          <a:srcRect l="4996" t="830" r="4996" b="830"/>
          <a:stretch/>
        </p:blipFill>
        <p:spPr>
          <a:xfrm>
            <a:off x="5995861" y="1612103"/>
            <a:ext cx="2901283" cy="2377440"/>
          </a:xfrm>
          <a:prstGeom prst="rect">
            <a:avLst/>
          </a:prstGeom>
        </p:spPr>
      </p:pic>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6246" t="830" r="4996" b="830"/>
          <a:stretch/>
        </p:blipFill>
        <p:spPr>
          <a:xfrm>
            <a:off x="193376" y="1617925"/>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66</a:t>
            </a:fld>
            <a:endParaRPr lang="en-US" dirty="0"/>
          </a:p>
        </p:txBody>
      </p:sp>
      <p:sp>
        <p:nvSpPr>
          <p:cNvPr id="13" name="Shape 132"/>
          <p:cNvSpPr txBox="1">
            <a:spLocks noGrp="1"/>
          </p:cNvSpPr>
          <p:nvPr>
            <p:ph type="title"/>
          </p:nvPr>
        </p:nvSpPr>
        <p:spPr>
          <a:xfrm>
            <a:off x="461581"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193376"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320026" y="162629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18" name="Shape 130"/>
          <p:cNvSpPr txBox="1">
            <a:spLocks/>
          </p:cNvSpPr>
          <p:nvPr/>
        </p:nvSpPr>
        <p:spPr>
          <a:xfrm>
            <a:off x="21336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2017.05-2018.01 </a:t>
            </a:r>
            <a:r>
              <a:rPr lang="en-US" dirty="0" smtClean="0">
                <a:solidFill>
                  <a:srgbClr val="FF0000"/>
                </a:solidFill>
              </a:rPr>
              <a:t>GDAS</a:t>
            </a:r>
            <a:endParaRPr lang="en-US" dirty="0">
              <a:solidFill>
                <a:srgbClr val="FF0000"/>
              </a:solidFill>
            </a:endParaRPr>
          </a:p>
        </p:txBody>
      </p:sp>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4996" t="830" r="4996" b="830"/>
          <a:stretch/>
        </p:blipFill>
        <p:spPr>
          <a:xfrm>
            <a:off x="3094578" y="3984732"/>
            <a:ext cx="2901283" cy="2377440"/>
          </a:xfrm>
          <a:prstGeom prst="rect">
            <a:avLst/>
          </a:prstGeom>
        </p:spPr>
      </p:pic>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4996" t="830" r="4996" b="830"/>
          <a:stretch/>
        </p:blipFill>
        <p:spPr>
          <a:xfrm>
            <a:off x="195532" y="3982470"/>
            <a:ext cx="2901283"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66</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357783" y="307225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19" name="Shape 130"/>
          <p:cNvSpPr txBox="1">
            <a:spLocks/>
          </p:cNvSpPr>
          <p:nvPr/>
        </p:nvSpPr>
        <p:spPr>
          <a:xfrm>
            <a:off x="3357326" y="228850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21" name="Shape 130"/>
          <p:cNvSpPr txBox="1">
            <a:spLocks/>
          </p:cNvSpPr>
          <p:nvPr/>
        </p:nvSpPr>
        <p:spPr>
          <a:xfrm>
            <a:off x="6640650" y="2747682"/>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3606506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4203" t="830" r="5020" b="830"/>
          <a:stretch/>
        </p:blipFill>
        <p:spPr>
          <a:xfrm>
            <a:off x="3158455" y="1605205"/>
            <a:ext cx="2926080" cy="2377440"/>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4996" t="830" r="4996" b="830"/>
          <a:stretch/>
        </p:blipFill>
        <p:spPr>
          <a:xfrm>
            <a:off x="267806" y="1605205"/>
            <a:ext cx="2901283"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67</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00"/>
                </a:solidFill>
              </a:rPr>
              <a:t>FD</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63504" y="1658370"/>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242847" y="1664234"/>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2" name="Shape 130"/>
          <p:cNvSpPr txBox="1">
            <a:spLocks/>
          </p:cNvSpPr>
          <p:nvPr/>
        </p:nvSpPr>
        <p:spPr>
          <a:xfrm>
            <a:off x="21336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2017.05-2018.01 </a:t>
            </a:r>
            <a:r>
              <a:rPr lang="en-US" dirty="0" smtClean="0">
                <a:solidFill>
                  <a:srgbClr val="FF0000"/>
                </a:solidFill>
              </a:rPr>
              <a:t>GDAS</a:t>
            </a:r>
            <a:endParaRPr lang="en-US" dirty="0">
              <a:solidFill>
                <a:srgbClr val="FF0000"/>
              </a:solidFill>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4996" t="830" r="4996" b="830"/>
          <a:stretch/>
        </p:blipFill>
        <p:spPr>
          <a:xfrm>
            <a:off x="3169648" y="3982645"/>
            <a:ext cx="2901283" cy="2377440"/>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4996" t="830" r="4996" b="830"/>
          <a:stretch/>
        </p:blipFill>
        <p:spPr>
          <a:xfrm>
            <a:off x="267805" y="3982645"/>
            <a:ext cx="2901283" cy="2377440"/>
          </a:xfrm>
          <a:prstGeom prst="rect">
            <a:avLst/>
          </a:prstGeom>
        </p:spPr>
      </p:pic>
      <p:sp>
        <p:nvSpPr>
          <p:cNvPr id="1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67</a:t>
            </a:fld>
            <a:endParaRPr lang="en-US" sz="1200" dirty="0">
              <a:solidFill>
                <a:schemeClr val="lt1"/>
              </a:solidFill>
              <a:latin typeface="Calibri"/>
              <a:ea typeface="Calibri"/>
              <a:cs typeface="Calibri"/>
              <a:sym typeface="Calibri"/>
            </a:endParaRPr>
          </a:p>
        </p:txBody>
      </p:sp>
      <p:sp>
        <p:nvSpPr>
          <p:cNvPr id="15" name="Shape 130"/>
          <p:cNvSpPr txBox="1">
            <a:spLocks/>
          </p:cNvSpPr>
          <p:nvPr/>
        </p:nvSpPr>
        <p:spPr>
          <a:xfrm>
            <a:off x="690283" y="212225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16" name="Shape 130"/>
          <p:cNvSpPr txBox="1">
            <a:spLocks/>
          </p:cNvSpPr>
          <p:nvPr/>
        </p:nvSpPr>
        <p:spPr>
          <a:xfrm>
            <a:off x="3499826" y="309600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5346136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5" t="830" r="3191" b="830"/>
          <a:stretch/>
        </p:blipFill>
        <p:spPr>
          <a:xfrm>
            <a:off x="3043730" y="1603436"/>
            <a:ext cx="3108960" cy="237744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621" t="830" r="766" b="830"/>
          <a:stretch/>
        </p:blipFill>
        <p:spPr>
          <a:xfrm>
            <a:off x="118945" y="1601470"/>
            <a:ext cx="3017520" cy="237744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496" t="830" r="4997" b="830"/>
          <a:stretch/>
        </p:blipFill>
        <p:spPr>
          <a:xfrm>
            <a:off x="6062209" y="3980876"/>
            <a:ext cx="2981874" cy="237744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4611" t="830" r="4611" b="830"/>
          <a:stretch/>
        </p:blipFill>
        <p:spPr>
          <a:xfrm>
            <a:off x="6115374" y="1601470"/>
            <a:ext cx="2926080"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68</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FF"/>
                </a:solidFill>
              </a:rPr>
              <a:t>CONUS</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193376"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320026" y="162629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3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 </a:t>
            </a:r>
            <a:r>
              <a:rPr lang="en-US" dirty="0" smtClean="0">
                <a:solidFill>
                  <a:srgbClr val="FF0000"/>
                </a:solidFill>
              </a:rPr>
              <a:t>RAOB</a:t>
            </a:r>
            <a:endParaRPr lang="en-US" dirty="0">
              <a:solidFill>
                <a:srgbClr val="FF0000"/>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2497" t="830" r="4996" b="830"/>
          <a:stretch/>
        </p:blipFill>
        <p:spPr>
          <a:xfrm>
            <a:off x="3096114" y="3980876"/>
            <a:ext cx="2981874" cy="237744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2497" t="830" r="4996" b="830"/>
          <a:stretch/>
        </p:blipFill>
        <p:spPr>
          <a:xfrm>
            <a:off x="119013" y="3980876"/>
            <a:ext cx="2981874"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68</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369658" y="3155382"/>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18" name="Shape 130"/>
          <p:cNvSpPr txBox="1">
            <a:spLocks/>
          </p:cNvSpPr>
          <p:nvPr/>
        </p:nvSpPr>
        <p:spPr>
          <a:xfrm>
            <a:off x="3535451" y="266850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19" name="Shape 130"/>
          <p:cNvSpPr txBox="1">
            <a:spLocks/>
          </p:cNvSpPr>
          <p:nvPr/>
        </p:nvSpPr>
        <p:spPr>
          <a:xfrm>
            <a:off x="6557525" y="2106432"/>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26457028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611" t="830" r="4611" b="830"/>
          <a:stretch/>
        </p:blipFill>
        <p:spPr>
          <a:xfrm>
            <a:off x="3144359" y="1615330"/>
            <a:ext cx="2926080" cy="237744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774" t="830" r="4611" b="830"/>
          <a:stretch/>
        </p:blipFill>
        <p:spPr>
          <a:xfrm>
            <a:off x="125849" y="1615309"/>
            <a:ext cx="3017520"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69</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FF"/>
                </a:solidFill>
              </a:rPr>
              <a:t>CONUS</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71501"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226701"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5"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 </a:t>
            </a:r>
            <a:r>
              <a:rPr lang="en-US" dirty="0" smtClean="0">
                <a:solidFill>
                  <a:srgbClr val="FF0000"/>
                </a:solidFill>
              </a:rPr>
              <a:t>RAOB</a:t>
            </a:r>
            <a:endParaRPr lang="en-US" dirty="0">
              <a:solidFill>
                <a:srgbClr val="FF0000"/>
              </a:solidFill>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497" t="830" r="4996" b="830"/>
          <a:stretch/>
        </p:blipFill>
        <p:spPr>
          <a:xfrm>
            <a:off x="3105182" y="3982116"/>
            <a:ext cx="2981874" cy="237744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497" t="830" r="4996" b="830"/>
          <a:stretch/>
        </p:blipFill>
        <p:spPr>
          <a:xfrm>
            <a:off x="123520" y="3978910"/>
            <a:ext cx="2981874" cy="2377440"/>
          </a:xfrm>
          <a:prstGeom prst="rect">
            <a:avLst/>
          </a:prstGeom>
        </p:spPr>
      </p:pic>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69</a:t>
            </a:fld>
            <a:endParaRPr lang="en-US" sz="1200" dirty="0">
              <a:solidFill>
                <a:schemeClr val="lt1"/>
              </a:solidFill>
              <a:latin typeface="Calibri"/>
              <a:ea typeface="Calibri"/>
              <a:cs typeface="Calibri"/>
              <a:sym typeface="Calibri"/>
            </a:endParaRPr>
          </a:p>
        </p:txBody>
      </p:sp>
      <p:sp>
        <p:nvSpPr>
          <p:cNvPr id="21" name="Shape 130"/>
          <p:cNvSpPr txBox="1">
            <a:spLocks/>
          </p:cNvSpPr>
          <p:nvPr/>
        </p:nvSpPr>
        <p:spPr>
          <a:xfrm>
            <a:off x="595283" y="307225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476076" y="304850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1718875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197027"/>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smtClean="0">
                <a:solidFill>
                  <a:schemeClr val="lt1"/>
                </a:solidFill>
                <a:latin typeface="Calibri"/>
                <a:ea typeface="Calibri"/>
                <a:cs typeface="Calibri"/>
                <a:sym typeface="Calibri"/>
              </a:rPr>
              <a:t>Beta PLPTs Review</a:t>
            </a:r>
            <a:endParaRPr lang="en-US" sz="3600" b="0" i="0" u="none" strike="noStrike" cap="none" dirty="0">
              <a:solidFill>
                <a:schemeClr val="lt1"/>
              </a:solidFill>
              <a:latin typeface="Calibri"/>
              <a:ea typeface="Calibri"/>
              <a:cs typeface="Calibri"/>
              <a:sym typeface="Calibri"/>
            </a:endParaRPr>
          </a:p>
        </p:txBody>
      </p:sp>
      <p:graphicFrame>
        <p:nvGraphicFramePr>
          <p:cNvPr id="107" name="Shape 107"/>
          <p:cNvGraphicFramePr/>
          <p:nvPr>
            <p:extLst>
              <p:ext uri="{D42A27DB-BD31-4B8C-83A1-F6EECF244321}">
                <p14:modId xmlns:p14="http://schemas.microsoft.com/office/powerpoint/2010/main" val="322955568"/>
              </p:ext>
            </p:extLst>
          </p:nvPr>
        </p:nvGraphicFramePr>
        <p:xfrm>
          <a:off x="93785" y="1242853"/>
          <a:ext cx="8964244" cy="4728308"/>
        </p:xfrm>
        <a:graphic>
          <a:graphicData uri="http://schemas.openxmlformats.org/drawingml/2006/table">
            <a:tbl>
              <a:tblPr firstRow="1" bandRow="1">
                <a:noFill/>
              </a:tblPr>
              <a:tblGrid>
                <a:gridCol w="1922584">
                  <a:extLst>
                    <a:ext uri="{9D8B030D-6E8A-4147-A177-3AD203B41FA5}">
                      <a16:colId xmlns:a16="http://schemas.microsoft.com/office/drawing/2014/main" val="20000"/>
                    </a:ext>
                  </a:extLst>
                </a:gridCol>
                <a:gridCol w="3259016">
                  <a:extLst>
                    <a:ext uri="{9D8B030D-6E8A-4147-A177-3AD203B41FA5}">
                      <a16:colId xmlns:a16="http://schemas.microsoft.com/office/drawing/2014/main" val="20001"/>
                    </a:ext>
                  </a:extLst>
                </a:gridCol>
                <a:gridCol w="1232799">
                  <a:extLst>
                    <a:ext uri="{9D8B030D-6E8A-4147-A177-3AD203B41FA5}">
                      <a16:colId xmlns:a16="http://schemas.microsoft.com/office/drawing/2014/main" val="20002"/>
                    </a:ext>
                  </a:extLst>
                </a:gridCol>
                <a:gridCol w="1249609">
                  <a:extLst>
                    <a:ext uri="{9D8B030D-6E8A-4147-A177-3AD203B41FA5}">
                      <a16:colId xmlns:a16="http://schemas.microsoft.com/office/drawing/2014/main" val="20003"/>
                    </a:ext>
                  </a:extLst>
                </a:gridCol>
                <a:gridCol w="1300236">
                  <a:extLst>
                    <a:ext uri="{9D8B030D-6E8A-4147-A177-3AD203B41FA5}">
                      <a16:colId xmlns:a16="http://schemas.microsoft.com/office/drawing/2014/main" val="20004"/>
                    </a:ext>
                  </a:extLst>
                </a:gridCol>
              </a:tblGrid>
              <a:tr h="444803">
                <a:tc>
                  <a:txBody>
                    <a:bodyPr/>
                    <a:lstStyle/>
                    <a:p>
                      <a:pPr marL="0" marR="0" lvl="0" indent="0" algn="ctr" rtl="0">
                        <a:spcBef>
                          <a:spcPts val="0"/>
                        </a:spcBef>
                        <a:buSzPct val="25000"/>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AWG POC</a:t>
                      </a:r>
                    </a:p>
                  </a:txBody>
                  <a:tcPr marL="91450" marR="91450" marT="45725" marB="45725" anchor="ctr">
                    <a:solidFill>
                      <a:srgbClr val="BFBFBF"/>
                    </a:solidFill>
                  </a:tcPr>
                </a:tc>
                <a:extLst>
                  <a:ext uri="{0D108BD9-81ED-4DB2-BD59-A6C34878D82A}">
                    <a16:rowId xmlns:a16="http://schemas.microsoft.com/office/drawing/2014/main" val="10000"/>
                  </a:ext>
                </a:extLst>
              </a:tr>
              <a:tr h="548386">
                <a:tc>
                  <a:txBody>
                    <a:bodyPr/>
                    <a:lstStyle/>
                    <a:p>
                      <a:pPr marL="0" marR="0" lvl="0" indent="0" algn="l" rtl="0">
                        <a:spcBef>
                          <a:spcPts val="0"/>
                        </a:spcBef>
                        <a:buSzPct val="25000"/>
                        <a:buNone/>
                      </a:pPr>
                      <a:r>
                        <a:rPr lang="en-US" sz="1400" u="none" strike="noStrike" cap="none" dirty="0" smtClean="0"/>
                        <a:t>ABI-FD_LVT01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hour </a:t>
                      </a:r>
                      <a:r>
                        <a:rPr lang="en-US" sz="1400" b="0" u="none" strike="noStrike" cap="none" dirty="0">
                          <a:solidFill>
                            <a:schemeClr val="dk1"/>
                          </a:solidFill>
                        </a:rPr>
                        <a:t>for FD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1"/>
                  </a:ext>
                </a:extLst>
              </a:tr>
              <a:tr h="548386">
                <a:tc>
                  <a:txBody>
                    <a:bodyPr/>
                    <a:lstStyle/>
                    <a:p>
                      <a:pPr marL="0" marR="0" lvl="0" indent="0" algn="l" rtl="0">
                        <a:spcBef>
                          <a:spcPts val="0"/>
                        </a:spcBef>
                        <a:buSzPct val="25000"/>
                        <a:buNone/>
                      </a:pPr>
                      <a:r>
                        <a:rPr lang="en-US" sz="1400" u="none" strike="noStrike" cap="none" dirty="0" smtClean="0"/>
                        <a:t>ABI-CONUS_LVT02</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30 </a:t>
                      </a:r>
                      <a:r>
                        <a:rPr lang="en-US" sz="1400" b="0" u="none" strike="noStrike" cap="none" dirty="0">
                          <a:solidFill>
                            <a:schemeClr val="dk1"/>
                          </a:solidFill>
                        </a:rPr>
                        <a:t>min for CONUS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2"/>
                  </a:ext>
                </a:extLst>
              </a:tr>
              <a:tr h="548386">
                <a:tc>
                  <a:txBody>
                    <a:bodyPr/>
                    <a:lstStyle/>
                    <a:p>
                      <a:pPr marL="0" marR="0" lvl="0" indent="0" algn="l" rtl="0">
                        <a:spcBef>
                          <a:spcPts val="0"/>
                        </a:spcBef>
                        <a:buSzPct val="25000"/>
                        <a:buNone/>
                      </a:pPr>
                      <a:r>
                        <a:rPr lang="en-US" sz="1400" u="none" strike="noStrike" cap="none" dirty="0" smtClean="0"/>
                        <a:t>ABI-MESO_LVT03</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5 min for </a:t>
                      </a:r>
                      <a:r>
                        <a:rPr lang="en-US" sz="1400" b="0" u="none" strike="noStrike" cap="none" dirty="0" err="1">
                          <a:solidFill>
                            <a:schemeClr val="dk1"/>
                          </a:solidFill>
                        </a:rPr>
                        <a:t>Meso</a:t>
                      </a:r>
                      <a:r>
                        <a:rPr lang="en-US" sz="1400" b="0" u="none" strike="noStrike" cap="none" dirty="0">
                          <a:solidFill>
                            <a:schemeClr val="dk1"/>
                          </a:solidFill>
                        </a:rPr>
                        <a:t>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3"/>
                  </a:ext>
                </a:extLst>
              </a:tr>
              <a:tr h="548386">
                <a:tc>
                  <a:txBody>
                    <a:bodyPr/>
                    <a:lstStyle/>
                    <a:p>
                      <a:pPr marL="0" marR="0" lvl="0" indent="0" algn="l" rtl="0">
                        <a:spcBef>
                          <a:spcPts val="0"/>
                        </a:spcBef>
                        <a:buSzPct val="25000"/>
                        <a:buNone/>
                      </a:pPr>
                      <a:r>
                        <a:rPr lang="en-US" sz="1400" u="none" strike="noStrike" cap="none" dirty="0" smtClean="0"/>
                        <a:t>ABI-FD_LVT04</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smtClean="0">
                          <a:solidFill>
                            <a:schemeClr val="dk1"/>
                          </a:solidFill>
                        </a:rPr>
                        <a:t>Verify Product is generated every hour for FD for M4</a:t>
                      </a:r>
                      <a:endParaRPr lang="en-US" sz="1400" b="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smtClean="0">
                          <a:solidFill>
                            <a:schemeClr val="dk1"/>
                          </a:solidFill>
                        </a:rPr>
                        <a:t>Complete*</a:t>
                      </a:r>
                      <a:endParaRPr lang="en-US" sz="140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4"/>
                  </a:ext>
                </a:extLst>
              </a:tr>
              <a:tr h="548386">
                <a:tc>
                  <a:txBody>
                    <a:bodyPr/>
                    <a:lstStyle/>
                    <a:p>
                      <a:pPr marL="0" marR="0" lvl="0" indent="0" algn="l" rtl="0">
                        <a:spcBef>
                          <a:spcPts val="0"/>
                        </a:spcBef>
                        <a:buSzPct val="25000"/>
                        <a:buNone/>
                      </a:pPr>
                      <a:r>
                        <a:rPr lang="en-US" sz="1400" u="none" strike="noStrike" cap="none" dirty="0" smtClean="0"/>
                        <a:t>ABI-CONUS_LVT05</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30 </a:t>
                      </a:r>
                      <a:r>
                        <a:rPr lang="en-US" sz="1400" b="0" u="none" strike="noStrike" cap="none" dirty="0">
                          <a:solidFill>
                            <a:schemeClr val="dk1"/>
                          </a:solidFill>
                        </a:rPr>
                        <a:t>min for CONUS for M4</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smtClean="0">
                          <a:solidFill>
                            <a:schemeClr val="dk1"/>
                          </a:solidFill>
                        </a:rPr>
                        <a:t>Complete*</a:t>
                      </a:r>
                      <a:endParaRPr lang="en-US" sz="140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a:t>PRO</a:t>
                      </a:r>
                    </a:p>
                  </a:txBody>
                  <a:tcPr marL="91450" marR="91450" marT="45725" marB="45725" anchor="ctr">
                    <a:solidFill>
                      <a:schemeClr val="lt1"/>
                    </a:solidFill>
                  </a:tcPr>
                </a:tc>
                <a:extLst>
                  <a:ext uri="{0D108BD9-81ED-4DB2-BD59-A6C34878D82A}">
                    <a16:rowId xmlns:a16="http://schemas.microsoft.com/office/drawing/2014/main" val="10005"/>
                  </a:ext>
                </a:extLst>
              </a:tr>
              <a:tr h="444803">
                <a:tc>
                  <a:txBody>
                    <a:bodyPr/>
                    <a:lstStyle/>
                    <a:p>
                      <a:pPr marL="0" marR="0" lvl="0" indent="0" algn="l" rtl="0">
                        <a:spcBef>
                          <a:spcPts val="0"/>
                        </a:spcBef>
                        <a:buSzPct val="25000"/>
                        <a:buNone/>
                      </a:pPr>
                      <a:r>
                        <a:rPr lang="en-US" sz="1400" u="none" strike="noStrike" cap="none" dirty="0" smtClean="0"/>
                        <a:t>ABI-FD_LVT06</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FD </a:t>
                      </a:r>
                      <a:r>
                        <a:rPr lang="en-US" sz="1400" u="none" strike="noStrike" cap="none" dirty="0" smtClean="0"/>
                        <a:t>LVT</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548386">
                <a:tc>
                  <a:txBody>
                    <a:bodyPr/>
                    <a:lstStyle/>
                    <a:p>
                      <a:pPr marL="0" marR="0" lvl="0" indent="0" algn="l" rtl="0">
                        <a:spcBef>
                          <a:spcPts val="0"/>
                        </a:spcBef>
                        <a:buSzPct val="25000"/>
                        <a:buNone/>
                      </a:pPr>
                      <a:r>
                        <a:rPr lang="en-US" sz="1400" u="none" strike="noStrike" cap="none" dirty="0" smtClean="0"/>
                        <a:t>ABI-CONUS_LVT07</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dirty="0"/>
                        <a:t>CONUS </a:t>
                      </a:r>
                      <a:r>
                        <a:rPr lang="en-US" sz="1400" u="none" strike="noStrike" cap="none" dirty="0" smtClean="0"/>
                        <a:t>LVT</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7"/>
                  </a:ext>
                </a:extLst>
              </a:tr>
              <a:tr h="548386">
                <a:tc>
                  <a:txBody>
                    <a:bodyPr/>
                    <a:lstStyle/>
                    <a:p>
                      <a:pPr marL="0" marR="0" lvl="0" indent="0" algn="l" rtl="0">
                        <a:spcBef>
                          <a:spcPts val="0"/>
                        </a:spcBef>
                        <a:buSzPct val="25000"/>
                        <a:buNone/>
                      </a:pPr>
                      <a:r>
                        <a:rPr lang="en-US" sz="1400" u="none" strike="noStrike" cap="none" dirty="0" smtClean="0"/>
                        <a:t>ABI-MESO_LVT08</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u="none" strike="noStrike" cap="none" dirty="0" err="1"/>
                        <a:t>Meso</a:t>
                      </a:r>
                      <a:r>
                        <a:rPr lang="en-US" sz="1400" u="none" strike="noStrike" cap="none" dirty="0"/>
                        <a:t> </a:t>
                      </a:r>
                      <a:r>
                        <a:rPr lang="en-US" sz="1400" u="none" strike="noStrike" cap="none" dirty="0" smtClean="0"/>
                        <a:t>LVT</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7</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153306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6246" t="830" r="4996" b="830"/>
          <a:stretch/>
        </p:blipFill>
        <p:spPr>
          <a:xfrm>
            <a:off x="5998761" y="3983164"/>
            <a:ext cx="2860987" cy="2377440"/>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6246" t="830" r="4996" b="830"/>
          <a:stretch/>
        </p:blipFill>
        <p:spPr>
          <a:xfrm>
            <a:off x="5998761" y="1612103"/>
            <a:ext cx="2860987" cy="237744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121" t="830" r="6871" b="830"/>
          <a:stretch/>
        </p:blipFill>
        <p:spPr>
          <a:xfrm>
            <a:off x="3099885" y="1605724"/>
            <a:ext cx="2901283" cy="2377440"/>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5621" t="830" r="5621" b="830"/>
          <a:stretch/>
        </p:blipFill>
        <p:spPr>
          <a:xfrm>
            <a:off x="279460" y="1608346"/>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70</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FF"/>
                </a:solidFill>
              </a:rPr>
              <a:t>CONUS</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84770"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434241"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181797" y="162629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18" name="Shape 130"/>
          <p:cNvSpPr txBox="1">
            <a:spLocks/>
          </p:cNvSpPr>
          <p:nvPr/>
        </p:nvSpPr>
        <p:spPr>
          <a:xfrm>
            <a:off x="22479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2017.05-2017.12 </a:t>
            </a:r>
            <a:r>
              <a:rPr lang="en-US" dirty="0" smtClean="0">
                <a:solidFill>
                  <a:srgbClr val="FF0000"/>
                </a:solidFill>
              </a:rPr>
              <a:t>ECMWF</a:t>
            </a:r>
            <a:endParaRPr lang="en-US" dirty="0">
              <a:solidFill>
                <a:srgbClr val="FF0000"/>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4371" t="830" r="6871" b="830"/>
          <a:stretch/>
        </p:blipFill>
        <p:spPr>
          <a:xfrm>
            <a:off x="3140181" y="3978910"/>
            <a:ext cx="2860987" cy="2377440"/>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6871" t="830" r="4371" b="830"/>
          <a:stretch/>
        </p:blipFill>
        <p:spPr>
          <a:xfrm>
            <a:off x="279194" y="3978910"/>
            <a:ext cx="2860987"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70</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595283" y="3131632"/>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22" name="Shape 130"/>
          <p:cNvSpPr txBox="1">
            <a:spLocks/>
          </p:cNvSpPr>
          <p:nvPr/>
        </p:nvSpPr>
        <p:spPr>
          <a:xfrm>
            <a:off x="3939201" y="323850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23" name="Shape 130"/>
          <p:cNvSpPr txBox="1">
            <a:spLocks/>
          </p:cNvSpPr>
          <p:nvPr/>
        </p:nvSpPr>
        <p:spPr>
          <a:xfrm>
            <a:off x="6605025" y="3198932"/>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4064453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621" t="830" r="5621" b="830"/>
          <a:stretch/>
        </p:blipFill>
        <p:spPr>
          <a:xfrm>
            <a:off x="3159589" y="1598026"/>
            <a:ext cx="2860987" cy="237744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4371" t="830" r="6871" b="830"/>
          <a:stretch/>
        </p:blipFill>
        <p:spPr>
          <a:xfrm>
            <a:off x="299076" y="1605855"/>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71</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FF"/>
                </a:solidFill>
              </a:rPr>
              <a:t>CONUS</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437935"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189682"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2" name="Shape 130"/>
          <p:cNvSpPr txBox="1">
            <a:spLocks/>
          </p:cNvSpPr>
          <p:nvPr/>
        </p:nvSpPr>
        <p:spPr>
          <a:xfrm>
            <a:off x="22479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2017.05-2017.12 </a:t>
            </a:r>
            <a:r>
              <a:rPr lang="en-US" dirty="0" smtClean="0">
                <a:solidFill>
                  <a:srgbClr val="FF0000"/>
                </a:solidFill>
              </a:rPr>
              <a:t>ECMWF</a:t>
            </a:r>
            <a:endParaRPr lang="en-US" dirty="0">
              <a:solidFill>
                <a:srgbClr val="FF0000"/>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6871" t="830" r="4371" b="830"/>
          <a:stretch/>
        </p:blipFill>
        <p:spPr>
          <a:xfrm>
            <a:off x="3159589" y="3975466"/>
            <a:ext cx="2860987" cy="237744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5621" t="830" r="5621" b="830"/>
          <a:stretch/>
        </p:blipFill>
        <p:spPr>
          <a:xfrm>
            <a:off x="299076" y="3975466"/>
            <a:ext cx="2860987" cy="2377440"/>
          </a:xfrm>
          <a:prstGeom prst="rect">
            <a:avLst/>
          </a:prstGeom>
        </p:spPr>
      </p:pic>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71</a:t>
            </a:fld>
            <a:endParaRPr lang="en-US" sz="1200" dirty="0">
              <a:solidFill>
                <a:schemeClr val="lt1"/>
              </a:solidFill>
              <a:latin typeface="Calibri"/>
              <a:ea typeface="Calibri"/>
              <a:cs typeface="Calibri"/>
              <a:sym typeface="Calibri"/>
            </a:endParaRPr>
          </a:p>
        </p:txBody>
      </p:sp>
      <p:sp>
        <p:nvSpPr>
          <p:cNvPr id="21" name="Shape 130"/>
          <p:cNvSpPr txBox="1">
            <a:spLocks/>
          </p:cNvSpPr>
          <p:nvPr/>
        </p:nvSpPr>
        <p:spPr>
          <a:xfrm>
            <a:off x="571533" y="309600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951076" y="205100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36526418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3497" t="830" r="5247" b="830"/>
          <a:stretch/>
        </p:blipFill>
        <p:spPr>
          <a:xfrm>
            <a:off x="3106693" y="1613623"/>
            <a:ext cx="2941578" cy="2377440"/>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6246" t="830" r="4996" b="830"/>
          <a:stretch/>
        </p:blipFill>
        <p:spPr>
          <a:xfrm>
            <a:off x="243703" y="1612103"/>
            <a:ext cx="2860987" cy="2377440"/>
          </a:xfrm>
          <a:prstGeom prst="rect">
            <a:avLst/>
          </a:prstGeom>
        </p:spPr>
      </p:pic>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6246" t="830" r="4996" b="830"/>
          <a:stretch/>
        </p:blipFill>
        <p:spPr>
          <a:xfrm>
            <a:off x="6048271" y="1606322"/>
            <a:ext cx="2860987" cy="2377440"/>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5621" t="830" r="4371" b="830"/>
          <a:stretch/>
        </p:blipFill>
        <p:spPr>
          <a:xfrm>
            <a:off x="6007975" y="3991063"/>
            <a:ext cx="2901283"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72</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FF"/>
                </a:solidFill>
              </a:rPr>
              <a:t>CONUS</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42238"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256228" y="1668828"/>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18" name="Shape 130"/>
          <p:cNvSpPr txBox="1">
            <a:spLocks/>
          </p:cNvSpPr>
          <p:nvPr/>
        </p:nvSpPr>
        <p:spPr>
          <a:xfrm>
            <a:off x="21336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2017.05-2018.01 </a:t>
            </a:r>
            <a:r>
              <a:rPr lang="en-US" dirty="0" smtClean="0">
                <a:solidFill>
                  <a:srgbClr val="FF0000"/>
                </a:solidFill>
              </a:rPr>
              <a:t>GDAS</a:t>
            </a:r>
            <a:endParaRPr lang="en-US" dirty="0">
              <a:solidFill>
                <a:srgbClr val="FF0000"/>
              </a:solidFill>
            </a:endParaRPr>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4996" t="830" r="4996" b="830"/>
          <a:stretch/>
        </p:blipFill>
        <p:spPr>
          <a:xfrm>
            <a:off x="3104691" y="3989543"/>
            <a:ext cx="2901283" cy="2377440"/>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6246" t="830" r="4996" b="830"/>
          <a:stretch/>
        </p:blipFill>
        <p:spPr>
          <a:xfrm>
            <a:off x="243704" y="3991063"/>
            <a:ext cx="2860987"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72</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417158" y="307225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21" name="Shape 130"/>
          <p:cNvSpPr txBox="1">
            <a:spLocks/>
          </p:cNvSpPr>
          <p:nvPr/>
        </p:nvSpPr>
        <p:spPr>
          <a:xfrm>
            <a:off x="4485451" y="2157882"/>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23" name="Shape 130"/>
          <p:cNvSpPr txBox="1">
            <a:spLocks/>
          </p:cNvSpPr>
          <p:nvPr/>
        </p:nvSpPr>
        <p:spPr>
          <a:xfrm>
            <a:off x="6201275" y="2842682"/>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32409155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4996" t="830" r="4996" b="830"/>
          <a:stretch/>
        </p:blipFill>
        <p:spPr>
          <a:xfrm>
            <a:off x="277668" y="1604055"/>
            <a:ext cx="2901283" cy="2377440"/>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6246" t="830" r="4996" b="830"/>
          <a:stretch/>
        </p:blipFill>
        <p:spPr>
          <a:xfrm>
            <a:off x="3178951" y="1593422"/>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73</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00FF"/>
                </a:solidFill>
              </a:rPr>
              <a:t>CONUS</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84770"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210948"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2" name="Shape 130"/>
          <p:cNvSpPr txBox="1">
            <a:spLocks/>
          </p:cNvSpPr>
          <p:nvPr/>
        </p:nvSpPr>
        <p:spPr>
          <a:xfrm>
            <a:off x="21336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2017.05-2018.01 </a:t>
            </a:r>
            <a:r>
              <a:rPr lang="en-US" dirty="0" smtClean="0">
                <a:solidFill>
                  <a:srgbClr val="FF0000"/>
                </a:solidFill>
              </a:rPr>
              <a:t>GDAS</a:t>
            </a:r>
            <a:endParaRPr lang="en-US" dirty="0">
              <a:solidFill>
                <a:srgbClr val="FF0000"/>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5621" t="830" r="4371" b="830"/>
          <a:stretch/>
        </p:blipFill>
        <p:spPr>
          <a:xfrm>
            <a:off x="3140652" y="3970862"/>
            <a:ext cx="2901283" cy="237744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6870" t="830" r="4371" b="830"/>
          <a:stretch/>
        </p:blipFill>
        <p:spPr>
          <a:xfrm>
            <a:off x="277668" y="3975466"/>
            <a:ext cx="2860987"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73</a:t>
            </a:fld>
            <a:endParaRPr lang="en-US" sz="1200" dirty="0">
              <a:solidFill>
                <a:schemeClr val="lt1"/>
              </a:solidFill>
              <a:latin typeface="Calibri"/>
              <a:ea typeface="Calibri"/>
              <a:cs typeface="Calibri"/>
              <a:sym typeface="Calibri"/>
            </a:endParaRPr>
          </a:p>
        </p:txBody>
      </p:sp>
      <p:sp>
        <p:nvSpPr>
          <p:cNvPr id="18" name="Shape 130"/>
          <p:cNvSpPr txBox="1">
            <a:spLocks/>
          </p:cNvSpPr>
          <p:nvPr/>
        </p:nvSpPr>
        <p:spPr>
          <a:xfrm>
            <a:off x="1438408" y="3179132"/>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464201" y="311975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36666571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22" t="830" r="3266" b="830"/>
          <a:stretch/>
        </p:blipFill>
        <p:spPr>
          <a:xfrm>
            <a:off x="3064330" y="1586026"/>
            <a:ext cx="3017520" cy="237744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611" t="830" r="4611" b="830"/>
          <a:stretch/>
        </p:blipFill>
        <p:spPr>
          <a:xfrm>
            <a:off x="134627" y="1586026"/>
            <a:ext cx="2926080" cy="237744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747" t="830" r="4997" b="830"/>
          <a:stretch/>
        </p:blipFill>
        <p:spPr>
          <a:xfrm>
            <a:off x="6031630" y="3963266"/>
            <a:ext cx="2941578" cy="237744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6247" t="830" r="2976" b="830"/>
          <a:stretch/>
        </p:blipFill>
        <p:spPr>
          <a:xfrm>
            <a:off x="6056381" y="1588951"/>
            <a:ext cx="2926080"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74</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193376"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320026" y="162629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3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 </a:t>
            </a:r>
            <a:r>
              <a:rPr lang="en-US" dirty="0" smtClean="0">
                <a:solidFill>
                  <a:srgbClr val="FF0000"/>
                </a:solidFill>
              </a:rPr>
              <a:t>RAOB</a:t>
            </a:r>
            <a:endParaRPr lang="en-US" dirty="0">
              <a:solidFill>
                <a:srgbClr val="FF0000"/>
              </a:solidFill>
            </a:endParaRPr>
          </a:p>
        </p:txBody>
      </p:sp>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74</a:t>
            </a:fld>
            <a:endParaRPr lang="en-US" sz="1200" dirty="0">
              <a:solidFill>
                <a:schemeClr val="lt1"/>
              </a:solidFill>
              <a:latin typeface="Calibri"/>
              <a:ea typeface="Calibri"/>
              <a:cs typeface="Calibri"/>
              <a:sym typeface="Calibri"/>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4997" t="830" r="4997" b="830"/>
          <a:stretch/>
        </p:blipFill>
        <p:spPr>
          <a:xfrm>
            <a:off x="3133046" y="3963266"/>
            <a:ext cx="2901283" cy="237744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3747" t="830" r="2641" b="830"/>
          <a:stretch/>
        </p:blipFill>
        <p:spPr>
          <a:xfrm>
            <a:off x="122752" y="3963466"/>
            <a:ext cx="3017520" cy="2377440"/>
          </a:xfrm>
          <a:prstGeom prst="rect">
            <a:avLst/>
          </a:prstGeom>
        </p:spPr>
      </p:pic>
      <p:sp>
        <p:nvSpPr>
          <p:cNvPr id="16" name="Shape 130"/>
          <p:cNvSpPr txBox="1">
            <a:spLocks/>
          </p:cNvSpPr>
          <p:nvPr/>
        </p:nvSpPr>
        <p:spPr>
          <a:xfrm>
            <a:off x="729619" y="186100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18" name="Shape 130"/>
          <p:cNvSpPr txBox="1">
            <a:spLocks/>
          </p:cNvSpPr>
          <p:nvPr/>
        </p:nvSpPr>
        <p:spPr>
          <a:xfrm>
            <a:off x="2906076" y="3226632"/>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21" name="Shape 130"/>
          <p:cNvSpPr txBox="1">
            <a:spLocks/>
          </p:cNvSpPr>
          <p:nvPr/>
        </p:nvSpPr>
        <p:spPr>
          <a:xfrm>
            <a:off x="6545650" y="2070807"/>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26457028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612" t="830" r="4612" b="830"/>
          <a:stretch/>
        </p:blipFill>
        <p:spPr>
          <a:xfrm>
            <a:off x="3153399" y="1599296"/>
            <a:ext cx="2926080" cy="237744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4997" t="830" r="4227" b="830"/>
          <a:stretch/>
        </p:blipFill>
        <p:spPr>
          <a:xfrm>
            <a:off x="228194" y="1599296"/>
            <a:ext cx="2926080"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75</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454626"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5"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 </a:t>
            </a:r>
            <a:r>
              <a:rPr lang="en-US" dirty="0" smtClean="0">
                <a:solidFill>
                  <a:srgbClr val="FF0000"/>
                </a:solidFill>
              </a:rPr>
              <a:t>RAOB</a:t>
            </a:r>
            <a:endParaRPr lang="en-US" dirty="0">
              <a:solidFill>
                <a:srgbClr val="FF0000"/>
              </a:solidFill>
            </a:endParaRPr>
          </a:p>
        </p:txBody>
      </p:sp>
      <p:sp>
        <p:nvSpPr>
          <p:cNvPr id="12"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75</a:t>
            </a:fld>
            <a:endParaRPr lang="en-US" sz="1200" dirty="0">
              <a:solidFill>
                <a:schemeClr val="lt1"/>
              </a:solidFill>
              <a:latin typeface="Calibri"/>
              <a:ea typeface="Calibri"/>
              <a:cs typeface="Calibri"/>
              <a:sym typeface="Calibri"/>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747" t="830" r="4997" b="830"/>
          <a:stretch/>
        </p:blipFill>
        <p:spPr>
          <a:xfrm>
            <a:off x="3165274" y="3976736"/>
            <a:ext cx="2941578" cy="2377440"/>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3747" t="830" r="4997" b="830"/>
          <a:stretch/>
        </p:blipFill>
        <p:spPr>
          <a:xfrm>
            <a:off x="228194" y="3978910"/>
            <a:ext cx="2941578" cy="2377440"/>
          </a:xfrm>
          <a:prstGeom prst="rect">
            <a:avLst/>
          </a:prstGeom>
        </p:spPr>
      </p:pic>
      <p:sp>
        <p:nvSpPr>
          <p:cNvPr id="21" name="Shape 130"/>
          <p:cNvSpPr txBox="1">
            <a:spLocks/>
          </p:cNvSpPr>
          <p:nvPr/>
        </p:nvSpPr>
        <p:spPr>
          <a:xfrm>
            <a:off x="535908" y="3084132"/>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582951" y="309600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22151177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120" t="830" r="8121" b="830"/>
          <a:stretch/>
        </p:blipFill>
        <p:spPr>
          <a:xfrm>
            <a:off x="3089454" y="1609090"/>
            <a:ext cx="2860987" cy="237744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4371" t="830" r="6871" b="830"/>
          <a:stretch/>
        </p:blipFill>
        <p:spPr>
          <a:xfrm>
            <a:off x="5950441" y="3979542"/>
            <a:ext cx="2860987" cy="2377440"/>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5621" t="830" r="5621" b="830"/>
          <a:stretch/>
        </p:blipFill>
        <p:spPr>
          <a:xfrm>
            <a:off x="5950441" y="1609669"/>
            <a:ext cx="2860987" cy="2377440"/>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4996" t="830" r="6246" b="830"/>
          <a:stretch/>
        </p:blipFill>
        <p:spPr>
          <a:xfrm>
            <a:off x="228467" y="1601470"/>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76</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63504" y="1669003"/>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171164" y="1658195"/>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18" name="Shape 130"/>
          <p:cNvSpPr txBox="1">
            <a:spLocks/>
          </p:cNvSpPr>
          <p:nvPr/>
        </p:nvSpPr>
        <p:spPr>
          <a:xfrm>
            <a:off x="22479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2017.05-2017.12 </a:t>
            </a:r>
            <a:r>
              <a:rPr lang="en-US" dirty="0" smtClean="0">
                <a:solidFill>
                  <a:srgbClr val="FF0000"/>
                </a:solidFill>
              </a:rPr>
              <a:t>ECMWF</a:t>
            </a:r>
            <a:endParaRPr lang="en-US" dirty="0">
              <a:solidFill>
                <a:srgbClr val="FF0000"/>
              </a:solidFill>
            </a:endParaRP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4996" t="830" r="6246" b="830"/>
          <a:stretch/>
        </p:blipFill>
        <p:spPr>
          <a:xfrm>
            <a:off x="3089454" y="3979542"/>
            <a:ext cx="2860987" cy="2377440"/>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996" t="830" r="6246" b="830"/>
          <a:stretch/>
        </p:blipFill>
        <p:spPr>
          <a:xfrm>
            <a:off x="228467" y="3979542"/>
            <a:ext cx="2860987"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76</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559658" y="3179132"/>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22" name="Shape 130"/>
          <p:cNvSpPr txBox="1">
            <a:spLocks/>
          </p:cNvSpPr>
          <p:nvPr/>
        </p:nvSpPr>
        <p:spPr>
          <a:xfrm>
            <a:off x="3452326" y="321475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23" name="Shape 130"/>
          <p:cNvSpPr txBox="1">
            <a:spLocks/>
          </p:cNvSpPr>
          <p:nvPr/>
        </p:nvSpPr>
        <p:spPr>
          <a:xfrm>
            <a:off x="7210650" y="3210807"/>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3874886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996" t="830" r="6246" b="830"/>
          <a:stretch/>
        </p:blipFill>
        <p:spPr>
          <a:xfrm>
            <a:off x="3151285" y="1609675"/>
            <a:ext cx="2860987" cy="237744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4996" t="830" r="6246" b="830"/>
          <a:stretch/>
        </p:blipFill>
        <p:spPr>
          <a:xfrm>
            <a:off x="288443" y="1609675"/>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77</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416669" y="1669003"/>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179049"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2" name="Shape 130"/>
          <p:cNvSpPr txBox="1">
            <a:spLocks/>
          </p:cNvSpPr>
          <p:nvPr/>
        </p:nvSpPr>
        <p:spPr>
          <a:xfrm>
            <a:off x="22479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2017.05-2017.12 </a:t>
            </a:r>
            <a:r>
              <a:rPr lang="en-US" dirty="0" smtClean="0">
                <a:solidFill>
                  <a:srgbClr val="FF0000"/>
                </a:solidFill>
              </a:rPr>
              <a:t>ECMWF</a:t>
            </a:r>
            <a:endParaRPr lang="en-US" dirty="0">
              <a:solidFill>
                <a:srgbClr val="FF0000"/>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996" t="830" r="6246" b="830"/>
          <a:stretch/>
        </p:blipFill>
        <p:spPr>
          <a:xfrm>
            <a:off x="3151285" y="3976482"/>
            <a:ext cx="2860987" cy="237744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4996" t="830" r="6246" b="830"/>
          <a:stretch/>
        </p:blipFill>
        <p:spPr>
          <a:xfrm>
            <a:off x="288443" y="3986099"/>
            <a:ext cx="2860987" cy="2377440"/>
          </a:xfrm>
          <a:prstGeom prst="rect">
            <a:avLst/>
          </a:prstGeom>
        </p:spPr>
      </p:pic>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77</a:t>
            </a:fld>
            <a:endParaRPr lang="en-US" sz="1200" dirty="0">
              <a:solidFill>
                <a:schemeClr val="lt1"/>
              </a:solidFill>
              <a:latin typeface="Calibri"/>
              <a:ea typeface="Calibri"/>
              <a:cs typeface="Calibri"/>
              <a:sym typeface="Calibri"/>
            </a:endParaRPr>
          </a:p>
        </p:txBody>
      </p:sp>
      <p:sp>
        <p:nvSpPr>
          <p:cNvPr id="21" name="Shape 130"/>
          <p:cNvSpPr txBox="1">
            <a:spLocks/>
          </p:cNvSpPr>
          <p:nvPr/>
        </p:nvSpPr>
        <p:spPr>
          <a:xfrm>
            <a:off x="547783" y="316725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867951" y="202725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10350851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121" t="830" r="4372" b="830"/>
          <a:stretch/>
        </p:blipFill>
        <p:spPr>
          <a:xfrm>
            <a:off x="3061467" y="1601470"/>
            <a:ext cx="2981874" cy="237744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6246" t="830" r="4996" b="830"/>
          <a:stretch/>
        </p:blipFill>
        <p:spPr>
          <a:xfrm>
            <a:off x="204009" y="1609499"/>
            <a:ext cx="2860987" cy="2377440"/>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6246" t="830" r="4996" b="830"/>
          <a:stretch/>
        </p:blipFill>
        <p:spPr>
          <a:xfrm>
            <a:off x="5994280" y="3986939"/>
            <a:ext cx="2860987" cy="2377440"/>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6246" t="830" r="4996" b="830"/>
          <a:stretch/>
        </p:blipFill>
        <p:spPr>
          <a:xfrm>
            <a:off x="6036813" y="1609499"/>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78</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63504"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245595" y="1647562"/>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18" name="Shape 130"/>
          <p:cNvSpPr txBox="1">
            <a:spLocks/>
          </p:cNvSpPr>
          <p:nvPr/>
        </p:nvSpPr>
        <p:spPr>
          <a:xfrm>
            <a:off x="21336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2017.05-2018.01 </a:t>
            </a:r>
            <a:r>
              <a:rPr lang="en-US" dirty="0" smtClean="0">
                <a:solidFill>
                  <a:srgbClr val="FF0000"/>
                </a:solidFill>
              </a:rPr>
              <a:t>GDAS</a:t>
            </a:r>
            <a:endParaRPr lang="en-US" dirty="0">
              <a:solidFill>
                <a:srgbClr val="FF0000"/>
              </a:solidFill>
            </a:endParaRPr>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46" t="830" r="4996" b="830"/>
          <a:stretch/>
        </p:blipFill>
        <p:spPr>
          <a:xfrm>
            <a:off x="3132544" y="3978910"/>
            <a:ext cx="2860987" cy="2377440"/>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996" t="830" r="4996" b="830"/>
          <a:stretch/>
        </p:blipFill>
        <p:spPr>
          <a:xfrm>
            <a:off x="235908" y="3989543"/>
            <a:ext cx="2901283"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78</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440908" y="3060382"/>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22" name="Shape 130"/>
          <p:cNvSpPr txBox="1">
            <a:spLocks/>
          </p:cNvSpPr>
          <p:nvPr/>
        </p:nvSpPr>
        <p:spPr>
          <a:xfrm>
            <a:off x="4342951" y="245475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23" name="Shape 130"/>
          <p:cNvSpPr txBox="1">
            <a:spLocks/>
          </p:cNvSpPr>
          <p:nvPr/>
        </p:nvSpPr>
        <p:spPr>
          <a:xfrm>
            <a:off x="6236900" y="2427057"/>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20674070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246" t="830" r="4996" b="830"/>
          <a:stretch/>
        </p:blipFill>
        <p:spPr>
          <a:xfrm>
            <a:off x="3174408" y="1600426"/>
            <a:ext cx="2860987" cy="237744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4996" t="830" r="4996" b="830"/>
          <a:stretch/>
        </p:blipFill>
        <p:spPr>
          <a:xfrm>
            <a:off x="278927" y="1600426"/>
            <a:ext cx="2901283"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79</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00FF00"/>
                </a:solidFill>
              </a:rPr>
              <a:t>MESO1</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95403" y="1658370"/>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27474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2" name="Shape 130"/>
          <p:cNvSpPr txBox="1">
            <a:spLocks/>
          </p:cNvSpPr>
          <p:nvPr/>
        </p:nvSpPr>
        <p:spPr>
          <a:xfrm>
            <a:off x="21336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2017.05-2018.01 </a:t>
            </a:r>
            <a:r>
              <a:rPr lang="en-US" dirty="0" smtClean="0">
                <a:solidFill>
                  <a:srgbClr val="FF0000"/>
                </a:solidFill>
              </a:rPr>
              <a:t>GDAS</a:t>
            </a:r>
            <a:endParaRPr lang="en-US" dirty="0">
              <a:solidFill>
                <a:srgbClr val="FF0000"/>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6246" t="830" r="4996" b="830"/>
          <a:stretch/>
        </p:blipFill>
        <p:spPr>
          <a:xfrm>
            <a:off x="3153142" y="3977866"/>
            <a:ext cx="2860987" cy="237744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6246" t="830" r="4996" b="830"/>
          <a:stretch/>
        </p:blipFill>
        <p:spPr>
          <a:xfrm>
            <a:off x="299076" y="3977866"/>
            <a:ext cx="2860987" cy="2377440"/>
          </a:xfrm>
          <a:prstGeom prst="rect">
            <a:avLst/>
          </a:prstGeom>
        </p:spPr>
      </p:pic>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79</a:t>
            </a:fld>
            <a:endParaRPr lang="en-US" sz="1200" dirty="0">
              <a:solidFill>
                <a:schemeClr val="lt1"/>
              </a:solidFill>
              <a:latin typeface="Calibri"/>
              <a:ea typeface="Calibri"/>
              <a:cs typeface="Calibri"/>
              <a:sym typeface="Calibri"/>
            </a:endParaRPr>
          </a:p>
        </p:txBody>
      </p:sp>
      <p:sp>
        <p:nvSpPr>
          <p:cNvPr id="21" name="Shape 130"/>
          <p:cNvSpPr txBox="1">
            <a:spLocks/>
          </p:cNvSpPr>
          <p:nvPr/>
        </p:nvSpPr>
        <p:spPr>
          <a:xfrm>
            <a:off x="761533" y="3202882"/>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428576" y="316725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3838969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244527"/>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smtClean="0"/>
              <a:t>Beta </a:t>
            </a:r>
            <a:r>
              <a:rPr lang="en-US" sz="3600" b="0" i="0" u="none" strike="noStrike" cap="none" dirty="0" smtClean="0">
                <a:solidFill>
                  <a:schemeClr val="lt1"/>
                </a:solidFill>
                <a:latin typeface="Calibri"/>
                <a:ea typeface="Calibri"/>
                <a:cs typeface="Calibri"/>
                <a:sym typeface="Calibri"/>
              </a:rPr>
              <a:t>PLPTs Review</a:t>
            </a:r>
            <a:endParaRPr lang="en-US" sz="3600" b="0" i="0" u="none" strike="noStrike" cap="none" dirty="0">
              <a:solidFill>
                <a:schemeClr val="lt1"/>
              </a:solidFill>
              <a:latin typeface="Calibri"/>
              <a:ea typeface="Calibri"/>
              <a:cs typeface="Calibri"/>
              <a:sym typeface="Calibri"/>
            </a:endParaRPr>
          </a:p>
        </p:txBody>
      </p:sp>
      <p:graphicFrame>
        <p:nvGraphicFramePr>
          <p:cNvPr id="107" name="Shape 107"/>
          <p:cNvGraphicFramePr/>
          <p:nvPr>
            <p:extLst>
              <p:ext uri="{D42A27DB-BD31-4B8C-83A1-F6EECF244321}">
                <p14:modId xmlns:p14="http://schemas.microsoft.com/office/powerpoint/2010/main" val="1042008029"/>
              </p:ext>
            </p:extLst>
          </p:nvPr>
        </p:nvGraphicFramePr>
        <p:xfrm>
          <a:off x="54707" y="1178956"/>
          <a:ext cx="9018954" cy="5181026"/>
        </p:xfrm>
        <a:graphic>
          <a:graphicData uri="http://schemas.openxmlformats.org/drawingml/2006/table">
            <a:tbl>
              <a:tblPr firstRow="1" bandRow="1">
                <a:noFill/>
              </a:tblPr>
              <a:tblGrid>
                <a:gridCol w="2024821">
                  <a:extLst>
                    <a:ext uri="{9D8B030D-6E8A-4147-A177-3AD203B41FA5}">
                      <a16:colId xmlns:a16="http://schemas.microsoft.com/office/drawing/2014/main" val="20000"/>
                    </a:ext>
                  </a:extLst>
                </a:gridCol>
                <a:gridCol w="3284537">
                  <a:extLst>
                    <a:ext uri="{9D8B030D-6E8A-4147-A177-3AD203B41FA5}">
                      <a16:colId xmlns:a16="http://schemas.microsoft.com/office/drawing/2014/main" val="20001"/>
                    </a:ext>
                  </a:extLst>
                </a:gridCol>
                <a:gridCol w="1194747">
                  <a:extLst>
                    <a:ext uri="{9D8B030D-6E8A-4147-A177-3AD203B41FA5}">
                      <a16:colId xmlns:a16="http://schemas.microsoft.com/office/drawing/2014/main" val="20002"/>
                    </a:ext>
                  </a:extLst>
                </a:gridCol>
                <a:gridCol w="1232458">
                  <a:extLst>
                    <a:ext uri="{9D8B030D-6E8A-4147-A177-3AD203B41FA5}">
                      <a16:colId xmlns:a16="http://schemas.microsoft.com/office/drawing/2014/main" val="20003"/>
                    </a:ext>
                  </a:extLst>
                </a:gridCol>
                <a:gridCol w="1282391">
                  <a:extLst>
                    <a:ext uri="{9D8B030D-6E8A-4147-A177-3AD203B41FA5}">
                      <a16:colId xmlns:a16="http://schemas.microsoft.com/office/drawing/2014/main" val="20004"/>
                    </a:ext>
                  </a:extLst>
                </a:gridCol>
              </a:tblGrid>
              <a:tr h="417146">
                <a:tc>
                  <a:txBody>
                    <a:bodyPr/>
                    <a:lstStyle/>
                    <a:p>
                      <a:pPr marL="0" marR="0" lvl="0" indent="0" algn="ctr" rtl="0">
                        <a:spcBef>
                          <a:spcPts val="0"/>
                        </a:spcBef>
                        <a:buSzPct val="25000"/>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AWG POC</a:t>
                      </a:r>
                    </a:p>
                  </a:txBody>
                  <a:tcPr marL="91450" marR="91450" marT="45725" marB="45725" anchor="ctr">
                    <a:solidFill>
                      <a:srgbClr val="BFBFBF"/>
                    </a:solidFill>
                  </a:tcPr>
                </a:tc>
                <a:extLst>
                  <a:ext uri="{0D108BD9-81ED-4DB2-BD59-A6C34878D82A}">
                    <a16:rowId xmlns:a16="http://schemas.microsoft.com/office/drawing/2014/main" val="10000"/>
                  </a:ext>
                </a:extLst>
              </a:tr>
              <a:tr h="582857">
                <a:tc>
                  <a:txBody>
                    <a:bodyPr/>
                    <a:lstStyle/>
                    <a:p>
                      <a:pPr marL="0" marR="0" lvl="0" indent="0" algn="l" rtl="0">
                        <a:spcBef>
                          <a:spcPts val="0"/>
                        </a:spcBef>
                        <a:buSzPct val="25000"/>
                        <a:buNone/>
                      </a:pPr>
                      <a:r>
                        <a:rPr lang="en-US" sz="1400" u="none" strike="noStrike" cap="none" dirty="0" smtClean="0"/>
                        <a:t>ABI-FD_LVM01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hour </a:t>
                      </a:r>
                      <a:r>
                        <a:rPr lang="en-US" sz="1400" b="0" u="none" strike="noStrike" cap="none" dirty="0">
                          <a:solidFill>
                            <a:schemeClr val="dk1"/>
                          </a:solidFill>
                        </a:rPr>
                        <a:t>for FD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1"/>
                  </a:ext>
                </a:extLst>
              </a:tr>
              <a:tr h="582857">
                <a:tc>
                  <a:txBody>
                    <a:bodyPr/>
                    <a:lstStyle/>
                    <a:p>
                      <a:pPr marL="0" marR="0" lvl="0" indent="0" algn="l" rtl="0">
                        <a:spcBef>
                          <a:spcPts val="0"/>
                        </a:spcBef>
                        <a:buSzPct val="25000"/>
                        <a:buNone/>
                      </a:pPr>
                      <a:r>
                        <a:rPr lang="en-US" sz="1400" u="none" strike="noStrike" cap="none" dirty="0" smtClean="0"/>
                        <a:t>ABI-CONUS_LVM02</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30 </a:t>
                      </a:r>
                      <a:r>
                        <a:rPr lang="en-US" sz="1400" b="0" u="none" strike="noStrike" cap="none" dirty="0">
                          <a:solidFill>
                            <a:schemeClr val="dk1"/>
                          </a:solidFill>
                        </a:rPr>
                        <a:t>min for CONUS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2"/>
                  </a:ext>
                </a:extLst>
              </a:tr>
              <a:tr h="582857">
                <a:tc>
                  <a:txBody>
                    <a:bodyPr/>
                    <a:lstStyle/>
                    <a:p>
                      <a:pPr marL="0" marR="0" lvl="0" indent="0" algn="l" rtl="0">
                        <a:spcBef>
                          <a:spcPts val="0"/>
                        </a:spcBef>
                        <a:buSzPct val="25000"/>
                        <a:buNone/>
                      </a:pPr>
                      <a:r>
                        <a:rPr lang="en-US" sz="1400" u="none" strike="noStrike" cap="none" dirty="0" smtClean="0"/>
                        <a:t>ABI-MESO_LVM03</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5 min for </a:t>
                      </a:r>
                      <a:r>
                        <a:rPr lang="en-US" sz="1400" b="0" u="none" strike="noStrike" cap="none" dirty="0" err="1">
                          <a:solidFill>
                            <a:schemeClr val="dk1"/>
                          </a:solidFill>
                        </a:rPr>
                        <a:t>Meso</a:t>
                      </a:r>
                      <a:r>
                        <a:rPr lang="en-US" sz="1400" b="0" u="none" strike="noStrike" cap="none" dirty="0">
                          <a:solidFill>
                            <a:schemeClr val="dk1"/>
                          </a:solidFill>
                        </a:rPr>
                        <a:t>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3"/>
                  </a:ext>
                </a:extLst>
              </a:tr>
              <a:tr h="582857">
                <a:tc>
                  <a:txBody>
                    <a:bodyPr/>
                    <a:lstStyle/>
                    <a:p>
                      <a:pPr marL="0" marR="0" lvl="0" indent="0" algn="l" rtl="0">
                        <a:spcBef>
                          <a:spcPts val="0"/>
                        </a:spcBef>
                        <a:buSzPct val="25000"/>
                        <a:buNone/>
                      </a:pPr>
                      <a:r>
                        <a:rPr lang="en-US" sz="1400" u="none" strike="noStrike" cap="none" dirty="0" smtClean="0"/>
                        <a:t>ABI-FD_LVM04</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smtClean="0">
                          <a:solidFill>
                            <a:schemeClr val="dk1"/>
                          </a:solidFill>
                        </a:rPr>
                        <a:t>Verify Product is generated every hour for FD for M4</a:t>
                      </a:r>
                      <a:endParaRPr lang="en-US" sz="1400" b="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smtClean="0">
                          <a:solidFill>
                            <a:schemeClr val="dk1"/>
                          </a:solidFill>
                        </a:rPr>
                        <a:t>Complete*</a:t>
                      </a:r>
                      <a:endParaRPr lang="en-US" sz="140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4"/>
                  </a:ext>
                </a:extLst>
              </a:tr>
              <a:tr h="582857">
                <a:tc>
                  <a:txBody>
                    <a:bodyPr/>
                    <a:lstStyle/>
                    <a:p>
                      <a:pPr marL="0" marR="0" lvl="0" indent="0" algn="l" rtl="0">
                        <a:spcBef>
                          <a:spcPts val="0"/>
                        </a:spcBef>
                        <a:buSzPct val="25000"/>
                        <a:buNone/>
                      </a:pPr>
                      <a:r>
                        <a:rPr lang="en-US" sz="1400" u="none" strike="noStrike" cap="none" dirty="0" smtClean="0"/>
                        <a:t>ABI-CONUS_LVM05</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30 </a:t>
                      </a:r>
                      <a:r>
                        <a:rPr lang="en-US" sz="1400" b="0" u="none" strike="noStrike" cap="none" dirty="0">
                          <a:solidFill>
                            <a:schemeClr val="dk1"/>
                          </a:solidFill>
                        </a:rPr>
                        <a:t>min for CONUS for M4</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smtClean="0">
                          <a:solidFill>
                            <a:schemeClr val="dk1"/>
                          </a:solidFill>
                        </a:rPr>
                        <a:t>Complete*</a:t>
                      </a:r>
                      <a:endParaRPr lang="en-US" sz="140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a:t>PRO</a:t>
                      </a:r>
                    </a:p>
                  </a:txBody>
                  <a:tcPr marL="91450" marR="91450" marT="45725" marB="45725" anchor="ctr">
                    <a:solidFill>
                      <a:schemeClr val="lt1"/>
                    </a:solidFill>
                  </a:tcPr>
                </a:tc>
                <a:extLst>
                  <a:ext uri="{0D108BD9-81ED-4DB2-BD59-A6C34878D82A}">
                    <a16:rowId xmlns:a16="http://schemas.microsoft.com/office/drawing/2014/main" val="10005"/>
                  </a:ext>
                </a:extLst>
              </a:tr>
              <a:tr h="582857">
                <a:tc>
                  <a:txBody>
                    <a:bodyPr/>
                    <a:lstStyle/>
                    <a:p>
                      <a:pPr marL="0" marR="0" lvl="0" indent="0" algn="l" rtl="0">
                        <a:spcBef>
                          <a:spcPts val="0"/>
                        </a:spcBef>
                        <a:buSzPct val="25000"/>
                        <a:buNone/>
                      </a:pPr>
                      <a:r>
                        <a:rPr lang="en-US" sz="1400" u="none" strike="noStrike" cap="none" dirty="0" smtClean="0"/>
                        <a:t>ABI-FD_LVM06</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FD </a:t>
                      </a:r>
                      <a:r>
                        <a:rPr lang="en-US" sz="1400" u="none" strike="noStrike" cap="none" dirty="0" smtClean="0"/>
                        <a:t>LVM</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582857">
                <a:tc>
                  <a:txBody>
                    <a:bodyPr/>
                    <a:lstStyle/>
                    <a:p>
                      <a:pPr marL="0" marR="0" lvl="0" indent="0" algn="l" rtl="0">
                        <a:spcBef>
                          <a:spcPts val="0"/>
                        </a:spcBef>
                        <a:buSzPct val="25000"/>
                        <a:buNone/>
                      </a:pPr>
                      <a:r>
                        <a:rPr lang="en-US" sz="1400" u="none" strike="noStrike" cap="none" dirty="0" smtClean="0"/>
                        <a:t>ABI-CONUS_LVM07</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dirty="0"/>
                        <a:t>CONUS </a:t>
                      </a:r>
                      <a:r>
                        <a:rPr lang="en-US" sz="1400" u="none" strike="noStrike" cap="none" dirty="0" smtClean="0"/>
                        <a:t>LVM</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7"/>
                  </a:ext>
                </a:extLst>
              </a:tr>
              <a:tr h="582857">
                <a:tc>
                  <a:txBody>
                    <a:bodyPr/>
                    <a:lstStyle/>
                    <a:p>
                      <a:pPr marL="0" marR="0" lvl="0" indent="0" algn="l" rtl="0">
                        <a:spcBef>
                          <a:spcPts val="0"/>
                        </a:spcBef>
                        <a:buSzPct val="25000"/>
                        <a:buNone/>
                      </a:pPr>
                      <a:r>
                        <a:rPr lang="en-US" sz="1400" u="none" strike="noStrike" cap="none" dirty="0" smtClean="0"/>
                        <a:t>ABI-MESO_LVM08</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u="none" strike="noStrike" cap="none" dirty="0" err="1"/>
                        <a:t>Meso</a:t>
                      </a:r>
                      <a:r>
                        <a:rPr lang="en-US" sz="1400" u="none" strike="noStrike" cap="none" dirty="0"/>
                        <a:t> </a:t>
                      </a:r>
                      <a:r>
                        <a:rPr lang="en-US" sz="1400" u="none" strike="noStrike" cap="none" dirty="0" smtClean="0"/>
                        <a:t>LVM</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8</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580194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22" t="830" r="4372" b="830"/>
          <a:stretch/>
        </p:blipFill>
        <p:spPr>
          <a:xfrm>
            <a:off x="3170368" y="1615311"/>
            <a:ext cx="2981874" cy="237744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611" t="830" r="4611" b="830"/>
          <a:stretch/>
        </p:blipFill>
        <p:spPr>
          <a:xfrm>
            <a:off x="246526" y="1609839"/>
            <a:ext cx="2926080" cy="237744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747" t="830" r="4997" b="830"/>
          <a:stretch/>
        </p:blipFill>
        <p:spPr>
          <a:xfrm>
            <a:off x="6082600" y="3989386"/>
            <a:ext cx="2941578" cy="237744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6246" t="830" r="4996" b="830"/>
          <a:stretch/>
        </p:blipFill>
        <p:spPr>
          <a:xfrm>
            <a:off x="6153850" y="1611946"/>
            <a:ext cx="2860987" cy="2377440"/>
          </a:xfrm>
          <a:prstGeom prst="rect">
            <a:avLst/>
          </a:prstGeom>
        </p:spPr>
      </p:pic>
      <p:sp>
        <p:nvSpPr>
          <p:cNvPr id="197" name="Shape 197"/>
          <p:cNvSpPr txBox="1">
            <a:spLocks noGrp="1"/>
          </p:cNvSpPr>
          <p:nvPr>
            <p:ph type="sldNum" idx="12"/>
          </p:nvPr>
        </p:nvSpPr>
        <p:spPr>
          <a:xfrm>
            <a:off x="657606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80</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FF00"/>
                </a:solidFill>
              </a:rPr>
              <a:t>MESO2</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407126"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547326" y="1665476"/>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320026" y="162629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3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 </a:t>
            </a:r>
            <a:r>
              <a:rPr lang="en-US" dirty="0" smtClean="0">
                <a:solidFill>
                  <a:srgbClr val="FF0000"/>
                </a:solidFill>
              </a:rPr>
              <a:t>RAOB</a:t>
            </a:r>
            <a:endParaRPr lang="en-US" dirty="0">
              <a:solidFill>
                <a:srgbClr val="FF0000"/>
              </a:solidFill>
            </a:endParaRPr>
          </a:p>
        </p:txBody>
      </p:sp>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80</a:t>
            </a:fld>
            <a:endParaRPr lang="en-US" sz="1200" dirty="0">
              <a:solidFill>
                <a:schemeClr val="lt1"/>
              </a:solidFill>
              <a:latin typeface="Calibri"/>
              <a:ea typeface="Calibri"/>
              <a:cs typeface="Calibri"/>
              <a:sym typeface="Calibri"/>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4997" t="830" r="4997" b="830"/>
          <a:stretch/>
        </p:blipFill>
        <p:spPr>
          <a:xfrm>
            <a:off x="3186914" y="3987279"/>
            <a:ext cx="2901283" cy="237744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3747" t="830" r="4997" b="830"/>
          <a:stretch/>
        </p:blipFill>
        <p:spPr>
          <a:xfrm>
            <a:off x="246526" y="3987279"/>
            <a:ext cx="2941578" cy="2377440"/>
          </a:xfrm>
          <a:prstGeom prst="rect">
            <a:avLst/>
          </a:prstGeom>
        </p:spPr>
      </p:pic>
      <p:sp>
        <p:nvSpPr>
          <p:cNvPr id="16" name="Shape 130"/>
          <p:cNvSpPr txBox="1">
            <a:spLocks/>
          </p:cNvSpPr>
          <p:nvPr/>
        </p:nvSpPr>
        <p:spPr>
          <a:xfrm>
            <a:off x="1129658" y="323850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18" name="Shape 130"/>
          <p:cNvSpPr txBox="1">
            <a:spLocks/>
          </p:cNvSpPr>
          <p:nvPr/>
        </p:nvSpPr>
        <p:spPr>
          <a:xfrm>
            <a:off x="4212326" y="2110382"/>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21" name="Shape 130"/>
          <p:cNvSpPr txBox="1">
            <a:spLocks/>
          </p:cNvSpPr>
          <p:nvPr/>
        </p:nvSpPr>
        <p:spPr>
          <a:xfrm>
            <a:off x="6438775" y="2106432"/>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20866642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247" t="830" r="3543" b="830"/>
          <a:stretch/>
        </p:blipFill>
        <p:spPr>
          <a:xfrm>
            <a:off x="3202124" y="1603791"/>
            <a:ext cx="2907792" cy="237744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4328" t="830" r="4896" b="830"/>
          <a:stretch/>
        </p:blipFill>
        <p:spPr>
          <a:xfrm>
            <a:off x="276501" y="1613266"/>
            <a:ext cx="2926080"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81</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FF00"/>
                </a:solidFill>
              </a:rPr>
              <a:t>MESO2</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454626"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21482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5"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2017.04-2018.01 </a:t>
            </a:r>
            <a:r>
              <a:rPr lang="en-US" dirty="0" smtClean="0">
                <a:solidFill>
                  <a:srgbClr val="FF0000"/>
                </a:solidFill>
              </a:rPr>
              <a:t>RAOB</a:t>
            </a:r>
            <a:endParaRPr lang="en-US" dirty="0">
              <a:solidFill>
                <a:srgbClr val="FF0000"/>
              </a:solidFill>
            </a:endParaRPr>
          </a:p>
        </p:txBody>
      </p:sp>
      <p:sp>
        <p:nvSpPr>
          <p:cNvPr id="12"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81</a:t>
            </a:fld>
            <a:endParaRPr lang="en-US" sz="1200" dirty="0">
              <a:solidFill>
                <a:schemeClr val="lt1"/>
              </a:solidFill>
              <a:latin typeface="Calibri"/>
              <a:ea typeface="Calibri"/>
              <a:cs typeface="Calibri"/>
              <a:sym typeface="Calibri"/>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747" t="830" r="4997" b="830"/>
          <a:stretch/>
        </p:blipFill>
        <p:spPr>
          <a:xfrm>
            <a:off x="3166499" y="3964555"/>
            <a:ext cx="2941578" cy="2377440"/>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3747" t="830" r="4997" b="830"/>
          <a:stretch/>
        </p:blipFill>
        <p:spPr>
          <a:xfrm>
            <a:off x="276501" y="3964555"/>
            <a:ext cx="2941578" cy="2377440"/>
          </a:xfrm>
          <a:prstGeom prst="rect">
            <a:avLst/>
          </a:prstGeom>
        </p:spPr>
      </p:pic>
      <p:sp>
        <p:nvSpPr>
          <p:cNvPr id="21" name="Shape 130"/>
          <p:cNvSpPr txBox="1">
            <a:spLocks/>
          </p:cNvSpPr>
          <p:nvPr/>
        </p:nvSpPr>
        <p:spPr>
          <a:xfrm>
            <a:off x="524033" y="311975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440451" y="304850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36506755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746" t="830" r="7497" b="830"/>
          <a:stretch/>
        </p:blipFill>
        <p:spPr>
          <a:xfrm>
            <a:off x="3124005" y="1601470"/>
            <a:ext cx="2860987" cy="237744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996" t="830" r="6246" b="830"/>
          <a:stretch/>
        </p:blipFill>
        <p:spPr>
          <a:xfrm>
            <a:off x="268827" y="1600423"/>
            <a:ext cx="2860987" cy="2377440"/>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4995" t="830" r="6245" b="830"/>
          <a:stretch/>
        </p:blipFill>
        <p:spPr>
          <a:xfrm>
            <a:off x="5984366" y="3988496"/>
            <a:ext cx="2860987" cy="2377440"/>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4996" t="830" r="6246" b="830"/>
          <a:stretch/>
        </p:blipFill>
        <p:spPr>
          <a:xfrm>
            <a:off x="5984365" y="1605205"/>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82</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FF00"/>
                </a:solidFill>
              </a:rPr>
              <a:t>MESO2</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193376"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320026" y="162629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18" name="Shape 130"/>
          <p:cNvSpPr txBox="1">
            <a:spLocks/>
          </p:cNvSpPr>
          <p:nvPr/>
        </p:nvSpPr>
        <p:spPr>
          <a:xfrm>
            <a:off x="22479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2017.05-2017.12 </a:t>
            </a:r>
            <a:r>
              <a:rPr lang="en-US" dirty="0" smtClean="0">
                <a:solidFill>
                  <a:srgbClr val="FF0000"/>
                </a:solidFill>
              </a:rPr>
              <a:t>ECMWF</a:t>
            </a:r>
            <a:endParaRPr lang="en-US" dirty="0">
              <a:solidFill>
                <a:srgbClr val="FF0000"/>
              </a:solidFill>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4996" t="830" r="6246" b="830"/>
          <a:stretch/>
        </p:blipFill>
        <p:spPr>
          <a:xfrm>
            <a:off x="3129814" y="3977863"/>
            <a:ext cx="2860987" cy="2377440"/>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996" t="830" r="6246" b="830"/>
          <a:stretch/>
        </p:blipFill>
        <p:spPr>
          <a:xfrm>
            <a:off x="263018" y="3974099"/>
            <a:ext cx="2860987"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82</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547783" y="319100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22" name="Shape 130"/>
          <p:cNvSpPr txBox="1">
            <a:spLocks/>
          </p:cNvSpPr>
          <p:nvPr/>
        </p:nvSpPr>
        <p:spPr>
          <a:xfrm>
            <a:off x="3428576" y="3226632"/>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23" name="Shape 130"/>
          <p:cNvSpPr txBox="1">
            <a:spLocks/>
          </p:cNvSpPr>
          <p:nvPr/>
        </p:nvSpPr>
        <p:spPr>
          <a:xfrm>
            <a:off x="6225025" y="3187057"/>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3874886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996" t="830" r="6246" b="830"/>
          <a:stretch/>
        </p:blipFill>
        <p:spPr>
          <a:xfrm>
            <a:off x="3152936" y="1601470"/>
            <a:ext cx="2860987" cy="237744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4996" t="830" r="6246" b="830"/>
          <a:stretch/>
        </p:blipFill>
        <p:spPr>
          <a:xfrm>
            <a:off x="309709" y="1601470"/>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83</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FF00"/>
                </a:solidFill>
              </a:rPr>
              <a:t>MESO2</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406036" y="1669003"/>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210948"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2" name="Shape 130"/>
          <p:cNvSpPr txBox="1">
            <a:spLocks/>
          </p:cNvSpPr>
          <p:nvPr/>
        </p:nvSpPr>
        <p:spPr>
          <a:xfrm>
            <a:off x="22479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2017.05-2017.12 </a:t>
            </a:r>
            <a:r>
              <a:rPr lang="en-US" dirty="0" smtClean="0">
                <a:solidFill>
                  <a:srgbClr val="FF0000"/>
                </a:solidFill>
              </a:rPr>
              <a:t>ECMWF</a:t>
            </a:r>
            <a:endParaRPr lang="en-US" dirty="0">
              <a:solidFill>
                <a:srgbClr val="FF0000"/>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996" t="830" r="6246" b="830"/>
          <a:stretch/>
        </p:blipFill>
        <p:spPr>
          <a:xfrm>
            <a:off x="3152936" y="3978910"/>
            <a:ext cx="2860987" cy="237744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4996" t="830" r="6246" b="830"/>
          <a:stretch/>
        </p:blipFill>
        <p:spPr>
          <a:xfrm>
            <a:off x="309709" y="3978910"/>
            <a:ext cx="2860987" cy="2377440"/>
          </a:xfrm>
          <a:prstGeom prst="rect">
            <a:avLst/>
          </a:prstGeom>
        </p:spPr>
      </p:pic>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83</a:t>
            </a:fld>
            <a:endParaRPr lang="en-US" sz="1200" dirty="0">
              <a:solidFill>
                <a:schemeClr val="lt1"/>
              </a:solidFill>
              <a:latin typeface="Calibri"/>
              <a:ea typeface="Calibri"/>
              <a:cs typeface="Calibri"/>
              <a:sym typeface="Calibri"/>
            </a:endParaRPr>
          </a:p>
        </p:txBody>
      </p:sp>
      <p:sp>
        <p:nvSpPr>
          <p:cNvPr id="21" name="Shape 130"/>
          <p:cNvSpPr txBox="1">
            <a:spLocks/>
          </p:cNvSpPr>
          <p:nvPr/>
        </p:nvSpPr>
        <p:spPr>
          <a:xfrm>
            <a:off x="524033" y="3179132"/>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832326" y="200350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10350851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121" t="830" r="4372" b="830"/>
          <a:stretch/>
        </p:blipFill>
        <p:spPr>
          <a:xfrm>
            <a:off x="3070203" y="1595375"/>
            <a:ext cx="2981874" cy="237744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4995" t="830" r="4995" b="830"/>
          <a:stretch/>
        </p:blipFill>
        <p:spPr>
          <a:xfrm>
            <a:off x="6030811" y="3962182"/>
            <a:ext cx="2901283" cy="2377440"/>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6246" t="830" r="4996" b="830"/>
          <a:stretch/>
        </p:blipFill>
        <p:spPr>
          <a:xfrm>
            <a:off x="6052077" y="1597086"/>
            <a:ext cx="2860987" cy="2377440"/>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6246" t="830" r="4996" b="830"/>
          <a:stretch/>
        </p:blipFill>
        <p:spPr>
          <a:xfrm>
            <a:off x="215430" y="1597086"/>
            <a:ext cx="2860987"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84</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FF00"/>
                </a:solidFill>
              </a:rPr>
              <a:t>MESO2</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384770"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31" name="Shape 130"/>
          <p:cNvSpPr txBox="1">
            <a:spLocks/>
          </p:cNvSpPr>
          <p:nvPr/>
        </p:nvSpPr>
        <p:spPr>
          <a:xfrm>
            <a:off x="6245595" y="1636929"/>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18" name="Shape 130"/>
          <p:cNvSpPr txBox="1">
            <a:spLocks/>
          </p:cNvSpPr>
          <p:nvPr/>
        </p:nvSpPr>
        <p:spPr>
          <a:xfrm>
            <a:off x="21336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2017.05-2018.01 </a:t>
            </a:r>
            <a:r>
              <a:rPr lang="en-US" dirty="0" smtClean="0">
                <a:solidFill>
                  <a:srgbClr val="FF0000"/>
                </a:solidFill>
              </a:rPr>
              <a:t>GDAS</a:t>
            </a:r>
            <a:endParaRPr lang="en-US" dirty="0">
              <a:solidFill>
                <a:srgbClr val="FF0000"/>
              </a:solidFill>
            </a:endParaRPr>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4996" t="830" r="4996" b="830"/>
          <a:stretch/>
        </p:blipFill>
        <p:spPr>
          <a:xfrm>
            <a:off x="3127346" y="3962182"/>
            <a:ext cx="2901283" cy="2377440"/>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996" t="830" r="4996" b="830"/>
          <a:stretch/>
        </p:blipFill>
        <p:spPr>
          <a:xfrm>
            <a:off x="226063" y="3962182"/>
            <a:ext cx="2901283" cy="2377440"/>
          </a:xfrm>
          <a:prstGeom prst="rect">
            <a:avLst/>
          </a:prstGeom>
        </p:spPr>
      </p:pic>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84</a:t>
            </a:fld>
            <a:endParaRPr lang="en-US" sz="1200" dirty="0">
              <a:solidFill>
                <a:schemeClr val="lt1"/>
              </a:solidFill>
              <a:latin typeface="Calibri"/>
              <a:ea typeface="Calibri"/>
              <a:cs typeface="Calibri"/>
              <a:sym typeface="Calibri"/>
            </a:endParaRPr>
          </a:p>
        </p:txBody>
      </p:sp>
      <p:sp>
        <p:nvSpPr>
          <p:cNvPr id="16" name="Shape 130"/>
          <p:cNvSpPr txBox="1">
            <a:spLocks/>
          </p:cNvSpPr>
          <p:nvPr/>
        </p:nvSpPr>
        <p:spPr>
          <a:xfrm>
            <a:off x="452783" y="3084132"/>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
        <p:nvSpPr>
          <p:cNvPr id="23" name="Shape 130"/>
          <p:cNvSpPr txBox="1">
            <a:spLocks/>
          </p:cNvSpPr>
          <p:nvPr/>
        </p:nvSpPr>
        <p:spPr>
          <a:xfrm>
            <a:off x="4224201" y="2169757"/>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1000 J/kg</a:t>
            </a:r>
          </a:p>
          <a:p>
            <a:pPr marL="0" indent="0">
              <a:spcBef>
                <a:spcPts val="0"/>
              </a:spcBef>
              <a:buFont typeface="Arial"/>
              <a:buNone/>
            </a:pPr>
            <a:r>
              <a:rPr lang="en-US" sz="1400" dirty="0" smtClean="0">
                <a:solidFill>
                  <a:srgbClr val="FF0000"/>
                </a:solidFill>
              </a:rPr>
              <a:t>Precision spec: 2500 J/kg</a:t>
            </a:r>
            <a:endParaRPr lang="en-US" sz="1400" dirty="0">
              <a:solidFill>
                <a:srgbClr val="FF0000"/>
              </a:solidFill>
            </a:endParaRPr>
          </a:p>
        </p:txBody>
      </p:sp>
      <p:sp>
        <p:nvSpPr>
          <p:cNvPr id="24" name="Shape 130"/>
          <p:cNvSpPr txBox="1">
            <a:spLocks/>
          </p:cNvSpPr>
          <p:nvPr/>
        </p:nvSpPr>
        <p:spPr>
          <a:xfrm>
            <a:off x="7270025" y="3222682"/>
            <a:ext cx="2594253"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1 K</a:t>
            </a:r>
          </a:p>
          <a:p>
            <a:pPr marL="0" indent="0">
              <a:spcBef>
                <a:spcPts val="0"/>
              </a:spcBef>
              <a:buFont typeface="Arial"/>
              <a:buNone/>
            </a:pPr>
            <a:r>
              <a:rPr lang="en-US" sz="1400" dirty="0" smtClean="0">
                <a:solidFill>
                  <a:srgbClr val="FF0000"/>
                </a:solidFill>
              </a:rPr>
              <a:t>Precision spec: 4 K</a:t>
            </a:r>
            <a:endParaRPr lang="en-US" sz="1400" dirty="0">
              <a:solidFill>
                <a:srgbClr val="FF0000"/>
              </a:solidFill>
            </a:endParaRPr>
          </a:p>
        </p:txBody>
      </p:sp>
    </p:spTree>
    <p:extLst>
      <p:ext uri="{BB962C8B-B14F-4D97-AF65-F5344CB8AC3E}">
        <p14:creationId xmlns:p14="http://schemas.microsoft.com/office/powerpoint/2010/main" val="20674070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246" t="830" r="4996" b="830"/>
          <a:stretch/>
        </p:blipFill>
        <p:spPr>
          <a:xfrm>
            <a:off x="3184660" y="1601470"/>
            <a:ext cx="2860987" cy="237744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4996" t="830" r="4996" b="830"/>
          <a:stretch/>
        </p:blipFill>
        <p:spPr>
          <a:xfrm>
            <a:off x="290679" y="1607719"/>
            <a:ext cx="2901283" cy="2377440"/>
          </a:xfrm>
          <a:prstGeom prst="rect">
            <a:avLst/>
          </a:prstGeom>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85</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smtClean="0"/>
              <a:t>ABI-</a:t>
            </a:r>
            <a:r>
              <a:rPr lang="en-US" dirty="0" smtClean="0">
                <a:solidFill>
                  <a:srgbClr val="FFFF00"/>
                </a:solidFill>
              </a:rPr>
              <a:t>MESO2</a:t>
            </a:r>
            <a:r>
              <a:rPr lang="en-US" dirty="0" smtClean="0"/>
              <a:t>-DSI:</a:t>
            </a:r>
            <a:endParaRPr lang="en-US" dirty="0"/>
          </a:p>
        </p:txBody>
      </p:sp>
      <p:sp>
        <p:nvSpPr>
          <p:cNvPr id="20" name="Shape 139"/>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chemeClr val="lt1"/>
                </a:solidFill>
                <a:latin typeface="Calibri"/>
                <a:ea typeface="Calibri"/>
                <a:cs typeface="Calibri"/>
                <a:sym typeface="Calibri"/>
              </a:rPr>
              <a:t>PASSED</a:t>
            </a:r>
          </a:p>
        </p:txBody>
      </p:sp>
      <p:sp>
        <p:nvSpPr>
          <p:cNvPr id="17" name="Shape 130"/>
          <p:cNvSpPr txBox="1">
            <a:spLocks/>
          </p:cNvSpPr>
          <p:nvPr/>
        </p:nvSpPr>
        <p:spPr>
          <a:xfrm>
            <a:off x="448568" y="1669003"/>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5" name="Shape 130"/>
          <p:cNvSpPr txBox="1">
            <a:spLocks/>
          </p:cNvSpPr>
          <p:nvPr/>
        </p:nvSpPr>
        <p:spPr>
          <a:xfrm>
            <a:off x="3200315" y="1674867"/>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12" name="Shape 130"/>
          <p:cNvSpPr txBox="1">
            <a:spLocks/>
          </p:cNvSpPr>
          <p:nvPr/>
        </p:nvSpPr>
        <p:spPr>
          <a:xfrm>
            <a:off x="2133600" y="772856"/>
            <a:ext cx="467106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smtClean="0"/>
              <a:t>2017.05-2018.01 </a:t>
            </a:r>
            <a:r>
              <a:rPr lang="en-US" dirty="0" smtClean="0">
                <a:solidFill>
                  <a:srgbClr val="FF0000"/>
                </a:solidFill>
              </a:rPr>
              <a:t>GDAS</a:t>
            </a:r>
            <a:endParaRPr lang="en-US" dirty="0">
              <a:solidFill>
                <a:srgbClr val="FF0000"/>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996" t="830" r="4996" b="830"/>
          <a:stretch/>
        </p:blipFill>
        <p:spPr>
          <a:xfrm>
            <a:off x="3174027" y="3974099"/>
            <a:ext cx="2901283" cy="237744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4996" t="830" r="4996" b="830"/>
          <a:stretch/>
        </p:blipFill>
        <p:spPr>
          <a:xfrm>
            <a:off x="280046" y="3978910"/>
            <a:ext cx="2901283" cy="2377440"/>
          </a:xfrm>
          <a:prstGeom prst="rect">
            <a:avLst/>
          </a:prstGeom>
        </p:spPr>
      </p:pic>
      <p:sp>
        <p:nvSpPr>
          <p:cNvPr id="19"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85</a:t>
            </a:fld>
            <a:endParaRPr lang="en-US" sz="1200" dirty="0">
              <a:solidFill>
                <a:schemeClr val="lt1"/>
              </a:solidFill>
              <a:latin typeface="Calibri"/>
              <a:ea typeface="Calibri"/>
              <a:cs typeface="Calibri"/>
              <a:sym typeface="Calibri"/>
            </a:endParaRPr>
          </a:p>
        </p:txBody>
      </p:sp>
      <p:sp>
        <p:nvSpPr>
          <p:cNvPr id="21" name="Shape 130"/>
          <p:cNvSpPr txBox="1">
            <a:spLocks/>
          </p:cNvSpPr>
          <p:nvPr/>
        </p:nvSpPr>
        <p:spPr>
          <a:xfrm>
            <a:off x="1497783" y="2146007"/>
            <a:ext cx="2791532"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5 K</a:t>
            </a:r>
            <a:endParaRPr lang="en-US" sz="1400" dirty="0">
              <a:solidFill>
                <a:srgbClr val="FF0000"/>
              </a:solidFill>
            </a:endParaRPr>
          </a:p>
        </p:txBody>
      </p:sp>
      <p:sp>
        <p:nvSpPr>
          <p:cNvPr id="22" name="Shape 130"/>
          <p:cNvSpPr txBox="1">
            <a:spLocks/>
          </p:cNvSpPr>
          <p:nvPr/>
        </p:nvSpPr>
        <p:spPr>
          <a:xfrm>
            <a:off x="3428576" y="2134132"/>
            <a:ext cx="2803090" cy="58376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smtClean="0">
                <a:solidFill>
                  <a:srgbClr val="0000FF"/>
                </a:solidFill>
              </a:rPr>
              <a:t>Accuracy spec: 2 K</a:t>
            </a:r>
          </a:p>
          <a:p>
            <a:pPr marL="0" indent="0">
              <a:spcBef>
                <a:spcPts val="0"/>
              </a:spcBef>
              <a:buFont typeface="Arial"/>
              <a:buNone/>
            </a:pPr>
            <a:r>
              <a:rPr lang="en-US" sz="1400" dirty="0" smtClean="0">
                <a:solidFill>
                  <a:srgbClr val="FF0000"/>
                </a:solidFill>
              </a:rPr>
              <a:t>Precision spec: 6.5 K</a:t>
            </a:r>
            <a:endParaRPr lang="en-US" sz="1400" dirty="0">
              <a:solidFill>
                <a:srgbClr val="FF0000"/>
              </a:solidFill>
            </a:endParaRPr>
          </a:p>
        </p:txBody>
      </p:sp>
    </p:spTree>
    <p:extLst>
      <p:ext uri="{BB962C8B-B14F-4D97-AF65-F5344CB8AC3E}">
        <p14:creationId xmlns:p14="http://schemas.microsoft.com/office/powerpoint/2010/main" val="38389695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457200" y="431173"/>
            <a:ext cx="8229600" cy="1143000"/>
          </a:xfrm>
          <a:prstGeom prst="rect">
            <a:avLst/>
          </a:prstGeom>
        </p:spPr>
        <p:txBody>
          <a:bodyPr lIns="91425" tIns="91425" rIns="91425" bIns="91425" anchor="ctr" anchorCtr="0">
            <a:noAutofit/>
          </a:bodyPr>
          <a:lstStyle/>
          <a:p>
            <a:pPr lvl="0" rtl="0">
              <a:spcBef>
                <a:spcPts val="0"/>
              </a:spcBef>
              <a:buNone/>
            </a:pPr>
            <a:r>
              <a:rPr lang="en-US" dirty="0" smtClean="0">
                <a:solidFill>
                  <a:srgbClr val="00B050"/>
                </a:solidFill>
              </a:rPr>
              <a:t>DSI </a:t>
            </a:r>
            <a:r>
              <a:rPr lang="en-US" dirty="0">
                <a:solidFill>
                  <a:srgbClr val="00B050"/>
                </a:solidFill>
              </a:rPr>
              <a:t>Performance </a:t>
            </a:r>
            <a:r>
              <a:rPr lang="en-US" dirty="0" smtClean="0">
                <a:solidFill>
                  <a:srgbClr val="00B050"/>
                </a:solidFill>
              </a:rPr>
              <a:t>Summary</a:t>
            </a:r>
            <a:endParaRPr lang="en-US" dirty="0">
              <a:solidFill>
                <a:srgbClr val="00B050"/>
              </a:solidFill>
            </a:endParaRPr>
          </a:p>
        </p:txBody>
      </p:sp>
      <p:sp>
        <p:nvSpPr>
          <p:cNvPr id="367" name="Shape 367"/>
          <p:cNvSpPr txBox="1">
            <a:spLocks noGrp="1"/>
          </p:cNvSpPr>
          <p:nvPr>
            <p:ph type="body" idx="1"/>
          </p:nvPr>
        </p:nvSpPr>
        <p:spPr>
          <a:xfrm>
            <a:off x="-177799" y="1328427"/>
            <a:ext cx="9321799" cy="5191583"/>
          </a:xfrm>
          <a:prstGeom prst="rect">
            <a:avLst/>
          </a:prstGeom>
        </p:spPr>
        <p:txBody>
          <a:bodyPr lIns="91425" tIns="91425" rIns="91425" bIns="91425" anchor="t" anchorCtr="0">
            <a:noAutofit/>
          </a:bodyPr>
          <a:lstStyle/>
          <a:p>
            <a:pPr marL="685800" lvl="0" indent="-457200" rtl="0">
              <a:spcBef>
                <a:spcPts val="0"/>
              </a:spcBef>
              <a:buFont typeface="Courier New" panose="02070309020205020404" pitchFamily="49" charset="0"/>
              <a:buChar char="o"/>
            </a:pPr>
            <a:r>
              <a:rPr lang="en-US" sz="2800" dirty="0" smtClean="0"/>
              <a:t>DSI retrieval </a:t>
            </a:r>
            <a:r>
              <a:rPr lang="en-US" sz="2800" dirty="0"/>
              <a:t>is working </a:t>
            </a:r>
            <a:r>
              <a:rPr lang="en-US" sz="2800" dirty="0" smtClean="0"/>
              <a:t>as expected on </a:t>
            </a:r>
            <a:r>
              <a:rPr lang="en-US" sz="2800" dirty="0"/>
              <a:t>GOES-16 </a:t>
            </a:r>
            <a:r>
              <a:rPr lang="en-US" sz="2800" dirty="0" smtClean="0"/>
              <a:t>ABI data when combined with NWP short-range forecasts (as first guess);</a:t>
            </a:r>
            <a:endParaRPr lang="en-US" sz="2800" dirty="0"/>
          </a:p>
          <a:p>
            <a:pPr marL="685800" indent="-457200">
              <a:spcBef>
                <a:spcPts val="0"/>
              </a:spcBef>
              <a:buFont typeface="Courier New" panose="02070309020205020404" pitchFamily="49" charset="0"/>
              <a:buChar char="o"/>
            </a:pPr>
            <a:r>
              <a:rPr lang="en-US" sz="2800" dirty="0"/>
              <a:t>With a highly quantitative web-based tool (</a:t>
            </a:r>
            <a:r>
              <a:rPr lang="en-US" sz="2800" dirty="0">
                <a:solidFill>
                  <a:srgbClr val="00FF00"/>
                </a:solidFill>
              </a:rPr>
              <a:t>http://soundingval.ssec.wisc.edu</a:t>
            </a:r>
            <a:r>
              <a:rPr lang="en-US" sz="2800" dirty="0" smtClean="0"/>
              <a:t>) and the comparisons with RAOB, ECMWF and GDAS, </a:t>
            </a:r>
            <a:r>
              <a:rPr lang="en-US" sz="2800" dirty="0"/>
              <a:t>it does indicate performances </a:t>
            </a:r>
            <a:r>
              <a:rPr lang="en-US" sz="2800" dirty="0" smtClean="0"/>
              <a:t>mostly meet </a:t>
            </a:r>
            <a:r>
              <a:rPr lang="en-US" sz="2800" dirty="0"/>
              <a:t>spec. for all the </a:t>
            </a:r>
            <a:r>
              <a:rPr lang="en-US" sz="2800" dirty="0" smtClean="0"/>
              <a:t>coverages, </a:t>
            </a:r>
            <a:r>
              <a:rPr lang="en-US" sz="2800" dirty="0"/>
              <a:t>except </a:t>
            </a:r>
            <a:r>
              <a:rPr lang="en-US" sz="2800" dirty="0" smtClean="0"/>
              <a:t>comparisons of TT and KI </a:t>
            </a:r>
            <a:r>
              <a:rPr lang="en-US" sz="2800" dirty="0" smtClean="0">
                <a:solidFill>
                  <a:srgbClr val="FF0000"/>
                </a:solidFill>
              </a:rPr>
              <a:t>with RAOBs</a:t>
            </a:r>
            <a:r>
              <a:rPr lang="en-US" sz="2800" dirty="0" smtClean="0"/>
              <a:t>. The TT and KK results are much closer to the requirements if the atmosphere is in the unstable </a:t>
            </a:r>
            <a:r>
              <a:rPr lang="en-US" sz="2800" dirty="0" smtClean="0"/>
              <a:t>conditions.</a:t>
            </a:r>
          </a:p>
          <a:p>
            <a:pPr marL="685800" indent="-457200">
              <a:spcBef>
                <a:spcPts val="0"/>
              </a:spcBef>
              <a:buFont typeface="Courier New" panose="02070309020205020404" pitchFamily="49" charset="0"/>
              <a:buChar char="o"/>
            </a:pPr>
            <a:r>
              <a:rPr lang="en-US" sz="2800" dirty="0" smtClean="0"/>
              <a:t>The beta-stage cloud mask was used for all retrievals.</a:t>
            </a:r>
            <a:endParaRPr lang="en-US" sz="2800" dirty="0"/>
          </a:p>
          <a:p>
            <a:pPr marL="0" lvl="0" indent="0" rtl="0">
              <a:spcBef>
                <a:spcPts val="0"/>
              </a:spcBef>
              <a:buNone/>
            </a:pPr>
            <a:endParaRPr sz="2800" dirty="0"/>
          </a:p>
        </p:txBody>
      </p:sp>
      <p:sp>
        <p:nvSpPr>
          <p:cNvPr id="368" name="Shape 36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86</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86</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135941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457200" y="273526"/>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Outcomes: Summary</a:t>
            </a:r>
          </a:p>
        </p:txBody>
      </p:sp>
      <p:sp>
        <p:nvSpPr>
          <p:cNvPr id="480" name="Shape 480"/>
          <p:cNvSpPr txBox="1">
            <a:spLocks noGrp="1"/>
          </p:cNvSpPr>
          <p:nvPr>
            <p:ph type="body" idx="1"/>
          </p:nvPr>
        </p:nvSpPr>
        <p:spPr>
          <a:xfrm>
            <a:off x="293251" y="1303810"/>
            <a:ext cx="8841851" cy="5066188"/>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chemeClr val="lt1"/>
              </a:buClr>
              <a:buSzPct val="100000"/>
              <a:buFont typeface="Wingdings" panose="05000000000000000000" pitchFamily="2" charset="2"/>
              <a:buChar char="ü"/>
            </a:pPr>
            <a:r>
              <a:rPr lang="en-US" sz="2800" b="0" i="0" u="none" strike="noStrike" cap="none" dirty="0">
                <a:solidFill>
                  <a:schemeClr val="lt1"/>
                </a:solidFill>
                <a:sym typeface="Calibri"/>
              </a:rPr>
              <a:t>All PLPT activities </a:t>
            </a:r>
            <a:r>
              <a:rPr lang="en-US" sz="2800" b="0" i="0" u="none" strike="noStrike" cap="none" dirty="0" smtClean="0">
                <a:solidFill>
                  <a:schemeClr val="lt1"/>
                </a:solidFill>
                <a:sym typeface="Calibri"/>
              </a:rPr>
              <a:t>needed to </a:t>
            </a:r>
            <a:r>
              <a:rPr lang="en-US" sz="2800" b="0" i="0" u="none" strike="noStrike" cap="none" dirty="0">
                <a:solidFill>
                  <a:schemeClr val="lt1"/>
                </a:solidFill>
                <a:sym typeface="Calibri"/>
              </a:rPr>
              <a:t>make </a:t>
            </a:r>
            <a:r>
              <a:rPr lang="en-US" sz="2800" b="0" i="0" u="none" strike="noStrike" cap="none" dirty="0" smtClean="0">
                <a:solidFill>
                  <a:schemeClr val="lt1"/>
                </a:solidFill>
                <a:sym typeface="Calibri"/>
              </a:rPr>
              <a:t>LAP products provisional </a:t>
            </a:r>
            <a:r>
              <a:rPr lang="en-US" sz="2800" b="0" i="0" u="none" strike="noStrike" cap="none" dirty="0">
                <a:solidFill>
                  <a:schemeClr val="lt1"/>
                </a:solidFill>
                <a:sym typeface="Calibri"/>
              </a:rPr>
              <a:t>have been completed</a:t>
            </a:r>
            <a:r>
              <a:rPr lang="en-US" sz="2800" b="0" i="0" u="none" strike="noStrike" cap="none" dirty="0" smtClean="0">
                <a:solidFill>
                  <a:schemeClr val="lt1"/>
                </a:solidFill>
                <a:sym typeface="Calibri"/>
              </a:rPr>
              <a:t>.</a:t>
            </a:r>
          </a:p>
          <a:p>
            <a:pPr marL="457200" marR="0" lvl="0" indent="-457200" algn="l" rtl="0">
              <a:spcBef>
                <a:spcPts val="0"/>
              </a:spcBef>
              <a:spcAft>
                <a:spcPts val="0"/>
              </a:spcAft>
              <a:buClr>
                <a:schemeClr val="lt1"/>
              </a:buClr>
              <a:buSzPct val="100000"/>
              <a:buFont typeface="Wingdings" panose="05000000000000000000" pitchFamily="2" charset="2"/>
              <a:buChar char="ü"/>
            </a:pPr>
            <a:r>
              <a:rPr lang="en-US" sz="2800" dirty="0" smtClean="0"/>
              <a:t>Recommendations from Beta review are fulfilled in the provisional validation stage. </a:t>
            </a:r>
            <a:endParaRPr lang="en-US" sz="2800" b="0" i="0" u="none" strike="noStrike" cap="none" dirty="0">
              <a:solidFill>
                <a:schemeClr val="lt1"/>
              </a:solidFill>
              <a:sym typeface="Calibri"/>
            </a:endParaRPr>
          </a:p>
          <a:p>
            <a:pPr marL="457200" marR="0" lvl="0" indent="-457200" algn="l" rtl="0">
              <a:spcBef>
                <a:spcPts val="480"/>
              </a:spcBef>
              <a:spcAft>
                <a:spcPts val="0"/>
              </a:spcAft>
              <a:buClr>
                <a:schemeClr val="lt1"/>
              </a:buClr>
              <a:buSzPct val="100000"/>
              <a:buFont typeface="Wingdings" panose="05000000000000000000" pitchFamily="2" charset="2"/>
              <a:buChar char="ü"/>
            </a:pPr>
            <a:r>
              <a:rPr lang="en-US" sz="2800" b="0" i="0" u="none" strike="noStrike" cap="none" dirty="0" smtClean="0">
                <a:solidFill>
                  <a:schemeClr val="lt1"/>
                </a:solidFill>
                <a:sym typeface="Calibri"/>
              </a:rPr>
              <a:t>Unexpected minor issues </a:t>
            </a:r>
            <a:r>
              <a:rPr lang="en-US" sz="2800" b="0" i="0" u="none" strike="noStrike" cap="none" dirty="0">
                <a:solidFill>
                  <a:schemeClr val="lt1"/>
                </a:solidFill>
                <a:sym typeface="Calibri"/>
              </a:rPr>
              <a:t>revealed by </a:t>
            </a:r>
            <a:r>
              <a:rPr lang="en-US" sz="2800" b="0" i="0" u="none" strike="noStrike" cap="none" dirty="0" smtClean="0">
                <a:solidFill>
                  <a:schemeClr val="lt1"/>
                </a:solidFill>
                <a:sym typeface="Calibri"/>
              </a:rPr>
              <a:t>PLPTs:</a:t>
            </a:r>
            <a:endParaRPr lang="en-US" sz="2800" b="0" i="0" u="none" strike="noStrike" cap="none" dirty="0">
              <a:solidFill>
                <a:schemeClr val="lt1"/>
              </a:solidFill>
              <a:sym typeface="Calibri"/>
            </a:endParaRPr>
          </a:p>
          <a:p>
            <a:pPr marL="690562" marR="0" lvl="1" indent="-233362" algn="l" rtl="0">
              <a:spcBef>
                <a:spcPts val="400"/>
              </a:spcBef>
              <a:spcAft>
                <a:spcPts val="0"/>
              </a:spcAft>
              <a:buClr>
                <a:schemeClr val="lt1"/>
              </a:buClr>
              <a:buSzPct val="100000"/>
              <a:buFont typeface="Arial"/>
              <a:buChar char="–"/>
            </a:pPr>
            <a:r>
              <a:rPr lang="en-US" sz="2000" dirty="0" smtClean="0"/>
              <a:t>Missing values in random boxed areas</a:t>
            </a:r>
          </a:p>
          <a:p>
            <a:pPr marL="690562" marR="0" lvl="1" indent="-233362" algn="l" rtl="0">
              <a:spcBef>
                <a:spcPts val="400"/>
              </a:spcBef>
              <a:spcAft>
                <a:spcPts val="0"/>
              </a:spcAft>
              <a:buClr>
                <a:schemeClr val="lt1"/>
              </a:buClr>
              <a:buSzPct val="100000"/>
              <a:buFont typeface="Arial"/>
              <a:buChar char="–"/>
            </a:pPr>
            <a:r>
              <a:rPr lang="en-US" sz="2000" dirty="0" smtClean="0"/>
              <a:t>The migration of the sun affects the LAP products.</a:t>
            </a:r>
            <a:endParaRPr lang="en-US" sz="2000" dirty="0"/>
          </a:p>
          <a:p>
            <a:pPr marL="690563" marR="0" lvl="1" indent="-233362" algn="l" rtl="0">
              <a:spcBef>
                <a:spcPts val="400"/>
              </a:spcBef>
              <a:spcAft>
                <a:spcPts val="0"/>
              </a:spcAft>
              <a:buClr>
                <a:schemeClr val="lt1"/>
              </a:buClr>
              <a:buSzPct val="100000"/>
              <a:buFont typeface="Arial"/>
              <a:buChar char="–"/>
            </a:pPr>
            <a:r>
              <a:rPr lang="en-US" sz="2000" dirty="0" smtClean="0"/>
              <a:t>Slightly large discrepancy of some DSI products compared with RAOB.</a:t>
            </a:r>
            <a:endParaRPr lang="en-US" sz="2000" dirty="0"/>
          </a:p>
          <a:p>
            <a:pPr marL="508000" lvl="0" indent="-457200">
              <a:spcBef>
                <a:spcPts val="480"/>
              </a:spcBef>
              <a:buFont typeface="Wingdings" panose="05000000000000000000" pitchFamily="2" charset="2"/>
              <a:buChar char="ü"/>
            </a:pPr>
            <a:r>
              <a:rPr lang="en-US" sz="2800" dirty="0" smtClean="0"/>
              <a:t>These minor issues may </a:t>
            </a:r>
            <a:r>
              <a:rPr lang="en-US" sz="2800" dirty="0"/>
              <a:t>not prevent </a:t>
            </a:r>
            <a:r>
              <a:rPr lang="en-US" sz="2800" dirty="0" smtClean="0"/>
              <a:t>the declaration </a:t>
            </a:r>
            <a:r>
              <a:rPr lang="en-US" sz="2800" dirty="0"/>
              <a:t>of </a:t>
            </a:r>
            <a:r>
              <a:rPr lang="en-US" sz="2800" dirty="0" smtClean="0"/>
              <a:t>Provisional Maturity</a:t>
            </a:r>
            <a:endParaRPr lang="en-US" sz="2800" dirty="0"/>
          </a:p>
        </p:txBody>
      </p:sp>
      <p:sp>
        <p:nvSpPr>
          <p:cNvPr id="481" name="Shape 48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87</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763658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88</a:t>
            </a:fld>
            <a:endParaRPr lang="en-US" sz="1200" b="0" i="0" u="none" strike="noStrike" cap="none">
              <a:solidFill>
                <a:schemeClr val="lt1"/>
              </a:solidFill>
              <a:latin typeface="Calibri"/>
              <a:ea typeface="Calibri"/>
              <a:cs typeface="Calibri"/>
              <a:sym typeface="Calibri"/>
            </a:endParaRPr>
          </a:p>
        </p:txBody>
      </p:sp>
      <p:sp>
        <p:nvSpPr>
          <p:cNvPr id="5" name="Title 1"/>
          <p:cNvSpPr>
            <a:spLocks noGrp="1"/>
          </p:cNvSpPr>
          <p:nvPr>
            <p:ph type="title"/>
          </p:nvPr>
        </p:nvSpPr>
        <p:spPr>
          <a:xfrm>
            <a:off x="603563" y="2411900"/>
            <a:ext cx="7772400" cy="1362075"/>
          </a:xfrm>
        </p:spPr>
        <p:txBody>
          <a:bodyPr/>
          <a:lstStyle/>
          <a:p>
            <a:pPr algn="l"/>
            <a:r>
              <a:rPr lang="en-US" dirty="0" smtClean="0"/>
              <a:t>PATH TO FULL MATURITY</a:t>
            </a:r>
            <a:endParaRPr lang="en-US" dirty="0"/>
          </a:p>
        </p:txBody>
      </p:sp>
      <p:sp>
        <p:nvSpPr>
          <p:cNvPr id="6" name="Text Placeholder 2"/>
          <p:cNvSpPr>
            <a:spLocks noGrp="1"/>
          </p:cNvSpPr>
          <p:nvPr>
            <p:ph type="body" idx="1"/>
          </p:nvPr>
        </p:nvSpPr>
        <p:spPr>
          <a:xfrm>
            <a:off x="391886" y="1885464"/>
            <a:ext cx="8514608" cy="774638"/>
          </a:xfrm>
        </p:spPr>
        <p:txBody>
          <a:bodyPr/>
          <a:lstStyle/>
          <a:p>
            <a:pPr marL="203200" indent="0">
              <a:buNone/>
            </a:pPr>
            <a:r>
              <a:rPr lang="en-US" dirty="0" smtClean="0">
                <a:solidFill>
                  <a:schemeClr val="bg1">
                    <a:lumMod val="50000"/>
                  </a:schemeClr>
                </a:solidFill>
              </a:rPr>
              <a:t>GOES-16 ABI L2 LAP Product Provisional PS-PVR</a:t>
            </a:r>
            <a:endParaRPr lang="en-US" dirty="0">
              <a:solidFill>
                <a:schemeClr val="bg1">
                  <a:lumMod val="50000"/>
                </a:schemeClr>
              </a:solidFill>
            </a:endParaRPr>
          </a:p>
        </p:txBody>
      </p:sp>
    </p:spTree>
    <p:extLst>
      <p:ext uri="{BB962C8B-B14F-4D97-AF65-F5344CB8AC3E}">
        <p14:creationId xmlns:p14="http://schemas.microsoft.com/office/powerpoint/2010/main" val="212018791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146651"/>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Path to </a:t>
            </a:r>
            <a:r>
              <a:rPr lang="en-US" sz="3600" b="0" i="0" u="none" strike="noStrike" cap="none" dirty="0" smtClean="0">
                <a:solidFill>
                  <a:schemeClr val="lt1"/>
                </a:solidFill>
                <a:latin typeface="Calibri"/>
                <a:ea typeface="Calibri"/>
                <a:cs typeface="Calibri"/>
                <a:sym typeface="Calibri"/>
              </a:rPr>
              <a:t>Full </a:t>
            </a:r>
            <a:r>
              <a:rPr lang="en-US" sz="3600" b="0" i="0" u="none" strike="noStrike" cap="none" dirty="0">
                <a:solidFill>
                  <a:schemeClr val="lt1"/>
                </a:solidFill>
                <a:latin typeface="Calibri"/>
                <a:ea typeface="Calibri"/>
                <a:cs typeface="Calibri"/>
                <a:sym typeface="Calibri"/>
              </a:rPr>
              <a:t>Maturity</a:t>
            </a:r>
          </a:p>
        </p:txBody>
      </p:sp>
      <p:sp>
        <p:nvSpPr>
          <p:cNvPr id="520" name="Shape 520"/>
          <p:cNvSpPr txBox="1">
            <a:spLocks noGrp="1"/>
          </p:cNvSpPr>
          <p:nvPr>
            <p:ph type="body" idx="1"/>
          </p:nvPr>
        </p:nvSpPr>
        <p:spPr>
          <a:xfrm>
            <a:off x="143123" y="1258425"/>
            <a:ext cx="8921363" cy="5385135"/>
          </a:xfrm>
          <a:prstGeom prst="rect">
            <a:avLst/>
          </a:prstGeom>
          <a:noFill/>
          <a:ln>
            <a:noFill/>
          </a:ln>
        </p:spPr>
        <p:txBody>
          <a:bodyPr lIns="91425" tIns="45700" rIns="91425" bIns="45700" anchor="t" anchorCtr="0">
            <a:noAutofit/>
          </a:bodyPr>
          <a:lstStyle/>
          <a:p>
            <a:pPr marR="0" lvl="0" indent="-342900" algn="l" rtl="0">
              <a:spcBef>
                <a:spcPts val="0"/>
              </a:spcBef>
              <a:spcAft>
                <a:spcPts val="0"/>
              </a:spcAft>
              <a:buClr>
                <a:schemeClr val="lt1"/>
              </a:buClr>
              <a:buSzPct val="100000"/>
              <a:buFont typeface="Wingdings" panose="05000000000000000000" pitchFamily="2" charset="2"/>
              <a:buChar char="ü"/>
            </a:pPr>
            <a:r>
              <a:rPr lang="en-US" sz="2000" dirty="0"/>
              <a:t>We expect to apply the same </a:t>
            </a:r>
            <a:r>
              <a:rPr lang="en-US" sz="2000" b="0" i="0" u="none" strike="noStrike" cap="none" dirty="0">
                <a:solidFill>
                  <a:schemeClr val="lt1"/>
                </a:solidFill>
                <a:latin typeface="Calibri"/>
                <a:ea typeface="Calibri"/>
                <a:cs typeface="Calibri"/>
                <a:sym typeface="Calibri"/>
              </a:rPr>
              <a:t>PLPTs to be </a:t>
            </a:r>
            <a:r>
              <a:rPr lang="en-US" sz="2000" b="0" i="0" u="none" strike="noStrike" cap="none" dirty="0" smtClean="0">
                <a:solidFill>
                  <a:schemeClr val="lt1"/>
                </a:solidFill>
                <a:latin typeface="Calibri"/>
                <a:ea typeface="Calibri"/>
                <a:cs typeface="Calibri"/>
                <a:sym typeface="Calibri"/>
              </a:rPr>
              <a:t>conducted for Full</a:t>
            </a:r>
            <a:r>
              <a:rPr lang="en-US" sz="2000" dirty="0" smtClean="0"/>
              <a:t> </a:t>
            </a:r>
            <a:r>
              <a:rPr lang="en-US" sz="2000" b="0" i="0" u="none" strike="noStrike" cap="none" dirty="0" smtClean="0">
                <a:solidFill>
                  <a:schemeClr val="lt1"/>
                </a:solidFill>
                <a:latin typeface="Calibri"/>
                <a:ea typeface="Calibri"/>
                <a:cs typeface="Calibri"/>
                <a:sym typeface="Calibri"/>
              </a:rPr>
              <a:t>Maturity</a:t>
            </a:r>
            <a:endParaRPr lang="en-US" sz="2000" b="0" i="0" u="none" strike="noStrike" cap="none" dirty="0">
              <a:solidFill>
                <a:schemeClr val="lt1"/>
              </a:solidFill>
              <a:latin typeface="Calibri"/>
              <a:ea typeface="Calibri"/>
              <a:cs typeface="Calibri"/>
              <a:sym typeface="Calibri"/>
            </a:endParaRPr>
          </a:p>
          <a:p>
            <a:pPr marL="690562" marR="0" lvl="1" indent="-233362" algn="l" rtl="0">
              <a:spcBef>
                <a:spcPts val="360"/>
              </a:spcBef>
              <a:spcAft>
                <a:spcPts val="0"/>
              </a:spcAft>
              <a:buClr>
                <a:schemeClr val="lt1"/>
              </a:buClr>
              <a:buSzPct val="100000"/>
              <a:buFont typeface="Arial"/>
              <a:buChar char="–"/>
            </a:pPr>
            <a:r>
              <a:rPr lang="en-US" sz="1800" dirty="0"/>
              <a:t>We are gathering an archive of golden days where we save L1,L2 and IPs.</a:t>
            </a:r>
          </a:p>
          <a:p>
            <a:pPr marL="690563" marR="0" lvl="1" indent="-233362" algn="l" rtl="0">
              <a:spcBef>
                <a:spcPts val="360"/>
              </a:spcBef>
              <a:spcAft>
                <a:spcPts val="0"/>
              </a:spcAft>
              <a:buClr>
                <a:schemeClr val="lt1"/>
              </a:buClr>
              <a:buSzPct val="100000"/>
              <a:buFont typeface="Arial"/>
              <a:buChar char="–"/>
            </a:pPr>
            <a:r>
              <a:rPr lang="en-US" sz="1800" dirty="0"/>
              <a:t>Our goal is </a:t>
            </a:r>
            <a:r>
              <a:rPr lang="en-US" sz="1800" dirty="0" smtClean="0"/>
              <a:t>extended period tests throughout May 2017 to May 2018.</a:t>
            </a:r>
            <a:endParaRPr lang="en-US" sz="1800" dirty="0"/>
          </a:p>
          <a:p>
            <a:pPr marL="690562" marR="0" lvl="1" indent="-233362" algn="l" rtl="0">
              <a:lnSpc>
                <a:spcPct val="100000"/>
              </a:lnSpc>
              <a:spcBef>
                <a:spcPts val="360"/>
              </a:spcBef>
              <a:spcAft>
                <a:spcPts val="0"/>
              </a:spcAft>
              <a:buClr>
                <a:schemeClr val="lt1"/>
              </a:buClr>
              <a:buSzPct val="100000"/>
              <a:buFont typeface="Arial"/>
              <a:buChar char="–"/>
            </a:pPr>
            <a:r>
              <a:rPr lang="en-US" sz="1800" dirty="0"/>
              <a:t>This collection is underway</a:t>
            </a:r>
            <a:r>
              <a:rPr lang="en-US" sz="1800" dirty="0" smtClean="0"/>
              <a:t>. Will </a:t>
            </a:r>
            <a:r>
              <a:rPr lang="en-US" sz="1800" dirty="0"/>
              <a:t>coordinate with other teams.</a:t>
            </a:r>
          </a:p>
          <a:p>
            <a:pPr marL="690562" marR="0" lvl="1" indent="-233362" algn="l" rtl="0">
              <a:lnSpc>
                <a:spcPct val="100000"/>
              </a:lnSpc>
              <a:spcBef>
                <a:spcPts val="360"/>
              </a:spcBef>
              <a:spcAft>
                <a:spcPts val="0"/>
              </a:spcAft>
              <a:buClr>
                <a:schemeClr val="lt1"/>
              </a:buClr>
              <a:buSzPct val="100000"/>
              <a:buFont typeface="Arial"/>
              <a:buChar char="–"/>
            </a:pPr>
            <a:r>
              <a:rPr lang="en-US" sz="1800" dirty="0"/>
              <a:t>We are also saving </a:t>
            </a:r>
            <a:r>
              <a:rPr lang="en-US" sz="1800" dirty="0" smtClean="0"/>
              <a:t>L2 to </a:t>
            </a:r>
            <a:r>
              <a:rPr lang="en-US" sz="1800" dirty="0"/>
              <a:t>enable </a:t>
            </a:r>
            <a:r>
              <a:rPr lang="en-US" sz="1800" dirty="0" smtClean="0"/>
              <a:t>further comparison with the reference datasets such as ECMWF and GDAS analysis data.</a:t>
            </a:r>
            <a:endParaRPr lang="en-US" sz="1800" dirty="0"/>
          </a:p>
          <a:p>
            <a:pPr marL="690562" marR="0" lvl="1" indent="-233362" algn="l" rtl="0">
              <a:lnSpc>
                <a:spcPct val="100000"/>
              </a:lnSpc>
              <a:spcBef>
                <a:spcPts val="360"/>
              </a:spcBef>
              <a:spcAft>
                <a:spcPts val="0"/>
              </a:spcAft>
              <a:buClr>
                <a:schemeClr val="lt1"/>
              </a:buClr>
              <a:buSzPct val="100000"/>
              <a:buFont typeface="Arial"/>
              <a:buChar char="–"/>
            </a:pPr>
            <a:r>
              <a:rPr lang="en-US" sz="1800" dirty="0" smtClean="0"/>
              <a:t>We </a:t>
            </a:r>
            <a:r>
              <a:rPr lang="en-US" sz="1800" dirty="0"/>
              <a:t>hope to engage the </a:t>
            </a:r>
            <a:r>
              <a:rPr lang="en-US" sz="1800" dirty="0" smtClean="0"/>
              <a:t>teams </a:t>
            </a:r>
            <a:r>
              <a:rPr lang="en-US" sz="1800" dirty="0"/>
              <a:t>in the summer and begin application-specific analysis</a:t>
            </a:r>
            <a:r>
              <a:rPr lang="en-US" sz="1800" dirty="0" smtClean="0"/>
              <a:t>.</a:t>
            </a:r>
          </a:p>
          <a:p>
            <a:pPr marL="690562" lvl="1" indent="-233362">
              <a:spcBef>
                <a:spcPts val="360"/>
              </a:spcBef>
            </a:pPr>
            <a:r>
              <a:rPr lang="en-US" sz="1800" dirty="0"/>
              <a:t>Retrievals with the provisional cloud mask will be validated.</a:t>
            </a:r>
          </a:p>
          <a:p>
            <a:pPr marR="0" lvl="0" indent="-342900" algn="l" rtl="0">
              <a:spcBef>
                <a:spcPts val="400"/>
              </a:spcBef>
              <a:spcAft>
                <a:spcPts val="0"/>
              </a:spcAft>
              <a:buClr>
                <a:schemeClr val="lt1"/>
              </a:buClr>
              <a:buSzPct val="100000"/>
              <a:buFont typeface="Wingdings" panose="05000000000000000000" pitchFamily="2" charset="2"/>
              <a:buChar char="ü"/>
            </a:pPr>
            <a:r>
              <a:rPr lang="en-US" sz="2000" b="0" i="0" u="none" strike="noStrike" cap="none" dirty="0" smtClean="0">
                <a:solidFill>
                  <a:schemeClr val="lt1"/>
                </a:solidFill>
                <a:latin typeface="Calibri"/>
                <a:ea typeface="Calibri"/>
                <a:cs typeface="Calibri"/>
                <a:sym typeface="Calibri"/>
              </a:rPr>
              <a:t>Currently </a:t>
            </a:r>
            <a:r>
              <a:rPr lang="en-US" sz="2000" b="0" i="0" u="none" strike="noStrike" cap="none" dirty="0" smtClean="0">
                <a:solidFill>
                  <a:schemeClr val="lt1"/>
                </a:solidFill>
                <a:latin typeface="Calibri"/>
                <a:ea typeface="Calibri"/>
                <a:cs typeface="Calibri"/>
                <a:sym typeface="Calibri"/>
              </a:rPr>
              <a:t>minor issues may not prevent declaration of Full Maturity (3</a:t>
            </a:r>
            <a:r>
              <a:rPr lang="en-US" sz="1800" b="0" i="0" u="none" strike="noStrike" cap="none" dirty="0" smtClean="0">
                <a:solidFill>
                  <a:schemeClr val="lt1"/>
                </a:solidFill>
                <a:latin typeface="Calibri"/>
                <a:ea typeface="Calibri"/>
                <a:cs typeface="Calibri"/>
                <a:sym typeface="Calibri"/>
              </a:rPr>
              <a:t> </a:t>
            </a:r>
            <a:r>
              <a:rPr lang="en-US" sz="1800" b="0" i="0" u="none" strike="noStrike" cap="none" dirty="0">
                <a:solidFill>
                  <a:schemeClr val="lt1"/>
                </a:solidFill>
                <a:latin typeface="Calibri"/>
                <a:ea typeface="Calibri"/>
                <a:cs typeface="Calibri"/>
                <a:sym typeface="Calibri"/>
              </a:rPr>
              <a:t>issues identified through </a:t>
            </a:r>
            <a:r>
              <a:rPr lang="en-US" sz="1800" b="0" i="0" u="none" strike="noStrike" cap="none" dirty="0" smtClean="0">
                <a:solidFill>
                  <a:schemeClr val="lt1"/>
                </a:solidFill>
                <a:latin typeface="Calibri"/>
                <a:ea typeface="Calibri"/>
                <a:cs typeface="Calibri"/>
                <a:sym typeface="Calibri"/>
              </a:rPr>
              <a:t>the </a:t>
            </a:r>
            <a:r>
              <a:rPr lang="en-US" sz="1800" b="0" i="0" u="none" strike="noStrike" cap="none" dirty="0">
                <a:solidFill>
                  <a:schemeClr val="lt1"/>
                </a:solidFill>
                <a:latin typeface="Calibri"/>
                <a:ea typeface="Calibri"/>
                <a:cs typeface="Calibri"/>
                <a:sym typeface="Calibri"/>
              </a:rPr>
              <a:t>PLPT </a:t>
            </a:r>
            <a:r>
              <a:rPr lang="en-US" sz="1800" b="0" i="0" u="none" strike="noStrike" cap="none" dirty="0" smtClean="0">
                <a:solidFill>
                  <a:schemeClr val="lt1"/>
                </a:solidFill>
                <a:latin typeface="Calibri"/>
                <a:ea typeface="Calibri"/>
                <a:cs typeface="Calibri"/>
                <a:sym typeface="Calibri"/>
              </a:rPr>
              <a:t>work and will be mitigated during provisional stage)</a:t>
            </a:r>
            <a:endParaRPr lang="en-US" sz="1800" dirty="0"/>
          </a:p>
          <a:p>
            <a:pPr marL="690562" lvl="1" indent="-233362">
              <a:spcBef>
                <a:spcPts val="360"/>
              </a:spcBef>
            </a:pPr>
            <a:r>
              <a:rPr lang="en-US" sz="1800" dirty="0"/>
              <a:t>Missing values are randomly discovered over some boxed </a:t>
            </a:r>
            <a:r>
              <a:rPr lang="en-US" sz="1800" dirty="0" smtClean="0"/>
              <a:t>areas. This will be resolved when we transition from terrestrial GRB to RF GRB at NSOF. This is scheduled to occur by Handover.</a:t>
            </a:r>
          </a:p>
          <a:p>
            <a:pPr marL="690562" lvl="1" indent="-233362">
              <a:spcBef>
                <a:spcPts val="360"/>
              </a:spcBef>
            </a:pPr>
            <a:r>
              <a:rPr lang="en-US" sz="1800" dirty="0" smtClean="0"/>
              <a:t>LAP </a:t>
            </a:r>
            <a:r>
              <a:rPr lang="en-US" sz="1800" dirty="0"/>
              <a:t>products are affected by the migration of the sun which might be caused by the cloud mask</a:t>
            </a:r>
            <a:r>
              <a:rPr lang="en-US" sz="1800" dirty="0" smtClean="0"/>
              <a:t>. </a:t>
            </a:r>
          </a:p>
          <a:p>
            <a:pPr marL="690562" lvl="1" indent="-233362">
              <a:spcBef>
                <a:spcPts val="360"/>
              </a:spcBef>
            </a:pPr>
            <a:r>
              <a:rPr lang="en-US" sz="1800" dirty="0" smtClean="0"/>
              <a:t>TT and KI values have slightly large discrepancy </a:t>
            </a:r>
            <a:r>
              <a:rPr lang="en-US" sz="1800" dirty="0" smtClean="0">
                <a:solidFill>
                  <a:srgbClr val="FF0000"/>
                </a:solidFill>
              </a:rPr>
              <a:t>when compared with RAOBs</a:t>
            </a:r>
            <a:r>
              <a:rPr lang="en-US" sz="1800" dirty="0" smtClean="0"/>
              <a:t>; </a:t>
            </a:r>
            <a:r>
              <a:rPr lang="en-US" sz="1800" dirty="0"/>
              <a:t>when </a:t>
            </a:r>
            <a:r>
              <a:rPr lang="en-US" sz="1800" dirty="0" smtClean="0"/>
              <a:t>considering only unstable </a:t>
            </a:r>
            <a:r>
              <a:rPr lang="en-US" sz="1800" dirty="0"/>
              <a:t>atmospheric conditions, the results are closer to </a:t>
            </a:r>
            <a:r>
              <a:rPr lang="en-US" sz="1800" dirty="0" smtClean="0"/>
              <a:t>specification</a:t>
            </a:r>
            <a:r>
              <a:rPr lang="en-US" sz="1800" dirty="0" smtClean="0"/>
              <a:t>.</a:t>
            </a:r>
          </a:p>
          <a:p>
            <a:pPr marL="914400" marR="0" lvl="2" indent="0" algn="l" rtl="0">
              <a:spcBef>
                <a:spcPts val="280"/>
              </a:spcBef>
              <a:spcAft>
                <a:spcPts val="0"/>
              </a:spcAft>
              <a:buClr>
                <a:schemeClr val="lt1"/>
              </a:buClr>
              <a:buSzPct val="100000"/>
              <a:buNone/>
            </a:pPr>
            <a:endParaRPr lang="en-US" sz="1600" dirty="0" smtClean="0"/>
          </a:p>
          <a:p>
            <a:pPr marL="914400" marR="0" lvl="2" indent="0" algn="l" rtl="0">
              <a:spcBef>
                <a:spcPts val="280"/>
              </a:spcBef>
              <a:spcAft>
                <a:spcPts val="0"/>
              </a:spcAft>
              <a:buClr>
                <a:schemeClr val="lt1"/>
              </a:buClr>
              <a:buSzPct val="100000"/>
              <a:buNone/>
            </a:pPr>
            <a:endParaRPr lang="en-US" sz="1400" dirty="0"/>
          </a:p>
          <a:p>
            <a:pPr marL="342900" marR="0" lvl="0" indent="-342900" algn="l" rtl="0">
              <a:spcBef>
                <a:spcPts val="400"/>
              </a:spcBef>
              <a:spcAft>
                <a:spcPts val="0"/>
              </a:spcAft>
              <a:buClr>
                <a:schemeClr val="lt1"/>
              </a:buClr>
              <a:buSzPct val="100000"/>
              <a:buFont typeface="Arial"/>
              <a:buNone/>
            </a:pPr>
            <a:endParaRPr sz="2000" b="0" i="0" u="none" strike="noStrike" cap="none" dirty="0">
              <a:solidFill>
                <a:schemeClr val="lt1"/>
              </a:solidFill>
              <a:latin typeface="Calibri"/>
              <a:ea typeface="Calibri"/>
              <a:cs typeface="Calibri"/>
              <a:sym typeface="Calibri"/>
            </a:endParaRPr>
          </a:p>
        </p:txBody>
      </p:sp>
      <p:sp>
        <p:nvSpPr>
          <p:cNvPr id="521" name="Shape 5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89</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81565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173277"/>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smtClean="0">
                <a:solidFill>
                  <a:schemeClr val="lt1"/>
                </a:solidFill>
                <a:latin typeface="Calibri"/>
                <a:ea typeface="Calibri"/>
                <a:cs typeface="Calibri"/>
                <a:sym typeface="Calibri"/>
              </a:rPr>
              <a:t>Beta PLPTs Review</a:t>
            </a:r>
            <a:endParaRPr lang="en-US" sz="3600" b="0" i="0" u="none" strike="noStrike" cap="none" dirty="0">
              <a:solidFill>
                <a:schemeClr val="lt1"/>
              </a:solidFill>
              <a:latin typeface="Calibri"/>
              <a:ea typeface="Calibri"/>
              <a:cs typeface="Calibri"/>
              <a:sym typeface="Calibri"/>
            </a:endParaRPr>
          </a:p>
        </p:txBody>
      </p:sp>
      <p:graphicFrame>
        <p:nvGraphicFramePr>
          <p:cNvPr id="107" name="Shape 107"/>
          <p:cNvGraphicFramePr/>
          <p:nvPr>
            <p:extLst>
              <p:ext uri="{D42A27DB-BD31-4B8C-83A1-F6EECF244321}">
                <p14:modId xmlns:p14="http://schemas.microsoft.com/office/powerpoint/2010/main" val="2599144114"/>
              </p:ext>
            </p:extLst>
          </p:nvPr>
        </p:nvGraphicFramePr>
        <p:xfrm>
          <a:off x="70339" y="1231513"/>
          <a:ext cx="8979876" cy="5113701"/>
        </p:xfrm>
        <a:graphic>
          <a:graphicData uri="http://schemas.openxmlformats.org/drawingml/2006/table">
            <a:tbl>
              <a:tblPr firstRow="1" bandRow="1">
                <a:noFill/>
              </a:tblPr>
              <a:tblGrid>
                <a:gridCol w="1788520">
                  <a:extLst>
                    <a:ext uri="{9D8B030D-6E8A-4147-A177-3AD203B41FA5}">
                      <a16:colId xmlns:a16="http://schemas.microsoft.com/office/drawing/2014/main" val="20000"/>
                    </a:ext>
                  </a:extLst>
                </a:gridCol>
                <a:gridCol w="3400895">
                  <a:extLst>
                    <a:ext uri="{9D8B030D-6E8A-4147-A177-3AD203B41FA5}">
                      <a16:colId xmlns:a16="http://schemas.microsoft.com/office/drawing/2014/main" val="20001"/>
                    </a:ext>
                  </a:extLst>
                </a:gridCol>
                <a:gridCol w="1236169">
                  <a:extLst>
                    <a:ext uri="{9D8B030D-6E8A-4147-A177-3AD203B41FA5}">
                      <a16:colId xmlns:a16="http://schemas.microsoft.com/office/drawing/2014/main" val="20002"/>
                    </a:ext>
                  </a:extLst>
                </a:gridCol>
                <a:gridCol w="1251788">
                  <a:extLst>
                    <a:ext uri="{9D8B030D-6E8A-4147-A177-3AD203B41FA5}">
                      <a16:colId xmlns:a16="http://schemas.microsoft.com/office/drawing/2014/main" val="20003"/>
                    </a:ext>
                  </a:extLst>
                </a:gridCol>
                <a:gridCol w="1302504">
                  <a:extLst>
                    <a:ext uri="{9D8B030D-6E8A-4147-A177-3AD203B41FA5}">
                      <a16:colId xmlns:a16="http://schemas.microsoft.com/office/drawing/2014/main" val="20004"/>
                    </a:ext>
                  </a:extLst>
                </a:gridCol>
              </a:tblGrid>
              <a:tr h="491833">
                <a:tc>
                  <a:txBody>
                    <a:bodyPr/>
                    <a:lstStyle/>
                    <a:p>
                      <a:pPr marL="0" marR="0" lvl="0" indent="0" algn="ctr" rtl="0">
                        <a:spcBef>
                          <a:spcPts val="0"/>
                        </a:spcBef>
                        <a:buSzPct val="25000"/>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AWG POC</a:t>
                      </a:r>
                    </a:p>
                  </a:txBody>
                  <a:tcPr marL="91450" marR="91450" marT="45725" marB="45725" anchor="ctr">
                    <a:solidFill>
                      <a:srgbClr val="BFBFBF"/>
                    </a:solidFill>
                  </a:tcPr>
                </a:tc>
                <a:extLst>
                  <a:ext uri="{0D108BD9-81ED-4DB2-BD59-A6C34878D82A}">
                    <a16:rowId xmlns:a16="http://schemas.microsoft.com/office/drawing/2014/main" val="10000"/>
                  </a:ext>
                </a:extLst>
              </a:tr>
              <a:tr h="606367">
                <a:tc>
                  <a:txBody>
                    <a:bodyPr/>
                    <a:lstStyle/>
                    <a:p>
                      <a:pPr marL="0" marR="0" lvl="0" indent="0" algn="l" rtl="0">
                        <a:spcBef>
                          <a:spcPts val="0"/>
                        </a:spcBef>
                        <a:buSzPct val="25000"/>
                        <a:buNone/>
                      </a:pPr>
                      <a:r>
                        <a:rPr lang="en-US" sz="1400" u="none" strike="noStrike" cap="none" dirty="0" smtClean="0"/>
                        <a:t>ABI-FD_DSI01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hour </a:t>
                      </a:r>
                      <a:r>
                        <a:rPr lang="en-US" sz="1400" b="0" u="none" strike="noStrike" cap="none" dirty="0">
                          <a:solidFill>
                            <a:schemeClr val="dk1"/>
                          </a:solidFill>
                        </a:rPr>
                        <a:t>for FD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1"/>
                  </a:ext>
                </a:extLst>
              </a:tr>
              <a:tr h="606367">
                <a:tc>
                  <a:txBody>
                    <a:bodyPr/>
                    <a:lstStyle/>
                    <a:p>
                      <a:pPr marL="0" marR="0" lvl="0" indent="0" algn="l" rtl="0">
                        <a:spcBef>
                          <a:spcPts val="0"/>
                        </a:spcBef>
                        <a:buSzPct val="25000"/>
                        <a:buNone/>
                      </a:pPr>
                      <a:r>
                        <a:rPr lang="en-US" sz="1400" u="none" strike="noStrike" cap="none" dirty="0" smtClean="0"/>
                        <a:t>ABI-CONUS_DSI02</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30 </a:t>
                      </a:r>
                      <a:r>
                        <a:rPr lang="en-US" sz="1400" b="0" u="none" strike="noStrike" cap="none" dirty="0">
                          <a:solidFill>
                            <a:schemeClr val="dk1"/>
                          </a:solidFill>
                        </a:rPr>
                        <a:t>min for CONUS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a:t>PRO</a:t>
                      </a:r>
                    </a:p>
                  </a:txBody>
                  <a:tcPr marL="91450" marR="91450" marT="45725" marB="45725" anchor="ctr">
                    <a:solidFill>
                      <a:schemeClr val="lt1"/>
                    </a:solidFill>
                  </a:tcPr>
                </a:tc>
                <a:extLst>
                  <a:ext uri="{0D108BD9-81ED-4DB2-BD59-A6C34878D82A}">
                    <a16:rowId xmlns:a16="http://schemas.microsoft.com/office/drawing/2014/main" val="10002"/>
                  </a:ext>
                </a:extLst>
              </a:tr>
              <a:tr h="606367">
                <a:tc>
                  <a:txBody>
                    <a:bodyPr/>
                    <a:lstStyle/>
                    <a:p>
                      <a:pPr marL="0" marR="0" lvl="0" indent="0" algn="l" rtl="0">
                        <a:spcBef>
                          <a:spcPts val="0"/>
                        </a:spcBef>
                        <a:buSzPct val="25000"/>
                        <a:buNone/>
                      </a:pPr>
                      <a:r>
                        <a:rPr lang="en-US" sz="1400" u="none" strike="noStrike" cap="none" dirty="0" smtClean="0"/>
                        <a:t>ABI-MESO_DSI03</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5 min for </a:t>
                      </a:r>
                      <a:r>
                        <a:rPr lang="en-US" sz="1400" b="0" u="none" strike="noStrike" cap="none" dirty="0" err="1">
                          <a:solidFill>
                            <a:schemeClr val="dk1"/>
                          </a:solidFill>
                        </a:rPr>
                        <a:t>Meso</a:t>
                      </a:r>
                      <a:r>
                        <a:rPr lang="en-US" sz="1400" b="0" u="none" strike="noStrike" cap="none" dirty="0">
                          <a:solidFill>
                            <a:schemeClr val="dk1"/>
                          </a:solidFill>
                        </a:rPr>
                        <a:t>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smtClean="0"/>
                        <a:t>100</a:t>
                      </a:r>
                      <a:endParaRPr lang="en-US" sz="1400" dirty="0"/>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smtClean="0"/>
                        <a:t>Complete*</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3"/>
                  </a:ext>
                </a:extLst>
              </a:tr>
              <a:tr h="606367">
                <a:tc>
                  <a:txBody>
                    <a:bodyPr/>
                    <a:lstStyle/>
                    <a:p>
                      <a:pPr marL="0" marR="0" lvl="0" indent="0" algn="l" rtl="0">
                        <a:spcBef>
                          <a:spcPts val="0"/>
                        </a:spcBef>
                        <a:buSzPct val="25000"/>
                        <a:buNone/>
                      </a:pPr>
                      <a:r>
                        <a:rPr lang="en-US" sz="1400" u="none" strike="noStrike" cap="none" dirty="0" smtClean="0"/>
                        <a:t>ABI-FD_DSI04</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smtClean="0">
                          <a:solidFill>
                            <a:schemeClr val="dk1"/>
                          </a:solidFill>
                        </a:rPr>
                        <a:t>Verify Product is generated every hour for FD for M4</a:t>
                      </a:r>
                      <a:endParaRPr lang="en-US" sz="1400" b="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smtClean="0">
                          <a:solidFill>
                            <a:schemeClr val="dk1"/>
                          </a:solidFill>
                        </a:rPr>
                        <a:t>Complete*</a:t>
                      </a:r>
                      <a:endParaRPr lang="en-US" sz="140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PRO</a:t>
                      </a:r>
                    </a:p>
                  </a:txBody>
                  <a:tcPr marL="91450" marR="91450" marT="45725" marB="45725" anchor="ctr">
                    <a:solidFill>
                      <a:schemeClr val="lt1"/>
                    </a:solidFill>
                  </a:tcPr>
                </a:tc>
                <a:extLst>
                  <a:ext uri="{0D108BD9-81ED-4DB2-BD59-A6C34878D82A}">
                    <a16:rowId xmlns:a16="http://schemas.microsoft.com/office/drawing/2014/main" val="10004"/>
                  </a:ext>
                </a:extLst>
              </a:tr>
              <a:tr h="606367">
                <a:tc>
                  <a:txBody>
                    <a:bodyPr/>
                    <a:lstStyle/>
                    <a:p>
                      <a:pPr marL="0" marR="0" lvl="0" indent="0" algn="l" rtl="0">
                        <a:spcBef>
                          <a:spcPts val="0"/>
                        </a:spcBef>
                        <a:buSzPct val="25000"/>
                        <a:buNone/>
                      </a:pPr>
                      <a:r>
                        <a:rPr lang="en-US" sz="1400" u="none" strike="noStrike" cap="none" dirty="0" smtClean="0"/>
                        <a:t>ABI-CONUS_DSI05</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b="0" u="none" strike="noStrike" cap="none" dirty="0">
                          <a:solidFill>
                            <a:schemeClr val="dk1"/>
                          </a:solidFill>
                        </a:rPr>
                        <a:t>Verify Product is generated every </a:t>
                      </a:r>
                      <a:r>
                        <a:rPr lang="en-US" sz="1400" b="0" u="none" strike="noStrike" cap="none" dirty="0" smtClean="0">
                          <a:solidFill>
                            <a:schemeClr val="dk1"/>
                          </a:solidFill>
                        </a:rPr>
                        <a:t>30 </a:t>
                      </a:r>
                      <a:r>
                        <a:rPr lang="en-US" sz="1400" b="0" u="none" strike="noStrike" cap="none" dirty="0">
                          <a:solidFill>
                            <a:schemeClr val="dk1"/>
                          </a:solidFill>
                        </a:rPr>
                        <a:t>min for CONUS for M4</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smtClean="0"/>
                        <a:t>100</a:t>
                      </a:r>
                      <a:endParaRPr lang="en-US" sz="1400"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u="none" strike="noStrike" cap="none" dirty="0" smtClean="0">
                          <a:solidFill>
                            <a:schemeClr val="dk1"/>
                          </a:solidFill>
                        </a:rPr>
                        <a:t>Complete*</a:t>
                      </a:r>
                      <a:endParaRPr lang="en-US" sz="1400" u="none" strike="noStrike" cap="none" dirty="0">
                        <a:solidFill>
                          <a:schemeClr val="dk1"/>
                        </a:solidFill>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a:t>PRO</a:t>
                      </a:r>
                    </a:p>
                  </a:txBody>
                  <a:tcPr marL="91450" marR="91450" marT="45725" marB="45725" anchor="ctr">
                    <a:solidFill>
                      <a:schemeClr val="lt1"/>
                    </a:solidFill>
                  </a:tcPr>
                </a:tc>
                <a:extLst>
                  <a:ext uri="{0D108BD9-81ED-4DB2-BD59-A6C34878D82A}">
                    <a16:rowId xmlns:a16="http://schemas.microsoft.com/office/drawing/2014/main" val="10005"/>
                  </a:ext>
                </a:extLst>
              </a:tr>
              <a:tr h="491833">
                <a:tc>
                  <a:txBody>
                    <a:bodyPr/>
                    <a:lstStyle/>
                    <a:p>
                      <a:pPr marL="0" marR="0" lvl="0" indent="0" algn="l" rtl="0">
                        <a:spcBef>
                          <a:spcPts val="0"/>
                        </a:spcBef>
                        <a:buSzPct val="25000"/>
                        <a:buNone/>
                      </a:pPr>
                      <a:r>
                        <a:rPr lang="en-US" sz="1400" u="none" strike="noStrike" cap="none" dirty="0" smtClean="0"/>
                        <a:t>ABI-FD_DSI06</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FD </a:t>
                      </a:r>
                      <a:r>
                        <a:rPr lang="en-US" sz="1400" u="none" strike="noStrike" cap="none" dirty="0" smtClean="0"/>
                        <a:t>DSI</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606367">
                <a:tc>
                  <a:txBody>
                    <a:bodyPr/>
                    <a:lstStyle/>
                    <a:p>
                      <a:pPr marL="0" marR="0" lvl="0" indent="0" algn="l" rtl="0">
                        <a:spcBef>
                          <a:spcPts val="0"/>
                        </a:spcBef>
                        <a:buSzPct val="25000"/>
                        <a:buNone/>
                      </a:pPr>
                      <a:r>
                        <a:rPr lang="en-US" sz="1400" u="none" strike="noStrike" cap="none" dirty="0" smtClean="0"/>
                        <a:t>ABI-CONUS_DSI07</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dirty="0"/>
                        <a:t>CONUS </a:t>
                      </a:r>
                      <a:r>
                        <a:rPr lang="en-US" sz="1400" dirty="0" smtClean="0"/>
                        <a:t>DSI</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7"/>
                  </a:ext>
                </a:extLst>
              </a:tr>
              <a:tr h="491833">
                <a:tc>
                  <a:txBody>
                    <a:bodyPr/>
                    <a:lstStyle/>
                    <a:p>
                      <a:pPr marL="0" marR="0" lvl="0" indent="0" algn="l" rtl="0">
                        <a:spcBef>
                          <a:spcPts val="0"/>
                        </a:spcBef>
                        <a:buSzPct val="25000"/>
                        <a:buNone/>
                      </a:pPr>
                      <a:r>
                        <a:rPr lang="en-US" sz="1400" u="none" strike="noStrike" cap="none" dirty="0" smtClean="0"/>
                        <a:t>ABI-MESO_DSI08</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M3 </a:t>
                      </a:r>
                      <a:r>
                        <a:rPr lang="en-US" sz="1400" u="none" strike="noStrike" cap="none" dirty="0" err="1"/>
                        <a:t>Meso</a:t>
                      </a:r>
                      <a:r>
                        <a:rPr lang="en-US" sz="1400" u="none" strike="noStrike" cap="none" dirty="0"/>
                        <a:t> </a:t>
                      </a:r>
                      <a:r>
                        <a:rPr lang="en-US" sz="1400" u="none" strike="noStrike" cap="none" dirty="0" smtClean="0"/>
                        <a:t>DSI</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9</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835839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124215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Issue #1 </a:t>
            </a:r>
            <a:r>
              <a:rPr lang="en-US" dirty="0" smtClean="0"/>
              <a:t>– Missing data over </a:t>
            </a:r>
            <a:br>
              <a:rPr lang="en-US" dirty="0" smtClean="0"/>
            </a:br>
            <a:r>
              <a:rPr lang="en-US" dirty="0" smtClean="0"/>
              <a:t>randomly distributed boxed areas</a:t>
            </a:r>
            <a:endParaRPr lang="en-US" sz="3600" b="0" i="0" u="none" strike="noStrike" cap="none" dirty="0">
              <a:solidFill>
                <a:schemeClr val="lt1"/>
              </a:solidFill>
              <a:latin typeface="Calibri"/>
              <a:ea typeface="Calibri"/>
              <a:cs typeface="Calibri"/>
              <a:sym typeface="Calibri"/>
            </a:endParaRPr>
          </a:p>
        </p:txBody>
      </p:sp>
      <p:sp>
        <p:nvSpPr>
          <p:cNvPr id="528" name="Shape 528"/>
          <p:cNvSpPr txBox="1">
            <a:spLocks noGrp="1"/>
          </p:cNvSpPr>
          <p:nvPr>
            <p:ph type="body" idx="1"/>
          </p:nvPr>
        </p:nvSpPr>
        <p:spPr>
          <a:xfrm>
            <a:off x="119269" y="3093057"/>
            <a:ext cx="8921363" cy="4576492"/>
          </a:xfrm>
          <a:prstGeom prst="rect">
            <a:avLst/>
          </a:prstGeom>
          <a:noFill/>
          <a:ln>
            <a:noFill/>
          </a:ln>
        </p:spPr>
        <p:txBody>
          <a:bodyPr lIns="91425" tIns="45700" rIns="91425" bIns="45700" anchor="t" anchorCtr="0">
            <a:noAutofit/>
          </a:bodyPr>
          <a:lstStyle/>
          <a:p>
            <a:pPr marR="0" lvl="0" indent="-342900" algn="l" rtl="0">
              <a:spcBef>
                <a:spcPts val="0"/>
              </a:spcBef>
              <a:spcAft>
                <a:spcPts val="0"/>
              </a:spcAft>
              <a:buClr>
                <a:schemeClr val="lt1"/>
              </a:buClr>
              <a:buSzPct val="100000"/>
              <a:buFont typeface="Wingdings" panose="05000000000000000000" pitchFamily="2" charset="2"/>
              <a:buChar char="Ø"/>
            </a:pPr>
            <a:r>
              <a:rPr lang="en-US" sz="2400" b="0" i="0" u="none" strike="noStrike" cap="none" dirty="0">
                <a:solidFill>
                  <a:schemeClr val="lt1"/>
                </a:solidFill>
                <a:latin typeface="Calibri"/>
                <a:ea typeface="Calibri"/>
                <a:cs typeface="Calibri"/>
                <a:sym typeface="Calibri"/>
              </a:rPr>
              <a:t>Initial </a:t>
            </a:r>
            <a:r>
              <a:rPr lang="en-US" sz="2400" b="0" i="0" u="none" strike="noStrike" cap="none" dirty="0" smtClean="0">
                <a:solidFill>
                  <a:schemeClr val="lt1"/>
                </a:solidFill>
                <a:latin typeface="Calibri"/>
                <a:ea typeface="Calibri"/>
                <a:cs typeface="Calibri"/>
                <a:sym typeface="Calibri"/>
              </a:rPr>
              <a:t>analysis showed missing data </a:t>
            </a:r>
            <a:r>
              <a:rPr lang="en-US" sz="2400" dirty="0" smtClean="0"/>
              <a:t>over randomly distributed boxed area</a:t>
            </a:r>
            <a:endParaRPr lang="en-US" sz="2400" b="0" i="0" u="none" strike="noStrike" cap="none" dirty="0">
              <a:solidFill>
                <a:schemeClr val="lt1"/>
              </a:solidFill>
              <a:latin typeface="Calibri"/>
              <a:ea typeface="Calibri"/>
              <a:cs typeface="Calibri"/>
              <a:sym typeface="Calibri"/>
            </a:endParaRPr>
          </a:p>
          <a:p>
            <a:pPr marL="633412" marR="0" lvl="1" indent="-239712" algn="l" rtl="0">
              <a:spcBef>
                <a:spcPts val="400"/>
              </a:spcBef>
              <a:spcAft>
                <a:spcPts val="0"/>
              </a:spcAft>
              <a:buClr>
                <a:schemeClr val="lt1"/>
              </a:buClr>
              <a:buSzPct val="100000"/>
              <a:buFont typeface="Arial"/>
              <a:buChar char="–"/>
            </a:pPr>
            <a:r>
              <a:rPr lang="en-US" sz="2000" b="0" i="0" u="none" strike="noStrike" cap="none" dirty="0" smtClean="0">
                <a:solidFill>
                  <a:schemeClr val="lt1"/>
                </a:solidFill>
                <a:latin typeface="Calibri"/>
                <a:ea typeface="Calibri"/>
                <a:cs typeface="Calibri"/>
                <a:sym typeface="Calibri"/>
              </a:rPr>
              <a:t>The missing data occur frequently and randomly in boxed shapes</a:t>
            </a:r>
            <a:endParaRPr lang="en-US" sz="2000" dirty="0" smtClean="0"/>
          </a:p>
          <a:p>
            <a:pPr marL="0" marR="0" lvl="0" indent="0" algn="l" rtl="0">
              <a:spcBef>
                <a:spcPts val="400"/>
              </a:spcBef>
              <a:spcAft>
                <a:spcPts val="0"/>
              </a:spcAft>
              <a:buNone/>
            </a:pPr>
            <a:endParaRPr sz="2400" dirty="0"/>
          </a:p>
          <a:p>
            <a:pPr marL="290512" marR="0" lvl="0" indent="-239712" algn="l" rtl="0">
              <a:spcBef>
                <a:spcPts val="48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p:txBody>
      </p:sp>
      <p:sp>
        <p:nvSpPr>
          <p:cNvPr id="529" name="Shape 529"/>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90</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084922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499" t="666" r="8499" b="666"/>
          <a:stretch/>
        </p:blipFill>
        <p:spPr>
          <a:xfrm>
            <a:off x="1945933" y="1524195"/>
            <a:ext cx="5128055" cy="4572000"/>
          </a:xfrm>
          <a:prstGeom prst="rect">
            <a:avLst/>
          </a:prstGeom>
        </p:spPr>
      </p:pic>
      <p:sp>
        <p:nvSpPr>
          <p:cNvPr id="535" name="Shape 535"/>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smtClean="0">
                <a:solidFill>
                  <a:schemeClr val="lt1"/>
                </a:solidFill>
                <a:sym typeface="Calibri"/>
              </a:rPr>
              <a:t>An example of the missing data </a:t>
            </a:r>
            <a:br>
              <a:rPr lang="en-US" sz="3200" b="0" i="0" u="none" strike="noStrike" cap="none" dirty="0" smtClean="0">
                <a:solidFill>
                  <a:schemeClr val="lt1"/>
                </a:solidFill>
                <a:sym typeface="Calibri"/>
              </a:rPr>
            </a:br>
            <a:r>
              <a:rPr lang="en-US" sz="3200" b="0" i="0" u="none" strike="noStrike" cap="none" dirty="0" smtClean="0">
                <a:solidFill>
                  <a:schemeClr val="lt1"/>
                </a:solidFill>
                <a:sym typeface="Calibri"/>
              </a:rPr>
              <a:t>in boxed area over Full disk</a:t>
            </a:r>
            <a:endParaRPr lang="en-US" sz="3200" dirty="0"/>
          </a:p>
        </p:txBody>
      </p:sp>
      <p:sp>
        <p:nvSpPr>
          <p:cNvPr id="537" name="Shape 537"/>
          <p:cNvSpPr txBox="1">
            <a:spLocks noGrp="1"/>
          </p:cNvSpPr>
          <p:nvPr>
            <p:ph type="ftr" idx="11"/>
          </p:nvPr>
        </p:nvSpPr>
        <p:spPr>
          <a:xfrm>
            <a:off x="650787" y="636894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dirty="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dirty="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3" name="Rectangle 2"/>
          <p:cNvSpPr/>
          <p:nvPr/>
        </p:nvSpPr>
        <p:spPr>
          <a:xfrm>
            <a:off x="3808446" y="1866900"/>
            <a:ext cx="1311088" cy="4157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54699" y="2282638"/>
            <a:ext cx="1755094" cy="464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1028" y="4660327"/>
            <a:ext cx="627883" cy="6450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908911" y="4655180"/>
            <a:ext cx="787475" cy="1980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91</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109276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500" t="-1" r="8500" b="1333"/>
          <a:stretch/>
        </p:blipFill>
        <p:spPr>
          <a:xfrm>
            <a:off x="1972565" y="1508598"/>
            <a:ext cx="5128054" cy="4572000"/>
          </a:xfrm>
          <a:prstGeom prst="rect">
            <a:avLst/>
          </a:prstGeom>
        </p:spPr>
      </p:pic>
      <p:sp>
        <p:nvSpPr>
          <p:cNvPr id="535" name="Shape 535"/>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smtClean="0">
                <a:solidFill>
                  <a:schemeClr val="lt1"/>
                </a:solidFill>
                <a:sym typeface="Calibri"/>
              </a:rPr>
              <a:t>An example of the missing data </a:t>
            </a:r>
            <a:br>
              <a:rPr lang="en-US" sz="3200" b="0" i="0" u="none" strike="noStrike" cap="none" dirty="0" smtClean="0">
                <a:solidFill>
                  <a:schemeClr val="lt1"/>
                </a:solidFill>
                <a:sym typeface="Calibri"/>
              </a:rPr>
            </a:br>
            <a:r>
              <a:rPr lang="en-US" sz="3200" b="0" i="0" u="none" strike="noStrike" cap="none" dirty="0" smtClean="0">
                <a:solidFill>
                  <a:schemeClr val="lt1"/>
                </a:solidFill>
                <a:sym typeface="Calibri"/>
              </a:rPr>
              <a:t>in boxed area over Full disk</a:t>
            </a:r>
            <a:endParaRPr lang="en-US" sz="3200" dirty="0"/>
          </a:p>
        </p:txBody>
      </p:sp>
      <p:sp>
        <p:nvSpPr>
          <p:cNvPr id="537" name="Shape 537"/>
          <p:cNvSpPr txBox="1">
            <a:spLocks noGrp="1"/>
          </p:cNvSpPr>
          <p:nvPr>
            <p:ph type="ftr" idx="11"/>
          </p:nvPr>
        </p:nvSpPr>
        <p:spPr>
          <a:xfrm>
            <a:off x="650787" y="636894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dirty="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dirty="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0" name="Rectangle 9"/>
          <p:cNvSpPr/>
          <p:nvPr/>
        </p:nvSpPr>
        <p:spPr>
          <a:xfrm>
            <a:off x="4171950" y="1939517"/>
            <a:ext cx="1990726" cy="5655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36142" y="5082767"/>
            <a:ext cx="2204096" cy="5655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92</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26713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185745"/>
            <a:ext cx="6572250" cy="4892675"/>
          </a:xfrm>
          <a:prstGeom prst="rect">
            <a:avLst/>
          </a:prstGeom>
        </p:spPr>
      </p:pic>
      <p:sp>
        <p:nvSpPr>
          <p:cNvPr id="535" name="Shape 535"/>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smtClean="0">
                <a:solidFill>
                  <a:schemeClr val="lt1"/>
                </a:solidFill>
                <a:sym typeface="Calibri"/>
              </a:rPr>
              <a:t>An example of the missing data </a:t>
            </a:r>
            <a:br>
              <a:rPr lang="en-US" sz="3200" b="0" i="0" u="none" strike="noStrike" cap="none" dirty="0" smtClean="0">
                <a:solidFill>
                  <a:schemeClr val="lt1"/>
                </a:solidFill>
                <a:sym typeface="Calibri"/>
              </a:rPr>
            </a:br>
            <a:r>
              <a:rPr lang="en-US" sz="3200" b="0" i="0" u="none" strike="noStrike" cap="none" dirty="0" smtClean="0">
                <a:solidFill>
                  <a:schemeClr val="lt1"/>
                </a:solidFill>
                <a:sym typeface="Calibri"/>
              </a:rPr>
              <a:t>in boxed area over Full disk</a:t>
            </a:r>
            <a:endParaRPr lang="en-US" sz="3200" dirty="0"/>
          </a:p>
        </p:txBody>
      </p:sp>
      <p:sp>
        <p:nvSpPr>
          <p:cNvPr id="10" name="Rectangle 9"/>
          <p:cNvSpPr/>
          <p:nvPr/>
        </p:nvSpPr>
        <p:spPr>
          <a:xfrm>
            <a:off x="5073650" y="2679699"/>
            <a:ext cx="1089026" cy="193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93</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027729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41016" y="9082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400" b="0" i="0" u="none" strike="noStrike" cap="none" dirty="0">
                <a:solidFill>
                  <a:schemeClr val="lt1"/>
                </a:solidFill>
                <a:latin typeface="Calibri"/>
                <a:ea typeface="Calibri"/>
                <a:cs typeface="Calibri"/>
                <a:sym typeface="Calibri"/>
              </a:rPr>
              <a:t>Issue</a:t>
            </a:r>
            <a:r>
              <a:rPr lang="en-US" sz="3400" dirty="0"/>
              <a:t> #2</a:t>
            </a:r>
            <a:r>
              <a:rPr lang="en-US" sz="3400" b="0" i="0" u="none" strike="noStrike" cap="none" dirty="0">
                <a:solidFill>
                  <a:schemeClr val="lt1"/>
                </a:solidFill>
                <a:latin typeface="Calibri"/>
                <a:ea typeface="Calibri"/>
                <a:cs typeface="Calibri"/>
                <a:sym typeface="Calibri"/>
              </a:rPr>
              <a:t> – </a:t>
            </a:r>
            <a:r>
              <a:rPr lang="en-US" sz="3400" b="0" i="0" u="none" strike="noStrike" cap="none" dirty="0" smtClean="0">
                <a:solidFill>
                  <a:schemeClr val="lt1"/>
                </a:solidFill>
                <a:latin typeface="Calibri"/>
                <a:ea typeface="Calibri"/>
                <a:cs typeface="Calibri"/>
                <a:sym typeface="Calibri"/>
              </a:rPr>
              <a:t>The migration of the sun</a:t>
            </a:r>
            <a:br>
              <a:rPr lang="en-US" sz="3400" b="0" i="0" u="none" strike="noStrike" cap="none" dirty="0" smtClean="0">
                <a:solidFill>
                  <a:schemeClr val="lt1"/>
                </a:solidFill>
                <a:latin typeface="Calibri"/>
                <a:ea typeface="Calibri"/>
                <a:cs typeface="Calibri"/>
                <a:sym typeface="Calibri"/>
              </a:rPr>
            </a:br>
            <a:r>
              <a:rPr lang="en-US" sz="3400" b="0" i="0" u="none" strike="noStrike" cap="none" dirty="0" smtClean="0">
                <a:solidFill>
                  <a:schemeClr val="lt1"/>
                </a:solidFill>
                <a:latin typeface="Calibri"/>
                <a:ea typeface="Calibri"/>
                <a:cs typeface="Calibri"/>
                <a:sym typeface="Calibri"/>
              </a:rPr>
              <a:t>affect</a:t>
            </a:r>
            <a:r>
              <a:rPr lang="en-US" sz="3400" dirty="0" smtClean="0"/>
              <a:t>ing the LAP products</a:t>
            </a:r>
            <a:endParaRPr lang="en-US" sz="3400" b="0" i="0" u="none" strike="noStrike" cap="none" dirty="0">
              <a:solidFill>
                <a:schemeClr val="lt1"/>
              </a:solidFill>
              <a:latin typeface="Calibri"/>
              <a:ea typeface="Calibri"/>
              <a:cs typeface="Calibri"/>
              <a:sym typeface="Calibri"/>
            </a:endParaRPr>
          </a:p>
        </p:txBody>
      </p:sp>
      <p:sp>
        <p:nvSpPr>
          <p:cNvPr id="598" name="Shape 598"/>
          <p:cNvSpPr txBox="1">
            <a:spLocks noGrp="1"/>
          </p:cNvSpPr>
          <p:nvPr>
            <p:ph type="body" idx="1"/>
          </p:nvPr>
        </p:nvSpPr>
        <p:spPr>
          <a:xfrm>
            <a:off x="457200" y="2769737"/>
            <a:ext cx="8229600" cy="4301434"/>
          </a:xfrm>
          <a:prstGeom prst="rect">
            <a:avLst/>
          </a:prstGeom>
          <a:noFill/>
          <a:ln>
            <a:noFill/>
          </a:ln>
        </p:spPr>
        <p:txBody>
          <a:bodyPr lIns="91425" tIns="45700" rIns="91425" bIns="45700" anchor="t" anchorCtr="0">
            <a:noAutofit/>
          </a:bodyPr>
          <a:lstStyle/>
          <a:p>
            <a:pPr marR="0" lvl="0" indent="-342900" algn="l" rtl="0">
              <a:lnSpc>
                <a:spcPct val="90000"/>
              </a:lnSpc>
              <a:spcBef>
                <a:spcPts val="0"/>
              </a:spcBef>
              <a:spcAft>
                <a:spcPts val="0"/>
              </a:spcAft>
              <a:buClr>
                <a:schemeClr val="lt1"/>
              </a:buClr>
              <a:buSzPct val="100909"/>
              <a:buFont typeface="Wingdings" panose="05000000000000000000" pitchFamily="2" charset="2"/>
              <a:buChar char="Ø"/>
            </a:pPr>
            <a:r>
              <a:rPr lang="en-US" sz="2220" b="0" i="0" u="none" strike="noStrike" cap="none" dirty="0">
                <a:solidFill>
                  <a:schemeClr val="lt1"/>
                </a:solidFill>
                <a:latin typeface="Calibri"/>
                <a:ea typeface="Calibri"/>
                <a:cs typeface="Calibri"/>
                <a:sym typeface="Calibri"/>
              </a:rPr>
              <a:t>Initial </a:t>
            </a:r>
            <a:r>
              <a:rPr lang="en-US" sz="2220" b="0" i="0" u="none" strike="noStrike" cap="none" dirty="0" smtClean="0">
                <a:solidFill>
                  <a:schemeClr val="lt1"/>
                </a:solidFill>
                <a:latin typeface="Calibri"/>
                <a:ea typeface="Calibri"/>
                <a:cs typeface="Calibri"/>
                <a:sym typeface="Calibri"/>
              </a:rPr>
              <a:t>analysis showed </a:t>
            </a:r>
            <a:r>
              <a:rPr lang="en-US" sz="2220" b="0" i="0" u="none" strike="noStrike" cap="none" dirty="0">
                <a:solidFill>
                  <a:schemeClr val="lt1"/>
                </a:solidFill>
                <a:latin typeface="Calibri"/>
                <a:ea typeface="Calibri"/>
                <a:cs typeface="Calibri"/>
                <a:sym typeface="Calibri"/>
              </a:rPr>
              <a:t>that the </a:t>
            </a:r>
            <a:r>
              <a:rPr lang="en-US" sz="2220" b="0" i="0" u="none" strike="noStrike" cap="none" dirty="0" smtClean="0">
                <a:solidFill>
                  <a:schemeClr val="lt1"/>
                </a:solidFill>
                <a:latin typeface="Calibri"/>
                <a:ea typeface="Calibri"/>
                <a:cs typeface="Calibri"/>
                <a:sym typeface="Calibri"/>
              </a:rPr>
              <a:t>migration of the sun affects the LAP products. </a:t>
            </a:r>
            <a:endParaRPr lang="en-US" sz="2220" b="0" i="0" u="none" strike="noStrike" cap="none" dirty="0">
              <a:solidFill>
                <a:schemeClr val="lt1"/>
              </a:solidFill>
              <a:latin typeface="Calibri"/>
              <a:ea typeface="Calibri"/>
              <a:cs typeface="Calibri"/>
              <a:sym typeface="Calibri"/>
            </a:endParaRPr>
          </a:p>
          <a:p>
            <a:pPr marL="633412" marR="0" lvl="1" indent="-253682" algn="l" rtl="0">
              <a:lnSpc>
                <a:spcPct val="90000"/>
              </a:lnSpc>
              <a:spcBef>
                <a:spcPts val="0"/>
              </a:spcBef>
              <a:spcAft>
                <a:spcPts val="0"/>
              </a:spcAft>
              <a:buClr>
                <a:schemeClr val="lt1"/>
              </a:buClr>
              <a:buSzPct val="100909"/>
              <a:buFont typeface="Arial"/>
              <a:buChar char="–"/>
            </a:pPr>
            <a:r>
              <a:rPr lang="en-US" sz="2220" dirty="0" smtClean="0"/>
              <a:t>Some retrievals appear abnormal in sun-set and sun-rise regions.</a:t>
            </a:r>
            <a:endParaRPr lang="en-US" sz="2220" dirty="0"/>
          </a:p>
          <a:p>
            <a:pPr marL="233362" marR="0" lvl="0" indent="-233362" algn="l" rtl="0">
              <a:lnSpc>
                <a:spcPct val="90000"/>
              </a:lnSpc>
              <a:spcBef>
                <a:spcPts val="444"/>
              </a:spcBef>
              <a:spcAft>
                <a:spcPts val="0"/>
              </a:spcAft>
              <a:buClr>
                <a:schemeClr val="lt1"/>
              </a:buClr>
              <a:buSzPct val="100909"/>
              <a:buFont typeface="Arial"/>
              <a:buNone/>
            </a:pPr>
            <a:endParaRPr sz="2220" b="0" i="0" u="none" strike="noStrike" cap="none" dirty="0">
              <a:solidFill>
                <a:schemeClr val="lt1"/>
              </a:solidFill>
              <a:latin typeface="Calibri"/>
              <a:ea typeface="Calibri"/>
              <a:cs typeface="Calibri"/>
              <a:sym typeface="Calibri"/>
            </a:endParaRPr>
          </a:p>
          <a:p>
            <a:pPr marL="0" marR="0" lvl="0" indent="0" algn="l" rtl="0">
              <a:lnSpc>
                <a:spcPct val="90000"/>
              </a:lnSpc>
              <a:spcBef>
                <a:spcPts val="444"/>
              </a:spcBef>
              <a:spcAft>
                <a:spcPts val="0"/>
              </a:spcAft>
              <a:buNone/>
            </a:pPr>
            <a:endParaRPr sz="2220" dirty="0"/>
          </a:p>
          <a:p>
            <a:pPr marL="0" marR="0" lvl="0" indent="-140970" algn="l" rtl="0">
              <a:lnSpc>
                <a:spcPct val="90000"/>
              </a:lnSpc>
              <a:spcBef>
                <a:spcPts val="444"/>
              </a:spcBef>
              <a:spcAft>
                <a:spcPts val="0"/>
              </a:spcAft>
              <a:buClr>
                <a:schemeClr val="lt1"/>
              </a:buClr>
              <a:buSzPct val="100909"/>
              <a:buFont typeface="Arial"/>
              <a:buNone/>
            </a:pPr>
            <a:endParaRPr sz="2220" b="0" i="0" u="none" strike="noStrike" cap="none" dirty="0">
              <a:solidFill>
                <a:schemeClr val="lt1"/>
              </a:solidFill>
              <a:latin typeface="Calibri"/>
              <a:ea typeface="Calibri"/>
              <a:cs typeface="Calibri"/>
              <a:sym typeface="Calibri"/>
            </a:endParaRPr>
          </a:p>
          <a:p>
            <a:pPr marL="290512" marR="0" lvl="0" indent="-239712" algn="l" rtl="0">
              <a:lnSpc>
                <a:spcPct val="90000"/>
              </a:lnSpc>
              <a:spcBef>
                <a:spcPts val="444"/>
              </a:spcBef>
              <a:spcAft>
                <a:spcPts val="0"/>
              </a:spcAft>
              <a:buClr>
                <a:schemeClr val="lt1"/>
              </a:buClr>
              <a:buSzPct val="100909"/>
              <a:buFont typeface="Arial"/>
              <a:buNone/>
            </a:pPr>
            <a:endParaRPr sz="2220" b="0" i="0" u="none" strike="noStrike" cap="none" dirty="0">
              <a:solidFill>
                <a:schemeClr val="lt1"/>
              </a:solidFill>
              <a:latin typeface="Calibri"/>
              <a:ea typeface="Calibri"/>
              <a:cs typeface="Calibri"/>
              <a:sym typeface="Calibri"/>
            </a:endParaRPr>
          </a:p>
        </p:txBody>
      </p:sp>
      <p:sp>
        <p:nvSpPr>
          <p:cNvPr id="599" name="Shape 599"/>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94</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061396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499" t="666" r="8499" b="666"/>
          <a:stretch/>
        </p:blipFill>
        <p:spPr>
          <a:xfrm>
            <a:off x="438566" y="1609725"/>
            <a:ext cx="4102443" cy="36576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499" t="666" r="8499" b="666"/>
          <a:stretch/>
        </p:blipFill>
        <p:spPr>
          <a:xfrm>
            <a:off x="4669612" y="1607325"/>
            <a:ext cx="4102443" cy="3657600"/>
          </a:xfrm>
          <a:prstGeom prst="rect">
            <a:avLst/>
          </a:prstGeom>
        </p:spPr>
      </p:pic>
      <p:sp>
        <p:nvSpPr>
          <p:cNvPr id="610" name="Shape 610"/>
          <p:cNvSpPr txBox="1">
            <a:spLocks noGrp="1"/>
          </p:cNvSpPr>
          <p:nvPr>
            <p:ph type="ftr" idx="11"/>
          </p:nvPr>
        </p:nvSpPr>
        <p:spPr>
          <a:xfrm>
            <a:off x="650787" y="645520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These GOES-16 data are preliminary, non-operational data and are undergoing testing. </a:t>
            </a:r>
          </a:p>
          <a:p>
            <a:pPr marL="0" marR="0" lvl="0" indent="0" algn="ctr" rtl="0">
              <a:spcBef>
                <a:spcPts val="0"/>
              </a:spcBef>
              <a:spcAft>
                <a:spcPts val="0"/>
              </a:spcAft>
              <a:buSzPct val="25000"/>
              <a:buNone/>
            </a:pPr>
            <a:r>
              <a:rPr lang="en-US" sz="1200">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2" name="Shape 535"/>
          <p:cNvSpPr txBox="1">
            <a:spLocks noGrp="1"/>
          </p:cNvSpPr>
          <p:nvPr>
            <p:ph type="title"/>
          </p:nvPr>
        </p:nvSpPr>
        <p:spPr>
          <a:xfrm>
            <a:off x="1924216" y="236886"/>
            <a:ext cx="5224007"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smtClean="0">
                <a:solidFill>
                  <a:schemeClr val="lt1"/>
                </a:solidFill>
                <a:sym typeface="Calibri"/>
              </a:rPr>
              <a:t>An example of the migration of the sun affecting LAP products over Full Disk</a:t>
            </a:r>
            <a:endParaRPr lang="en-US" sz="3200" dirty="0"/>
          </a:p>
        </p:txBody>
      </p:sp>
      <p:cxnSp>
        <p:nvCxnSpPr>
          <p:cNvPr id="15" name="Shape 549"/>
          <p:cNvCxnSpPr/>
          <p:nvPr/>
        </p:nvCxnSpPr>
        <p:spPr>
          <a:xfrm flipV="1">
            <a:off x="6180798" y="2592360"/>
            <a:ext cx="1993686" cy="1058118"/>
          </a:xfrm>
          <a:prstGeom prst="straightConnector1">
            <a:avLst/>
          </a:prstGeom>
          <a:noFill/>
          <a:ln w="38100" cap="flat" cmpd="sng">
            <a:solidFill>
              <a:srgbClr val="FF0000"/>
            </a:solidFill>
            <a:prstDash val="solid"/>
            <a:round/>
            <a:headEnd type="none" w="lg" len="lg"/>
            <a:tailEnd type="triangle" w="lg" len="lg"/>
          </a:ln>
        </p:spPr>
      </p:cxnSp>
      <p:cxnSp>
        <p:nvCxnSpPr>
          <p:cNvPr id="17" name="Shape 549"/>
          <p:cNvCxnSpPr/>
          <p:nvPr/>
        </p:nvCxnSpPr>
        <p:spPr>
          <a:xfrm flipH="1" flipV="1">
            <a:off x="3990975" y="2592360"/>
            <a:ext cx="2189824" cy="1091455"/>
          </a:xfrm>
          <a:prstGeom prst="straightConnector1">
            <a:avLst/>
          </a:prstGeom>
          <a:noFill/>
          <a:ln w="38100" cap="flat" cmpd="sng">
            <a:solidFill>
              <a:srgbClr val="FF0000"/>
            </a:solidFill>
            <a:prstDash val="solid"/>
            <a:round/>
            <a:headEnd type="none" w="lg" len="lg"/>
            <a:tailEnd type="triangle" w="lg" len="lg"/>
          </a:ln>
        </p:spPr>
      </p:cxnSp>
      <p:sp>
        <p:nvSpPr>
          <p:cNvPr id="8"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95</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664676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0" y="1783326"/>
            <a:ext cx="6388100" cy="4755586"/>
          </a:xfrm>
          <a:prstGeom prst="rect">
            <a:avLst/>
          </a:prstGeom>
        </p:spPr>
      </p:pic>
      <p:sp>
        <p:nvSpPr>
          <p:cNvPr id="12" name="Shape 535"/>
          <p:cNvSpPr txBox="1">
            <a:spLocks noGrp="1"/>
          </p:cNvSpPr>
          <p:nvPr>
            <p:ph type="title"/>
          </p:nvPr>
        </p:nvSpPr>
        <p:spPr>
          <a:xfrm>
            <a:off x="1924216" y="236886"/>
            <a:ext cx="5224007"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smtClean="0">
                <a:solidFill>
                  <a:schemeClr val="lt1"/>
                </a:solidFill>
                <a:sym typeface="Calibri"/>
              </a:rPr>
              <a:t>An example of the migration of the sun affecting LAP products over Full Disk</a:t>
            </a:r>
            <a:endParaRPr lang="en-US" sz="3200" dirty="0"/>
          </a:p>
        </p:txBody>
      </p:sp>
      <p:cxnSp>
        <p:nvCxnSpPr>
          <p:cNvPr id="17" name="Shape 549"/>
          <p:cNvCxnSpPr/>
          <p:nvPr/>
        </p:nvCxnSpPr>
        <p:spPr>
          <a:xfrm flipH="1" flipV="1">
            <a:off x="2911475" y="4332261"/>
            <a:ext cx="987425" cy="379439"/>
          </a:xfrm>
          <a:prstGeom prst="straightConnector1">
            <a:avLst/>
          </a:prstGeom>
          <a:noFill/>
          <a:ln w="38100" cap="flat" cmpd="sng">
            <a:solidFill>
              <a:srgbClr val="FF0000"/>
            </a:solidFill>
            <a:prstDash val="solid"/>
            <a:round/>
            <a:headEnd type="none" w="lg" len="lg"/>
            <a:tailEnd type="triangle" w="lg" len="lg"/>
          </a:ln>
        </p:spPr>
      </p:cxnSp>
      <p:sp>
        <p:nvSpPr>
          <p:cNvPr id="8"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96</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131246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smtClean="0"/>
              <a:t>Full Maturity </a:t>
            </a:r>
            <a:r>
              <a:rPr lang="en-US" dirty="0"/>
              <a:t>PLPTs</a:t>
            </a:r>
          </a:p>
        </p:txBody>
      </p:sp>
      <p:graphicFrame>
        <p:nvGraphicFramePr>
          <p:cNvPr id="633" name="Shape 633"/>
          <p:cNvGraphicFramePr/>
          <p:nvPr>
            <p:extLst>
              <p:ext uri="{D42A27DB-BD31-4B8C-83A1-F6EECF244321}">
                <p14:modId xmlns:p14="http://schemas.microsoft.com/office/powerpoint/2010/main" val="2982060546"/>
              </p:ext>
            </p:extLst>
          </p:nvPr>
        </p:nvGraphicFramePr>
        <p:xfrm>
          <a:off x="278296" y="1085996"/>
          <a:ext cx="8754386" cy="4597658"/>
        </p:xfrm>
        <a:graphic>
          <a:graphicData uri="http://schemas.openxmlformats.org/drawingml/2006/table">
            <a:tbl>
              <a:tblPr firstRow="1" firstCol="1" bandRow="1">
                <a:noFill/>
              </a:tblPr>
              <a:tblGrid>
                <a:gridCol w="2175967">
                  <a:extLst>
                    <a:ext uri="{9D8B030D-6E8A-4147-A177-3AD203B41FA5}">
                      <a16:colId xmlns:a16="http://schemas.microsoft.com/office/drawing/2014/main" val="20000"/>
                    </a:ext>
                  </a:extLst>
                </a:gridCol>
                <a:gridCol w="6578419">
                  <a:extLst>
                    <a:ext uri="{9D8B030D-6E8A-4147-A177-3AD203B41FA5}">
                      <a16:colId xmlns:a16="http://schemas.microsoft.com/office/drawing/2014/main" val="20001"/>
                    </a:ext>
                  </a:extLst>
                </a:gridCol>
              </a:tblGrid>
              <a:tr h="353666">
                <a:tc>
                  <a:txBody>
                    <a:bodyPr/>
                    <a:lstStyle/>
                    <a:p>
                      <a:pPr marL="0" marR="0" lvl="0" indent="0" algn="ctr" rtl="0">
                        <a:lnSpc>
                          <a:spcPct val="107000"/>
                        </a:lnSpc>
                        <a:spcBef>
                          <a:spcPts val="0"/>
                        </a:spcBef>
                        <a:spcAft>
                          <a:spcPts val="0"/>
                        </a:spcAft>
                        <a:buSzPct val="25000"/>
                        <a:buNone/>
                      </a:pPr>
                      <a:r>
                        <a:rPr lang="en-US" sz="2000" dirty="0" smtClean="0">
                          <a:solidFill>
                            <a:srgbClr val="FFFF00"/>
                          </a:solidFill>
                          <a:latin typeface="Calibri" panose="020F0502020204030204" pitchFamily="34" charset="0"/>
                        </a:rPr>
                        <a:t>Test ID</a:t>
                      </a:r>
                      <a:endParaRPr lang="en-US" sz="2000" dirty="0">
                        <a:solidFill>
                          <a:srgbClr val="FFFF00"/>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SzPct val="25000"/>
                        <a:buNone/>
                      </a:pPr>
                      <a:r>
                        <a:rPr lang="en-US" sz="2000" dirty="0">
                          <a:solidFill>
                            <a:srgbClr val="FFFF00"/>
                          </a:solidFill>
                          <a:latin typeface="Calibri" panose="020F0502020204030204" pitchFamily="34" charset="0"/>
                        </a:rPr>
                        <a:t>Test</a:t>
                      </a:r>
                      <a:r>
                        <a:rPr lang="en-US" sz="2000" dirty="0">
                          <a:latin typeface="Calibri" panose="020F0502020204030204" pitchFamily="34" charset="0"/>
                        </a:rPr>
                        <a:t> </a:t>
                      </a:r>
                      <a:r>
                        <a:rPr lang="en-US" sz="2000" dirty="0">
                          <a:solidFill>
                            <a:srgbClr val="FFFF00"/>
                          </a:solidFill>
                          <a:latin typeface="Calibri" panose="020F0502020204030204" pitchFamily="34" charset="0"/>
                        </a:rPr>
                        <a:t>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rPr>
                        <a:t>ABI-FD_TPW12</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Assess the accuracy and precision of the </a:t>
                      </a:r>
                      <a:r>
                        <a:rPr lang="en-US" sz="1400" dirty="0" smtClean="0">
                          <a:latin typeface="Calibri" panose="020F0502020204030204" pitchFamily="34" charset="0"/>
                        </a:rPr>
                        <a:t>TPW </a:t>
                      </a:r>
                      <a:r>
                        <a:rPr lang="en-US" sz="1400" dirty="0">
                          <a:latin typeface="Calibri" panose="020F0502020204030204" pitchFamily="34" charset="0"/>
                        </a:rPr>
                        <a:t>product </a:t>
                      </a:r>
                      <a:r>
                        <a:rPr lang="en-US" sz="1400" dirty="0" smtClean="0">
                          <a:latin typeface="Calibri" panose="020F0502020204030204" pitchFamily="34" charset="0"/>
                        </a:rPr>
                        <a:t>for an extended period.</a:t>
                      </a:r>
                      <a:endParaRPr lang="en-US" sz="1400" dirty="0">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ea typeface="Times New Roman"/>
                          <a:cs typeface="Times New Roman"/>
                          <a:sym typeface="Times New Roman"/>
                        </a:rPr>
                        <a:t>ABI-CONUS_TPW13</a:t>
                      </a:r>
                      <a:endParaRPr lang="en-US" sz="14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Same as for </a:t>
                      </a:r>
                      <a:r>
                        <a:rPr lang="en-US" sz="1400" dirty="0" smtClean="0">
                          <a:latin typeface="Calibri" panose="020F0502020204030204" pitchFamily="34" charset="0"/>
                        </a:rPr>
                        <a:t>ABI-FD_TPW12 </a:t>
                      </a:r>
                      <a:r>
                        <a:rPr lang="en-US" sz="1400" dirty="0">
                          <a:latin typeface="Calibri" panose="020F0502020204030204" pitchFamily="34" charset="0"/>
                        </a:rPr>
                        <a:t>except for </a:t>
                      </a:r>
                      <a:r>
                        <a:rPr lang="en-US" sz="1400" dirty="0" smtClean="0">
                          <a:latin typeface="Calibri" panose="020F0502020204030204" pitchFamily="34" charset="0"/>
                        </a:rPr>
                        <a:t>CONUS.</a:t>
                      </a:r>
                      <a:endParaRPr lang="en-US" sz="1400" dirty="0">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rPr>
                        <a:t>ABI-MESO_TPW14</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smtClean="0">
                          <a:latin typeface="Calibri" panose="020F0502020204030204" pitchFamily="34" charset="0"/>
                        </a:rPr>
                        <a:t>Same as for ABI-FD_TPW12 except for </a:t>
                      </a:r>
                      <a:r>
                        <a:rPr lang="en-US" sz="1400" dirty="0" err="1" smtClean="0">
                          <a:latin typeface="Calibri" panose="020F0502020204030204" pitchFamily="34" charset="0"/>
                        </a:rPr>
                        <a:t>Meso</a:t>
                      </a:r>
                      <a:r>
                        <a:rPr lang="en-US" sz="1400" dirty="0" smtClean="0">
                          <a:latin typeface="Calibri" panose="020F0502020204030204" pitchFamily="34" charset="0"/>
                        </a:rPr>
                        <a:t>.</a:t>
                      </a:r>
                      <a:endParaRPr lang="en-US" sz="1400" dirty="0">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rPr>
                        <a:t>ABI-FD_LVT12</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Assess the accuracy and precision of the </a:t>
                      </a:r>
                      <a:r>
                        <a:rPr lang="en-US" sz="1400" dirty="0" smtClean="0">
                          <a:latin typeface="Calibri" panose="020F0502020204030204" pitchFamily="34" charset="0"/>
                        </a:rPr>
                        <a:t>LVT </a:t>
                      </a:r>
                      <a:r>
                        <a:rPr lang="en-US" sz="1400" dirty="0">
                          <a:latin typeface="Calibri" panose="020F0502020204030204" pitchFamily="34" charset="0"/>
                        </a:rPr>
                        <a:t>product </a:t>
                      </a:r>
                      <a:r>
                        <a:rPr lang="en-US" sz="1400" dirty="0" smtClean="0">
                          <a:latin typeface="Calibri" panose="020F0502020204030204" pitchFamily="34" charset="0"/>
                        </a:rPr>
                        <a:t>for an extended period.</a:t>
                      </a:r>
                      <a:endParaRPr lang="en-US" sz="1400" dirty="0">
                        <a:latin typeface="Calibri" panose="020F0502020204030204" pitchFamily="34" charset="0"/>
                      </a:endParaRP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ea typeface="Times New Roman"/>
                          <a:cs typeface="Times New Roman"/>
                          <a:sym typeface="Times New Roman"/>
                        </a:rPr>
                        <a:t>ABI-CONUS_LVT13</a:t>
                      </a:r>
                      <a:endParaRPr lang="en-US" sz="14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Same as for </a:t>
                      </a:r>
                      <a:r>
                        <a:rPr lang="en-US" sz="1400" dirty="0" smtClean="0">
                          <a:latin typeface="Calibri" panose="020F0502020204030204" pitchFamily="34" charset="0"/>
                        </a:rPr>
                        <a:t>ABI-FD_LVT12 </a:t>
                      </a:r>
                      <a:r>
                        <a:rPr lang="en-US" sz="1400" dirty="0">
                          <a:latin typeface="Calibri" panose="020F0502020204030204" pitchFamily="34" charset="0"/>
                        </a:rPr>
                        <a:t>except for </a:t>
                      </a:r>
                      <a:r>
                        <a:rPr lang="en-US" sz="1400" dirty="0" smtClean="0">
                          <a:latin typeface="Calibri" panose="020F0502020204030204" pitchFamily="34" charset="0"/>
                        </a:rPr>
                        <a:t>CONUS.</a:t>
                      </a:r>
                      <a:endParaRPr lang="en-US" sz="1400" dirty="0">
                        <a:latin typeface="Calibri" panose="020F0502020204030204" pitchFamily="34" charset="0"/>
                      </a:endParaRP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5"/>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rPr>
                        <a:t>ABI-MESO_LVT14</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smtClean="0">
                          <a:latin typeface="Calibri" panose="020F0502020204030204" pitchFamily="34" charset="0"/>
                        </a:rPr>
                        <a:t>Same as for ABI-FD_LVT12</a:t>
                      </a:r>
                      <a:r>
                        <a:rPr lang="en-US" sz="1400" baseline="0" dirty="0" smtClean="0">
                          <a:latin typeface="Calibri" panose="020F0502020204030204" pitchFamily="34" charset="0"/>
                        </a:rPr>
                        <a:t> </a:t>
                      </a:r>
                      <a:r>
                        <a:rPr lang="en-US" sz="1400" dirty="0" smtClean="0">
                          <a:latin typeface="Calibri" panose="020F0502020204030204" pitchFamily="34" charset="0"/>
                        </a:rPr>
                        <a:t>except for </a:t>
                      </a:r>
                      <a:r>
                        <a:rPr lang="en-US" sz="1400" dirty="0" err="1" smtClean="0">
                          <a:latin typeface="Calibri" panose="020F0502020204030204" pitchFamily="34" charset="0"/>
                        </a:rPr>
                        <a:t>Meso</a:t>
                      </a:r>
                      <a:r>
                        <a:rPr lang="en-US" sz="1400" dirty="0" smtClean="0">
                          <a:latin typeface="Calibri" panose="020F0502020204030204" pitchFamily="34" charset="0"/>
                        </a:rPr>
                        <a:t>.</a:t>
                      </a:r>
                      <a:endParaRPr lang="en-US" sz="1400" dirty="0">
                        <a:latin typeface="Calibri" panose="020F0502020204030204" pitchFamily="34" charset="0"/>
                      </a:endParaRP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rPr>
                        <a:t>ABI-FD_LVM12</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Assess the accuracy and precision of the </a:t>
                      </a:r>
                      <a:r>
                        <a:rPr lang="en-US" sz="1400" dirty="0" smtClean="0">
                          <a:latin typeface="Calibri" panose="020F0502020204030204" pitchFamily="34" charset="0"/>
                        </a:rPr>
                        <a:t>LVM </a:t>
                      </a:r>
                      <a:r>
                        <a:rPr lang="en-US" sz="1400" dirty="0">
                          <a:latin typeface="Calibri" panose="020F0502020204030204" pitchFamily="34" charset="0"/>
                        </a:rPr>
                        <a:t>product </a:t>
                      </a:r>
                      <a:r>
                        <a:rPr lang="en-US" sz="1400" dirty="0" smtClean="0">
                          <a:latin typeface="Calibri" panose="020F0502020204030204" pitchFamily="34" charset="0"/>
                        </a:rPr>
                        <a:t>for an extended period.</a:t>
                      </a:r>
                      <a:endParaRPr lang="en-US" sz="1400" dirty="0">
                        <a:latin typeface="Calibri" panose="020F0502020204030204" pitchFamily="34" charset="0"/>
                      </a:endParaRP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7"/>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ea typeface="Times New Roman"/>
                          <a:cs typeface="Times New Roman"/>
                          <a:sym typeface="Times New Roman"/>
                        </a:rPr>
                        <a:t>ABI-CONUS_LVM13</a:t>
                      </a:r>
                      <a:endParaRPr lang="en-US" sz="14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Same as for </a:t>
                      </a:r>
                      <a:r>
                        <a:rPr lang="en-US" sz="1400" dirty="0" smtClean="0">
                          <a:latin typeface="Calibri" panose="020F0502020204030204" pitchFamily="34" charset="0"/>
                        </a:rPr>
                        <a:t>ABI-FD_LVM12 </a:t>
                      </a:r>
                      <a:r>
                        <a:rPr lang="en-US" sz="1400" dirty="0">
                          <a:latin typeface="Calibri" panose="020F0502020204030204" pitchFamily="34" charset="0"/>
                        </a:rPr>
                        <a:t>except for </a:t>
                      </a:r>
                      <a:r>
                        <a:rPr lang="en-US" sz="1400" dirty="0" smtClean="0">
                          <a:latin typeface="Calibri" panose="020F0502020204030204" pitchFamily="34" charset="0"/>
                        </a:rPr>
                        <a:t>CONUS.</a:t>
                      </a:r>
                      <a:endParaRPr lang="en-US" sz="1400" dirty="0">
                        <a:latin typeface="Calibri" panose="020F0502020204030204" pitchFamily="34" charset="0"/>
                      </a:endParaRP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8"/>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rPr>
                        <a:t>ABI-MESO_LVM14</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smtClean="0">
                          <a:latin typeface="Calibri" panose="020F0502020204030204" pitchFamily="34" charset="0"/>
                        </a:rPr>
                        <a:t>Same as for ABI-FD_LVM12 except for </a:t>
                      </a:r>
                      <a:r>
                        <a:rPr lang="en-US" sz="1400" dirty="0" err="1" smtClean="0">
                          <a:latin typeface="Calibri" panose="020F0502020204030204" pitchFamily="34" charset="0"/>
                        </a:rPr>
                        <a:t>Meso</a:t>
                      </a:r>
                      <a:r>
                        <a:rPr lang="en-US" sz="1400" dirty="0" smtClean="0">
                          <a:latin typeface="Calibri" panose="020F0502020204030204" pitchFamily="34" charset="0"/>
                        </a:rPr>
                        <a:t>.</a:t>
                      </a:r>
                      <a:endParaRPr lang="en-US" sz="1400" dirty="0">
                        <a:latin typeface="Calibri" panose="020F0502020204030204" pitchFamily="34" charset="0"/>
                      </a:endParaRP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9"/>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rPr>
                        <a:t>ABI-FD_DSI12</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Assess the accuracy and precision of the </a:t>
                      </a:r>
                      <a:r>
                        <a:rPr lang="en-US" sz="1400" dirty="0" smtClean="0">
                          <a:latin typeface="Calibri" panose="020F0502020204030204" pitchFamily="34" charset="0"/>
                        </a:rPr>
                        <a:t>DSI </a:t>
                      </a:r>
                      <a:r>
                        <a:rPr lang="en-US" sz="1400" dirty="0">
                          <a:latin typeface="Calibri" panose="020F0502020204030204" pitchFamily="34" charset="0"/>
                        </a:rPr>
                        <a:t>product </a:t>
                      </a:r>
                      <a:r>
                        <a:rPr lang="en-US" sz="1400" dirty="0" smtClean="0">
                          <a:latin typeface="Calibri" panose="020F0502020204030204" pitchFamily="34" charset="0"/>
                        </a:rPr>
                        <a:t>for an extended period.</a:t>
                      </a:r>
                      <a:endParaRPr lang="en-US" sz="1400" dirty="0">
                        <a:latin typeface="Calibri" panose="020F0502020204030204" pitchFamily="34" charset="0"/>
                      </a:endParaRP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10"/>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ea typeface="Times New Roman"/>
                          <a:cs typeface="Times New Roman"/>
                          <a:sym typeface="Times New Roman"/>
                        </a:rPr>
                        <a:t>ABI-CONUS_DSI13</a:t>
                      </a:r>
                      <a:endParaRPr lang="en-US" sz="14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Same as for </a:t>
                      </a:r>
                      <a:r>
                        <a:rPr lang="en-US" sz="1400" dirty="0" smtClean="0">
                          <a:latin typeface="Calibri" panose="020F0502020204030204" pitchFamily="34" charset="0"/>
                        </a:rPr>
                        <a:t>ABI-FD_DSI12 </a:t>
                      </a:r>
                      <a:r>
                        <a:rPr lang="en-US" sz="1400" dirty="0">
                          <a:latin typeface="Calibri" panose="020F0502020204030204" pitchFamily="34" charset="0"/>
                        </a:rPr>
                        <a:t>except for </a:t>
                      </a:r>
                      <a:r>
                        <a:rPr lang="en-US" sz="1400" dirty="0" smtClean="0">
                          <a:latin typeface="Calibri" panose="020F0502020204030204" pitchFamily="34" charset="0"/>
                        </a:rPr>
                        <a:t>CONUS.</a:t>
                      </a:r>
                      <a:endParaRPr lang="en-US" sz="1400" dirty="0">
                        <a:latin typeface="Calibri" panose="020F0502020204030204" pitchFamily="34" charset="0"/>
                      </a:endParaRP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11"/>
                  </a:ext>
                </a:extLst>
              </a:tr>
              <a:tr h="353666">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rPr>
                        <a:t>ABI-MESO_DSI14</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smtClean="0">
                          <a:latin typeface="Calibri" panose="020F0502020204030204" pitchFamily="34" charset="0"/>
                        </a:rPr>
                        <a:t>Same as for ABI-FD_DSI12 except for </a:t>
                      </a:r>
                      <a:r>
                        <a:rPr lang="en-US" sz="1400" dirty="0" err="1" smtClean="0">
                          <a:latin typeface="Calibri" panose="020F0502020204030204" pitchFamily="34" charset="0"/>
                        </a:rPr>
                        <a:t>Meso</a:t>
                      </a:r>
                      <a:r>
                        <a:rPr lang="en-US" sz="1400" dirty="0" smtClean="0">
                          <a:latin typeface="Calibri" panose="020F0502020204030204" pitchFamily="34" charset="0"/>
                        </a:rPr>
                        <a:t>.</a:t>
                      </a:r>
                      <a:endParaRPr lang="en-US" sz="1400" dirty="0">
                        <a:latin typeface="Calibri" panose="020F0502020204030204" pitchFamily="34" charset="0"/>
                      </a:endParaRP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12"/>
                  </a:ext>
                </a:extLst>
              </a:tr>
            </a:tbl>
          </a:graphicData>
        </a:graphic>
      </p:graphicFrame>
      <p:sp>
        <p:nvSpPr>
          <p:cNvPr id="634" name="Shape 634"/>
          <p:cNvSpPr txBox="1"/>
          <p:nvPr/>
        </p:nvSpPr>
        <p:spPr>
          <a:xfrm>
            <a:off x="880948" y="5720370"/>
            <a:ext cx="7382100" cy="125831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lt1"/>
                </a:solidFill>
                <a:latin typeface="Calibri"/>
                <a:ea typeface="Calibri"/>
                <a:cs typeface="Calibri"/>
                <a:sym typeface="Calibri"/>
              </a:rPr>
              <a:t>AWG </a:t>
            </a:r>
            <a:r>
              <a:rPr lang="en-US" sz="1600" dirty="0" smtClean="0">
                <a:solidFill>
                  <a:schemeClr val="lt1"/>
                </a:solidFill>
                <a:latin typeface="Calibri"/>
                <a:ea typeface="Calibri"/>
                <a:cs typeface="Calibri"/>
                <a:sym typeface="Calibri"/>
              </a:rPr>
              <a:t>Sounding </a:t>
            </a:r>
            <a:r>
              <a:rPr lang="en-US" sz="1600" dirty="0">
                <a:solidFill>
                  <a:schemeClr val="lt1"/>
                </a:solidFill>
                <a:latin typeface="Calibri"/>
                <a:ea typeface="Calibri"/>
                <a:cs typeface="Calibri"/>
                <a:sym typeface="Calibri"/>
              </a:rPr>
              <a:t>Team will conduct these tests to further evaluate the L2 </a:t>
            </a:r>
            <a:r>
              <a:rPr lang="en-US" sz="1600" dirty="0" smtClean="0">
                <a:solidFill>
                  <a:schemeClr val="lt1"/>
                </a:solidFill>
                <a:latin typeface="Calibri"/>
                <a:ea typeface="Calibri"/>
                <a:cs typeface="Calibri"/>
                <a:sym typeface="Calibri"/>
              </a:rPr>
              <a:t>TPW, LVT, LVM, and DSI </a:t>
            </a:r>
            <a:r>
              <a:rPr lang="en-US" sz="1600" dirty="0">
                <a:solidFill>
                  <a:schemeClr val="lt1"/>
                </a:solidFill>
                <a:latin typeface="Calibri"/>
                <a:ea typeface="Calibri"/>
                <a:cs typeface="Calibri"/>
                <a:sym typeface="Calibri"/>
              </a:rPr>
              <a:t>product quality.</a:t>
            </a:r>
          </a:p>
          <a:p>
            <a:pPr marL="0" marR="0" lvl="0" indent="0" algn="l" rtl="0">
              <a:spcBef>
                <a:spcPts val="0"/>
              </a:spcBef>
              <a:buSzPct val="25000"/>
              <a:buNone/>
            </a:pPr>
            <a:r>
              <a:rPr lang="en-US" sz="1600" dirty="0" smtClean="0">
                <a:solidFill>
                  <a:schemeClr val="lt1"/>
                </a:solidFill>
                <a:latin typeface="Calibri"/>
                <a:ea typeface="Calibri"/>
                <a:cs typeface="Calibri"/>
                <a:sym typeface="Calibri"/>
              </a:rPr>
              <a:t>Full </a:t>
            </a:r>
            <a:r>
              <a:rPr lang="en-US" sz="1600" dirty="0">
                <a:solidFill>
                  <a:schemeClr val="lt1"/>
                </a:solidFill>
                <a:latin typeface="Calibri"/>
                <a:ea typeface="Calibri"/>
                <a:cs typeface="Calibri"/>
                <a:sym typeface="Calibri"/>
              </a:rPr>
              <a:t>test plans and procedures are given in the INST Readiness, Implementation, and Management </a:t>
            </a:r>
            <a:r>
              <a:rPr lang="en-US" sz="1600" dirty="0" smtClean="0">
                <a:solidFill>
                  <a:schemeClr val="lt1"/>
                </a:solidFill>
                <a:latin typeface="Calibri"/>
                <a:ea typeface="Calibri"/>
                <a:cs typeface="Calibri"/>
                <a:sym typeface="Calibri"/>
              </a:rPr>
              <a:t>Plans </a:t>
            </a:r>
            <a:r>
              <a:rPr lang="en-US" sz="1600" dirty="0">
                <a:solidFill>
                  <a:schemeClr val="lt1"/>
                </a:solidFill>
                <a:latin typeface="Calibri"/>
                <a:ea typeface="Calibri"/>
                <a:cs typeface="Calibri"/>
                <a:sym typeface="Calibri"/>
              </a:rPr>
              <a:t>(RIMP v1.0; </a:t>
            </a:r>
            <a:r>
              <a:rPr lang="en-US" sz="1600" dirty="0" smtClean="0">
                <a:solidFill>
                  <a:schemeClr val="lt1"/>
                </a:solidFill>
                <a:latin typeface="Calibri"/>
                <a:ea typeface="Calibri"/>
                <a:cs typeface="Calibri"/>
                <a:sym typeface="Calibri"/>
              </a:rPr>
              <a:t>416-R-RIMP-0339, 0340, and 0341)</a:t>
            </a:r>
            <a:endParaRPr lang="en-US" sz="1600" dirty="0">
              <a:solidFill>
                <a:schemeClr val="lt1"/>
              </a:solidFill>
              <a:latin typeface="Calibri"/>
              <a:ea typeface="Calibri"/>
              <a:cs typeface="Calibri"/>
              <a:sym typeface="Calibri"/>
            </a:endParaRPr>
          </a:p>
        </p:txBody>
      </p:sp>
      <p:sp>
        <p:nvSpPr>
          <p:cNvPr id="635" name="Shape 635"/>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97</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456258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graphicFrame>
        <p:nvGraphicFramePr>
          <p:cNvPr id="641" name="Shape 641"/>
          <p:cNvGraphicFramePr/>
          <p:nvPr>
            <p:extLst>
              <p:ext uri="{D42A27DB-BD31-4B8C-83A1-F6EECF244321}">
                <p14:modId xmlns:p14="http://schemas.microsoft.com/office/powerpoint/2010/main" val="316086174"/>
              </p:ext>
            </p:extLst>
          </p:nvPr>
        </p:nvGraphicFramePr>
        <p:xfrm>
          <a:off x="23854" y="1653711"/>
          <a:ext cx="9064486" cy="3390224"/>
        </p:xfrm>
        <a:graphic>
          <a:graphicData uri="http://schemas.openxmlformats.org/drawingml/2006/table">
            <a:tbl>
              <a:tblPr firstRow="1" bandRow="1">
                <a:noFill/>
              </a:tblPr>
              <a:tblGrid>
                <a:gridCol w="1875040">
                  <a:extLst>
                    <a:ext uri="{9D8B030D-6E8A-4147-A177-3AD203B41FA5}">
                      <a16:colId xmlns:a16="http://schemas.microsoft.com/office/drawing/2014/main" val="20000"/>
                    </a:ext>
                  </a:extLst>
                </a:gridCol>
                <a:gridCol w="2691390">
                  <a:extLst>
                    <a:ext uri="{9D8B030D-6E8A-4147-A177-3AD203B41FA5}">
                      <a16:colId xmlns:a16="http://schemas.microsoft.com/office/drawing/2014/main" val="20001"/>
                    </a:ext>
                  </a:extLst>
                </a:gridCol>
                <a:gridCol w="984385">
                  <a:extLst>
                    <a:ext uri="{9D8B030D-6E8A-4147-A177-3AD203B41FA5}">
                      <a16:colId xmlns:a16="http://schemas.microsoft.com/office/drawing/2014/main" val="20002"/>
                    </a:ext>
                  </a:extLst>
                </a:gridCol>
                <a:gridCol w="3513671">
                  <a:extLst>
                    <a:ext uri="{9D8B030D-6E8A-4147-A177-3AD203B41FA5}">
                      <a16:colId xmlns:a16="http://schemas.microsoft.com/office/drawing/2014/main" val="20003"/>
                    </a:ext>
                  </a:extLst>
                </a:gridCol>
              </a:tblGrid>
              <a:tr h="472149">
                <a:tc>
                  <a:txBody>
                    <a:bodyPr/>
                    <a:lstStyle/>
                    <a:p>
                      <a:pPr marL="0" marR="0" lvl="0" indent="0" algn="ctr" rtl="0">
                        <a:spcBef>
                          <a:spcPts val="0"/>
                        </a:spcBef>
                        <a:buSzPct val="25000"/>
                        <a:buNone/>
                      </a:pPr>
                      <a:r>
                        <a:rPr lang="en-US" sz="1400" u="none" strike="noStrike" cap="none" dirty="0">
                          <a:solidFill>
                            <a:schemeClr val="bg1"/>
                          </a:solidFill>
                        </a:rPr>
                        <a:t>Risk Name</a:t>
                      </a:r>
                    </a:p>
                  </a:txBody>
                  <a:tcPr marL="91450" marR="91450" marT="45725" marB="45725" anchor="ctr">
                    <a:lnB w="12700" cap="flat" cmpd="sng" algn="ctr">
                      <a:solidFill>
                        <a:schemeClr val="dk1"/>
                      </a:solidFill>
                      <a:prstDash val="solid"/>
                      <a:round/>
                      <a:headEnd type="none" w="med" len="med"/>
                      <a:tailEnd type="none" w="med" len="med"/>
                    </a:lnB>
                  </a:tcPr>
                </a:tc>
                <a:tc>
                  <a:txBody>
                    <a:bodyPr/>
                    <a:lstStyle/>
                    <a:p>
                      <a:pPr marL="0" marR="0" lvl="0" indent="0" algn="ctr" rtl="0">
                        <a:spcBef>
                          <a:spcPts val="0"/>
                        </a:spcBef>
                        <a:buSzPct val="25000"/>
                        <a:buNone/>
                      </a:pPr>
                      <a:r>
                        <a:rPr lang="en-US" sz="1400" dirty="0">
                          <a:solidFill>
                            <a:schemeClr val="bg1"/>
                          </a:solidFill>
                        </a:rPr>
                        <a:t>Description</a:t>
                      </a:r>
                    </a:p>
                  </a:txBody>
                  <a:tcPr marL="91450" marR="91450" marT="45725" marB="45725" anchor="ctr">
                    <a:lnB w="12700" cap="flat" cmpd="sng" algn="ctr">
                      <a:solidFill>
                        <a:schemeClr val="dk1"/>
                      </a:solidFill>
                      <a:prstDash val="solid"/>
                      <a:round/>
                      <a:headEnd type="none" w="med" len="med"/>
                      <a:tailEnd type="none" w="med" len="med"/>
                    </a:lnB>
                  </a:tcPr>
                </a:tc>
                <a:tc>
                  <a:txBody>
                    <a:bodyPr/>
                    <a:lstStyle/>
                    <a:p>
                      <a:pPr marL="0" marR="0" lvl="0" indent="0" algn="ctr" rtl="0">
                        <a:spcBef>
                          <a:spcPts val="0"/>
                        </a:spcBef>
                        <a:buSzPct val="25000"/>
                        <a:buNone/>
                      </a:pPr>
                      <a:r>
                        <a:rPr lang="en-US" sz="1400" dirty="0">
                          <a:solidFill>
                            <a:schemeClr val="bg1"/>
                          </a:solidFill>
                        </a:rPr>
                        <a:t>Impact</a:t>
                      </a:r>
                    </a:p>
                  </a:txBody>
                  <a:tcPr marL="91450" marR="91450" marT="45725" marB="45725" anchor="ctr">
                    <a:lnB w="12700" cap="flat" cmpd="sng" algn="ctr">
                      <a:solidFill>
                        <a:schemeClr val="dk1"/>
                      </a:solidFill>
                      <a:prstDash val="solid"/>
                      <a:round/>
                      <a:headEnd type="none" w="med" len="med"/>
                      <a:tailEnd type="none" w="med" len="med"/>
                    </a:lnB>
                  </a:tcPr>
                </a:tc>
                <a:tc>
                  <a:txBody>
                    <a:bodyPr/>
                    <a:lstStyle/>
                    <a:p>
                      <a:pPr marL="0" marR="0" lvl="0" indent="0" algn="ctr" rtl="0">
                        <a:spcBef>
                          <a:spcPts val="0"/>
                        </a:spcBef>
                        <a:buSzPct val="25000"/>
                        <a:buNone/>
                      </a:pPr>
                      <a:r>
                        <a:rPr lang="en-US" sz="1400" dirty="0">
                          <a:solidFill>
                            <a:schemeClr val="bg1"/>
                          </a:solidFill>
                        </a:rPr>
                        <a:t>Mitigation and Schedule</a:t>
                      </a:r>
                    </a:p>
                  </a:txBody>
                  <a:tcPr marL="91450" marR="91450" marT="45725" marB="45725" anchor="ctr">
                    <a:lnB w="12700" cap="flat" cmpd="sng" algn="ctr">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047768">
                <a:tc>
                  <a:txBody>
                    <a:bodyPr/>
                    <a:lstStyle/>
                    <a:p>
                      <a:pPr marL="0" marR="0" lvl="0" indent="0" algn="l" rtl="0">
                        <a:spcBef>
                          <a:spcPts val="0"/>
                        </a:spcBef>
                        <a:buSzPct val="25000"/>
                        <a:buNone/>
                      </a:pPr>
                      <a:r>
                        <a:rPr lang="en-US" sz="1400" dirty="0" smtClean="0"/>
                        <a:t>Missing values over randomly distributed areas</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Frequently, there are missing</a:t>
                      </a:r>
                      <a:r>
                        <a:rPr lang="en-US" sz="1400" baseline="0" dirty="0" smtClean="0"/>
                        <a:t> values over randomly distributed boxed areas.</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a:t>Minor</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dirty="0" smtClean="0"/>
                        <a:t>The filling values indicate</a:t>
                      </a:r>
                      <a:r>
                        <a:rPr lang="en-US" sz="1400" baseline="0" dirty="0" smtClean="0"/>
                        <a:t> no value regions. This is a result of using the terrestrial GRB at NSOF. Will be moving to RF GRB by Handover which will resolve this issue.</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814935">
                <a:tc>
                  <a:txBody>
                    <a:bodyPr/>
                    <a:lstStyle/>
                    <a:p>
                      <a:pPr marL="0" marR="0" lvl="0" indent="0" algn="l" rtl="0">
                        <a:spcBef>
                          <a:spcPts val="0"/>
                        </a:spcBef>
                        <a:buSzPct val="25000"/>
                        <a:buNone/>
                      </a:pPr>
                      <a:r>
                        <a:rPr lang="en-US" sz="1400" dirty="0" smtClean="0"/>
                        <a:t>The</a:t>
                      </a:r>
                      <a:r>
                        <a:rPr lang="en-US" sz="1400" baseline="0" dirty="0" smtClean="0"/>
                        <a:t> migration of the sun affecting the LAP products</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The</a:t>
                      </a:r>
                      <a:r>
                        <a:rPr lang="en-US" sz="1400" baseline="0" dirty="0" smtClean="0"/>
                        <a:t> ABI LAP products are affected by sun-rise and sun-set.</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smtClean="0"/>
                        <a:t>Minor</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a:txBody>
                    <a:bodyPr/>
                    <a:lstStyle/>
                    <a:p>
                      <a:pPr marL="0" marR="0" lvl="0" indent="0" algn="l" rtl="0">
                        <a:spcBef>
                          <a:spcPts val="0"/>
                        </a:spcBef>
                        <a:buSzPct val="25000"/>
                        <a:buNone/>
                      </a:pPr>
                      <a:r>
                        <a:rPr lang="en-US" sz="1400" dirty="0" smtClean="0"/>
                        <a:t>Cloud mask may</a:t>
                      </a:r>
                      <a:r>
                        <a:rPr lang="en-US" sz="1400" baseline="0" dirty="0" smtClean="0"/>
                        <a:t> have influences on the ABI LAP products. </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814935">
                <a:tc>
                  <a:txBody>
                    <a:bodyPr/>
                    <a:lstStyle/>
                    <a:p>
                      <a:pPr marL="0" marR="0" lvl="0" indent="0" algn="l" rtl="0">
                        <a:spcBef>
                          <a:spcPts val="0"/>
                        </a:spcBef>
                        <a:buSzPct val="25000"/>
                        <a:buNone/>
                      </a:pPr>
                      <a:r>
                        <a:rPr lang="en-US" sz="1400" dirty="0" smtClean="0"/>
                        <a:t>Slightly</a:t>
                      </a:r>
                      <a:r>
                        <a:rPr lang="en-US" sz="1400" baseline="0" dirty="0" smtClean="0"/>
                        <a:t> l</a:t>
                      </a:r>
                      <a:r>
                        <a:rPr lang="en-US" sz="1400" dirty="0" smtClean="0"/>
                        <a:t>arge discrepancy of several DSI </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Two DSI (TT and KI) </a:t>
                      </a:r>
                      <a:r>
                        <a:rPr lang="en-US" sz="1400" dirty="0" smtClean="0"/>
                        <a:t>show</a:t>
                      </a:r>
                      <a:r>
                        <a:rPr lang="en-US" sz="1400" baseline="0" dirty="0" smtClean="0"/>
                        <a:t> slightly larger discrepancy than the </a:t>
                      </a:r>
                      <a:r>
                        <a:rPr lang="en-US" sz="1400" baseline="0" dirty="0" smtClean="0"/>
                        <a:t>spec when compared to point-source </a:t>
                      </a:r>
                      <a:r>
                        <a:rPr lang="en-US" sz="1400" baseline="0" dirty="0" err="1" smtClean="0"/>
                        <a:t>raobs</a:t>
                      </a:r>
                      <a:r>
                        <a:rPr lang="en-US" sz="1400" baseline="0" dirty="0" smtClean="0"/>
                        <a:t>.</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a:t>Minor</a:t>
                      </a: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dirty="0" smtClean="0"/>
                        <a:t>If the atmospheric</a:t>
                      </a:r>
                      <a:r>
                        <a:rPr lang="en-US" sz="1400" baseline="0" dirty="0" smtClean="0"/>
                        <a:t> conditions are unstable, the statistics results are closer to the requirements</a:t>
                      </a:r>
                      <a:r>
                        <a:rPr lang="en-US" sz="1400" dirty="0" smtClean="0"/>
                        <a:t>. Train forecasters to use the temporal and spatial</a:t>
                      </a:r>
                      <a:r>
                        <a:rPr lang="en-US" sz="1400" baseline="0" dirty="0" smtClean="0"/>
                        <a:t> gradients. </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bl>
          </a:graphicData>
        </a:graphic>
      </p:graphicFrame>
      <p:sp>
        <p:nvSpPr>
          <p:cNvPr id="642" name="Shape 642"/>
          <p:cNvSpPr txBox="1">
            <a:spLocks noGrp="1"/>
          </p:cNvSpPr>
          <p:nvPr>
            <p:ph type="title"/>
          </p:nvPr>
        </p:nvSpPr>
        <p:spPr>
          <a:xfrm>
            <a:off x="457200" y="32767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Risks to Reaching </a:t>
            </a:r>
            <a:r>
              <a:rPr lang="en-US" sz="3600" b="0" i="0" u="none" strike="noStrike" cap="none" dirty="0" smtClean="0">
                <a:solidFill>
                  <a:schemeClr val="lt1"/>
                </a:solidFill>
                <a:latin typeface="Calibri"/>
                <a:ea typeface="Calibri"/>
                <a:cs typeface="Calibri"/>
                <a:sym typeface="Calibri"/>
              </a:rPr>
              <a:t>Full Maturity</a:t>
            </a:r>
            <a:endParaRPr lang="en-US" sz="3600" b="0" i="0" u="none" strike="noStrike" cap="none" dirty="0">
              <a:solidFill>
                <a:schemeClr val="lt1"/>
              </a:solidFill>
              <a:latin typeface="Calibri"/>
              <a:ea typeface="Calibri"/>
              <a:cs typeface="Calibri"/>
              <a:sym typeface="Calibri"/>
            </a:endParaRPr>
          </a:p>
        </p:txBody>
      </p:sp>
      <p:sp>
        <p:nvSpPr>
          <p:cNvPr id="643" name="Shape 643"/>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98</a:t>
            </a:fld>
            <a:endParaRPr lang="en-US" sz="1200" b="0" i="0" u="none" strike="noStrike" cap="none">
              <a:solidFill>
                <a:schemeClr val="lt1"/>
              </a:solidFill>
              <a:latin typeface="Calibri"/>
              <a:ea typeface="Calibri"/>
              <a:cs typeface="Calibri"/>
              <a:sym typeface="Calibri"/>
            </a:endParaRPr>
          </a:p>
        </p:txBody>
      </p:sp>
      <p:grpSp>
        <p:nvGrpSpPr>
          <p:cNvPr id="7" name="Group 6"/>
          <p:cNvGrpSpPr/>
          <p:nvPr/>
        </p:nvGrpSpPr>
        <p:grpSpPr>
          <a:xfrm>
            <a:off x="2136943" y="6163323"/>
            <a:ext cx="4529271" cy="289385"/>
            <a:chOff x="148222" y="6486149"/>
            <a:chExt cx="8762410" cy="311557"/>
          </a:xfrm>
        </p:grpSpPr>
        <p:sp>
          <p:nvSpPr>
            <p:cNvPr id="8" name="TextBox 7"/>
            <p:cNvSpPr txBox="1"/>
            <p:nvPr/>
          </p:nvSpPr>
          <p:spPr>
            <a:xfrm>
              <a:off x="148222" y="6489929"/>
              <a:ext cx="3148280" cy="307777"/>
            </a:xfrm>
            <a:prstGeom prst="rect">
              <a:avLst/>
            </a:prstGeom>
            <a:solidFill>
              <a:srgbClr val="00B050"/>
            </a:solidFill>
          </p:spPr>
          <p:txBody>
            <a:bodyPr wrap="square" rtlCol="0">
              <a:spAutoFit/>
            </a:bodyPr>
            <a:lstStyle/>
            <a:p>
              <a:pPr algn="ctr"/>
              <a:r>
                <a:rPr lang="en-US" sz="1200" dirty="0" smtClean="0">
                  <a:solidFill>
                    <a:schemeClr val="bg1"/>
                  </a:solidFill>
                </a:rPr>
                <a:t>Little Impact</a:t>
              </a:r>
              <a:endParaRPr lang="en-US" sz="1200" dirty="0">
                <a:solidFill>
                  <a:schemeClr val="bg1"/>
                </a:solidFill>
              </a:endParaRPr>
            </a:p>
          </p:txBody>
        </p:sp>
        <p:sp>
          <p:nvSpPr>
            <p:cNvPr id="9" name="TextBox 8"/>
            <p:cNvSpPr txBox="1"/>
            <p:nvPr/>
          </p:nvSpPr>
          <p:spPr>
            <a:xfrm>
              <a:off x="3164282" y="6486149"/>
              <a:ext cx="2871216" cy="307777"/>
            </a:xfrm>
            <a:prstGeom prst="rect">
              <a:avLst/>
            </a:prstGeom>
            <a:solidFill>
              <a:srgbClr val="FFFF00"/>
            </a:solidFill>
          </p:spPr>
          <p:txBody>
            <a:bodyPr wrap="square" rtlCol="0">
              <a:spAutoFit/>
            </a:bodyPr>
            <a:lstStyle/>
            <a:p>
              <a:pPr algn="ctr"/>
              <a:r>
                <a:rPr lang="en-US" sz="1200" dirty="0" smtClean="0"/>
                <a:t>Moderate Impact</a:t>
              </a:r>
              <a:endParaRPr lang="en-US" sz="1200" dirty="0"/>
            </a:p>
          </p:txBody>
        </p:sp>
        <p:sp>
          <p:nvSpPr>
            <p:cNvPr id="10" name="TextBox 9"/>
            <p:cNvSpPr txBox="1"/>
            <p:nvPr/>
          </p:nvSpPr>
          <p:spPr>
            <a:xfrm>
              <a:off x="6048560" y="6490819"/>
              <a:ext cx="2862072" cy="298223"/>
            </a:xfrm>
            <a:prstGeom prst="rect">
              <a:avLst/>
            </a:prstGeom>
            <a:solidFill>
              <a:srgbClr val="FF0000"/>
            </a:solidFill>
          </p:spPr>
          <p:txBody>
            <a:bodyPr wrap="square" rtlCol="0">
              <a:spAutoFit/>
            </a:bodyPr>
            <a:lstStyle/>
            <a:p>
              <a:pPr algn="ctr"/>
              <a:r>
                <a:rPr lang="en-US" sz="1200" dirty="0" smtClean="0">
                  <a:solidFill>
                    <a:schemeClr val="bg1"/>
                  </a:solidFill>
                </a:rPr>
                <a:t>Large </a:t>
              </a:r>
              <a:r>
                <a:rPr lang="en-US" sz="1200" dirty="0" smtClean="0">
                  <a:solidFill>
                    <a:schemeClr val="bg1"/>
                  </a:solidFill>
                </a:rPr>
                <a:t>Impact</a:t>
              </a:r>
              <a:endParaRPr lang="en-US" sz="1200" dirty="0">
                <a:solidFill>
                  <a:schemeClr val="bg1"/>
                </a:solidFill>
              </a:endParaRPr>
            </a:p>
          </p:txBody>
        </p:sp>
      </p:grpSp>
    </p:spTree>
    <p:extLst>
      <p:ext uri="{BB962C8B-B14F-4D97-AF65-F5344CB8AC3E}">
        <p14:creationId xmlns:p14="http://schemas.microsoft.com/office/powerpoint/2010/main" val="42085065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7" y="378585"/>
            <a:ext cx="8229600" cy="1143001"/>
          </a:xfrm>
        </p:spPr>
        <p:txBody>
          <a:bodyPr/>
          <a:lstStyle/>
          <a:p>
            <a:r>
              <a:rPr lang="en-US" dirty="0" smtClean="0"/>
              <a:t>Other concerns to Full Maturity</a:t>
            </a:r>
            <a:endParaRPr lang="en-US" dirty="0"/>
          </a:p>
        </p:txBody>
      </p:sp>
      <p:sp>
        <p:nvSpPr>
          <p:cNvPr id="3" name="Text Placeholder 2"/>
          <p:cNvSpPr>
            <a:spLocks noGrp="1"/>
          </p:cNvSpPr>
          <p:nvPr>
            <p:ph type="body" idx="1"/>
          </p:nvPr>
        </p:nvSpPr>
        <p:spPr/>
        <p:txBody>
          <a:bodyPr/>
          <a:lstStyle/>
          <a:p>
            <a:pPr>
              <a:buFont typeface="Courier New" panose="02070309020205020404" pitchFamily="49" charset="0"/>
              <a:buChar char="o"/>
            </a:pPr>
            <a:r>
              <a:rPr lang="en-US" dirty="0" smtClean="0"/>
              <a:t> CAPE method in GOES-R LAP is based on MLCAPE </a:t>
            </a:r>
            <a:r>
              <a:rPr lang="en-US" dirty="0" smtClean="0"/>
              <a:t>(mixed layer) which </a:t>
            </a:r>
            <a:r>
              <a:rPr lang="en-US" dirty="0" smtClean="0"/>
              <a:t>might be different from other CAPE </a:t>
            </a:r>
            <a:r>
              <a:rPr lang="en-US" dirty="0" smtClean="0"/>
              <a:t>products forecasters compare to.</a:t>
            </a:r>
            <a:endParaRPr lang="en-US" dirty="0" smtClean="0"/>
          </a:p>
          <a:p>
            <a:pPr>
              <a:buFont typeface="Courier New" panose="02070309020205020404" pitchFamily="49" charset="0"/>
              <a:buChar char="o"/>
            </a:pPr>
            <a:r>
              <a:rPr lang="en-US" dirty="0" smtClean="0"/>
              <a:t> Need to output the surface pressure.</a:t>
            </a:r>
          </a:p>
          <a:p>
            <a:pPr>
              <a:buFont typeface="Courier New" panose="02070309020205020404" pitchFamily="49" charset="0"/>
              <a:buChar char="o"/>
            </a:pPr>
            <a:r>
              <a:rPr lang="en-US" dirty="0" smtClean="0"/>
              <a:t> Layered PW (LPW) should be considered in the enhanced products based on the feedback from forecasters during HWT demonstration.</a:t>
            </a:r>
          </a:p>
          <a:p>
            <a:pPr>
              <a:buFont typeface="Wingdings" panose="05000000000000000000" pitchFamily="2" charset="2"/>
              <a:buChar char="v"/>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99</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46495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27544</TotalTime>
  <Words>6527</Words>
  <Application>Microsoft Office PowerPoint</Application>
  <PresentationFormat>On-screen Show (4:3)</PresentationFormat>
  <Paragraphs>1531</Paragraphs>
  <Slides>102</Slides>
  <Notes>90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102</vt:i4>
      </vt:variant>
    </vt:vector>
  </HeadingPairs>
  <TitlesOfParts>
    <vt:vector size="110" baseType="lpstr">
      <vt:lpstr>Malgun Gothic</vt:lpstr>
      <vt:lpstr>ＭＳ Ｐゴシック</vt:lpstr>
      <vt:lpstr>Arial</vt:lpstr>
      <vt:lpstr>Calibri</vt:lpstr>
      <vt:lpstr>Courier New</vt:lpstr>
      <vt:lpstr>Times New Roman</vt:lpstr>
      <vt:lpstr>Wingdings</vt:lpstr>
      <vt:lpstr>Custom Design</vt:lpstr>
      <vt:lpstr>GOES-16 ABI L2+ LAP Products Provisional PS-PVR</vt:lpstr>
      <vt:lpstr>Agenda</vt:lpstr>
      <vt:lpstr>REVIEW OF BETA MATURITY</vt:lpstr>
      <vt:lpstr>Products Overview</vt:lpstr>
      <vt:lpstr>Review: Time-Line/Context</vt:lpstr>
      <vt:lpstr>Beta PLPTs Review</vt:lpstr>
      <vt:lpstr>Beta PLPTs Review</vt:lpstr>
      <vt:lpstr>Beta PLPTs Review</vt:lpstr>
      <vt:lpstr>Beta PLPTs Review</vt:lpstr>
      <vt:lpstr>Risks to Reaching Provisional</vt:lpstr>
      <vt:lpstr>Upstream Algorithm Issues</vt:lpstr>
      <vt:lpstr>PRODUCT QUALITY EVALUATION</vt:lpstr>
      <vt:lpstr>Recommendations from Beta Review Team</vt:lpstr>
      <vt:lpstr>Provisional PLPTs Under Review</vt:lpstr>
      <vt:lpstr>Provisional PLPTs Under Review</vt:lpstr>
      <vt:lpstr>Provisional PLPTs Under Review</vt:lpstr>
      <vt:lpstr>Provisional PLPTs Under Review</vt:lpstr>
      <vt:lpstr>PLPT Tests for each Domain</vt:lpstr>
      <vt:lpstr>GOES-16 Data Used in this Review</vt:lpstr>
      <vt:lpstr>Definitions of Metrics</vt:lpstr>
      <vt:lpstr>PROVISIONAL VALIDATION PRODUCT MATURITY ASSESSMENT</vt:lpstr>
      <vt:lpstr>Examples of Visual Inspection of All Domains</vt:lpstr>
      <vt:lpstr>PLPT ABI-FD-TPW, LVT, LVM:</vt:lpstr>
      <vt:lpstr>PLPT ABI-FD-DSI:</vt:lpstr>
      <vt:lpstr>PLPT ABI-CONUS-TPW, LVT, LVM:</vt:lpstr>
      <vt:lpstr>PLPT ABI-CONUS-DSI:</vt:lpstr>
      <vt:lpstr>PLPT ABI-MESO1-TPW, LVT, LVM:</vt:lpstr>
      <vt:lpstr>PLPT ABI-MESO1-DSI:</vt:lpstr>
      <vt:lpstr>PLPT ABI-MESO2-TPW, LVT, LVM:</vt:lpstr>
      <vt:lpstr>PLPT ABI-MESO2-DSI:</vt:lpstr>
      <vt:lpstr>Locations of Suomi-Net GPS and RAOB</vt:lpstr>
      <vt:lpstr>Comparison TPW with the GPS, RAOB, AMSR2, ECMWF, and GDAS</vt:lpstr>
      <vt:lpstr>Requirements for ABI Legacy Atmospheric Profile (LAP) products</vt:lpstr>
      <vt:lpstr>PLPT ABI-FD-TPW:</vt:lpstr>
      <vt:lpstr>PLPT ABI-FD-TPW:</vt:lpstr>
      <vt:lpstr>PLPT ABI-CONUS-TPW:</vt:lpstr>
      <vt:lpstr>PLPT ABI-CONUS-TPW:</vt:lpstr>
      <vt:lpstr>PLPT ABI-MESO1-TPW:</vt:lpstr>
      <vt:lpstr>PLPT ABI-MESO1-TPW:</vt:lpstr>
      <vt:lpstr>PLPT ABI-MESO2-TPW:</vt:lpstr>
      <vt:lpstr>PLPT ABI-MESO2-TPW:</vt:lpstr>
      <vt:lpstr>PLPT ABI-FD-DSI:</vt:lpstr>
      <vt:lpstr>Comparisons with GOES-15 Sounder (Case study)</vt:lpstr>
      <vt:lpstr>PowerPoint Presentation</vt:lpstr>
      <vt:lpstr>PowerPoint Presentation</vt:lpstr>
      <vt:lpstr>TPW Performance Summary</vt:lpstr>
      <vt:lpstr>PowerPoint Presentation</vt:lpstr>
      <vt:lpstr>Comparison LVT &amp; LVM with the RAOB, ECMWF, GDAS, and field campaign (AERI)</vt:lpstr>
      <vt:lpstr>Requirements for ABI Legacy Atmospheric Profile (LAP) products</vt:lpstr>
      <vt:lpstr>PLPT ABI-FD, CONUS-LVT, LVM:</vt:lpstr>
      <vt:lpstr>PLPT ABI-FD, CONUS-LVT, LVM:</vt:lpstr>
      <vt:lpstr>PLPT ABI-FD, CONUS-LVT, LVM:</vt:lpstr>
      <vt:lpstr>PLPT ABI-FD, CONUS-LVT, LVM:</vt:lpstr>
      <vt:lpstr>PLPT ABI-Meso1, Meso2-LVT, LVM:</vt:lpstr>
      <vt:lpstr>PLPT ABI-Meso1, Meso2-LVT, LVM:</vt:lpstr>
      <vt:lpstr>PLPT ABI-Meso1, Meso2-LVT, LVM:</vt:lpstr>
      <vt:lpstr>PLPT ABI-Meso1, Meso2-LVT, LVM:</vt:lpstr>
      <vt:lpstr>LVT and LVM Performance Summary</vt:lpstr>
      <vt:lpstr>Comparison DSI with the RAOB, ECMWF, and GDAS</vt:lpstr>
      <vt:lpstr>Requirements for ABI Legacy Atmospheric Profile (LAP) products</vt:lpstr>
      <vt:lpstr>PLPT ABI-FD-DSI:</vt:lpstr>
      <vt:lpstr>PLPT ABI-FD-DSI:</vt:lpstr>
      <vt:lpstr>PLPT ABI-FD-CONUS-DSI:</vt:lpstr>
      <vt:lpstr>PLPT ABI-FD-DSI:</vt:lpstr>
      <vt:lpstr>PLPT ABI-FD-DSI:</vt:lpstr>
      <vt:lpstr>PLPT ABI-FD-DSI:</vt:lpstr>
      <vt:lpstr>PLPT ABI-FD-DSI:</vt:lpstr>
      <vt:lpstr>PLPT ABI-CONUS-DSI:</vt:lpstr>
      <vt:lpstr>PLPT ABI-CONUS-DSI:</vt:lpstr>
      <vt:lpstr>PLPT ABI-CONUS-DSI:</vt:lpstr>
      <vt:lpstr>PLPT ABI-CONUS-DSI:</vt:lpstr>
      <vt:lpstr>PLPT ABI-CONUS-DSI:</vt:lpstr>
      <vt:lpstr>PLPT ABI-CONUS-DSI:</vt:lpstr>
      <vt:lpstr>PLPT ABI-MESO1-DSI:</vt:lpstr>
      <vt:lpstr>PLPT ABI-MESO1-DSI:</vt:lpstr>
      <vt:lpstr>PLPT ABI-MESO1-DSI:</vt:lpstr>
      <vt:lpstr>PLPT ABI-MESO1-DSI:</vt:lpstr>
      <vt:lpstr>PLPT ABI-MESO1-DSI:</vt:lpstr>
      <vt:lpstr>PLPT ABI-MESO1-DSI:</vt:lpstr>
      <vt:lpstr>PLPT ABI-MESO2-DSI:</vt:lpstr>
      <vt:lpstr>PLPT ABI-MESO2-DSI:</vt:lpstr>
      <vt:lpstr>PLPT ABI-MESO2-DSI:</vt:lpstr>
      <vt:lpstr>PLPT ABI-MESO2-DSI:</vt:lpstr>
      <vt:lpstr>PLPT ABI-MESO2-DSI:</vt:lpstr>
      <vt:lpstr>PLPT ABI-MESO2-DSI:</vt:lpstr>
      <vt:lpstr>DSI Performance Summary</vt:lpstr>
      <vt:lpstr>PLPT Outcomes: Summary</vt:lpstr>
      <vt:lpstr>PATH TO FULL MATURITY</vt:lpstr>
      <vt:lpstr>Path to Full Maturity</vt:lpstr>
      <vt:lpstr>Issue #1 – Missing data over  randomly distributed boxed areas</vt:lpstr>
      <vt:lpstr>An example of the missing data  in boxed area over Full disk</vt:lpstr>
      <vt:lpstr>An example of the missing data  in boxed area over Full disk</vt:lpstr>
      <vt:lpstr>An example of the missing data  in boxed area over Full disk</vt:lpstr>
      <vt:lpstr>Issue #2 – The migration of the sun affecting the LAP products</vt:lpstr>
      <vt:lpstr>An example of the migration of the sun affecting LAP products over Full Disk</vt:lpstr>
      <vt:lpstr>An example of the migration of the sun affecting LAP products over Full Disk</vt:lpstr>
      <vt:lpstr>Full Maturity PLPTs</vt:lpstr>
      <vt:lpstr>Risks to Reaching Full Maturity</vt:lpstr>
      <vt:lpstr>Other concerns to Full Maturity</vt:lpstr>
      <vt:lpstr>PowerPoint Presentation</vt:lpstr>
      <vt:lpstr>SUMMARY AND RECOMMENDATIONS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GOES-16 ABI L2+ Clear Sky Mask Beta PS-PVR</dc:title>
  <dc:creator>Jaime Daniels</dc:creator>
  <cp:lastModifiedBy>Tim Schmit</cp:lastModifiedBy>
  <cp:revision>302</cp:revision>
  <dcterms:modified xsi:type="dcterms:W3CDTF">2018-02-21T16:12:11Z</dcterms:modified>
</cp:coreProperties>
</file>